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1.xml" ContentType="application/vnd.openxmlformats-officedocument.drawingml.chart+xml"/>
  <Override PartName="/ppt/notesSlides/notesSlide44.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notesSlides/notesSlide45.xml" ContentType="application/vnd.openxmlformats-officedocument.presentationml.notesSlide+xml"/>
  <Override PartName="/ppt/charts/chart3.xml" ContentType="application/vnd.openxmlformats-officedocument.drawingml.chart+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tags/tag1.xml" ContentType="application/vnd.openxmlformats-officedocument.presentationml.tags+xml"/>
  <Override PartName="/ppt/notesSlides/notesSlide69.xml" ContentType="application/vnd.openxmlformats-officedocument.presentationml.notesSlide+xml"/>
  <Override PartName="/ppt/tags/tag2.xml" ContentType="application/vnd.openxmlformats-officedocument.presentationml.tags+xml"/>
  <Override PartName="/ppt/notesSlides/notesSlide70.xml" ContentType="application/vnd.openxmlformats-officedocument.presentationml.notesSlide+xml"/>
  <Override PartName="/ppt/tags/tag3.xml" ContentType="application/vnd.openxmlformats-officedocument.presentationml.tags+xml"/>
  <Override PartName="/ppt/notesSlides/notesSlide71.xml" ContentType="application/vnd.openxmlformats-officedocument.presentationml.notesSlide+xml"/>
  <Override PartName="/ppt/tags/tag4.xml" ContentType="application/vnd.openxmlformats-officedocument.presentationml.tags+xml"/>
  <Override PartName="/ppt/notesSlides/notesSlide72.xml" ContentType="application/vnd.openxmlformats-officedocument.presentationml.notesSlide+xml"/>
  <Override PartName="/ppt/tags/tag5.xml" ContentType="application/vnd.openxmlformats-officedocument.presentationml.tags+xml"/>
  <Override PartName="/ppt/notesSlides/notesSlide73.xml" ContentType="application/vnd.openxmlformats-officedocument.presentationml.notesSlide+xml"/>
  <Override PartName="/ppt/tags/tag6.xml" ContentType="application/vnd.openxmlformats-officedocument.presentationml.tags+xml"/>
  <Override PartName="/ppt/notesSlides/notesSlide74.xml" ContentType="application/vnd.openxmlformats-officedocument.presentationml.notesSlide+xml"/>
  <Override PartName="/ppt/tags/tag7.xml" ContentType="application/vnd.openxmlformats-officedocument.presentationml.tags+xml"/>
  <Override PartName="/ppt/notesSlides/notesSlide75.xml" ContentType="application/vnd.openxmlformats-officedocument.presentationml.notesSlide+xml"/>
  <Override PartName="/ppt/tags/tag8.xml" ContentType="application/vnd.openxmlformats-officedocument.presentationml.tags+xml"/>
  <Override PartName="/ppt/notesSlides/notesSlide76.xml" ContentType="application/vnd.openxmlformats-officedocument.presentationml.notesSlide+xml"/>
  <Override PartName="/ppt/tags/tag9.xml" ContentType="application/vnd.openxmlformats-officedocument.presentationml.tags+xml"/>
  <Override PartName="/ppt/notesSlides/notesSlide77.xml" ContentType="application/vnd.openxmlformats-officedocument.presentationml.notesSlide+xml"/>
  <Override PartName="/ppt/tags/tag10.xml" ContentType="application/vnd.openxmlformats-officedocument.presentationml.tags+xml"/>
  <Override PartName="/ppt/notesSlides/notesSlide78.xml" ContentType="application/vnd.openxmlformats-officedocument.presentationml.notesSlide+xml"/>
  <Override PartName="/ppt/tags/tag11.xml" ContentType="application/vnd.openxmlformats-officedocument.presentationml.tags+xml"/>
  <Override PartName="/ppt/notesSlides/notesSlide79.xml" ContentType="application/vnd.openxmlformats-officedocument.presentationml.notesSlide+xml"/>
  <Override PartName="/ppt/tags/tag12.xml" ContentType="application/vnd.openxmlformats-officedocument.presentationml.tags+xml"/>
  <Override PartName="/ppt/notesSlides/notesSlide80.xml" ContentType="application/vnd.openxmlformats-officedocument.presentationml.notesSlide+xml"/>
  <Override PartName="/ppt/tags/tag13.xml" ContentType="application/vnd.openxmlformats-officedocument.presentationml.tags+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tags/tag14.xml" ContentType="application/vnd.openxmlformats-officedocument.presentationml.tags+xml"/>
  <Override PartName="/ppt/notesSlides/notesSlide90.xml" ContentType="application/vnd.openxmlformats-officedocument.presentationml.notesSlide+xml"/>
  <Override PartName="/ppt/tags/tag15.xml" ContentType="application/vnd.openxmlformats-officedocument.presentationml.tags+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10" r:id="rId1"/>
    <p:sldMasterId id="2147483712" r:id="rId2"/>
    <p:sldMasterId id="2147483724" r:id="rId3"/>
  </p:sldMasterIdLst>
  <p:notesMasterIdLst>
    <p:notesMasterId r:id="rId100"/>
  </p:notesMasterIdLst>
  <p:sldIdLst>
    <p:sldId id="256" r:id="rId4"/>
    <p:sldId id="381" r:id="rId5"/>
    <p:sldId id="549" r:id="rId6"/>
    <p:sldId id="333" r:id="rId7"/>
    <p:sldId id="575" r:id="rId8"/>
    <p:sldId id="576" r:id="rId9"/>
    <p:sldId id="577" r:id="rId10"/>
    <p:sldId id="588" r:id="rId11"/>
    <p:sldId id="589" r:id="rId12"/>
    <p:sldId id="301" r:id="rId13"/>
    <p:sldId id="288" r:id="rId14"/>
    <p:sldId id="289" r:id="rId15"/>
    <p:sldId id="290" r:id="rId16"/>
    <p:sldId id="293" r:id="rId17"/>
    <p:sldId id="291" r:id="rId18"/>
    <p:sldId id="325" r:id="rId19"/>
    <p:sldId id="292" r:id="rId20"/>
    <p:sldId id="294" r:id="rId21"/>
    <p:sldId id="295" r:id="rId22"/>
    <p:sldId id="296" r:id="rId23"/>
    <p:sldId id="297" r:id="rId24"/>
    <p:sldId id="326" r:id="rId25"/>
    <p:sldId id="327" r:id="rId26"/>
    <p:sldId id="298" r:id="rId27"/>
    <p:sldId id="302" r:id="rId28"/>
    <p:sldId id="303" r:id="rId29"/>
    <p:sldId id="300" r:id="rId30"/>
    <p:sldId id="304" r:id="rId31"/>
    <p:sldId id="328" r:id="rId32"/>
    <p:sldId id="305" r:id="rId33"/>
    <p:sldId id="306" r:id="rId34"/>
    <p:sldId id="307" r:id="rId35"/>
    <p:sldId id="308" r:id="rId36"/>
    <p:sldId id="309" r:id="rId37"/>
    <p:sldId id="310" r:id="rId38"/>
    <p:sldId id="311" r:id="rId39"/>
    <p:sldId id="312" r:id="rId40"/>
    <p:sldId id="315" r:id="rId41"/>
    <p:sldId id="316" r:id="rId42"/>
    <p:sldId id="318" r:id="rId43"/>
    <p:sldId id="319" r:id="rId44"/>
    <p:sldId id="320" r:id="rId45"/>
    <p:sldId id="321" r:id="rId46"/>
    <p:sldId id="322" r:id="rId47"/>
    <p:sldId id="323" r:id="rId48"/>
    <p:sldId id="329" r:id="rId49"/>
    <p:sldId id="412" r:id="rId50"/>
    <p:sldId id="257" r:id="rId51"/>
    <p:sldId id="413" r:id="rId52"/>
    <p:sldId id="260" r:id="rId53"/>
    <p:sldId id="261" r:id="rId54"/>
    <p:sldId id="262" r:id="rId55"/>
    <p:sldId id="268" r:id="rId56"/>
    <p:sldId id="273" r:id="rId57"/>
    <p:sldId id="276" r:id="rId58"/>
    <p:sldId id="277" r:id="rId59"/>
    <p:sldId id="274" r:id="rId60"/>
    <p:sldId id="275" r:id="rId61"/>
    <p:sldId id="399" r:id="rId62"/>
    <p:sldId id="580" r:id="rId63"/>
    <p:sldId id="581" r:id="rId64"/>
    <p:sldId id="582" r:id="rId65"/>
    <p:sldId id="583" r:id="rId66"/>
    <p:sldId id="584" r:id="rId67"/>
    <p:sldId id="585" r:id="rId68"/>
    <p:sldId id="586" r:id="rId69"/>
    <p:sldId id="587" r:id="rId70"/>
    <p:sldId id="579" r:id="rId71"/>
    <p:sldId id="400" r:id="rId72"/>
    <p:sldId id="402" r:id="rId73"/>
    <p:sldId id="401" r:id="rId74"/>
    <p:sldId id="403" r:id="rId75"/>
    <p:sldId id="404" r:id="rId76"/>
    <p:sldId id="405" r:id="rId77"/>
    <p:sldId id="406" r:id="rId78"/>
    <p:sldId id="407" r:id="rId79"/>
    <p:sldId id="416" r:id="rId80"/>
    <p:sldId id="417" r:id="rId81"/>
    <p:sldId id="408" r:id="rId82"/>
    <p:sldId id="409" r:id="rId83"/>
    <p:sldId id="411" r:id="rId84"/>
    <p:sldId id="578" r:id="rId85"/>
    <p:sldId id="590" r:id="rId86"/>
    <p:sldId id="594" r:id="rId87"/>
    <p:sldId id="595" r:id="rId88"/>
    <p:sldId id="596" r:id="rId89"/>
    <p:sldId id="597" r:id="rId90"/>
    <p:sldId id="598" r:id="rId91"/>
    <p:sldId id="591" r:id="rId92"/>
    <p:sldId id="599" r:id="rId93"/>
    <p:sldId id="524" r:id="rId94"/>
    <p:sldId id="601" r:id="rId95"/>
    <p:sldId id="592" r:id="rId96"/>
    <p:sldId id="600" r:id="rId97"/>
    <p:sldId id="602" r:id="rId98"/>
    <p:sldId id="593" r:id="rId99"/>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1631"/>
    <a:srgbClr val="741532"/>
    <a:srgbClr val="831027"/>
    <a:srgbClr val="E0E1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EC483C9-39F0-477F-94B7-1B9EA974BF8F}">
  <a:tblStyle styleId="{DEC483C9-39F0-477F-94B7-1B9EA974BF8F}" styleName="Table_0">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9525" cap="flat" cmpd="sng">
              <a:solidFill>
                <a:srgbClr val="000000">
                  <a:alpha val="0"/>
                </a:srgbClr>
              </a:solidFill>
              <a:prstDash val="solid"/>
              <a:round/>
              <a:headEnd type="none" w="med" len="med"/>
              <a:tailEnd type="none" w="med" len="med"/>
            </a:ln>
          </a:top>
          <a:bottom>
            <a:ln w="9525" cap="flat" cmpd="sng">
              <a:solidFill>
                <a:srgbClr val="000000">
                  <a:alpha val="0"/>
                </a:srgbClr>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050" autoAdjust="0"/>
    <p:restoredTop sz="96327" autoAdjust="0"/>
  </p:normalViewPr>
  <p:slideViewPr>
    <p:cSldViewPr snapToGrid="0" snapToObjects="1">
      <p:cViewPr varScale="1">
        <p:scale>
          <a:sx n="124" d="100"/>
          <a:sy n="124" d="100"/>
        </p:scale>
        <p:origin x="1056" y="1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viewProps" Target="viewProps.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1" Type="http://schemas.openxmlformats.org/officeDocument/2006/relationships/oleObject" Target="file:///C:\Users\Miaojing%20Shi\Dropbox\vitto-miao\papers\poster\poster.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Miaojing%20Shi\Dropbox\vitto-miao\papers\poster\poster.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Miaojing%20Shi\Dropbox\vitto-miao\papers\poster\poster.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Calibri" panose="020F0502020204030204" pitchFamily="34" charset="0"/>
                <a:ea typeface="+mn-ea"/>
                <a:cs typeface="+mn-cs"/>
              </a:defRPr>
            </a:pPr>
            <a:r>
              <a:rPr lang="en-US" altLang="zh-CN" sz="2800">
                <a:latin typeface="Calibri" panose="020F0502020204030204" pitchFamily="34" charset="0"/>
              </a:rPr>
              <a:t>CorLoc</a:t>
            </a:r>
            <a:r>
              <a:rPr lang="en-US" altLang="zh-CN" sz="2800" baseline="0">
                <a:latin typeface="Calibri" panose="020F0502020204030204" pitchFamily="34" charset="0"/>
              </a:rPr>
              <a:t> on </a:t>
            </a:r>
            <a:r>
              <a:rPr lang="en-US" altLang="zh-CN" sz="2800" i="1" baseline="0">
                <a:latin typeface="Calibri" panose="020F0502020204030204" pitchFamily="34" charset="0"/>
              </a:rPr>
              <a:t>trainval</a:t>
            </a:r>
            <a:endParaRPr lang="en-US" altLang="zh-CN" sz="2800" i="1">
              <a:latin typeface="Calibri" panose="020F0502020204030204" pitchFamily="34" charset="0"/>
            </a:endParaRPr>
          </a:p>
        </c:rich>
      </c:tx>
      <c:overlay val="0"/>
      <c:spPr>
        <a:noFill/>
        <a:ln>
          <a:noFill/>
        </a:ln>
        <a:effectLst/>
      </c:spPr>
    </c:title>
    <c:autoTitleDeleted val="0"/>
    <c:plotArea>
      <c:layout/>
      <c:barChart>
        <c:barDir val="col"/>
        <c:grouping val="clustered"/>
        <c:varyColors val="0"/>
        <c:ser>
          <c:idx val="0"/>
          <c:order val="0"/>
          <c:tx>
            <c:strRef>
              <c:f>Sheet1!$D$40</c:f>
              <c:strCache>
                <c:ptCount val="1"/>
                <c:pt idx="0">
                  <c:v>Baseline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Calibri" panose="020F0502020204030204" pitchFamily="34" charset="0"/>
                    <a:ea typeface="+mn-ea"/>
                    <a:cs typeface="+mn-cs"/>
                  </a:defRPr>
                </a:pPr>
                <a:endParaRPr lang="en-R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Sheet1!$E$39</c:f>
              <c:strCache>
                <c:ptCount val="1"/>
                <c:pt idx="0">
                  <c:v>CorLoc</c:v>
                </c:pt>
              </c:strCache>
            </c:strRef>
          </c:cat>
          <c:val>
            <c:numRef>
              <c:f>Sheet1!$E$40</c:f>
              <c:numCache>
                <c:formatCode>General</c:formatCode>
                <c:ptCount val="1"/>
                <c:pt idx="0">
                  <c:v>39.1</c:v>
                </c:pt>
              </c:numCache>
            </c:numRef>
          </c:val>
          <c:extLst>
            <c:ext xmlns:c16="http://schemas.microsoft.com/office/drawing/2014/chart" uri="{C3380CC4-5D6E-409C-BE32-E72D297353CC}">
              <c16:uniqueId val="{00000000-3BEA-6047-A92B-E1B88760CAD9}"/>
            </c:ext>
          </c:extLst>
        </c:ser>
        <c:ser>
          <c:idx val="1"/>
          <c:order val="1"/>
          <c:tx>
            <c:strRef>
              <c:f>Sheet1!$D$41</c:f>
              <c:strCache>
                <c:ptCount val="1"/>
                <c:pt idx="0">
                  <c:v>Size Order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Calibri" panose="020F0502020204030204" pitchFamily="34" charset="0"/>
                    <a:ea typeface="+mn-ea"/>
                    <a:cs typeface="+mn-cs"/>
                  </a:defRPr>
                </a:pPr>
                <a:endParaRPr lang="en-R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Sheet1!$E$39</c:f>
              <c:strCache>
                <c:ptCount val="1"/>
                <c:pt idx="0">
                  <c:v>CorLoc</c:v>
                </c:pt>
              </c:strCache>
            </c:strRef>
          </c:cat>
          <c:val>
            <c:numRef>
              <c:f>Sheet1!$E$41</c:f>
              <c:numCache>
                <c:formatCode>General</c:formatCode>
                <c:ptCount val="1"/>
                <c:pt idx="0">
                  <c:v>46.3</c:v>
                </c:pt>
              </c:numCache>
            </c:numRef>
          </c:val>
          <c:extLst>
            <c:ext xmlns:c16="http://schemas.microsoft.com/office/drawing/2014/chart" uri="{C3380CC4-5D6E-409C-BE32-E72D297353CC}">
              <c16:uniqueId val="{00000001-3BEA-6047-A92B-E1B88760CAD9}"/>
            </c:ext>
          </c:extLst>
        </c:ser>
        <c:ser>
          <c:idx val="2"/>
          <c:order val="2"/>
          <c:tx>
            <c:strRef>
              <c:f>Sheet1!$D$42</c:f>
              <c:strCache>
                <c:ptCount val="1"/>
                <c:pt idx="0">
                  <c:v>Size Estimates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Calibri" panose="020F0502020204030204" pitchFamily="34" charset="0"/>
                    <a:ea typeface="+mn-ea"/>
                    <a:cs typeface="+mn-cs"/>
                  </a:defRPr>
                </a:pPr>
                <a:endParaRPr lang="en-R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Sheet1!$E$39</c:f>
              <c:strCache>
                <c:ptCount val="1"/>
                <c:pt idx="0">
                  <c:v>CorLoc</c:v>
                </c:pt>
              </c:strCache>
            </c:strRef>
          </c:cat>
          <c:val>
            <c:numRef>
              <c:f>Sheet1!$E$42</c:f>
              <c:numCache>
                <c:formatCode>General</c:formatCode>
                <c:ptCount val="1"/>
                <c:pt idx="0">
                  <c:v>55.8</c:v>
                </c:pt>
              </c:numCache>
            </c:numRef>
          </c:val>
          <c:extLst>
            <c:ext xmlns:c16="http://schemas.microsoft.com/office/drawing/2014/chart" uri="{C3380CC4-5D6E-409C-BE32-E72D297353CC}">
              <c16:uniqueId val="{00000002-3BEA-6047-A92B-E1B88760CAD9}"/>
            </c:ext>
          </c:extLst>
        </c:ser>
        <c:ser>
          <c:idx val="3"/>
          <c:order val="3"/>
          <c:tx>
            <c:strRef>
              <c:f>Sheet1!$D$43</c:f>
              <c:strCache>
                <c:ptCount val="1"/>
                <c:pt idx="0">
                  <c:v>Deep*</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Calibri" panose="020F0502020204030204" pitchFamily="34" charset="0"/>
                    <a:ea typeface="+mn-ea"/>
                    <a:cs typeface="+mn-cs"/>
                  </a:defRPr>
                </a:pPr>
                <a:endParaRPr lang="en-R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Sheet1!$E$39</c:f>
              <c:strCache>
                <c:ptCount val="1"/>
                <c:pt idx="0">
                  <c:v>CorLoc</c:v>
                </c:pt>
              </c:strCache>
            </c:strRef>
          </c:cat>
          <c:val>
            <c:numRef>
              <c:f>Sheet1!$E$43</c:f>
              <c:numCache>
                <c:formatCode>General</c:formatCode>
                <c:ptCount val="1"/>
                <c:pt idx="0">
                  <c:v>64.7</c:v>
                </c:pt>
              </c:numCache>
            </c:numRef>
          </c:val>
          <c:extLst>
            <c:ext xmlns:c16="http://schemas.microsoft.com/office/drawing/2014/chart" uri="{C3380CC4-5D6E-409C-BE32-E72D297353CC}">
              <c16:uniqueId val="{00000003-3BEA-6047-A92B-E1B88760CAD9}"/>
            </c:ext>
          </c:extLst>
        </c:ser>
        <c:ser>
          <c:idx val="4"/>
          <c:order val="4"/>
          <c:tx>
            <c:strRef>
              <c:f>Sheet1!$D$44</c:f>
              <c:strCache>
                <c:ptCount val="1"/>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R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Sheet1!$E$39</c:f>
              <c:strCache>
                <c:ptCount val="1"/>
                <c:pt idx="0">
                  <c:v>CorLoc</c:v>
                </c:pt>
              </c:strCache>
            </c:strRef>
          </c:cat>
          <c:val>
            <c:numRef>
              <c:f>Sheet1!$E$44</c:f>
              <c:numCache>
                <c:formatCode>General</c:formatCode>
                <c:ptCount val="1"/>
                <c:pt idx="0">
                  <c:v>0</c:v>
                </c:pt>
              </c:numCache>
            </c:numRef>
          </c:val>
          <c:extLst>
            <c:ext xmlns:c16="http://schemas.microsoft.com/office/drawing/2014/chart" uri="{C3380CC4-5D6E-409C-BE32-E72D297353CC}">
              <c16:uniqueId val="{00000004-3BEA-6047-A92B-E1B88760CAD9}"/>
            </c:ext>
          </c:extLst>
        </c:ser>
        <c:ser>
          <c:idx val="5"/>
          <c:order val="5"/>
          <c:tx>
            <c:strRef>
              <c:f>Sheet1!$D$45</c:f>
              <c:strCache>
                <c:ptCount val="1"/>
                <c:pt idx="0">
                  <c:v>Cinbis PAMI16</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Calibri" panose="020F0502020204030204" pitchFamily="34" charset="0"/>
                    <a:ea typeface="+mn-ea"/>
                    <a:cs typeface="+mn-cs"/>
                  </a:defRPr>
                </a:pPr>
                <a:endParaRPr lang="en-R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Sheet1!$E$39</c:f>
              <c:strCache>
                <c:ptCount val="1"/>
                <c:pt idx="0">
                  <c:v>CorLoc</c:v>
                </c:pt>
              </c:strCache>
            </c:strRef>
          </c:cat>
          <c:val>
            <c:numRef>
              <c:f>Sheet1!$E$45</c:f>
              <c:numCache>
                <c:formatCode>General</c:formatCode>
                <c:ptCount val="1"/>
                <c:pt idx="0">
                  <c:v>52</c:v>
                </c:pt>
              </c:numCache>
            </c:numRef>
          </c:val>
          <c:extLst>
            <c:ext xmlns:c16="http://schemas.microsoft.com/office/drawing/2014/chart" uri="{C3380CC4-5D6E-409C-BE32-E72D297353CC}">
              <c16:uniqueId val="{00000005-3BEA-6047-A92B-E1B88760CAD9}"/>
            </c:ext>
          </c:extLst>
        </c:ser>
        <c:ser>
          <c:idx val="6"/>
          <c:order val="6"/>
          <c:tx>
            <c:strRef>
              <c:f>Sheet1!$D$46</c:f>
              <c:strCache>
                <c:ptCount val="1"/>
                <c:pt idx="0">
                  <c:v>Wang TIP15</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Calibri" panose="020F0502020204030204" pitchFamily="34" charset="0"/>
                    <a:ea typeface="+mn-ea"/>
                    <a:cs typeface="+mn-cs"/>
                  </a:defRPr>
                </a:pPr>
                <a:endParaRPr lang="en-R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Sheet1!$E$39</c:f>
              <c:strCache>
                <c:ptCount val="1"/>
                <c:pt idx="0">
                  <c:v>CorLoc</c:v>
                </c:pt>
              </c:strCache>
            </c:strRef>
          </c:cat>
          <c:val>
            <c:numRef>
              <c:f>Sheet1!$E$46</c:f>
              <c:numCache>
                <c:formatCode>General</c:formatCode>
                <c:ptCount val="1"/>
                <c:pt idx="0">
                  <c:v>48.5</c:v>
                </c:pt>
              </c:numCache>
            </c:numRef>
          </c:val>
          <c:extLst>
            <c:ext xmlns:c16="http://schemas.microsoft.com/office/drawing/2014/chart" uri="{C3380CC4-5D6E-409C-BE32-E72D297353CC}">
              <c16:uniqueId val="{00000006-3BEA-6047-A92B-E1B88760CAD9}"/>
            </c:ext>
          </c:extLst>
        </c:ser>
        <c:dLbls>
          <c:showLegendKey val="0"/>
          <c:showVal val="1"/>
          <c:showCatName val="0"/>
          <c:showSerName val="0"/>
          <c:showPercent val="0"/>
          <c:showBubbleSize val="0"/>
        </c:dLbls>
        <c:gapWidth val="150"/>
        <c:axId val="-2112157784"/>
        <c:axId val="-2112154280"/>
      </c:barChart>
      <c:catAx>
        <c:axId val="-2112157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Calibri" panose="020F0502020204030204" pitchFamily="34" charset="0"/>
                <a:ea typeface="+mn-ea"/>
                <a:cs typeface="+mn-cs"/>
              </a:defRPr>
            </a:pPr>
            <a:endParaRPr lang="en-RO"/>
          </a:p>
        </c:txPr>
        <c:crossAx val="-2112154280"/>
        <c:crosses val="autoZero"/>
        <c:auto val="1"/>
        <c:lblAlgn val="ctr"/>
        <c:lblOffset val="100"/>
        <c:noMultiLvlLbl val="0"/>
      </c:catAx>
      <c:valAx>
        <c:axId val="-21121542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Calibri" panose="020F0502020204030204" pitchFamily="34" charset="0"/>
                <a:ea typeface="+mn-ea"/>
                <a:cs typeface="+mn-cs"/>
              </a:defRPr>
            </a:pPr>
            <a:endParaRPr lang="en-RO"/>
          </a:p>
        </c:txPr>
        <c:crossAx val="-211215778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Calibri" panose="020F0502020204030204" pitchFamily="34" charset="0"/>
              <a:ea typeface="+mn-ea"/>
              <a:cs typeface="+mn-cs"/>
            </a:defRPr>
          </a:pPr>
          <a:endParaRPr lang="en-RO"/>
        </a:p>
      </c:txPr>
    </c:legend>
    <c:plotVisOnly val="1"/>
    <c:dispBlanksAs val="gap"/>
    <c:showDLblsOverMax val="0"/>
  </c:chart>
  <c:spPr>
    <a:noFill/>
    <a:ln>
      <a:noFill/>
    </a:ln>
    <a:effectLst/>
  </c:spPr>
  <c:txPr>
    <a:bodyPr/>
    <a:lstStyle/>
    <a:p>
      <a:pPr>
        <a:defRPr/>
      </a:pPr>
      <a:endParaRPr lang="en-RO"/>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Calibri" panose="020F0502020204030204" pitchFamily="34" charset="0"/>
                <a:ea typeface="+mn-ea"/>
                <a:cs typeface="+mn-cs"/>
              </a:defRPr>
            </a:pPr>
            <a:r>
              <a:rPr lang="en-US" altLang="zh-CN" sz="2800" i="0" dirty="0" err="1">
                <a:latin typeface="Calibri" panose="020F0502020204030204" pitchFamily="34" charset="0"/>
              </a:rPr>
              <a:t>mAP</a:t>
            </a:r>
            <a:r>
              <a:rPr lang="en-US" altLang="zh-CN" sz="2800" i="1" baseline="0" dirty="0">
                <a:latin typeface="Calibri" panose="020F0502020204030204" pitchFamily="34" charset="0"/>
              </a:rPr>
              <a:t> on test</a:t>
            </a:r>
            <a:endParaRPr lang="en-US" altLang="zh-CN" sz="2800" i="1" dirty="0">
              <a:latin typeface="Calibri" panose="020F0502020204030204" pitchFamily="34" charset="0"/>
            </a:endParaRPr>
          </a:p>
        </c:rich>
      </c:tx>
      <c:overlay val="0"/>
      <c:spPr>
        <a:noFill/>
        <a:ln>
          <a:noFill/>
        </a:ln>
        <a:effectLst/>
      </c:spPr>
    </c:title>
    <c:autoTitleDeleted val="0"/>
    <c:plotArea>
      <c:layout/>
      <c:barChart>
        <c:barDir val="col"/>
        <c:grouping val="clustered"/>
        <c:varyColors val="0"/>
        <c:ser>
          <c:idx val="0"/>
          <c:order val="0"/>
          <c:tx>
            <c:strRef>
              <c:f>Sheet1!$D$54</c:f>
              <c:strCache>
                <c:ptCount val="1"/>
                <c:pt idx="0">
                  <c:v>Baseline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Calibri" panose="020F0502020204030204" pitchFamily="34" charset="0"/>
                    <a:ea typeface="+mn-ea"/>
                    <a:cs typeface="+mn-cs"/>
                  </a:defRPr>
                </a:pPr>
                <a:endParaRPr lang="en-R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Sheet1!$E$53</c:f>
              <c:strCache>
                <c:ptCount val="1"/>
                <c:pt idx="0">
                  <c:v>mAP</c:v>
                </c:pt>
              </c:strCache>
            </c:strRef>
          </c:cat>
          <c:val>
            <c:numRef>
              <c:f>Sheet1!$E$54</c:f>
              <c:numCache>
                <c:formatCode>General</c:formatCode>
                <c:ptCount val="1"/>
                <c:pt idx="0">
                  <c:v>20.100000000000001</c:v>
                </c:pt>
              </c:numCache>
            </c:numRef>
          </c:val>
          <c:extLst>
            <c:ext xmlns:c16="http://schemas.microsoft.com/office/drawing/2014/chart" uri="{C3380CC4-5D6E-409C-BE32-E72D297353CC}">
              <c16:uniqueId val="{00000000-2472-B94B-BFAE-EC34C016FE2E}"/>
            </c:ext>
          </c:extLst>
        </c:ser>
        <c:ser>
          <c:idx val="1"/>
          <c:order val="1"/>
          <c:tx>
            <c:strRef>
              <c:f>Sheet1!$D$55</c:f>
              <c:strCache>
                <c:ptCount val="1"/>
                <c:pt idx="0">
                  <c:v>Size Order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Calibri" panose="020F0502020204030204" pitchFamily="34" charset="0"/>
                    <a:ea typeface="+mn-ea"/>
                    <a:cs typeface="+mn-cs"/>
                  </a:defRPr>
                </a:pPr>
                <a:endParaRPr lang="en-R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Sheet1!$E$53</c:f>
              <c:strCache>
                <c:ptCount val="1"/>
                <c:pt idx="0">
                  <c:v>mAP</c:v>
                </c:pt>
              </c:strCache>
            </c:strRef>
          </c:cat>
          <c:val>
            <c:numRef>
              <c:f>Sheet1!$E$55</c:f>
              <c:numCache>
                <c:formatCode>General</c:formatCode>
                <c:ptCount val="1"/>
                <c:pt idx="0">
                  <c:v>24.9</c:v>
                </c:pt>
              </c:numCache>
            </c:numRef>
          </c:val>
          <c:extLst>
            <c:ext xmlns:c16="http://schemas.microsoft.com/office/drawing/2014/chart" uri="{C3380CC4-5D6E-409C-BE32-E72D297353CC}">
              <c16:uniqueId val="{00000001-2472-B94B-BFAE-EC34C016FE2E}"/>
            </c:ext>
          </c:extLst>
        </c:ser>
        <c:ser>
          <c:idx val="2"/>
          <c:order val="2"/>
          <c:tx>
            <c:strRef>
              <c:f>Sheet1!$D$56</c:f>
              <c:strCache>
                <c:ptCount val="1"/>
                <c:pt idx="0">
                  <c:v>Size Estimates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Calibri" panose="020F0502020204030204" pitchFamily="34" charset="0"/>
                    <a:ea typeface="+mn-ea"/>
                    <a:cs typeface="+mn-cs"/>
                  </a:defRPr>
                </a:pPr>
                <a:endParaRPr lang="en-R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Sheet1!$E$53</c:f>
              <c:strCache>
                <c:ptCount val="1"/>
                <c:pt idx="0">
                  <c:v>mAP</c:v>
                </c:pt>
              </c:strCache>
            </c:strRef>
          </c:cat>
          <c:val>
            <c:numRef>
              <c:f>Sheet1!$E$56</c:f>
              <c:numCache>
                <c:formatCode>General</c:formatCode>
                <c:ptCount val="1"/>
                <c:pt idx="0">
                  <c:v>28</c:v>
                </c:pt>
              </c:numCache>
            </c:numRef>
          </c:val>
          <c:extLst>
            <c:ext xmlns:c16="http://schemas.microsoft.com/office/drawing/2014/chart" uri="{C3380CC4-5D6E-409C-BE32-E72D297353CC}">
              <c16:uniqueId val="{00000002-2472-B94B-BFAE-EC34C016FE2E}"/>
            </c:ext>
          </c:extLst>
        </c:ser>
        <c:ser>
          <c:idx val="3"/>
          <c:order val="3"/>
          <c:tx>
            <c:strRef>
              <c:f>Sheet1!$D$57</c:f>
              <c:strCache>
                <c:ptCount val="1"/>
                <c:pt idx="0">
                  <c:v>Deep*</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Calibri" panose="020F0502020204030204" pitchFamily="34" charset="0"/>
                    <a:ea typeface="+mn-ea"/>
                    <a:cs typeface="+mn-cs"/>
                  </a:defRPr>
                </a:pPr>
                <a:endParaRPr lang="en-R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Sheet1!$E$53</c:f>
              <c:strCache>
                <c:ptCount val="1"/>
                <c:pt idx="0">
                  <c:v>mAP</c:v>
                </c:pt>
              </c:strCache>
            </c:strRef>
          </c:cat>
          <c:val>
            <c:numRef>
              <c:f>Sheet1!$E$57</c:f>
              <c:numCache>
                <c:formatCode>General</c:formatCode>
                <c:ptCount val="1"/>
                <c:pt idx="0">
                  <c:v>37.200000000000003</c:v>
                </c:pt>
              </c:numCache>
            </c:numRef>
          </c:val>
          <c:extLst>
            <c:ext xmlns:c16="http://schemas.microsoft.com/office/drawing/2014/chart" uri="{C3380CC4-5D6E-409C-BE32-E72D297353CC}">
              <c16:uniqueId val="{00000003-2472-B94B-BFAE-EC34C016FE2E}"/>
            </c:ext>
          </c:extLst>
        </c:ser>
        <c:ser>
          <c:idx val="4"/>
          <c:order val="4"/>
          <c:tx>
            <c:strRef>
              <c:f>Sheet1!$D$58</c:f>
              <c:strCache>
                <c:ptCount val="1"/>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R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Sheet1!$E$53</c:f>
              <c:strCache>
                <c:ptCount val="1"/>
                <c:pt idx="0">
                  <c:v>mAP</c:v>
                </c:pt>
              </c:strCache>
            </c:strRef>
          </c:cat>
          <c:val>
            <c:numRef>
              <c:f>Sheet1!$E$58</c:f>
              <c:numCache>
                <c:formatCode>General</c:formatCode>
                <c:ptCount val="1"/>
                <c:pt idx="0">
                  <c:v>0</c:v>
                </c:pt>
              </c:numCache>
            </c:numRef>
          </c:val>
          <c:extLst>
            <c:ext xmlns:c16="http://schemas.microsoft.com/office/drawing/2014/chart" uri="{C3380CC4-5D6E-409C-BE32-E72D297353CC}">
              <c16:uniqueId val="{00000004-2472-B94B-BFAE-EC34C016FE2E}"/>
            </c:ext>
          </c:extLst>
        </c:ser>
        <c:ser>
          <c:idx val="5"/>
          <c:order val="5"/>
          <c:tx>
            <c:strRef>
              <c:f>Sheet1!$D$59</c:f>
              <c:strCache>
                <c:ptCount val="1"/>
                <c:pt idx="0">
                  <c:v>Cinbis PAMI16</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Calibri" panose="020F0502020204030204" pitchFamily="34" charset="0"/>
                    <a:ea typeface="+mn-ea"/>
                    <a:cs typeface="+mn-cs"/>
                  </a:defRPr>
                </a:pPr>
                <a:endParaRPr lang="en-R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Sheet1!$E$53</c:f>
              <c:strCache>
                <c:ptCount val="1"/>
                <c:pt idx="0">
                  <c:v>mAP</c:v>
                </c:pt>
              </c:strCache>
            </c:strRef>
          </c:cat>
          <c:val>
            <c:numRef>
              <c:f>Sheet1!$E$59</c:f>
              <c:numCache>
                <c:formatCode>General</c:formatCode>
                <c:ptCount val="1"/>
                <c:pt idx="0">
                  <c:v>30.2</c:v>
                </c:pt>
              </c:numCache>
            </c:numRef>
          </c:val>
          <c:extLst>
            <c:ext xmlns:c16="http://schemas.microsoft.com/office/drawing/2014/chart" uri="{C3380CC4-5D6E-409C-BE32-E72D297353CC}">
              <c16:uniqueId val="{00000005-2472-B94B-BFAE-EC34C016FE2E}"/>
            </c:ext>
          </c:extLst>
        </c:ser>
        <c:ser>
          <c:idx val="6"/>
          <c:order val="6"/>
          <c:tx>
            <c:strRef>
              <c:f>Sheet1!$D$60</c:f>
              <c:strCache>
                <c:ptCount val="1"/>
                <c:pt idx="0">
                  <c:v>Wang TIP15</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Calibri" panose="020F0502020204030204" pitchFamily="34" charset="0"/>
                    <a:ea typeface="+mn-ea"/>
                    <a:cs typeface="+mn-cs"/>
                  </a:defRPr>
                </a:pPr>
                <a:endParaRPr lang="en-R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Sheet1!$E$53</c:f>
              <c:strCache>
                <c:ptCount val="1"/>
                <c:pt idx="0">
                  <c:v>mAP</c:v>
                </c:pt>
              </c:strCache>
            </c:strRef>
          </c:cat>
          <c:val>
            <c:numRef>
              <c:f>Sheet1!$E$60</c:f>
              <c:numCache>
                <c:formatCode>General</c:formatCode>
                <c:ptCount val="1"/>
                <c:pt idx="0">
                  <c:v>31.6</c:v>
                </c:pt>
              </c:numCache>
            </c:numRef>
          </c:val>
          <c:extLst>
            <c:ext xmlns:c16="http://schemas.microsoft.com/office/drawing/2014/chart" uri="{C3380CC4-5D6E-409C-BE32-E72D297353CC}">
              <c16:uniqueId val="{00000006-2472-B94B-BFAE-EC34C016FE2E}"/>
            </c:ext>
          </c:extLst>
        </c:ser>
        <c:dLbls>
          <c:showLegendKey val="0"/>
          <c:showVal val="1"/>
          <c:showCatName val="0"/>
          <c:showSerName val="0"/>
          <c:showPercent val="0"/>
          <c:showBubbleSize val="0"/>
        </c:dLbls>
        <c:gapWidth val="150"/>
        <c:axId val="-2109758056"/>
        <c:axId val="-2109754552"/>
      </c:barChart>
      <c:catAx>
        <c:axId val="-2109758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Calibri" panose="020F0502020204030204" pitchFamily="34" charset="0"/>
                <a:ea typeface="+mn-ea"/>
                <a:cs typeface="+mn-cs"/>
              </a:defRPr>
            </a:pPr>
            <a:endParaRPr lang="en-RO"/>
          </a:p>
        </c:txPr>
        <c:crossAx val="-2109754552"/>
        <c:crosses val="autoZero"/>
        <c:auto val="1"/>
        <c:lblAlgn val="ctr"/>
        <c:lblOffset val="100"/>
        <c:noMultiLvlLbl val="0"/>
      </c:catAx>
      <c:valAx>
        <c:axId val="-21097545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Calibri" panose="020F0502020204030204" pitchFamily="34" charset="0"/>
                <a:ea typeface="+mn-ea"/>
                <a:cs typeface="+mn-cs"/>
              </a:defRPr>
            </a:pPr>
            <a:endParaRPr lang="en-RO"/>
          </a:p>
        </c:txPr>
        <c:crossAx val="-210975805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Calibri" panose="020F0502020204030204" pitchFamily="34" charset="0"/>
              <a:ea typeface="+mn-ea"/>
              <a:cs typeface="+mn-cs"/>
            </a:defRPr>
          </a:pPr>
          <a:endParaRPr lang="en-RO"/>
        </a:p>
      </c:txPr>
    </c:legend>
    <c:plotVisOnly val="1"/>
    <c:dispBlanksAs val="gap"/>
    <c:showDLblsOverMax val="0"/>
  </c:chart>
  <c:spPr>
    <a:noFill/>
    <a:ln>
      <a:noFill/>
    </a:ln>
    <a:effectLst/>
  </c:spPr>
  <c:txPr>
    <a:bodyPr/>
    <a:lstStyle/>
    <a:p>
      <a:pPr>
        <a:defRPr/>
      </a:pPr>
      <a:endParaRPr lang="en-RO"/>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r>
              <a:rPr lang="en-US" altLang="zh-CN" sz="2800" b="1" i="0" u="none" strike="noStrike" baseline="0" dirty="0">
                <a:latin typeface="Calibri" panose="020F0502020204030204" pitchFamily="34" charset="0"/>
              </a:rPr>
              <a:t>Size estimator: generalization across classes</a:t>
            </a:r>
            <a:endParaRPr lang="en-US" altLang="zh-CN" sz="4000" b="1" dirty="0">
              <a:latin typeface="Calibri" panose="020F0502020204030204" pitchFamily="34" charset="0"/>
              <a:cs typeface="Arial" panose="020B0604020202020204" pitchFamily="34" charset="0"/>
            </a:endParaRPr>
          </a:p>
        </c:rich>
      </c:tx>
      <c:layout>
        <c:manualLayout>
          <c:xMode val="edge"/>
          <c:yMode val="edge"/>
          <c:x val="3.9331733169998002E-2"/>
          <c:y val="2.0283262053485602E-3"/>
        </c:manualLayout>
      </c:layout>
      <c:overlay val="0"/>
      <c:spPr>
        <a:noFill/>
        <a:ln>
          <a:noFill/>
        </a:ln>
        <a:effectLst/>
      </c:spPr>
    </c:title>
    <c:autoTitleDeleted val="0"/>
    <c:plotArea>
      <c:layout>
        <c:manualLayout>
          <c:layoutTarget val="inner"/>
          <c:xMode val="edge"/>
          <c:yMode val="edge"/>
          <c:x val="6.73613298337708E-2"/>
          <c:y val="0.15324074074074101"/>
          <c:w val="0.69498534558180203"/>
          <c:h val="0.73111111111111104"/>
        </c:manualLayout>
      </c:layout>
      <c:barChart>
        <c:barDir val="col"/>
        <c:grouping val="clustered"/>
        <c:varyColors val="0"/>
        <c:ser>
          <c:idx val="0"/>
          <c:order val="0"/>
          <c:tx>
            <c:strRef>
              <c:f>Sheet1!$H$20</c:f>
              <c:strCache>
                <c:ptCount val="1"/>
                <c:pt idx="0">
                  <c:v>class-specific</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Calibri" panose="020F0502020204030204" pitchFamily="34" charset="0"/>
                    <a:ea typeface="+mn-ea"/>
                    <a:cs typeface="+mn-cs"/>
                  </a:defRPr>
                </a:pPr>
                <a:endParaRPr lang="en-R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Sheet1!$I$19:$J$19</c:f>
              <c:strCache>
                <c:ptCount val="2"/>
                <c:pt idx="0">
                  <c:v>CorLoc</c:v>
                </c:pt>
                <c:pt idx="1">
                  <c:v>mAP</c:v>
                </c:pt>
              </c:strCache>
            </c:strRef>
          </c:cat>
          <c:val>
            <c:numRef>
              <c:f>Sheet1!$I$20:$J$20</c:f>
              <c:numCache>
                <c:formatCode>General</c:formatCode>
                <c:ptCount val="2"/>
                <c:pt idx="0">
                  <c:v>60.9</c:v>
                </c:pt>
                <c:pt idx="1">
                  <c:v>36</c:v>
                </c:pt>
              </c:numCache>
            </c:numRef>
          </c:val>
          <c:extLst>
            <c:ext xmlns:c16="http://schemas.microsoft.com/office/drawing/2014/chart" uri="{C3380CC4-5D6E-409C-BE32-E72D297353CC}">
              <c16:uniqueId val="{00000000-53D0-8B49-8B95-AEC440565568}"/>
            </c:ext>
          </c:extLst>
        </c:ser>
        <c:ser>
          <c:idx val="1"/>
          <c:order val="1"/>
          <c:tx>
            <c:strRef>
              <c:f>Sheet1!$H$21</c:f>
              <c:strCache>
                <c:ptCount val="1"/>
                <c:pt idx="0">
                  <c:v>class-generic</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Calibri" panose="020F0502020204030204" pitchFamily="34" charset="0"/>
                    <a:ea typeface="+mn-ea"/>
                    <a:cs typeface="+mn-cs"/>
                  </a:defRPr>
                </a:pPr>
                <a:endParaRPr lang="en-R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Sheet1!$I$19:$J$19</c:f>
              <c:strCache>
                <c:ptCount val="2"/>
                <c:pt idx="0">
                  <c:v>CorLoc</c:v>
                </c:pt>
                <c:pt idx="1">
                  <c:v>mAP</c:v>
                </c:pt>
              </c:strCache>
            </c:strRef>
          </c:cat>
          <c:val>
            <c:numRef>
              <c:f>Sheet1!$I$21:$J$21</c:f>
              <c:numCache>
                <c:formatCode>General</c:formatCode>
                <c:ptCount val="2"/>
                <c:pt idx="0">
                  <c:v>54.4</c:v>
                </c:pt>
                <c:pt idx="1">
                  <c:v>32.200000000000003</c:v>
                </c:pt>
              </c:numCache>
            </c:numRef>
          </c:val>
          <c:extLst>
            <c:ext xmlns:c16="http://schemas.microsoft.com/office/drawing/2014/chart" uri="{C3380CC4-5D6E-409C-BE32-E72D297353CC}">
              <c16:uniqueId val="{00000001-53D0-8B49-8B95-AEC440565568}"/>
            </c:ext>
          </c:extLst>
        </c:ser>
        <c:ser>
          <c:idx val="2"/>
          <c:order val="2"/>
          <c:tx>
            <c:strRef>
              <c:f>Sheet1!$H$22</c:f>
              <c:strCache>
                <c:ptCount val="1"/>
                <c:pt idx="0">
                  <c:v>across-class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Calibri" panose="020F0502020204030204" pitchFamily="34" charset="0"/>
                    <a:ea typeface="+mn-ea"/>
                    <a:cs typeface="+mn-cs"/>
                  </a:defRPr>
                </a:pPr>
                <a:endParaRPr lang="en-R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Sheet1!$I$19:$J$19</c:f>
              <c:strCache>
                <c:ptCount val="2"/>
                <c:pt idx="0">
                  <c:v>CorLoc</c:v>
                </c:pt>
                <c:pt idx="1">
                  <c:v>mAP</c:v>
                </c:pt>
              </c:strCache>
            </c:strRef>
          </c:cat>
          <c:val>
            <c:numRef>
              <c:f>Sheet1!$I$22:$J$22</c:f>
              <c:numCache>
                <c:formatCode>General</c:formatCode>
                <c:ptCount val="2"/>
                <c:pt idx="0">
                  <c:v>51.1</c:v>
                </c:pt>
                <c:pt idx="1">
                  <c:v>30</c:v>
                </c:pt>
              </c:numCache>
            </c:numRef>
          </c:val>
          <c:extLst>
            <c:ext xmlns:c16="http://schemas.microsoft.com/office/drawing/2014/chart" uri="{C3380CC4-5D6E-409C-BE32-E72D297353CC}">
              <c16:uniqueId val="{00000002-53D0-8B49-8B95-AEC440565568}"/>
            </c:ext>
          </c:extLst>
        </c:ser>
        <c:dLbls>
          <c:showLegendKey val="0"/>
          <c:showVal val="1"/>
          <c:showCatName val="0"/>
          <c:showSerName val="0"/>
          <c:showPercent val="0"/>
          <c:showBubbleSize val="0"/>
        </c:dLbls>
        <c:gapWidth val="150"/>
        <c:axId val="-2109138856"/>
        <c:axId val="-2109135208"/>
      </c:barChart>
      <c:catAx>
        <c:axId val="-2109138856"/>
        <c:scaling>
          <c:orientation val="minMax"/>
        </c:scaling>
        <c:delete val="0"/>
        <c:axPos val="b"/>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Calibri" panose="020F0502020204030204" pitchFamily="34" charset="0"/>
                <a:ea typeface="+mn-ea"/>
                <a:cs typeface="Arial" panose="020B0604020202020204" pitchFamily="34" charset="0"/>
              </a:defRPr>
            </a:pPr>
            <a:endParaRPr lang="en-RO"/>
          </a:p>
        </c:txPr>
        <c:crossAx val="-2109135208"/>
        <c:crosses val="autoZero"/>
        <c:auto val="1"/>
        <c:lblAlgn val="ctr"/>
        <c:lblOffset val="100"/>
        <c:noMultiLvlLbl val="0"/>
      </c:catAx>
      <c:valAx>
        <c:axId val="-21091352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w="12700">
            <a:solidFill>
              <a:schemeClr val="tx1"/>
            </a:solid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Calibri" panose="020F0502020204030204" pitchFamily="34" charset="0"/>
                <a:ea typeface="+mn-ea"/>
                <a:cs typeface="Arial" panose="020B0604020202020204" pitchFamily="34" charset="0"/>
              </a:defRPr>
            </a:pPr>
            <a:endParaRPr lang="en-RO"/>
          </a:p>
        </c:txPr>
        <c:crossAx val="-2109138856"/>
        <c:crosses val="autoZero"/>
        <c:crossBetween val="between"/>
      </c:valAx>
      <c:spPr>
        <a:noFill/>
        <a:ln>
          <a:noFill/>
        </a:ln>
        <a:effectLst/>
      </c:spPr>
    </c:plotArea>
    <c:legend>
      <c:legendPos val="r"/>
      <c:layout>
        <c:manualLayout>
          <c:xMode val="edge"/>
          <c:yMode val="edge"/>
          <c:x val="0.49340626017968803"/>
          <c:y val="0.16580176312533501"/>
          <c:w val="0.295863209213857"/>
          <c:h val="0.2804237417702650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panose="020F0502020204030204" pitchFamily="34" charset="0"/>
              <a:ea typeface="+mn-ea"/>
              <a:cs typeface="Arial" panose="020B0604020202020204" pitchFamily="34" charset="0"/>
            </a:defRPr>
          </a:pPr>
          <a:endParaRPr lang="en-RO"/>
        </a:p>
      </c:txPr>
    </c:legend>
    <c:plotVisOnly val="1"/>
    <c:dispBlanksAs val="gap"/>
    <c:showDLblsOverMax val="0"/>
  </c:chart>
  <c:spPr>
    <a:noFill/>
    <a:ln>
      <a:noFill/>
    </a:ln>
    <a:effectLst/>
  </c:spPr>
  <c:txPr>
    <a:bodyPr/>
    <a:lstStyle/>
    <a:p>
      <a:pPr>
        <a:defRPr/>
      </a:pPr>
      <a:endParaRPr lang="en-RO"/>
    </a:p>
  </c:tx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0.7552</cdr:x>
      <cdr:y>0.59642</cdr:y>
    </cdr:from>
    <cdr:to>
      <cdr:x>0.79884</cdr:x>
      <cdr:y>0.69651</cdr:y>
    </cdr:to>
    <cdr:sp macro="" textlink="">
      <cdr:nvSpPr>
        <cdr:cNvPr id="2" name="Rectangle 1"/>
        <cdr:cNvSpPr/>
      </cdr:nvSpPr>
      <cdr:spPr>
        <a:xfrm xmlns:a="http://schemas.openxmlformats.org/drawingml/2006/main">
          <a:off x="5754616" y="2559294"/>
          <a:ext cx="332509" cy="429491"/>
        </a:xfrm>
        <a:prstGeom xmlns:a="http://schemas.openxmlformats.org/drawingml/2006/main" prst="rect">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9pPr>
        </a:lstStyle>
        <a:p xmlns:a="http://schemas.openxmlformats.org/drawingml/2006/main">
          <a:pPr algn="ctr"/>
          <a:endParaRPr lang="zh-CN" altLang="en-US"/>
        </a:p>
      </cdr:txBody>
    </cdr:sp>
  </cdr:relSizeAnchor>
  <cdr:relSizeAnchor xmlns:cdr="http://schemas.openxmlformats.org/drawingml/2006/chartDrawing">
    <cdr:from>
      <cdr:x>0.46005</cdr:x>
      <cdr:y>0.80628</cdr:y>
    </cdr:from>
    <cdr:to>
      <cdr:x>0.5</cdr:x>
      <cdr:y>0.85686</cdr:y>
    </cdr:to>
    <cdr:sp macro="" textlink="">
      <cdr:nvSpPr>
        <cdr:cNvPr id="3" name="Rectangle 2"/>
        <cdr:cNvSpPr/>
      </cdr:nvSpPr>
      <cdr:spPr>
        <a:xfrm xmlns:a="http://schemas.openxmlformats.org/drawingml/2006/main">
          <a:off x="3505561" y="3459840"/>
          <a:ext cx="304439" cy="217054"/>
        </a:xfrm>
        <a:prstGeom xmlns:a="http://schemas.openxmlformats.org/drawingml/2006/main" prst="rect">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lang="zh-CN" alt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
        <p:cNvGrpSpPr/>
        <p:nvPr/>
      </p:nvGrpSpPr>
      <p:grpSpPr>
        <a:xfrm>
          <a:off x="0" y="0"/>
          <a:ext cx="0" cy="0"/>
          <a:chOff x="0" y="0"/>
          <a:chExt cx="0" cy="0"/>
        </a:xfrm>
      </p:grpSpPr>
      <p:sp>
        <p:nvSpPr>
          <p:cNvPr id="3" name="Shape 3"/>
          <p:cNvSpPr/>
          <p:nvPr/>
        </p:nvSpPr>
        <p:spPr>
          <a:xfrm>
            <a:off x="0" y="0"/>
            <a:ext cx="6858000" cy="9144000"/>
          </a:xfrm>
          <a:prstGeom prst="roundRect">
            <a:avLst>
              <a:gd name="adj" fmla="val 23"/>
            </a:avLst>
          </a:prstGeom>
          <a:solidFill>
            <a:srgbClr val="FFFFFF"/>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lt1"/>
              </a:solidFill>
              <a:latin typeface="Arial"/>
              <a:ea typeface="Arial"/>
              <a:cs typeface="Arial"/>
              <a:sym typeface="Arial"/>
            </a:endParaRPr>
          </a:p>
        </p:txBody>
      </p:sp>
      <p:sp>
        <p:nvSpPr>
          <p:cNvPr id="4" name="Shape 4"/>
          <p:cNvSpPr txBox="1">
            <a:spLocks noGrp="1"/>
          </p:cNvSpPr>
          <p:nvPr>
            <p:ph type="hdr" idx="2"/>
          </p:nvPr>
        </p:nvSpPr>
        <p:spPr>
          <a:xfrm>
            <a:off x="0" y="0"/>
            <a:ext cx="2970211" cy="455612"/>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Noto Sans Symbols"/>
              <a:buNone/>
              <a:defRPr sz="1200" b="0" i="0" u="none" strike="noStrike" cap="none">
                <a:solidFill>
                  <a:srgbClr val="000000"/>
                </a:solidFill>
                <a:latin typeface="Arial"/>
                <a:ea typeface="Arial"/>
                <a:cs typeface="Arial"/>
                <a:sym typeface="Arial"/>
              </a:defRPr>
            </a:lvl1pPr>
            <a:lvl2pPr marL="742950" marR="0" lvl="1" indent="-285750" algn="l" rtl="0">
              <a:lnSpc>
                <a:spcPct val="100000"/>
              </a:lnSpc>
              <a:spcBef>
                <a:spcPts val="0"/>
              </a:spcBef>
              <a:spcAft>
                <a:spcPts val="0"/>
              </a:spcAft>
              <a:buClr>
                <a:schemeClr val="lt1"/>
              </a:buClr>
              <a:buFont typeface="Arial"/>
              <a:buNone/>
              <a:defRPr sz="1800" b="0" i="0" u="none" strike="noStrike" cap="none">
                <a:solidFill>
                  <a:schemeClr val="lt1"/>
                </a:solidFill>
                <a:latin typeface="Arial"/>
                <a:ea typeface="Arial"/>
                <a:cs typeface="Arial"/>
                <a:sym typeface="Arial"/>
              </a:defRPr>
            </a:lvl2pPr>
            <a:lvl3pPr marL="1143000" marR="0" lvl="2" indent="-228600" algn="l" rtl="0">
              <a:lnSpc>
                <a:spcPct val="100000"/>
              </a:lnSpc>
              <a:spcBef>
                <a:spcPts val="0"/>
              </a:spcBef>
              <a:spcAft>
                <a:spcPts val="0"/>
              </a:spcAft>
              <a:buClr>
                <a:schemeClr val="lt1"/>
              </a:buClr>
              <a:buFont typeface="Arial"/>
              <a:buNone/>
              <a:defRPr sz="1800" b="0" i="0" u="none" strike="noStrike" cap="none">
                <a:solidFill>
                  <a:schemeClr val="lt1"/>
                </a:solidFill>
                <a:latin typeface="Arial"/>
                <a:ea typeface="Arial"/>
                <a:cs typeface="Arial"/>
                <a:sym typeface="Arial"/>
              </a:defRPr>
            </a:lvl3pPr>
            <a:lvl4pPr marL="1600200" marR="0" lvl="3" indent="-228600" algn="l" rtl="0">
              <a:lnSpc>
                <a:spcPct val="100000"/>
              </a:lnSpc>
              <a:spcBef>
                <a:spcPts val="0"/>
              </a:spcBef>
              <a:spcAft>
                <a:spcPts val="0"/>
              </a:spcAft>
              <a:buClr>
                <a:schemeClr val="lt1"/>
              </a:buClr>
              <a:buFont typeface="Arial"/>
              <a:buNone/>
              <a:defRPr sz="1800" b="0" i="0" u="none" strike="noStrike" cap="none">
                <a:solidFill>
                  <a:schemeClr val="lt1"/>
                </a:solidFill>
                <a:latin typeface="Arial"/>
                <a:ea typeface="Arial"/>
                <a:cs typeface="Arial"/>
                <a:sym typeface="Arial"/>
              </a:defRPr>
            </a:lvl4pPr>
            <a:lvl5pPr marL="2057400" marR="0" lvl="4" indent="-228600" algn="l" rtl="0">
              <a:lnSpc>
                <a:spcPct val="100000"/>
              </a:lnSpc>
              <a:spcBef>
                <a:spcPts val="0"/>
              </a:spcBef>
              <a:spcAft>
                <a:spcPts val="0"/>
              </a:spcAft>
              <a:buClr>
                <a:schemeClr val="lt1"/>
              </a:buClr>
              <a:buFont typeface="Arial"/>
              <a:buNone/>
              <a:defRPr sz="1800" b="0" i="0" u="none" strike="noStrike" cap="none">
                <a:solidFill>
                  <a:schemeClr val="lt1"/>
                </a:solidFill>
                <a:latin typeface="Arial"/>
                <a:ea typeface="Arial"/>
                <a:cs typeface="Arial"/>
                <a:sym typeface="Arial"/>
              </a:defRPr>
            </a:lvl5pPr>
            <a:lvl6pPr marL="2286000" marR="0" lvl="5" indent="0" algn="l" rtl="0">
              <a:lnSpc>
                <a:spcPct val="100000"/>
              </a:lnSpc>
              <a:spcBef>
                <a:spcPts val="0"/>
              </a:spcBef>
              <a:spcAft>
                <a:spcPts val="0"/>
              </a:spcAft>
              <a:buClr>
                <a:schemeClr val="lt1"/>
              </a:buClr>
              <a:buFont typeface="Arial"/>
              <a:buNone/>
              <a:defRPr sz="1800" b="0" i="0" u="none" strike="noStrike" cap="none">
                <a:solidFill>
                  <a:schemeClr val="lt1"/>
                </a:solidFill>
                <a:latin typeface="Arial"/>
                <a:ea typeface="Arial"/>
                <a:cs typeface="Arial"/>
                <a:sym typeface="Arial"/>
              </a:defRPr>
            </a:lvl6pPr>
            <a:lvl7pPr marL="2743200" marR="0" lvl="6" indent="0" algn="l" rtl="0">
              <a:lnSpc>
                <a:spcPct val="100000"/>
              </a:lnSpc>
              <a:spcBef>
                <a:spcPts val="0"/>
              </a:spcBef>
              <a:spcAft>
                <a:spcPts val="0"/>
              </a:spcAft>
              <a:buClr>
                <a:schemeClr val="lt1"/>
              </a:buClr>
              <a:buFont typeface="Arial"/>
              <a:buNone/>
              <a:defRPr sz="1800" b="0" i="0" u="none" strike="noStrike" cap="none">
                <a:solidFill>
                  <a:schemeClr val="lt1"/>
                </a:solidFill>
                <a:latin typeface="Arial"/>
                <a:ea typeface="Arial"/>
                <a:cs typeface="Arial"/>
                <a:sym typeface="Arial"/>
              </a:defRPr>
            </a:lvl7pPr>
            <a:lvl8pPr marL="3200400" marR="0" lvl="7" indent="0" algn="l" rtl="0">
              <a:lnSpc>
                <a:spcPct val="100000"/>
              </a:lnSpc>
              <a:spcBef>
                <a:spcPts val="0"/>
              </a:spcBef>
              <a:spcAft>
                <a:spcPts val="0"/>
              </a:spcAft>
              <a:buClr>
                <a:schemeClr val="lt1"/>
              </a:buClr>
              <a:buFont typeface="Arial"/>
              <a:buNone/>
              <a:defRPr sz="1800" b="0" i="0" u="none" strike="noStrike" cap="none">
                <a:solidFill>
                  <a:schemeClr val="lt1"/>
                </a:solidFill>
                <a:latin typeface="Arial"/>
                <a:ea typeface="Arial"/>
                <a:cs typeface="Arial"/>
                <a:sym typeface="Arial"/>
              </a:defRPr>
            </a:lvl8pPr>
            <a:lvl9pPr marL="3657600" marR="0" lvl="8" indent="0" algn="l" rtl="0">
              <a:lnSpc>
                <a:spcPct val="100000"/>
              </a:lnSpc>
              <a:spcBef>
                <a:spcPts val="0"/>
              </a:spcBef>
              <a:spcAft>
                <a:spcPts val="0"/>
              </a:spcAft>
              <a:buClr>
                <a:schemeClr val="lt1"/>
              </a:buClr>
              <a:buFont typeface="Arial"/>
              <a:buNone/>
              <a:defRPr sz="1800" b="0" i="0" u="none" strike="noStrike" cap="none">
                <a:solidFill>
                  <a:schemeClr val="lt1"/>
                </a:solidFill>
                <a:latin typeface="Arial"/>
                <a:ea typeface="Arial"/>
                <a:cs typeface="Arial"/>
                <a:sym typeface="Arial"/>
              </a:defRPr>
            </a:lvl9pPr>
          </a:lstStyle>
          <a:p>
            <a:endParaRPr/>
          </a:p>
        </p:txBody>
      </p:sp>
      <p:sp>
        <p:nvSpPr>
          <p:cNvPr id="5" name="Shape 5"/>
          <p:cNvSpPr txBox="1">
            <a:spLocks noGrp="1"/>
          </p:cNvSpPr>
          <p:nvPr>
            <p:ph type="dt" idx="10"/>
          </p:nvPr>
        </p:nvSpPr>
        <p:spPr>
          <a:xfrm>
            <a:off x="3884612" y="0"/>
            <a:ext cx="2970211" cy="455612"/>
          </a:xfrm>
          <a:prstGeom prst="rect">
            <a:avLst/>
          </a:prstGeom>
          <a:noFill/>
          <a:ln>
            <a:noFill/>
          </a:ln>
        </p:spPr>
        <p:txBody>
          <a:bodyPr lIns="91425" tIns="91425" rIns="91425" bIns="91425" anchor="t" anchorCtr="0"/>
          <a:lstStyle>
            <a:lvl1pPr marL="0" marR="0" lvl="0" indent="0" algn="r" rtl="0">
              <a:lnSpc>
                <a:spcPct val="100000"/>
              </a:lnSpc>
              <a:spcBef>
                <a:spcPts val="0"/>
              </a:spcBef>
              <a:spcAft>
                <a:spcPts val="0"/>
              </a:spcAft>
              <a:buClr>
                <a:srgbClr val="000000"/>
              </a:buClr>
              <a:buFont typeface="Noto Sans Symbols"/>
              <a:buNone/>
              <a:defRPr sz="1200" b="0" i="0" u="none" strike="noStrike" cap="none">
                <a:solidFill>
                  <a:srgbClr val="000000"/>
                </a:solidFill>
                <a:latin typeface="Arial"/>
                <a:ea typeface="Arial"/>
                <a:cs typeface="Arial"/>
                <a:sym typeface="Arial"/>
              </a:defRPr>
            </a:lvl1pPr>
            <a:lvl2pPr marL="742950" marR="0" lvl="1" indent="-285750" algn="l" rtl="0">
              <a:lnSpc>
                <a:spcPct val="100000"/>
              </a:lnSpc>
              <a:spcBef>
                <a:spcPts val="0"/>
              </a:spcBef>
              <a:spcAft>
                <a:spcPts val="0"/>
              </a:spcAft>
              <a:buClr>
                <a:schemeClr val="lt1"/>
              </a:buClr>
              <a:buFont typeface="Arial"/>
              <a:buNone/>
              <a:defRPr sz="1800" b="0" i="0" u="none" strike="noStrike" cap="none">
                <a:solidFill>
                  <a:schemeClr val="lt1"/>
                </a:solidFill>
                <a:latin typeface="Arial"/>
                <a:ea typeface="Arial"/>
                <a:cs typeface="Arial"/>
                <a:sym typeface="Arial"/>
              </a:defRPr>
            </a:lvl2pPr>
            <a:lvl3pPr marL="1143000" marR="0" lvl="2" indent="-228600" algn="l" rtl="0">
              <a:lnSpc>
                <a:spcPct val="100000"/>
              </a:lnSpc>
              <a:spcBef>
                <a:spcPts val="0"/>
              </a:spcBef>
              <a:spcAft>
                <a:spcPts val="0"/>
              </a:spcAft>
              <a:buClr>
                <a:schemeClr val="lt1"/>
              </a:buClr>
              <a:buFont typeface="Arial"/>
              <a:buNone/>
              <a:defRPr sz="1800" b="0" i="0" u="none" strike="noStrike" cap="none">
                <a:solidFill>
                  <a:schemeClr val="lt1"/>
                </a:solidFill>
                <a:latin typeface="Arial"/>
                <a:ea typeface="Arial"/>
                <a:cs typeface="Arial"/>
                <a:sym typeface="Arial"/>
              </a:defRPr>
            </a:lvl3pPr>
            <a:lvl4pPr marL="1600200" marR="0" lvl="3" indent="-228600" algn="l" rtl="0">
              <a:lnSpc>
                <a:spcPct val="100000"/>
              </a:lnSpc>
              <a:spcBef>
                <a:spcPts val="0"/>
              </a:spcBef>
              <a:spcAft>
                <a:spcPts val="0"/>
              </a:spcAft>
              <a:buClr>
                <a:schemeClr val="lt1"/>
              </a:buClr>
              <a:buFont typeface="Arial"/>
              <a:buNone/>
              <a:defRPr sz="1800" b="0" i="0" u="none" strike="noStrike" cap="none">
                <a:solidFill>
                  <a:schemeClr val="lt1"/>
                </a:solidFill>
                <a:latin typeface="Arial"/>
                <a:ea typeface="Arial"/>
                <a:cs typeface="Arial"/>
                <a:sym typeface="Arial"/>
              </a:defRPr>
            </a:lvl4pPr>
            <a:lvl5pPr marL="2057400" marR="0" lvl="4" indent="-228600" algn="l" rtl="0">
              <a:lnSpc>
                <a:spcPct val="100000"/>
              </a:lnSpc>
              <a:spcBef>
                <a:spcPts val="0"/>
              </a:spcBef>
              <a:spcAft>
                <a:spcPts val="0"/>
              </a:spcAft>
              <a:buClr>
                <a:schemeClr val="lt1"/>
              </a:buClr>
              <a:buFont typeface="Arial"/>
              <a:buNone/>
              <a:defRPr sz="1800" b="0" i="0" u="none" strike="noStrike" cap="none">
                <a:solidFill>
                  <a:schemeClr val="lt1"/>
                </a:solidFill>
                <a:latin typeface="Arial"/>
                <a:ea typeface="Arial"/>
                <a:cs typeface="Arial"/>
                <a:sym typeface="Arial"/>
              </a:defRPr>
            </a:lvl5pPr>
            <a:lvl6pPr marL="2286000" marR="0" lvl="5" indent="0" algn="l" rtl="0">
              <a:lnSpc>
                <a:spcPct val="100000"/>
              </a:lnSpc>
              <a:spcBef>
                <a:spcPts val="0"/>
              </a:spcBef>
              <a:spcAft>
                <a:spcPts val="0"/>
              </a:spcAft>
              <a:buClr>
                <a:schemeClr val="lt1"/>
              </a:buClr>
              <a:buFont typeface="Arial"/>
              <a:buNone/>
              <a:defRPr sz="1800" b="0" i="0" u="none" strike="noStrike" cap="none">
                <a:solidFill>
                  <a:schemeClr val="lt1"/>
                </a:solidFill>
                <a:latin typeface="Arial"/>
                <a:ea typeface="Arial"/>
                <a:cs typeface="Arial"/>
                <a:sym typeface="Arial"/>
              </a:defRPr>
            </a:lvl6pPr>
            <a:lvl7pPr marL="2743200" marR="0" lvl="6" indent="0" algn="l" rtl="0">
              <a:lnSpc>
                <a:spcPct val="100000"/>
              </a:lnSpc>
              <a:spcBef>
                <a:spcPts val="0"/>
              </a:spcBef>
              <a:spcAft>
                <a:spcPts val="0"/>
              </a:spcAft>
              <a:buClr>
                <a:schemeClr val="lt1"/>
              </a:buClr>
              <a:buFont typeface="Arial"/>
              <a:buNone/>
              <a:defRPr sz="1800" b="0" i="0" u="none" strike="noStrike" cap="none">
                <a:solidFill>
                  <a:schemeClr val="lt1"/>
                </a:solidFill>
                <a:latin typeface="Arial"/>
                <a:ea typeface="Arial"/>
                <a:cs typeface="Arial"/>
                <a:sym typeface="Arial"/>
              </a:defRPr>
            </a:lvl7pPr>
            <a:lvl8pPr marL="3200400" marR="0" lvl="7" indent="0" algn="l" rtl="0">
              <a:lnSpc>
                <a:spcPct val="100000"/>
              </a:lnSpc>
              <a:spcBef>
                <a:spcPts val="0"/>
              </a:spcBef>
              <a:spcAft>
                <a:spcPts val="0"/>
              </a:spcAft>
              <a:buClr>
                <a:schemeClr val="lt1"/>
              </a:buClr>
              <a:buFont typeface="Arial"/>
              <a:buNone/>
              <a:defRPr sz="1800" b="0" i="0" u="none" strike="noStrike" cap="none">
                <a:solidFill>
                  <a:schemeClr val="lt1"/>
                </a:solidFill>
                <a:latin typeface="Arial"/>
                <a:ea typeface="Arial"/>
                <a:cs typeface="Arial"/>
                <a:sym typeface="Arial"/>
              </a:defRPr>
            </a:lvl8pPr>
            <a:lvl9pPr marL="3657600" marR="0" lvl="8" indent="0" algn="l" rtl="0">
              <a:lnSpc>
                <a:spcPct val="100000"/>
              </a:lnSpc>
              <a:spcBef>
                <a:spcPts val="0"/>
              </a:spcBef>
              <a:spcAft>
                <a:spcPts val="0"/>
              </a:spcAft>
              <a:buClr>
                <a:schemeClr val="lt1"/>
              </a:buClr>
              <a:buFont typeface="Arial"/>
              <a:buNone/>
              <a:defRPr sz="1800" b="0" i="0" u="none" strike="noStrike" cap="none">
                <a:solidFill>
                  <a:schemeClr val="lt1"/>
                </a:solidFill>
                <a:latin typeface="Arial"/>
                <a:ea typeface="Arial"/>
                <a:cs typeface="Arial"/>
                <a:sym typeface="Arial"/>
              </a:defRPr>
            </a:lvl9pPr>
          </a:lstStyle>
          <a:p>
            <a:endParaRPr/>
          </a:p>
        </p:txBody>
      </p:sp>
      <p:sp>
        <p:nvSpPr>
          <p:cNvPr id="6" name="Shape 6"/>
          <p:cNvSpPr>
            <a:spLocks noGrp="1" noRot="1" noChangeAspect="1"/>
          </p:cNvSpPr>
          <p:nvPr>
            <p:ph type="sldImg" idx="3"/>
          </p:nvPr>
        </p:nvSpPr>
        <p:spPr>
          <a:xfrm>
            <a:off x="1143000" y="685800"/>
            <a:ext cx="4570411" cy="3427412"/>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 name="Shape 7"/>
          <p:cNvSpPr txBox="1">
            <a:spLocks noGrp="1"/>
          </p:cNvSpPr>
          <p:nvPr>
            <p:ph type="body" idx="1"/>
          </p:nvPr>
        </p:nvSpPr>
        <p:spPr>
          <a:xfrm>
            <a:off x="685800" y="4343400"/>
            <a:ext cx="5484813" cy="4113211"/>
          </a:xfrm>
          <a:prstGeom prst="rect">
            <a:avLst/>
          </a:prstGeom>
          <a:noFill/>
          <a:ln>
            <a:noFill/>
          </a:ln>
        </p:spPr>
        <p:txBody>
          <a:bodyPr lIns="91425" tIns="91425" rIns="91425" bIns="91425" anchor="t" anchorCtr="0"/>
          <a:lstStyle>
            <a:lvl1pPr marL="0" marR="0" lvl="0" indent="0" algn="l" rtl="0">
              <a:spcBef>
                <a:spcPts val="360"/>
              </a:spcBef>
              <a:spcAft>
                <a:spcPts val="0"/>
              </a:spcAft>
              <a:buClr>
                <a:srgbClr val="000000"/>
              </a:buClr>
              <a:buFont typeface="Times New Roman"/>
              <a:buNone/>
              <a:defRPr sz="1200" b="0" i="0" u="none" strike="noStrike" cap="none">
                <a:solidFill>
                  <a:srgbClr val="000000"/>
                </a:solidFill>
                <a:latin typeface="Times New Roman"/>
                <a:ea typeface="Times New Roman"/>
                <a:cs typeface="Times New Roman"/>
                <a:sym typeface="Times New Roman"/>
              </a:defRPr>
            </a:lvl1pPr>
            <a:lvl2pPr marL="742950" marR="0" lvl="1" indent="-285750" algn="l" rtl="0">
              <a:spcBef>
                <a:spcPts val="360"/>
              </a:spcBef>
              <a:spcAft>
                <a:spcPts val="0"/>
              </a:spcAft>
              <a:buClr>
                <a:srgbClr val="000000"/>
              </a:buClr>
              <a:buFont typeface="Times New Roman"/>
              <a:buNone/>
              <a:defRPr sz="1200" b="0" i="0" u="none" strike="noStrike" cap="none">
                <a:solidFill>
                  <a:srgbClr val="000000"/>
                </a:solidFill>
                <a:latin typeface="Times New Roman"/>
                <a:ea typeface="Times New Roman"/>
                <a:cs typeface="Times New Roman"/>
                <a:sym typeface="Times New Roman"/>
              </a:defRPr>
            </a:lvl2pPr>
            <a:lvl3pPr marL="1143000" marR="0" lvl="2" indent="-228600" algn="l" rtl="0">
              <a:spcBef>
                <a:spcPts val="360"/>
              </a:spcBef>
              <a:spcAft>
                <a:spcPts val="0"/>
              </a:spcAft>
              <a:buClr>
                <a:srgbClr val="000000"/>
              </a:buClr>
              <a:buFont typeface="Times New Roman"/>
              <a:buNone/>
              <a:defRPr sz="1200" b="0" i="0" u="none" strike="noStrike" cap="none">
                <a:solidFill>
                  <a:srgbClr val="000000"/>
                </a:solidFill>
                <a:latin typeface="Times New Roman"/>
                <a:ea typeface="Times New Roman"/>
                <a:cs typeface="Times New Roman"/>
                <a:sym typeface="Times New Roman"/>
              </a:defRPr>
            </a:lvl3pPr>
            <a:lvl4pPr marL="1600200" marR="0" lvl="3" indent="-228600" algn="l" rtl="0">
              <a:spcBef>
                <a:spcPts val="360"/>
              </a:spcBef>
              <a:spcAft>
                <a:spcPts val="0"/>
              </a:spcAft>
              <a:buClr>
                <a:srgbClr val="000000"/>
              </a:buClr>
              <a:buFont typeface="Times New Roman"/>
              <a:buNone/>
              <a:defRPr sz="1200" b="0" i="0" u="none" strike="noStrike" cap="none">
                <a:solidFill>
                  <a:srgbClr val="000000"/>
                </a:solidFill>
                <a:latin typeface="Times New Roman"/>
                <a:ea typeface="Times New Roman"/>
                <a:cs typeface="Times New Roman"/>
                <a:sym typeface="Times New Roman"/>
              </a:defRPr>
            </a:lvl4pPr>
            <a:lvl5pPr marL="2057400" marR="0" lvl="4" indent="-228600" algn="l" rtl="0">
              <a:spcBef>
                <a:spcPts val="360"/>
              </a:spcBef>
              <a:spcAft>
                <a:spcPts val="0"/>
              </a:spcAft>
              <a:buClr>
                <a:srgbClr val="000000"/>
              </a:buClr>
              <a:buFont typeface="Times New Roman"/>
              <a:buNone/>
              <a:defRPr sz="1200" b="0" i="0" u="none" strike="noStrike" cap="none">
                <a:solidFill>
                  <a:srgbClr val="000000"/>
                </a:solidFill>
                <a:latin typeface="Times New Roman"/>
                <a:ea typeface="Times New Roman"/>
                <a:cs typeface="Times New Roman"/>
                <a:sym typeface="Times New Roman"/>
              </a:defRPr>
            </a:lvl5pPr>
            <a:lvl6pPr marL="2286000" marR="0" lvl="5"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ftr" idx="11"/>
          </p:nvPr>
        </p:nvSpPr>
        <p:spPr>
          <a:xfrm>
            <a:off x="0" y="8685213"/>
            <a:ext cx="2970211" cy="455612"/>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000000"/>
              </a:buClr>
              <a:buFont typeface="Noto Sans Symbols"/>
              <a:buNone/>
              <a:defRPr sz="1200" b="0" i="0" u="none" strike="noStrike" cap="none">
                <a:solidFill>
                  <a:srgbClr val="000000"/>
                </a:solidFill>
                <a:latin typeface="Arial"/>
                <a:ea typeface="Arial"/>
                <a:cs typeface="Arial"/>
                <a:sym typeface="Arial"/>
              </a:defRPr>
            </a:lvl1pPr>
            <a:lvl2pPr marL="742950" marR="0" lvl="1" indent="-285750" algn="l" rtl="0">
              <a:lnSpc>
                <a:spcPct val="100000"/>
              </a:lnSpc>
              <a:spcBef>
                <a:spcPts val="0"/>
              </a:spcBef>
              <a:spcAft>
                <a:spcPts val="0"/>
              </a:spcAft>
              <a:buClr>
                <a:schemeClr val="lt1"/>
              </a:buClr>
              <a:buFont typeface="Arial"/>
              <a:buNone/>
              <a:defRPr sz="1800" b="0" i="0" u="none" strike="noStrike" cap="none">
                <a:solidFill>
                  <a:schemeClr val="lt1"/>
                </a:solidFill>
                <a:latin typeface="Arial"/>
                <a:ea typeface="Arial"/>
                <a:cs typeface="Arial"/>
                <a:sym typeface="Arial"/>
              </a:defRPr>
            </a:lvl2pPr>
            <a:lvl3pPr marL="1143000" marR="0" lvl="2" indent="-228600" algn="l" rtl="0">
              <a:lnSpc>
                <a:spcPct val="100000"/>
              </a:lnSpc>
              <a:spcBef>
                <a:spcPts val="0"/>
              </a:spcBef>
              <a:spcAft>
                <a:spcPts val="0"/>
              </a:spcAft>
              <a:buClr>
                <a:schemeClr val="lt1"/>
              </a:buClr>
              <a:buFont typeface="Arial"/>
              <a:buNone/>
              <a:defRPr sz="1800" b="0" i="0" u="none" strike="noStrike" cap="none">
                <a:solidFill>
                  <a:schemeClr val="lt1"/>
                </a:solidFill>
                <a:latin typeface="Arial"/>
                <a:ea typeface="Arial"/>
                <a:cs typeface="Arial"/>
                <a:sym typeface="Arial"/>
              </a:defRPr>
            </a:lvl3pPr>
            <a:lvl4pPr marL="1600200" marR="0" lvl="3" indent="-228600" algn="l" rtl="0">
              <a:lnSpc>
                <a:spcPct val="100000"/>
              </a:lnSpc>
              <a:spcBef>
                <a:spcPts val="0"/>
              </a:spcBef>
              <a:spcAft>
                <a:spcPts val="0"/>
              </a:spcAft>
              <a:buClr>
                <a:schemeClr val="lt1"/>
              </a:buClr>
              <a:buFont typeface="Arial"/>
              <a:buNone/>
              <a:defRPr sz="1800" b="0" i="0" u="none" strike="noStrike" cap="none">
                <a:solidFill>
                  <a:schemeClr val="lt1"/>
                </a:solidFill>
                <a:latin typeface="Arial"/>
                <a:ea typeface="Arial"/>
                <a:cs typeface="Arial"/>
                <a:sym typeface="Arial"/>
              </a:defRPr>
            </a:lvl4pPr>
            <a:lvl5pPr marL="2057400" marR="0" lvl="4" indent="-228600" algn="l" rtl="0">
              <a:lnSpc>
                <a:spcPct val="100000"/>
              </a:lnSpc>
              <a:spcBef>
                <a:spcPts val="0"/>
              </a:spcBef>
              <a:spcAft>
                <a:spcPts val="0"/>
              </a:spcAft>
              <a:buClr>
                <a:schemeClr val="lt1"/>
              </a:buClr>
              <a:buFont typeface="Arial"/>
              <a:buNone/>
              <a:defRPr sz="1800" b="0" i="0" u="none" strike="noStrike" cap="none">
                <a:solidFill>
                  <a:schemeClr val="lt1"/>
                </a:solidFill>
                <a:latin typeface="Arial"/>
                <a:ea typeface="Arial"/>
                <a:cs typeface="Arial"/>
                <a:sym typeface="Arial"/>
              </a:defRPr>
            </a:lvl5pPr>
            <a:lvl6pPr marL="2286000" marR="0" lvl="5" indent="0" algn="l" rtl="0">
              <a:lnSpc>
                <a:spcPct val="100000"/>
              </a:lnSpc>
              <a:spcBef>
                <a:spcPts val="0"/>
              </a:spcBef>
              <a:spcAft>
                <a:spcPts val="0"/>
              </a:spcAft>
              <a:buClr>
                <a:schemeClr val="lt1"/>
              </a:buClr>
              <a:buFont typeface="Arial"/>
              <a:buNone/>
              <a:defRPr sz="1800" b="0" i="0" u="none" strike="noStrike" cap="none">
                <a:solidFill>
                  <a:schemeClr val="lt1"/>
                </a:solidFill>
                <a:latin typeface="Arial"/>
                <a:ea typeface="Arial"/>
                <a:cs typeface="Arial"/>
                <a:sym typeface="Arial"/>
              </a:defRPr>
            </a:lvl6pPr>
            <a:lvl7pPr marL="2743200" marR="0" lvl="6" indent="0" algn="l" rtl="0">
              <a:lnSpc>
                <a:spcPct val="100000"/>
              </a:lnSpc>
              <a:spcBef>
                <a:spcPts val="0"/>
              </a:spcBef>
              <a:spcAft>
                <a:spcPts val="0"/>
              </a:spcAft>
              <a:buClr>
                <a:schemeClr val="lt1"/>
              </a:buClr>
              <a:buFont typeface="Arial"/>
              <a:buNone/>
              <a:defRPr sz="1800" b="0" i="0" u="none" strike="noStrike" cap="none">
                <a:solidFill>
                  <a:schemeClr val="lt1"/>
                </a:solidFill>
                <a:latin typeface="Arial"/>
                <a:ea typeface="Arial"/>
                <a:cs typeface="Arial"/>
                <a:sym typeface="Arial"/>
              </a:defRPr>
            </a:lvl7pPr>
            <a:lvl8pPr marL="3200400" marR="0" lvl="7" indent="0" algn="l" rtl="0">
              <a:lnSpc>
                <a:spcPct val="100000"/>
              </a:lnSpc>
              <a:spcBef>
                <a:spcPts val="0"/>
              </a:spcBef>
              <a:spcAft>
                <a:spcPts val="0"/>
              </a:spcAft>
              <a:buClr>
                <a:schemeClr val="lt1"/>
              </a:buClr>
              <a:buFont typeface="Arial"/>
              <a:buNone/>
              <a:defRPr sz="1800" b="0" i="0" u="none" strike="noStrike" cap="none">
                <a:solidFill>
                  <a:schemeClr val="lt1"/>
                </a:solidFill>
                <a:latin typeface="Arial"/>
                <a:ea typeface="Arial"/>
                <a:cs typeface="Arial"/>
                <a:sym typeface="Arial"/>
              </a:defRPr>
            </a:lvl8pPr>
            <a:lvl9pPr marL="3657600" marR="0" lvl="8" indent="0" algn="l" rtl="0">
              <a:lnSpc>
                <a:spcPct val="100000"/>
              </a:lnSpc>
              <a:spcBef>
                <a:spcPts val="0"/>
              </a:spcBef>
              <a:spcAft>
                <a:spcPts val="0"/>
              </a:spcAft>
              <a:buClr>
                <a:schemeClr val="lt1"/>
              </a:buClr>
              <a:buFont typeface="Arial"/>
              <a:buNone/>
              <a:defRPr sz="1800" b="0" i="0" u="none" strike="noStrike" cap="none">
                <a:solidFill>
                  <a:schemeClr val="lt1"/>
                </a:solidFill>
                <a:latin typeface="Arial"/>
                <a:ea typeface="Arial"/>
                <a:cs typeface="Arial"/>
                <a:sym typeface="Arial"/>
              </a:defRPr>
            </a:lvl9pPr>
          </a:lstStyle>
          <a:p>
            <a:endParaRPr/>
          </a:p>
        </p:txBody>
      </p:sp>
      <p:sp>
        <p:nvSpPr>
          <p:cNvPr id="9" name="Shape 9"/>
          <p:cNvSpPr txBox="1">
            <a:spLocks noGrp="1"/>
          </p:cNvSpPr>
          <p:nvPr>
            <p:ph type="sldNum" idx="12"/>
          </p:nvPr>
        </p:nvSpPr>
        <p:spPr>
          <a:xfrm>
            <a:off x="3884612" y="8685213"/>
            <a:ext cx="2970211" cy="455612"/>
          </a:xfrm>
          <a:prstGeom prst="rect">
            <a:avLst/>
          </a:prstGeom>
          <a:noFill/>
          <a:ln>
            <a:noFill/>
          </a:ln>
        </p:spPr>
        <p:txBody>
          <a:bodyPr lIns="90000" tIns="46800" rIns="90000" bIns="46800" anchor="b" anchorCtr="0">
            <a:noAutofit/>
          </a:bodyPr>
          <a:lstStyle/>
          <a:p>
            <a:pPr marL="0" marR="0" lvl="0" indent="0" algn="r" rtl="0">
              <a:lnSpc>
                <a:spcPct val="100000"/>
              </a:lnSpc>
              <a:spcBef>
                <a:spcPts val="0"/>
              </a:spcBef>
              <a:spcAft>
                <a:spcPts val="0"/>
              </a:spcAft>
              <a:buClr>
                <a:srgbClr val="000000"/>
              </a:buClr>
              <a:buSzPct val="25000"/>
              <a:buFont typeface="Noto Sans Symbols"/>
              <a:buNone/>
            </a:pPr>
            <a:fld id="{00000000-1234-1234-1234-123412341234}" type="slidenum">
              <a:rPr lang="en-US" sz="1200" b="0" i="0" u="none" strike="noStrike" cap="none">
                <a:solidFill>
                  <a:srgbClr val="000000"/>
                </a:solidFill>
                <a:latin typeface="Arial"/>
                <a:ea typeface="Arial"/>
                <a:cs typeface="Arial"/>
                <a:sym typeface="Arial"/>
              </a:rPr>
              <a:t>‹#›</a:t>
            </a:fld>
            <a:endParaRPr lang="en-US"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036480214"/>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0413" cy="3427413"/>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7DD8A4E-80D5-E442-8CCA-D5A1F77B1F24}" type="slidenum">
              <a:rPr lang="en-US" smtClean="0"/>
              <a:pPr>
                <a:defRPr/>
              </a:pPr>
              <a:t>1</a:t>
            </a:fld>
            <a:endParaRPr lang="en-US"/>
          </a:p>
        </p:txBody>
      </p:sp>
    </p:spTree>
    <p:extLst>
      <p:ext uri="{BB962C8B-B14F-4D97-AF65-F5344CB8AC3E}">
        <p14:creationId xmlns:p14="http://schemas.microsoft.com/office/powerpoint/2010/main" val="2196521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Shape 518"/>
          <p:cNvSpPr>
            <a:spLocks noGrp="1" noRot="1" noChangeAspect="1"/>
          </p:cNvSpPr>
          <p:nvPr>
            <p:ph type="sldImg" idx="2"/>
          </p:nvPr>
        </p:nvSpPr>
        <p:spPr>
          <a:xfrm>
            <a:off x="1143000" y="685800"/>
            <a:ext cx="4570413" cy="34274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519" name="Shape 519"/>
          <p:cNvSpPr txBox="1">
            <a:spLocks noGrp="1"/>
          </p:cNvSpPr>
          <p:nvPr>
            <p:ph type="body" idx="1"/>
          </p:nvPr>
        </p:nvSpPr>
        <p:spPr>
          <a:xfrm>
            <a:off x="685800" y="4343400"/>
            <a:ext cx="5484813" cy="4113211"/>
          </a:xfrm>
          <a:prstGeom prst="rect">
            <a:avLst/>
          </a:prstGeom>
          <a:noFill/>
          <a:ln>
            <a:noFill/>
          </a:ln>
        </p:spPr>
        <p:txBody>
          <a:bodyPr lIns="91425" tIns="91425" rIns="91425" bIns="91425" anchor="t" anchorCtr="0">
            <a:noAutofit/>
          </a:bodyPr>
          <a:lstStyle/>
          <a:p>
            <a:pPr marL="0" marR="0" lvl="0" indent="0" algn="l" defTabSz="457200" rtl="0" eaLnBrk="1" fontAlgn="auto" latinLnBrk="0" hangingPunct="1">
              <a:lnSpc>
                <a:spcPct val="100000"/>
              </a:lnSpc>
              <a:spcBef>
                <a:spcPts val="0"/>
              </a:spcBef>
              <a:spcAft>
                <a:spcPts val="0"/>
              </a:spcAft>
              <a:buClr>
                <a:srgbClr val="000000"/>
              </a:buClr>
              <a:buSzPct val="25000"/>
              <a:buFont typeface="Times New Roman"/>
              <a:buNone/>
              <a:tabLst/>
              <a:defRPr/>
            </a:pPr>
            <a:r>
              <a:rPr lang="en-US" sz="1200" b="0" i="0" u="none" strike="noStrike" cap="none" dirty="0">
                <a:solidFill>
                  <a:srgbClr val="000000"/>
                </a:solidFill>
                <a:latin typeface="Times New Roman"/>
                <a:ea typeface="Times New Roman"/>
                <a:cs typeface="Times New Roman"/>
                <a:sym typeface="Times New Roman"/>
              </a:rPr>
              <a:t>Show only first</a:t>
            </a:r>
            <a:r>
              <a:rPr lang="en-US" sz="1200" b="0" i="0" u="none" strike="noStrike" cap="none" baseline="0" dirty="0">
                <a:solidFill>
                  <a:srgbClr val="000000"/>
                </a:solidFill>
                <a:latin typeface="Times New Roman"/>
                <a:ea typeface="Times New Roman"/>
                <a:cs typeface="Times New Roman"/>
                <a:sym typeface="Times New Roman"/>
              </a:rPr>
              <a:t> half of title (fun)</a:t>
            </a:r>
            <a:endParaRPr lang="en-US" sz="1200" b="0" i="0" u="none" strike="noStrike" cap="none" dirty="0">
              <a:solidFill>
                <a:srgbClr val="000000"/>
              </a:solidFill>
              <a:latin typeface="Times New Roman"/>
              <a:ea typeface="Times New Roman"/>
              <a:cs typeface="Times New Roman"/>
              <a:sym typeface="Times New Roman"/>
            </a:endParaRPr>
          </a:p>
          <a:p>
            <a:pPr marL="0" marR="0" lvl="0" indent="0" algn="l" rtl="0">
              <a:spcBef>
                <a:spcPts val="0"/>
              </a:spcBef>
              <a:spcAft>
                <a:spcPts val="0"/>
              </a:spcAft>
              <a:buClr>
                <a:srgbClr val="000000"/>
              </a:buClr>
              <a:buSzPct val="25000"/>
              <a:buFont typeface="Times New Roman"/>
              <a:buNone/>
            </a:pPr>
            <a:endParaRPr sz="1200" b="0" i="0" u="none" strike="noStrike" cap="none" dirty="0">
              <a:solidFill>
                <a:srgbClr val="000000"/>
              </a:solidFill>
              <a:latin typeface="Times New Roman"/>
              <a:ea typeface="Times New Roman"/>
              <a:cs typeface="Times New Roman"/>
              <a:sym typeface="Times New Roman"/>
            </a:endParaRPr>
          </a:p>
        </p:txBody>
      </p:sp>
      <p:sp>
        <p:nvSpPr>
          <p:cNvPr id="520" name="Shape 520"/>
          <p:cNvSpPr txBox="1">
            <a:spLocks noGrp="1"/>
          </p:cNvSpPr>
          <p:nvPr>
            <p:ph type="sldNum" idx="12"/>
          </p:nvPr>
        </p:nvSpPr>
        <p:spPr>
          <a:xfrm>
            <a:off x="3884612" y="8685213"/>
            <a:ext cx="2970211" cy="455612"/>
          </a:xfrm>
          <a:prstGeom prst="rect">
            <a:avLst/>
          </a:prstGeom>
          <a:noFill/>
          <a:ln>
            <a:noFill/>
          </a:ln>
        </p:spPr>
        <p:txBody>
          <a:bodyPr lIns="90000" tIns="46800" rIns="90000" bIns="46800" anchor="b" anchorCtr="0">
            <a:noAutofit/>
          </a:bodyPr>
          <a:lstStyle/>
          <a:p>
            <a:pPr marL="0" marR="0" lvl="0" indent="0" algn="l" rtl="0">
              <a:lnSpc>
                <a:spcPct val="100000"/>
              </a:lnSpc>
              <a:spcBef>
                <a:spcPts val="0"/>
              </a:spcBef>
              <a:spcAft>
                <a:spcPts val="0"/>
              </a:spcAft>
              <a:buClr>
                <a:srgbClr val="000000"/>
              </a:buClr>
              <a:buSzPct val="25000"/>
              <a:buFont typeface="Calibri"/>
              <a:buNone/>
            </a:pPr>
            <a:fld id="{00000000-1234-1234-1234-123412341234}" type="slidenum">
              <a:rPr lang="en-US" sz="1400" b="0" i="0" u="none" strike="noStrike" cap="none">
                <a:solidFill>
                  <a:srgbClr val="000000"/>
                </a:solidFill>
                <a:latin typeface="Calibri"/>
                <a:ea typeface="Calibri"/>
                <a:cs typeface="Calibri"/>
                <a:sym typeface="Calibri"/>
              </a:rPr>
              <a:t>10</a:t>
            </a:fld>
            <a:endParaRPr lang="en-US" sz="14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0413" cy="3427413"/>
          </a:xfrm>
        </p:spPr>
      </p:sp>
      <p:sp>
        <p:nvSpPr>
          <p:cNvPr id="3" name="Notes Placeholder 2"/>
          <p:cNvSpPr>
            <a:spLocks noGrp="1"/>
          </p:cNvSpPr>
          <p:nvPr>
            <p:ph type="body" idx="1"/>
          </p:nvPr>
        </p:nvSpPr>
        <p:spPr/>
        <p:txBody>
          <a:bodyPr/>
          <a:lstStyle/>
          <a:p>
            <a:r>
              <a:rPr lang="en-US" sz="1600" baseline="0" dirty="0">
                <a:sym typeface="Wingdings"/>
              </a:rPr>
              <a:t>Play with audience on which image is difficult</a:t>
            </a:r>
          </a:p>
          <a:p>
            <a:endParaRPr lang="en-US" sz="1600" baseline="0" dirty="0">
              <a:sym typeface="Wingdings"/>
            </a:endParaRPr>
          </a:p>
          <a:p>
            <a:r>
              <a:rPr lang="en-US" sz="1600" baseline="0" dirty="0">
                <a:sym typeface="Wingdings"/>
              </a:rPr>
              <a:t>If we knew, could do cur learn (say it already here)</a:t>
            </a:r>
          </a:p>
          <a:p>
            <a:endParaRPr lang="en-US" sz="1600" baseline="0" dirty="0">
              <a:sym typeface="Wingdings"/>
            </a:endParaRPr>
          </a:p>
        </p:txBody>
      </p:sp>
      <p:sp>
        <p:nvSpPr>
          <p:cNvPr id="4" name="Slide Number Placeholder 3"/>
          <p:cNvSpPr>
            <a:spLocks noGrp="1"/>
          </p:cNvSpPr>
          <p:nvPr>
            <p:ph type="sldNum" sz="quarter" idx="10"/>
          </p:nvPr>
        </p:nvSpPr>
        <p:spPr/>
        <p:txBody>
          <a:bodyPr/>
          <a:lstStyle/>
          <a:p>
            <a:pPr>
              <a:defRPr/>
            </a:pPr>
            <a:fld id="{2AA83664-E739-D54F-8E89-4AD9B19C3ABB}" type="slidenum">
              <a:rPr lang="en-US" smtClean="0">
                <a:solidFill>
                  <a:prstClr val="black"/>
                </a:solidFill>
                <a:latin typeface="Calibri"/>
              </a:rPr>
              <a:pPr>
                <a:defRPr/>
              </a:pPr>
              <a:t>11</a:t>
            </a:fld>
            <a:endParaRPr lang="en-US">
              <a:solidFill>
                <a:prstClr val="black"/>
              </a:solidFill>
              <a:latin typeface="Calibri"/>
            </a:endParaRPr>
          </a:p>
        </p:txBody>
      </p:sp>
    </p:spTree>
    <p:extLst>
      <p:ext uri="{BB962C8B-B14F-4D97-AF65-F5344CB8AC3E}">
        <p14:creationId xmlns:p14="http://schemas.microsoft.com/office/powerpoint/2010/main" val="38910129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0413" cy="3427413"/>
          </a:xfrm>
        </p:spPr>
      </p:sp>
      <p:sp>
        <p:nvSpPr>
          <p:cNvPr id="3" name="Notes Placeholder 2"/>
          <p:cNvSpPr>
            <a:spLocks noGrp="1"/>
          </p:cNvSpPr>
          <p:nvPr>
            <p:ph type="body" idx="1"/>
          </p:nvPr>
        </p:nvSpPr>
        <p:spPr/>
        <p:txBody>
          <a:bodyPr/>
          <a:lstStyle/>
          <a:p>
            <a:r>
              <a:rPr lang="en-US" sz="1600" baseline="0" dirty="0">
                <a:sym typeface="Wingdings"/>
              </a:rPr>
              <a:t>Citations: cognitive science (phenomenon has been shown there already: response time prop to visual search difficulty, especially clutter)</a:t>
            </a:r>
          </a:p>
          <a:p>
            <a:endParaRPr lang="en-US" sz="1600" baseline="0" dirty="0">
              <a:sym typeface="Wingdings"/>
            </a:endParaRPr>
          </a:p>
          <a:p>
            <a:pPr marL="285750" indent="-285750">
              <a:buFontTx/>
              <a:buChar char="-"/>
            </a:pPr>
            <a:r>
              <a:rPr lang="en-US" sz="1600" baseline="0" dirty="0">
                <a:sym typeface="Wingdings"/>
              </a:rPr>
              <a:t>Data was collected from </a:t>
            </a:r>
            <a:r>
              <a:rPr lang="en-US" sz="1600" baseline="0" dirty="0" err="1">
                <a:sym typeface="Wingdings"/>
              </a:rPr>
              <a:t>CrowdFlower</a:t>
            </a:r>
            <a:endParaRPr lang="en-US" sz="1600" baseline="0" dirty="0">
              <a:sym typeface="Wingdings"/>
            </a:endParaRPr>
          </a:p>
          <a:p>
            <a:pPr marL="285750" marR="0" indent="-285750" algn="l" defTabSz="4572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We associated two questions per image: one question for YES (the object class specified in the question </a:t>
            </a:r>
            <a:r>
              <a:rPr lang="en-US" sz="1200" i="1" kern="1200" dirty="0">
                <a:solidFill>
                  <a:schemeClr val="tx1"/>
                </a:solidFill>
                <a:effectLst/>
                <a:latin typeface="+mn-lt"/>
                <a:ea typeface="+mn-ea"/>
                <a:cs typeface="+mn-cs"/>
              </a:rPr>
              <a:t>is present </a:t>
            </a:r>
            <a:r>
              <a:rPr lang="en-US" sz="1200" kern="1200" dirty="0">
                <a:solidFill>
                  <a:schemeClr val="tx1"/>
                </a:solidFill>
                <a:effectLst/>
                <a:latin typeface="+mn-lt"/>
                <a:ea typeface="+mn-ea"/>
                <a:cs typeface="+mn-cs"/>
              </a:rPr>
              <a:t>in the image) and one question for NO (the object class specified in the question </a:t>
            </a:r>
            <a:r>
              <a:rPr lang="en-US" sz="1200" i="1" kern="1200" dirty="0">
                <a:solidFill>
                  <a:schemeClr val="tx1"/>
                </a:solidFill>
                <a:effectLst/>
                <a:latin typeface="+mn-lt"/>
                <a:ea typeface="+mn-ea"/>
                <a:cs typeface="+mn-cs"/>
              </a:rPr>
              <a:t>is not present </a:t>
            </a:r>
            <a:r>
              <a:rPr lang="en-US" sz="1200" kern="1200" dirty="0">
                <a:solidFill>
                  <a:schemeClr val="tx1"/>
                </a:solidFill>
                <a:effectLst/>
                <a:latin typeface="+mn-lt"/>
                <a:ea typeface="+mn-ea"/>
                <a:cs typeface="+mn-cs"/>
              </a:rPr>
              <a:t>in the image)</a:t>
            </a:r>
          </a:p>
          <a:p>
            <a:pPr marL="285750" marR="0" indent="-285750" algn="l" defTabSz="4572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Each question was answered by 3 human annotators; </a:t>
            </a:r>
          </a:p>
          <a:p>
            <a:pPr marL="285750" marR="0" indent="-285750" algn="l" defTabSz="4572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11,540 images x 2 questions x 3 humans = 69, 240 annotations. </a:t>
            </a:r>
            <a:endParaRPr lang="en-US" dirty="0"/>
          </a:p>
          <a:p>
            <a:pPr marL="285750" marR="0" indent="-285750" algn="l" defTabSz="457200" rtl="0" eaLnBrk="1" fontAlgn="auto" latinLnBrk="0" hangingPunct="1">
              <a:lnSpc>
                <a:spcPct val="100000"/>
              </a:lnSpc>
              <a:spcBef>
                <a:spcPts val="0"/>
              </a:spcBef>
              <a:spcAft>
                <a:spcPts val="0"/>
              </a:spcAft>
              <a:buClrTx/>
              <a:buSzTx/>
              <a:buFontTx/>
              <a:buChar char="-"/>
              <a:tabLst/>
              <a:defRPr/>
            </a:pPr>
            <a:endParaRPr lang="en-US" sz="1200" kern="1200" dirty="0">
              <a:solidFill>
                <a:schemeClr val="tx1"/>
              </a:solidFill>
              <a:effectLst/>
              <a:latin typeface="+mn-lt"/>
              <a:ea typeface="+mn-ea"/>
              <a:cs typeface="+mn-cs"/>
            </a:endParaRPr>
          </a:p>
          <a:p>
            <a:pPr marL="285750" marR="0" indent="-285750" algn="l" defTabSz="457200" rtl="0" eaLnBrk="1" fontAlgn="auto" latinLnBrk="0" hangingPunct="1">
              <a:lnSpc>
                <a:spcPct val="100000"/>
              </a:lnSpc>
              <a:spcBef>
                <a:spcPts val="0"/>
              </a:spcBef>
              <a:spcAft>
                <a:spcPts val="0"/>
              </a:spcAft>
              <a:buClrTx/>
              <a:buSzTx/>
              <a:buFontTx/>
              <a:buChar char="-"/>
              <a:tabLst/>
              <a:defRPr/>
            </a:pPr>
            <a:endParaRPr lang="en-US" sz="1200" kern="1200" dirty="0">
              <a:solidFill>
                <a:schemeClr val="tx1"/>
              </a:solidFill>
              <a:effectLst/>
              <a:latin typeface="+mn-lt"/>
              <a:ea typeface="+mn-ea"/>
              <a:cs typeface="+mn-cs"/>
            </a:endParaRPr>
          </a:p>
          <a:p>
            <a:pPr marL="285750" marR="0" indent="-285750" algn="l" defTabSz="457200" rtl="0" eaLnBrk="1" fontAlgn="auto" latinLnBrk="0" hangingPunct="1">
              <a:lnSpc>
                <a:spcPct val="100000"/>
              </a:lnSpc>
              <a:spcBef>
                <a:spcPts val="0"/>
              </a:spcBef>
              <a:spcAft>
                <a:spcPts val="0"/>
              </a:spcAft>
              <a:buClrTx/>
              <a:buSzTx/>
              <a:buFontTx/>
              <a:buChar char="-"/>
              <a:tabLst/>
              <a:defRPr/>
            </a:pPr>
            <a:endParaRPr lang="en-US" sz="1600" dirty="0"/>
          </a:p>
          <a:p>
            <a:pPr marL="285750" indent="-285750">
              <a:buFontTx/>
              <a:buChar char="-"/>
            </a:pPr>
            <a:endParaRPr lang="en-US" sz="1600" baseline="0" dirty="0">
              <a:sym typeface="Wingdings"/>
            </a:endParaRPr>
          </a:p>
        </p:txBody>
      </p:sp>
      <p:sp>
        <p:nvSpPr>
          <p:cNvPr id="4" name="Slide Number Placeholder 3"/>
          <p:cNvSpPr>
            <a:spLocks noGrp="1"/>
          </p:cNvSpPr>
          <p:nvPr>
            <p:ph type="sldNum" sz="quarter" idx="10"/>
          </p:nvPr>
        </p:nvSpPr>
        <p:spPr/>
        <p:txBody>
          <a:bodyPr/>
          <a:lstStyle/>
          <a:p>
            <a:pPr>
              <a:defRPr/>
            </a:pPr>
            <a:fld id="{2AA83664-E739-D54F-8E89-4AD9B19C3ABB}" type="slidenum">
              <a:rPr lang="en-US" smtClean="0">
                <a:solidFill>
                  <a:prstClr val="black"/>
                </a:solidFill>
                <a:latin typeface="Calibri"/>
              </a:rPr>
              <a:pPr>
                <a:defRPr/>
              </a:pPr>
              <a:t>12</a:t>
            </a:fld>
            <a:endParaRPr lang="en-US">
              <a:solidFill>
                <a:prstClr val="black"/>
              </a:solidFill>
              <a:latin typeface="Calibri"/>
            </a:endParaRPr>
          </a:p>
        </p:txBody>
      </p:sp>
    </p:spTree>
    <p:extLst>
      <p:ext uri="{BB962C8B-B14F-4D97-AF65-F5344CB8AC3E}">
        <p14:creationId xmlns:p14="http://schemas.microsoft.com/office/powerpoint/2010/main" val="38910129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0413" cy="3427413"/>
          </a:xfrm>
        </p:spPr>
      </p:sp>
      <p:sp>
        <p:nvSpPr>
          <p:cNvPr id="3" name="Notes Placeholder 2"/>
          <p:cNvSpPr>
            <a:spLocks noGrp="1"/>
          </p:cNvSpPr>
          <p:nvPr>
            <p:ph type="body" idx="1"/>
          </p:nvPr>
        </p:nvSpPr>
        <p:spPr/>
        <p:txBody>
          <a:bodyPr/>
          <a:lstStyle/>
          <a:p>
            <a:pPr marL="171450" indent="-171450">
              <a:buFontTx/>
              <a:buChar char="-"/>
            </a:pPr>
            <a:r>
              <a:rPr lang="en-US" sz="1200" kern="1200" dirty="0">
                <a:solidFill>
                  <a:schemeClr val="tx1"/>
                </a:solidFill>
                <a:effectLst/>
                <a:latin typeface="+mn-lt"/>
                <a:ea typeface="+mn-ea"/>
                <a:cs typeface="+mn-cs"/>
              </a:rPr>
              <a:t>Skip saying this 56/58 setting/argument,</a:t>
            </a:r>
            <a:r>
              <a:rPr lang="en-US" sz="1200" kern="1200" baseline="0" dirty="0">
                <a:solidFill>
                  <a:schemeClr val="tx1"/>
                </a:solidFill>
                <a:effectLst/>
                <a:latin typeface="+mn-lt"/>
                <a:ea typeface="+mn-ea"/>
                <a:cs typeface="+mn-cs"/>
              </a:rPr>
              <a:t> just tell correlation and number of pairs consequence</a:t>
            </a:r>
            <a:endParaRPr lang="en-US" sz="1200" kern="1200" dirty="0">
              <a:solidFill>
                <a:schemeClr val="tx1"/>
              </a:solidFill>
              <a:effectLst/>
              <a:latin typeface="+mn-lt"/>
              <a:ea typeface="+mn-ea"/>
              <a:cs typeface="+mn-cs"/>
            </a:endParaRPr>
          </a:p>
          <a:p>
            <a:pPr marL="171450" indent="-171450">
              <a:buFontTx/>
              <a:buChar char="-"/>
            </a:pPr>
            <a:r>
              <a:rPr lang="en-US" sz="1200" kern="1200" dirty="0">
                <a:solidFill>
                  <a:schemeClr val="tx1"/>
                </a:solidFill>
                <a:effectLst/>
                <a:latin typeface="+mn-lt"/>
                <a:ea typeface="+mn-ea"/>
                <a:cs typeface="+mn-cs"/>
              </a:rPr>
              <a:t>We report the inter-human correlations on a subset of 56 images that we used to spot untrusted human annotators;</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We consider only the 58 trusted annotators who annotated all these 56 images;</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Interesting</a:t>
            </a:r>
            <a:r>
              <a:rPr lang="en-US" sz="1200" kern="1200" baseline="0" dirty="0">
                <a:solidFill>
                  <a:schemeClr val="tx1"/>
                </a:solidFill>
                <a:effectLst/>
                <a:latin typeface="+mn-lt"/>
                <a:ea typeface="+mn-ea"/>
                <a:cs typeface="+mn-cs"/>
              </a:rPr>
              <a:t> to say: </a:t>
            </a:r>
            <a:r>
              <a:rPr lang="en-US" sz="1200" kern="1200" dirty="0">
                <a:solidFill>
                  <a:schemeClr val="tx1"/>
                </a:solidFill>
                <a:effectLst/>
                <a:latin typeface="+mn-lt"/>
                <a:ea typeface="+mn-ea"/>
                <a:cs typeface="+mn-cs"/>
              </a:rPr>
              <a:t>This high level of agreement among humans demonstrates that visual search difficulty can be consistently measured. </a:t>
            </a:r>
            <a:endParaRPr lang="en-US" dirty="0"/>
          </a:p>
          <a:p>
            <a:pPr marL="0" indent="0">
              <a:buFontTx/>
              <a:buNone/>
            </a:pPr>
            <a:endParaRPr lang="en-US" sz="1200" kern="1200" dirty="0">
              <a:solidFill>
                <a:schemeClr val="tx1"/>
              </a:solidFill>
              <a:effectLst/>
              <a:latin typeface="+mn-lt"/>
              <a:ea typeface="+mn-ea"/>
              <a:cs typeface="+mn-cs"/>
            </a:endParaRPr>
          </a:p>
          <a:p>
            <a:endParaRPr lang="en-US" sz="1600" dirty="0"/>
          </a:p>
          <a:p>
            <a:endParaRPr lang="en-US" sz="1600" baseline="0" dirty="0">
              <a:sym typeface="Wingdings"/>
            </a:endParaRPr>
          </a:p>
        </p:txBody>
      </p:sp>
      <p:sp>
        <p:nvSpPr>
          <p:cNvPr id="4" name="Slide Number Placeholder 3"/>
          <p:cNvSpPr>
            <a:spLocks noGrp="1"/>
          </p:cNvSpPr>
          <p:nvPr>
            <p:ph type="sldNum" sz="quarter" idx="10"/>
          </p:nvPr>
        </p:nvSpPr>
        <p:spPr/>
        <p:txBody>
          <a:bodyPr/>
          <a:lstStyle/>
          <a:p>
            <a:pPr>
              <a:defRPr/>
            </a:pPr>
            <a:fld id="{2AA83664-E739-D54F-8E89-4AD9B19C3ABB}" type="slidenum">
              <a:rPr lang="en-US" smtClean="0">
                <a:solidFill>
                  <a:prstClr val="black"/>
                </a:solidFill>
                <a:latin typeface="Calibri"/>
              </a:rPr>
              <a:pPr>
                <a:defRPr/>
              </a:pPr>
              <a:t>13</a:t>
            </a:fld>
            <a:endParaRPr lang="en-US">
              <a:solidFill>
                <a:prstClr val="black"/>
              </a:solidFill>
              <a:latin typeface="Calibri"/>
            </a:endParaRPr>
          </a:p>
        </p:txBody>
      </p:sp>
    </p:spTree>
    <p:extLst>
      <p:ext uri="{BB962C8B-B14F-4D97-AF65-F5344CB8AC3E}">
        <p14:creationId xmlns:p14="http://schemas.microsoft.com/office/powerpoint/2010/main" val="38910129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0413" cy="3427413"/>
          </a:xfrm>
        </p:spPr>
      </p:sp>
      <p:sp>
        <p:nvSpPr>
          <p:cNvPr id="3" name="Notes Placeholder 2"/>
          <p:cNvSpPr>
            <a:spLocks noGrp="1"/>
          </p:cNvSpPr>
          <p:nvPr>
            <p:ph type="body" idx="1"/>
          </p:nvPr>
        </p:nvSpPr>
        <p:spPr/>
        <p:txBody>
          <a:bodyPr/>
          <a:lstStyle/>
          <a:p>
            <a:endParaRPr lang="en-US" sz="1600" baseline="0" dirty="0">
              <a:sym typeface="Wingdings"/>
            </a:endParaRPr>
          </a:p>
        </p:txBody>
      </p:sp>
      <p:sp>
        <p:nvSpPr>
          <p:cNvPr id="4" name="Slide Number Placeholder 3"/>
          <p:cNvSpPr>
            <a:spLocks noGrp="1"/>
          </p:cNvSpPr>
          <p:nvPr>
            <p:ph type="sldNum" sz="quarter" idx="10"/>
          </p:nvPr>
        </p:nvSpPr>
        <p:spPr/>
        <p:txBody>
          <a:bodyPr/>
          <a:lstStyle/>
          <a:p>
            <a:pPr>
              <a:defRPr/>
            </a:pPr>
            <a:fld id="{2AA83664-E739-D54F-8E89-4AD9B19C3ABB}" type="slidenum">
              <a:rPr lang="en-US" smtClean="0">
                <a:solidFill>
                  <a:prstClr val="black"/>
                </a:solidFill>
                <a:latin typeface="Calibri"/>
              </a:rPr>
              <a:pPr>
                <a:defRPr/>
              </a:pPr>
              <a:t>14</a:t>
            </a:fld>
            <a:endParaRPr lang="en-US">
              <a:solidFill>
                <a:prstClr val="black"/>
              </a:solidFill>
              <a:latin typeface="Calibri"/>
            </a:endParaRPr>
          </a:p>
        </p:txBody>
      </p:sp>
    </p:spTree>
    <p:extLst>
      <p:ext uri="{BB962C8B-B14F-4D97-AF65-F5344CB8AC3E}">
        <p14:creationId xmlns:p14="http://schemas.microsoft.com/office/powerpoint/2010/main" val="38910129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0413" cy="3427413"/>
          </a:xfrm>
        </p:spPr>
      </p:sp>
      <p:sp>
        <p:nvSpPr>
          <p:cNvPr id="3" name="Notes Placeholder 2"/>
          <p:cNvSpPr>
            <a:spLocks noGrp="1"/>
          </p:cNvSpPr>
          <p:nvPr>
            <p:ph type="body" idx="1"/>
          </p:nvPr>
        </p:nvSpPr>
        <p:spPr/>
        <p:txBody>
          <a:bodyPr/>
          <a:lstStyle/>
          <a:p>
            <a:pPr marL="0" indent="0">
              <a:buFontTx/>
              <a:buNone/>
            </a:pPr>
            <a:endParaRPr lang="en-US" sz="1600" baseline="0" dirty="0">
              <a:sym typeface="Wingdings"/>
            </a:endParaRPr>
          </a:p>
          <a:p>
            <a:pPr marL="285750" indent="-285750">
              <a:buFontTx/>
              <a:buChar char="-"/>
            </a:pPr>
            <a:r>
              <a:rPr lang="en-US" sz="1600" baseline="0" dirty="0">
                <a:sym typeface="Wingdings"/>
              </a:rPr>
              <a:t>Analyzing collected annotations we have observed an intriguing phenomenon: for some questions, all three annotators gave the opposite answer from the ground-truth answer (i.e. PASCAL VOC annotations);</a:t>
            </a:r>
          </a:p>
          <a:p>
            <a:pPr marL="285750" indent="-285750">
              <a:buFontTx/>
              <a:buChar char="-"/>
            </a:pPr>
            <a:r>
              <a:rPr lang="en-US" sz="1600" baseline="0" dirty="0">
                <a:sym typeface="Wingdings"/>
              </a:rPr>
              <a:t>We gathered all the images and the associated questions in this situation and reviewed every case individually.</a:t>
            </a:r>
          </a:p>
          <a:p>
            <a:pPr marL="285750" indent="-285750">
              <a:buFontTx/>
              <a:buChar char="-"/>
            </a:pPr>
            <a:r>
              <a:rPr lang="en-US" sz="1600" baseline="0" dirty="0">
                <a:sym typeface="Wingdings"/>
              </a:rPr>
              <a:t>In almost all these images, we found two distinct cases:</a:t>
            </a:r>
          </a:p>
          <a:p>
            <a:pPr marL="342900" indent="-342900">
              <a:buFontTx/>
              <a:buAutoNum type="alphaLcParenR"/>
            </a:pPr>
            <a:r>
              <a:rPr lang="en-US" sz="1600" baseline="0" dirty="0">
                <a:sym typeface="Wingdings"/>
              </a:rPr>
              <a:t>When all the annotators answered ``No'', but the ground-truth answer was ``Yes'', we concluded that our annotators were not able to find the object because it was very hard to localize it. </a:t>
            </a:r>
          </a:p>
          <a:p>
            <a:pPr marL="342900" indent="-342900">
              <a:buFontTx/>
              <a:buAutoNum type="alphaLcParenR"/>
            </a:pPr>
            <a:r>
              <a:rPr lang="en-US" sz="1600" baseline="0" dirty="0">
                <a:sym typeface="Wingdings"/>
              </a:rPr>
              <a:t>On the other hand, when our annotators answered ``Yes'', but the ground-truth answer was ``No'', we concluded that our annotators actually found ``new'' objects that were not annotated in Pascal VOC 2012. </a:t>
            </a:r>
          </a:p>
          <a:p>
            <a:pPr marL="285750" indent="-285750">
              <a:buFontTx/>
              <a:buChar char="-"/>
            </a:pPr>
            <a:r>
              <a:rPr lang="en-US" sz="1600" baseline="0" dirty="0">
                <a:sym typeface="Wingdings"/>
              </a:rPr>
              <a:t>Overall, our annotators found 90 new objects and lost 40 objects.</a:t>
            </a:r>
          </a:p>
          <a:p>
            <a:pPr marL="285750" marR="0" indent="-285750" algn="l" defTabSz="457200" rtl="0" eaLnBrk="1" fontAlgn="auto" latinLnBrk="0" hangingPunct="1">
              <a:lnSpc>
                <a:spcPct val="100000"/>
              </a:lnSpc>
              <a:spcBef>
                <a:spcPts val="0"/>
              </a:spcBef>
              <a:spcAft>
                <a:spcPts val="0"/>
              </a:spcAft>
              <a:buClrTx/>
              <a:buSzTx/>
              <a:buFontTx/>
              <a:buChar char="-"/>
              <a:tabLst/>
              <a:defRPr/>
            </a:pPr>
            <a:r>
              <a:rPr lang="en-US" sz="1600" baseline="0" dirty="0">
                <a:sym typeface="Wingdings"/>
              </a:rPr>
              <a:t>There are six object classes for which the number of lost and found objects put together is greater than 10: </a:t>
            </a:r>
            <a:r>
              <a:rPr lang="en-US" sz="1600" dirty="0"/>
              <a:t>person (21), potted-plant (19), chair (19), bottle(17), dinning table (15), car (13);</a:t>
            </a:r>
          </a:p>
          <a:p>
            <a:pPr marL="285750" indent="-285750">
              <a:buFontTx/>
              <a:buChar char="-"/>
            </a:pPr>
            <a:r>
              <a:rPr lang="en-US" sz="1600" baseline="0" dirty="0">
                <a:sym typeface="Wingdings"/>
              </a:rPr>
              <a:t>Probably skip this phrase: most of these classes (besides person and car} also seem to be very difficult on average, according to the statistics presented in Table 3 (see paper).</a:t>
            </a:r>
          </a:p>
        </p:txBody>
      </p:sp>
      <p:sp>
        <p:nvSpPr>
          <p:cNvPr id="4" name="Slide Number Placeholder 3"/>
          <p:cNvSpPr>
            <a:spLocks noGrp="1"/>
          </p:cNvSpPr>
          <p:nvPr>
            <p:ph type="sldNum" sz="quarter" idx="10"/>
          </p:nvPr>
        </p:nvSpPr>
        <p:spPr/>
        <p:txBody>
          <a:bodyPr/>
          <a:lstStyle/>
          <a:p>
            <a:pPr>
              <a:defRPr/>
            </a:pPr>
            <a:fld id="{2AA83664-E739-D54F-8E89-4AD9B19C3ABB}" type="slidenum">
              <a:rPr lang="en-US" smtClean="0">
                <a:solidFill>
                  <a:prstClr val="black"/>
                </a:solidFill>
                <a:latin typeface="Calibri"/>
              </a:rPr>
              <a:pPr>
                <a:defRPr/>
              </a:pPr>
              <a:t>15</a:t>
            </a:fld>
            <a:endParaRPr lang="en-US">
              <a:solidFill>
                <a:prstClr val="black"/>
              </a:solidFill>
              <a:latin typeface="Calibri"/>
            </a:endParaRPr>
          </a:p>
        </p:txBody>
      </p:sp>
    </p:spTree>
    <p:extLst>
      <p:ext uri="{BB962C8B-B14F-4D97-AF65-F5344CB8AC3E}">
        <p14:creationId xmlns:p14="http://schemas.microsoft.com/office/powerpoint/2010/main" val="38910129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0413" cy="3427413"/>
          </a:xfrm>
        </p:spPr>
      </p:sp>
      <p:sp>
        <p:nvSpPr>
          <p:cNvPr id="3" name="Notes Placeholder 2"/>
          <p:cNvSpPr>
            <a:spLocks noGrp="1"/>
          </p:cNvSpPr>
          <p:nvPr>
            <p:ph type="body" idx="1"/>
          </p:nvPr>
        </p:nvSpPr>
        <p:spPr/>
        <p:txBody>
          <a:bodyPr/>
          <a:lstStyle/>
          <a:p>
            <a:endParaRPr lang="en-US" sz="1600" baseline="0" dirty="0">
              <a:sym typeface="Wingdings"/>
            </a:endParaRPr>
          </a:p>
        </p:txBody>
      </p:sp>
      <p:sp>
        <p:nvSpPr>
          <p:cNvPr id="4" name="Slide Number Placeholder 3"/>
          <p:cNvSpPr>
            <a:spLocks noGrp="1"/>
          </p:cNvSpPr>
          <p:nvPr>
            <p:ph type="sldNum" sz="quarter" idx="10"/>
          </p:nvPr>
        </p:nvSpPr>
        <p:spPr/>
        <p:txBody>
          <a:bodyPr/>
          <a:lstStyle/>
          <a:p>
            <a:pPr>
              <a:defRPr/>
            </a:pPr>
            <a:fld id="{2AA83664-E739-D54F-8E89-4AD9B19C3ABB}" type="slidenum">
              <a:rPr lang="en-US" smtClean="0">
                <a:solidFill>
                  <a:prstClr val="black"/>
                </a:solidFill>
                <a:latin typeface="Calibri"/>
              </a:rPr>
              <a:pPr>
                <a:defRPr/>
              </a:pPr>
              <a:t>16</a:t>
            </a:fld>
            <a:endParaRPr lang="en-US">
              <a:solidFill>
                <a:prstClr val="black"/>
              </a:solidFill>
              <a:latin typeface="Calibri"/>
            </a:endParaRPr>
          </a:p>
        </p:txBody>
      </p:sp>
    </p:spTree>
    <p:extLst>
      <p:ext uri="{BB962C8B-B14F-4D97-AF65-F5344CB8AC3E}">
        <p14:creationId xmlns:p14="http://schemas.microsoft.com/office/powerpoint/2010/main" val="38910129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0413" cy="3427413"/>
          </a:xfrm>
        </p:spPr>
      </p:sp>
      <p:sp>
        <p:nvSpPr>
          <p:cNvPr id="3" name="Notes Placeholder 2"/>
          <p:cNvSpPr>
            <a:spLocks noGrp="1"/>
          </p:cNvSpPr>
          <p:nvPr>
            <p:ph type="body" idx="1"/>
          </p:nvPr>
        </p:nvSpPr>
        <p:spPr/>
        <p:txBody>
          <a:bodyPr/>
          <a:lstStyle/>
          <a:p>
            <a:r>
              <a:rPr lang="en-US" sz="1200" kern="1200" baseline="0" dirty="0">
                <a:solidFill>
                  <a:schemeClr val="tx1"/>
                </a:solidFill>
                <a:effectLst/>
                <a:latin typeface="+mn-lt"/>
                <a:ea typeface="+mn-ea"/>
                <a:cs typeface="+mn-cs"/>
              </a:rPr>
              <a:t>Data cleanup / post-processing   </a:t>
            </a:r>
          </a:p>
          <a:p>
            <a:r>
              <a:rPr lang="en-US" sz="1200" kern="1200" dirty="0">
                <a:solidFill>
                  <a:schemeClr val="tx1"/>
                </a:solidFill>
                <a:effectLst/>
                <a:latin typeface="+mn-lt"/>
                <a:ea typeface="+mn-ea"/>
                <a:cs typeface="+mn-cs"/>
              </a:rPr>
              <a:t>- We normalized each annotator’s response times by subtracting the annotator’s mean time and by dividing the resulted times by the standard deviation;</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We removed all the annotators with less than 3 annotations since their mean time is not representative. </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We also excluded all the annotators with less than 10 annotations with an aver- age response time higher than 10 seconds. </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After removing all the outliers, the difficulty score per image is computed as the geometric mean of the remaining times. </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Trusted</a:t>
            </a:r>
            <a:r>
              <a:rPr lang="en-US" sz="1200" kern="1200" baseline="0" dirty="0">
                <a:solidFill>
                  <a:schemeClr val="tx1"/>
                </a:solidFill>
                <a:effectLst/>
                <a:latin typeface="+mn-lt"/>
                <a:ea typeface="+mn-ea"/>
                <a:cs typeface="+mn-cs"/>
              </a:rPr>
              <a:t> annotators = 90% classification accuracy (as we know presence/absence labels)</a:t>
            </a:r>
            <a:endParaRPr lang="en-US" sz="1600" dirty="0"/>
          </a:p>
          <a:p>
            <a:endParaRPr lang="en-US" sz="1600" dirty="0"/>
          </a:p>
          <a:p>
            <a:endParaRPr lang="en-US" sz="1600" baseline="0" dirty="0">
              <a:sym typeface="Wingdings"/>
            </a:endParaRPr>
          </a:p>
        </p:txBody>
      </p:sp>
      <p:sp>
        <p:nvSpPr>
          <p:cNvPr id="4" name="Slide Number Placeholder 3"/>
          <p:cNvSpPr>
            <a:spLocks noGrp="1"/>
          </p:cNvSpPr>
          <p:nvPr>
            <p:ph type="sldNum" sz="quarter" idx="10"/>
          </p:nvPr>
        </p:nvSpPr>
        <p:spPr/>
        <p:txBody>
          <a:bodyPr/>
          <a:lstStyle/>
          <a:p>
            <a:pPr>
              <a:defRPr/>
            </a:pPr>
            <a:fld id="{2AA83664-E739-D54F-8E89-4AD9B19C3ABB}" type="slidenum">
              <a:rPr lang="en-US" smtClean="0">
                <a:solidFill>
                  <a:prstClr val="black"/>
                </a:solidFill>
                <a:latin typeface="Calibri"/>
              </a:rPr>
              <a:pPr>
                <a:defRPr/>
              </a:pPr>
              <a:t>17</a:t>
            </a:fld>
            <a:endParaRPr lang="en-US">
              <a:solidFill>
                <a:prstClr val="black"/>
              </a:solidFill>
              <a:latin typeface="Calibri"/>
            </a:endParaRPr>
          </a:p>
        </p:txBody>
      </p:sp>
    </p:spTree>
    <p:extLst>
      <p:ext uri="{BB962C8B-B14F-4D97-AF65-F5344CB8AC3E}">
        <p14:creationId xmlns:p14="http://schemas.microsoft.com/office/powerpoint/2010/main" val="38910129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0413" cy="3427413"/>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VOC12</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trainval</a:t>
            </a:r>
            <a:r>
              <a:rPr lang="en-US" sz="1200" kern="1200" baseline="0" dirty="0">
                <a:solidFill>
                  <a:schemeClr val="tx1"/>
                </a:solidFill>
                <a:effectLst/>
                <a:latin typeface="+mn-lt"/>
                <a:ea typeface="+mn-ea"/>
                <a:cs typeface="+mn-cs"/>
              </a:rPr>
              <a:t>, always, we did not </a:t>
            </a:r>
            <a:r>
              <a:rPr lang="en-US" sz="1200" kern="1200" baseline="0" dirty="0" err="1">
                <a:solidFill>
                  <a:schemeClr val="tx1"/>
                </a:solidFill>
                <a:effectLst/>
                <a:latin typeface="+mn-lt"/>
                <a:ea typeface="+mn-ea"/>
                <a:cs typeface="+mn-cs"/>
              </a:rPr>
              <a:t>annoate</a:t>
            </a:r>
            <a:r>
              <a:rPr lang="en-US" sz="1200" kern="1200" baseline="0" dirty="0">
                <a:solidFill>
                  <a:schemeClr val="tx1"/>
                </a:solidFill>
                <a:effectLst/>
                <a:latin typeface="+mn-lt"/>
                <a:ea typeface="+mn-ea"/>
                <a:cs typeface="+mn-cs"/>
              </a:rPr>
              <a:t> test set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Nice diagonal, red line is least-square fit </a:t>
            </a:r>
            <a:r>
              <a:rPr lang="en-US" sz="1200" kern="1200" baseline="0" dirty="0">
                <a:solidFill>
                  <a:schemeClr val="tx1"/>
                </a:solidFill>
                <a:effectLst/>
                <a:latin typeface="+mn-lt"/>
                <a:ea typeface="+mn-ea"/>
                <a:cs typeface="+mn-cs"/>
                <a:sym typeface="Wingdings"/>
              </a:rPr>
              <a:t> strong correlation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sym typeface="Wingding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sym typeface="Wingdings"/>
              </a:rPr>
              <a:t>SVR: we use v-SVR, but keep it simple on this slide, and avoid Q on what it is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sym typeface="Wingdings"/>
              </a:rPr>
              <a:t>CHECK v-SVR, WHAT IS IT?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sym typeface="Wingding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2AA83664-E739-D54F-8E89-4AD9B19C3ABB}" type="slidenum">
              <a:rPr lang="en-US" smtClean="0">
                <a:solidFill>
                  <a:prstClr val="black"/>
                </a:solidFill>
                <a:latin typeface="Calibri"/>
              </a:rPr>
              <a:pPr>
                <a:defRPr/>
              </a:pPr>
              <a:t>18</a:t>
            </a:fld>
            <a:endParaRPr lang="en-US">
              <a:solidFill>
                <a:prstClr val="black"/>
              </a:solidFill>
              <a:latin typeface="Calibri"/>
            </a:endParaRPr>
          </a:p>
        </p:txBody>
      </p:sp>
    </p:spTree>
    <p:extLst>
      <p:ext uri="{BB962C8B-B14F-4D97-AF65-F5344CB8AC3E}">
        <p14:creationId xmlns:p14="http://schemas.microsoft.com/office/powerpoint/2010/main" val="38910129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0413" cy="3427413"/>
          </a:xfrm>
        </p:spPr>
      </p:sp>
      <p:sp>
        <p:nvSpPr>
          <p:cNvPr id="3" name="Notes Placeholder 2"/>
          <p:cNvSpPr>
            <a:spLocks noGrp="1"/>
          </p:cNvSpPr>
          <p:nvPr>
            <p:ph type="body" idx="1"/>
          </p:nvPr>
        </p:nvSpPr>
        <p:spPr/>
        <p:txBody>
          <a:bodyPr/>
          <a:lstStyle/>
          <a:p>
            <a:r>
              <a:rPr lang="en-US" sz="1600" baseline="0" dirty="0">
                <a:sym typeface="Wingdings"/>
              </a:rPr>
              <a:t>sorted by ground truth difficulty score, so the predicted scores written in RED are ranked in the wrong order by our system</a:t>
            </a:r>
          </a:p>
          <a:p>
            <a:endParaRPr lang="en-US" sz="1600" baseline="0" dirty="0">
              <a:sym typeface="Wingdings"/>
            </a:endParaRPr>
          </a:p>
          <a:p>
            <a:r>
              <a:rPr lang="en-US" sz="1600" baseline="0" dirty="0">
                <a:sym typeface="Wingdings"/>
              </a:rPr>
              <a:t>A little unfair comparison to human agreement, as 0.472 got on all data, not on 56/58 subset, but ok for this talk</a:t>
            </a:r>
          </a:p>
          <a:p>
            <a:endParaRPr lang="en-US" sz="1600" baseline="0" dirty="0">
              <a:sym typeface="Wingdings"/>
            </a:endParaRPr>
          </a:p>
          <a:p>
            <a:r>
              <a:rPr lang="en-US" sz="1600" baseline="0" dirty="0">
                <a:sym typeface="Wingdings"/>
              </a:rPr>
              <a:t>Lots of baselines and variations of our model in the paper</a:t>
            </a:r>
          </a:p>
          <a:p>
            <a:endParaRPr lang="en-US" sz="1600" baseline="0" dirty="0">
              <a:sym typeface="Wingdings"/>
            </a:endParaRPr>
          </a:p>
          <a:p>
            <a:endParaRPr lang="en-US" sz="1600" baseline="0" dirty="0">
              <a:sym typeface="Wingdings"/>
            </a:endParaRPr>
          </a:p>
        </p:txBody>
      </p:sp>
      <p:sp>
        <p:nvSpPr>
          <p:cNvPr id="4" name="Slide Number Placeholder 3"/>
          <p:cNvSpPr>
            <a:spLocks noGrp="1"/>
          </p:cNvSpPr>
          <p:nvPr>
            <p:ph type="sldNum" sz="quarter" idx="10"/>
          </p:nvPr>
        </p:nvSpPr>
        <p:spPr/>
        <p:txBody>
          <a:bodyPr/>
          <a:lstStyle/>
          <a:p>
            <a:pPr>
              <a:defRPr/>
            </a:pPr>
            <a:fld id="{2AA83664-E739-D54F-8E89-4AD9B19C3ABB}" type="slidenum">
              <a:rPr lang="en-US" smtClean="0">
                <a:solidFill>
                  <a:prstClr val="black"/>
                </a:solidFill>
                <a:latin typeface="Calibri"/>
              </a:rPr>
              <a:pPr>
                <a:defRPr/>
              </a:pPr>
              <a:t>19</a:t>
            </a:fld>
            <a:endParaRPr lang="en-US">
              <a:solidFill>
                <a:prstClr val="black"/>
              </a:solidFill>
              <a:latin typeface="Calibri"/>
            </a:endParaRPr>
          </a:p>
        </p:txBody>
      </p:sp>
    </p:spTree>
    <p:extLst>
      <p:ext uri="{BB962C8B-B14F-4D97-AF65-F5344CB8AC3E}">
        <p14:creationId xmlns:p14="http://schemas.microsoft.com/office/powerpoint/2010/main" val="38910129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0413" cy="3427413"/>
          </a:xfrm>
        </p:spPr>
      </p:sp>
      <p:sp>
        <p:nvSpPr>
          <p:cNvPr id="3" name="Notes Placeholder 2"/>
          <p:cNvSpPr>
            <a:spLocks noGrp="1"/>
          </p:cNvSpPr>
          <p:nvPr>
            <p:ph type="body" idx="1"/>
          </p:nvPr>
        </p:nvSpPr>
        <p:spPr/>
        <p:txBody>
          <a:bodyPr/>
          <a:lstStyle/>
          <a:p>
            <a:pPr marL="0" indent="0">
              <a:buFontTx/>
              <a:buNone/>
            </a:pPr>
            <a:r>
              <a:rPr lang="en-US" sz="1200" kern="1200" baseline="0" dirty="0">
                <a:solidFill>
                  <a:schemeClr val="tx1"/>
                </a:solidFill>
                <a:effectLst/>
                <a:latin typeface="+mn-lt"/>
                <a:ea typeface="+mn-ea"/>
                <a:cs typeface="+mn-cs"/>
              </a:rPr>
              <a:t>Notes:</a:t>
            </a:r>
          </a:p>
          <a:p>
            <a:pPr marL="171450" indent="-171450">
              <a:buFontTx/>
              <a:buChar char="-"/>
            </a:pPr>
            <a:r>
              <a:rPr lang="en-US" sz="1200" kern="1200" baseline="0" dirty="0">
                <a:solidFill>
                  <a:schemeClr val="tx1"/>
                </a:solidFill>
                <a:effectLst/>
                <a:latin typeface="+mn-lt"/>
                <a:ea typeface="+mn-ea"/>
                <a:cs typeface="+mn-cs"/>
              </a:rPr>
              <a:t>One</a:t>
            </a:r>
          </a:p>
          <a:p>
            <a:pPr marL="171450" indent="-171450">
              <a:buFontTx/>
              <a:buChar char="-"/>
            </a:pPr>
            <a:r>
              <a:rPr lang="en-US" sz="1200" kern="1200" baseline="0" dirty="0">
                <a:solidFill>
                  <a:schemeClr val="tx1"/>
                </a:solidFill>
                <a:effectLst/>
                <a:latin typeface="+mn-lt"/>
                <a:ea typeface="+mn-ea"/>
                <a:cs typeface="+mn-cs"/>
              </a:rPr>
              <a:t>Two</a:t>
            </a:r>
          </a:p>
          <a:p>
            <a:pPr marL="171450" indent="-171450">
              <a:buFontTx/>
              <a:buChar char="-"/>
            </a:pPr>
            <a:endParaRPr lang="en-US" sz="1200" kern="1200" dirty="0">
              <a:solidFill>
                <a:schemeClr val="tx1"/>
              </a:solidFill>
              <a:effectLst/>
              <a:latin typeface="+mn-lt"/>
              <a:ea typeface="+mn-ea"/>
              <a:cs typeface="+mn-cs"/>
            </a:endParaRPr>
          </a:p>
          <a:p>
            <a:endParaRPr lang="en-US" sz="1600" dirty="0"/>
          </a:p>
          <a:p>
            <a:endParaRPr lang="en-US" sz="1600" baseline="0" dirty="0">
              <a:sym typeface="Wingdings"/>
            </a:endParaRPr>
          </a:p>
        </p:txBody>
      </p:sp>
      <p:sp>
        <p:nvSpPr>
          <p:cNvPr id="4" name="Slide Number Placeholder 3"/>
          <p:cNvSpPr>
            <a:spLocks noGrp="1"/>
          </p:cNvSpPr>
          <p:nvPr>
            <p:ph type="sldNum" sz="quarter" idx="10"/>
          </p:nvPr>
        </p:nvSpPr>
        <p:spPr/>
        <p:txBody>
          <a:bodyPr/>
          <a:lstStyle/>
          <a:p>
            <a:pPr>
              <a:defRPr/>
            </a:pPr>
            <a:fld id="{2AA83664-E739-D54F-8E89-4AD9B19C3ABB}" type="slidenum">
              <a:rPr lang="en-US" smtClean="0">
                <a:solidFill>
                  <a:prstClr val="black"/>
                </a:solidFill>
                <a:latin typeface="Calibri"/>
              </a:rPr>
              <a:pPr>
                <a:defRPr/>
              </a:pPr>
              <a:t>2</a:t>
            </a:fld>
            <a:endParaRPr lang="en-US">
              <a:solidFill>
                <a:prstClr val="black"/>
              </a:solidFill>
              <a:latin typeface="Calibri"/>
            </a:endParaRPr>
          </a:p>
        </p:txBody>
      </p:sp>
    </p:spTree>
    <p:extLst>
      <p:ext uri="{BB962C8B-B14F-4D97-AF65-F5344CB8AC3E}">
        <p14:creationId xmlns:p14="http://schemas.microsoft.com/office/powerpoint/2010/main" val="15144023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0413" cy="3427413"/>
          </a:xfrm>
        </p:spPr>
      </p:sp>
      <p:sp>
        <p:nvSpPr>
          <p:cNvPr id="3" name="Notes Placeholder 2"/>
          <p:cNvSpPr>
            <a:spLocks noGrp="1"/>
          </p:cNvSpPr>
          <p:nvPr>
            <p:ph type="body" idx="1"/>
          </p:nvPr>
        </p:nvSpPr>
        <p:spPr/>
        <p:txBody>
          <a:bodyPr/>
          <a:lstStyle/>
          <a:p>
            <a:endParaRPr lang="en-US" sz="1600" baseline="0" dirty="0">
              <a:sym typeface="Wingdings"/>
            </a:endParaRPr>
          </a:p>
        </p:txBody>
      </p:sp>
      <p:sp>
        <p:nvSpPr>
          <p:cNvPr id="4" name="Slide Number Placeholder 3"/>
          <p:cNvSpPr>
            <a:spLocks noGrp="1"/>
          </p:cNvSpPr>
          <p:nvPr>
            <p:ph type="sldNum" sz="quarter" idx="10"/>
          </p:nvPr>
        </p:nvSpPr>
        <p:spPr/>
        <p:txBody>
          <a:bodyPr/>
          <a:lstStyle/>
          <a:p>
            <a:pPr>
              <a:defRPr/>
            </a:pPr>
            <a:fld id="{2AA83664-E739-D54F-8E89-4AD9B19C3ABB}" type="slidenum">
              <a:rPr lang="en-US" smtClean="0">
                <a:solidFill>
                  <a:prstClr val="black"/>
                </a:solidFill>
                <a:latin typeface="Calibri"/>
              </a:rPr>
              <a:pPr>
                <a:defRPr/>
              </a:pPr>
              <a:t>20</a:t>
            </a:fld>
            <a:endParaRPr lang="en-US">
              <a:solidFill>
                <a:prstClr val="black"/>
              </a:solidFill>
              <a:latin typeface="Calibri"/>
            </a:endParaRPr>
          </a:p>
        </p:txBody>
      </p:sp>
    </p:spTree>
    <p:extLst>
      <p:ext uri="{BB962C8B-B14F-4D97-AF65-F5344CB8AC3E}">
        <p14:creationId xmlns:p14="http://schemas.microsoft.com/office/powerpoint/2010/main" val="38910129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0413" cy="3427413"/>
          </a:xfrm>
        </p:spPr>
      </p:sp>
      <p:sp>
        <p:nvSpPr>
          <p:cNvPr id="3" name="Notes Placeholder 2"/>
          <p:cNvSpPr>
            <a:spLocks noGrp="1"/>
          </p:cNvSpPr>
          <p:nvPr>
            <p:ph type="body" idx="1"/>
          </p:nvPr>
        </p:nvSpPr>
        <p:spPr/>
        <p:txBody>
          <a:bodyPr/>
          <a:lstStyle/>
          <a:p>
            <a:endParaRPr lang="en-US" sz="1600" baseline="0" dirty="0">
              <a:sym typeface="Wingdings"/>
            </a:endParaRPr>
          </a:p>
        </p:txBody>
      </p:sp>
      <p:sp>
        <p:nvSpPr>
          <p:cNvPr id="4" name="Slide Number Placeholder 3"/>
          <p:cNvSpPr>
            <a:spLocks noGrp="1"/>
          </p:cNvSpPr>
          <p:nvPr>
            <p:ph type="sldNum" sz="quarter" idx="10"/>
          </p:nvPr>
        </p:nvSpPr>
        <p:spPr/>
        <p:txBody>
          <a:bodyPr/>
          <a:lstStyle/>
          <a:p>
            <a:pPr>
              <a:defRPr/>
            </a:pPr>
            <a:fld id="{2AA83664-E739-D54F-8E89-4AD9B19C3ABB}" type="slidenum">
              <a:rPr lang="en-US" smtClean="0">
                <a:solidFill>
                  <a:prstClr val="black"/>
                </a:solidFill>
                <a:latin typeface="Calibri"/>
              </a:rPr>
              <a:pPr>
                <a:defRPr/>
              </a:pPr>
              <a:t>21</a:t>
            </a:fld>
            <a:endParaRPr lang="en-US">
              <a:solidFill>
                <a:prstClr val="black"/>
              </a:solidFill>
              <a:latin typeface="Calibri"/>
            </a:endParaRPr>
          </a:p>
        </p:txBody>
      </p:sp>
    </p:spTree>
    <p:extLst>
      <p:ext uri="{BB962C8B-B14F-4D97-AF65-F5344CB8AC3E}">
        <p14:creationId xmlns:p14="http://schemas.microsoft.com/office/powerpoint/2010/main" val="38910129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0413" cy="3427413"/>
          </a:xfrm>
        </p:spPr>
      </p:sp>
      <p:sp>
        <p:nvSpPr>
          <p:cNvPr id="3" name="Notes Placeholder 2"/>
          <p:cNvSpPr>
            <a:spLocks noGrp="1"/>
          </p:cNvSpPr>
          <p:nvPr>
            <p:ph type="body" idx="1"/>
          </p:nvPr>
        </p:nvSpPr>
        <p:spPr/>
        <p:txBody>
          <a:bodyPr/>
          <a:lstStyle/>
          <a:p>
            <a:endParaRPr lang="en-US" sz="1600" baseline="0" dirty="0">
              <a:sym typeface="Wingdings"/>
            </a:endParaRPr>
          </a:p>
        </p:txBody>
      </p:sp>
      <p:sp>
        <p:nvSpPr>
          <p:cNvPr id="4" name="Slide Number Placeholder 3"/>
          <p:cNvSpPr>
            <a:spLocks noGrp="1"/>
          </p:cNvSpPr>
          <p:nvPr>
            <p:ph type="sldNum" sz="quarter" idx="10"/>
          </p:nvPr>
        </p:nvSpPr>
        <p:spPr/>
        <p:txBody>
          <a:bodyPr/>
          <a:lstStyle/>
          <a:p>
            <a:pPr>
              <a:defRPr/>
            </a:pPr>
            <a:fld id="{2AA83664-E739-D54F-8E89-4AD9B19C3ABB}" type="slidenum">
              <a:rPr lang="en-US" smtClean="0">
                <a:solidFill>
                  <a:prstClr val="black"/>
                </a:solidFill>
                <a:latin typeface="Calibri"/>
              </a:rPr>
              <a:pPr>
                <a:defRPr/>
              </a:pPr>
              <a:t>22</a:t>
            </a:fld>
            <a:endParaRPr lang="en-US">
              <a:solidFill>
                <a:prstClr val="black"/>
              </a:solidFill>
              <a:latin typeface="Calibri"/>
            </a:endParaRPr>
          </a:p>
        </p:txBody>
      </p:sp>
    </p:spTree>
    <p:extLst>
      <p:ext uri="{BB962C8B-B14F-4D97-AF65-F5344CB8AC3E}">
        <p14:creationId xmlns:p14="http://schemas.microsoft.com/office/powerpoint/2010/main" val="38910129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0413" cy="3427413"/>
          </a:xfrm>
        </p:spPr>
      </p:sp>
      <p:sp>
        <p:nvSpPr>
          <p:cNvPr id="3" name="Notes Placeholder 2"/>
          <p:cNvSpPr>
            <a:spLocks noGrp="1"/>
          </p:cNvSpPr>
          <p:nvPr>
            <p:ph type="body" idx="1"/>
          </p:nvPr>
        </p:nvSpPr>
        <p:spPr/>
        <p:txBody>
          <a:bodyPr/>
          <a:lstStyle/>
          <a:p>
            <a:endParaRPr lang="en-US" sz="1600" baseline="0" dirty="0">
              <a:sym typeface="Wingdings"/>
            </a:endParaRPr>
          </a:p>
        </p:txBody>
      </p:sp>
      <p:sp>
        <p:nvSpPr>
          <p:cNvPr id="4" name="Slide Number Placeholder 3"/>
          <p:cNvSpPr>
            <a:spLocks noGrp="1"/>
          </p:cNvSpPr>
          <p:nvPr>
            <p:ph type="sldNum" sz="quarter" idx="10"/>
          </p:nvPr>
        </p:nvSpPr>
        <p:spPr/>
        <p:txBody>
          <a:bodyPr/>
          <a:lstStyle/>
          <a:p>
            <a:pPr>
              <a:defRPr/>
            </a:pPr>
            <a:fld id="{2AA83664-E739-D54F-8E89-4AD9B19C3ABB}" type="slidenum">
              <a:rPr lang="en-US" smtClean="0">
                <a:solidFill>
                  <a:prstClr val="black"/>
                </a:solidFill>
                <a:latin typeface="Calibri"/>
              </a:rPr>
              <a:pPr>
                <a:defRPr/>
              </a:pPr>
              <a:t>23</a:t>
            </a:fld>
            <a:endParaRPr lang="en-US">
              <a:solidFill>
                <a:prstClr val="black"/>
              </a:solidFill>
              <a:latin typeface="Calibri"/>
            </a:endParaRPr>
          </a:p>
        </p:txBody>
      </p:sp>
    </p:spTree>
    <p:extLst>
      <p:ext uri="{BB962C8B-B14F-4D97-AF65-F5344CB8AC3E}">
        <p14:creationId xmlns:p14="http://schemas.microsoft.com/office/powerpoint/2010/main" val="38910129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0413" cy="3427413"/>
          </a:xfrm>
        </p:spPr>
      </p:sp>
      <p:sp>
        <p:nvSpPr>
          <p:cNvPr id="3" name="Notes Placeholder 2"/>
          <p:cNvSpPr>
            <a:spLocks noGrp="1"/>
          </p:cNvSpPr>
          <p:nvPr>
            <p:ph type="body" idx="1"/>
          </p:nvPr>
        </p:nvSpPr>
        <p:spPr/>
        <p:txBody>
          <a:bodyPr/>
          <a:lstStyle/>
          <a:p>
            <a:r>
              <a:rPr lang="en-US" sz="1600" baseline="0" dirty="0">
                <a:sym typeface="Wingdings"/>
              </a:rPr>
              <a:t>Recap from first part of talk (also got many negative images with no cars, not shown on slide)</a:t>
            </a:r>
          </a:p>
          <a:p>
            <a:endParaRPr lang="en-US" sz="1600" baseline="0" dirty="0">
              <a:sym typeface="Wingdings"/>
            </a:endParaRPr>
          </a:p>
        </p:txBody>
      </p:sp>
      <p:sp>
        <p:nvSpPr>
          <p:cNvPr id="4" name="Slide Number Placeholder 3"/>
          <p:cNvSpPr>
            <a:spLocks noGrp="1"/>
          </p:cNvSpPr>
          <p:nvPr>
            <p:ph type="sldNum" sz="quarter" idx="10"/>
          </p:nvPr>
        </p:nvSpPr>
        <p:spPr/>
        <p:txBody>
          <a:bodyPr/>
          <a:lstStyle/>
          <a:p>
            <a:pPr>
              <a:defRPr/>
            </a:pPr>
            <a:fld id="{2AA83664-E739-D54F-8E89-4AD9B19C3ABB}" type="slidenum">
              <a:rPr lang="en-US" smtClean="0">
                <a:solidFill>
                  <a:prstClr val="black"/>
                </a:solidFill>
                <a:latin typeface="Calibri"/>
              </a:rPr>
              <a:pPr>
                <a:defRPr/>
              </a:pPr>
              <a:t>24</a:t>
            </a:fld>
            <a:endParaRPr lang="en-US">
              <a:solidFill>
                <a:prstClr val="black"/>
              </a:solidFill>
              <a:latin typeface="Calibri"/>
            </a:endParaRPr>
          </a:p>
        </p:txBody>
      </p:sp>
    </p:spTree>
    <p:extLst>
      <p:ext uri="{BB962C8B-B14F-4D97-AF65-F5344CB8AC3E}">
        <p14:creationId xmlns:p14="http://schemas.microsoft.com/office/powerpoint/2010/main" val="38910129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0413" cy="3427413"/>
          </a:xfrm>
        </p:spPr>
      </p:sp>
      <p:sp>
        <p:nvSpPr>
          <p:cNvPr id="3" name="Notes Placeholder 2"/>
          <p:cNvSpPr>
            <a:spLocks noGrp="1"/>
          </p:cNvSpPr>
          <p:nvPr>
            <p:ph type="body" idx="1"/>
          </p:nvPr>
        </p:nvSpPr>
        <p:spPr/>
        <p:txBody>
          <a:bodyPr/>
          <a:lstStyle/>
          <a:p>
            <a:r>
              <a:rPr lang="en-US" sz="1600" baseline="0" dirty="0">
                <a:sym typeface="Wingdings"/>
              </a:rPr>
              <a:t>class: car</a:t>
            </a:r>
          </a:p>
          <a:p>
            <a:r>
              <a:rPr lang="en-US" sz="1600" baseline="0" dirty="0">
                <a:sym typeface="Wingdings"/>
              </a:rPr>
              <a:t>PASCAL07 images</a:t>
            </a:r>
          </a:p>
          <a:p>
            <a:endParaRPr lang="en-US" sz="1600" baseline="0" dirty="0">
              <a:sym typeface="Wingdings"/>
            </a:endParaRPr>
          </a:p>
          <a:p>
            <a:r>
              <a:rPr lang="en-US" sz="1600" baseline="0" dirty="0">
                <a:sym typeface="Wingdings"/>
              </a:rPr>
              <a:t>Processing easier images in initial stages gives better class models that in turn improve later stages;</a:t>
            </a:r>
          </a:p>
          <a:p>
            <a:r>
              <a:rPr lang="en-US" sz="1600" baseline="0" dirty="0">
                <a:sym typeface="Wingdings"/>
              </a:rPr>
              <a:t>By the time the process reaches hard images, it already has a good class model</a:t>
            </a:r>
          </a:p>
          <a:p>
            <a:endParaRPr lang="en-US" sz="1600" baseline="0" dirty="0">
              <a:sym typeface="Wingdings"/>
            </a:endParaRPr>
          </a:p>
          <a:p>
            <a:r>
              <a:rPr lang="en-US" sz="1600" baseline="0" dirty="0">
                <a:sym typeface="Wingdings"/>
              </a:rPr>
              <a:t>Say this is a curriculum learning scheme</a:t>
            </a:r>
          </a:p>
          <a:p>
            <a:pPr marL="0" marR="0" indent="0" algn="l" defTabSz="457200" rtl="0" eaLnBrk="1" fontAlgn="auto" latinLnBrk="0" hangingPunct="1">
              <a:lnSpc>
                <a:spcPct val="100000"/>
              </a:lnSpc>
              <a:spcBef>
                <a:spcPts val="360"/>
              </a:spcBef>
              <a:spcAft>
                <a:spcPts val="0"/>
              </a:spcAft>
              <a:buClr>
                <a:srgbClr val="000000"/>
              </a:buClr>
              <a:buSzTx/>
              <a:buFont typeface="Times New Roman"/>
              <a:buNone/>
              <a:tabLst/>
              <a:defRPr/>
            </a:pPr>
            <a:r>
              <a:rPr lang="en-US" sz="1600" baseline="0" dirty="0">
                <a:sym typeface="Wingdings"/>
              </a:rPr>
              <a:t>Citations: general curriculum learning, none did what we did here</a:t>
            </a:r>
          </a:p>
          <a:p>
            <a:endParaRPr lang="en-US" sz="1600" baseline="0" dirty="0">
              <a:sym typeface="Wingdings"/>
            </a:endParaRPr>
          </a:p>
          <a:p>
            <a:endParaRPr lang="en-US" sz="1600" baseline="0" dirty="0">
              <a:sym typeface="Wingdings"/>
            </a:endParaRPr>
          </a:p>
        </p:txBody>
      </p:sp>
      <p:sp>
        <p:nvSpPr>
          <p:cNvPr id="4" name="Slide Number Placeholder 3"/>
          <p:cNvSpPr>
            <a:spLocks noGrp="1"/>
          </p:cNvSpPr>
          <p:nvPr>
            <p:ph type="sldNum" sz="quarter" idx="10"/>
          </p:nvPr>
        </p:nvSpPr>
        <p:spPr/>
        <p:txBody>
          <a:bodyPr/>
          <a:lstStyle/>
          <a:p>
            <a:pPr>
              <a:defRPr/>
            </a:pPr>
            <a:fld id="{2AA83664-E739-D54F-8E89-4AD9B19C3ABB}" type="slidenum">
              <a:rPr lang="en-US" smtClean="0">
                <a:solidFill>
                  <a:prstClr val="black"/>
                </a:solidFill>
                <a:latin typeface="Calibri"/>
              </a:rPr>
              <a:pPr>
                <a:defRPr/>
              </a:pPr>
              <a:t>25</a:t>
            </a:fld>
            <a:endParaRPr lang="en-US">
              <a:solidFill>
                <a:prstClr val="black"/>
              </a:solidFill>
              <a:latin typeface="Calibri"/>
            </a:endParaRPr>
          </a:p>
        </p:txBody>
      </p:sp>
    </p:spTree>
    <p:extLst>
      <p:ext uri="{BB962C8B-B14F-4D97-AF65-F5344CB8AC3E}">
        <p14:creationId xmlns:p14="http://schemas.microsoft.com/office/powerpoint/2010/main" val="38910129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0413" cy="3427413"/>
          </a:xfrm>
        </p:spPr>
      </p:sp>
      <p:sp>
        <p:nvSpPr>
          <p:cNvPr id="3" name="Notes Placeholder 2"/>
          <p:cNvSpPr>
            <a:spLocks noGrp="1"/>
          </p:cNvSpPr>
          <p:nvPr>
            <p:ph type="body" idx="1"/>
          </p:nvPr>
        </p:nvSpPr>
        <p:spPr/>
        <p:txBody>
          <a:bodyPr/>
          <a:lstStyle/>
          <a:p>
            <a:r>
              <a:rPr lang="en-US" sz="1600" baseline="0" dirty="0">
                <a:sym typeface="Wingdings"/>
              </a:rPr>
              <a:t>class: dog</a:t>
            </a:r>
          </a:p>
          <a:p>
            <a:endParaRPr lang="en-US" sz="1600" baseline="0" dirty="0">
              <a:sym typeface="Wingdings"/>
            </a:endParaRPr>
          </a:p>
          <a:p>
            <a:endParaRPr lang="en-US" sz="1600" baseline="0" dirty="0">
              <a:sym typeface="Wingdings"/>
            </a:endParaRPr>
          </a:p>
          <a:p>
            <a:endParaRPr lang="en-US" sz="1600" baseline="0" dirty="0">
              <a:sym typeface="Wingdings"/>
            </a:endParaRPr>
          </a:p>
          <a:p>
            <a:endParaRPr lang="en-US" sz="1600" baseline="0" dirty="0">
              <a:sym typeface="Wingdings"/>
            </a:endParaRPr>
          </a:p>
        </p:txBody>
      </p:sp>
      <p:sp>
        <p:nvSpPr>
          <p:cNvPr id="4" name="Slide Number Placeholder 3"/>
          <p:cNvSpPr>
            <a:spLocks noGrp="1"/>
          </p:cNvSpPr>
          <p:nvPr>
            <p:ph type="sldNum" sz="quarter" idx="10"/>
          </p:nvPr>
        </p:nvSpPr>
        <p:spPr/>
        <p:txBody>
          <a:bodyPr/>
          <a:lstStyle/>
          <a:p>
            <a:pPr>
              <a:defRPr/>
            </a:pPr>
            <a:fld id="{2AA83664-E739-D54F-8E89-4AD9B19C3ABB}" type="slidenum">
              <a:rPr lang="en-US" smtClean="0">
                <a:solidFill>
                  <a:prstClr val="black"/>
                </a:solidFill>
                <a:latin typeface="Calibri"/>
              </a:rPr>
              <a:pPr>
                <a:defRPr/>
              </a:pPr>
              <a:t>26</a:t>
            </a:fld>
            <a:endParaRPr lang="en-US">
              <a:solidFill>
                <a:prstClr val="black"/>
              </a:solidFill>
              <a:latin typeface="Calibri"/>
            </a:endParaRPr>
          </a:p>
        </p:txBody>
      </p:sp>
    </p:spTree>
    <p:extLst>
      <p:ext uri="{BB962C8B-B14F-4D97-AF65-F5344CB8AC3E}">
        <p14:creationId xmlns:p14="http://schemas.microsoft.com/office/powerpoint/2010/main" val="38910129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0413" cy="3427413"/>
          </a:xfrm>
        </p:spPr>
      </p:sp>
      <p:sp>
        <p:nvSpPr>
          <p:cNvPr id="3" name="Notes Placeholder 2"/>
          <p:cNvSpPr>
            <a:spLocks noGrp="1"/>
          </p:cNvSpPr>
          <p:nvPr>
            <p:ph type="body" idx="1"/>
          </p:nvPr>
        </p:nvSpPr>
        <p:spPr/>
        <p:txBody>
          <a:bodyPr/>
          <a:lstStyle/>
          <a:p>
            <a:r>
              <a:rPr lang="en-US" sz="1600" baseline="0" dirty="0">
                <a:sym typeface="Wingdings"/>
              </a:rPr>
              <a:t>PASCAL VOC07 disjoint from VOC12, on which we trained the measure; shows our measure generalizes across datasets</a:t>
            </a:r>
          </a:p>
          <a:p>
            <a:endParaRPr lang="en-US" sz="1600" baseline="0" dirty="0">
              <a:sym typeface="Wingdings"/>
            </a:endParaRPr>
          </a:p>
          <a:p>
            <a:r>
              <a:rPr lang="en-US" sz="1600" baseline="0" dirty="0">
                <a:sym typeface="Wingdings"/>
              </a:rPr>
              <a:t>In paper: </a:t>
            </a:r>
            <a:r>
              <a:rPr lang="en-US" sz="1600" baseline="0" dirty="0" err="1">
                <a:sym typeface="Wingdings"/>
              </a:rPr>
              <a:t>generaliz</a:t>
            </a:r>
            <a:r>
              <a:rPr lang="en-US" sz="1600" baseline="0" dirty="0">
                <a:sym typeface="Wingdings"/>
              </a:rPr>
              <a:t> across classes too</a:t>
            </a:r>
          </a:p>
          <a:p>
            <a:endParaRPr lang="en-US" sz="1600" baseline="0" dirty="0">
              <a:sym typeface="Wingdings"/>
            </a:endParaRPr>
          </a:p>
          <a:p>
            <a:r>
              <a:rPr lang="en-US" sz="1600" baseline="0" dirty="0">
                <a:sym typeface="Wingdings"/>
              </a:rPr>
              <a:t>Biased selection of examples, only cases where easy-to-hard MIL improves over plain MIL</a:t>
            </a:r>
          </a:p>
          <a:p>
            <a:endParaRPr lang="en-US" sz="1600" baseline="0" dirty="0">
              <a:sym typeface="Wingdings"/>
            </a:endParaRPr>
          </a:p>
          <a:p>
            <a:r>
              <a:rPr lang="en-US" sz="1600" baseline="0" dirty="0">
                <a:sym typeface="Wingdings"/>
              </a:rPr>
              <a:t>Improves especially on hard images with small objects</a:t>
            </a:r>
          </a:p>
          <a:p>
            <a:endParaRPr lang="en-US" sz="1600" baseline="0" dirty="0">
              <a:sym typeface="Wingdings"/>
            </a:endParaRPr>
          </a:p>
        </p:txBody>
      </p:sp>
      <p:sp>
        <p:nvSpPr>
          <p:cNvPr id="4" name="Slide Number Placeholder 3"/>
          <p:cNvSpPr>
            <a:spLocks noGrp="1"/>
          </p:cNvSpPr>
          <p:nvPr>
            <p:ph type="sldNum" sz="quarter" idx="10"/>
          </p:nvPr>
        </p:nvSpPr>
        <p:spPr/>
        <p:txBody>
          <a:bodyPr/>
          <a:lstStyle/>
          <a:p>
            <a:pPr>
              <a:defRPr/>
            </a:pPr>
            <a:fld id="{2AA83664-E739-D54F-8E89-4AD9B19C3ABB}" type="slidenum">
              <a:rPr lang="en-US" smtClean="0">
                <a:solidFill>
                  <a:prstClr val="black"/>
                </a:solidFill>
                <a:latin typeface="Calibri"/>
              </a:rPr>
              <a:pPr>
                <a:defRPr/>
              </a:pPr>
              <a:t>27</a:t>
            </a:fld>
            <a:endParaRPr lang="en-US">
              <a:solidFill>
                <a:prstClr val="black"/>
              </a:solidFill>
              <a:latin typeface="Calibri"/>
            </a:endParaRPr>
          </a:p>
        </p:txBody>
      </p:sp>
    </p:spTree>
    <p:extLst>
      <p:ext uri="{BB962C8B-B14F-4D97-AF65-F5344CB8AC3E}">
        <p14:creationId xmlns:p14="http://schemas.microsoft.com/office/powerpoint/2010/main" val="38910129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2"/>
        <p:cNvGrpSpPr/>
        <p:nvPr/>
      </p:nvGrpSpPr>
      <p:grpSpPr>
        <a:xfrm>
          <a:off x="0" y="0"/>
          <a:ext cx="0" cy="0"/>
          <a:chOff x="0" y="0"/>
          <a:chExt cx="0" cy="0"/>
        </a:xfrm>
      </p:grpSpPr>
      <p:sp>
        <p:nvSpPr>
          <p:cNvPr id="1173" name="Shape 1173"/>
          <p:cNvSpPr>
            <a:spLocks noGrp="1" noRot="1" noChangeAspect="1"/>
          </p:cNvSpPr>
          <p:nvPr>
            <p:ph type="sldImg" idx="2"/>
          </p:nvPr>
        </p:nvSpPr>
        <p:spPr>
          <a:xfrm>
            <a:off x="1143000" y="685800"/>
            <a:ext cx="4570413" cy="3427413"/>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174" name="Shape 1174"/>
          <p:cNvSpPr txBox="1">
            <a:spLocks noGrp="1"/>
          </p:cNvSpPr>
          <p:nvPr>
            <p:ph type="body" idx="1"/>
          </p:nvPr>
        </p:nvSpPr>
        <p:spPr>
          <a:xfrm>
            <a:off x="685800" y="4343400"/>
            <a:ext cx="5484813" cy="4113211"/>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rgbClr val="000000"/>
              </a:buClr>
              <a:buSzPct val="25000"/>
              <a:buFont typeface="Times New Roman"/>
              <a:buNone/>
            </a:pPr>
            <a:r>
              <a:rPr lang="en-US" sz="1200" b="0" i="0" u="none" strike="noStrike" cap="none" dirty="0">
                <a:solidFill>
                  <a:srgbClr val="000000"/>
                </a:solidFill>
                <a:latin typeface="Times New Roman"/>
                <a:ea typeface="Times New Roman"/>
                <a:cs typeface="Times New Roman"/>
                <a:sym typeface="Times New Roman"/>
              </a:rPr>
              <a:t>Released collected human scores and our code</a:t>
            </a:r>
            <a:r>
              <a:rPr lang="en-US" sz="1200" b="0" i="0" u="none" strike="noStrike" cap="none" baseline="0" dirty="0">
                <a:solidFill>
                  <a:srgbClr val="000000"/>
                </a:solidFill>
                <a:latin typeface="Times New Roman"/>
                <a:ea typeface="Times New Roman"/>
                <a:cs typeface="Times New Roman"/>
                <a:sym typeface="Times New Roman"/>
              </a:rPr>
              <a:t> to predict difficulty</a:t>
            </a:r>
          </a:p>
          <a:p>
            <a:pPr marL="0" marR="0" lvl="0" indent="0" algn="l" rtl="0">
              <a:spcBef>
                <a:spcPts val="0"/>
              </a:spcBef>
              <a:spcAft>
                <a:spcPts val="0"/>
              </a:spcAft>
              <a:buClr>
                <a:srgbClr val="000000"/>
              </a:buClr>
              <a:buSzPct val="25000"/>
              <a:buFont typeface="Times New Roman"/>
              <a:buNone/>
            </a:pPr>
            <a:endParaRPr sz="1200" b="0" i="0" u="none" strike="noStrike" cap="none" dirty="0">
              <a:solidFill>
                <a:srgbClr val="000000"/>
              </a:solidFill>
              <a:latin typeface="Times New Roman"/>
              <a:ea typeface="Times New Roman"/>
              <a:cs typeface="Times New Roman"/>
              <a:sym typeface="Times New Roman"/>
            </a:endParaRPr>
          </a:p>
        </p:txBody>
      </p:sp>
      <p:sp>
        <p:nvSpPr>
          <p:cNvPr id="1175" name="Shape 1175"/>
          <p:cNvSpPr txBox="1">
            <a:spLocks noGrp="1"/>
          </p:cNvSpPr>
          <p:nvPr>
            <p:ph type="sldNum" idx="12"/>
          </p:nvPr>
        </p:nvSpPr>
        <p:spPr>
          <a:xfrm>
            <a:off x="3884612" y="8685213"/>
            <a:ext cx="2970211" cy="455612"/>
          </a:xfrm>
          <a:prstGeom prst="rect">
            <a:avLst/>
          </a:prstGeom>
          <a:noFill/>
          <a:ln>
            <a:noFill/>
          </a:ln>
        </p:spPr>
        <p:txBody>
          <a:bodyPr lIns="90000" tIns="46800" rIns="90000" bIns="46800" anchor="b" anchorCtr="0">
            <a:noAutofit/>
          </a:bodyPr>
          <a:lstStyle/>
          <a:p>
            <a:pPr algn="l">
              <a:buClr>
                <a:srgbClr val="000000"/>
              </a:buClr>
              <a:buSzPct val="25000"/>
              <a:buFont typeface="Calibri"/>
              <a:buNone/>
            </a:pPr>
            <a:fld id="{00000000-1234-1234-1234-123412341234}" type="slidenum">
              <a:rPr lang="en-US" sz="1400">
                <a:latin typeface="Calibri"/>
                <a:ea typeface="Calibri"/>
                <a:cs typeface="Calibri"/>
                <a:sym typeface="Calibri"/>
              </a:rPr>
              <a:pPr algn="l">
                <a:buClr>
                  <a:srgbClr val="000000"/>
                </a:buClr>
                <a:buSzPct val="25000"/>
                <a:buFont typeface="Calibri"/>
                <a:buNone/>
              </a:pPr>
              <a:t>28</a:t>
            </a:fld>
            <a:endParaRPr lang="en-US" sz="1400">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Shape 518"/>
          <p:cNvSpPr>
            <a:spLocks noGrp="1" noRot="1" noChangeAspect="1"/>
          </p:cNvSpPr>
          <p:nvPr>
            <p:ph type="sldImg" idx="2"/>
          </p:nvPr>
        </p:nvSpPr>
        <p:spPr>
          <a:xfrm>
            <a:off x="1143000" y="685800"/>
            <a:ext cx="4570413" cy="34274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519" name="Shape 519"/>
          <p:cNvSpPr txBox="1">
            <a:spLocks noGrp="1"/>
          </p:cNvSpPr>
          <p:nvPr>
            <p:ph type="body" idx="1"/>
          </p:nvPr>
        </p:nvSpPr>
        <p:spPr>
          <a:xfrm>
            <a:off x="685800" y="4343400"/>
            <a:ext cx="5484813" cy="4113211"/>
          </a:xfrm>
          <a:prstGeom prst="rect">
            <a:avLst/>
          </a:prstGeom>
          <a:noFill/>
          <a:ln>
            <a:noFill/>
          </a:ln>
        </p:spPr>
        <p:txBody>
          <a:bodyPr lIns="91425" tIns="91425" rIns="91425" bIns="91425" anchor="t" anchorCtr="0">
            <a:noAutofit/>
          </a:bodyPr>
          <a:lstStyle/>
          <a:p>
            <a:pPr marL="0" marR="0" lvl="0" indent="0" algn="l" defTabSz="457200" rtl="0" eaLnBrk="1" fontAlgn="auto" latinLnBrk="0" hangingPunct="1">
              <a:lnSpc>
                <a:spcPct val="100000"/>
              </a:lnSpc>
              <a:spcBef>
                <a:spcPts val="0"/>
              </a:spcBef>
              <a:spcAft>
                <a:spcPts val="0"/>
              </a:spcAft>
              <a:buClr>
                <a:srgbClr val="000000"/>
              </a:buClr>
              <a:buSzPct val="25000"/>
              <a:buFont typeface="Times New Roman"/>
              <a:buNone/>
              <a:tabLst/>
              <a:defRPr/>
            </a:pPr>
            <a:r>
              <a:rPr lang="en-US" sz="1200" b="0" i="0" u="none" strike="noStrike" cap="none" dirty="0">
                <a:solidFill>
                  <a:srgbClr val="000000"/>
                </a:solidFill>
                <a:latin typeface="Times New Roman"/>
                <a:ea typeface="Times New Roman"/>
                <a:cs typeface="Times New Roman"/>
                <a:sym typeface="Times New Roman"/>
              </a:rPr>
              <a:t>Show only first</a:t>
            </a:r>
            <a:r>
              <a:rPr lang="en-US" sz="1200" b="0" i="0" u="none" strike="noStrike" cap="none" baseline="0" dirty="0">
                <a:solidFill>
                  <a:srgbClr val="000000"/>
                </a:solidFill>
                <a:latin typeface="Times New Roman"/>
                <a:ea typeface="Times New Roman"/>
                <a:cs typeface="Times New Roman"/>
                <a:sym typeface="Times New Roman"/>
              </a:rPr>
              <a:t> half of title (fun)</a:t>
            </a:r>
            <a:endParaRPr lang="en-US" sz="1200" b="0" i="0" u="none" strike="noStrike" cap="none" dirty="0">
              <a:solidFill>
                <a:srgbClr val="000000"/>
              </a:solidFill>
              <a:latin typeface="Times New Roman"/>
              <a:ea typeface="Times New Roman"/>
              <a:cs typeface="Times New Roman"/>
              <a:sym typeface="Times New Roman"/>
            </a:endParaRPr>
          </a:p>
          <a:p>
            <a:pPr marL="0" marR="0" lvl="0" indent="0" algn="l" rtl="0">
              <a:spcBef>
                <a:spcPts val="0"/>
              </a:spcBef>
              <a:spcAft>
                <a:spcPts val="0"/>
              </a:spcAft>
              <a:buClr>
                <a:srgbClr val="000000"/>
              </a:buClr>
              <a:buSzPct val="25000"/>
              <a:buFont typeface="Times New Roman"/>
              <a:buNone/>
            </a:pPr>
            <a:endParaRPr sz="1200" b="0" i="0" u="none" strike="noStrike" cap="none" dirty="0">
              <a:solidFill>
                <a:srgbClr val="000000"/>
              </a:solidFill>
              <a:latin typeface="Times New Roman"/>
              <a:ea typeface="Times New Roman"/>
              <a:cs typeface="Times New Roman"/>
              <a:sym typeface="Times New Roman"/>
            </a:endParaRPr>
          </a:p>
        </p:txBody>
      </p:sp>
      <p:sp>
        <p:nvSpPr>
          <p:cNvPr id="520" name="Shape 520"/>
          <p:cNvSpPr txBox="1">
            <a:spLocks noGrp="1"/>
          </p:cNvSpPr>
          <p:nvPr>
            <p:ph type="sldNum" idx="12"/>
          </p:nvPr>
        </p:nvSpPr>
        <p:spPr>
          <a:xfrm>
            <a:off x="3884612" y="8685213"/>
            <a:ext cx="2970211" cy="455612"/>
          </a:xfrm>
          <a:prstGeom prst="rect">
            <a:avLst/>
          </a:prstGeom>
          <a:noFill/>
          <a:ln>
            <a:noFill/>
          </a:ln>
        </p:spPr>
        <p:txBody>
          <a:bodyPr lIns="90000" tIns="46800" rIns="90000" bIns="46800" anchor="b" anchorCtr="0">
            <a:noAutofit/>
          </a:bodyPr>
          <a:lstStyle/>
          <a:p>
            <a:pPr marL="0" marR="0" lvl="0" indent="0" algn="l" rtl="0">
              <a:lnSpc>
                <a:spcPct val="100000"/>
              </a:lnSpc>
              <a:spcBef>
                <a:spcPts val="0"/>
              </a:spcBef>
              <a:spcAft>
                <a:spcPts val="0"/>
              </a:spcAft>
              <a:buClr>
                <a:srgbClr val="000000"/>
              </a:buClr>
              <a:buSzPct val="25000"/>
              <a:buFont typeface="Calibri"/>
              <a:buNone/>
            </a:pPr>
            <a:fld id="{00000000-1234-1234-1234-123412341234}" type="slidenum">
              <a:rPr lang="en-US" sz="1400" b="0" i="0" u="none" strike="noStrike" cap="none">
                <a:solidFill>
                  <a:srgbClr val="000000"/>
                </a:solidFill>
                <a:latin typeface="Calibri"/>
                <a:ea typeface="Calibri"/>
                <a:cs typeface="Calibri"/>
                <a:sym typeface="Calibri"/>
              </a:rPr>
              <a:t>29</a:t>
            </a:fld>
            <a:endParaRPr lang="en-US" sz="14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Shape 2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4" name="Shape 22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073228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Shape 538"/>
          <p:cNvSpPr>
            <a:spLocks noGrp="1" noRot="1" noChangeAspect="1"/>
          </p:cNvSpPr>
          <p:nvPr>
            <p:ph type="sldImg" idx="2"/>
          </p:nvPr>
        </p:nvSpPr>
        <p:spPr>
          <a:xfrm>
            <a:off x="1143000" y="685800"/>
            <a:ext cx="4570413" cy="3427413"/>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39" name="Shape 539"/>
          <p:cNvSpPr txBox="1">
            <a:spLocks noGrp="1"/>
          </p:cNvSpPr>
          <p:nvPr>
            <p:ph type="body" idx="1"/>
          </p:nvPr>
        </p:nvSpPr>
        <p:spPr>
          <a:xfrm>
            <a:off x="685800" y="4343400"/>
            <a:ext cx="5484813" cy="4113211"/>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rgbClr val="000000"/>
              </a:buClr>
              <a:buSzPct val="25000"/>
              <a:buFont typeface="Times New Roman"/>
              <a:buNone/>
            </a:pPr>
            <a:r>
              <a:rPr lang="en-US" sz="1200" b="0" i="0" u="none" strike="noStrike" cap="none" dirty="0">
                <a:solidFill>
                  <a:srgbClr val="000000"/>
                </a:solidFill>
                <a:latin typeface="Times New Roman"/>
                <a:ea typeface="Times New Roman"/>
                <a:cs typeface="Times New Roman"/>
                <a:sym typeface="Times New Roman"/>
              </a:rPr>
              <a:t>Bad</a:t>
            </a:r>
            <a:r>
              <a:rPr lang="en-US" sz="1200" b="0" i="0" u="none" strike="noStrike" cap="none" baseline="0" dirty="0">
                <a:solidFill>
                  <a:srgbClr val="000000"/>
                </a:solidFill>
                <a:latin typeface="Times New Roman"/>
                <a:ea typeface="Times New Roman"/>
                <a:cs typeface="Times New Roman"/>
                <a:sym typeface="Times New Roman"/>
              </a:rPr>
              <a:t> image quality! Replace images with originals!</a:t>
            </a:r>
            <a:endParaRPr sz="1200" b="0" i="0" u="none" strike="noStrike" cap="none" dirty="0">
              <a:solidFill>
                <a:srgbClr val="000000"/>
              </a:solidFill>
              <a:latin typeface="Times New Roman"/>
              <a:ea typeface="Times New Roman"/>
              <a:cs typeface="Times New Roman"/>
              <a:sym typeface="Times New Roman"/>
            </a:endParaRPr>
          </a:p>
        </p:txBody>
      </p:sp>
      <p:sp>
        <p:nvSpPr>
          <p:cNvPr id="540" name="Shape 540"/>
          <p:cNvSpPr txBox="1">
            <a:spLocks noGrp="1"/>
          </p:cNvSpPr>
          <p:nvPr>
            <p:ph type="sldNum" idx="12"/>
          </p:nvPr>
        </p:nvSpPr>
        <p:spPr>
          <a:xfrm>
            <a:off x="3884612" y="8685213"/>
            <a:ext cx="2970211" cy="455612"/>
          </a:xfrm>
          <a:prstGeom prst="rect">
            <a:avLst/>
          </a:prstGeom>
          <a:noFill/>
          <a:ln>
            <a:noFill/>
          </a:ln>
        </p:spPr>
        <p:txBody>
          <a:bodyPr lIns="90000" tIns="46800" rIns="90000" bIns="46800" anchor="b" anchorCtr="0">
            <a:noAutofit/>
          </a:bodyPr>
          <a:lstStyle/>
          <a:p>
            <a:pPr marL="0" marR="0" lvl="0" indent="0" algn="l" rtl="0">
              <a:lnSpc>
                <a:spcPct val="100000"/>
              </a:lnSpc>
              <a:spcBef>
                <a:spcPts val="0"/>
              </a:spcBef>
              <a:spcAft>
                <a:spcPts val="0"/>
              </a:spcAft>
              <a:buClr>
                <a:srgbClr val="000000"/>
              </a:buClr>
              <a:buSzPct val="25000"/>
              <a:buFont typeface="Calibri"/>
              <a:buNone/>
            </a:pPr>
            <a:fld id="{00000000-1234-1234-1234-123412341234}" type="slidenum">
              <a:rPr lang="en-US" sz="1400" b="0" i="0" u="none" strike="noStrike" cap="none">
                <a:solidFill>
                  <a:srgbClr val="000000"/>
                </a:solidFill>
                <a:latin typeface="Calibri"/>
                <a:ea typeface="Calibri"/>
                <a:cs typeface="Calibri"/>
                <a:sym typeface="Calibri"/>
              </a:rPr>
              <a:t>30</a:t>
            </a:fld>
            <a:endParaRPr lang="en-US"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4239231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Shape 538"/>
          <p:cNvSpPr>
            <a:spLocks noGrp="1" noRot="1" noChangeAspect="1"/>
          </p:cNvSpPr>
          <p:nvPr>
            <p:ph type="sldImg" idx="2"/>
          </p:nvPr>
        </p:nvSpPr>
        <p:spPr>
          <a:xfrm>
            <a:off x="1143000" y="685800"/>
            <a:ext cx="4570413" cy="3427413"/>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39" name="Shape 539"/>
          <p:cNvSpPr txBox="1">
            <a:spLocks noGrp="1"/>
          </p:cNvSpPr>
          <p:nvPr>
            <p:ph type="body" idx="1"/>
          </p:nvPr>
        </p:nvSpPr>
        <p:spPr>
          <a:xfrm>
            <a:off x="685800" y="4343400"/>
            <a:ext cx="5484813" cy="4113211"/>
          </a:xfrm>
          <a:prstGeom prst="rect">
            <a:avLst/>
          </a:prstGeom>
          <a:noFill/>
          <a:ln>
            <a:noFill/>
          </a:ln>
        </p:spPr>
        <p:txBody>
          <a:bodyPr lIns="91425" tIns="91425" rIns="91425" bIns="91425" anchor="t" anchorCtr="0">
            <a:noAutofit/>
          </a:bodyPr>
          <a:lstStyle/>
          <a:p>
            <a:pPr marL="0" marR="0" lvl="0" indent="0" algn="l" defTabSz="457200" rtl="0" eaLnBrk="1" fontAlgn="auto" latinLnBrk="0" hangingPunct="1">
              <a:lnSpc>
                <a:spcPct val="100000"/>
              </a:lnSpc>
              <a:spcBef>
                <a:spcPts val="0"/>
              </a:spcBef>
              <a:spcAft>
                <a:spcPts val="0"/>
              </a:spcAft>
              <a:buClr>
                <a:srgbClr val="000000"/>
              </a:buClr>
              <a:buSzPct val="25000"/>
              <a:buFont typeface="Times New Roman"/>
              <a:buNone/>
              <a:tabLst/>
              <a:defRPr/>
            </a:pPr>
            <a:r>
              <a:rPr lang="en-US" sz="1200" b="0" i="0" u="none" strike="noStrike" cap="none" dirty="0">
                <a:solidFill>
                  <a:srgbClr val="000000"/>
                </a:solidFill>
                <a:latin typeface="Times New Roman"/>
                <a:ea typeface="Times New Roman"/>
                <a:cs typeface="Times New Roman"/>
                <a:sym typeface="Times New Roman"/>
              </a:rPr>
              <a:t>Bad</a:t>
            </a:r>
            <a:r>
              <a:rPr lang="en-US" sz="1200" b="0" i="0" u="none" strike="noStrike" cap="none" baseline="0" dirty="0">
                <a:solidFill>
                  <a:srgbClr val="000000"/>
                </a:solidFill>
                <a:latin typeface="Times New Roman"/>
                <a:ea typeface="Times New Roman"/>
                <a:cs typeface="Times New Roman"/>
                <a:sym typeface="Times New Roman"/>
              </a:rPr>
              <a:t> image quality! Replace images with originals!</a:t>
            </a:r>
            <a:endParaRPr lang="en-US" sz="1200" b="0" i="0" u="none" strike="noStrike" cap="none" dirty="0">
              <a:solidFill>
                <a:srgbClr val="000000"/>
              </a:solidFill>
              <a:latin typeface="Times New Roman"/>
              <a:ea typeface="Times New Roman"/>
              <a:cs typeface="Times New Roman"/>
              <a:sym typeface="Times New Roman"/>
            </a:endParaRPr>
          </a:p>
          <a:p>
            <a:pPr marL="0" marR="0" lvl="0" indent="0" algn="l" rtl="0">
              <a:spcBef>
                <a:spcPts val="0"/>
              </a:spcBef>
              <a:spcAft>
                <a:spcPts val="0"/>
              </a:spcAft>
              <a:buClr>
                <a:srgbClr val="000000"/>
              </a:buClr>
              <a:buSzPct val="25000"/>
              <a:buFont typeface="Times New Roman"/>
              <a:buNone/>
            </a:pPr>
            <a:endParaRPr sz="1200" b="0" i="0" u="none" strike="noStrike" cap="none" dirty="0">
              <a:solidFill>
                <a:srgbClr val="000000"/>
              </a:solidFill>
              <a:latin typeface="Times New Roman"/>
              <a:ea typeface="Times New Roman"/>
              <a:cs typeface="Times New Roman"/>
              <a:sym typeface="Times New Roman"/>
            </a:endParaRPr>
          </a:p>
        </p:txBody>
      </p:sp>
      <p:sp>
        <p:nvSpPr>
          <p:cNvPr id="540" name="Shape 540"/>
          <p:cNvSpPr txBox="1">
            <a:spLocks noGrp="1"/>
          </p:cNvSpPr>
          <p:nvPr>
            <p:ph type="sldNum" idx="12"/>
          </p:nvPr>
        </p:nvSpPr>
        <p:spPr>
          <a:xfrm>
            <a:off x="3884612" y="8685213"/>
            <a:ext cx="2970211" cy="455612"/>
          </a:xfrm>
          <a:prstGeom prst="rect">
            <a:avLst/>
          </a:prstGeom>
          <a:noFill/>
          <a:ln>
            <a:noFill/>
          </a:ln>
        </p:spPr>
        <p:txBody>
          <a:bodyPr lIns="90000" tIns="46800" rIns="90000" bIns="46800" anchor="b" anchorCtr="0">
            <a:noAutofit/>
          </a:bodyPr>
          <a:lstStyle/>
          <a:p>
            <a:pPr marL="0" marR="0" lvl="0" indent="0" algn="l" rtl="0">
              <a:lnSpc>
                <a:spcPct val="100000"/>
              </a:lnSpc>
              <a:spcBef>
                <a:spcPts val="0"/>
              </a:spcBef>
              <a:spcAft>
                <a:spcPts val="0"/>
              </a:spcAft>
              <a:buClr>
                <a:srgbClr val="000000"/>
              </a:buClr>
              <a:buSzPct val="25000"/>
              <a:buFont typeface="Calibri"/>
              <a:buNone/>
            </a:pPr>
            <a:fld id="{00000000-1234-1234-1234-123412341234}" type="slidenum">
              <a:rPr lang="en-US" sz="1400" b="0" i="0" u="none" strike="noStrike" cap="none">
                <a:solidFill>
                  <a:srgbClr val="000000"/>
                </a:solidFill>
                <a:latin typeface="Calibri"/>
                <a:ea typeface="Calibri"/>
                <a:cs typeface="Calibri"/>
                <a:sym typeface="Calibri"/>
              </a:rPr>
              <a:t>31</a:t>
            </a:fld>
            <a:endParaRPr lang="en-US"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2631169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Shape 538"/>
          <p:cNvSpPr>
            <a:spLocks noGrp="1" noRot="1" noChangeAspect="1"/>
          </p:cNvSpPr>
          <p:nvPr>
            <p:ph type="sldImg" idx="2"/>
          </p:nvPr>
        </p:nvSpPr>
        <p:spPr>
          <a:xfrm>
            <a:off x="1143000" y="685800"/>
            <a:ext cx="4570413" cy="3427413"/>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39" name="Shape 539"/>
          <p:cNvSpPr txBox="1">
            <a:spLocks noGrp="1"/>
          </p:cNvSpPr>
          <p:nvPr>
            <p:ph type="body" idx="1"/>
          </p:nvPr>
        </p:nvSpPr>
        <p:spPr>
          <a:xfrm>
            <a:off x="685800" y="4343400"/>
            <a:ext cx="5484813" cy="4113211"/>
          </a:xfrm>
          <a:prstGeom prst="rect">
            <a:avLst/>
          </a:prstGeom>
          <a:noFill/>
          <a:ln>
            <a:noFill/>
          </a:ln>
        </p:spPr>
        <p:txBody>
          <a:bodyPr lIns="91425" tIns="91425" rIns="91425" bIns="91425" anchor="t" anchorCtr="0">
            <a:noAutofit/>
          </a:bodyPr>
          <a:lstStyle/>
          <a:p>
            <a:pPr marL="0" marR="0" lvl="0" indent="0" algn="l" defTabSz="457200" rtl="0" eaLnBrk="1" fontAlgn="auto" latinLnBrk="0" hangingPunct="1">
              <a:lnSpc>
                <a:spcPct val="100000"/>
              </a:lnSpc>
              <a:spcBef>
                <a:spcPts val="0"/>
              </a:spcBef>
              <a:spcAft>
                <a:spcPts val="0"/>
              </a:spcAft>
              <a:buClr>
                <a:srgbClr val="000000"/>
              </a:buClr>
              <a:buSzPct val="25000"/>
              <a:buFont typeface="Times New Roman"/>
              <a:buNone/>
              <a:tabLst/>
              <a:defRPr/>
            </a:pPr>
            <a:r>
              <a:rPr lang="en-US" sz="1200" b="0" i="0" u="none" strike="noStrike" cap="none" dirty="0">
                <a:solidFill>
                  <a:srgbClr val="000000"/>
                </a:solidFill>
                <a:latin typeface="Times New Roman"/>
                <a:ea typeface="Times New Roman"/>
                <a:cs typeface="Times New Roman"/>
                <a:sym typeface="Times New Roman"/>
              </a:rPr>
              <a:t>Bad</a:t>
            </a:r>
            <a:r>
              <a:rPr lang="en-US" sz="1200" b="0" i="0" u="none" strike="noStrike" cap="none" baseline="0" dirty="0">
                <a:solidFill>
                  <a:srgbClr val="000000"/>
                </a:solidFill>
                <a:latin typeface="Times New Roman"/>
                <a:ea typeface="Times New Roman"/>
                <a:cs typeface="Times New Roman"/>
                <a:sym typeface="Times New Roman"/>
              </a:rPr>
              <a:t> image quality! Replace images with originals!</a:t>
            </a:r>
            <a:endParaRPr lang="en-US" sz="1200" b="0" i="0" u="none" strike="noStrike" cap="none" dirty="0">
              <a:solidFill>
                <a:srgbClr val="000000"/>
              </a:solidFill>
              <a:latin typeface="Times New Roman"/>
              <a:ea typeface="Times New Roman"/>
              <a:cs typeface="Times New Roman"/>
              <a:sym typeface="Times New Roman"/>
            </a:endParaRPr>
          </a:p>
          <a:p>
            <a:pPr marL="0" marR="0" lvl="0" indent="0" algn="l" rtl="0">
              <a:spcBef>
                <a:spcPts val="0"/>
              </a:spcBef>
              <a:spcAft>
                <a:spcPts val="0"/>
              </a:spcAft>
              <a:buClr>
                <a:srgbClr val="000000"/>
              </a:buClr>
              <a:buSzPct val="25000"/>
              <a:buFont typeface="Times New Roman"/>
              <a:buNone/>
            </a:pPr>
            <a:endParaRPr sz="1200" b="0" i="0" u="none" strike="noStrike" cap="none" dirty="0">
              <a:solidFill>
                <a:srgbClr val="000000"/>
              </a:solidFill>
              <a:latin typeface="Times New Roman"/>
              <a:ea typeface="Times New Roman"/>
              <a:cs typeface="Times New Roman"/>
              <a:sym typeface="Times New Roman"/>
            </a:endParaRPr>
          </a:p>
        </p:txBody>
      </p:sp>
      <p:sp>
        <p:nvSpPr>
          <p:cNvPr id="540" name="Shape 540"/>
          <p:cNvSpPr txBox="1">
            <a:spLocks noGrp="1"/>
          </p:cNvSpPr>
          <p:nvPr>
            <p:ph type="sldNum" idx="12"/>
          </p:nvPr>
        </p:nvSpPr>
        <p:spPr>
          <a:xfrm>
            <a:off x="3884612" y="8685213"/>
            <a:ext cx="2970211" cy="455612"/>
          </a:xfrm>
          <a:prstGeom prst="rect">
            <a:avLst/>
          </a:prstGeom>
          <a:noFill/>
          <a:ln>
            <a:noFill/>
          </a:ln>
        </p:spPr>
        <p:txBody>
          <a:bodyPr lIns="90000" tIns="46800" rIns="90000" bIns="46800" anchor="b" anchorCtr="0">
            <a:noAutofit/>
          </a:bodyPr>
          <a:lstStyle/>
          <a:p>
            <a:pPr marL="0" marR="0" lvl="0" indent="0" algn="l" rtl="0">
              <a:lnSpc>
                <a:spcPct val="100000"/>
              </a:lnSpc>
              <a:spcBef>
                <a:spcPts val="0"/>
              </a:spcBef>
              <a:spcAft>
                <a:spcPts val="0"/>
              </a:spcAft>
              <a:buClr>
                <a:srgbClr val="000000"/>
              </a:buClr>
              <a:buSzPct val="25000"/>
              <a:buFont typeface="Calibri"/>
              <a:buNone/>
            </a:pPr>
            <a:fld id="{00000000-1234-1234-1234-123412341234}" type="slidenum">
              <a:rPr lang="en-US" sz="1400" b="0" i="0" u="none" strike="noStrike" cap="none">
                <a:solidFill>
                  <a:srgbClr val="000000"/>
                </a:solidFill>
                <a:latin typeface="Calibri"/>
                <a:ea typeface="Calibri"/>
                <a:cs typeface="Calibri"/>
                <a:sym typeface="Calibri"/>
              </a:rPr>
              <a:t>32</a:t>
            </a:fld>
            <a:endParaRPr lang="en-US"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538775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Shape 526"/>
          <p:cNvSpPr>
            <a:spLocks noGrp="1" noRot="1" noChangeAspect="1"/>
          </p:cNvSpPr>
          <p:nvPr>
            <p:ph type="sldImg" idx="2"/>
          </p:nvPr>
        </p:nvSpPr>
        <p:spPr>
          <a:xfrm>
            <a:off x="1143000" y="685800"/>
            <a:ext cx="4570413" cy="3427413"/>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27" name="Shape 527"/>
          <p:cNvSpPr txBox="1">
            <a:spLocks noGrp="1"/>
          </p:cNvSpPr>
          <p:nvPr>
            <p:ph type="body" idx="1"/>
          </p:nvPr>
        </p:nvSpPr>
        <p:spPr>
          <a:xfrm>
            <a:off x="685800" y="4343400"/>
            <a:ext cx="5484813" cy="4113211"/>
          </a:xfrm>
          <a:prstGeom prst="rect">
            <a:avLst/>
          </a:prstGeom>
          <a:noFill/>
          <a:ln>
            <a:noFill/>
          </a:ln>
        </p:spPr>
        <p:txBody>
          <a:bodyPr lIns="91425" tIns="91425" rIns="91425" bIns="91425" anchor="t" anchorCtr="0">
            <a:noAutofit/>
          </a:bodyPr>
          <a:lstStyle/>
          <a:p>
            <a:pPr marL="0" marR="0" lvl="0" indent="0" algn="l" defTabSz="457200" rtl="0" eaLnBrk="1" fontAlgn="auto" latinLnBrk="0" hangingPunct="1">
              <a:lnSpc>
                <a:spcPct val="100000"/>
              </a:lnSpc>
              <a:spcBef>
                <a:spcPts val="0"/>
              </a:spcBef>
              <a:spcAft>
                <a:spcPts val="0"/>
              </a:spcAft>
              <a:buClr>
                <a:srgbClr val="000000"/>
              </a:buClr>
              <a:buSzPct val="25000"/>
              <a:buFont typeface="Times New Roman"/>
              <a:buNone/>
              <a:tabLst/>
              <a:defRPr/>
            </a:pPr>
            <a:r>
              <a:rPr lang="en-US" sz="1200" b="0" i="0" u="none" strike="noStrike" cap="none" dirty="0">
                <a:solidFill>
                  <a:srgbClr val="000000"/>
                </a:solidFill>
                <a:latin typeface="Times New Roman"/>
                <a:ea typeface="Times New Roman"/>
                <a:cs typeface="Times New Roman"/>
                <a:sym typeface="Times New Roman"/>
              </a:rPr>
              <a:t>Bad</a:t>
            </a:r>
            <a:r>
              <a:rPr lang="en-US" sz="1200" b="0" i="0" u="none" strike="noStrike" cap="none" baseline="0" dirty="0">
                <a:solidFill>
                  <a:srgbClr val="000000"/>
                </a:solidFill>
                <a:latin typeface="Times New Roman"/>
                <a:ea typeface="Times New Roman"/>
                <a:cs typeface="Times New Roman"/>
                <a:sym typeface="Times New Roman"/>
              </a:rPr>
              <a:t> image quality! Replace images with originals!</a:t>
            </a:r>
            <a:endParaRPr lang="en-US" sz="1200" b="0" i="0" u="none" strike="noStrike" cap="none" dirty="0">
              <a:solidFill>
                <a:srgbClr val="000000"/>
              </a:solidFill>
              <a:latin typeface="Times New Roman"/>
              <a:ea typeface="Times New Roman"/>
              <a:cs typeface="Times New Roman"/>
              <a:sym typeface="Times New Roman"/>
            </a:endParaRPr>
          </a:p>
          <a:p>
            <a:pPr marL="0" marR="0" lvl="0" indent="0" algn="l" rtl="0">
              <a:spcBef>
                <a:spcPts val="0"/>
              </a:spcBef>
              <a:spcAft>
                <a:spcPts val="0"/>
              </a:spcAft>
              <a:buClr>
                <a:srgbClr val="000000"/>
              </a:buClr>
              <a:buSzPct val="25000"/>
              <a:buFont typeface="Times New Roman"/>
              <a:buNone/>
            </a:pPr>
            <a:endParaRPr sz="1200" b="0" i="0" u="none" strike="noStrike" cap="none" dirty="0">
              <a:solidFill>
                <a:srgbClr val="000000"/>
              </a:solidFill>
              <a:latin typeface="Times New Roman"/>
              <a:ea typeface="Times New Roman"/>
              <a:cs typeface="Times New Roman"/>
              <a:sym typeface="Times New Roman"/>
            </a:endParaRPr>
          </a:p>
        </p:txBody>
      </p:sp>
      <p:sp>
        <p:nvSpPr>
          <p:cNvPr id="528" name="Shape 528"/>
          <p:cNvSpPr txBox="1">
            <a:spLocks noGrp="1"/>
          </p:cNvSpPr>
          <p:nvPr>
            <p:ph type="sldNum" idx="12"/>
          </p:nvPr>
        </p:nvSpPr>
        <p:spPr>
          <a:xfrm>
            <a:off x="3884612" y="8685213"/>
            <a:ext cx="2970211" cy="455612"/>
          </a:xfrm>
          <a:prstGeom prst="rect">
            <a:avLst/>
          </a:prstGeom>
          <a:noFill/>
          <a:ln>
            <a:noFill/>
          </a:ln>
        </p:spPr>
        <p:txBody>
          <a:bodyPr lIns="90000" tIns="46800" rIns="90000" bIns="46800" anchor="b" anchorCtr="0">
            <a:noAutofit/>
          </a:bodyPr>
          <a:lstStyle/>
          <a:p>
            <a:pPr marL="0" marR="0" lvl="0" indent="0" algn="l" rtl="0">
              <a:lnSpc>
                <a:spcPct val="100000"/>
              </a:lnSpc>
              <a:spcBef>
                <a:spcPts val="0"/>
              </a:spcBef>
              <a:spcAft>
                <a:spcPts val="0"/>
              </a:spcAft>
              <a:buClr>
                <a:srgbClr val="000000"/>
              </a:buClr>
              <a:buSzPct val="25000"/>
              <a:buFont typeface="Calibri"/>
              <a:buNone/>
            </a:pPr>
            <a:fld id="{00000000-1234-1234-1234-123412341234}" type="slidenum">
              <a:rPr lang="en-US" sz="1400" b="0" i="0" u="none" strike="noStrike" cap="none">
                <a:solidFill>
                  <a:srgbClr val="000000"/>
                </a:solidFill>
                <a:latin typeface="Calibri"/>
                <a:ea typeface="Calibri"/>
                <a:cs typeface="Calibri"/>
                <a:sym typeface="Calibri"/>
              </a:rPr>
              <a:t>33</a:t>
            </a:fld>
            <a:endParaRPr lang="en-US"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0699073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Shape 526"/>
          <p:cNvSpPr>
            <a:spLocks noGrp="1" noRot="1" noChangeAspect="1"/>
          </p:cNvSpPr>
          <p:nvPr>
            <p:ph type="sldImg" idx="2"/>
          </p:nvPr>
        </p:nvSpPr>
        <p:spPr>
          <a:xfrm>
            <a:off x="1143000" y="685800"/>
            <a:ext cx="4570413" cy="3427413"/>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27" name="Shape 527"/>
          <p:cNvSpPr txBox="1">
            <a:spLocks noGrp="1"/>
          </p:cNvSpPr>
          <p:nvPr>
            <p:ph type="body" idx="1"/>
          </p:nvPr>
        </p:nvSpPr>
        <p:spPr>
          <a:xfrm>
            <a:off x="685800" y="4343400"/>
            <a:ext cx="5484813" cy="4113211"/>
          </a:xfrm>
          <a:prstGeom prst="rect">
            <a:avLst/>
          </a:prstGeom>
          <a:noFill/>
          <a:ln>
            <a:noFill/>
          </a:ln>
        </p:spPr>
        <p:txBody>
          <a:bodyPr lIns="91425" tIns="91425" rIns="91425" bIns="91425" anchor="t" anchorCtr="0">
            <a:noAutofit/>
          </a:bodyPr>
          <a:lstStyle/>
          <a:p>
            <a:pPr marL="0" marR="0" lvl="0" indent="0" algn="l" defTabSz="457200" rtl="0" eaLnBrk="1" fontAlgn="auto" latinLnBrk="0" hangingPunct="1">
              <a:lnSpc>
                <a:spcPct val="100000"/>
              </a:lnSpc>
              <a:spcBef>
                <a:spcPts val="0"/>
              </a:spcBef>
              <a:spcAft>
                <a:spcPts val="0"/>
              </a:spcAft>
              <a:buClr>
                <a:srgbClr val="000000"/>
              </a:buClr>
              <a:buSzPct val="25000"/>
              <a:buFont typeface="Times New Roman"/>
              <a:buNone/>
              <a:tabLst/>
              <a:defRPr/>
            </a:pPr>
            <a:r>
              <a:rPr lang="en-US" sz="1200" b="0" i="0" u="none" strike="noStrike" cap="none" dirty="0">
                <a:solidFill>
                  <a:srgbClr val="000000"/>
                </a:solidFill>
                <a:latin typeface="Times New Roman"/>
                <a:ea typeface="Times New Roman"/>
                <a:cs typeface="Times New Roman"/>
                <a:sym typeface="Times New Roman"/>
              </a:rPr>
              <a:t>Bad</a:t>
            </a:r>
            <a:r>
              <a:rPr lang="en-US" sz="1200" b="0" i="0" u="none" strike="noStrike" cap="none" baseline="0" dirty="0">
                <a:solidFill>
                  <a:srgbClr val="000000"/>
                </a:solidFill>
                <a:latin typeface="Times New Roman"/>
                <a:ea typeface="Times New Roman"/>
                <a:cs typeface="Times New Roman"/>
                <a:sym typeface="Times New Roman"/>
              </a:rPr>
              <a:t> image quality! Replace images with originals!</a:t>
            </a:r>
            <a:endParaRPr lang="en-US" sz="1200" b="0" i="0" u="none" strike="noStrike" cap="none" dirty="0">
              <a:solidFill>
                <a:srgbClr val="000000"/>
              </a:solidFill>
              <a:latin typeface="Times New Roman"/>
              <a:ea typeface="Times New Roman"/>
              <a:cs typeface="Times New Roman"/>
              <a:sym typeface="Times New Roman"/>
            </a:endParaRPr>
          </a:p>
          <a:p>
            <a:pPr marL="0" marR="0" lvl="0" indent="0" algn="l" rtl="0">
              <a:spcBef>
                <a:spcPts val="0"/>
              </a:spcBef>
              <a:spcAft>
                <a:spcPts val="0"/>
              </a:spcAft>
              <a:buClr>
                <a:srgbClr val="000000"/>
              </a:buClr>
              <a:buSzPct val="25000"/>
              <a:buFont typeface="Times New Roman"/>
              <a:buNone/>
            </a:pPr>
            <a:endParaRPr sz="1200" b="0" i="0" u="none" strike="noStrike" cap="none" dirty="0">
              <a:solidFill>
                <a:srgbClr val="000000"/>
              </a:solidFill>
              <a:latin typeface="Times New Roman"/>
              <a:ea typeface="Times New Roman"/>
              <a:cs typeface="Times New Roman"/>
              <a:sym typeface="Times New Roman"/>
            </a:endParaRPr>
          </a:p>
        </p:txBody>
      </p:sp>
      <p:sp>
        <p:nvSpPr>
          <p:cNvPr id="528" name="Shape 528"/>
          <p:cNvSpPr txBox="1">
            <a:spLocks noGrp="1"/>
          </p:cNvSpPr>
          <p:nvPr>
            <p:ph type="sldNum" idx="12"/>
          </p:nvPr>
        </p:nvSpPr>
        <p:spPr>
          <a:xfrm>
            <a:off x="3884612" y="8685213"/>
            <a:ext cx="2970211" cy="455612"/>
          </a:xfrm>
          <a:prstGeom prst="rect">
            <a:avLst/>
          </a:prstGeom>
          <a:noFill/>
          <a:ln>
            <a:noFill/>
          </a:ln>
        </p:spPr>
        <p:txBody>
          <a:bodyPr lIns="90000" tIns="46800" rIns="90000" bIns="46800" anchor="b" anchorCtr="0">
            <a:noAutofit/>
          </a:bodyPr>
          <a:lstStyle/>
          <a:p>
            <a:pPr marL="0" marR="0" lvl="0" indent="0" algn="l" rtl="0">
              <a:lnSpc>
                <a:spcPct val="100000"/>
              </a:lnSpc>
              <a:spcBef>
                <a:spcPts val="0"/>
              </a:spcBef>
              <a:spcAft>
                <a:spcPts val="0"/>
              </a:spcAft>
              <a:buClr>
                <a:srgbClr val="000000"/>
              </a:buClr>
              <a:buSzPct val="25000"/>
              <a:buFont typeface="Calibri"/>
              <a:buNone/>
            </a:pPr>
            <a:fld id="{00000000-1234-1234-1234-123412341234}" type="slidenum">
              <a:rPr lang="en-US" sz="1400" b="0" i="0" u="none" strike="noStrike" cap="none">
                <a:solidFill>
                  <a:srgbClr val="000000"/>
                </a:solidFill>
                <a:latin typeface="Calibri"/>
                <a:ea typeface="Calibri"/>
                <a:cs typeface="Calibri"/>
                <a:sym typeface="Calibri"/>
              </a:rPr>
              <a:t>34</a:t>
            </a:fld>
            <a:endParaRPr lang="en-US"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9142761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Shape 526"/>
          <p:cNvSpPr>
            <a:spLocks noGrp="1" noRot="1" noChangeAspect="1"/>
          </p:cNvSpPr>
          <p:nvPr>
            <p:ph type="sldImg" idx="2"/>
          </p:nvPr>
        </p:nvSpPr>
        <p:spPr>
          <a:xfrm>
            <a:off x="1143000" y="685800"/>
            <a:ext cx="4570413" cy="3427413"/>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27" name="Shape 527"/>
          <p:cNvSpPr txBox="1">
            <a:spLocks noGrp="1"/>
          </p:cNvSpPr>
          <p:nvPr>
            <p:ph type="body" idx="1"/>
          </p:nvPr>
        </p:nvSpPr>
        <p:spPr>
          <a:xfrm>
            <a:off x="685800" y="4343400"/>
            <a:ext cx="5484813" cy="4113211"/>
          </a:xfrm>
          <a:prstGeom prst="rect">
            <a:avLst/>
          </a:prstGeom>
          <a:noFill/>
          <a:ln>
            <a:noFill/>
          </a:ln>
        </p:spPr>
        <p:txBody>
          <a:bodyPr lIns="91425" tIns="91425" rIns="91425" bIns="91425" anchor="t" anchorCtr="0">
            <a:noAutofit/>
          </a:bodyPr>
          <a:lstStyle/>
          <a:p>
            <a:pPr marL="0" marR="0" lvl="0" indent="0" algn="l" defTabSz="457200" rtl="0" eaLnBrk="1" fontAlgn="auto" latinLnBrk="0" hangingPunct="1">
              <a:lnSpc>
                <a:spcPct val="100000"/>
              </a:lnSpc>
              <a:spcBef>
                <a:spcPts val="0"/>
              </a:spcBef>
              <a:spcAft>
                <a:spcPts val="0"/>
              </a:spcAft>
              <a:buClr>
                <a:srgbClr val="000000"/>
              </a:buClr>
              <a:buSzPct val="25000"/>
              <a:buFont typeface="Times New Roman"/>
              <a:buNone/>
              <a:tabLst/>
              <a:defRPr/>
            </a:pPr>
            <a:r>
              <a:rPr lang="en-US" sz="1200" b="0" i="0" u="none" strike="noStrike" cap="none" dirty="0">
                <a:solidFill>
                  <a:srgbClr val="000000"/>
                </a:solidFill>
                <a:latin typeface="Times New Roman"/>
                <a:ea typeface="Times New Roman"/>
                <a:cs typeface="Times New Roman"/>
                <a:sym typeface="Times New Roman"/>
              </a:rPr>
              <a:t>Bad</a:t>
            </a:r>
            <a:r>
              <a:rPr lang="en-US" sz="1200" b="0" i="0" u="none" strike="noStrike" cap="none" baseline="0" dirty="0">
                <a:solidFill>
                  <a:srgbClr val="000000"/>
                </a:solidFill>
                <a:latin typeface="Times New Roman"/>
                <a:ea typeface="Times New Roman"/>
                <a:cs typeface="Times New Roman"/>
                <a:sym typeface="Times New Roman"/>
              </a:rPr>
              <a:t> image quality! Replace images with originals!</a:t>
            </a:r>
            <a:endParaRPr lang="en-US" sz="1200" b="0" i="0" u="none" strike="noStrike" cap="none" dirty="0">
              <a:solidFill>
                <a:srgbClr val="000000"/>
              </a:solidFill>
              <a:latin typeface="Times New Roman"/>
              <a:ea typeface="Times New Roman"/>
              <a:cs typeface="Times New Roman"/>
              <a:sym typeface="Times New Roman"/>
            </a:endParaRPr>
          </a:p>
          <a:p>
            <a:pPr marL="0" marR="0" lvl="0" indent="0" algn="l" rtl="0">
              <a:spcBef>
                <a:spcPts val="0"/>
              </a:spcBef>
              <a:spcAft>
                <a:spcPts val="0"/>
              </a:spcAft>
              <a:buClr>
                <a:srgbClr val="000000"/>
              </a:buClr>
              <a:buSzPct val="25000"/>
              <a:buFont typeface="Times New Roman"/>
              <a:buNone/>
            </a:pPr>
            <a:endParaRPr sz="1200" b="0" i="0" u="none" strike="noStrike" cap="none" dirty="0">
              <a:solidFill>
                <a:srgbClr val="000000"/>
              </a:solidFill>
              <a:latin typeface="Times New Roman"/>
              <a:ea typeface="Times New Roman"/>
              <a:cs typeface="Times New Roman"/>
              <a:sym typeface="Times New Roman"/>
            </a:endParaRPr>
          </a:p>
        </p:txBody>
      </p:sp>
      <p:sp>
        <p:nvSpPr>
          <p:cNvPr id="528" name="Shape 528"/>
          <p:cNvSpPr txBox="1">
            <a:spLocks noGrp="1"/>
          </p:cNvSpPr>
          <p:nvPr>
            <p:ph type="sldNum" idx="12"/>
          </p:nvPr>
        </p:nvSpPr>
        <p:spPr>
          <a:xfrm>
            <a:off x="3884612" y="8685213"/>
            <a:ext cx="2970211" cy="455612"/>
          </a:xfrm>
          <a:prstGeom prst="rect">
            <a:avLst/>
          </a:prstGeom>
          <a:noFill/>
          <a:ln>
            <a:noFill/>
          </a:ln>
        </p:spPr>
        <p:txBody>
          <a:bodyPr lIns="90000" tIns="46800" rIns="90000" bIns="46800" anchor="b" anchorCtr="0">
            <a:noAutofit/>
          </a:bodyPr>
          <a:lstStyle/>
          <a:p>
            <a:pPr marL="0" marR="0" lvl="0" indent="0" algn="l" rtl="0">
              <a:lnSpc>
                <a:spcPct val="100000"/>
              </a:lnSpc>
              <a:spcBef>
                <a:spcPts val="0"/>
              </a:spcBef>
              <a:spcAft>
                <a:spcPts val="0"/>
              </a:spcAft>
              <a:buClr>
                <a:srgbClr val="000000"/>
              </a:buClr>
              <a:buSzPct val="25000"/>
              <a:buFont typeface="Calibri"/>
              <a:buNone/>
            </a:pPr>
            <a:fld id="{00000000-1234-1234-1234-123412341234}" type="slidenum">
              <a:rPr lang="en-US" sz="1400" b="0" i="0" u="none" strike="noStrike" cap="none">
                <a:solidFill>
                  <a:srgbClr val="000000"/>
                </a:solidFill>
                <a:latin typeface="Calibri"/>
                <a:ea typeface="Calibri"/>
                <a:cs typeface="Calibri"/>
                <a:sym typeface="Calibri"/>
              </a:rPr>
              <a:t>35</a:t>
            </a:fld>
            <a:endParaRPr lang="en-US"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80956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Shape 526"/>
          <p:cNvSpPr>
            <a:spLocks noGrp="1" noRot="1" noChangeAspect="1"/>
          </p:cNvSpPr>
          <p:nvPr>
            <p:ph type="sldImg" idx="2"/>
          </p:nvPr>
        </p:nvSpPr>
        <p:spPr>
          <a:xfrm>
            <a:off x="1143000" y="685800"/>
            <a:ext cx="4570413" cy="3427413"/>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27" name="Shape 527"/>
          <p:cNvSpPr txBox="1">
            <a:spLocks noGrp="1"/>
          </p:cNvSpPr>
          <p:nvPr>
            <p:ph type="body" idx="1"/>
          </p:nvPr>
        </p:nvSpPr>
        <p:spPr>
          <a:xfrm>
            <a:off x="685800" y="4343400"/>
            <a:ext cx="5484813" cy="4113211"/>
          </a:xfrm>
          <a:prstGeom prst="rect">
            <a:avLst/>
          </a:prstGeom>
          <a:noFill/>
          <a:ln>
            <a:noFill/>
          </a:ln>
        </p:spPr>
        <p:txBody>
          <a:bodyPr lIns="91425" tIns="91425" rIns="91425" bIns="91425" anchor="t" anchorCtr="0">
            <a:noAutofit/>
          </a:bodyPr>
          <a:lstStyle/>
          <a:p>
            <a:pPr marL="0" marR="0" lvl="0" indent="0" algn="l" defTabSz="457200" rtl="0" eaLnBrk="1" fontAlgn="auto" latinLnBrk="0" hangingPunct="1">
              <a:lnSpc>
                <a:spcPct val="100000"/>
              </a:lnSpc>
              <a:spcBef>
                <a:spcPts val="0"/>
              </a:spcBef>
              <a:spcAft>
                <a:spcPts val="0"/>
              </a:spcAft>
              <a:buClr>
                <a:srgbClr val="000000"/>
              </a:buClr>
              <a:buSzPct val="25000"/>
              <a:buFont typeface="Times New Roman"/>
              <a:buNone/>
              <a:tabLst/>
              <a:defRPr/>
            </a:pPr>
            <a:r>
              <a:rPr lang="en-US" sz="1200" b="0" i="0" u="none" strike="noStrike" cap="none" dirty="0">
                <a:solidFill>
                  <a:srgbClr val="000000"/>
                </a:solidFill>
                <a:latin typeface="Times New Roman"/>
                <a:ea typeface="Times New Roman"/>
                <a:cs typeface="Times New Roman"/>
                <a:sym typeface="Times New Roman"/>
              </a:rPr>
              <a:t>Bad</a:t>
            </a:r>
            <a:r>
              <a:rPr lang="en-US" sz="1200" b="0" i="0" u="none" strike="noStrike" cap="none" baseline="0" dirty="0">
                <a:solidFill>
                  <a:srgbClr val="000000"/>
                </a:solidFill>
                <a:latin typeface="Times New Roman"/>
                <a:ea typeface="Times New Roman"/>
                <a:cs typeface="Times New Roman"/>
                <a:sym typeface="Times New Roman"/>
              </a:rPr>
              <a:t> image quality, but let’s not replace as it would be too much work; even if you pick bicycles to illustrate size order, then you can still keep </a:t>
            </a:r>
            <a:r>
              <a:rPr lang="en-US" sz="1200" b="0" i="0" u="none" strike="noStrike" cap="none" baseline="0">
                <a:solidFill>
                  <a:srgbClr val="000000"/>
                </a:solidFill>
                <a:latin typeface="Times New Roman"/>
                <a:ea typeface="Times New Roman"/>
                <a:cs typeface="Times New Roman"/>
                <a:sym typeface="Times New Roman"/>
              </a:rPr>
              <a:t>this motorcycle here</a:t>
            </a:r>
            <a:endParaRPr sz="1200" b="0" i="0" u="none" strike="noStrike" cap="none" dirty="0">
              <a:solidFill>
                <a:srgbClr val="000000"/>
              </a:solidFill>
              <a:latin typeface="Times New Roman"/>
              <a:ea typeface="Times New Roman"/>
              <a:cs typeface="Times New Roman"/>
              <a:sym typeface="Times New Roman"/>
            </a:endParaRPr>
          </a:p>
        </p:txBody>
      </p:sp>
      <p:sp>
        <p:nvSpPr>
          <p:cNvPr id="528" name="Shape 528"/>
          <p:cNvSpPr txBox="1">
            <a:spLocks noGrp="1"/>
          </p:cNvSpPr>
          <p:nvPr>
            <p:ph type="sldNum" idx="12"/>
          </p:nvPr>
        </p:nvSpPr>
        <p:spPr>
          <a:xfrm>
            <a:off x="3884612" y="8685213"/>
            <a:ext cx="2970211" cy="455612"/>
          </a:xfrm>
          <a:prstGeom prst="rect">
            <a:avLst/>
          </a:prstGeom>
          <a:noFill/>
          <a:ln>
            <a:noFill/>
          </a:ln>
        </p:spPr>
        <p:txBody>
          <a:bodyPr lIns="90000" tIns="46800" rIns="90000" bIns="46800" anchor="b" anchorCtr="0">
            <a:noAutofit/>
          </a:bodyPr>
          <a:lstStyle/>
          <a:p>
            <a:pPr marL="0" marR="0" lvl="0" indent="0" algn="l" rtl="0">
              <a:lnSpc>
                <a:spcPct val="100000"/>
              </a:lnSpc>
              <a:spcBef>
                <a:spcPts val="0"/>
              </a:spcBef>
              <a:spcAft>
                <a:spcPts val="0"/>
              </a:spcAft>
              <a:buClr>
                <a:srgbClr val="000000"/>
              </a:buClr>
              <a:buSzPct val="25000"/>
              <a:buFont typeface="Calibri"/>
              <a:buNone/>
            </a:pPr>
            <a:fld id="{00000000-1234-1234-1234-123412341234}" type="slidenum">
              <a:rPr lang="en-US" sz="1400" b="0" i="0" u="none" strike="noStrike" cap="none">
                <a:solidFill>
                  <a:srgbClr val="000000"/>
                </a:solidFill>
                <a:latin typeface="Calibri"/>
                <a:ea typeface="Calibri"/>
                <a:cs typeface="Calibri"/>
                <a:sym typeface="Calibri"/>
              </a:rPr>
              <a:t>36</a:t>
            </a:fld>
            <a:endParaRPr lang="en-US"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5029200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Shape 526"/>
          <p:cNvSpPr>
            <a:spLocks noGrp="1" noRot="1" noChangeAspect="1"/>
          </p:cNvSpPr>
          <p:nvPr>
            <p:ph type="sldImg" idx="2"/>
          </p:nvPr>
        </p:nvSpPr>
        <p:spPr>
          <a:xfrm>
            <a:off x="1143000" y="685800"/>
            <a:ext cx="4570413" cy="3427413"/>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27" name="Shape 527"/>
          <p:cNvSpPr txBox="1">
            <a:spLocks noGrp="1"/>
          </p:cNvSpPr>
          <p:nvPr>
            <p:ph type="body" idx="1"/>
          </p:nvPr>
        </p:nvSpPr>
        <p:spPr>
          <a:xfrm>
            <a:off x="685800" y="4343400"/>
            <a:ext cx="5484813" cy="4113211"/>
          </a:xfrm>
          <a:prstGeom prst="rect">
            <a:avLst/>
          </a:prstGeom>
          <a:noFill/>
          <a:ln>
            <a:noFill/>
          </a:ln>
        </p:spPr>
        <p:txBody>
          <a:bodyPr lIns="91425" tIns="91425" rIns="91425" bIns="91425" anchor="t" anchorCtr="0">
            <a:noAutofit/>
          </a:bodyPr>
          <a:lstStyle/>
          <a:p>
            <a:pPr marL="0" marR="0" lvl="0" indent="0" algn="l" defTabSz="457200" rtl="0" eaLnBrk="1" fontAlgn="auto" latinLnBrk="0" hangingPunct="1">
              <a:lnSpc>
                <a:spcPct val="100000"/>
              </a:lnSpc>
              <a:spcBef>
                <a:spcPts val="0"/>
              </a:spcBef>
              <a:spcAft>
                <a:spcPts val="0"/>
              </a:spcAft>
              <a:buClr>
                <a:srgbClr val="000000"/>
              </a:buClr>
              <a:buSzPct val="25000"/>
              <a:buFont typeface="Times New Roman"/>
              <a:buNone/>
              <a:tabLst/>
              <a:defRPr/>
            </a:pPr>
            <a:r>
              <a:rPr lang="en-US" sz="1200" b="0" i="0" u="none" strike="noStrike" cap="none" dirty="0">
                <a:solidFill>
                  <a:srgbClr val="000000"/>
                </a:solidFill>
                <a:latin typeface="Times New Roman"/>
                <a:ea typeface="Times New Roman"/>
                <a:cs typeface="Times New Roman"/>
                <a:sym typeface="Times New Roman"/>
              </a:rPr>
              <a:t>Bad</a:t>
            </a:r>
            <a:r>
              <a:rPr lang="en-US" sz="1200" b="0" i="0" u="none" strike="noStrike" cap="none" baseline="0" dirty="0">
                <a:solidFill>
                  <a:srgbClr val="000000"/>
                </a:solidFill>
                <a:latin typeface="Times New Roman"/>
                <a:ea typeface="Times New Roman"/>
                <a:cs typeface="Times New Roman"/>
                <a:sym typeface="Times New Roman"/>
              </a:rPr>
              <a:t> image quality, but let’s not replace as it would be too much work</a:t>
            </a:r>
            <a:endParaRPr lang="en-US" sz="1200" b="0" i="0" u="none" strike="noStrike" cap="none" dirty="0">
              <a:solidFill>
                <a:srgbClr val="000000"/>
              </a:solidFill>
              <a:latin typeface="Times New Roman"/>
              <a:ea typeface="Times New Roman"/>
              <a:cs typeface="Times New Roman"/>
              <a:sym typeface="Times New Roman"/>
            </a:endParaRPr>
          </a:p>
          <a:p>
            <a:pPr marL="0" marR="0" lvl="0" indent="0" algn="l" rtl="0">
              <a:spcBef>
                <a:spcPts val="0"/>
              </a:spcBef>
              <a:spcAft>
                <a:spcPts val="0"/>
              </a:spcAft>
              <a:buClr>
                <a:srgbClr val="000000"/>
              </a:buClr>
              <a:buSzPct val="25000"/>
              <a:buFont typeface="Times New Roman"/>
              <a:buNone/>
            </a:pPr>
            <a:endParaRPr sz="1200" b="0" i="0" u="none" strike="noStrike" cap="none" dirty="0">
              <a:solidFill>
                <a:srgbClr val="000000"/>
              </a:solidFill>
              <a:latin typeface="Times New Roman"/>
              <a:ea typeface="Times New Roman"/>
              <a:cs typeface="Times New Roman"/>
              <a:sym typeface="Times New Roman"/>
            </a:endParaRPr>
          </a:p>
        </p:txBody>
      </p:sp>
      <p:sp>
        <p:nvSpPr>
          <p:cNvPr id="528" name="Shape 528"/>
          <p:cNvSpPr txBox="1">
            <a:spLocks noGrp="1"/>
          </p:cNvSpPr>
          <p:nvPr>
            <p:ph type="sldNum" idx="12"/>
          </p:nvPr>
        </p:nvSpPr>
        <p:spPr>
          <a:xfrm>
            <a:off x="3884612" y="8685213"/>
            <a:ext cx="2970211" cy="455612"/>
          </a:xfrm>
          <a:prstGeom prst="rect">
            <a:avLst/>
          </a:prstGeom>
          <a:noFill/>
          <a:ln>
            <a:noFill/>
          </a:ln>
        </p:spPr>
        <p:txBody>
          <a:bodyPr lIns="90000" tIns="46800" rIns="90000" bIns="46800" anchor="b" anchorCtr="0">
            <a:noAutofit/>
          </a:bodyPr>
          <a:lstStyle/>
          <a:p>
            <a:pPr marL="0" marR="0" lvl="0" indent="0" algn="l" rtl="0">
              <a:lnSpc>
                <a:spcPct val="100000"/>
              </a:lnSpc>
              <a:spcBef>
                <a:spcPts val="0"/>
              </a:spcBef>
              <a:spcAft>
                <a:spcPts val="0"/>
              </a:spcAft>
              <a:buClr>
                <a:srgbClr val="000000"/>
              </a:buClr>
              <a:buSzPct val="25000"/>
              <a:buFont typeface="Calibri"/>
              <a:buNone/>
            </a:pPr>
            <a:fld id="{00000000-1234-1234-1234-123412341234}" type="slidenum">
              <a:rPr lang="en-US" sz="1400" b="0" i="0" u="none" strike="noStrike" cap="none">
                <a:solidFill>
                  <a:srgbClr val="000000"/>
                </a:solidFill>
                <a:latin typeface="Calibri"/>
                <a:ea typeface="Calibri"/>
                <a:cs typeface="Calibri"/>
                <a:sym typeface="Calibri"/>
              </a:rPr>
              <a:t>37</a:t>
            </a:fld>
            <a:endParaRPr lang="en-US"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884445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Shape 526"/>
          <p:cNvSpPr>
            <a:spLocks noGrp="1" noRot="1" noChangeAspect="1"/>
          </p:cNvSpPr>
          <p:nvPr>
            <p:ph type="sldImg" idx="2"/>
          </p:nvPr>
        </p:nvSpPr>
        <p:spPr>
          <a:xfrm>
            <a:off x="1143000" y="685800"/>
            <a:ext cx="4570413" cy="3427413"/>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27" name="Shape 527"/>
          <p:cNvSpPr txBox="1">
            <a:spLocks noGrp="1"/>
          </p:cNvSpPr>
          <p:nvPr>
            <p:ph type="body" idx="1"/>
          </p:nvPr>
        </p:nvSpPr>
        <p:spPr>
          <a:xfrm>
            <a:off x="685800" y="4343400"/>
            <a:ext cx="5484813" cy="4113211"/>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rgbClr val="000000"/>
              </a:buClr>
              <a:buSzPct val="25000"/>
              <a:buFont typeface="Times New Roman"/>
              <a:buNone/>
            </a:pPr>
            <a:endParaRPr sz="1200" b="0" i="0" u="none" strike="noStrike" cap="none" dirty="0">
              <a:solidFill>
                <a:srgbClr val="000000"/>
              </a:solidFill>
              <a:latin typeface="Times New Roman"/>
              <a:ea typeface="Times New Roman"/>
              <a:cs typeface="Times New Roman"/>
              <a:sym typeface="Times New Roman"/>
            </a:endParaRPr>
          </a:p>
        </p:txBody>
      </p:sp>
      <p:sp>
        <p:nvSpPr>
          <p:cNvPr id="528" name="Shape 528"/>
          <p:cNvSpPr txBox="1">
            <a:spLocks noGrp="1"/>
          </p:cNvSpPr>
          <p:nvPr>
            <p:ph type="sldNum" idx="12"/>
          </p:nvPr>
        </p:nvSpPr>
        <p:spPr>
          <a:xfrm>
            <a:off x="3884612" y="8685213"/>
            <a:ext cx="2970211" cy="455612"/>
          </a:xfrm>
          <a:prstGeom prst="rect">
            <a:avLst/>
          </a:prstGeom>
          <a:noFill/>
          <a:ln>
            <a:noFill/>
          </a:ln>
        </p:spPr>
        <p:txBody>
          <a:bodyPr lIns="90000" tIns="46800" rIns="90000" bIns="46800" anchor="b" anchorCtr="0">
            <a:noAutofit/>
          </a:bodyPr>
          <a:lstStyle/>
          <a:p>
            <a:pPr marL="0" marR="0" lvl="0" indent="0" algn="l" rtl="0">
              <a:lnSpc>
                <a:spcPct val="100000"/>
              </a:lnSpc>
              <a:spcBef>
                <a:spcPts val="0"/>
              </a:spcBef>
              <a:spcAft>
                <a:spcPts val="0"/>
              </a:spcAft>
              <a:buClr>
                <a:srgbClr val="000000"/>
              </a:buClr>
              <a:buSzPct val="25000"/>
              <a:buFont typeface="Calibri"/>
              <a:buNone/>
            </a:pPr>
            <a:fld id="{00000000-1234-1234-1234-123412341234}" type="slidenum">
              <a:rPr lang="en-US" sz="1400" b="0" i="0" u="none" strike="noStrike" cap="none">
                <a:solidFill>
                  <a:srgbClr val="000000"/>
                </a:solidFill>
                <a:latin typeface="Calibri"/>
                <a:ea typeface="Calibri"/>
                <a:cs typeface="Calibri"/>
                <a:sym typeface="Calibri"/>
              </a:rPr>
              <a:t>38</a:t>
            </a:fld>
            <a:endParaRPr lang="en-US"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5582550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Shape 526"/>
          <p:cNvSpPr>
            <a:spLocks noGrp="1" noRot="1" noChangeAspect="1"/>
          </p:cNvSpPr>
          <p:nvPr>
            <p:ph type="sldImg" idx="2"/>
          </p:nvPr>
        </p:nvSpPr>
        <p:spPr>
          <a:xfrm>
            <a:off x="1143000" y="685800"/>
            <a:ext cx="4570413" cy="3427413"/>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27" name="Shape 527"/>
          <p:cNvSpPr txBox="1">
            <a:spLocks noGrp="1"/>
          </p:cNvSpPr>
          <p:nvPr>
            <p:ph type="body" idx="1"/>
          </p:nvPr>
        </p:nvSpPr>
        <p:spPr>
          <a:xfrm>
            <a:off x="685800" y="4343400"/>
            <a:ext cx="5484813" cy="4113211"/>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rgbClr val="000000"/>
              </a:buClr>
              <a:buSzPct val="25000"/>
              <a:buFont typeface="Times New Roman"/>
              <a:buNone/>
            </a:pPr>
            <a:endParaRPr sz="1200" b="0" i="0" u="none" strike="noStrike" cap="none" dirty="0">
              <a:solidFill>
                <a:srgbClr val="000000"/>
              </a:solidFill>
              <a:latin typeface="Times New Roman"/>
              <a:ea typeface="Times New Roman"/>
              <a:cs typeface="Times New Roman"/>
              <a:sym typeface="Times New Roman"/>
            </a:endParaRPr>
          </a:p>
        </p:txBody>
      </p:sp>
      <p:sp>
        <p:nvSpPr>
          <p:cNvPr id="528" name="Shape 528"/>
          <p:cNvSpPr txBox="1">
            <a:spLocks noGrp="1"/>
          </p:cNvSpPr>
          <p:nvPr>
            <p:ph type="sldNum" idx="12"/>
          </p:nvPr>
        </p:nvSpPr>
        <p:spPr>
          <a:xfrm>
            <a:off x="3884612" y="8685213"/>
            <a:ext cx="2970211" cy="455612"/>
          </a:xfrm>
          <a:prstGeom prst="rect">
            <a:avLst/>
          </a:prstGeom>
          <a:noFill/>
          <a:ln>
            <a:noFill/>
          </a:ln>
        </p:spPr>
        <p:txBody>
          <a:bodyPr lIns="90000" tIns="46800" rIns="90000" bIns="46800" anchor="b" anchorCtr="0">
            <a:noAutofit/>
          </a:bodyPr>
          <a:lstStyle/>
          <a:p>
            <a:pPr marL="0" marR="0" lvl="0" indent="0" algn="l" rtl="0">
              <a:lnSpc>
                <a:spcPct val="100000"/>
              </a:lnSpc>
              <a:spcBef>
                <a:spcPts val="0"/>
              </a:spcBef>
              <a:spcAft>
                <a:spcPts val="0"/>
              </a:spcAft>
              <a:buClr>
                <a:srgbClr val="000000"/>
              </a:buClr>
              <a:buSzPct val="25000"/>
              <a:buFont typeface="Calibri"/>
              <a:buNone/>
            </a:pPr>
            <a:fld id="{00000000-1234-1234-1234-123412341234}" type="slidenum">
              <a:rPr lang="en-US" sz="1400" b="0" i="0" u="none" strike="noStrike" cap="none">
                <a:solidFill>
                  <a:srgbClr val="000000"/>
                </a:solidFill>
                <a:latin typeface="Calibri"/>
                <a:ea typeface="Calibri"/>
                <a:cs typeface="Calibri"/>
                <a:sym typeface="Calibri"/>
              </a:rPr>
              <a:t>39</a:t>
            </a:fld>
            <a:endParaRPr lang="en-US"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239384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9"/>
        <p:cNvGrpSpPr/>
        <p:nvPr/>
      </p:nvGrpSpPr>
      <p:grpSpPr>
        <a:xfrm>
          <a:off x="0" y="0"/>
          <a:ext cx="0" cy="0"/>
          <a:chOff x="0" y="0"/>
          <a:chExt cx="0" cy="0"/>
        </a:xfrm>
      </p:grpSpPr>
      <p:sp>
        <p:nvSpPr>
          <p:cNvPr id="970" name="Shape 9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71" name="Shape 97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4205413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Shape 526"/>
          <p:cNvSpPr>
            <a:spLocks noGrp="1" noRot="1" noChangeAspect="1"/>
          </p:cNvSpPr>
          <p:nvPr>
            <p:ph type="sldImg" idx="2"/>
          </p:nvPr>
        </p:nvSpPr>
        <p:spPr>
          <a:xfrm>
            <a:off x="1143000" y="685800"/>
            <a:ext cx="4570413" cy="3427413"/>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27" name="Shape 527"/>
          <p:cNvSpPr txBox="1">
            <a:spLocks noGrp="1"/>
          </p:cNvSpPr>
          <p:nvPr>
            <p:ph type="body" idx="1"/>
          </p:nvPr>
        </p:nvSpPr>
        <p:spPr>
          <a:xfrm>
            <a:off x="685800" y="4343400"/>
            <a:ext cx="5484813" cy="4113211"/>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rgbClr val="000000"/>
              </a:buClr>
              <a:buSzPct val="25000"/>
              <a:buFont typeface="Times New Roman"/>
              <a:buNone/>
            </a:pPr>
            <a:r>
              <a:rPr lang="en-US" sz="1200" b="0" i="0" u="none" strike="noStrike" cap="none" dirty="0">
                <a:solidFill>
                  <a:srgbClr val="000000"/>
                </a:solidFill>
                <a:latin typeface="Times New Roman"/>
                <a:ea typeface="Times New Roman"/>
                <a:cs typeface="Times New Roman"/>
                <a:sym typeface="Times New Roman"/>
              </a:rPr>
              <a:t>Bad math</a:t>
            </a:r>
          </a:p>
          <a:p>
            <a:pPr marL="0" marR="0" lvl="0" indent="0" algn="l" rtl="0">
              <a:spcBef>
                <a:spcPts val="0"/>
              </a:spcBef>
              <a:spcAft>
                <a:spcPts val="0"/>
              </a:spcAft>
              <a:buClr>
                <a:srgbClr val="000000"/>
              </a:buClr>
              <a:buSzPct val="25000"/>
              <a:buFont typeface="Times New Roman"/>
              <a:buNone/>
            </a:pPr>
            <a:endParaRPr lang="en-US" sz="1200" b="0" i="0" u="none" strike="noStrike" cap="none" dirty="0">
              <a:solidFill>
                <a:srgbClr val="000000"/>
              </a:solidFill>
              <a:latin typeface="Times New Roman"/>
              <a:ea typeface="Times New Roman"/>
              <a:cs typeface="Times New Roman"/>
              <a:sym typeface="Times New Roman"/>
            </a:endParaRPr>
          </a:p>
          <a:p>
            <a:pPr marL="0" marR="0" lvl="0" indent="0" algn="l" rtl="0">
              <a:spcBef>
                <a:spcPts val="0"/>
              </a:spcBef>
              <a:spcAft>
                <a:spcPts val="0"/>
              </a:spcAft>
              <a:buClr>
                <a:srgbClr val="000000"/>
              </a:buClr>
              <a:buSzPct val="25000"/>
              <a:buFont typeface="Times New Roman"/>
              <a:buNone/>
            </a:pPr>
            <a:r>
              <a:rPr lang="en-US" sz="1200" b="0" i="0" u="none" strike="noStrike" cap="none" dirty="0">
                <a:solidFill>
                  <a:srgbClr val="000000"/>
                </a:solidFill>
                <a:latin typeface="Times New Roman"/>
                <a:ea typeface="Times New Roman"/>
                <a:cs typeface="Times New Roman"/>
                <a:sym typeface="Times New Roman"/>
              </a:rPr>
              <a:t>Add little icon about this process, on the right hand side:</a:t>
            </a:r>
            <a:r>
              <a:rPr lang="en-US" sz="1200" b="0" i="0" u="none" strike="noStrike" cap="none" baseline="0" dirty="0">
                <a:solidFill>
                  <a:srgbClr val="000000"/>
                </a:solidFill>
                <a:latin typeface="Times New Roman"/>
                <a:ea typeface="Times New Roman"/>
                <a:cs typeface="Times New Roman"/>
                <a:sym typeface="Times New Roman"/>
              </a:rPr>
              <a:t> an image with an arrow coming out of an object and then the size estimate at the tip of the arrow (copy it from the first slides, one of the two cases)</a:t>
            </a:r>
            <a:endParaRPr sz="1200" b="0" i="0" u="none" strike="noStrike" cap="none" dirty="0">
              <a:solidFill>
                <a:srgbClr val="000000"/>
              </a:solidFill>
              <a:latin typeface="Times New Roman"/>
              <a:ea typeface="Times New Roman"/>
              <a:cs typeface="Times New Roman"/>
              <a:sym typeface="Times New Roman"/>
            </a:endParaRPr>
          </a:p>
        </p:txBody>
      </p:sp>
      <p:sp>
        <p:nvSpPr>
          <p:cNvPr id="528" name="Shape 528"/>
          <p:cNvSpPr txBox="1">
            <a:spLocks noGrp="1"/>
          </p:cNvSpPr>
          <p:nvPr>
            <p:ph type="sldNum" idx="12"/>
          </p:nvPr>
        </p:nvSpPr>
        <p:spPr>
          <a:xfrm>
            <a:off x="3884612" y="8685213"/>
            <a:ext cx="2970211" cy="455612"/>
          </a:xfrm>
          <a:prstGeom prst="rect">
            <a:avLst/>
          </a:prstGeom>
          <a:noFill/>
          <a:ln>
            <a:noFill/>
          </a:ln>
        </p:spPr>
        <p:txBody>
          <a:bodyPr lIns="90000" tIns="46800" rIns="90000" bIns="46800" anchor="b" anchorCtr="0">
            <a:noAutofit/>
          </a:bodyPr>
          <a:lstStyle/>
          <a:p>
            <a:pPr marL="0" marR="0" lvl="0" indent="0" algn="l" rtl="0">
              <a:lnSpc>
                <a:spcPct val="100000"/>
              </a:lnSpc>
              <a:spcBef>
                <a:spcPts val="0"/>
              </a:spcBef>
              <a:spcAft>
                <a:spcPts val="0"/>
              </a:spcAft>
              <a:buClr>
                <a:srgbClr val="000000"/>
              </a:buClr>
              <a:buSzPct val="25000"/>
              <a:buFont typeface="Calibri"/>
              <a:buNone/>
            </a:pPr>
            <a:fld id="{00000000-1234-1234-1234-123412341234}" type="slidenum">
              <a:rPr lang="en-US" sz="1400" b="0" i="0" u="none" strike="noStrike" cap="none">
                <a:solidFill>
                  <a:srgbClr val="000000"/>
                </a:solidFill>
                <a:latin typeface="Calibri"/>
                <a:ea typeface="Calibri"/>
                <a:cs typeface="Calibri"/>
                <a:sym typeface="Calibri"/>
              </a:rPr>
              <a:t>40</a:t>
            </a:fld>
            <a:endParaRPr lang="en-US"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0218960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Shape 526"/>
          <p:cNvSpPr>
            <a:spLocks noGrp="1" noRot="1" noChangeAspect="1"/>
          </p:cNvSpPr>
          <p:nvPr>
            <p:ph type="sldImg" idx="2"/>
          </p:nvPr>
        </p:nvSpPr>
        <p:spPr>
          <a:xfrm>
            <a:off x="1143000" y="685800"/>
            <a:ext cx="4570413" cy="3427413"/>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27" name="Shape 527"/>
          <p:cNvSpPr txBox="1">
            <a:spLocks noGrp="1"/>
          </p:cNvSpPr>
          <p:nvPr>
            <p:ph type="body" idx="1"/>
          </p:nvPr>
        </p:nvSpPr>
        <p:spPr>
          <a:xfrm>
            <a:off x="685800" y="4343400"/>
            <a:ext cx="5484813" cy="4113211"/>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rgbClr val="000000"/>
              </a:buClr>
              <a:buSzPct val="25000"/>
              <a:buFont typeface="Times New Roman"/>
              <a:buNone/>
            </a:pPr>
            <a:r>
              <a:rPr lang="en-US" sz="1200" b="0" i="0" u="none" strike="noStrike" cap="none" dirty="0">
                <a:solidFill>
                  <a:srgbClr val="000000"/>
                </a:solidFill>
                <a:latin typeface="Times New Roman"/>
                <a:ea typeface="Times New Roman"/>
                <a:cs typeface="Times New Roman"/>
                <a:sym typeface="Times New Roman"/>
              </a:rPr>
              <a:t>+</a:t>
            </a:r>
            <a:r>
              <a:rPr lang="en-US" sz="1200" b="0" i="0" u="none" strike="noStrike" cap="none" baseline="0" dirty="0">
                <a:solidFill>
                  <a:srgbClr val="000000"/>
                </a:solidFill>
                <a:latin typeface="Times New Roman"/>
                <a:ea typeface="Times New Roman"/>
                <a:cs typeface="Times New Roman"/>
                <a:sym typeface="Times New Roman"/>
              </a:rPr>
              <a:t>size estimates should be +size weighting</a:t>
            </a:r>
            <a:endParaRPr sz="1200" b="0" i="0" u="none" strike="noStrike" cap="none" dirty="0">
              <a:solidFill>
                <a:srgbClr val="000000"/>
              </a:solidFill>
              <a:latin typeface="Times New Roman"/>
              <a:ea typeface="Times New Roman"/>
              <a:cs typeface="Times New Roman"/>
              <a:sym typeface="Times New Roman"/>
            </a:endParaRPr>
          </a:p>
        </p:txBody>
      </p:sp>
      <p:sp>
        <p:nvSpPr>
          <p:cNvPr id="528" name="Shape 528"/>
          <p:cNvSpPr txBox="1">
            <a:spLocks noGrp="1"/>
          </p:cNvSpPr>
          <p:nvPr>
            <p:ph type="sldNum" idx="12"/>
          </p:nvPr>
        </p:nvSpPr>
        <p:spPr>
          <a:xfrm>
            <a:off x="3884612" y="8685213"/>
            <a:ext cx="2970211" cy="455612"/>
          </a:xfrm>
          <a:prstGeom prst="rect">
            <a:avLst/>
          </a:prstGeom>
          <a:noFill/>
          <a:ln>
            <a:noFill/>
          </a:ln>
        </p:spPr>
        <p:txBody>
          <a:bodyPr lIns="90000" tIns="46800" rIns="90000" bIns="46800" anchor="b" anchorCtr="0">
            <a:noAutofit/>
          </a:bodyPr>
          <a:lstStyle/>
          <a:p>
            <a:pPr marL="0" marR="0" lvl="0" indent="0" algn="l" rtl="0">
              <a:lnSpc>
                <a:spcPct val="100000"/>
              </a:lnSpc>
              <a:spcBef>
                <a:spcPts val="0"/>
              </a:spcBef>
              <a:spcAft>
                <a:spcPts val="0"/>
              </a:spcAft>
              <a:buClr>
                <a:srgbClr val="000000"/>
              </a:buClr>
              <a:buSzPct val="25000"/>
              <a:buFont typeface="Calibri"/>
              <a:buNone/>
            </a:pPr>
            <a:fld id="{00000000-1234-1234-1234-123412341234}" type="slidenum">
              <a:rPr lang="en-US" sz="1400" b="0" i="0" u="none" strike="noStrike" cap="none">
                <a:solidFill>
                  <a:srgbClr val="000000"/>
                </a:solidFill>
                <a:latin typeface="Calibri"/>
                <a:ea typeface="Calibri"/>
                <a:cs typeface="Calibri"/>
                <a:sym typeface="Calibri"/>
              </a:rPr>
              <a:t>41</a:t>
            </a:fld>
            <a:endParaRPr lang="en-US"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8406165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Shape 526"/>
          <p:cNvSpPr>
            <a:spLocks noGrp="1" noRot="1" noChangeAspect="1"/>
          </p:cNvSpPr>
          <p:nvPr>
            <p:ph type="sldImg" idx="2"/>
          </p:nvPr>
        </p:nvSpPr>
        <p:spPr>
          <a:xfrm>
            <a:off x="1143000" y="685800"/>
            <a:ext cx="4570413" cy="3427413"/>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27" name="Shape 527"/>
          <p:cNvSpPr txBox="1">
            <a:spLocks noGrp="1"/>
          </p:cNvSpPr>
          <p:nvPr>
            <p:ph type="body" idx="1"/>
          </p:nvPr>
        </p:nvSpPr>
        <p:spPr>
          <a:xfrm>
            <a:off x="685800" y="4343400"/>
            <a:ext cx="5484813" cy="4113211"/>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rgbClr val="000000"/>
              </a:buClr>
              <a:buSzPct val="25000"/>
              <a:buFont typeface="Times New Roman"/>
              <a:buNone/>
            </a:pPr>
            <a:endParaRPr sz="1200" b="0" i="0" u="none" strike="noStrike" cap="none" dirty="0">
              <a:solidFill>
                <a:srgbClr val="000000"/>
              </a:solidFill>
              <a:latin typeface="Times New Roman"/>
              <a:ea typeface="Times New Roman"/>
              <a:cs typeface="Times New Roman"/>
              <a:sym typeface="Times New Roman"/>
            </a:endParaRPr>
          </a:p>
        </p:txBody>
      </p:sp>
      <p:sp>
        <p:nvSpPr>
          <p:cNvPr id="528" name="Shape 528"/>
          <p:cNvSpPr txBox="1">
            <a:spLocks noGrp="1"/>
          </p:cNvSpPr>
          <p:nvPr>
            <p:ph type="sldNum" idx="12"/>
          </p:nvPr>
        </p:nvSpPr>
        <p:spPr>
          <a:xfrm>
            <a:off x="3884612" y="8685213"/>
            <a:ext cx="2970211" cy="455612"/>
          </a:xfrm>
          <a:prstGeom prst="rect">
            <a:avLst/>
          </a:prstGeom>
          <a:noFill/>
          <a:ln>
            <a:noFill/>
          </a:ln>
        </p:spPr>
        <p:txBody>
          <a:bodyPr lIns="90000" tIns="46800" rIns="90000" bIns="46800" anchor="b" anchorCtr="0">
            <a:noAutofit/>
          </a:bodyPr>
          <a:lstStyle/>
          <a:p>
            <a:pPr marL="0" marR="0" lvl="0" indent="0" algn="l" rtl="0">
              <a:lnSpc>
                <a:spcPct val="100000"/>
              </a:lnSpc>
              <a:spcBef>
                <a:spcPts val="0"/>
              </a:spcBef>
              <a:spcAft>
                <a:spcPts val="0"/>
              </a:spcAft>
              <a:buClr>
                <a:srgbClr val="000000"/>
              </a:buClr>
              <a:buSzPct val="25000"/>
              <a:buFont typeface="Calibri"/>
              <a:buNone/>
            </a:pPr>
            <a:fld id="{00000000-1234-1234-1234-123412341234}" type="slidenum">
              <a:rPr lang="en-US" sz="1400" b="0" i="0" u="none" strike="noStrike" cap="none">
                <a:solidFill>
                  <a:srgbClr val="000000"/>
                </a:solidFill>
                <a:latin typeface="Calibri"/>
                <a:ea typeface="Calibri"/>
                <a:cs typeface="Calibri"/>
                <a:sym typeface="Calibri"/>
              </a:rPr>
              <a:t>42</a:t>
            </a:fld>
            <a:endParaRPr lang="en-US"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048227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Shape 526"/>
          <p:cNvSpPr>
            <a:spLocks noGrp="1" noRot="1" noChangeAspect="1"/>
          </p:cNvSpPr>
          <p:nvPr>
            <p:ph type="sldImg" idx="2"/>
          </p:nvPr>
        </p:nvSpPr>
        <p:spPr>
          <a:xfrm>
            <a:off x="1143000" y="685800"/>
            <a:ext cx="4570413" cy="3427413"/>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27" name="Shape 527"/>
          <p:cNvSpPr txBox="1">
            <a:spLocks noGrp="1"/>
          </p:cNvSpPr>
          <p:nvPr>
            <p:ph type="body" idx="1"/>
          </p:nvPr>
        </p:nvSpPr>
        <p:spPr>
          <a:xfrm>
            <a:off x="685800" y="4343400"/>
            <a:ext cx="5484813" cy="4113211"/>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rgbClr val="000000"/>
              </a:buClr>
              <a:buSzPct val="25000"/>
              <a:buFont typeface="Times New Roman"/>
              <a:buNone/>
            </a:pPr>
            <a:r>
              <a:rPr lang="en-US" sz="1200" b="0" i="0" u="none" strike="noStrike" cap="none" dirty="0">
                <a:solidFill>
                  <a:srgbClr val="000000"/>
                </a:solidFill>
                <a:latin typeface="Times New Roman"/>
                <a:ea typeface="Times New Roman"/>
                <a:cs typeface="Times New Roman"/>
                <a:sym typeface="Times New Roman"/>
              </a:rPr>
              <a:t>Start bar plots from 0,</a:t>
            </a:r>
            <a:r>
              <a:rPr lang="en-US" sz="1200" b="0" i="0" u="none" strike="noStrike" cap="none" baseline="0" dirty="0">
                <a:solidFill>
                  <a:srgbClr val="000000"/>
                </a:solidFill>
                <a:latin typeface="Times New Roman"/>
                <a:ea typeface="Times New Roman"/>
                <a:cs typeface="Times New Roman"/>
                <a:sym typeface="Times New Roman"/>
              </a:rPr>
              <a:t> not from 39!!! Add actual numbers, to one digit after the comma, on top of the bars (easily done in </a:t>
            </a:r>
            <a:r>
              <a:rPr lang="en-US" sz="1200" b="0" i="0" u="none" strike="noStrike" cap="none" baseline="0" dirty="0" err="1">
                <a:solidFill>
                  <a:srgbClr val="000000"/>
                </a:solidFill>
                <a:latin typeface="Times New Roman"/>
                <a:ea typeface="Times New Roman"/>
                <a:cs typeface="Times New Roman"/>
                <a:sym typeface="Times New Roman"/>
              </a:rPr>
              <a:t>powerpoint</a:t>
            </a:r>
            <a:r>
              <a:rPr lang="en-US" sz="1200" b="0" i="0" u="none" strike="noStrike" cap="none" baseline="0" dirty="0">
                <a:solidFill>
                  <a:srgbClr val="000000"/>
                </a:solidFill>
                <a:latin typeface="Times New Roman"/>
                <a:ea typeface="Times New Roman"/>
                <a:cs typeface="Times New Roman"/>
                <a:sym typeface="Times New Roman"/>
              </a:rPr>
              <a:t>, there is an option for this)</a:t>
            </a:r>
          </a:p>
          <a:p>
            <a:pPr marL="0" marR="0" lvl="0" indent="0" algn="l" rtl="0">
              <a:spcBef>
                <a:spcPts val="0"/>
              </a:spcBef>
              <a:spcAft>
                <a:spcPts val="0"/>
              </a:spcAft>
              <a:buClr>
                <a:srgbClr val="000000"/>
              </a:buClr>
              <a:buSzPct val="25000"/>
              <a:buFont typeface="Times New Roman"/>
              <a:buNone/>
            </a:pPr>
            <a:endParaRPr lang="en-US" sz="1200" b="0" i="0" u="none" strike="noStrike" cap="none" baseline="0" dirty="0">
              <a:solidFill>
                <a:srgbClr val="000000"/>
              </a:solidFill>
              <a:latin typeface="Times New Roman"/>
              <a:ea typeface="Times New Roman"/>
              <a:cs typeface="Times New Roman"/>
              <a:sym typeface="Times New Roman"/>
            </a:endParaRPr>
          </a:p>
          <a:p>
            <a:pPr marL="0" marR="0" lvl="0" indent="0" algn="l" rtl="0">
              <a:spcBef>
                <a:spcPts val="0"/>
              </a:spcBef>
              <a:spcAft>
                <a:spcPts val="0"/>
              </a:spcAft>
              <a:buClr>
                <a:srgbClr val="000000"/>
              </a:buClr>
              <a:buSzPct val="25000"/>
              <a:buFont typeface="Times New Roman"/>
              <a:buNone/>
            </a:pPr>
            <a:r>
              <a:rPr lang="en-US" sz="1200" b="0" i="0" u="none" strike="noStrike" cap="none" baseline="0" dirty="0">
                <a:solidFill>
                  <a:srgbClr val="000000"/>
                </a:solidFill>
                <a:latin typeface="Times New Roman"/>
                <a:ea typeface="Times New Roman"/>
                <a:cs typeface="Times New Roman"/>
                <a:sym typeface="Times New Roman"/>
              </a:rPr>
              <a:t>Insert space between our methods and </a:t>
            </a:r>
            <a:r>
              <a:rPr lang="en-US" sz="1200" b="0" i="0" u="none" strike="noStrike" cap="none" baseline="0" dirty="0" err="1">
                <a:solidFill>
                  <a:srgbClr val="000000"/>
                </a:solidFill>
                <a:latin typeface="Times New Roman"/>
                <a:ea typeface="Times New Roman"/>
                <a:cs typeface="Times New Roman"/>
                <a:sym typeface="Times New Roman"/>
              </a:rPr>
              <a:t>cinbis</a:t>
            </a:r>
            <a:r>
              <a:rPr lang="en-US" sz="1200" b="0" i="0" u="none" strike="noStrike" cap="none" baseline="0" dirty="0">
                <a:solidFill>
                  <a:srgbClr val="000000"/>
                </a:solidFill>
                <a:latin typeface="Times New Roman"/>
                <a:ea typeface="Times New Roman"/>
                <a:cs typeface="Times New Roman"/>
                <a:sym typeface="Times New Roman"/>
              </a:rPr>
              <a:t>/</a:t>
            </a:r>
            <a:r>
              <a:rPr lang="en-US" sz="1200" b="0" i="0" u="none" strike="noStrike" cap="none" baseline="0" dirty="0" err="1">
                <a:solidFill>
                  <a:srgbClr val="000000"/>
                </a:solidFill>
                <a:latin typeface="Times New Roman"/>
                <a:ea typeface="Times New Roman"/>
                <a:cs typeface="Times New Roman"/>
                <a:sym typeface="Times New Roman"/>
              </a:rPr>
              <a:t>wang</a:t>
            </a:r>
            <a:endParaRPr sz="1200" b="0" i="0" u="none" strike="noStrike" cap="none" dirty="0">
              <a:solidFill>
                <a:srgbClr val="000000"/>
              </a:solidFill>
              <a:latin typeface="Times New Roman"/>
              <a:ea typeface="Times New Roman"/>
              <a:cs typeface="Times New Roman"/>
              <a:sym typeface="Times New Roman"/>
            </a:endParaRPr>
          </a:p>
        </p:txBody>
      </p:sp>
      <p:sp>
        <p:nvSpPr>
          <p:cNvPr id="528" name="Shape 528"/>
          <p:cNvSpPr txBox="1">
            <a:spLocks noGrp="1"/>
          </p:cNvSpPr>
          <p:nvPr>
            <p:ph type="sldNum" idx="12"/>
          </p:nvPr>
        </p:nvSpPr>
        <p:spPr>
          <a:xfrm>
            <a:off x="3884612" y="8685213"/>
            <a:ext cx="2970211" cy="455612"/>
          </a:xfrm>
          <a:prstGeom prst="rect">
            <a:avLst/>
          </a:prstGeom>
          <a:noFill/>
          <a:ln>
            <a:noFill/>
          </a:ln>
        </p:spPr>
        <p:txBody>
          <a:bodyPr lIns="90000" tIns="46800" rIns="90000" bIns="46800" anchor="b" anchorCtr="0">
            <a:noAutofit/>
          </a:bodyPr>
          <a:lstStyle/>
          <a:p>
            <a:pPr marL="0" marR="0" lvl="0" indent="0" algn="l" rtl="0">
              <a:lnSpc>
                <a:spcPct val="100000"/>
              </a:lnSpc>
              <a:spcBef>
                <a:spcPts val="0"/>
              </a:spcBef>
              <a:spcAft>
                <a:spcPts val="0"/>
              </a:spcAft>
              <a:buClr>
                <a:srgbClr val="000000"/>
              </a:buClr>
              <a:buSzPct val="25000"/>
              <a:buFont typeface="Calibri"/>
              <a:buNone/>
            </a:pPr>
            <a:fld id="{00000000-1234-1234-1234-123412341234}" type="slidenum">
              <a:rPr lang="en-US" sz="1400" b="0" i="0" u="none" strike="noStrike" cap="none">
                <a:solidFill>
                  <a:srgbClr val="000000"/>
                </a:solidFill>
                <a:latin typeface="Calibri"/>
                <a:ea typeface="Calibri"/>
                <a:cs typeface="Calibri"/>
                <a:sym typeface="Calibri"/>
              </a:rPr>
              <a:t>43</a:t>
            </a:fld>
            <a:endParaRPr lang="en-US"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345041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Shape 526"/>
          <p:cNvSpPr>
            <a:spLocks noGrp="1" noRot="1" noChangeAspect="1"/>
          </p:cNvSpPr>
          <p:nvPr>
            <p:ph type="sldImg" idx="2"/>
          </p:nvPr>
        </p:nvSpPr>
        <p:spPr>
          <a:xfrm>
            <a:off x="1143000" y="685800"/>
            <a:ext cx="4570413" cy="3427413"/>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27" name="Shape 527"/>
          <p:cNvSpPr txBox="1">
            <a:spLocks noGrp="1"/>
          </p:cNvSpPr>
          <p:nvPr>
            <p:ph type="body" idx="1"/>
          </p:nvPr>
        </p:nvSpPr>
        <p:spPr>
          <a:xfrm>
            <a:off x="685800" y="4343400"/>
            <a:ext cx="5484813" cy="4113211"/>
          </a:xfrm>
          <a:prstGeom prst="rect">
            <a:avLst/>
          </a:prstGeom>
          <a:noFill/>
          <a:ln>
            <a:noFill/>
          </a:ln>
        </p:spPr>
        <p:txBody>
          <a:bodyPr lIns="91425" tIns="91425" rIns="91425" bIns="91425" anchor="t" anchorCtr="0">
            <a:noAutofit/>
          </a:bodyPr>
          <a:lstStyle/>
          <a:p>
            <a:pPr marL="0" marR="0" lvl="0" indent="0" algn="l" defTabSz="457200" rtl="0" eaLnBrk="1" fontAlgn="auto" latinLnBrk="0" hangingPunct="1">
              <a:lnSpc>
                <a:spcPct val="100000"/>
              </a:lnSpc>
              <a:spcBef>
                <a:spcPts val="0"/>
              </a:spcBef>
              <a:spcAft>
                <a:spcPts val="0"/>
              </a:spcAft>
              <a:buClr>
                <a:srgbClr val="000000"/>
              </a:buClr>
              <a:buSzPct val="25000"/>
              <a:buFont typeface="Times New Roman"/>
              <a:buNone/>
              <a:tabLst/>
              <a:defRPr/>
            </a:pPr>
            <a:r>
              <a:rPr lang="en-US" sz="1200" b="0" i="0" u="none" strike="noStrike" cap="none" dirty="0">
                <a:solidFill>
                  <a:srgbClr val="000000"/>
                </a:solidFill>
                <a:latin typeface="Times New Roman"/>
                <a:ea typeface="Times New Roman"/>
                <a:cs typeface="Times New Roman"/>
                <a:sym typeface="Times New Roman"/>
              </a:rPr>
              <a:t>Start bar plots from 0,</a:t>
            </a:r>
            <a:r>
              <a:rPr lang="en-US" sz="1200" b="0" i="0" u="none" strike="noStrike" cap="none" baseline="0" dirty="0">
                <a:solidFill>
                  <a:srgbClr val="000000"/>
                </a:solidFill>
                <a:latin typeface="Times New Roman"/>
                <a:ea typeface="Times New Roman"/>
                <a:cs typeface="Times New Roman"/>
                <a:sym typeface="Times New Roman"/>
              </a:rPr>
              <a:t> not from 19!!!  Add actual numbers, to one digit after the comma, on top of the bars (easily done in </a:t>
            </a:r>
            <a:r>
              <a:rPr lang="en-US" sz="1200" b="0" i="0" u="none" strike="noStrike" cap="none" baseline="0" dirty="0" err="1">
                <a:solidFill>
                  <a:srgbClr val="000000"/>
                </a:solidFill>
                <a:latin typeface="Times New Roman"/>
                <a:ea typeface="Times New Roman"/>
                <a:cs typeface="Times New Roman"/>
                <a:sym typeface="Times New Roman"/>
              </a:rPr>
              <a:t>powerpoint</a:t>
            </a:r>
            <a:r>
              <a:rPr lang="en-US" sz="1200" b="0" i="0" u="none" strike="noStrike" cap="none" baseline="0" dirty="0">
                <a:solidFill>
                  <a:srgbClr val="000000"/>
                </a:solidFill>
                <a:latin typeface="Times New Roman"/>
                <a:ea typeface="Times New Roman"/>
                <a:cs typeface="Times New Roman"/>
                <a:sym typeface="Times New Roman"/>
              </a:rPr>
              <a:t>, there is an option for this)</a:t>
            </a:r>
          </a:p>
          <a:p>
            <a:pPr marL="0" marR="0" lvl="0" indent="0" algn="l" defTabSz="457200" rtl="0" eaLnBrk="1" fontAlgn="auto" latinLnBrk="0" hangingPunct="1">
              <a:lnSpc>
                <a:spcPct val="100000"/>
              </a:lnSpc>
              <a:spcBef>
                <a:spcPts val="0"/>
              </a:spcBef>
              <a:spcAft>
                <a:spcPts val="0"/>
              </a:spcAft>
              <a:buClr>
                <a:srgbClr val="000000"/>
              </a:buClr>
              <a:buSzPct val="25000"/>
              <a:buFont typeface="Times New Roman"/>
              <a:buNone/>
              <a:tabLst/>
              <a:defRPr/>
            </a:pPr>
            <a:endParaRPr lang="en-US" sz="1200" b="0" i="0" u="none" strike="noStrike" cap="none" baseline="0" dirty="0">
              <a:solidFill>
                <a:srgbClr val="000000"/>
              </a:solidFill>
              <a:latin typeface="Times New Roman"/>
              <a:ea typeface="Times New Roman"/>
              <a:cs typeface="Times New Roman"/>
              <a:sym typeface="Times New Roman"/>
            </a:endParaRPr>
          </a:p>
          <a:p>
            <a:pPr marL="0" marR="0" lvl="0" indent="0" algn="l" rtl="0">
              <a:spcBef>
                <a:spcPts val="0"/>
              </a:spcBef>
              <a:spcAft>
                <a:spcPts val="0"/>
              </a:spcAft>
              <a:buClr>
                <a:srgbClr val="000000"/>
              </a:buClr>
              <a:buSzPct val="25000"/>
              <a:buFont typeface="Times New Roman"/>
              <a:buNone/>
            </a:pPr>
            <a:r>
              <a:rPr lang="en-US" sz="1200" b="0" i="0" u="none" strike="noStrike" cap="none" baseline="0" dirty="0">
                <a:solidFill>
                  <a:srgbClr val="000000"/>
                </a:solidFill>
                <a:latin typeface="Times New Roman"/>
                <a:ea typeface="Times New Roman"/>
                <a:cs typeface="Times New Roman"/>
                <a:sym typeface="Times New Roman"/>
              </a:rPr>
              <a:t>Insert space between our methods and </a:t>
            </a:r>
            <a:r>
              <a:rPr lang="en-US" sz="1200" b="0" i="0" u="none" strike="noStrike" cap="none" baseline="0" dirty="0" err="1">
                <a:solidFill>
                  <a:srgbClr val="000000"/>
                </a:solidFill>
                <a:latin typeface="Times New Roman"/>
                <a:ea typeface="Times New Roman"/>
                <a:cs typeface="Times New Roman"/>
                <a:sym typeface="Times New Roman"/>
              </a:rPr>
              <a:t>cinbis</a:t>
            </a:r>
            <a:r>
              <a:rPr lang="en-US" sz="1200" b="0" i="0" u="none" strike="noStrike" cap="none" baseline="0" dirty="0">
                <a:solidFill>
                  <a:srgbClr val="000000"/>
                </a:solidFill>
                <a:latin typeface="Times New Roman"/>
                <a:ea typeface="Times New Roman"/>
                <a:cs typeface="Times New Roman"/>
                <a:sym typeface="Times New Roman"/>
              </a:rPr>
              <a:t>/</a:t>
            </a:r>
            <a:r>
              <a:rPr lang="en-US" sz="1200" b="0" i="0" u="none" strike="noStrike" cap="none" baseline="0" dirty="0" err="1">
                <a:solidFill>
                  <a:srgbClr val="000000"/>
                </a:solidFill>
                <a:latin typeface="Times New Roman"/>
                <a:ea typeface="Times New Roman"/>
                <a:cs typeface="Times New Roman"/>
                <a:sym typeface="Times New Roman"/>
              </a:rPr>
              <a:t>wang</a:t>
            </a:r>
            <a:endParaRPr lang="en-US" sz="1200" b="0" i="0" u="none" strike="noStrike" cap="none" dirty="0">
              <a:solidFill>
                <a:srgbClr val="000000"/>
              </a:solidFill>
              <a:latin typeface="Times New Roman"/>
              <a:ea typeface="Times New Roman"/>
              <a:cs typeface="Times New Roman"/>
              <a:sym typeface="Times New Roman"/>
            </a:endParaRPr>
          </a:p>
          <a:p>
            <a:pPr marL="0" marR="0" lvl="0" indent="0" algn="l" rtl="0">
              <a:spcBef>
                <a:spcPts val="0"/>
              </a:spcBef>
              <a:spcAft>
                <a:spcPts val="0"/>
              </a:spcAft>
              <a:buClr>
                <a:srgbClr val="000000"/>
              </a:buClr>
              <a:buSzPct val="25000"/>
              <a:buFont typeface="Times New Roman"/>
              <a:buNone/>
            </a:pPr>
            <a:endParaRPr sz="1200" b="0" i="0" u="none" strike="noStrike" cap="none" dirty="0">
              <a:solidFill>
                <a:srgbClr val="000000"/>
              </a:solidFill>
              <a:latin typeface="Times New Roman"/>
              <a:ea typeface="Times New Roman"/>
              <a:cs typeface="Times New Roman"/>
              <a:sym typeface="Times New Roman"/>
            </a:endParaRPr>
          </a:p>
        </p:txBody>
      </p:sp>
      <p:sp>
        <p:nvSpPr>
          <p:cNvPr id="528" name="Shape 528"/>
          <p:cNvSpPr txBox="1">
            <a:spLocks noGrp="1"/>
          </p:cNvSpPr>
          <p:nvPr>
            <p:ph type="sldNum" idx="12"/>
          </p:nvPr>
        </p:nvSpPr>
        <p:spPr>
          <a:xfrm>
            <a:off x="3884612" y="8685213"/>
            <a:ext cx="2970211" cy="455612"/>
          </a:xfrm>
          <a:prstGeom prst="rect">
            <a:avLst/>
          </a:prstGeom>
          <a:noFill/>
          <a:ln>
            <a:noFill/>
          </a:ln>
        </p:spPr>
        <p:txBody>
          <a:bodyPr lIns="90000" tIns="46800" rIns="90000" bIns="46800" anchor="b" anchorCtr="0">
            <a:noAutofit/>
          </a:bodyPr>
          <a:lstStyle/>
          <a:p>
            <a:pPr marL="0" marR="0" lvl="0" indent="0" algn="l" rtl="0">
              <a:lnSpc>
                <a:spcPct val="100000"/>
              </a:lnSpc>
              <a:spcBef>
                <a:spcPts val="0"/>
              </a:spcBef>
              <a:spcAft>
                <a:spcPts val="0"/>
              </a:spcAft>
              <a:buClr>
                <a:srgbClr val="000000"/>
              </a:buClr>
              <a:buSzPct val="25000"/>
              <a:buFont typeface="Calibri"/>
              <a:buNone/>
            </a:pPr>
            <a:fld id="{00000000-1234-1234-1234-123412341234}" type="slidenum">
              <a:rPr lang="en-US" sz="1400" b="0" i="0" u="none" strike="noStrike" cap="none">
                <a:solidFill>
                  <a:srgbClr val="000000"/>
                </a:solidFill>
                <a:latin typeface="Calibri"/>
                <a:ea typeface="Calibri"/>
                <a:cs typeface="Calibri"/>
                <a:sym typeface="Calibri"/>
              </a:rPr>
              <a:t>44</a:t>
            </a:fld>
            <a:endParaRPr lang="en-US"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2207364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Shape 526"/>
          <p:cNvSpPr>
            <a:spLocks noGrp="1" noRot="1" noChangeAspect="1"/>
          </p:cNvSpPr>
          <p:nvPr>
            <p:ph type="sldImg" idx="2"/>
          </p:nvPr>
        </p:nvSpPr>
        <p:spPr>
          <a:xfrm>
            <a:off x="1143000" y="685800"/>
            <a:ext cx="4570413" cy="3427413"/>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27" name="Shape 527"/>
          <p:cNvSpPr txBox="1">
            <a:spLocks noGrp="1"/>
          </p:cNvSpPr>
          <p:nvPr>
            <p:ph type="body" idx="1"/>
          </p:nvPr>
        </p:nvSpPr>
        <p:spPr>
          <a:xfrm>
            <a:off x="685800" y="4343400"/>
            <a:ext cx="5484813" cy="4113211"/>
          </a:xfrm>
          <a:prstGeom prst="rect">
            <a:avLst/>
          </a:prstGeom>
          <a:noFill/>
          <a:ln>
            <a:noFill/>
          </a:ln>
        </p:spPr>
        <p:txBody>
          <a:bodyPr lIns="91425" tIns="91425" rIns="91425" bIns="91425" anchor="t" anchorCtr="0">
            <a:noAutofit/>
          </a:bodyPr>
          <a:lstStyle/>
          <a:p>
            <a:pPr marL="0" marR="0" lvl="0" indent="0" algn="l" defTabSz="457200" rtl="0" eaLnBrk="1" fontAlgn="auto" latinLnBrk="0" hangingPunct="1">
              <a:lnSpc>
                <a:spcPct val="100000"/>
              </a:lnSpc>
              <a:spcBef>
                <a:spcPts val="0"/>
              </a:spcBef>
              <a:spcAft>
                <a:spcPts val="0"/>
              </a:spcAft>
              <a:buClr>
                <a:srgbClr val="000000"/>
              </a:buClr>
              <a:buSzPct val="25000"/>
              <a:buFont typeface="Times New Roman"/>
              <a:buNone/>
              <a:tabLst/>
              <a:defRPr/>
            </a:pPr>
            <a:r>
              <a:rPr lang="en-US" sz="1200" b="0" i="0" u="none" strike="noStrike" cap="none" baseline="0" dirty="0">
                <a:solidFill>
                  <a:srgbClr val="000000"/>
                </a:solidFill>
                <a:latin typeface="Times New Roman"/>
                <a:ea typeface="Times New Roman"/>
                <a:cs typeface="Times New Roman"/>
                <a:sym typeface="Times New Roman"/>
              </a:rPr>
              <a:t>Add actual numbers, to one digit after the comma, on top of the bars (easily done in </a:t>
            </a:r>
            <a:r>
              <a:rPr lang="en-US" sz="1200" b="0" i="0" u="none" strike="noStrike" cap="none" baseline="0" dirty="0" err="1">
                <a:solidFill>
                  <a:srgbClr val="000000"/>
                </a:solidFill>
                <a:latin typeface="Times New Roman"/>
                <a:ea typeface="Times New Roman"/>
                <a:cs typeface="Times New Roman"/>
                <a:sym typeface="Times New Roman"/>
              </a:rPr>
              <a:t>powerpoint</a:t>
            </a:r>
            <a:r>
              <a:rPr lang="en-US" sz="1200" b="0" i="0" u="none" strike="noStrike" cap="none" baseline="0">
                <a:solidFill>
                  <a:srgbClr val="000000"/>
                </a:solidFill>
                <a:latin typeface="Times New Roman"/>
                <a:ea typeface="Times New Roman"/>
                <a:cs typeface="Times New Roman"/>
                <a:sym typeface="Times New Roman"/>
              </a:rPr>
              <a:t>, there is an option for this)</a:t>
            </a:r>
          </a:p>
          <a:p>
            <a:pPr marL="0" marR="0" lvl="0" indent="0" algn="l" rtl="0">
              <a:spcBef>
                <a:spcPts val="0"/>
              </a:spcBef>
              <a:spcAft>
                <a:spcPts val="0"/>
              </a:spcAft>
              <a:buClr>
                <a:srgbClr val="000000"/>
              </a:buClr>
              <a:buSzPct val="25000"/>
              <a:buFont typeface="Times New Roman"/>
              <a:buNone/>
            </a:pPr>
            <a:endParaRPr sz="1200" b="0" i="0" u="none" strike="noStrike" cap="none" dirty="0">
              <a:solidFill>
                <a:srgbClr val="000000"/>
              </a:solidFill>
              <a:latin typeface="Times New Roman"/>
              <a:ea typeface="Times New Roman"/>
              <a:cs typeface="Times New Roman"/>
              <a:sym typeface="Times New Roman"/>
            </a:endParaRPr>
          </a:p>
        </p:txBody>
      </p:sp>
      <p:sp>
        <p:nvSpPr>
          <p:cNvPr id="528" name="Shape 528"/>
          <p:cNvSpPr txBox="1">
            <a:spLocks noGrp="1"/>
          </p:cNvSpPr>
          <p:nvPr>
            <p:ph type="sldNum" idx="12"/>
          </p:nvPr>
        </p:nvSpPr>
        <p:spPr>
          <a:xfrm>
            <a:off x="3884612" y="8685213"/>
            <a:ext cx="2970211" cy="455612"/>
          </a:xfrm>
          <a:prstGeom prst="rect">
            <a:avLst/>
          </a:prstGeom>
          <a:noFill/>
          <a:ln>
            <a:noFill/>
          </a:ln>
        </p:spPr>
        <p:txBody>
          <a:bodyPr lIns="90000" tIns="46800" rIns="90000" bIns="46800" anchor="b" anchorCtr="0">
            <a:noAutofit/>
          </a:bodyPr>
          <a:lstStyle/>
          <a:p>
            <a:pPr marL="0" marR="0" lvl="0" indent="0" algn="l" rtl="0">
              <a:lnSpc>
                <a:spcPct val="100000"/>
              </a:lnSpc>
              <a:spcBef>
                <a:spcPts val="0"/>
              </a:spcBef>
              <a:spcAft>
                <a:spcPts val="0"/>
              </a:spcAft>
              <a:buClr>
                <a:srgbClr val="000000"/>
              </a:buClr>
              <a:buSzPct val="25000"/>
              <a:buFont typeface="Calibri"/>
              <a:buNone/>
            </a:pPr>
            <a:fld id="{00000000-1234-1234-1234-123412341234}" type="slidenum">
              <a:rPr lang="en-US" sz="1400" b="0" i="0" u="none" strike="noStrike" cap="none">
                <a:solidFill>
                  <a:srgbClr val="000000"/>
                </a:solidFill>
                <a:latin typeface="Calibri"/>
                <a:ea typeface="Calibri"/>
                <a:cs typeface="Calibri"/>
                <a:sym typeface="Calibri"/>
              </a:rPr>
              <a:t>45</a:t>
            </a:fld>
            <a:endParaRPr lang="en-US"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3643736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2"/>
        <p:cNvGrpSpPr/>
        <p:nvPr/>
      </p:nvGrpSpPr>
      <p:grpSpPr>
        <a:xfrm>
          <a:off x="0" y="0"/>
          <a:ext cx="0" cy="0"/>
          <a:chOff x="0" y="0"/>
          <a:chExt cx="0" cy="0"/>
        </a:xfrm>
      </p:grpSpPr>
      <p:sp>
        <p:nvSpPr>
          <p:cNvPr id="1173" name="Shape 1173"/>
          <p:cNvSpPr>
            <a:spLocks noGrp="1" noRot="1" noChangeAspect="1"/>
          </p:cNvSpPr>
          <p:nvPr>
            <p:ph type="sldImg" idx="2"/>
          </p:nvPr>
        </p:nvSpPr>
        <p:spPr>
          <a:xfrm>
            <a:off x="1143000" y="685800"/>
            <a:ext cx="4570413" cy="3427413"/>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174" name="Shape 1174"/>
          <p:cNvSpPr txBox="1">
            <a:spLocks noGrp="1"/>
          </p:cNvSpPr>
          <p:nvPr>
            <p:ph type="body" idx="1"/>
          </p:nvPr>
        </p:nvSpPr>
        <p:spPr>
          <a:xfrm>
            <a:off x="685800" y="4343400"/>
            <a:ext cx="5484813" cy="4113211"/>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rgbClr val="000000"/>
              </a:buClr>
              <a:buSzPct val="25000"/>
              <a:buFont typeface="Times New Roman"/>
              <a:buNone/>
            </a:pPr>
            <a:r>
              <a:rPr lang="en-US" sz="1200" b="0" i="0" u="none" strike="noStrike" cap="none" dirty="0">
                <a:solidFill>
                  <a:srgbClr val="000000"/>
                </a:solidFill>
                <a:latin typeface="Times New Roman"/>
                <a:ea typeface="Times New Roman"/>
                <a:cs typeface="Times New Roman"/>
                <a:sym typeface="Times New Roman"/>
              </a:rPr>
              <a:t>Released collected human scores and our code</a:t>
            </a:r>
            <a:r>
              <a:rPr lang="en-US" sz="1200" b="0" i="0" u="none" strike="noStrike" cap="none" baseline="0" dirty="0">
                <a:solidFill>
                  <a:srgbClr val="000000"/>
                </a:solidFill>
                <a:latin typeface="Times New Roman"/>
                <a:ea typeface="Times New Roman"/>
                <a:cs typeface="Times New Roman"/>
                <a:sym typeface="Times New Roman"/>
              </a:rPr>
              <a:t> to predict difficulty</a:t>
            </a:r>
          </a:p>
          <a:p>
            <a:pPr marL="0" marR="0" lvl="0" indent="0" algn="l" rtl="0">
              <a:spcBef>
                <a:spcPts val="0"/>
              </a:spcBef>
              <a:spcAft>
                <a:spcPts val="0"/>
              </a:spcAft>
              <a:buClr>
                <a:srgbClr val="000000"/>
              </a:buClr>
              <a:buSzPct val="25000"/>
              <a:buFont typeface="Times New Roman"/>
              <a:buNone/>
            </a:pPr>
            <a:endParaRPr sz="1200" b="0" i="0" u="none" strike="noStrike" cap="none" dirty="0">
              <a:solidFill>
                <a:srgbClr val="000000"/>
              </a:solidFill>
              <a:latin typeface="Times New Roman"/>
              <a:ea typeface="Times New Roman"/>
              <a:cs typeface="Times New Roman"/>
              <a:sym typeface="Times New Roman"/>
            </a:endParaRPr>
          </a:p>
        </p:txBody>
      </p:sp>
      <p:sp>
        <p:nvSpPr>
          <p:cNvPr id="1175" name="Shape 1175"/>
          <p:cNvSpPr txBox="1">
            <a:spLocks noGrp="1"/>
          </p:cNvSpPr>
          <p:nvPr>
            <p:ph type="sldNum" idx="12"/>
          </p:nvPr>
        </p:nvSpPr>
        <p:spPr>
          <a:xfrm>
            <a:off x="3884612" y="8685213"/>
            <a:ext cx="2970211" cy="455612"/>
          </a:xfrm>
          <a:prstGeom prst="rect">
            <a:avLst/>
          </a:prstGeom>
          <a:noFill/>
          <a:ln>
            <a:noFill/>
          </a:ln>
        </p:spPr>
        <p:txBody>
          <a:bodyPr lIns="90000" tIns="46800" rIns="90000" bIns="46800" anchor="b" anchorCtr="0">
            <a:noAutofit/>
          </a:bodyPr>
          <a:lstStyle/>
          <a:p>
            <a:pPr algn="l">
              <a:buClr>
                <a:srgbClr val="000000"/>
              </a:buClr>
              <a:buSzPct val="25000"/>
              <a:buFont typeface="Calibri"/>
              <a:buNone/>
            </a:pPr>
            <a:fld id="{00000000-1234-1234-1234-123412341234}" type="slidenum">
              <a:rPr lang="en-US" sz="1400">
                <a:latin typeface="Calibri"/>
                <a:ea typeface="Calibri"/>
                <a:cs typeface="Calibri"/>
                <a:sym typeface="Calibri"/>
              </a:rPr>
              <a:pPr algn="l">
                <a:buClr>
                  <a:srgbClr val="000000"/>
                </a:buClr>
                <a:buSzPct val="25000"/>
                <a:buFont typeface="Calibri"/>
                <a:buNone/>
              </a:pPr>
              <a:t>46</a:t>
            </a:fld>
            <a:endParaRPr lang="en-US" sz="1400">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Shape 518"/>
          <p:cNvSpPr>
            <a:spLocks noGrp="1" noRot="1" noChangeAspect="1"/>
          </p:cNvSpPr>
          <p:nvPr>
            <p:ph type="sldImg" idx="2"/>
          </p:nvPr>
        </p:nvSpPr>
        <p:spPr>
          <a:xfrm>
            <a:off x="1143000" y="685800"/>
            <a:ext cx="4570413" cy="34274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519" name="Shape 519"/>
          <p:cNvSpPr txBox="1">
            <a:spLocks noGrp="1"/>
          </p:cNvSpPr>
          <p:nvPr>
            <p:ph type="body" idx="1"/>
          </p:nvPr>
        </p:nvSpPr>
        <p:spPr>
          <a:xfrm>
            <a:off x="685800" y="4343400"/>
            <a:ext cx="5484813" cy="4113211"/>
          </a:xfrm>
          <a:prstGeom prst="rect">
            <a:avLst/>
          </a:prstGeom>
          <a:noFill/>
          <a:ln>
            <a:noFill/>
          </a:ln>
        </p:spPr>
        <p:txBody>
          <a:bodyPr lIns="91425" tIns="91425" rIns="91425" bIns="91425" anchor="t" anchorCtr="0">
            <a:noAutofit/>
          </a:bodyPr>
          <a:lstStyle/>
          <a:p>
            <a:pPr marL="0" marR="0" lvl="0" indent="0" algn="l" defTabSz="457200" rtl="0" eaLnBrk="1" fontAlgn="auto" latinLnBrk="0" hangingPunct="1">
              <a:lnSpc>
                <a:spcPct val="100000"/>
              </a:lnSpc>
              <a:spcBef>
                <a:spcPts val="0"/>
              </a:spcBef>
              <a:spcAft>
                <a:spcPts val="0"/>
              </a:spcAft>
              <a:buClr>
                <a:srgbClr val="000000"/>
              </a:buClr>
              <a:buSzPct val="25000"/>
              <a:buFont typeface="Times New Roman"/>
              <a:buNone/>
              <a:tabLst/>
              <a:defRPr/>
            </a:pPr>
            <a:r>
              <a:rPr lang="en-US" sz="1200" b="0" i="0" u="none" strike="noStrike" cap="none" dirty="0">
                <a:solidFill>
                  <a:srgbClr val="000000"/>
                </a:solidFill>
                <a:latin typeface="Times New Roman"/>
                <a:ea typeface="Times New Roman"/>
                <a:cs typeface="Times New Roman"/>
                <a:sym typeface="Times New Roman"/>
              </a:rPr>
              <a:t>Show only first</a:t>
            </a:r>
            <a:r>
              <a:rPr lang="en-US" sz="1200" b="0" i="0" u="none" strike="noStrike" cap="none" baseline="0" dirty="0">
                <a:solidFill>
                  <a:srgbClr val="000000"/>
                </a:solidFill>
                <a:latin typeface="Times New Roman"/>
                <a:ea typeface="Times New Roman"/>
                <a:cs typeface="Times New Roman"/>
                <a:sym typeface="Times New Roman"/>
              </a:rPr>
              <a:t> half of title (fun)</a:t>
            </a:r>
            <a:endParaRPr lang="en-US" sz="1200" b="0" i="0" u="none" strike="noStrike" cap="none" dirty="0">
              <a:solidFill>
                <a:srgbClr val="000000"/>
              </a:solidFill>
              <a:latin typeface="Times New Roman"/>
              <a:ea typeface="Times New Roman"/>
              <a:cs typeface="Times New Roman"/>
              <a:sym typeface="Times New Roman"/>
            </a:endParaRPr>
          </a:p>
          <a:p>
            <a:pPr marL="0" marR="0" lvl="0" indent="0" algn="l" rtl="0">
              <a:spcBef>
                <a:spcPts val="0"/>
              </a:spcBef>
              <a:spcAft>
                <a:spcPts val="0"/>
              </a:spcAft>
              <a:buClr>
                <a:srgbClr val="000000"/>
              </a:buClr>
              <a:buSzPct val="25000"/>
              <a:buFont typeface="Times New Roman"/>
              <a:buNone/>
            </a:pPr>
            <a:endParaRPr sz="1200" b="0" i="0" u="none" strike="noStrike" cap="none" dirty="0">
              <a:solidFill>
                <a:srgbClr val="000000"/>
              </a:solidFill>
              <a:latin typeface="Times New Roman"/>
              <a:ea typeface="Times New Roman"/>
              <a:cs typeface="Times New Roman"/>
              <a:sym typeface="Times New Roman"/>
            </a:endParaRPr>
          </a:p>
        </p:txBody>
      </p:sp>
      <p:sp>
        <p:nvSpPr>
          <p:cNvPr id="520" name="Shape 520"/>
          <p:cNvSpPr txBox="1">
            <a:spLocks noGrp="1"/>
          </p:cNvSpPr>
          <p:nvPr>
            <p:ph type="sldNum" idx="12"/>
          </p:nvPr>
        </p:nvSpPr>
        <p:spPr>
          <a:xfrm>
            <a:off x="3884612" y="8685213"/>
            <a:ext cx="2970211" cy="455612"/>
          </a:xfrm>
          <a:prstGeom prst="rect">
            <a:avLst/>
          </a:prstGeom>
          <a:noFill/>
          <a:ln>
            <a:noFill/>
          </a:ln>
        </p:spPr>
        <p:txBody>
          <a:bodyPr lIns="90000" tIns="46800" rIns="90000" bIns="46800" anchor="b" anchorCtr="0">
            <a:noAutofit/>
          </a:bodyPr>
          <a:lstStyle/>
          <a:p>
            <a:pPr marL="0" marR="0" lvl="0" indent="0" algn="l" rtl="0">
              <a:lnSpc>
                <a:spcPct val="100000"/>
              </a:lnSpc>
              <a:spcBef>
                <a:spcPts val="0"/>
              </a:spcBef>
              <a:spcAft>
                <a:spcPts val="0"/>
              </a:spcAft>
              <a:buClr>
                <a:srgbClr val="000000"/>
              </a:buClr>
              <a:buSzPct val="25000"/>
              <a:buFont typeface="Calibri"/>
              <a:buNone/>
            </a:pPr>
            <a:fld id="{00000000-1234-1234-1234-123412341234}" type="slidenum">
              <a:rPr lang="en-US" sz="1400" b="0" i="0" u="none" strike="noStrike" cap="none">
                <a:solidFill>
                  <a:srgbClr val="000000"/>
                </a:solidFill>
                <a:latin typeface="Calibri"/>
                <a:ea typeface="Calibri"/>
                <a:cs typeface="Calibri"/>
                <a:sym typeface="Calibri"/>
              </a:rPr>
              <a:t>47</a:t>
            </a:fld>
            <a:endParaRPr lang="en-US"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7893235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0413" cy="3427413"/>
          </a:xfrm>
        </p:spPr>
      </p:sp>
      <p:sp>
        <p:nvSpPr>
          <p:cNvPr id="3" name="Notes Placeholder 2"/>
          <p:cNvSpPr>
            <a:spLocks noGrp="1"/>
          </p:cNvSpPr>
          <p:nvPr>
            <p:ph type="body" idx="1"/>
          </p:nvPr>
        </p:nvSpPr>
        <p:spPr/>
        <p:txBody>
          <a:bodyPr/>
          <a:lstStyle/>
          <a:p>
            <a:r>
              <a:rPr lang="en-US" dirty="0"/>
              <a:t>- Has many application: pedestrian</a:t>
            </a:r>
            <a:r>
              <a:rPr lang="en-US" baseline="0" dirty="0"/>
              <a:t> detectors, face detectors, video surveillance</a:t>
            </a:r>
            <a:endParaRPr lang="en-US" dirty="0"/>
          </a:p>
        </p:txBody>
      </p:sp>
      <p:sp>
        <p:nvSpPr>
          <p:cNvPr id="4" name="Slide Number Placeholder 3"/>
          <p:cNvSpPr>
            <a:spLocks noGrp="1"/>
          </p:cNvSpPr>
          <p:nvPr>
            <p:ph type="sldNum" sz="quarter" idx="10"/>
          </p:nvPr>
        </p:nvSpPr>
        <p:spPr/>
        <p:txBody>
          <a:bodyPr/>
          <a:lstStyle/>
          <a:p>
            <a:fld id="{8A8D3432-575B-9E4E-A5B0-EDD13CF90B8E}" type="slidenum">
              <a:rPr lang="en-US" smtClean="0"/>
              <a:t>48</a:t>
            </a:fld>
            <a:endParaRPr lang="en-US"/>
          </a:p>
        </p:txBody>
      </p:sp>
    </p:spTree>
    <p:extLst>
      <p:ext uri="{BB962C8B-B14F-4D97-AF65-F5344CB8AC3E}">
        <p14:creationId xmlns:p14="http://schemas.microsoft.com/office/powerpoint/2010/main" val="27849436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0413" cy="3427413"/>
          </a:xfrm>
        </p:spPr>
      </p:sp>
      <p:sp>
        <p:nvSpPr>
          <p:cNvPr id="3" name="Notes Placeholder 2"/>
          <p:cNvSpPr>
            <a:spLocks noGrp="1"/>
          </p:cNvSpPr>
          <p:nvPr>
            <p:ph type="body" idx="1"/>
          </p:nvPr>
        </p:nvSpPr>
        <p:spPr/>
        <p:txBody>
          <a:bodyPr/>
          <a:lstStyle/>
          <a:p>
            <a:r>
              <a:rPr lang="en-US" dirty="0"/>
              <a:t>- Has many application: pedestrian</a:t>
            </a:r>
            <a:r>
              <a:rPr lang="en-US" baseline="0" dirty="0"/>
              <a:t> detectors, face detectors, video surveillance</a:t>
            </a:r>
            <a:endParaRPr lang="en-US" dirty="0"/>
          </a:p>
        </p:txBody>
      </p:sp>
      <p:sp>
        <p:nvSpPr>
          <p:cNvPr id="4" name="Slide Number Placeholder 3"/>
          <p:cNvSpPr>
            <a:spLocks noGrp="1"/>
          </p:cNvSpPr>
          <p:nvPr>
            <p:ph type="sldNum" sz="quarter" idx="10"/>
          </p:nvPr>
        </p:nvSpPr>
        <p:spPr/>
        <p:txBody>
          <a:bodyPr/>
          <a:lstStyle/>
          <a:p>
            <a:fld id="{8A8D3432-575B-9E4E-A5B0-EDD13CF90B8E}" type="slidenum">
              <a:rPr lang="en-US" smtClean="0"/>
              <a:t>49</a:t>
            </a:fld>
            <a:endParaRPr lang="en-US"/>
          </a:p>
        </p:txBody>
      </p:sp>
    </p:spTree>
    <p:extLst>
      <p:ext uri="{BB962C8B-B14F-4D97-AF65-F5344CB8AC3E}">
        <p14:creationId xmlns:p14="http://schemas.microsoft.com/office/powerpoint/2010/main" val="3471257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9"/>
        <p:cNvGrpSpPr/>
        <p:nvPr/>
      </p:nvGrpSpPr>
      <p:grpSpPr>
        <a:xfrm>
          <a:off x="0" y="0"/>
          <a:ext cx="0" cy="0"/>
          <a:chOff x="0" y="0"/>
          <a:chExt cx="0" cy="0"/>
        </a:xfrm>
      </p:grpSpPr>
      <p:sp>
        <p:nvSpPr>
          <p:cNvPr id="970" name="Shape 9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71" name="Shape 97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0606589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0413" cy="3427413"/>
          </a:xfrm>
        </p:spPr>
      </p:sp>
      <p:sp>
        <p:nvSpPr>
          <p:cNvPr id="3" name="Notes Placeholder 2"/>
          <p:cNvSpPr>
            <a:spLocks noGrp="1"/>
          </p:cNvSpPr>
          <p:nvPr>
            <p:ph type="body" idx="1"/>
          </p:nvPr>
        </p:nvSpPr>
        <p:spPr/>
        <p:txBody>
          <a:bodyPr/>
          <a:lstStyle/>
          <a:p>
            <a:r>
              <a:rPr lang="en-US" dirty="0"/>
              <a:t>- the network generates scores for the presence of each object category in each default box and produces adjustments to the box to better match the object shape</a:t>
            </a:r>
          </a:p>
        </p:txBody>
      </p:sp>
      <p:sp>
        <p:nvSpPr>
          <p:cNvPr id="4" name="Slide Number Placeholder 3"/>
          <p:cNvSpPr>
            <a:spLocks noGrp="1"/>
          </p:cNvSpPr>
          <p:nvPr>
            <p:ph type="sldNum" sz="quarter" idx="10"/>
          </p:nvPr>
        </p:nvSpPr>
        <p:spPr/>
        <p:txBody>
          <a:bodyPr/>
          <a:lstStyle/>
          <a:p>
            <a:fld id="{8A8D3432-575B-9E4E-A5B0-EDD13CF90B8E}" type="slidenum">
              <a:rPr lang="en-US" smtClean="0"/>
              <a:t>50</a:t>
            </a:fld>
            <a:endParaRPr lang="en-US"/>
          </a:p>
        </p:txBody>
      </p:sp>
    </p:spTree>
    <p:extLst>
      <p:ext uri="{BB962C8B-B14F-4D97-AF65-F5344CB8AC3E}">
        <p14:creationId xmlns:p14="http://schemas.microsoft.com/office/powerpoint/2010/main" val="3976332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0413" cy="34274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8D3432-575B-9E4E-A5B0-EDD13CF90B8E}" type="slidenum">
              <a:rPr lang="en-US" smtClean="0"/>
              <a:t>51</a:t>
            </a:fld>
            <a:endParaRPr lang="en-US"/>
          </a:p>
        </p:txBody>
      </p:sp>
    </p:spTree>
    <p:extLst>
      <p:ext uri="{BB962C8B-B14F-4D97-AF65-F5344CB8AC3E}">
        <p14:creationId xmlns:p14="http://schemas.microsoft.com/office/powerpoint/2010/main" val="334110717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network generates scores for the presence of each object category in each default box and produces adjustments to the box to better match the object shape</a:t>
            </a:r>
          </a:p>
        </p:txBody>
      </p:sp>
      <p:sp>
        <p:nvSpPr>
          <p:cNvPr id="4" name="Slide Number Placeholder 3"/>
          <p:cNvSpPr>
            <a:spLocks noGrp="1"/>
          </p:cNvSpPr>
          <p:nvPr>
            <p:ph type="sldNum" sz="quarter" idx="10"/>
          </p:nvPr>
        </p:nvSpPr>
        <p:spPr/>
        <p:txBody>
          <a:bodyPr/>
          <a:lstStyle/>
          <a:p>
            <a:fld id="{8A8D3432-575B-9E4E-A5B0-EDD13CF90B8E}" type="slidenum">
              <a:rPr lang="en-US" smtClean="0"/>
              <a:t>52</a:t>
            </a:fld>
            <a:endParaRPr lang="en-US"/>
          </a:p>
        </p:txBody>
      </p:sp>
    </p:spTree>
    <p:extLst>
      <p:ext uri="{BB962C8B-B14F-4D97-AF65-F5344CB8AC3E}">
        <p14:creationId xmlns:p14="http://schemas.microsoft.com/office/powerpoint/2010/main" val="37239551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0413" cy="3427413"/>
          </a:xfrm>
        </p:spPr>
      </p:sp>
      <p:sp>
        <p:nvSpPr>
          <p:cNvPr id="3" name="Notes Placeholder 2"/>
          <p:cNvSpPr>
            <a:spLocks noGrp="1"/>
          </p:cNvSpPr>
          <p:nvPr>
            <p:ph type="body" idx="1"/>
          </p:nvPr>
        </p:nvSpPr>
        <p:spPr/>
        <p:txBody>
          <a:bodyPr/>
          <a:lstStyle/>
          <a:p>
            <a:r>
              <a:rPr lang="en-US" dirty="0"/>
              <a:t>Effect of proposing increasing number of regions on </a:t>
            </a:r>
            <a:r>
              <a:rPr lang="en-US" dirty="0" err="1"/>
              <a:t>mAP</a:t>
            </a:r>
            <a:r>
              <a:rPr lang="en-US" dirty="0"/>
              <a:t> accuracy (solid lines) and GPU inference time (dotted). Surprisingly, for Faster R-CNN with Inception </a:t>
            </a:r>
            <a:r>
              <a:rPr lang="en-US" dirty="0" err="1"/>
              <a:t>Resnet</a:t>
            </a:r>
            <a:r>
              <a:rPr lang="en-US" dirty="0"/>
              <a:t>, we obtain 96% of the accuracy of using 300 proposals by using only 50 proposals, which reduces running time by a factor of 3.</a:t>
            </a:r>
          </a:p>
          <a:p>
            <a:endParaRPr lang="en-US" dirty="0"/>
          </a:p>
        </p:txBody>
      </p:sp>
      <p:sp>
        <p:nvSpPr>
          <p:cNvPr id="4" name="Slide Number Placeholder 3"/>
          <p:cNvSpPr>
            <a:spLocks noGrp="1"/>
          </p:cNvSpPr>
          <p:nvPr>
            <p:ph type="sldNum" sz="quarter" idx="10"/>
          </p:nvPr>
        </p:nvSpPr>
        <p:spPr/>
        <p:txBody>
          <a:bodyPr/>
          <a:lstStyle/>
          <a:p>
            <a:fld id="{CB980C76-E2B4-7E4F-87D8-C11F1C2B5725}" type="slidenum">
              <a:rPr lang="en-US" smtClean="0"/>
              <a:t>53</a:t>
            </a:fld>
            <a:endParaRPr lang="en-US"/>
          </a:p>
        </p:txBody>
      </p:sp>
    </p:spTree>
    <p:extLst>
      <p:ext uri="{BB962C8B-B14F-4D97-AF65-F5344CB8AC3E}">
        <p14:creationId xmlns:p14="http://schemas.microsoft.com/office/powerpoint/2010/main" val="10261372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0413" cy="3427413"/>
          </a:xfrm>
        </p:spPr>
      </p:sp>
      <p:sp>
        <p:nvSpPr>
          <p:cNvPr id="3" name="Notes Placeholder 2"/>
          <p:cNvSpPr>
            <a:spLocks noGrp="1"/>
          </p:cNvSpPr>
          <p:nvPr>
            <p:ph type="body" idx="1"/>
          </p:nvPr>
        </p:nvSpPr>
        <p:spPr/>
        <p:txBody>
          <a:bodyPr/>
          <a:lstStyle/>
          <a:p>
            <a:r>
              <a:rPr lang="en-US" dirty="0"/>
              <a:t>A fast single-stage object detector that returns the number of objects detected in the input image (less objects is easier) </a:t>
            </a:r>
          </a:p>
          <a:p>
            <a:r>
              <a:rPr lang="en-US" dirty="0"/>
              <a:t>• A fast single-stage object detector that returns the average size of the objects detected in the input image (bigger objects is easier)</a:t>
            </a:r>
          </a:p>
          <a:p>
            <a:r>
              <a:rPr lang="en-US" dirty="0"/>
              <a:t> • A fast single-stage object detector that returns the number of detected objects divided by their average size (less and bigger objects is easier)</a:t>
            </a:r>
          </a:p>
        </p:txBody>
      </p:sp>
      <p:sp>
        <p:nvSpPr>
          <p:cNvPr id="4" name="Slide Number Placeholder 3"/>
          <p:cNvSpPr>
            <a:spLocks noGrp="1"/>
          </p:cNvSpPr>
          <p:nvPr>
            <p:ph type="sldNum" sz="quarter" idx="10"/>
          </p:nvPr>
        </p:nvSpPr>
        <p:spPr/>
        <p:txBody>
          <a:bodyPr/>
          <a:lstStyle/>
          <a:p>
            <a:fld id="{CB980C76-E2B4-7E4F-87D8-C11F1C2B5725}" type="slidenum">
              <a:rPr lang="en-US" smtClean="0"/>
              <a:t>54</a:t>
            </a:fld>
            <a:endParaRPr lang="en-US"/>
          </a:p>
        </p:txBody>
      </p:sp>
    </p:spTree>
    <p:extLst>
      <p:ext uri="{BB962C8B-B14F-4D97-AF65-F5344CB8AC3E}">
        <p14:creationId xmlns:p14="http://schemas.microsoft.com/office/powerpoint/2010/main" val="340129453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0413" cy="3427413"/>
          </a:xfrm>
        </p:spPr>
      </p:sp>
      <p:sp>
        <p:nvSpPr>
          <p:cNvPr id="3" name="Notes Placeholder 2"/>
          <p:cNvSpPr>
            <a:spLocks noGrp="1"/>
          </p:cNvSpPr>
          <p:nvPr>
            <p:ph type="body" idx="1"/>
          </p:nvPr>
        </p:nvSpPr>
        <p:spPr/>
        <p:txBody>
          <a:bodyPr/>
          <a:lstStyle/>
          <a:p>
            <a:r>
              <a:rPr lang="en-US" dirty="0"/>
              <a:t>The test data is partitioned based on a random split (baseline) or four easy-versus-hard </a:t>
            </a:r>
            <a:r>
              <a:rPr lang="en-US" dirty="0" err="1"/>
              <a:t>splits.The</a:t>
            </a:r>
            <a:r>
              <a:rPr lang="en-US" dirty="0"/>
              <a:t> reported times are measured on CPU.</a:t>
            </a:r>
          </a:p>
        </p:txBody>
      </p:sp>
      <p:sp>
        <p:nvSpPr>
          <p:cNvPr id="4" name="Slide Number Placeholder 3"/>
          <p:cNvSpPr>
            <a:spLocks noGrp="1"/>
          </p:cNvSpPr>
          <p:nvPr>
            <p:ph type="sldNum" sz="quarter" idx="10"/>
          </p:nvPr>
        </p:nvSpPr>
        <p:spPr/>
        <p:txBody>
          <a:bodyPr/>
          <a:lstStyle/>
          <a:p>
            <a:fld id="{CB980C76-E2B4-7E4F-87D8-C11F1C2B5725}" type="slidenum">
              <a:rPr lang="en-US" smtClean="0"/>
              <a:t>55</a:t>
            </a:fld>
            <a:endParaRPr lang="en-US"/>
          </a:p>
        </p:txBody>
      </p:sp>
    </p:spTree>
    <p:extLst>
      <p:ext uri="{BB962C8B-B14F-4D97-AF65-F5344CB8AC3E}">
        <p14:creationId xmlns:p14="http://schemas.microsoft.com/office/powerpoint/2010/main" val="91858229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0413" cy="3427413"/>
          </a:xfrm>
        </p:spPr>
      </p:sp>
      <p:sp>
        <p:nvSpPr>
          <p:cNvPr id="3" name="Notes Placeholder 2"/>
          <p:cNvSpPr>
            <a:spLocks noGrp="1"/>
          </p:cNvSpPr>
          <p:nvPr>
            <p:ph type="body" idx="1"/>
          </p:nvPr>
        </p:nvSpPr>
        <p:spPr/>
        <p:txBody>
          <a:bodyPr/>
          <a:lstStyle/>
          <a:p>
            <a:r>
              <a:rPr lang="en-US" dirty="0"/>
              <a:t>The test data is partitioned based on a random split (baseline) or four easy-versus-hard </a:t>
            </a:r>
            <a:r>
              <a:rPr lang="en-US" dirty="0" err="1"/>
              <a:t>splits.The</a:t>
            </a:r>
            <a:r>
              <a:rPr lang="en-US" dirty="0"/>
              <a:t> reported times are measured on CPU.</a:t>
            </a:r>
          </a:p>
        </p:txBody>
      </p:sp>
      <p:sp>
        <p:nvSpPr>
          <p:cNvPr id="4" name="Slide Number Placeholder 3"/>
          <p:cNvSpPr>
            <a:spLocks noGrp="1"/>
          </p:cNvSpPr>
          <p:nvPr>
            <p:ph type="sldNum" sz="quarter" idx="10"/>
          </p:nvPr>
        </p:nvSpPr>
        <p:spPr/>
        <p:txBody>
          <a:bodyPr/>
          <a:lstStyle/>
          <a:p>
            <a:fld id="{CB980C76-E2B4-7E4F-87D8-C11F1C2B5725}" type="slidenum">
              <a:rPr lang="en-US" smtClean="0"/>
              <a:t>56</a:t>
            </a:fld>
            <a:endParaRPr lang="en-US"/>
          </a:p>
        </p:txBody>
      </p:sp>
    </p:spTree>
    <p:extLst>
      <p:ext uri="{BB962C8B-B14F-4D97-AF65-F5344CB8AC3E}">
        <p14:creationId xmlns:p14="http://schemas.microsoft.com/office/powerpoint/2010/main" val="34240158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0413" cy="3427413"/>
          </a:xfrm>
        </p:spPr>
      </p:sp>
      <p:sp>
        <p:nvSpPr>
          <p:cNvPr id="3" name="Notes Placeholder 2"/>
          <p:cNvSpPr>
            <a:spLocks noGrp="1"/>
          </p:cNvSpPr>
          <p:nvPr>
            <p:ph type="body" idx="1"/>
          </p:nvPr>
        </p:nvSpPr>
        <p:spPr/>
        <p:txBody>
          <a:bodyPr/>
          <a:lstStyle/>
          <a:p>
            <a:r>
              <a:rPr lang="en-US" dirty="0"/>
              <a:t>A fast single-stage object detector that returns the number of objects detected in the input image (less objects is easier) </a:t>
            </a:r>
          </a:p>
          <a:p>
            <a:r>
              <a:rPr lang="en-US" dirty="0"/>
              <a:t>• A fast single-stage object detector that returns the average size of the objects detected in the input image (bigger objects is easier)</a:t>
            </a:r>
          </a:p>
          <a:p>
            <a:r>
              <a:rPr lang="en-US" dirty="0"/>
              <a:t> • A fast single-stage object detector that returns the number of detected objects divided by their average size (less and bigger objects is easier)</a:t>
            </a:r>
          </a:p>
        </p:txBody>
      </p:sp>
      <p:sp>
        <p:nvSpPr>
          <p:cNvPr id="4" name="Slide Number Placeholder 3"/>
          <p:cNvSpPr>
            <a:spLocks noGrp="1"/>
          </p:cNvSpPr>
          <p:nvPr>
            <p:ph type="sldNum" sz="quarter" idx="10"/>
          </p:nvPr>
        </p:nvSpPr>
        <p:spPr/>
        <p:txBody>
          <a:bodyPr/>
          <a:lstStyle/>
          <a:p>
            <a:fld id="{CB980C76-E2B4-7E4F-87D8-C11F1C2B5725}" type="slidenum">
              <a:rPr lang="en-US" smtClean="0"/>
              <a:t>57</a:t>
            </a:fld>
            <a:endParaRPr lang="en-US"/>
          </a:p>
        </p:txBody>
      </p:sp>
    </p:spTree>
    <p:extLst>
      <p:ext uri="{BB962C8B-B14F-4D97-AF65-F5344CB8AC3E}">
        <p14:creationId xmlns:p14="http://schemas.microsoft.com/office/powerpoint/2010/main" val="286538185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0413" cy="3427413"/>
          </a:xfrm>
        </p:spPr>
      </p:sp>
      <p:sp>
        <p:nvSpPr>
          <p:cNvPr id="3" name="Notes Placeholder 2"/>
          <p:cNvSpPr>
            <a:spLocks noGrp="1"/>
          </p:cNvSpPr>
          <p:nvPr>
            <p:ph type="body" idx="1"/>
          </p:nvPr>
        </p:nvSpPr>
        <p:spPr/>
        <p:txBody>
          <a:bodyPr/>
          <a:lstStyle/>
          <a:p>
            <a:r>
              <a:rPr lang="en-US" dirty="0"/>
              <a:t>A fast single-stage object detector that returns the number of objects detected in the input image (less objects is easier) </a:t>
            </a:r>
          </a:p>
          <a:p>
            <a:r>
              <a:rPr lang="en-US" dirty="0"/>
              <a:t>• A fast single-stage object detector that returns the average size of the objects detected in the input image (bigger objects is easier)</a:t>
            </a:r>
          </a:p>
          <a:p>
            <a:r>
              <a:rPr lang="en-US" dirty="0"/>
              <a:t> • A fast single-stage object detector that returns the number of detected objects divided by their average size (less and bigger objects is easier)</a:t>
            </a:r>
          </a:p>
        </p:txBody>
      </p:sp>
      <p:sp>
        <p:nvSpPr>
          <p:cNvPr id="4" name="Slide Number Placeholder 3"/>
          <p:cNvSpPr>
            <a:spLocks noGrp="1"/>
          </p:cNvSpPr>
          <p:nvPr>
            <p:ph type="sldNum" sz="quarter" idx="10"/>
          </p:nvPr>
        </p:nvSpPr>
        <p:spPr/>
        <p:txBody>
          <a:bodyPr/>
          <a:lstStyle/>
          <a:p>
            <a:fld id="{CB980C76-E2B4-7E4F-87D8-C11F1C2B5725}" type="slidenum">
              <a:rPr lang="en-US" smtClean="0"/>
              <a:t>58</a:t>
            </a:fld>
            <a:endParaRPr lang="en-US"/>
          </a:p>
        </p:txBody>
      </p:sp>
    </p:spTree>
    <p:extLst>
      <p:ext uri="{BB962C8B-B14F-4D97-AF65-F5344CB8AC3E}">
        <p14:creationId xmlns:p14="http://schemas.microsoft.com/office/powerpoint/2010/main" val="79764514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Shape 518"/>
          <p:cNvSpPr>
            <a:spLocks noGrp="1" noRot="1" noChangeAspect="1"/>
          </p:cNvSpPr>
          <p:nvPr>
            <p:ph type="sldImg" idx="2"/>
          </p:nvPr>
        </p:nvSpPr>
        <p:spPr>
          <a:xfrm>
            <a:off x="1143000" y="685800"/>
            <a:ext cx="4570413" cy="34274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519" name="Shape 519"/>
          <p:cNvSpPr txBox="1">
            <a:spLocks noGrp="1"/>
          </p:cNvSpPr>
          <p:nvPr>
            <p:ph type="body" idx="1"/>
          </p:nvPr>
        </p:nvSpPr>
        <p:spPr>
          <a:xfrm>
            <a:off x="685800" y="4343400"/>
            <a:ext cx="5484813" cy="4113211"/>
          </a:xfrm>
          <a:prstGeom prst="rect">
            <a:avLst/>
          </a:prstGeom>
          <a:noFill/>
          <a:ln>
            <a:noFill/>
          </a:ln>
        </p:spPr>
        <p:txBody>
          <a:bodyPr lIns="91425" tIns="91425" rIns="91425" bIns="91425" anchor="t" anchorCtr="0">
            <a:noAutofit/>
          </a:bodyPr>
          <a:lstStyle/>
          <a:p>
            <a:pPr marL="0" marR="0" lvl="0" indent="0" algn="l" defTabSz="457200" rtl="0" eaLnBrk="1" fontAlgn="auto" latinLnBrk="0" hangingPunct="1">
              <a:lnSpc>
                <a:spcPct val="100000"/>
              </a:lnSpc>
              <a:spcBef>
                <a:spcPts val="0"/>
              </a:spcBef>
              <a:spcAft>
                <a:spcPts val="0"/>
              </a:spcAft>
              <a:buClr>
                <a:srgbClr val="000000"/>
              </a:buClr>
              <a:buSzPct val="25000"/>
              <a:buFont typeface="Times New Roman"/>
              <a:buNone/>
              <a:tabLst/>
              <a:defRPr/>
            </a:pPr>
            <a:r>
              <a:rPr lang="en-US" sz="1200" b="0" i="0" u="none" strike="noStrike" cap="none" dirty="0">
                <a:solidFill>
                  <a:srgbClr val="000000"/>
                </a:solidFill>
                <a:latin typeface="Times New Roman"/>
                <a:ea typeface="Times New Roman"/>
                <a:cs typeface="Times New Roman"/>
                <a:sym typeface="Times New Roman"/>
              </a:rPr>
              <a:t>Show only first</a:t>
            </a:r>
            <a:r>
              <a:rPr lang="en-US" sz="1200" b="0" i="0" u="none" strike="noStrike" cap="none" baseline="0" dirty="0">
                <a:solidFill>
                  <a:srgbClr val="000000"/>
                </a:solidFill>
                <a:latin typeface="Times New Roman"/>
                <a:ea typeface="Times New Roman"/>
                <a:cs typeface="Times New Roman"/>
                <a:sym typeface="Times New Roman"/>
              </a:rPr>
              <a:t> half of title (fun)</a:t>
            </a:r>
            <a:endParaRPr lang="en-US" sz="1200" b="0" i="0" u="none" strike="noStrike" cap="none" dirty="0">
              <a:solidFill>
                <a:srgbClr val="000000"/>
              </a:solidFill>
              <a:latin typeface="Times New Roman"/>
              <a:ea typeface="Times New Roman"/>
              <a:cs typeface="Times New Roman"/>
              <a:sym typeface="Times New Roman"/>
            </a:endParaRPr>
          </a:p>
          <a:p>
            <a:pPr marL="0" marR="0" lvl="0" indent="0" algn="l" rtl="0">
              <a:spcBef>
                <a:spcPts val="0"/>
              </a:spcBef>
              <a:spcAft>
                <a:spcPts val="0"/>
              </a:spcAft>
              <a:buClr>
                <a:srgbClr val="000000"/>
              </a:buClr>
              <a:buSzPct val="25000"/>
              <a:buFont typeface="Times New Roman"/>
              <a:buNone/>
            </a:pPr>
            <a:endParaRPr sz="1200" b="0" i="0" u="none" strike="noStrike" cap="none" dirty="0">
              <a:solidFill>
                <a:srgbClr val="000000"/>
              </a:solidFill>
              <a:latin typeface="Times New Roman"/>
              <a:ea typeface="Times New Roman"/>
              <a:cs typeface="Times New Roman"/>
              <a:sym typeface="Times New Roman"/>
            </a:endParaRPr>
          </a:p>
        </p:txBody>
      </p:sp>
      <p:sp>
        <p:nvSpPr>
          <p:cNvPr id="520" name="Shape 520"/>
          <p:cNvSpPr txBox="1">
            <a:spLocks noGrp="1"/>
          </p:cNvSpPr>
          <p:nvPr>
            <p:ph type="sldNum" idx="12"/>
          </p:nvPr>
        </p:nvSpPr>
        <p:spPr>
          <a:xfrm>
            <a:off x="3884612" y="8685213"/>
            <a:ext cx="2970211" cy="455612"/>
          </a:xfrm>
          <a:prstGeom prst="rect">
            <a:avLst/>
          </a:prstGeom>
          <a:noFill/>
          <a:ln>
            <a:noFill/>
          </a:ln>
        </p:spPr>
        <p:txBody>
          <a:bodyPr lIns="90000" tIns="46800" rIns="90000" bIns="46800" anchor="b" anchorCtr="0">
            <a:noAutofit/>
          </a:bodyPr>
          <a:lstStyle/>
          <a:p>
            <a:pPr marL="0" marR="0" lvl="0" indent="0" algn="l" rtl="0">
              <a:lnSpc>
                <a:spcPct val="100000"/>
              </a:lnSpc>
              <a:spcBef>
                <a:spcPts val="0"/>
              </a:spcBef>
              <a:spcAft>
                <a:spcPts val="0"/>
              </a:spcAft>
              <a:buClr>
                <a:srgbClr val="000000"/>
              </a:buClr>
              <a:buSzPct val="25000"/>
              <a:buFont typeface="Calibri"/>
              <a:buNone/>
            </a:pPr>
            <a:fld id="{00000000-1234-1234-1234-123412341234}" type="slidenum">
              <a:rPr lang="en-US" sz="1400" b="0" i="0" u="none" strike="noStrike" cap="none">
                <a:solidFill>
                  <a:srgbClr val="000000"/>
                </a:solidFill>
                <a:latin typeface="Calibri"/>
                <a:ea typeface="Calibri"/>
                <a:cs typeface="Calibri"/>
                <a:sym typeface="Calibri"/>
              </a:rPr>
              <a:t>59</a:t>
            </a:fld>
            <a:endParaRPr lang="en-US"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8367350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0413" cy="3427413"/>
          </a:xfrm>
        </p:spPr>
      </p:sp>
      <p:sp>
        <p:nvSpPr>
          <p:cNvPr id="3" name="Notes Placeholder 2"/>
          <p:cNvSpPr>
            <a:spLocks noGrp="1"/>
          </p:cNvSpPr>
          <p:nvPr>
            <p:ph type="body" idx="1"/>
          </p:nvPr>
        </p:nvSpPr>
        <p:spPr/>
        <p:txBody>
          <a:bodyPr/>
          <a:lstStyle/>
          <a:p>
            <a:pPr marL="0" indent="0">
              <a:buFontTx/>
              <a:buNone/>
            </a:pPr>
            <a:r>
              <a:rPr lang="en-US" sz="1200" kern="1200" baseline="0" dirty="0">
                <a:solidFill>
                  <a:schemeClr val="tx1"/>
                </a:solidFill>
                <a:effectLst/>
                <a:latin typeface="+mn-lt"/>
                <a:ea typeface="+mn-ea"/>
                <a:cs typeface="+mn-cs"/>
              </a:rPr>
              <a:t>Notes:</a:t>
            </a:r>
          </a:p>
          <a:p>
            <a:pPr marL="171450" indent="-171450">
              <a:buFontTx/>
              <a:buChar char="-"/>
            </a:pPr>
            <a:r>
              <a:rPr lang="en-US" sz="1200" kern="1200" baseline="0" dirty="0">
                <a:solidFill>
                  <a:schemeClr val="tx1"/>
                </a:solidFill>
                <a:effectLst/>
                <a:latin typeface="+mn-lt"/>
                <a:ea typeface="+mn-ea"/>
                <a:cs typeface="+mn-cs"/>
              </a:rPr>
              <a:t>One</a:t>
            </a:r>
          </a:p>
          <a:p>
            <a:pPr marL="171450" indent="-171450">
              <a:buFontTx/>
              <a:buChar char="-"/>
            </a:pPr>
            <a:r>
              <a:rPr lang="en-US" sz="1200" kern="1200" baseline="0" dirty="0">
                <a:solidFill>
                  <a:schemeClr val="tx1"/>
                </a:solidFill>
                <a:effectLst/>
                <a:latin typeface="+mn-lt"/>
                <a:ea typeface="+mn-ea"/>
                <a:cs typeface="+mn-cs"/>
              </a:rPr>
              <a:t>Two</a:t>
            </a:r>
          </a:p>
          <a:p>
            <a:pPr marL="171450" indent="-171450">
              <a:buFontTx/>
              <a:buChar char="-"/>
            </a:pPr>
            <a:endParaRPr lang="en-US" sz="1200" kern="1200" dirty="0">
              <a:solidFill>
                <a:schemeClr val="tx1"/>
              </a:solidFill>
              <a:effectLst/>
              <a:latin typeface="+mn-lt"/>
              <a:ea typeface="+mn-ea"/>
              <a:cs typeface="+mn-cs"/>
            </a:endParaRPr>
          </a:p>
          <a:p>
            <a:endParaRPr lang="en-US" sz="1600" dirty="0"/>
          </a:p>
          <a:p>
            <a:endParaRPr lang="en-US" sz="1600" baseline="0" dirty="0">
              <a:sym typeface="Wingdings"/>
            </a:endParaRPr>
          </a:p>
        </p:txBody>
      </p:sp>
      <p:sp>
        <p:nvSpPr>
          <p:cNvPr id="4" name="Slide Number Placeholder 3"/>
          <p:cNvSpPr>
            <a:spLocks noGrp="1"/>
          </p:cNvSpPr>
          <p:nvPr>
            <p:ph type="sldNum" sz="quarter" idx="10"/>
          </p:nvPr>
        </p:nvSpPr>
        <p:spPr/>
        <p:txBody>
          <a:bodyPr/>
          <a:lstStyle/>
          <a:p>
            <a:pPr>
              <a:defRPr/>
            </a:pPr>
            <a:fld id="{2AA83664-E739-D54F-8E89-4AD9B19C3ABB}" type="slidenum">
              <a:rPr lang="en-US" smtClean="0">
                <a:solidFill>
                  <a:prstClr val="black"/>
                </a:solidFill>
                <a:latin typeface="Calibri"/>
              </a:rPr>
              <a:pPr>
                <a:defRPr/>
              </a:pPr>
              <a:t>6</a:t>
            </a:fld>
            <a:endParaRPr lang="en-US">
              <a:solidFill>
                <a:prstClr val="black"/>
              </a:solidFill>
              <a:latin typeface="Calibri"/>
            </a:endParaRPr>
          </a:p>
        </p:txBody>
      </p:sp>
    </p:spTree>
    <p:extLst>
      <p:ext uri="{BB962C8B-B14F-4D97-AF65-F5344CB8AC3E}">
        <p14:creationId xmlns:p14="http://schemas.microsoft.com/office/powerpoint/2010/main" val="98352435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0413" cy="3427413"/>
          </a:xfrm>
        </p:spPr>
      </p:sp>
      <p:sp>
        <p:nvSpPr>
          <p:cNvPr id="3" name="Notes Placeholder 2"/>
          <p:cNvSpPr>
            <a:spLocks noGrp="1"/>
          </p:cNvSpPr>
          <p:nvPr>
            <p:ph type="body" idx="1"/>
          </p:nvPr>
        </p:nvSpPr>
        <p:spPr/>
        <p:txBody>
          <a:bodyPr/>
          <a:lstStyle/>
          <a:p>
            <a:r>
              <a:rPr lang="en-US" dirty="0"/>
              <a:t>- Has many application: pedestrian</a:t>
            </a:r>
            <a:r>
              <a:rPr lang="en-US" baseline="0" dirty="0"/>
              <a:t> detectors, face detectors, video surveillance</a:t>
            </a:r>
            <a:endParaRPr lang="en-US" dirty="0"/>
          </a:p>
        </p:txBody>
      </p:sp>
      <p:sp>
        <p:nvSpPr>
          <p:cNvPr id="4" name="Slide Number Placeholder 3"/>
          <p:cNvSpPr>
            <a:spLocks noGrp="1"/>
          </p:cNvSpPr>
          <p:nvPr>
            <p:ph type="sldNum" sz="quarter" idx="10"/>
          </p:nvPr>
        </p:nvSpPr>
        <p:spPr/>
        <p:txBody>
          <a:bodyPr/>
          <a:lstStyle/>
          <a:p>
            <a:fld id="{8A8D3432-575B-9E4E-A5B0-EDD13CF90B8E}" type="slidenum">
              <a:rPr lang="en-US" smtClean="0"/>
              <a:t>60</a:t>
            </a:fld>
            <a:endParaRPr lang="en-US"/>
          </a:p>
        </p:txBody>
      </p:sp>
    </p:spTree>
    <p:extLst>
      <p:ext uri="{BB962C8B-B14F-4D97-AF65-F5344CB8AC3E}">
        <p14:creationId xmlns:p14="http://schemas.microsoft.com/office/powerpoint/2010/main" val="129091707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0413" cy="3427413"/>
          </a:xfrm>
        </p:spPr>
      </p:sp>
      <p:sp>
        <p:nvSpPr>
          <p:cNvPr id="3" name="Notes Placeholder 2"/>
          <p:cNvSpPr>
            <a:spLocks noGrp="1"/>
          </p:cNvSpPr>
          <p:nvPr>
            <p:ph type="body" idx="1"/>
          </p:nvPr>
        </p:nvSpPr>
        <p:spPr/>
        <p:txBody>
          <a:bodyPr/>
          <a:lstStyle/>
          <a:p>
            <a:r>
              <a:rPr lang="en-US" dirty="0"/>
              <a:t>- Has many application: pedestrian</a:t>
            </a:r>
            <a:r>
              <a:rPr lang="en-US" baseline="0" dirty="0"/>
              <a:t> detectors, face detectors, video surveillance</a:t>
            </a:r>
            <a:endParaRPr lang="en-US" dirty="0"/>
          </a:p>
        </p:txBody>
      </p:sp>
      <p:sp>
        <p:nvSpPr>
          <p:cNvPr id="4" name="Slide Number Placeholder 3"/>
          <p:cNvSpPr>
            <a:spLocks noGrp="1"/>
          </p:cNvSpPr>
          <p:nvPr>
            <p:ph type="sldNum" sz="quarter" idx="10"/>
          </p:nvPr>
        </p:nvSpPr>
        <p:spPr/>
        <p:txBody>
          <a:bodyPr/>
          <a:lstStyle/>
          <a:p>
            <a:fld id="{8A8D3432-575B-9E4E-A5B0-EDD13CF90B8E}" type="slidenum">
              <a:rPr lang="en-US" smtClean="0"/>
              <a:t>61</a:t>
            </a:fld>
            <a:endParaRPr lang="en-US"/>
          </a:p>
        </p:txBody>
      </p:sp>
    </p:spTree>
    <p:extLst>
      <p:ext uri="{BB962C8B-B14F-4D97-AF65-F5344CB8AC3E}">
        <p14:creationId xmlns:p14="http://schemas.microsoft.com/office/powerpoint/2010/main" val="225021319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0413" cy="3427413"/>
          </a:xfrm>
        </p:spPr>
      </p:sp>
      <p:sp>
        <p:nvSpPr>
          <p:cNvPr id="3" name="Notes Placeholder 2"/>
          <p:cNvSpPr>
            <a:spLocks noGrp="1"/>
          </p:cNvSpPr>
          <p:nvPr>
            <p:ph type="body" idx="1"/>
          </p:nvPr>
        </p:nvSpPr>
        <p:spPr/>
        <p:txBody>
          <a:bodyPr/>
          <a:lstStyle/>
          <a:p>
            <a:r>
              <a:rPr lang="en-US" dirty="0"/>
              <a:t>- Has many application: pedestrian</a:t>
            </a:r>
            <a:r>
              <a:rPr lang="en-US" baseline="0" dirty="0"/>
              <a:t> detectors, face detectors, video surveillance</a:t>
            </a:r>
            <a:endParaRPr lang="en-US" dirty="0"/>
          </a:p>
        </p:txBody>
      </p:sp>
      <p:sp>
        <p:nvSpPr>
          <p:cNvPr id="4" name="Slide Number Placeholder 3"/>
          <p:cNvSpPr>
            <a:spLocks noGrp="1"/>
          </p:cNvSpPr>
          <p:nvPr>
            <p:ph type="sldNum" sz="quarter" idx="10"/>
          </p:nvPr>
        </p:nvSpPr>
        <p:spPr/>
        <p:txBody>
          <a:bodyPr/>
          <a:lstStyle/>
          <a:p>
            <a:fld id="{8A8D3432-575B-9E4E-A5B0-EDD13CF90B8E}" type="slidenum">
              <a:rPr lang="en-US" smtClean="0"/>
              <a:t>62</a:t>
            </a:fld>
            <a:endParaRPr lang="en-US"/>
          </a:p>
        </p:txBody>
      </p:sp>
    </p:spTree>
    <p:extLst>
      <p:ext uri="{BB962C8B-B14F-4D97-AF65-F5344CB8AC3E}">
        <p14:creationId xmlns:p14="http://schemas.microsoft.com/office/powerpoint/2010/main" val="357682391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0413" cy="34274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8D3432-575B-9E4E-A5B0-EDD13CF90B8E}" type="slidenum">
              <a:rPr lang="en-US" smtClean="0"/>
              <a:t>63</a:t>
            </a:fld>
            <a:endParaRPr lang="en-US"/>
          </a:p>
        </p:txBody>
      </p:sp>
    </p:spTree>
    <p:extLst>
      <p:ext uri="{BB962C8B-B14F-4D97-AF65-F5344CB8AC3E}">
        <p14:creationId xmlns:p14="http://schemas.microsoft.com/office/powerpoint/2010/main" val="149663337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0413" cy="3427413"/>
          </a:xfrm>
        </p:spPr>
      </p:sp>
      <p:sp>
        <p:nvSpPr>
          <p:cNvPr id="3" name="Notes Placeholder 2"/>
          <p:cNvSpPr>
            <a:spLocks noGrp="1"/>
          </p:cNvSpPr>
          <p:nvPr>
            <p:ph type="body" idx="1"/>
          </p:nvPr>
        </p:nvSpPr>
        <p:spPr/>
        <p:txBody>
          <a:bodyPr/>
          <a:lstStyle/>
          <a:p>
            <a:r>
              <a:rPr lang="en-US" dirty="0"/>
              <a:t>- Has many application: pedestrian</a:t>
            </a:r>
            <a:r>
              <a:rPr lang="en-US" baseline="0" dirty="0"/>
              <a:t> detectors, face detectors, video surveillance</a:t>
            </a:r>
            <a:endParaRPr lang="en-US" dirty="0"/>
          </a:p>
        </p:txBody>
      </p:sp>
      <p:sp>
        <p:nvSpPr>
          <p:cNvPr id="4" name="Slide Number Placeholder 3"/>
          <p:cNvSpPr>
            <a:spLocks noGrp="1"/>
          </p:cNvSpPr>
          <p:nvPr>
            <p:ph type="sldNum" sz="quarter" idx="10"/>
          </p:nvPr>
        </p:nvSpPr>
        <p:spPr/>
        <p:txBody>
          <a:bodyPr/>
          <a:lstStyle/>
          <a:p>
            <a:fld id="{8A8D3432-575B-9E4E-A5B0-EDD13CF90B8E}" type="slidenum">
              <a:rPr lang="en-US" smtClean="0"/>
              <a:t>64</a:t>
            </a:fld>
            <a:endParaRPr lang="en-US"/>
          </a:p>
        </p:txBody>
      </p:sp>
    </p:spTree>
    <p:extLst>
      <p:ext uri="{BB962C8B-B14F-4D97-AF65-F5344CB8AC3E}">
        <p14:creationId xmlns:p14="http://schemas.microsoft.com/office/powerpoint/2010/main" val="281094218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0413" cy="3427413"/>
          </a:xfrm>
        </p:spPr>
      </p:sp>
      <p:sp>
        <p:nvSpPr>
          <p:cNvPr id="3" name="Notes Placeholder 2"/>
          <p:cNvSpPr>
            <a:spLocks noGrp="1"/>
          </p:cNvSpPr>
          <p:nvPr>
            <p:ph type="body" idx="1"/>
          </p:nvPr>
        </p:nvSpPr>
        <p:spPr/>
        <p:txBody>
          <a:bodyPr/>
          <a:lstStyle/>
          <a:p>
            <a:r>
              <a:rPr lang="en-US" dirty="0"/>
              <a:t>- Has many application: pedestrian</a:t>
            </a:r>
            <a:r>
              <a:rPr lang="en-US" baseline="0" dirty="0"/>
              <a:t> detectors, face detectors, video surveillance</a:t>
            </a:r>
            <a:endParaRPr lang="en-US" dirty="0"/>
          </a:p>
        </p:txBody>
      </p:sp>
      <p:sp>
        <p:nvSpPr>
          <p:cNvPr id="4" name="Slide Number Placeholder 3"/>
          <p:cNvSpPr>
            <a:spLocks noGrp="1"/>
          </p:cNvSpPr>
          <p:nvPr>
            <p:ph type="sldNum" sz="quarter" idx="10"/>
          </p:nvPr>
        </p:nvSpPr>
        <p:spPr/>
        <p:txBody>
          <a:bodyPr/>
          <a:lstStyle/>
          <a:p>
            <a:fld id="{8A8D3432-575B-9E4E-A5B0-EDD13CF90B8E}" type="slidenum">
              <a:rPr lang="en-US" smtClean="0"/>
              <a:t>65</a:t>
            </a:fld>
            <a:endParaRPr lang="en-US"/>
          </a:p>
        </p:txBody>
      </p:sp>
    </p:spTree>
    <p:extLst>
      <p:ext uri="{BB962C8B-B14F-4D97-AF65-F5344CB8AC3E}">
        <p14:creationId xmlns:p14="http://schemas.microsoft.com/office/powerpoint/2010/main" val="262536208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0413" cy="3427413"/>
          </a:xfrm>
        </p:spPr>
      </p:sp>
      <p:sp>
        <p:nvSpPr>
          <p:cNvPr id="3" name="Notes Placeholder 2"/>
          <p:cNvSpPr>
            <a:spLocks noGrp="1"/>
          </p:cNvSpPr>
          <p:nvPr>
            <p:ph type="body" idx="1"/>
          </p:nvPr>
        </p:nvSpPr>
        <p:spPr/>
        <p:txBody>
          <a:bodyPr/>
          <a:lstStyle/>
          <a:p>
            <a:r>
              <a:rPr lang="en-US" dirty="0"/>
              <a:t>- Has many application: pedestrian</a:t>
            </a:r>
            <a:r>
              <a:rPr lang="en-US" baseline="0" dirty="0"/>
              <a:t> detectors, face detectors, video surveillance</a:t>
            </a:r>
            <a:endParaRPr lang="en-US" dirty="0"/>
          </a:p>
        </p:txBody>
      </p:sp>
      <p:sp>
        <p:nvSpPr>
          <p:cNvPr id="4" name="Slide Number Placeholder 3"/>
          <p:cNvSpPr>
            <a:spLocks noGrp="1"/>
          </p:cNvSpPr>
          <p:nvPr>
            <p:ph type="sldNum" sz="quarter" idx="10"/>
          </p:nvPr>
        </p:nvSpPr>
        <p:spPr/>
        <p:txBody>
          <a:bodyPr/>
          <a:lstStyle/>
          <a:p>
            <a:fld id="{8A8D3432-575B-9E4E-A5B0-EDD13CF90B8E}" type="slidenum">
              <a:rPr lang="en-US" smtClean="0"/>
              <a:t>66</a:t>
            </a:fld>
            <a:endParaRPr lang="en-US"/>
          </a:p>
        </p:txBody>
      </p:sp>
    </p:spTree>
    <p:extLst>
      <p:ext uri="{BB962C8B-B14F-4D97-AF65-F5344CB8AC3E}">
        <p14:creationId xmlns:p14="http://schemas.microsoft.com/office/powerpoint/2010/main" val="24075033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0413" cy="3427413"/>
          </a:xfrm>
        </p:spPr>
      </p:sp>
      <p:sp>
        <p:nvSpPr>
          <p:cNvPr id="3" name="Notes Placeholder 2"/>
          <p:cNvSpPr>
            <a:spLocks noGrp="1"/>
          </p:cNvSpPr>
          <p:nvPr>
            <p:ph type="body" idx="1"/>
          </p:nvPr>
        </p:nvSpPr>
        <p:spPr/>
        <p:txBody>
          <a:bodyPr/>
          <a:lstStyle/>
          <a:p>
            <a:r>
              <a:rPr lang="en-US" dirty="0"/>
              <a:t>- Has many application: pedestrian</a:t>
            </a:r>
            <a:r>
              <a:rPr lang="en-US" baseline="0" dirty="0"/>
              <a:t> detectors, face detectors, video surveillance</a:t>
            </a:r>
            <a:endParaRPr lang="en-US" dirty="0"/>
          </a:p>
        </p:txBody>
      </p:sp>
      <p:sp>
        <p:nvSpPr>
          <p:cNvPr id="4" name="Slide Number Placeholder 3"/>
          <p:cNvSpPr>
            <a:spLocks noGrp="1"/>
          </p:cNvSpPr>
          <p:nvPr>
            <p:ph type="sldNum" sz="quarter" idx="10"/>
          </p:nvPr>
        </p:nvSpPr>
        <p:spPr/>
        <p:txBody>
          <a:bodyPr/>
          <a:lstStyle/>
          <a:p>
            <a:fld id="{8A8D3432-575B-9E4E-A5B0-EDD13CF90B8E}" type="slidenum">
              <a:rPr lang="en-US" smtClean="0"/>
              <a:t>67</a:t>
            </a:fld>
            <a:endParaRPr lang="en-US"/>
          </a:p>
        </p:txBody>
      </p:sp>
    </p:spTree>
    <p:extLst>
      <p:ext uri="{BB962C8B-B14F-4D97-AF65-F5344CB8AC3E}">
        <p14:creationId xmlns:p14="http://schemas.microsoft.com/office/powerpoint/2010/main" val="49329469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Shape 518"/>
          <p:cNvSpPr>
            <a:spLocks noGrp="1" noRot="1" noChangeAspect="1"/>
          </p:cNvSpPr>
          <p:nvPr>
            <p:ph type="sldImg" idx="2"/>
          </p:nvPr>
        </p:nvSpPr>
        <p:spPr>
          <a:xfrm>
            <a:off x="1143000" y="685800"/>
            <a:ext cx="4570413" cy="34274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519" name="Shape 519"/>
          <p:cNvSpPr txBox="1">
            <a:spLocks noGrp="1"/>
          </p:cNvSpPr>
          <p:nvPr>
            <p:ph type="body" idx="1"/>
          </p:nvPr>
        </p:nvSpPr>
        <p:spPr>
          <a:xfrm>
            <a:off x="685800" y="4343400"/>
            <a:ext cx="5484813" cy="4113211"/>
          </a:xfrm>
          <a:prstGeom prst="rect">
            <a:avLst/>
          </a:prstGeom>
          <a:noFill/>
          <a:ln>
            <a:noFill/>
          </a:ln>
        </p:spPr>
        <p:txBody>
          <a:bodyPr lIns="91425" tIns="91425" rIns="91425" bIns="91425" anchor="t" anchorCtr="0">
            <a:noAutofit/>
          </a:bodyPr>
          <a:lstStyle/>
          <a:p>
            <a:pPr marL="0" marR="0" lvl="0" indent="0" algn="l" defTabSz="457200" rtl="0" eaLnBrk="1" fontAlgn="auto" latinLnBrk="0" hangingPunct="1">
              <a:lnSpc>
                <a:spcPct val="100000"/>
              </a:lnSpc>
              <a:spcBef>
                <a:spcPts val="0"/>
              </a:spcBef>
              <a:spcAft>
                <a:spcPts val="0"/>
              </a:spcAft>
              <a:buClr>
                <a:srgbClr val="000000"/>
              </a:buClr>
              <a:buSzPct val="25000"/>
              <a:buFont typeface="Times New Roman"/>
              <a:buNone/>
              <a:tabLst/>
              <a:defRPr/>
            </a:pPr>
            <a:r>
              <a:rPr lang="en-US" sz="1200" b="0" i="0" u="none" strike="noStrike" cap="none" dirty="0">
                <a:solidFill>
                  <a:srgbClr val="000000"/>
                </a:solidFill>
                <a:latin typeface="Times New Roman"/>
                <a:ea typeface="Times New Roman"/>
                <a:cs typeface="Times New Roman"/>
                <a:sym typeface="Times New Roman"/>
              </a:rPr>
              <a:t>Show only first</a:t>
            </a:r>
            <a:r>
              <a:rPr lang="en-US" sz="1200" b="0" i="0" u="none" strike="noStrike" cap="none" baseline="0" dirty="0">
                <a:solidFill>
                  <a:srgbClr val="000000"/>
                </a:solidFill>
                <a:latin typeface="Times New Roman"/>
                <a:ea typeface="Times New Roman"/>
                <a:cs typeface="Times New Roman"/>
                <a:sym typeface="Times New Roman"/>
              </a:rPr>
              <a:t> half of title (fun)</a:t>
            </a:r>
            <a:endParaRPr lang="en-US" sz="1200" b="0" i="0" u="none" strike="noStrike" cap="none" dirty="0">
              <a:solidFill>
                <a:srgbClr val="000000"/>
              </a:solidFill>
              <a:latin typeface="Times New Roman"/>
              <a:ea typeface="Times New Roman"/>
              <a:cs typeface="Times New Roman"/>
              <a:sym typeface="Times New Roman"/>
            </a:endParaRPr>
          </a:p>
          <a:p>
            <a:pPr marL="0" marR="0" lvl="0" indent="0" algn="l" rtl="0">
              <a:spcBef>
                <a:spcPts val="0"/>
              </a:spcBef>
              <a:spcAft>
                <a:spcPts val="0"/>
              </a:spcAft>
              <a:buClr>
                <a:srgbClr val="000000"/>
              </a:buClr>
              <a:buSzPct val="25000"/>
              <a:buFont typeface="Times New Roman"/>
              <a:buNone/>
            </a:pPr>
            <a:endParaRPr sz="1200" b="0" i="0" u="none" strike="noStrike" cap="none" dirty="0">
              <a:solidFill>
                <a:srgbClr val="000000"/>
              </a:solidFill>
              <a:latin typeface="Times New Roman"/>
              <a:ea typeface="Times New Roman"/>
              <a:cs typeface="Times New Roman"/>
              <a:sym typeface="Times New Roman"/>
            </a:endParaRPr>
          </a:p>
        </p:txBody>
      </p:sp>
      <p:sp>
        <p:nvSpPr>
          <p:cNvPr id="520" name="Shape 520"/>
          <p:cNvSpPr txBox="1">
            <a:spLocks noGrp="1"/>
          </p:cNvSpPr>
          <p:nvPr>
            <p:ph type="sldNum" idx="12"/>
          </p:nvPr>
        </p:nvSpPr>
        <p:spPr>
          <a:xfrm>
            <a:off x="3884612" y="8685213"/>
            <a:ext cx="2970211" cy="455612"/>
          </a:xfrm>
          <a:prstGeom prst="rect">
            <a:avLst/>
          </a:prstGeom>
          <a:noFill/>
          <a:ln>
            <a:noFill/>
          </a:ln>
        </p:spPr>
        <p:txBody>
          <a:bodyPr lIns="90000" tIns="46800" rIns="90000" bIns="46800" anchor="b" anchorCtr="0">
            <a:noAutofit/>
          </a:bodyPr>
          <a:lstStyle/>
          <a:p>
            <a:pPr marL="0" marR="0" lvl="0" indent="0" algn="l" rtl="0">
              <a:lnSpc>
                <a:spcPct val="100000"/>
              </a:lnSpc>
              <a:spcBef>
                <a:spcPts val="0"/>
              </a:spcBef>
              <a:spcAft>
                <a:spcPts val="0"/>
              </a:spcAft>
              <a:buClr>
                <a:srgbClr val="000000"/>
              </a:buClr>
              <a:buSzPct val="25000"/>
              <a:buFont typeface="Calibri"/>
              <a:buNone/>
            </a:pPr>
            <a:fld id="{00000000-1234-1234-1234-123412341234}" type="slidenum">
              <a:rPr lang="en-US" sz="1400" b="0" i="0" u="none" strike="noStrike" cap="none">
                <a:solidFill>
                  <a:srgbClr val="000000"/>
                </a:solidFill>
                <a:latin typeface="Calibri"/>
                <a:ea typeface="Calibri"/>
                <a:cs typeface="Calibri"/>
                <a:sym typeface="Calibri"/>
              </a:rPr>
              <a:t>68</a:t>
            </a:fld>
            <a:endParaRPr lang="en-US"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52818674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0413" cy="3427413"/>
          </a:xfrm>
        </p:spPr>
      </p:sp>
      <p:sp>
        <p:nvSpPr>
          <p:cNvPr id="3" name="Notes Placeholder 2"/>
          <p:cNvSpPr>
            <a:spLocks noGrp="1"/>
          </p:cNvSpPr>
          <p:nvPr>
            <p:ph type="body" idx="1"/>
          </p:nvPr>
        </p:nvSpPr>
        <p:spPr/>
        <p:txBody>
          <a:bodyPr/>
          <a:lstStyle/>
          <a:p>
            <a:pPr marL="257175" indent="-257175" defTabSz="342900">
              <a:lnSpc>
                <a:spcPct val="120000"/>
              </a:lnSpc>
              <a:buFont typeface="Arial"/>
              <a:buChar char="•"/>
            </a:pPr>
            <a:r>
              <a:rPr lang="en-US" sz="1200" dirty="0">
                <a:solidFill>
                  <a:schemeClr val="accent5">
                    <a:lumMod val="75000"/>
                  </a:schemeClr>
                </a:solidFill>
              </a:rPr>
              <a:t>Our first contribution</a:t>
            </a:r>
            <a:r>
              <a:rPr lang="en-US" sz="1200" dirty="0"/>
              <a:t> is a two stage outlier elimination approach based on k-means and multiple one-class SVMs</a:t>
            </a:r>
          </a:p>
          <a:p>
            <a:pPr marL="257175" marR="0" lvl="0" indent="-257175" algn="l" defTabSz="342900" rtl="0" eaLnBrk="1" fontAlgn="auto" latinLnBrk="0" hangingPunct="1">
              <a:lnSpc>
                <a:spcPct val="120000"/>
              </a:lnSpc>
              <a:spcBef>
                <a:spcPts val="360"/>
              </a:spcBef>
              <a:spcAft>
                <a:spcPts val="0"/>
              </a:spcAft>
              <a:buClr>
                <a:srgbClr val="000000"/>
              </a:buClr>
              <a:buSzTx/>
              <a:buFont typeface="Arial"/>
              <a:buChar char="•"/>
              <a:tabLst/>
              <a:defRPr/>
            </a:pPr>
            <a:r>
              <a:rPr lang="en-US" sz="1200" dirty="0">
                <a:solidFill>
                  <a:schemeClr val="accent5">
                    <a:lumMod val="75000"/>
                  </a:schemeClr>
                </a:solidFill>
              </a:rPr>
              <a:t>Our second contribution</a:t>
            </a:r>
            <a:r>
              <a:rPr lang="en-US" sz="1200" dirty="0"/>
              <a:t> is to augment the </a:t>
            </a:r>
            <a:r>
              <a:rPr lang="en-US" sz="1200" dirty="0" err="1"/>
              <a:t>spatio</a:t>
            </a:r>
            <a:r>
              <a:rPr lang="en-US" sz="1200" dirty="0"/>
              <a:t>-temporal cubes with location, motion direction and deep appearance features</a:t>
            </a:r>
          </a:p>
          <a:p>
            <a:pPr marL="257175" indent="-257175" defTabSz="342900">
              <a:lnSpc>
                <a:spcPct val="120000"/>
              </a:lnSpc>
              <a:buFont typeface="Arial"/>
              <a:buChar char="•"/>
            </a:pPr>
            <a:endParaRPr lang="en-US" sz="1200" dirty="0"/>
          </a:p>
          <a:p>
            <a:pPr marL="0" indent="0">
              <a:buFontTx/>
              <a:buNone/>
            </a:pPr>
            <a:endParaRPr lang="en-US" sz="1200" kern="1200" baseline="0" dirty="0">
              <a:solidFill>
                <a:schemeClr val="tx1"/>
              </a:solidFill>
              <a:effectLst/>
              <a:latin typeface="+mn-lt"/>
              <a:ea typeface="+mn-ea"/>
              <a:cs typeface="+mn-cs"/>
            </a:endParaRPr>
          </a:p>
          <a:p>
            <a:pPr marL="171450" indent="-171450">
              <a:buFontTx/>
              <a:buChar char="-"/>
            </a:pPr>
            <a:endParaRPr lang="en-US" sz="1200" kern="1200" dirty="0">
              <a:solidFill>
                <a:schemeClr val="tx1"/>
              </a:solidFill>
              <a:effectLst/>
              <a:latin typeface="+mn-lt"/>
              <a:ea typeface="+mn-ea"/>
              <a:cs typeface="+mn-cs"/>
            </a:endParaRPr>
          </a:p>
          <a:p>
            <a:endParaRPr lang="en-US" sz="1600" dirty="0"/>
          </a:p>
          <a:p>
            <a:endParaRPr lang="en-US" sz="1600" baseline="0" dirty="0">
              <a:sym typeface="Wingdings"/>
            </a:endParaRPr>
          </a:p>
        </p:txBody>
      </p:sp>
      <p:sp>
        <p:nvSpPr>
          <p:cNvPr id="4" name="Slide Number Placeholder 3"/>
          <p:cNvSpPr>
            <a:spLocks noGrp="1"/>
          </p:cNvSpPr>
          <p:nvPr>
            <p:ph type="sldNum" sz="quarter" idx="10"/>
          </p:nvPr>
        </p:nvSpPr>
        <p:spPr/>
        <p:txBody>
          <a:bodyPr/>
          <a:lstStyle/>
          <a:p>
            <a:pPr>
              <a:defRPr/>
            </a:pPr>
            <a:fld id="{2AA83664-E739-D54F-8E89-4AD9B19C3ABB}" type="slidenum">
              <a:rPr lang="en-US" smtClean="0">
                <a:solidFill>
                  <a:prstClr val="black"/>
                </a:solidFill>
                <a:latin typeface="Calibri"/>
              </a:rPr>
              <a:pPr>
                <a:defRPr/>
              </a:pPr>
              <a:t>69</a:t>
            </a:fld>
            <a:endParaRPr lang="en-US">
              <a:solidFill>
                <a:prstClr val="black"/>
              </a:solidFill>
              <a:latin typeface="Calibri"/>
            </a:endParaRPr>
          </a:p>
        </p:txBody>
      </p:sp>
    </p:spTree>
    <p:extLst>
      <p:ext uri="{BB962C8B-B14F-4D97-AF65-F5344CB8AC3E}">
        <p14:creationId xmlns:p14="http://schemas.microsoft.com/office/powerpoint/2010/main" val="18474710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0413" cy="3427413"/>
          </a:xfrm>
        </p:spPr>
      </p:sp>
      <p:sp>
        <p:nvSpPr>
          <p:cNvPr id="3" name="Notes Placeholder 2"/>
          <p:cNvSpPr>
            <a:spLocks noGrp="1"/>
          </p:cNvSpPr>
          <p:nvPr>
            <p:ph type="body" idx="1"/>
          </p:nvPr>
        </p:nvSpPr>
        <p:spPr/>
        <p:txBody>
          <a:bodyPr/>
          <a:lstStyle/>
          <a:p>
            <a:pPr marL="0" indent="0">
              <a:buFontTx/>
              <a:buNone/>
            </a:pPr>
            <a:r>
              <a:rPr lang="en-US" sz="1200" kern="1200" baseline="0" dirty="0">
                <a:solidFill>
                  <a:schemeClr val="tx1"/>
                </a:solidFill>
                <a:effectLst/>
                <a:latin typeface="+mn-lt"/>
                <a:ea typeface="+mn-ea"/>
                <a:cs typeface="+mn-cs"/>
              </a:rPr>
              <a:t>Notes:</a:t>
            </a:r>
          </a:p>
          <a:p>
            <a:pPr marL="171450" indent="-171450">
              <a:buFontTx/>
              <a:buChar char="-"/>
            </a:pPr>
            <a:r>
              <a:rPr lang="en-US" sz="1200" kern="1200" baseline="0" dirty="0">
                <a:solidFill>
                  <a:schemeClr val="tx1"/>
                </a:solidFill>
                <a:effectLst/>
                <a:latin typeface="+mn-lt"/>
                <a:ea typeface="+mn-ea"/>
                <a:cs typeface="+mn-cs"/>
              </a:rPr>
              <a:t>One</a:t>
            </a:r>
          </a:p>
          <a:p>
            <a:pPr marL="171450" indent="-171450">
              <a:buFontTx/>
              <a:buChar char="-"/>
            </a:pPr>
            <a:r>
              <a:rPr lang="en-US" sz="1200" kern="1200" baseline="0" dirty="0">
                <a:solidFill>
                  <a:schemeClr val="tx1"/>
                </a:solidFill>
                <a:effectLst/>
                <a:latin typeface="+mn-lt"/>
                <a:ea typeface="+mn-ea"/>
                <a:cs typeface="+mn-cs"/>
              </a:rPr>
              <a:t>Two</a:t>
            </a:r>
          </a:p>
          <a:p>
            <a:pPr marL="171450" indent="-171450">
              <a:buFontTx/>
              <a:buChar char="-"/>
            </a:pPr>
            <a:endParaRPr lang="en-US" sz="1200" kern="1200" dirty="0">
              <a:solidFill>
                <a:schemeClr val="tx1"/>
              </a:solidFill>
              <a:effectLst/>
              <a:latin typeface="+mn-lt"/>
              <a:ea typeface="+mn-ea"/>
              <a:cs typeface="+mn-cs"/>
            </a:endParaRPr>
          </a:p>
          <a:p>
            <a:endParaRPr lang="en-US" sz="1600" dirty="0"/>
          </a:p>
          <a:p>
            <a:endParaRPr lang="en-US" sz="1600" baseline="0" dirty="0">
              <a:sym typeface="Wingdings"/>
            </a:endParaRPr>
          </a:p>
        </p:txBody>
      </p:sp>
      <p:sp>
        <p:nvSpPr>
          <p:cNvPr id="4" name="Slide Number Placeholder 3"/>
          <p:cNvSpPr>
            <a:spLocks noGrp="1"/>
          </p:cNvSpPr>
          <p:nvPr>
            <p:ph type="sldNum" sz="quarter" idx="10"/>
          </p:nvPr>
        </p:nvSpPr>
        <p:spPr/>
        <p:txBody>
          <a:bodyPr/>
          <a:lstStyle/>
          <a:p>
            <a:pPr>
              <a:defRPr/>
            </a:pPr>
            <a:fld id="{2AA83664-E739-D54F-8E89-4AD9B19C3ABB}" type="slidenum">
              <a:rPr lang="en-US" smtClean="0">
                <a:solidFill>
                  <a:prstClr val="black"/>
                </a:solidFill>
                <a:latin typeface="Calibri"/>
              </a:rPr>
              <a:pPr>
                <a:defRPr/>
              </a:pPr>
              <a:t>7</a:t>
            </a:fld>
            <a:endParaRPr lang="en-US">
              <a:solidFill>
                <a:prstClr val="black"/>
              </a:solidFill>
              <a:latin typeface="Calibri"/>
            </a:endParaRPr>
          </a:p>
        </p:txBody>
      </p:sp>
    </p:spTree>
    <p:extLst>
      <p:ext uri="{BB962C8B-B14F-4D97-AF65-F5344CB8AC3E}">
        <p14:creationId xmlns:p14="http://schemas.microsoft.com/office/powerpoint/2010/main" val="249803119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0413" cy="3427413"/>
          </a:xfrm>
        </p:spPr>
      </p:sp>
      <p:sp>
        <p:nvSpPr>
          <p:cNvPr id="3" name="Notes Placeholder 2"/>
          <p:cNvSpPr>
            <a:spLocks noGrp="1"/>
          </p:cNvSpPr>
          <p:nvPr>
            <p:ph type="body" idx="1"/>
          </p:nvPr>
        </p:nvSpPr>
        <p:spPr/>
        <p:txBody>
          <a:bodyPr/>
          <a:lstStyle/>
          <a:p>
            <a:pPr marL="257175" indent="-257175" defTabSz="342900">
              <a:lnSpc>
                <a:spcPct val="120000"/>
              </a:lnSpc>
              <a:buFont typeface="Arial"/>
              <a:buChar char="•"/>
            </a:pPr>
            <a:r>
              <a:rPr lang="en-US" sz="1200" dirty="0">
                <a:solidFill>
                  <a:schemeClr val="accent5">
                    <a:lumMod val="75000"/>
                  </a:schemeClr>
                </a:solidFill>
              </a:rPr>
              <a:t>Our first contribution</a:t>
            </a:r>
            <a:r>
              <a:rPr lang="en-US" sz="1200" dirty="0"/>
              <a:t> is a two stage outlier elimination approach based on k-means and multiple one-class SVMs</a:t>
            </a:r>
          </a:p>
          <a:p>
            <a:pPr marL="257175" marR="0" lvl="0" indent="-257175" algn="l" defTabSz="342900" rtl="0" eaLnBrk="1" fontAlgn="auto" latinLnBrk="0" hangingPunct="1">
              <a:lnSpc>
                <a:spcPct val="120000"/>
              </a:lnSpc>
              <a:spcBef>
                <a:spcPts val="360"/>
              </a:spcBef>
              <a:spcAft>
                <a:spcPts val="0"/>
              </a:spcAft>
              <a:buClr>
                <a:srgbClr val="000000"/>
              </a:buClr>
              <a:buSzTx/>
              <a:buFont typeface="Arial"/>
              <a:buChar char="•"/>
              <a:tabLst/>
              <a:defRPr/>
            </a:pPr>
            <a:r>
              <a:rPr lang="en-US" sz="1200" dirty="0">
                <a:solidFill>
                  <a:schemeClr val="accent5">
                    <a:lumMod val="75000"/>
                  </a:schemeClr>
                </a:solidFill>
              </a:rPr>
              <a:t>Our second contribution</a:t>
            </a:r>
            <a:r>
              <a:rPr lang="en-US" sz="1200" dirty="0"/>
              <a:t> is to augment the </a:t>
            </a:r>
            <a:r>
              <a:rPr lang="en-US" sz="1200" dirty="0" err="1"/>
              <a:t>spatio</a:t>
            </a:r>
            <a:r>
              <a:rPr lang="en-US" sz="1200" dirty="0"/>
              <a:t>-temporal cubes with location, motion direction and deep appearance features</a:t>
            </a:r>
          </a:p>
          <a:p>
            <a:pPr marL="257175" indent="-257175" defTabSz="342900">
              <a:lnSpc>
                <a:spcPct val="120000"/>
              </a:lnSpc>
              <a:buFont typeface="Arial"/>
              <a:buChar char="•"/>
            </a:pPr>
            <a:endParaRPr lang="en-US" sz="1200" dirty="0"/>
          </a:p>
          <a:p>
            <a:pPr marL="0" indent="0">
              <a:buFontTx/>
              <a:buNone/>
            </a:pPr>
            <a:endParaRPr lang="en-US" sz="1200" kern="1200" baseline="0" dirty="0">
              <a:solidFill>
                <a:schemeClr val="tx1"/>
              </a:solidFill>
              <a:effectLst/>
              <a:latin typeface="+mn-lt"/>
              <a:ea typeface="+mn-ea"/>
              <a:cs typeface="+mn-cs"/>
            </a:endParaRPr>
          </a:p>
          <a:p>
            <a:pPr marL="171450" indent="-171450">
              <a:buFontTx/>
              <a:buChar char="-"/>
            </a:pPr>
            <a:endParaRPr lang="en-US" sz="1200" kern="1200" dirty="0">
              <a:solidFill>
                <a:schemeClr val="tx1"/>
              </a:solidFill>
              <a:effectLst/>
              <a:latin typeface="+mn-lt"/>
              <a:ea typeface="+mn-ea"/>
              <a:cs typeface="+mn-cs"/>
            </a:endParaRPr>
          </a:p>
          <a:p>
            <a:endParaRPr lang="en-US" sz="1600" dirty="0"/>
          </a:p>
          <a:p>
            <a:endParaRPr lang="en-US" sz="1600" baseline="0" dirty="0">
              <a:sym typeface="Wingdings"/>
            </a:endParaRPr>
          </a:p>
        </p:txBody>
      </p:sp>
      <p:sp>
        <p:nvSpPr>
          <p:cNvPr id="4" name="Slide Number Placeholder 3"/>
          <p:cNvSpPr>
            <a:spLocks noGrp="1"/>
          </p:cNvSpPr>
          <p:nvPr>
            <p:ph type="sldNum" sz="quarter" idx="10"/>
          </p:nvPr>
        </p:nvSpPr>
        <p:spPr/>
        <p:txBody>
          <a:bodyPr/>
          <a:lstStyle/>
          <a:p>
            <a:pPr>
              <a:defRPr/>
            </a:pPr>
            <a:fld id="{2AA83664-E739-D54F-8E89-4AD9B19C3ABB}" type="slidenum">
              <a:rPr lang="en-US" smtClean="0">
                <a:solidFill>
                  <a:prstClr val="black"/>
                </a:solidFill>
                <a:latin typeface="Calibri"/>
              </a:rPr>
              <a:pPr>
                <a:defRPr/>
              </a:pPr>
              <a:t>70</a:t>
            </a:fld>
            <a:endParaRPr lang="en-US">
              <a:solidFill>
                <a:prstClr val="black"/>
              </a:solidFill>
              <a:latin typeface="Calibri"/>
            </a:endParaRPr>
          </a:p>
        </p:txBody>
      </p:sp>
    </p:spTree>
    <p:extLst>
      <p:ext uri="{BB962C8B-B14F-4D97-AF65-F5344CB8AC3E}">
        <p14:creationId xmlns:p14="http://schemas.microsoft.com/office/powerpoint/2010/main" val="304300779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0413" cy="3427413"/>
          </a:xfrm>
        </p:spPr>
      </p:sp>
      <p:sp>
        <p:nvSpPr>
          <p:cNvPr id="3" name="Notes Placeholder 2"/>
          <p:cNvSpPr>
            <a:spLocks noGrp="1"/>
          </p:cNvSpPr>
          <p:nvPr>
            <p:ph type="body" idx="1"/>
          </p:nvPr>
        </p:nvSpPr>
        <p:spPr/>
        <p:txBody>
          <a:bodyPr/>
          <a:lstStyle/>
          <a:p>
            <a:pPr marL="257175" indent="-257175" defTabSz="342900">
              <a:lnSpc>
                <a:spcPct val="120000"/>
              </a:lnSpc>
              <a:buFont typeface="Arial"/>
              <a:buChar char="•"/>
            </a:pPr>
            <a:r>
              <a:rPr lang="en-US" sz="1200" dirty="0">
                <a:solidFill>
                  <a:schemeClr val="accent5">
                    <a:lumMod val="75000"/>
                  </a:schemeClr>
                </a:solidFill>
              </a:rPr>
              <a:t>Our first contribution</a:t>
            </a:r>
            <a:r>
              <a:rPr lang="en-US" sz="1200" dirty="0"/>
              <a:t> is a two stage outlier elimination approach based on k-means and multiple one-class SVMs</a:t>
            </a:r>
          </a:p>
          <a:p>
            <a:pPr marL="257175" marR="0" lvl="0" indent="-257175" algn="l" defTabSz="342900" rtl="0" eaLnBrk="1" fontAlgn="auto" latinLnBrk="0" hangingPunct="1">
              <a:lnSpc>
                <a:spcPct val="120000"/>
              </a:lnSpc>
              <a:spcBef>
                <a:spcPts val="360"/>
              </a:spcBef>
              <a:spcAft>
                <a:spcPts val="0"/>
              </a:spcAft>
              <a:buClr>
                <a:srgbClr val="000000"/>
              </a:buClr>
              <a:buSzTx/>
              <a:buFont typeface="Arial"/>
              <a:buChar char="•"/>
              <a:tabLst/>
              <a:defRPr/>
            </a:pPr>
            <a:r>
              <a:rPr lang="en-US" sz="1200" dirty="0">
                <a:solidFill>
                  <a:schemeClr val="accent5">
                    <a:lumMod val="75000"/>
                  </a:schemeClr>
                </a:solidFill>
              </a:rPr>
              <a:t>Our second contribution</a:t>
            </a:r>
            <a:r>
              <a:rPr lang="en-US" sz="1200" dirty="0"/>
              <a:t> is to augment the </a:t>
            </a:r>
            <a:r>
              <a:rPr lang="en-US" sz="1200" dirty="0" err="1"/>
              <a:t>spatio</a:t>
            </a:r>
            <a:r>
              <a:rPr lang="en-US" sz="1200" dirty="0"/>
              <a:t>-temporal cubes with location, motion direction and deep appearance features</a:t>
            </a:r>
          </a:p>
          <a:p>
            <a:pPr marL="257175" indent="-257175" defTabSz="342900">
              <a:lnSpc>
                <a:spcPct val="120000"/>
              </a:lnSpc>
              <a:buFont typeface="Arial"/>
              <a:buChar char="•"/>
            </a:pPr>
            <a:endParaRPr lang="en-US" sz="1200" dirty="0"/>
          </a:p>
          <a:p>
            <a:pPr marL="0" indent="0">
              <a:buFontTx/>
              <a:buNone/>
            </a:pPr>
            <a:endParaRPr lang="en-US" sz="1200" kern="1200" baseline="0" dirty="0">
              <a:solidFill>
                <a:schemeClr val="tx1"/>
              </a:solidFill>
              <a:effectLst/>
              <a:latin typeface="+mn-lt"/>
              <a:ea typeface="+mn-ea"/>
              <a:cs typeface="+mn-cs"/>
            </a:endParaRPr>
          </a:p>
          <a:p>
            <a:pPr marL="171450" indent="-171450">
              <a:buFontTx/>
              <a:buChar char="-"/>
            </a:pPr>
            <a:endParaRPr lang="en-US" sz="1200" kern="1200" dirty="0">
              <a:solidFill>
                <a:schemeClr val="tx1"/>
              </a:solidFill>
              <a:effectLst/>
              <a:latin typeface="+mn-lt"/>
              <a:ea typeface="+mn-ea"/>
              <a:cs typeface="+mn-cs"/>
            </a:endParaRPr>
          </a:p>
          <a:p>
            <a:endParaRPr lang="en-US" sz="1600" dirty="0"/>
          </a:p>
          <a:p>
            <a:endParaRPr lang="en-US" sz="1600" baseline="0" dirty="0">
              <a:sym typeface="Wingdings"/>
            </a:endParaRPr>
          </a:p>
        </p:txBody>
      </p:sp>
      <p:sp>
        <p:nvSpPr>
          <p:cNvPr id="4" name="Slide Number Placeholder 3"/>
          <p:cNvSpPr>
            <a:spLocks noGrp="1"/>
          </p:cNvSpPr>
          <p:nvPr>
            <p:ph type="sldNum" sz="quarter" idx="10"/>
          </p:nvPr>
        </p:nvSpPr>
        <p:spPr/>
        <p:txBody>
          <a:bodyPr/>
          <a:lstStyle/>
          <a:p>
            <a:pPr>
              <a:defRPr/>
            </a:pPr>
            <a:fld id="{2AA83664-E739-D54F-8E89-4AD9B19C3ABB}" type="slidenum">
              <a:rPr lang="en-US" smtClean="0">
                <a:solidFill>
                  <a:prstClr val="black"/>
                </a:solidFill>
                <a:latin typeface="Calibri"/>
              </a:rPr>
              <a:pPr>
                <a:defRPr/>
              </a:pPr>
              <a:t>71</a:t>
            </a:fld>
            <a:endParaRPr lang="en-US">
              <a:solidFill>
                <a:prstClr val="black"/>
              </a:solidFill>
              <a:latin typeface="Calibri"/>
            </a:endParaRPr>
          </a:p>
        </p:txBody>
      </p:sp>
    </p:spTree>
    <p:extLst>
      <p:ext uri="{BB962C8B-B14F-4D97-AF65-F5344CB8AC3E}">
        <p14:creationId xmlns:p14="http://schemas.microsoft.com/office/powerpoint/2010/main" val="113352729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0413" cy="3427413"/>
          </a:xfrm>
        </p:spPr>
      </p:sp>
      <p:sp>
        <p:nvSpPr>
          <p:cNvPr id="3" name="Notes Placeholder 2"/>
          <p:cNvSpPr>
            <a:spLocks noGrp="1"/>
          </p:cNvSpPr>
          <p:nvPr>
            <p:ph type="body" idx="1"/>
          </p:nvPr>
        </p:nvSpPr>
        <p:spPr/>
        <p:txBody>
          <a:bodyPr/>
          <a:lstStyle/>
          <a:p>
            <a:pPr marL="257175" indent="-257175" defTabSz="342900">
              <a:lnSpc>
                <a:spcPct val="120000"/>
              </a:lnSpc>
              <a:buFont typeface="Arial"/>
              <a:buChar char="•"/>
            </a:pPr>
            <a:r>
              <a:rPr lang="en-US" sz="1200" dirty="0">
                <a:solidFill>
                  <a:schemeClr val="accent5">
                    <a:lumMod val="75000"/>
                  </a:schemeClr>
                </a:solidFill>
              </a:rPr>
              <a:t>Our first contribution</a:t>
            </a:r>
            <a:r>
              <a:rPr lang="en-US" sz="1200" dirty="0"/>
              <a:t> is a two stage outlier elimination approach based on k-means and multiple one-class SVMs</a:t>
            </a:r>
          </a:p>
          <a:p>
            <a:pPr marL="257175" marR="0" lvl="0" indent="-257175" algn="l" defTabSz="342900" rtl="0" eaLnBrk="1" fontAlgn="auto" latinLnBrk="0" hangingPunct="1">
              <a:lnSpc>
                <a:spcPct val="120000"/>
              </a:lnSpc>
              <a:spcBef>
                <a:spcPts val="360"/>
              </a:spcBef>
              <a:spcAft>
                <a:spcPts val="0"/>
              </a:spcAft>
              <a:buClr>
                <a:srgbClr val="000000"/>
              </a:buClr>
              <a:buSzTx/>
              <a:buFont typeface="Arial"/>
              <a:buChar char="•"/>
              <a:tabLst/>
              <a:defRPr/>
            </a:pPr>
            <a:r>
              <a:rPr lang="en-US" sz="1200" dirty="0">
                <a:solidFill>
                  <a:schemeClr val="accent5">
                    <a:lumMod val="75000"/>
                  </a:schemeClr>
                </a:solidFill>
              </a:rPr>
              <a:t>Our second contribution</a:t>
            </a:r>
            <a:r>
              <a:rPr lang="en-US" sz="1200" dirty="0"/>
              <a:t> is to augment the </a:t>
            </a:r>
            <a:r>
              <a:rPr lang="en-US" sz="1200" dirty="0" err="1"/>
              <a:t>spatio</a:t>
            </a:r>
            <a:r>
              <a:rPr lang="en-US" sz="1200" dirty="0"/>
              <a:t>-temporal cubes with location, motion direction and deep appearance features</a:t>
            </a:r>
          </a:p>
          <a:p>
            <a:pPr marL="257175" indent="-257175" defTabSz="342900">
              <a:lnSpc>
                <a:spcPct val="120000"/>
              </a:lnSpc>
              <a:buFont typeface="Arial"/>
              <a:buChar char="•"/>
            </a:pPr>
            <a:endParaRPr lang="en-US" sz="1200" dirty="0"/>
          </a:p>
          <a:p>
            <a:pPr marL="0" indent="0">
              <a:buFontTx/>
              <a:buNone/>
            </a:pPr>
            <a:endParaRPr lang="en-US" sz="1200" kern="1200" baseline="0" dirty="0">
              <a:solidFill>
                <a:schemeClr val="tx1"/>
              </a:solidFill>
              <a:effectLst/>
              <a:latin typeface="+mn-lt"/>
              <a:ea typeface="+mn-ea"/>
              <a:cs typeface="+mn-cs"/>
            </a:endParaRPr>
          </a:p>
          <a:p>
            <a:pPr marL="171450" indent="-171450">
              <a:buFontTx/>
              <a:buChar char="-"/>
            </a:pPr>
            <a:endParaRPr lang="en-US" sz="1200" kern="1200" dirty="0">
              <a:solidFill>
                <a:schemeClr val="tx1"/>
              </a:solidFill>
              <a:effectLst/>
              <a:latin typeface="+mn-lt"/>
              <a:ea typeface="+mn-ea"/>
              <a:cs typeface="+mn-cs"/>
            </a:endParaRPr>
          </a:p>
          <a:p>
            <a:endParaRPr lang="en-US" sz="1600" dirty="0"/>
          </a:p>
          <a:p>
            <a:endParaRPr lang="en-US" sz="1600" baseline="0" dirty="0">
              <a:sym typeface="Wingdings"/>
            </a:endParaRPr>
          </a:p>
        </p:txBody>
      </p:sp>
      <p:sp>
        <p:nvSpPr>
          <p:cNvPr id="4" name="Slide Number Placeholder 3"/>
          <p:cNvSpPr>
            <a:spLocks noGrp="1"/>
          </p:cNvSpPr>
          <p:nvPr>
            <p:ph type="sldNum" sz="quarter" idx="10"/>
          </p:nvPr>
        </p:nvSpPr>
        <p:spPr/>
        <p:txBody>
          <a:bodyPr/>
          <a:lstStyle/>
          <a:p>
            <a:pPr>
              <a:defRPr/>
            </a:pPr>
            <a:fld id="{2AA83664-E739-D54F-8E89-4AD9B19C3ABB}" type="slidenum">
              <a:rPr lang="en-US" smtClean="0">
                <a:solidFill>
                  <a:prstClr val="black"/>
                </a:solidFill>
                <a:latin typeface="Calibri"/>
              </a:rPr>
              <a:pPr>
                <a:defRPr/>
              </a:pPr>
              <a:t>72</a:t>
            </a:fld>
            <a:endParaRPr lang="en-US">
              <a:solidFill>
                <a:prstClr val="black"/>
              </a:solidFill>
              <a:latin typeface="Calibri"/>
            </a:endParaRPr>
          </a:p>
        </p:txBody>
      </p:sp>
    </p:spTree>
    <p:extLst>
      <p:ext uri="{BB962C8B-B14F-4D97-AF65-F5344CB8AC3E}">
        <p14:creationId xmlns:p14="http://schemas.microsoft.com/office/powerpoint/2010/main" val="69455395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0413" cy="3427413"/>
          </a:xfrm>
        </p:spPr>
      </p:sp>
      <p:sp>
        <p:nvSpPr>
          <p:cNvPr id="3" name="Notes Placeholder 2"/>
          <p:cNvSpPr>
            <a:spLocks noGrp="1"/>
          </p:cNvSpPr>
          <p:nvPr>
            <p:ph type="body" idx="1"/>
          </p:nvPr>
        </p:nvSpPr>
        <p:spPr/>
        <p:txBody>
          <a:bodyPr/>
          <a:lstStyle/>
          <a:p>
            <a:pPr marL="257175" indent="-257175" defTabSz="342900">
              <a:lnSpc>
                <a:spcPct val="120000"/>
              </a:lnSpc>
              <a:buFont typeface="Arial"/>
              <a:buChar char="•"/>
            </a:pPr>
            <a:r>
              <a:rPr lang="en-US" sz="1200" dirty="0">
                <a:solidFill>
                  <a:schemeClr val="accent5">
                    <a:lumMod val="75000"/>
                  </a:schemeClr>
                </a:solidFill>
              </a:rPr>
              <a:t>Our first contribution</a:t>
            </a:r>
            <a:r>
              <a:rPr lang="en-US" sz="1200" dirty="0"/>
              <a:t> is a two stage outlier elimination approach based on k-means and multiple one-class SVMs</a:t>
            </a:r>
          </a:p>
          <a:p>
            <a:pPr marL="257175" marR="0" lvl="0" indent="-257175" algn="l" defTabSz="342900" rtl="0" eaLnBrk="1" fontAlgn="auto" latinLnBrk="0" hangingPunct="1">
              <a:lnSpc>
                <a:spcPct val="120000"/>
              </a:lnSpc>
              <a:spcBef>
                <a:spcPts val="360"/>
              </a:spcBef>
              <a:spcAft>
                <a:spcPts val="0"/>
              </a:spcAft>
              <a:buClr>
                <a:srgbClr val="000000"/>
              </a:buClr>
              <a:buSzTx/>
              <a:buFont typeface="Arial"/>
              <a:buChar char="•"/>
              <a:tabLst/>
              <a:defRPr/>
            </a:pPr>
            <a:r>
              <a:rPr lang="en-US" sz="1200" dirty="0">
                <a:solidFill>
                  <a:schemeClr val="accent5">
                    <a:lumMod val="75000"/>
                  </a:schemeClr>
                </a:solidFill>
              </a:rPr>
              <a:t>Our second contribution</a:t>
            </a:r>
            <a:r>
              <a:rPr lang="en-US" sz="1200" dirty="0"/>
              <a:t> is to augment the </a:t>
            </a:r>
            <a:r>
              <a:rPr lang="en-US" sz="1200" dirty="0" err="1"/>
              <a:t>spatio</a:t>
            </a:r>
            <a:r>
              <a:rPr lang="en-US" sz="1200" dirty="0"/>
              <a:t>-temporal cubes with location, motion direction and deep appearance features</a:t>
            </a:r>
          </a:p>
          <a:p>
            <a:pPr marL="257175" indent="-257175" defTabSz="342900">
              <a:lnSpc>
                <a:spcPct val="120000"/>
              </a:lnSpc>
              <a:buFont typeface="Arial"/>
              <a:buChar char="•"/>
            </a:pPr>
            <a:endParaRPr lang="en-US" sz="1200" dirty="0"/>
          </a:p>
          <a:p>
            <a:pPr marL="0" indent="0">
              <a:buFontTx/>
              <a:buNone/>
            </a:pPr>
            <a:endParaRPr lang="en-US" sz="1200" kern="1200" baseline="0" dirty="0">
              <a:solidFill>
                <a:schemeClr val="tx1"/>
              </a:solidFill>
              <a:effectLst/>
              <a:latin typeface="+mn-lt"/>
              <a:ea typeface="+mn-ea"/>
              <a:cs typeface="+mn-cs"/>
            </a:endParaRPr>
          </a:p>
          <a:p>
            <a:pPr marL="171450" indent="-171450">
              <a:buFontTx/>
              <a:buChar char="-"/>
            </a:pPr>
            <a:endParaRPr lang="en-US" sz="1200" kern="1200" dirty="0">
              <a:solidFill>
                <a:schemeClr val="tx1"/>
              </a:solidFill>
              <a:effectLst/>
              <a:latin typeface="+mn-lt"/>
              <a:ea typeface="+mn-ea"/>
              <a:cs typeface="+mn-cs"/>
            </a:endParaRPr>
          </a:p>
          <a:p>
            <a:endParaRPr lang="en-US" sz="1600" dirty="0"/>
          </a:p>
          <a:p>
            <a:endParaRPr lang="en-US" sz="1600" baseline="0" dirty="0">
              <a:sym typeface="Wingdings"/>
            </a:endParaRPr>
          </a:p>
        </p:txBody>
      </p:sp>
      <p:sp>
        <p:nvSpPr>
          <p:cNvPr id="4" name="Slide Number Placeholder 3"/>
          <p:cNvSpPr>
            <a:spLocks noGrp="1"/>
          </p:cNvSpPr>
          <p:nvPr>
            <p:ph type="sldNum" sz="quarter" idx="10"/>
          </p:nvPr>
        </p:nvSpPr>
        <p:spPr/>
        <p:txBody>
          <a:bodyPr/>
          <a:lstStyle/>
          <a:p>
            <a:pPr>
              <a:defRPr/>
            </a:pPr>
            <a:fld id="{2AA83664-E739-D54F-8E89-4AD9B19C3ABB}" type="slidenum">
              <a:rPr lang="en-US" smtClean="0">
                <a:solidFill>
                  <a:prstClr val="black"/>
                </a:solidFill>
                <a:latin typeface="Calibri"/>
              </a:rPr>
              <a:pPr>
                <a:defRPr/>
              </a:pPr>
              <a:t>73</a:t>
            </a:fld>
            <a:endParaRPr lang="en-US">
              <a:solidFill>
                <a:prstClr val="black"/>
              </a:solidFill>
              <a:latin typeface="Calibri"/>
            </a:endParaRPr>
          </a:p>
        </p:txBody>
      </p:sp>
    </p:spTree>
    <p:extLst>
      <p:ext uri="{BB962C8B-B14F-4D97-AF65-F5344CB8AC3E}">
        <p14:creationId xmlns:p14="http://schemas.microsoft.com/office/powerpoint/2010/main" val="391628976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0413" cy="3427413"/>
          </a:xfrm>
        </p:spPr>
      </p:sp>
      <p:sp>
        <p:nvSpPr>
          <p:cNvPr id="3" name="Notes Placeholder 2"/>
          <p:cNvSpPr>
            <a:spLocks noGrp="1"/>
          </p:cNvSpPr>
          <p:nvPr>
            <p:ph type="body" idx="1"/>
          </p:nvPr>
        </p:nvSpPr>
        <p:spPr/>
        <p:txBody>
          <a:bodyPr/>
          <a:lstStyle/>
          <a:p>
            <a:pPr marL="257175" indent="-257175" defTabSz="342900">
              <a:lnSpc>
                <a:spcPct val="120000"/>
              </a:lnSpc>
              <a:buFont typeface="Arial"/>
              <a:buChar char="•"/>
            </a:pPr>
            <a:r>
              <a:rPr lang="en-US" sz="1200" dirty="0">
                <a:solidFill>
                  <a:schemeClr val="accent5">
                    <a:lumMod val="75000"/>
                  </a:schemeClr>
                </a:solidFill>
              </a:rPr>
              <a:t>Our first contribution</a:t>
            </a:r>
            <a:r>
              <a:rPr lang="en-US" sz="1200" dirty="0"/>
              <a:t> is a two stage outlier elimination approach based on k-means and multiple one-class SVMs</a:t>
            </a:r>
          </a:p>
          <a:p>
            <a:pPr marL="257175" marR="0" lvl="0" indent="-257175" algn="l" defTabSz="342900" rtl="0" eaLnBrk="1" fontAlgn="auto" latinLnBrk="0" hangingPunct="1">
              <a:lnSpc>
                <a:spcPct val="120000"/>
              </a:lnSpc>
              <a:spcBef>
                <a:spcPts val="360"/>
              </a:spcBef>
              <a:spcAft>
                <a:spcPts val="0"/>
              </a:spcAft>
              <a:buClr>
                <a:srgbClr val="000000"/>
              </a:buClr>
              <a:buSzTx/>
              <a:buFont typeface="Arial"/>
              <a:buChar char="•"/>
              <a:tabLst/>
              <a:defRPr/>
            </a:pPr>
            <a:r>
              <a:rPr lang="en-US" sz="1200" dirty="0">
                <a:solidFill>
                  <a:schemeClr val="accent5">
                    <a:lumMod val="75000"/>
                  </a:schemeClr>
                </a:solidFill>
              </a:rPr>
              <a:t>Our second contribution</a:t>
            </a:r>
            <a:r>
              <a:rPr lang="en-US" sz="1200" dirty="0"/>
              <a:t> is to augment the </a:t>
            </a:r>
            <a:r>
              <a:rPr lang="en-US" sz="1200" dirty="0" err="1"/>
              <a:t>spatio</a:t>
            </a:r>
            <a:r>
              <a:rPr lang="en-US" sz="1200" dirty="0"/>
              <a:t>-temporal cubes with location, motion direction and deep appearance features</a:t>
            </a:r>
          </a:p>
          <a:p>
            <a:pPr marL="257175" indent="-257175" defTabSz="342900">
              <a:lnSpc>
                <a:spcPct val="120000"/>
              </a:lnSpc>
              <a:buFont typeface="Arial"/>
              <a:buChar char="•"/>
            </a:pPr>
            <a:endParaRPr lang="en-US" sz="1200" dirty="0"/>
          </a:p>
          <a:p>
            <a:pPr marL="0" indent="0">
              <a:buFontTx/>
              <a:buNone/>
            </a:pPr>
            <a:endParaRPr lang="en-US" sz="1200" kern="1200" baseline="0" dirty="0">
              <a:solidFill>
                <a:schemeClr val="tx1"/>
              </a:solidFill>
              <a:effectLst/>
              <a:latin typeface="+mn-lt"/>
              <a:ea typeface="+mn-ea"/>
              <a:cs typeface="+mn-cs"/>
            </a:endParaRPr>
          </a:p>
          <a:p>
            <a:pPr marL="171450" indent="-171450">
              <a:buFontTx/>
              <a:buChar char="-"/>
            </a:pPr>
            <a:endParaRPr lang="en-US" sz="1200" kern="1200" dirty="0">
              <a:solidFill>
                <a:schemeClr val="tx1"/>
              </a:solidFill>
              <a:effectLst/>
              <a:latin typeface="+mn-lt"/>
              <a:ea typeface="+mn-ea"/>
              <a:cs typeface="+mn-cs"/>
            </a:endParaRPr>
          </a:p>
          <a:p>
            <a:endParaRPr lang="en-US" sz="1600" dirty="0"/>
          </a:p>
          <a:p>
            <a:endParaRPr lang="en-US" sz="1600" baseline="0" dirty="0">
              <a:sym typeface="Wingdings"/>
            </a:endParaRPr>
          </a:p>
        </p:txBody>
      </p:sp>
      <p:sp>
        <p:nvSpPr>
          <p:cNvPr id="4" name="Slide Number Placeholder 3"/>
          <p:cNvSpPr>
            <a:spLocks noGrp="1"/>
          </p:cNvSpPr>
          <p:nvPr>
            <p:ph type="sldNum" sz="quarter" idx="10"/>
          </p:nvPr>
        </p:nvSpPr>
        <p:spPr/>
        <p:txBody>
          <a:bodyPr/>
          <a:lstStyle/>
          <a:p>
            <a:pPr>
              <a:defRPr/>
            </a:pPr>
            <a:fld id="{2AA83664-E739-D54F-8E89-4AD9B19C3ABB}" type="slidenum">
              <a:rPr lang="en-US" smtClean="0">
                <a:solidFill>
                  <a:prstClr val="black"/>
                </a:solidFill>
                <a:latin typeface="Calibri"/>
              </a:rPr>
              <a:pPr>
                <a:defRPr/>
              </a:pPr>
              <a:t>74</a:t>
            </a:fld>
            <a:endParaRPr lang="en-US">
              <a:solidFill>
                <a:prstClr val="black"/>
              </a:solidFill>
              <a:latin typeface="Calibri"/>
            </a:endParaRPr>
          </a:p>
        </p:txBody>
      </p:sp>
    </p:spTree>
    <p:extLst>
      <p:ext uri="{BB962C8B-B14F-4D97-AF65-F5344CB8AC3E}">
        <p14:creationId xmlns:p14="http://schemas.microsoft.com/office/powerpoint/2010/main" val="88709248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0413" cy="3427413"/>
          </a:xfrm>
        </p:spPr>
      </p:sp>
      <p:sp>
        <p:nvSpPr>
          <p:cNvPr id="3" name="Notes Placeholder 2"/>
          <p:cNvSpPr>
            <a:spLocks noGrp="1"/>
          </p:cNvSpPr>
          <p:nvPr>
            <p:ph type="body" idx="1"/>
          </p:nvPr>
        </p:nvSpPr>
        <p:spPr/>
        <p:txBody>
          <a:bodyPr/>
          <a:lstStyle/>
          <a:p>
            <a:pPr marL="257175" indent="-257175" defTabSz="342900">
              <a:lnSpc>
                <a:spcPct val="120000"/>
              </a:lnSpc>
              <a:buFont typeface="Arial"/>
              <a:buChar char="•"/>
            </a:pPr>
            <a:r>
              <a:rPr lang="en-US" sz="1200" dirty="0">
                <a:solidFill>
                  <a:schemeClr val="accent5">
                    <a:lumMod val="75000"/>
                  </a:schemeClr>
                </a:solidFill>
              </a:rPr>
              <a:t>Our first contribution</a:t>
            </a:r>
            <a:r>
              <a:rPr lang="en-US" sz="1200" dirty="0"/>
              <a:t> is a two stage outlier elimination approach based on k-means and multiple one-class SVMs</a:t>
            </a:r>
          </a:p>
          <a:p>
            <a:pPr marL="257175" marR="0" lvl="0" indent="-257175" algn="l" defTabSz="342900" rtl="0" eaLnBrk="1" fontAlgn="auto" latinLnBrk="0" hangingPunct="1">
              <a:lnSpc>
                <a:spcPct val="120000"/>
              </a:lnSpc>
              <a:spcBef>
                <a:spcPts val="360"/>
              </a:spcBef>
              <a:spcAft>
                <a:spcPts val="0"/>
              </a:spcAft>
              <a:buClr>
                <a:srgbClr val="000000"/>
              </a:buClr>
              <a:buSzTx/>
              <a:buFont typeface="Arial"/>
              <a:buChar char="•"/>
              <a:tabLst/>
              <a:defRPr/>
            </a:pPr>
            <a:r>
              <a:rPr lang="en-US" sz="1200" dirty="0">
                <a:solidFill>
                  <a:schemeClr val="accent5">
                    <a:lumMod val="75000"/>
                  </a:schemeClr>
                </a:solidFill>
              </a:rPr>
              <a:t>Our second contribution</a:t>
            </a:r>
            <a:r>
              <a:rPr lang="en-US" sz="1200" dirty="0"/>
              <a:t> is to augment the </a:t>
            </a:r>
            <a:r>
              <a:rPr lang="en-US" sz="1200" dirty="0" err="1"/>
              <a:t>spatio</a:t>
            </a:r>
            <a:r>
              <a:rPr lang="en-US" sz="1200" dirty="0"/>
              <a:t>-temporal cubes with location, motion direction and deep appearance features</a:t>
            </a:r>
          </a:p>
          <a:p>
            <a:pPr marL="257175" indent="-257175" defTabSz="342900">
              <a:lnSpc>
                <a:spcPct val="120000"/>
              </a:lnSpc>
              <a:buFont typeface="Arial"/>
              <a:buChar char="•"/>
            </a:pPr>
            <a:endParaRPr lang="en-US" sz="1200" dirty="0"/>
          </a:p>
          <a:p>
            <a:pPr marL="0" indent="0">
              <a:buFontTx/>
              <a:buNone/>
            </a:pPr>
            <a:endParaRPr lang="en-US" sz="1200" kern="1200" baseline="0" dirty="0">
              <a:solidFill>
                <a:schemeClr val="tx1"/>
              </a:solidFill>
              <a:effectLst/>
              <a:latin typeface="+mn-lt"/>
              <a:ea typeface="+mn-ea"/>
              <a:cs typeface="+mn-cs"/>
            </a:endParaRPr>
          </a:p>
          <a:p>
            <a:pPr marL="171450" indent="-171450">
              <a:buFontTx/>
              <a:buChar char="-"/>
            </a:pPr>
            <a:endParaRPr lang="en-US" sz="1200" kern="1200" dirty="0">
              <a:solidFill>
                <a:schemeClr val="tx1"/>
              </a:solidFill>
              <a:effectLst/>
              <a:latin typeface="+mn-lt"/>
              <a:ea typeface="+mn-ea"/>
              <a:cs typeface="+mn-cs"/>
            </a:endParaRPr>
          </a:p>
          <a:p>
            <a:endParaRPr lang="en-US" sz="1600" dirty="0"/>
          </a:p>
          <a:p>
            <a:endParaRPr lang="en-US" sz="1600" baseline="0" dirty="0">
              <a:sym typeface="Wingdings"/>
            </a:endParaRPr>
          </a:p>
        </p:txBody>
      </p:sp>
      <p:sp>
        <p:nvSpPr>
          <p:cNvPr id="4" name="Slide Number Placeholder 3"/>
          <p:cNvSpPr>
            <a:spLocks noGrp="1"/>
          </p:cNvSpPr>
          <p:nvPr>
            <p:ph type="sldNum" sz="quarter" idx="10"/>
          </p:nvPr>
        </p:nvSpPr>
        <p:spPr/>
        <p:txBody>
          <a:bodyPr/>
          <a:lstStyle/>
          <a:p>
            <a:pPr>
              <a:defRPr/>
            </a:pPr>
            <a:fld id="{2AA83664-E739-D54F-8E89-4AD9B19C3ABB}" type="slidenum">
              <a:rPr lang="en-US" smtClean="0">
                <a:solidFill>
                  <a:prstClr val="black"/>
                </a:solidFill>
                <a:latin typeface="Calibri"/>
              </a:rPr>
              <a:pPr>
                <a:defRPr/>
              </a:pPr>
              <a:t>75</a:t>
            </a:fld>
            <a:endParaRPr lang="en-US">
              <a:solidFill>
                <a:prstClr val="black"/>
              </a:solidFill>
              <a:latin typeface="Calibri"/>
            </a:endParaRPr>
          </a:p>
        </p:txBody>
      </p:sp>
    </p:spTree>
    <p:extLst>
      <p:ext uri="{BB962C8B-B14F-4D97-AF65-F5344CB8AC3E}">
        <p14:creationId xmlns:p14="http://schemas.microsoft.com/office/powerpoint/2010/main" val="422960093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0413" cy="3427413"/>
          </a:xfrm>
        </p:spPr>
      </p:sp>
      <p:sp>
        <p:nvSpPr>
          <p:cNvPr id="3" name="Notes Placeholder 2"/>
          <p:cNvSpPr>
            <a:spLocks noGrp="1"/>
          </p:cNvSpPr>
          <p:nvPr>
            <p:ph type="body" idx="1"/>
          </p:nvPr>
        </p:nvSpPr>
        <p:spPr/>
        <p:txBody>
          <a:bodyPr/>
          <a:lstStyle/>
          <a:p>
            <a:pPr marL="257175" indent="-257175" defTabSz="342900">
              <a:lnSpc>
                <a:spcPct val="120000"/>
              </a:lnSpc>
              <a:buFont typeface="Arial"/>
              <a:buChar char="•"/>
            </a:pPr>
            <a:r>
              <a:rPr lang="en-US" sz="1200" dirty="0">
                <a:solidFill>
                  <a:schemeClr val="accent5">
                    <a:lumMod val="75000"/>
                  </a:schemeClr>
                </a:solidFill>
              </a:rPr>
              <a:t>Our first contribution</a:t>
            </a:r>
            <a:r>
              <a:rPr lang="en-US" sz="1200" dirty="0"/>
              <a:t> is a two stage outlier elimination approach based on k-means and multiple one-class SVMs</a:t>
            </a:r>
          </a:p>
          <a:p>
            <a:pPr marL="257175" marR="0" lvl="0" indent="-257175" algn="l" defTabSz="342900" rtl="0" eaLnBrk="1" fontAlgn="auto" latinLnBrk="0" hangingPunct="1">
              <a:lnSpc>
                <a:spcPct val="120000"/>
              </a:lnSpc>
              <a:spcBef>
                <a:spcPts val="360"/>
              </a:spcBef>
              <a:spcAft>
                <a:spcPts val="0"/>
              </a:spcAft>
              <a:buClr>
                <a:srgbClr val="000000"/>
              </a:buClr>
              <a:buSzTx/>
              <a:buFont typeface="Arial"/>
              <a:buChar char="•"/>
              <a:tabLst/>
              <a:defRPr/>
            </a:pPr>
            <a:r>
              <a:rPr lang="en-US" sz="1200" dirty="0">
                <a:solidFill>
                  <a:schemeClr val="accent5">
                    <a:lumMod val="75000"/>
                  </a:schemeClr>
                </a:solidFill>
              </a:rPr>
              <a:t>Our second contribution</a:t>
            </a:r>
            <a:r>
              <a:rPr lang="en-US" sz="1200" dirty="0"/>
              <a:t> is to augment the </a:t>
            </a:r>
            <a:r>
              <a:rPr lang="en-US" sz="1200" dirty="0" err="1"/>
              <a:t>spatio</a:t>
            </a:r>
            <a:r>
              <a:rPr lang="en-US" sz="1200" dirty="0"/>
              <a:t>-temporal cubes with location, motion direction and deep appearance features</a:t>
            </a:r>
          </a:p>
          <a:p>
            <a:pPr marL="257175" indent="-257175" defTabSz="342900">
              <a:lnSpc>
                <a:spcPct val="120000"/>
              </a:lnSpc>
              <a:buFont typeface="Arial"/>
              <a:buChar char="•"/>
            </a:pPr>
            <a:endParaRPr lang="en-US" sz="1200" dirty="0"/>
          </a:p>
          <a:p>
            <a:pPr marL="0" indent="0">
              <a:buFontTx/>
              <a:buNone/>
            </a:pPr>
            <a:endParaRPr lang="en-US" sz="1200" kern="1200" baseline="0" dirty="0">
              <a:solidFill>
                <a:schemeClr val="tx1"/>
              </a:solidFill>
              <a:effectLst/>
              <a:latin typeface="+mn-lt"/>
              <a:ea typeface="+mn-ea"/>
              <a:cs typeface="+mn-cs"/>
            </a:endParaRPr>
          </a:p>
          <a:p>
            <a:pPr marL="171450" indent="-171450">
              <a:buFontTx/>
              <a:buChar char="-"/>
            </a:pPr>
            <a:endParaRPr lang="en-US" sz="1200" kern="1200" dirty="0">
              <a:solidFill>
                <a:schemeClr val="tx1"/>
              </a:solidFill>
              <a:effectLst/>
              <a:latin typeface="+mn-lt"/>
              <a:ea typeface="+mn-ea"/>
              <a:cs typeface="+mn-cs"/>
            </a:endParaRPr>
          </a:p>
          <a:p>
            <a:endParaRPr lang="en-US" sz="1600" dirty="0"/>
          </a:p>
          <a:p>
            <a:endParaRPr lang="en-US" sz="1600" baseline="0" dirty="0">
              <a:sym typeface="Wingdings"/>
            </a:endParaRPr>
          </a:p>
        </p:txBody>
      </p:sp>
      <p:sp>
        <p:nvSpPr>
          <p:cNvPr id="4" name="Slide Number Placeholder 3"/>
          <p:cNvSpPr>
            <a:spLocks noGrp="1"/>
          </p:cNvSpPr>
          <p:nvPr>
            <p:ph type="sldNum" sz="quarter" idx="10"/>
          </p:nvPr>
        </p:nvSpPr>
        <p:spPr/>
        <p:txBody>
          <a:bodyPr/>
          <a:lstStyle/>
          <a:p>
            <a:pPr>
              <a:defRPr/>
            </a:pPr>
            <a:fld id="{2AA83664-E739-D54F-8E89-4AD9B19C3ABB}" type="slidenum">
              <a:rPr lang="en-US" smtClean="0">
                <a:solidFill>
                  <a:prstClr val="black"/>
                </a:solidFill>
                <a:latin typeface="Calibri"/>
              </a:rPr>
              <a:pPr>
                <a:defRPr/>
              </a:pPr>
              <a:t>76</a:t>
            </a:fld>
            <a:endParaRPr lang="en-US">
              <a:solidFill>
                <a:prstClr val="black"/>
              </a:solidFill>
              <a:latin typeface="Calibri"/>
            </a:endParaRPr>
          </a:p>
        </p:txBody>
      </p:sp>
    </p:spTree>
    <p:extLst>
      <p:ext uri="{BB962C8B-B14F-4D97-AF65-F5344CB8AC3E}">
        <p14:creationId xmlns:p14="http://schemas.microsoft.com/office/powerpoint/2010/main" val="206833219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0413" cy="3427413"/>
          </a:xfrm>
        </p:spPr>
      </p:sp>
      <p:sp>
        <p:nvSpPr>
          <p:cNvPr id="3" name="Notes Placeholder 2"/>
          <p:cNvSpPr>
            <a:spLocks noGrp="1"/>
          </p:cNvSpPr>
          <p:nvPr>
            <p:ph type="body" idx="1"/>
          </p:nvPr>
        </p:nvSpPr>
        <p:spPr/>
        <p:txBody>
          <a:bodyPr/>
          <a:lstStyle/>
          <a:p>
            <a:pPr marL="257175" indent="-257175" defTabSz="342900">
              <a:lnSpc>
                <a:spcPct val="120000"/>
              </a:lnSpc>
              <a:buFont typeface="Arial"/>
              <a:buChar char="•"/>
            </a:pPr>
            <a:endParaRPr lang="en-US" sz="1200" dirty="0"/>
          </a:p>
          <a:p>
            <a:pPr marL="0" indent="0">
              <a:buFontTx/>
              <a:buNone/>
            </a:pPr>
            <a:endParaRPr lang="en-US" sz="1200" kern="1200" baseline="0" dirty="0">
              <a:solidFill>
                <a:schemeClr val="tx1"/>
              </a:solidFill>
              <a:effectLst/>
              <a:latin typeface="+mn-lt"/>
              <a:ea typeface="+mn-ea"/>
              <a:cs typeface="+mn-cs"/>
            </a:endParaRPr>
          </a:p>
          <a:p>
            <a:pPr marL="171450" indent="-171450">
              <a:buFontTx/>
              <a:buChar char="-"/>
            </a:pPr>
            <a:endParaRPr lang="en-US" sz="1200" kern="1200" dirty="0">
              <a:solidFill>
                <a:schemeClr val="tx1"/>
              </a:solidFill>
              <a:effectLst/>
              <a:latin typeface="+mn-lt"/>
              <a:ea typeface="+mn-ea"/>
              <a:cs typeface="+mn-cs"/>
            </a:endParaRPr>
          </a:p>
          <a:p>
            <a:endParaRPr lang="en-US" sz="1600" dirty="0"/>
          </a:p>
          <a:p>
            <a:endParaRPr lang="en-US" sz="1600" baseline="0" dirty="0">
              <a:sym typeface="Wingdings"/>
            </a:endParaRPr>
          </a:p>
        </p:txBody>
      </p:sp>
      <p:sp>
        <p:nvSpPr>
          <p:cNvPr id="4" name="Slide Number Placeholder 3"/>
          <p:cNvSpPr>
            <a:spLocks noGrp="1"/>
          </p:cNvSpPr>
          <p:nvPr>
            <p:ph type="sldNum" sz="quarter" idx="10"/>
          </p:nvPr>
        </p:nvSpPr>
        <p:spPr/>
        <p:txBody>
          <a:bodyPr/>
          <a:lstStyle/>
          <a:p>
            <a:pPr>
              <a:defRPr/>
            </a:pPr>
            <a:fld id="{2AA83664-E739-D54F-8E89-4AD9B19C3ABB}" type="slidenum">
              <a:rPr lang="en-US" smtClean="0">
                <a:solidFill>
                  <a:prstClr val="black"/>
                </a:solidFill>
                <a:latin typeface="Calibri"/>
              </a:rPr>
              <a:pPr>
                <a:defRPr/>
              </a:pPr>
              <a:t>77</a:t>
            </a:fld>
            <a:endParaRPr lang="en-US">
              <a:solidFill>
                <a:prstClr val="black"/>
              </a:solidFill>
              <a:latin typeface="Calibri"/>
            </a:endParaRPr>
          </a:p>
        </p:txBody>
      </p:sp>
    </p:spTree>
    <p:extLst>
      <p:ext uri="{BB962C8B-B14F-4D97-AF65-F5344CB8AC3E}">
        <p14:creationId xmlns:p14="http://schemas.microsoft.com/office/powerpoint/2010/main" val="150712345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0413" cy="3427413"/>
          </a:xfrm>
        </p:spPr>
      </p:sp>
      <p:sp>
        <p:nvSpPr>
          <p:cNvPr id="3" name="Notes Placeholder 2"/>
          <p:cNvSpPr>
            <a:spLocks noGrp="1"/>
          </p:cNvSpPr>
          <p:nvPr>
            <p:ph type="body" idx="1"/>
          </p:nvPr>
        </p:nvSpPr>
        <p:spPr/>
        <p:txBody>
          <a:bodyPr/>
          <a:lstStyle/>
          <a:p>
            <a:pPr marL="257175" indent="-257175" defTabSz="342900">
              <a:lnSpc>
                <a:spcPct val="120000"/>
              </a:lnSpc>
              <a:buFont typeface="Arial"/>
              <a:buChar char="•"/>
            </a:pPr>
            <a:endParaRPr lang="en-US" sz="1200" dirty="0"/>
          </a:p>
          <a:p>
            <a:pPr marL="0" indent="0">
              <a:buFontTx/>
              <a:buNone/>
            </a:pPr>
            <a:endParaRPr lang="en-US" sz="1200" kern="1200" baseline="0" dirty="0">
              <a:solidFill>
                <a:schemeClr val="tx1"/>
              </a:solidFill>
              <a:effectLst/>
              <a:latin typeface="+mn-lt"/>
              <a:ea typeface="+mn-ea"/>
              <a:cs typeface="+mn-cs"/>
            </a:endParaRPr>
          </a:p>
          <a:p>
            <a:pPr marL="171450" indent="-171450">
              <a:buFontTx/>
              <a:buChar char="-"/>
            </a:pPr>
            <a:endParaRPr lang="en-US" sz="1200" kern="1200" dirty="0">
              <a:solidFill>
                <a:schemeClr val="tx1"/>
              </a:solidFill>
              <a:effectLst/>
              <a:latin typeface="+mn-lt"/>
              <a:ea typeface="+mn-ea"/>
              <a:cs typeface="+mn-cs"/>
            </a:endParaRPr>
          </a:p>
          <a:p>
            <a:endParaRPr lang="en-US" sz="1600" dirty="0"/>
          </a:p>
          <a:p>
            <a:endParaRPr lang="en-US" sz="1600" baseline="0" dirty="0">
              <a:sym typeface="Wingdings"/>
            </a:endParaRPr>
          </a:p>
        </p:txBody>
      </p:sp>
      <p:sp>
        <p:nvSpPr>
          <p:cNvPr id="4" name="Slide Number Placeholder 3"/>
          <p:cNvSpPr>
            <a:spLocks noGrp="1"/>
          </p:cNvSpPr>
          <p:nvPr>
            <p:ph type="sldNum" sz="quarter" idx="10"/>
          </p:nvPr>
        </p:nvSpPr>
        <p:spPr/>
        <p:txBody>
          <a:bodyPr/>
          <a:lstStyle/>
          <a:p>
            <a:pPr>
              <a:defRPr/>
            </a:pPr>
            <a:fld id="{2AA83664-E739-D54F-8E89-4AD9B19C3ABB}" type="slidenum">
              <a:rPr lang="en-US" smtClean="0">
                <a:solidFill>
                  <a:prstClr val="black"/>
                </a:solidFill>
                <a:latin typeface="Calibri"/>
              </a:rPr>
              <a:pPr>
                <a:defRPr/>
              </a:pPr>
              <a:t>78</a:t>
            </a:fld>
            <a:endParaRPr lang="en-US">
              <a:solidFill>
                <a:prstClr val="black"/>
              </a:solidFill>
              <a:latin typeface="Calibri"/>
            </a:endParaRPr>
          </a:p>
        </p:txBody>
      </p:sp>
    </p:spTree>
    <p:extLst>
      <p:ext uri="{BB962C8B-B14F-4D97-AF65-F5344CB8AC3E}">
        <p14:creationId xmlns:p14="http://schemas.microsoft.com/office/powerpoint/2010/main" val="312594965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0413" cy="3427413"/>
          </a:xfrm>
        </p:spPr>
      </p:sp>
      <p:sp>
        <p:nvSpPr>
          <p:cNvPr id="3" name="Notes Placeholder 2"/>
          <p:cNvSpPr>
            <a:spLocks noGrp="1"/>
          </p:cNvSpPr>
          <p:nvPr>
            <p:ph type="body" idx="1"/>
          </p:nvPr>
        </p:nvSpPr>
        <p:spPr/>
        <p:txBody>
          <a:bodyPr/>
          <a:lstStyle/>
          <a:p>
            <a:pPr marL="257175" indent="-257175" defTabSz="342900">
              <a:lnSpc>
                <a:spcPct val="120000"/>
              </a:lnSpc>
              <a:buFont typeface="Arial"/>
              <a:buChar char="•"/>
            </a:pPr>
            <a:r>
              <a:rPr lang="en-US" sz="1200" dirty="0">
                <a:solidFill>
                  <a:schemeClr val="accent5">
                    <a:lumMod val="75000"/>
                  </a:schemeClr>
                </a:solidFill>
              </a:rPr>
              <a:t>Our first contribution</a:t>
            </a:r>
            <a:r>
              <a:rPr lang="en-US" sz="1200" dirty="0"/>
              <a:t> is a two stage outlier elimination approach based on k-means and multiple one-class SVMs</a:t>
            </a:r>
          </a:p>
          <a:p>
            <a:pPr marL="257175" marR="0" lvl="0" indent="-257175" algn="l" defTabSz="342900" rtl="0" eaLnBrk="1" fontAlgn="auto" latinLnBrk="0" hangingPunct="1">
              <a:lnSpc>
                <a:spcPct val="120000"/>
              </a:lnSpc>
              <a:spcBef>
                <a:spcPts val="360"/>
              </a:spcBef>
              <a:spcAft>
                <a:spcPts val="0"/>
              </a:spcAft>
              <a:buClr>
                <a:srgbClr val="000000"/>
              </a:buClr>
              <a:buSzTx/>
              <a:buFont typeface="Arial"/>
              <a:buChar char="•"/>
              <a:tabLst/>
              <a:defRPr/>
            </a:pPr>
            <a:r>
              <a:rPr lang="en-US" sz="1200" dirty="0">
                <a:solidFill>
                  <a:schemeClr val="accent5">
                    <a:lumMod val="75000"/>
                  </a:schemeClr>
                </a:solidFill>
              </a:rPr>
              <a:t>Our second contribution</a:t>
            </a:r>
            <a:r>
              <a:rPr lang="en-US" sz="1200" dirty="0"/>
              <a:t> is to augment the </a:t>
            </a:r>
            <a:r>
              <a:rPr lang="en-US" sz="1200" dirty="0" err="1"/>
              <a:t>spatio</a:t>
            </a:r>
            <a:r>
              <a:rPr lang="en-US" sz="1200" dirty="0"/>
              <a:t>-temporal cubes with location, motion direction and deep appearance features</a:t>
            </a:r>
          </a:p>
          <a:p>
            <a:pPr marL="257175" indent="-257175" defTabSz="342900">
              <a:lnSpc>
                <a:spcPct val="120000"/>
              </a:lnSpc>
              <a:buFont typeface="Arial"/>
              <a:buChar char="•"/>
            </a:pPr>
            <a:endParaRPr lang="en-US" sz="1200" dirty="0"/>
          </a:p>
          <a:p>
            <a:pPr marL="0" indent="0">
              <a:buFontTx/>
              <a:buNone/>
            </a:pPr>
            <a:endParaRPr lang="en-US" sz="1200" kern="1200" baseline="0" dirty="0">
              <a:solidFill>
                <a:schemeClr val="tx1"/>
              </a:solidFill>
              <a:effectLst/>
              <a:latin typeface="+mn-lt"/>
              <a:ea typeface="+mn-ea"/>
              <a:cs typeface="+mn-cs"/>
            </a:endParaRPr>
          </a:p>
          <a:p>
            <a:pPr marL="171450" indent="-171450">
              <a:buFontTx/>
              <a:buChar char="-"/>
            </a:pPr>
            <a:endParaRPr lang="en-US" sz="1200" kern="1200" dirty="0">
              <a:solidFill>
                <a:schemeClr val="tx1"/>
              </a:solidFill>
              <a:effectLst/>
              <a:latin typeface="+mn-lt"/>
              <a:ea typeface="+mn-ea"/>
              <a:cs typeface="+mn-cs"/>
            </a:endParaRPr>
          </a:p>
          <a:p>
            <a:endParaRPr lang="en-US" sz="1600" dirty="0"/>
          </a:p>
          <a:p>
            <a:endParaRPr lang="en-US" sz="1600" baseline="0" dirty="0">
              <a:sym typeface="Wingdings"/>
            </a:endParaRPr>
          </a:p>
        </p:txBody>
      </p:sp>
      <p:sp>
        <p:nvSpPr>
          <p:cNvPr id="4" name="Slide Number Placeholder 3"/>
          <p:cNvSpPr>
            <a:spLocks noGrp="1"/>
          </p:cNvSpPr>
          <p:nvPr>
            <p:ph type="sldNum" sz="quarter" idx="10"/>
          </p:nvPr>
        </p:nvSpPr>
        <p:spPr/>
        <p:txBody>
          <a:bodyPr/>
          <a:lstStyle/>
          <a:p>
            <a:pPr>
              <a:defRPr/>
            </a:pPr>
            <a:fld id="{2AA83664-E739-D54F-8E89-4AD9B19C3ABB}" type="slidenum">
              <a:rPr lang="en-US" smtClean="0">
                <a:solidFill>
                  <a:prstClr val="black"/>
                </a:solidFill>
                <a:latin typeface="Calibri"/>
              </a:rPr>
              <a:pPr>
                <a:defRPr/>
              </a:pPr>
              <a:t>79</a:t>
            </a:fld>
            <a:endParaRPr lang="en-US">
              <a:solidFill>
                <a:prstClr val="black"/>
              </a:solidFill>
              <a:latin typeface="Calibri"/>
            </a:endParaRPr>
          </a:p>
        </p:txBody>
      </p:sp>
    </p:spTree>
    <p:extLst>
      <p:ext uri="{BB962C8B-B14F-4D97-AF65-F5344CB8AC3E}">
        <p14:creationId xmlns:p14="http://schemas.microsoft.com/office/powerpoint/2010/main" val="9030782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0413" cy="3427413"/>
          </a:xfrm>
        </p:spPr>
      </p:sp>
      <p:sp>
        <p:nvSpPr>
          <p:cNvPr id="3" name="Notes Placeholder 2"/>
          <p:cNvSpPr>
            <a:spLocks noGrp="1"/>
          </p:cNvSpPr>
          <p:nvPr>
            <p:ph type="body" idx="1"/>
          </p:nvPr>
        </p:nvSpPr>
        <p:spPr/>
        <p:txBody>
          <a:bodyPr/>
          <a:lstStyle/>
          <a:p>
            <a:pPr marL="0" indent="0">
              <a:buFontTx/>
              <a:buNone/>
            </a:pPr>
            <a:r>
              <a:rPr lang="en-US" sz="1200" kern="1200" baseline="0" dirty="0">
                <a:solidFill>
                  <a:schemeClr val="tx1"/>
                </a:solidFill>
                <a:effectLst/>
                <a:latin typeface="+mn-lt"/>
                <a:ea typeface="+mn-ea"/>
                <a:cs typeface="+mn-cs"/>
              </a:rPr>
              <a:t>Notes:</a:t>
            </a:r>
          </a:p>
          <a:p>
            <a:pPr marL="171450" indent="-171450">
              <a:buFontTx/>
              <a:buChar char="-"/>
            </a:pPr>
            <a:r>
              <a:rPr lang="en-US" sz="1200" kern="1200" baseline="0" dirty="0">
                <a:solidFill>
                  <a:schemeClr val="tx1"/>
                </a:solidFill>
                <a:effectLst/>
                <a:latin typeface="+mn-lt"/>
                <a:ea typeface="+mn-ea"/>
                <a:cs typeface="+mn-cs"/>
              </a:rPr>
              <a:t>One</a:t>
            </a:r>
          </a:p>
          <a:p>
            <a:pPr marL="171450" indent="-171450">
              <a:buFontTx/>
              <a:buChar char="-"/>
            </a:pPr>
            <a:r>
              <a:rPr lang="en-US" sz="1200" kern="1200" baseline="0" dirty="0">
                <a:solidFill>
                  <a:schemeClr val="tx1"/>
                </a:solidFill>
                <a:effectLst/>
                <a:latin typeface="+mn-lt"/>
                <a:ea typeface="+mn-ea"/>
                <a:cs typeface="+mn-cs"/>
              </a:rPr>
              <a:t>Two</a:t>
            </a:r>
          </a:p>
          <a:p>
            <a:pPr marL="171450" indent="-171450">
              <a:buFontTx/>
              <a:buChar char="-"/>
            </a:pPr>
            <a:endParaRPr lang="en-US" sz="1200" kern="1200" dirty="0">
              <a:solidFill>
                <a:schemeClr val="tx1"/>
              </a:solidFill>
              <a:effectLst/>
              <a:latin typeface="+mn-lt"/>
              <a:ea typeface="+mn-ea"/>
              <a:cs typeface="+mn-cs"/>
            </a:endParaRPr>
          </a:p>
          <a:p>
            <a:endParaRPr lang="en-US" sz="1600" dirty="0"/>
          </a:p>
          <a:p>
            <a:endParaRPr lang="en-US" sz="1600" baseline="0" dirty="0">
              <a:sym typeface="Wingdings"/>
            </a:endParaRPr>
          </a:p>
        </p:txBody>
      </p:sp>
      <p:sp>
        <p:nvSpPr>
          <p:cNvPr id="4" name="Slide Number Placeholder 3"/>
          <p:cNvSpPr>
            <a:spLocks noGrp="1"/>
          </p:cNvSpPr>
          <p:nvPr>
            <p:ph type="sldNum" sz="quarter" idx="10"/>
          </p:nvPr>
        </p:nvSpPr>
        <p:spPr/>
        <p:txBody>
          <a:bodyPr/>
          <a:lstStyle/>
          <a:p>
            <a:pPr>
              <a:defRPr/>
            </a:pPr>
            <a:fld id="{2AA83664-E739-D54F-8E89-4AD9B19C3ABB}" type="slidenum">
              <a:rPr lang="en-US" smtClean="0">
                <a:solidFill>
                  <a:prstClr val="black"/>
                </a:solidFill>
                <a:latin typeface="Calibri"/>
              </a:rPr>
              <a:pPr>
                <a:defRPr/>
              </a:pPr>
              <a:t>8</a:t>
            </a:fld>
            <a:endParaRPr lang="en-US">
              <a:solidFill>
                <a:prstClr val="black"/>
              </a:solidFill>
              <a:latin typeface="Calibri"/>
            </a:endParaRPr>
          </a:p>
        </p:txBody>
      </p:sp>
    </p:spTree>
    <p:extLst>
      <p:ext uri="{BB962C8B-B14F-4D97-AF65-F5344CB8AC3E}">
        <p14:creationId xmlns:p14="http://schemas.microsoft.com/office/powerpoint/2010/main" val="354043769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0413" cy="3427413"/>
          </a:xfrm>
        </p:spPr>
      </p:sp>
      <p:sp>
        <p:nvSpPr>
          <p:cNvPr id="3" name="Notes Placeholder 2"/>
          <p:cNvSpPr>
            <a:spLocks noGrp="1"/>
          </p:cNvSpPr>
          <p:nvPr>
            <p:ph type="body" idx="1"/>
          </p:nvPr>
        </p:nvSpPr>
        <p:spPr/>
        <p:txBody>
          <a:bodyPr/>
          <a:lstStyle/>
          <a:p>
            <a:pPr marL="257175" indent="-257175" defTabSz="342900">
              <a:lnSpc>
                <a:spcPct val="120000"/>
              </a:lnSpc>
              <a:buFont typeface="Arial"/>
              <a:buChar char="•"/>
            </a:pPr>
            <a:r>
              <a:rPr lang="en-US" sz="1200" dirty="0">
                <a:solidFill>
                  <a:schemeClr val="accent5">
                    <a:lumMod val="75000"/>
                  </a:schemeClr>
                </a:solidFill>
              </a:rPr>
              <a:t>Our first contribution</a:t>
            </a:r>
            <a:r>
              <a:rPr lang="en-US" sz="1200" dirty="0"/>
              <a:t> is a two stage outlier elimination approach based on k-means and multiple one-class SVMs</a:t>
            </a:r>
          </a:p>
          <a:p>
            <a:pPr marL="257175" marR="0" lvl="0" indent="-257175" algn="l" defTabSz="342900" rtl="0" eaLnBrk="1" fontAlgn="auto" latinLnBrk="0" hangingPunct="1">
              <a:lnSpc>
                <a:spcPct val="120000"/>
              </a:lnSpc>
              <a:spcBef>
                <a:spcPts val="360"/>
              </a:spcBef>
              <a:spcAft>
                <a:spcPts val="0"/>
              </a:spcAft>
              <a:buClr>
                <a:srgbClr val="000000"/>
              </a:buClr>
              <a:buSzTx/>
              <a:buFont typeface="Arial"/>
              <a:buChar char="•"/>
              <a:tabLst/>
              <a:defRPr/>
            </a:pPr>
            <a:r>
              <a:rPr lang="en-US" sz="1200" dirty="0">
                <a:solidFill>
                  <a:schemeClr val="accent5">
                    <a:lumMod val="75000"/>
                  </a:schemeClr>
                </a:solidFill>
              </a:rPr>
              <a:t>Our second contribution</a:t>
            </a:r>
            <a:r>
              <a:rPr lang="en-US" sz="1200" dirty="0"/>
              <a:t> is to augment the </a:t>
            </a:r>
            <a:r>
              <a:rPr lang="en-US" sz="1200" dirty="0" err="1"/>
              <a:t>spatio</a:t>
            </a:r>
            <a:r>
              <a:rPr lang="en-US" sz="1200" dirty="0"/>
              <a:t>-temporal cubes with location, motion direction and deep appearance features</a:t>
            </a:r>
          </a:p>
          <a:p>
            <a:pPr marL="257175" indent="-257175" defTabSz="342900">
              <a:lnSpc>
                <a:spcPct val="120000"/>
              </a:lnSpc>
              <a:buFont typeface="Arial"/>
              <a:buChar char="•"/>
            </a:pPr>
            <a:endParaRPr lang="en-US" sz="1200" dirty="0"/>
          </a:p>
          <a:p>
            <a:pPr marL="0" indent="0">
              <a:buFontTx/>
              <a:buNone/>
            </a:pPr>
            <a:endParaRPr lang="en-US" sz="1200" kern="1200" baseline="0" dirty="0">
              <a:solidFill>
                <a:schemeClr val="tx1"/>
              </a:solidFill>
              <a:effectLst/>
              <a:latin typeface="+mn-lt"/>
              <a:ea typeface="+mn-ea"/>
              <a:cs typeface="+mn-cs"/>
            </a:endParaRPr>
          </a:p>
          <a:p>
            <a:pPr marL="171450" indent="-171450">
              <a:buFontTx/>
              <a:buChar char="-"/>
            </a:pPr>
            <a:endParaRPr lang="en-US" sz="1200" kern="1200" dirty="0">
              <a:solidFill>
                <a:schemeClr val="tx1"/>
              </a:solidFill>
              <a:effectLst/>
              <a:latin typeface="+mn-lt"/>
              <a:ea typeface="+mn-ea"/>
              <a:cs typeface="+mn-cs"/>
            </a:endParaRPr>
          </a:p>
          <a:p>
            <a:endParaRPr lang="en-US" sz="1600" dirty="0"/>
          </a:p>
          <a:p>
            <a:endParaRPr lang="en-US" sz="1600" baseline="0" dirty="0">
              <a:sym typeface="Wingdings"/>
            </a:endParaRPr>
          </a:p>
        </p:txBody>
      </p:sp>
      <p:sp>
        <p:nvSpPr>
          <p:cNvPr id="4" name="Slide Number Placeholder 3"/>
          <p:cNvSpPr>
            <a:spLocks noGrp="1"/>
          </p:cNvSpPr>
          <p:nvPr>
            <p:ph type="sldNum" sz="quarter" idx="10"/>
          </p:nvPr>
        </p:nvSpPr>
        <p:spPr/>
        <p:txBody>
          <a:bodyPr/>
          <a:lstStyle/>
          <a:p>
            <a:pPr>
              <a:defRPr/>
            </a:pPr>
            <a:fld id="{2AA83664-E739-D54F-8E89-4AD9B19C3ABB}" type="slidenum">
              <a:rPr lang="en-US" smtClean="0">
                <a:solidFill>
                  <a:prstClr val="black"/>
                </a:solidFill>
                <a:latin typeface="Calibri"/>
              </a:rPr>
              <a:pPr>
                <a:defRPr/>
              </a:pPr>
              <a:t>80</a:t>
            </a:fld>
            <a:endParaRPr lang="en-US">
              <a:solidFill>
                <a:prstClr val="black"/>
              </a:solidFill>
              <a:latin typeface="Calibri"/>
            </a:endParaRPr>
          </a:p>
        </p:txBody>
      </p:sp>
    </p:spTree>
    <p:extLst>
      <p:ext uri="{BB962C8B-B14F-4D97-AF65-F5344CB8AC3E}">
        <p14:creationId xmlns:p14="http://schemas.microsoft.com/office/powerpoint/2010/main" val="257046743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0413" cy="3427413"/>
          </a:xfrm>
        </p:spPr>
      </p:sp>
      <p:sp>
        <p:nvSpPr>
          <p:cNvPr id="3" name="Notes Placeholder 2"/>
          <p:cNvSpPr>
            <a:spLocks noGrp="1"/>
          </p:cNvSpPr>
          <p:nvPr>
            <p:ph type="body" idx="1"/>
          </p:nvPr>
        </p:nvSpPr>
        <p:spPr/>
        <p:txBody>
          <a:bodyPr/>
          <a:lstStyle/>
          <a:p>
            <a:pPr marL="257175" indent="-257175" defTabSz="342900">
              <a:lnSpc>
                <a:spcPct val="120000"/>
              </a:lnSpc>
              <a:buFont typeface="Arial"/>
              <a:buChar char="•"/>
            </a:pPr>
            <a:r>
              <a:rPr lang="en-US" sz="1200" dirty="0">
                <a:solidFill>
                  <a:schemeClr val="accent5">
                    <a:lumMod val="75000"/>
                  </a:schemeClr>
                </a:solidFill>
              </a:rPr>
              <a:t>Our first contribution</a:t>
            </a:r>
            <a:r>
              <a:rPr lang="en-US" sz="1200" dirty="0"/>
              <a:t> is a two stage outlier elimination approach based on k-means and multiple one-class SVMs</a:t>
            </a:r>
          </a:p>
          <a:p>
            <a:pPr marL="257175" marR="0" lvl="0" indent="-257175" algn="l" defTabSz="342900" rtl="0" eaLnBrk="1" fontAlgn="auto" latinLnBrk="0" hangingPunct="1">
              <a:lnSpc>
                <a:spcPct val="120000"/>
              </a:lnSpc>
              <a:spcBef>
                <a:spcPts val="360"/>
              </a:spcBef>
              <a:spcAft>
                <a:spcPts val="0"/>
              </a:spcAft>
              <a:buClr>
                <a:srgbClr val="000000"/>
              </a:buClr>
              <a:buSzTx/>
              <a:buFont typeface="Arial"/>
              <a:buChar char="•"/>
              <a:tabLst/>
              <a:defRPr/>
            </a:pPr>
            <a:r>
              <a:rPr lang="en-US" sz="1200" dirty="0">
                <a:solidFill>
                  <a:schemeClr val="accent5">
                    <a:lumMod val="75000"/>
                  </a:schemeClr>
                </a:solidFill>
              </a:rPr>
              <a:t>Our second contribution</a:t>
            </a:r>
            <a:r>
              <a:rPr lang="en-US" sz="1200" dirty="0"/>
              <a:t> is to augment the </a:t>
            </a:r>
            <a:r>
              <a:rPr lang="en-US" sz="1200" dirty="0" err="1"/>
              <a:t>spatio</a:t>
            </a:r>
            <a:r>
              <a:rPr lang="en-US" sz="1200" dirty="0"/>
              <a:t>-temporal cubes with location, motion direction and deep appearance features</a:t>
            </a:r>
          </a:p>
          <a:p>
            <a:pPr marL="257175" indent="-257175" defTabSz="342900">
              <a:lnSpc>
                <a:spcPct val="120000"/>
              </a:lnSpc>
              <a:buFont typeface="Arial"/>
              <a:buChar char="•"/>
            </a:pPr>
            <a:endParaRPr lang="en-US" sz="1200" dirty="0"/>
          </a:p>
          <a:p>
            <a:pPr marL="0" indent="0">
              <a:buFontTx/>
              <a:buNone/>
            </a:pPr>
            <a:endParaRPr lang="en-US" sz="1200" kern="1200" baseline="0" dirty="0">
              <a:solidFill>
                <a:schemeClr val="tx1"/>
              </a:solidFill>
              <a:effectLst/>
              <a:latin typeface="+mn-lt"/>
              <a:ea typeface="+mn-ea"/>
              <a:cs typeface="+mn-cs"/>
            </a:endParaRPr>
          </a:p>
          <a:p>
            <a:pPr marL="171450" indent="-171450">
              <a:buFontTx/>
              <a:buChar char="-"/>
            </a:pPr>
            <a:endParaRPr lang="en-US" sz="1200" kern="1200" dirty="0">
              <a:solidFill>
                <a:schemeClr val="tx1"/>
              </a:solidFill>
              <a:effectLst/>
              <a:latin typeface="+mn-lt"/>
              <a:ea typeface="+mn-ea"/>
              <a:cs typeface="+mn-cs"/>
            </a:endParaRPr>
          </a:p>
          <a:p>
            <a:endParaRPr lang="en-US" sz="1600" dirty="0"/>
          </a:p>
          <a:p>
            <a:endParaRPr lang="en-US" sz="1600" baseline="0" dirty="0">
              <a:sym typeface="Wingdings"/>
            </a:endParaRPr>
          </a:p>
        </p:txBody>
      </p:sp>
      <p:sp>
        <p:nvSpPr>
          <p:cNvPr id="4" name="Slide Number Placeholder 3"/>
          <p:cNvSpPr>
            <a:spLocks noGrp="1"/>
          </p:cNvSpPr>
          <p:nvPr>
            <p:ph type="sldNum" sz="quarter" idx="10"/>
          </p:nvPr>
        </p:nvSpPr>
        <p:spPr/>
        <p:txBody>
          <a:bodyPr/>
          <a:lstStyle/>
          <a:p>
            <a:pPr>
              <a:defRPr/>
            </a:pPr>
            <a:fld id="{2AA83664-E739-D54F-8E89-4AD9B19C3ABB}" type="slidenum">
              <a:rPr lang="en-US" smtClean="0">
                <a:solidFill>
                  <a:prstClr val="black"/>
                </a:solidFill>
                <a:latin typeface="Calibri"/>
              </a:rPr>
              <a:pPr>
                <a:defRPr/>
              </a:pPr>
              <a:t>81</a:t>
            </a:fld>
            <a:endParaRPr lang="en-US">
              <a:solidFill>
                <a:prstClr val="black"/>
              </a:solidFill>
              <a:latin typeface="Calibri"/>
            </a:endParaRPr>
          </a:p>
        </p:txBody>
      </p:sp>
    </p:spTree>
    <p:extLst>
      <p:ext uri="{BB962C8B-B14F-4D97-AF65-F5344CB8AC3E}">
        <p14:creationId xmlns:p14="http://schemas.microsoft.com/office/powerpoint/2010/main" val="120060333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2"/>
        <p:cNvGrpSpPr/>
        <p:nvPr/>
      </p:nvGrpSpPr>
      <p:grpSpPr>
        <a:xfrm>
          <a:off x="0" y="0"/>
          <a:ext cx="0" cy="0"/>
          <a:chOff x="0" y="0"/>
          <a:chExt cx="0" cy="0"/>
        </a:xfrm>
      </p:grpSpPr>
      <p:sp>
        <p:nvSpPr>
          <p:cNvPr id="1173" name="Shape 1173"/>
          <p:cNvSpPr>
            <a:spLocks noGrp="1" noRot="1" noChangeAspect="1"/>
          </p:cNvSpPr>
          <p:nvPr>
            <p:ph type="sldImg" idx="2"/>
          </p:nvPr>
        </p:nvSpPr>
        <p:spPr>
          <a:xfrm>
            <a:off x="1143000" y="685800"/>
            <a:ext cx="4570413" cy="3427413"/>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174" name="Shape 1174"/>
          <p:cNvSpPr txBox="1">
            <a:spLocks noGrp="1"/>
          </p:cNvSpPr>
          <p:nvPr>
            <p:ph type="body" idx="1"/>
          </p:nvPr>
        </p:nvSpPr>
        <p:spPr>
          <a:xfrm>
            <a:off x="685800" y="4343400"/>
            <a:ext cx="5484813" cy="4113211"/>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rgbClr val="000000"/>
              </a:buClr>
              <a:buSzPct val="25000"/>
              <a:buFont typeface="Times New Roman"/>
              <a:buNone/>
            </a:pPr>
            <a:r>
              <a:rPr lang="en-US" sz="1200" b="0" i="0" u="none" strike="noStrike" cap="none" dirty="0">
                <a:solidFill>
                  <a:srgbClr val="000000"/>
                </a:solidFill>
                <a:latin typeface="Times New Roman"/>
                <a:ea typeface="Times New Roman"/>
                <a:cs typeface="Times New Roman"/>
                <a:sym typeface="Times New Roman"/>
              </a:rPr>
              <a:t>Released collected human scores and our code</a:t>
            </a:r>
            <a:r>
              <a:rPr lang="en-US" sz="1200" b="0" i="0" u="none" strike="noStrike" cap="none" baseline="0" dirty="0">
                <a:solidFill>
                  <a:srgbClr val="000000"/>
                </a:solidFill>
                <a:latin typeface="Times New Roman"/>
                <a:ea typeface="Times New Roman"/>
                <a:cs typeface="Times New Roman"/>
                <a:sym typeface="Times New Roman"/>
              </a:rPr>
              <a:t> to predict difficulty</a:t>
            </a:r>
          </a:p>
          <a:p>
            <a:pPr marL="0" marR="0" lvl="0" indent="0" algn="l" rtl="0">
              <a:spcBef>
                <a:spcPts val="0"/>
              </a:spcBef>
              <a:spcAft>
                <a:spcPts val="0"/>
              </a:spcAft>
              <a:buClr>
                <a:srgbClr val="000000"/>
              </a:buClr>
              <a:buSzPct val="25000"/>
              <a:buFont typeface="Times New Roman"/>
              <a:buNone/>
            </a:pPr>
            <a:endParaRPr sz="1200" b="0" i="0" u="none" strike="noStrike" cap="none" dirty="0">
              <a:solidFill>
                <a:srgbClr val="000000"/>
              </a:solidFill>
              <a:latin typeface="Times New Roman"/>
              <a:ea typeface="Times New Roman"/>
              <a:cs typeface="Times New Roman"/>
              <a:sym typeface="Times New Roman"/>
            </a:endParaRPr>
          </a:p>
        </p:txBody>
      </p:sp>
      <p:sp>
        <p:nvSpPr>
          <p:cNvPr id="1175" name="Shape 1175"/>
          <p:cNvSpPr txBox="1">
            <a:spLocks noGrp="1"/>
          </p:cNvSpPr>
          <p:nvPr>
            <p:ph type="sldNum" idx="12"/>
          </p:nvPr>
        </p:nvSpPr>
        <p:spPr>
          <a:xfrm>
            <a:off x="3884612" y="8685213"/>
            <a:ext cx="2970211" cy="455612"/>
          </a:xfrm>
          <a:prstGeom prst="rect">
            <a:avLst/>
          </a:prstGeom>
          <a:noFill/>
          <a:ln>
            <a:noFill/>
          </a:ln>
        </p:spPr>
        <p:txBody>
          <a:bodyPr lIns="90000" tIns="46800" rIns="90000" bIns="46800" anchor="b" anchorCtr="0">
            <a:noAutofit/>
          </a:bodyPr>
          <a:lstStyle/>
          <a:p>
            <a:pPr algn="l">
              <a:buClr>
                <a:srgbClr val="000000"/>
              </a:buClr>
              <a:buSzPct val="25000"/>
              <a:buFont typeface="Calibri"/>
              <a:buNone/>
            </a:pPr>
            <a:fld id="{00000000-1234-1234-1234-123412341234}" type="slidenum">
              <a:rPr lang="en-US" sz="1400">
                <a:latin typeface="Calibri"/>
                <a:ea typeface="Calibri"/>
                <a:cs typeface="Calibri"/>
                <a:sym typeface="Calibri"/>
              </a:rPr>
              <a:pPr algn="l">
                <a:buClr>
                  <a:srgbClr val="000000"/>
                </a:buClr>
                <a:buSzPct val="25000"/>
                <a:buFont typeface="Calibri"/>
                <a:buNone/>
              </a:pPr>
              <a:t>82</a:t>
            </a:fld>
            <a:endParaRPr lang="en-US" sz="1400">
              <a:latin typeface="Calibri"/>
              <a:ea typeface="Calibri"/>
              <a:cs typeface="Calibri"/>
              <a:sym typeface="Calibri"/>
            </a:endParaRPr>
          </a:p>
        </p:txBody>
      </p:sp>
    </p:spTree>
    <p:extLst>
      <p:ext uri="{BB962C8B-B14F-4D97-AF65-F5344CB8AC3E}">
        <p14:creationId xmlns:p14="http://schemas.microsoft.com/office/powerpoint/2010/main" val="402400770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Shape 518"/>
          <p:cNvSpPr>
            <a:spLocks noGrp="1" noRot="1" noChangeAspect="1"/>
          </p:cNvSpPr>
          <p:nvPr>
            <p:ph type="sldImg" idx="2"/>
          </p:nvPr>
        </p:nvSpPr>
        <p:spPr>
          <a:xfrm>
            <a:off x="1143000" y="685800"/>
            <a:ext cx="4570413" cy="34274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519" name="Shape 519"/>
          <p:cNvSpPr txBox="1">
            <a:spLocks noGrp="1"/>
          </p:cNvSpPr>
          <p:nvPr>
            <p:ph type="body" idx="1"/>
          </p:nvPr>
        </p:nvSpPr>
        <p:spPr>
          <a:xfrm>
            <a:off x="685800" y="4343400"/>
            <a:ext cx="5484813" cy="4113211"/>
          </a:xfrm>
          <a:prstGeom prst="rect">
            <a:avLst/>
          </a:prstGeom>
          <a:noFill/>
          <a:ln>
            <a:noFill/>
          </a:ln>
        </p:spPr>
        <p:txBody>
          <a:bodyPr lIns="91425" tIns="91425" rIns="91425" bIns="91425" anchor="t" anchorCtr="0">
            <a:noAutofit/>
          </a:bodyPr>
          <a:lstStyle/>
          <a:p>
            <a:pPr marL="0" marR="0" lvl="0" indent="0" algn="l" defTabSz="457200" rtl="0" eaLnBrk="1" fontAlgn="auto" latinLnBrk="0" hangingPunct="1">
              <a:lnSpc>
                <a:spcPct val="100000"/>
              </a:lnSpc>
              <a:spcBef>
                <a:spcPts val="0"/>
              </a:spcBef>
              <a:spcAft>
                <a:spcPts val="0"/>
              </a:spcAft>
              <a:buClr>
                <a:srgbClr val="000000"/>
              </a:buClr>
              <a:buSzPct val="25000"/>
              <a:buFont typeface="Times New Roman"/>
              <a:buNone/>
              <a:tabLst/>
              <a:defRPr/>
            </a:pPr>
            <a:r>
              <a:rPr lang="en-US" sz="1200" b="0" i="0" u="none" strike="noStrike" cap="none" dirty="0">
                <a:solidFill>
                  <a:srgbClr val="000000"/>
                </a:solidFill>
                <a:latin typeface="Times New Roman"/>
                <a:ea typeface="Times New Roman"/>
                <a:cs typeface="Times New Roman"/>
                <a:sym typeface="Times New Roman"/>
              </a:rPr>
              <a:t>Show only first</a:t>
            </a:r>
            <a:r>
              <a:rPr lang="en-US" sz="1200" b="0" i="0" u="none" strike="noStrike" cap="none" baseline="0" dirty="0">
                <a:solidFill>
                  <a:srgbClr val="000000"/>
                </a:solidFill>
                <a:latin typeface="Times New Roman"/>
                <a:ea typeface="Times New Roman"/>
                <a:cs typeface="Times New Roman"/>
                <a:sym typeface="Times New Roman"/>
              </a:rPr>
              <a:t> half of title (fun)</a:t>
            </a:r>
            <a:endParaRPr lang="en-US" sz="1200" b="0" i="0" u="none" strike="noStrike" cap="none" dirty="0">
              <a:solidFill>
                <a:srgbClr val="000000"/>
              </a:solidFill>
              <a:latin typeface="Times New Roman"/>
              <a:ea typeface="Times New Roman"/>
              <a:cs typeface="Times New Roman"/>
              <a:sym typeface="Times New Roman"/>
            </a:endParaRPr>
          </a:p>
          <a:p>
            <a:pPr marL="0" marR="0" lvl="0" indent="0" algn="l" rtl="0">
              <a:spcBef>
                <a:spcPts val="0"/>
              </a:spcBef>
              <a:spcAft>
                <a:spcPts val="0"/>
              </a:spcAft>
              <a:buClr>
                <a:srgbClr val="000000"/>
              </a:buClr>
              <a:buSzPct val="25000"/>
              <a:buFont typeface="Times New Roman"/>
              <a:buNone/>
            </a:pPr>
            <a:endParaRPr sz="1200" b="0" i="0" u="none" strike="noStrike" cap="none" dirty="0">
              <a:solidFill>
                <a:srgbClr val="000000"/>
              </a:solidFill>
              <a:latin typeface="Times New Roman"/>
              <a:ea typeface="Times New Roman"/>
              <a:cs typeface="Times New Roman"/>
              <a:sym typeface="Times New Roman"/>
            </a:endParaRPr>
          </a:p>
        </p:txBody>
      </p:sp>
      <p:sp>
        <p:nvSpPr>
          <p:cNvPr id="520" name="Shape 520"/>
          <p:cNvSpPr txBox="1">
            <a:spLocks noGrp="1"/>
          </p:cNvSpPr>
          <p:nvPr>
            <p:ph type="sldNum" idx="12"/>
          </p:nvPr>
        </p:nvSpPr>
        <p:spPr>
          <a:xfrm>
            <a:off x="3884612" y="8685213"/>
            <a:ext cx="2970211" cy="455612"/>
          </a:xfrm>
          <a:prstGeom prst="rect">
            <a:avLst/>
          </a:prstGeom>
          <a:noFill/>
          <a:ln>
            <a:noFill/>
          </a:ln>
        </p:spPr>
        <p:txBody>
          <a:bodyPr lIns="90000" tIns="46800" rIns="90000" bIns="46800" anchor="b" anchorCtr="0">
            <a:noAutofit/>
          </a:bodyPr>
          <a:lstStyle/>
          <a:p>
            <a:pPr marL="0" marR="0" lvl="0" indent="0" algn="l" rtl="0">
              <a:lnSpc>
                <a:spcPct val="100000"/>
              </a:lnSpc>
              <a:spcBef>
                <a:spcPts val="0"/>
              </a:spcBef>
              <a:spcAft>
                <a:spcPts val="0"/>
              </a:spcAft>
              <a:buClr>
                <a:srgbClr val="000000"/>
              </a:buClr>
              <a:buSzPct val="25000"/>
              <a:buFont typeface="Calibri"/>
              <a:buNone/>
            </a:pPr>
            <a:fld id="{00000000-1234-1234-1234-123412341234}" type="slidenum">
              <a:rPr lang="en-US" sz="1400" b="0" i="0" u="none" strike="noStrike" cap="none">
                <a:solidFill>
                  <a:srgbClr val="000000"/>
                </a:solidFill>
                <a:latin typeface="Calibri"/>
                <a:ea typeface="Calibri"/>
                <a:cs typeface="Calibri"/>
                <a:sym typeface="Calibri"/>
              </a:rPr>
              <a:t>83</a:t>
            </a:fld>
            <a:endParaRPr lang="en-US"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58719182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2"/>
        <p:cNvGrpSpPr/>
        <p:nvPr/>
      </p:nvGrpSpPr>
      <p:grpSpPr>
        <a:xfrm>
          <a:off x="0" y="0"/>
          <a:ext cx="0" cy="0"/>
          <a:chOff x="0" y="0"/>
          <a:chExt cx="0" cy="0"/>
        </a:xfrm>
      </p:grpSpPr>
      <p:sp>
        <p:nvSpPr>
          <p:cNvPr id="1173" name="Shape 1173"/>
          <p:cNvSpPr>
            <a:spLocks noGrp="1" noRot="1" noChangeAspect="1"/>
          </p:cNvSpPr>
          <p:nvPr>
            <p:ph type="sldImg" idx="2"/>
          </p:nvPr>
        </p:nvSpPr>
        <p:spPr>
          <a:xfrm>
            <a:off x="1143000" y="685800"/>
            <a:ext cx="4570413" cy="3427413"/>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174" name="Shape 1174"/>
          <p:cNvSpPr txBox="1">
            <a:spLocks noGrp="1"/>
          </p:cNvSpPr>
          <p:nvPr>
            <p:ph type="body" idx="1"/>
          </p:nvPr>
        </p:nvSpPr>
        <p:spPr>
          <a:xfrm>
            <a:off x="685800" y="4343400"/>
            <a:ext cx="5484813" cy="4113211"/>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rgbClr val="000000"/>
              </a:buClr>
              <a:buSzPct val="25000"/>
              <a:buFont typeface="Times New Roman"/>
              <a:buNone/>
            </a:pPr>
            <a:r>
              <a:rPr lang="en-US" sz="1200" b="0" i="0" u="none" strike="noStrike" cap="none" dirty="0">
                <a:solidFill>
                  <a:srgbClr val="000000"/>
                </a:solidFill>
                <a:latin typeface="Times New Roman"/>
                <a:ea typeface="Times New Roman"/>
                <a:cs typeface="Times New Roman"/>
                <a:sym typeface="Times New Roman"/>
              </a:rPr>
              <a:t>Released collected human scores and our code</a:t>
            </a:r>
            <a:r>
              <a:rPr lang="en-US" sz="1200" b="0" i="0" u="none" strike="noStrike" cap="none" baseline="0" dirty="0">
                <a:solidFill>
                  <a:srgbClr val="000000"/>
                </a:solidFill>
                <a:latin typeface="Times New Roman"/>
                <a:ea typeface="Times New Roman"/>
                <a:cs typeface="Times New Roman"/>
                <a:sym typeface="Times New Roman"/>
              </a:rPr>
              <a:t> to predict difficulty</a:t>
            </a:r>
          </a:p>
          <a:p>
            <a:pPr marL="0" marR="0" lvl="0" indent="0" algn="l" rtl="0">
              <a:spcBef>
                <a:spcPts val="0"/>
              </a:spcBef>
              <a:spcAft>
                <a:spcPts val="0"/>
              </a:spcAft>
              <a:buClr>
                <a:srgbClr val="000000"/>
              </a:buClr>
              <a:buSzPct val="25000"/>
              <a:buFont typeface="Times New Roman"/>
              <a:buNone/>
            </a:pPr>
            <a:endParaRPr sz="1200" b="0" i="0" u="none" strike="noStrike" cap="none" dirty="0">
              <a:solidFill>
                <a:srgbClr val="000000"/>
              </a:solidFill>
              <a:latin typeface="Times New Roman"/>
              <a:ea typeface="Times New Roman"/>
              <a:cs typeface="Times New Roman"/>
              <a:sym typeface="Times New Roman"/>
            </a:endParaRPr>
          </a:p>
        </p:txBody>
      </p:sp>
      <p:sp>
        <p:nvSpPr>
          <p:cNvPr id="1175" name="Shape 1175"/>
          <p:cNvSpPr txBox="1">
            <a:spLocks noGrp="1"/>
          </p:cNvSpPr>
          <p:nvPr>
            <p:ph type="sldNum" idx="12"/>
          </p:nvPr>
        </p:nvSpPr>
        <p:spPr>
          <a:xfrm>
            <a:off x="3884612" y="8685213"/>
            <a:ext cx="2970211" cy="455612"/>
          </a:xfrm>
          <a:prstGeom prst="rect">
            <a:avLst/>
          </a:prstGeom>
          <a:noFill/>
          <a:ln>
            <a:noFill/>
          </a:ln>
        </p:spPr>
        <p:txBody>
          <a:bodyPr lIns="90000" tIns="46800" rIns="90000" bIns="46800" anchor="b" anchorCtr="0">
            <a:noAutofit/>
          </a:bodyPr>
          <a:lstStyle/>
          <a:p>
            <a:pPr algn="l">
              <a:buClr>
                <a:srgbClr val="000000"/>
              </a:buClr>
              <a:buSzPct val="25000"/>
              <a:buFont typeface="Calibri"/>
              <a:buNone/>
            </a:pPr>
            <a:fld id="{00000000-1234-1234-1234-123412341234}" type="slidenum">
              <a:rPr lang="en-US" sz="1400">
                <a:latin typeface="Calibri"/>
                <a:ea typeface="Calibri"/>
                <a:cs typeface="Calibri"/>
                <a:sym typeface="Calibri"/>
              </a:rPr>
              <a:pPr algn="l">
                <a:buClr>
                  <a:srgbClr val="000000"/>
                </a:buClr>
                <a:buSzPct val="25000"/>
                <a:buFont typeface="Calibri"/>
                <a:buNone/>
              </a:pPr>
              <a:t>84</a:t>
            </a:fld>
            <a:endParaRPr lang="en-US" sz="1400">
              <a:latin typeface="Calibri"/>
              <a:ea typeface="Calibri"/>
              <a:cs typeface="Calibri"/>
              <a:sym typeface="Calibri"/>
            </a:endParaRPr>
          </a:p>
        </p:txBody>
      </p:sp>
    </p:spTree>
    <p:extLst>
      <p:ext uri="{BB962C8B-B14F-4D97-AF65-F5344CB8AC3E}">
        <p14:creationId xmlns:p14="http://schemas.microsoft.com/office/powerpoint/2010/main" val="302077523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2"/>
        <p:cNvGrpSpPr/>
        <p:nvPr/>
      </p:nvGrpSpPr>
      <p:grpSpPr>
        <a:xfrm>
          <a:off x="0" y="0"/>
          <a:ext cx="0" cy="0"/>
          <a:chOff x="0" y="0"/>
          <a:chExt cx="0" cy="0"/>
        </a:xfrm>
      </p:grpSpPr>
      <p:sp>
        <p:nvSpPr>
          <p:cNvPr id="1173" name="Shape 1173"/>
          <p:cNvSpPr>
            <a:spLocks noGrp="1" noRot="1" noChangeAspect="1"/>
          </p:cNvSpPr>
          <p:nvPr>
            <p:ph type="sldImg" idx="2"/>
          </p:nvPr>
        </p:nvSpPr>
        <p:spPr>
          <a:xfrm>
            <a:off x="1143000" y="685800"/>
            <a:ext cx="4570413" cy="3427413"/>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174" name="Shape 1174"/>
          <p:cNvSpPr txBox="1">
            <a:spLocks noGrp="1"/>
          </p:cNvSpPr>
          <p:nvPr>
            <p:ph type="body" idx="1"/>
          </p:nvPr>
        </p:nvSpPr>
        <p:spPr>
          <a:xfrm>
            <a:off x="685800" y="4343400"/>
            <a:ext cx="5484813" cy="4113211"/>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rgbClr val="000000"/>
              </a:buClr>
              <a:buSzPct val="25000"/>
              <a:buFont typeface="Times New Roman"/>
              <a:buNone/>
            </a:pPr>
            <a:r>
              <a:rPr lang="en-US" sz="1200" b="0" i="0" u="none" strike="noStrike" cap="none" dirty="0">
                <a:solidFill>
                  <a:srgbClr val="000000"/>
                </a:solidFill>
                <a:latin typeface="Times New Roman"/>
                <a:ea typeface="Times New Roman"/>
                <a:cs typeface="Times New Roman"/>
                <a:sym typeface="Times New Roman"/>
              </a:rPr>
              <a:t>Released collected human scores and our code</a:t>
            </a:r>
            <a:r>
              <a:rPr lang="en-US" sz="1200" b="0" i="0" u="none" strike="noStrike" cap="none" baseline="0" dirty="0">
                <a:solidFill>
                  <a:srgbClr val="000000"/>
                </a:solidFill>
                <a:latin typeface="Times New Roman"/>
                <a:ea typeface="Times New Roman"/>
                <a:cs typeface="Times New Roman"/>
                <a:sym typeface="Times New Roman"/>
              </a:rPr>
              <a:t> to predict difficulty</a:t>
            </a:r>
          </a:p>
          <a:p>
            <a:pPr marL="0" marR="0" lvl="0" indent="0" algn="l" rtl="0">
              <a:spcBef>
                <a:spcPts val="0"/>
              </a:spcBef>
              <a:spcAft>
                <a:spcPts val="0"/>
              </a:spcAft>
              <a:buClr>
                <a:srgbClr val="000000"/>
              </a:buClr>
              <a:buSzPct val="25000"/>
              <a:buFont typeface="Times New Roman"/>
              <a:buNone/>
            </a:pPr>
            <a:endParaRPr sz="1200" b="0" i="0" u="none" strike="noStrike" cap="none" dirty="0">
              <a:solidFill>
                <a:srgbClr val="000000"/>
              </a:solidFill>
              <a:latin typeface="Times New Roman"/>
              <a:ea typeface="Times New Roman"/>
              <a:cs typeface="Times New Roman"/>
              <a:sym typeface="Times New Roman"/>
            </a:endParaRPr>
          </a:p>
        </p:txBody>
      </p:sp>
      <p:sp>
        <p:nvSpPr>
          <p:cNvPr id="1175" name="Shape 1175"/>
          <p:cNvSpPr txBox="1">
            <a:spLocks noGrp="1"/>
          </p:cNvSpPr>
          <p:nvPr>
            <p:ph type="sldNum" idx="12"/>
          </p:nvPr>
        </p:nvSpPr>
        <p:spPr>
          <a:xfrm>
            <a:off x="3884612" y="8685213"/>
            <a:ext cx="2970211" cy="455612"/>
          </a:xfrm>
          <a:prstGeom prst="rect">
            <a:avLst/>
          </a:prstGeom>
          <a:noFill/>
          <a:ln>
            <a:noFill/>
          </a:ln>
        </p:spPr>
        <p:txBody>
          <a:bodyPr lIns="90000" tIns="46800" rIns="90000" bIns="46800" anchor="b" anchorCtr="0">
            <a:noAutofit/>
          </a:bodyPr>
          <a:lstStyle/>
          <a:p>
            <a:pPr algn="l">
              <a:buClr>
                <a:srgbClr val="000000"/>
              </a:buClr>
              <a:buSzPct val="25000"/>
              <a:buFont typeface="Calibri"/>
              <a:buNone/>
            </a:pPr>
            <a:fld id="{00000000-1234-1234-1234-123412341234}" type="slidenum">
              <a:rPr lang="en-US" sz="1400">
                <a:latin typeface="Calibri"/>
                <a:ea typeface="Calibri"/>
                <a:cs typeface="Calibri"/>
                <a:sym typeface="Calibri"/>
              </a:rPr>
              <a:pPr algn="l">
                <a:buClr>
                  <a:srgbClr val="000000"/>
                </a:buClr>
                <a:buSzPct val="25000"/>
                <a:buFont typeface="Calibri"/>
                <a:buNone/>
              </a:pPr>
              <a:t>85</a:t>
            </a:fld>
            <a:endParaRPr lang="en-US" sz="1400">
              <a:latin typeface="Calibri"/>
              <a:ea typeface="Calibri"/>
              <a:cs typeface="Calibri"/>
              <a:sym typeface="Calibri"/>
            </a:endParaRPr>
          </a:p>
        </p:txBody>
      </p:sp>
    </p:spTree>
    <p:extLst>
      <p:ext uri="{BB962C8B-B14F-4D97-AF65-F5344CB8AC3E}">
        <p14:creationId xmlns:p14="http://schemas.microsoft.com/office/powerpoint/2010/main" val="349254065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2"/>
        <p:cNvGrpSpPr/>
        <p:nvPr/>
      </p:nvGrpSpPr>
      <p:grpSpPr>
        <a:xfrm>
          <a:off x="0" y="0"/>
          <a:ext cx="0" cy="0"/>
          <a:chOff x="0" y="0"/>
          <a:chExt cx="0" cy="0"/>
        </a:xfrm>
      </p:grpSpPr>
      <p:sp>
        <p:nvSpPr>
          <p:cNvPr id="1173" name="Shape 1173"/>
          <p:cNvSpPr>
            <a:spLocks noGrp="1" noRot="1" noChangeAspect="1"/>
          </p:cNvSpPr>
          <p:nvPr>
            <p:ph type="sldImg" idx="2"/>
          </p:nvPr>
        </p:nvSpPr>
        <p:spPr>
          <a:xfrm>
            <a:off x="1143000" y="685800"/>
            <a:ext cx="4570413" cy="3427413"/>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174" name="Shape 1174"/>
          <p:cNvSpPr txBox="1">
            <a:spLocks noGrp="1"/>
          </p:cNvSpPr>
          <p:nvPr>
            <p:ph type="body" idx="1"/>
          </p:nvPr>
        </p:nvSpPr>
        <p:spPr>
          <a:xfrm>
            <a:off x="685800" y="4343400"/>
            <a:ext cx="5484813" cy="4113211"/>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rgbClr val="000000"/>
              </a:buClr>
              <a:buSzPct val="25000"/>
              <a:buFont typeface="Times New Roman"/>
              <a:buNone/>
            </a:pPr>
            <a:r>
              <a:rPr lang="en-US" sz="1200" b="0" i="0" u="none" strike="noStrike" cap="none" dirty="0">
                <a:solidFill>
                  <a:srgbClr val="000000"/>
                </a:solidFill>
                <a:latin typeface="Times New Roman"/>
                <a:ea typeface="Times New Roman"/>
                <a:cs typeface="Times New Roman"/>
                <a:sym typeface="Times New Roman"/>
              </a:rPr>
              <a:t>Released collected human scores and our code</a:t>
            </a:r>
            <a:r>
              <a:rPr lang="en-US" sz="1200" b="0" i="0" u="none" strike="noStrike" cap="none" baseline="0" dirty="0">
                <a:solidFill>
                  <a:srgbClr val="000000"/>
                </a:solidFill>
                <a:latin typeface="Times New Roman"/>
                <a:ea typeface="Times New Roman"/>
                <a:cs typeface="Times New Roman"/>
                <a:sym typeface="Times New Roman"/>
              </a:rPr>
              <a:t> to predict difficulty</a:t>
            </a:r>
          </a:p>
          <a:p>
            <a:pPr marL="0" marR="0" lvl="0" indent="0" algn="l" rtl="0">
              <a:spcBef>
                <a:spcPts val="0"/>
              </a:spcBef>
              <a:spcAft>
                <a:spcPts val="0"/>
              </a:spcAft>
              <a:buClr>
                <a:srgbClr val="000000"/>
              </a:buClr>
              <a:buSzPct val="25000"/>
              <a:buFont typeface="Times New Roman"/>
              <a:buNone/>
            </a:pPr>
            <a:endParaRPr sz="1200" b="0" i="0" u="none" strike="noStrike" cap="none" dirty="0">
              <a:solidFill>
                <a:srgbClr val="000000"/>
              </a:solidFill>
              <a:latin typeface="Times New Roman"/>
              <a:ea typeface="Times New Roman"/>
              <a:cs typeface="Times New Roman"/>
              <a:sym typeface="Times New Roman"/>
            </a:endParaRPr>
          </a:p>
        </p:txBody>
      </p:sp>
      <p:sp>
        <p:nvSpPr>
          <p:cNvPr id="1175" name="Shape 1175"/>
          <p:cNvSpPr txBox="1">
            <a:spLocks noGrp="1"/>
          </p:cNvSpPr>
          <p:nvPr>
            <p:ph type="sldNum" idx="12"/>
          </p:nvPr>
        </p:nvSpPr>
        <p:spPr>
          <a:xfrm>
            <a:off x="3884612" y="8685213"/>
            <a:ext cx="2970211" cy="455612"/>
          </a:xfrm>
          <a:prstGeom prst="rect">
            <a:avLst/>
          </a:prstGeom>
          <a:noFill/>
          <a:ln>
            <a:noFill/>
          </a:ln>
        </p:spPr>
        <p:txBody>
          <a:bodyPr lIns="90000" tIns="46800" rIns="90000" bIns="46800" anchor="b" anchorCtr="0">
            <a:noAutofit/>
          </a:bodyPr>
          <a:lstStyle/>
          <a:p>
            <a:pPr algn="l">
              <a:buClr>
                <a:srgbClr val="000000"/>
              </a:buClr>
              <a:buSzPct val="25000"/>
              <a:buFont typeface="Calibri"/>
              <a:buNone/>
            </a:pPr>
            <a:fld id="{00000000-1234-1234-1234-123412341234}" type="slidenum">
              <a:rPr lang="en-US" sz="1400">
                <a:latin typeface="Calibri"/>
                <a:ea typeface="Calibri"/>
                <a:cs typeface="Calibri"/>
                <a:sym typeface="Calibri"/>
              </a:rPr>
              <a:pPr algn="l">
                <a:buClr>
                  <a:srgbClr val="000000"/>
                </a:buClr>
                <a:buSzPct val="25000"/>
                <a:buFont typeface="Calibri"/>
                <a:buNone/>
              </a:pPr>
              <a:t>86</a:t>
            </a:fld>
            <a:endParaRPr lang="en-US" sz="1400">
              <a:latin typeface="Calibri"/>
              <a:ea typeface="Calibri"/>
              <a:cs typeface="Calibri"/>
              <a:sym typeface="Calibri"/>
            </a:endParaRPr>
          </a:p>
        </p:txBody>
      </p:sp>
    </p:spTree>
    <p:extLst>
      <p:ext uri="{BB962C8B-B14F-4D97-AF65-F5344CB8AC3E}">
        <p14:creationId xmlns:p14="http://schemas.microsoft.com/office/powerpoint/2010/main" val="187483245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2"/>
        <p:cNvGrpSpPr/>
        <p:nvPr/>
      </p:nvGrpSpPr>
      <p:grpSpPr>
        <a:xfrm>
          <a:off x="0" y="0"/>
          <a:ext cx="0" cy="0"/>
          <a:chOff x="0" y="0"/>
          <a:chExt cx="0" cy="0"/>
        </a:xfrm>
      </p:grpSpPr>
      <p:sp>
        <p:nvSpPr>
          <p:cNvPr id="1173" name="Shape 1173"/>
          <p:cNvSpPr>
            <a:spLocks noGrp="1" noRot="1" noChangeAspect="1"/>
          </p:cNvSpPr>
          <p:nvPr>
            <p:ph type="sldImg" idx="2"/>
          </p:nvPr>
        </p:nvSpPr>
        <p:spPr>
          <a:xfrm>
            <a:off x="1143000" y="685800"/>
            <a:ext cx="4570413" cy="3427413"/>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174" name="Shape 1174"/>
          <p:cNvSpPr txBox="1">
            <a:spLocks noGrp="1"/>
          </p:cNvSpPr>
          <p:nvPr>
            <p:ph type="body" idx="1"/>
          </p:nvPr>
        </p:nvSpPr>
        <p:spPr>
          <a:xfrm>
            <a:off x="685800" y="4343400"/>
            <a:ext cx="5484813" cy="4113211"/>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rgbClr val="000000"/>
              </a:buClr>
              <a:buSzPct val="25000"/>
              <a:buFont typeface="Times New Roman"/>
              <a:buNone/>
            </a:pPr>
            <a:r>
              <a:rPr lang="en-US" sz="1200" b="0" i="0" u="none" strike="noStrike" cap="none" dirty="0">
                <a:solidFill>
                  <a:srgbClr val="000000"/>
                </a:solidFill>
                <a:latin typeface="Times New Roman"/>
                <a:ea typeface="Times New Roman"/>
                <a:cs typeface="Times New Roman"/>
                <a:sym typeface="Times New Roman"/>
              </a:rPr>
              <a:t>Released collected human scores and our code</a:t>
            </a:r>
            <a:r>
              <a:rPr lang="en-US" sz="1200" b="0" i="0" u="none" strike="noStrike" cap="none" baseline="0" dirty="0">
                <a:solidFill>
                  <a:srgbClr val="000000"/>
                </a:solidFill>
                <a:latin typeface="Times New Roman"/>
                <a:ea typeface="Times New Roman"/>
                <a:cs typeface="Times New Roman"/>
                <a:sym typeface="Times New Roman"/>
              </a:rPr>
              <a:t> to predict difficulty</a:t>
            </a:r>
          </a:p>
          <a:p>
            <a:pPr marL="0" marR="0" lvl="0" indent="0" algn="l" rtl="0">
              <a:spcBef>
                <a:spcPts val="0"/>
              </a:spcBef>
              <a:spcAft>
                <a:spcPts val="0"/>
              </a:spcAft>
              <a:buClr>
                <a:srgbClr val="000000"/>
              </a:buClr>
              <a:buSzPct val="25000"/>
              <a:buFont typeface="Times New Roman"/>
              <a:buNone/>
            </a:pPr>
            <a:endParaRPr sz="1200" b="0" i="0" u="none" strike="noStrike" cap="none" dirty="0">
              <a:solidFill>
                <a:srgbClr val="000000"/>
              </a:solidFill>
              <a:latin typeface="Times New Roman"/>
              <a:ea typeface="Times New Roman"/>
              <a:cs typeface="Times New Roman"/>
              <a:sym typeface="Times New Roman"/>
            </a:endParaRPr>
          </a:p>
        </p:txBody>
      </p:sp>
      <p:sp>
        <p:nvSpPr>
          <p:cNvPr id="1175" name="Shape 1175"/>
          <p:cNvSpPr txBox="1">
            <a:spLocks noGrp="1"/>
          </p:cNvSpPr>
          <p:nvPr>
            <p:ph type="sldNum" idx="12"/>
          </p:nvPr>
        </p:nvSpPr>
        <p:spPr>
          <a:xfrm>
            <a:off x="3884612" y="8685213"/>
            <a:ext cx="2970211" cy="455612"/>
          </a:xfrm>
          <a:prstGeom prst="rect">
            <a:avLst/>
          </a:prstGeom>
          <a:noFill/>
          <a:ln>
            <a:noFill/>
          </a:ln>
        </p:spPr>
        <p:txBody>
          <a:bodyPr lIns="90000" tIns="46800" rIns="90000" bIns="46800" anchor="b" anchorCtr="0">
            <a:noAutofit/>
          </a:bodyPr>
          <a:lstStyle/>
          <a:p>
            <a:pPr algn="l">
              <a:buClr>
                <a:srgbClr val="000000"/>
              </a:buClr>
              <a:buSzPct val="25000"/>
              <a:buFont typeface="Calibri"/>
              <a:buNone/>
            </a:pPr>
            <a:fld id="{00000000-1234-1234-1234-123412341234}" type="slidenum">
              <a:rPr lang="en-US" sz="1400">
                <a:latin typeface="Calibri"/>
                <a:ea typeface="Calibri"/>
                <a:cs typeface="Calibri"/>
                <a:sym typeface="Calibri"/>
              </a:rPr>
              <a:pPr algn="l">
                <a:buClr>
                  <a:srgbClr val="000000"/>
                </a:buClr>
                <a:buSzPct val="25000"/>
                <a:buFont typeface="Calibri"/>
                <a:buNone/>
              </a:pPr>
              <a:t>87</a:t>
            </a:fld>
            <a:endParaRPr lang="en-US" sz="1400">
              <a:latin typeface="Calibri"/>
              <a:ea typeface="Calibri"/>
              <a:cs typeface="Calibri"/>
              <a:sym typeface="Calibri"/>
            </a:endParaRPr>
          </a:p>
        </p:txBody>
      </p:sp>
    </p:spTree>
    <p:extLst>
      <p:ext uri="{BB962C8B-B14F-4D97-AF65-F5344CB8AC3E}">
        <p14:creationId xmlns:p14="http://schemas.microsoft.com/office/powerpoint/2010/main" val="9032831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Shape 518"/>
          <p:cNvSpPr>
            <a:spLocks noGrp="1" noRot="1" noChangeAspect="1"/>
          </p:cNvSpPr>
          <p:nvPr>
            <p:ph type="sldImg" idx="2"/>
          </p:nvPr>
        </p:nvSpPr>
        <p:spPr>
          <a:xfrm>
            <a:off x="1143000" y="685800"/>
            <a:ext cx="4570413" cy="34274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519" name="Shape 519"/>
          <p:cNvSpPr txBox="1">
            <a:spLocks noGrp="1"/>
          </p:cNvSpPr>
          <p:nvPr>
            <p:ph type="body" idx="1"/>
          </p:nvPr>
        </p:nvSpPr>
        <p:spPr>
          <a:xfrm>
            <a:off x="685800" y="4343400"/>
            <a:ext cx="5484813" cy="4113211"/>
          </a:xfrm>
          <a:prstGeom prst="rect">
            <a:avLst/>
          </a:prstGeom>
          <a:noFill/>
          <a:ln>
            <a:noFill/>
          </a:ln>
        </p:spPr>
        <p:txBody>
          <a:bodyPr lIns="91425" tIns="91425" rIns="91425" bIns="91425" anchor="t" anchorCtr="0">
            <a:noAutofit/>
          </a:bodyPr>
          <a:lstStyle/>
          <a:p>
            <a:pPr marL="0" marR="0" lvl="0" indent="0" algn="l" defTabSz="457200" rtl="0" eaLnBrk="1" fontAlgn="auto" latinLnBrk="0" hangingPunct="1">
              <a:lnSpc>
                <a:spcPct val="100000"/>
              </a:lnSpc>
              <a:spcBef>
                <a:spcPts val="0"/>
              </a:spcBef>
              <a:spcAft>
                <a:spcPts val="0"/>
              </a:spcAft>
              <a:buClr>
                <a:srgbClr val="000000"/>
              </a:buClr>
              <a:buSzPct val="25000"/>
              <a:buFont typeface="Times New Roman"/>
              <a:buNone/>
              <a:tabLst/>
              <a:defRPr/>
            </a:pPr>
            <a:r>
              <a:rPr lang="en-US" sz="1200" b="0" i="0" u="none" strike="noStrike" cap="none" dirty="0">
                <a:solidFill>
                  <a:srgbClr val="000000"/>
                </a:solidFill>
                <a:latin typeface="Times New Roman"/>
                <a:ea typeface="Times New Roman"/>
                <a:cs typeface="Times New Roman"/>
                <a:sym typeface="Times New Roman"/>
              </a:rPr>
              <a:t>Show only first</a:t>
            </a:r>
            <a:r>
              <a:rPr lang="en-US" sz="1200" b="0" i="0" u="none" strike="noStrike" cap="none" baseline="0" dirty="0">
                <a:solidFill>
                  <a:srgbClr val="000000"/>
                </a:solidFill>
                <a:latin typeface="Times New Roman"/>
                <a:ea typeface="Times New Roman"/>
                <a:cs typeface="Times New Roman"/>
                <a:sym typeface="Times New Roman"/>
              </a:rPr>
              <a:t> half of title (fun)</a:t>
            </a:r>
            <a:endParaRPr lang="en-US" sz="1200" b="0" i="0" u="none" strike="noStrike" cap="none" dirty="0">
              <a:solidFill>
                <a:srgbClr val="000000"/>
              </a:solidFill>
              <a:latin typeface="Times New Roman"/>
              <a:ea typeface="Times New Roman"/>
              <a:cs typeface="Times New Roman"/>
              <a:sym typeface="Times New Roman"/>
            </a:endParaRPr>
          </a:p>
          <a:p>
            <a:pPr marL="0" marR="0" lvl="0" indent="0" algn="l" rtl="0">
              <a:spcBef>
                <a:spcPts val="0"/>
              </a:spcBef>
              <a:spcAft>
                <a:spcPts val="0"/>
              </a:spcAft>
              <a:buClr>
                <a:srgbClr val="000000"/>
              </a:buClr>
              <a:buSzPct val="25000"/>
              <a:buFont typeface="Times New Roman"/>
              <a:buNone/>
            </a:pPr>
            <a:endParaRPr sz="1200" b="0" i="0" u="none" strike="noStrike" cap="none" dirty="0">
              <a:solidFill>
                <a:srgbClr val="000000"/>
              </a:solidFill>
              <a:latin typeface="Times New Roman"/>
              <a:ea typeface="Times New Roman"/>
              <a:cs typeface="Times New Roman"/>
              <a:sym typeface="Times New Roman"/>
            </a:endParaRPr>
          </a:p>
        </p:txBody>
      </p:sp>
      <p:sp>
        <p:nvSpPr>
          <p:cNvPr id="520" name="Shape 520"/>
          <p:cNvSpPr txBox="1">
            <a:spLocks noGrp="1"/>
          </p:cNvSpPr>
          <p:nvPr>
            <p:ph type="sldNum" idx="12"/>
          </p:nvPr>
        </p:nvSpPr>
        <p:spPr>
          <a:xfrm>
            <a:off x="3884612" y="8685213"/>
            <a:ext cx="2970211" cy="455612"/>
          </a:xfrm>
          <a:prstGeom prst="rect">
            <a:avLst/>
          </a:prstGeom>
          <a:noFill/>
          <a:ln>
            <a:noFill/>
          </a:ln>
        </p:spPr>
        <p:txBody>
          <a:bodyPr lIns="90000" tIns="46800" rIns="90000" bIns="46800" anchor="b" anchorCtr="0">
            <a:noAutofit/>
          </a:bodyPr>
          <a:lstStyle/>
          <a:p>
            <a:pPr marL="0" marR="0" lvl="0" indent="0" algn="l" rtl="0">
              <a:lnSpc>
                <a:spcPct val="100000"/>
              </a:lnSpc>
              <a:spcBef>
                <a:spcPts val="0"/>
              </a:spcBef>
              <a:spcAft>
                <a:spcPts val="0"/>
              </a:spcAft>
              <a:buClr>
                <a:srgbClr val="000000"/>
              </a:buClr>
              <a:buSzPct val="25000"/>
              <a:buFont typeface="Calibri"/>
              <a:buNone/>
            </a:pPr>
            <a:fld id="{00000000-1234-1234-1234-123412341234}" type="slidenum">
              <a:rPr lang="en-US" sz="1400" b="0" i="0" u="none" strike="noStrike" cap="none">
                <a:solidFill>
                  <a:srgbClr val="000000"/>
                </a:solidFill>
                <a:latin typeface="Calibri"/>
                <a:ea typeface="Calibri"/>
                <a:cs typeface="Calibri"/>
                <a:sym typeface="Calibri"/>
              </a:rPr>
              <a:t>88</a:t>
            </a:fld>
            <a:endParaRPr lang="en-US"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27735628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2"/>
        <p:cNvGrpSpPr/>
        <p:nvPr/>
      </p:nvGrpSpPr>
      <p:grpSpPr>
        <a:xfrm>
          <a:off x="0" y="0"/>
          <a:ext cx="0" cy="0"/>
          <a:chOff x="0" y="0"/>
          <a:chExt cx="0" cy="0"/>
        </a:xfrm>
      </p:grpSpPr>
      <p:sp>
        <p:nvSpPr>
          <p:cNvPr id="1173" name="Shape 1173"/>
          <p:cNvSpPr>
            <a:spLocks noGrp="1" noRot="1" noChangeAspect="1"/>
          </p:cNvSpPr>
          <p:nvPr>
            <p:ph type="sldImg" idx="2"/>
          </p:nvPr>
        </p:nvSpPr>
        <p:spPr>
          <a:xfrm>
            <a:off x="1143000" y="685800"/>
            <a:ext cx="4570413" cy="3427413"/>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174" name="Shape 1174"/>
          <p:cNvSpPr txBox="1">
            <a:spLocks noGrp="1"/>
          </p:cNvSpPr>
          <p:nvPr>
            <p:ph type="body" idx="1"/>
          </p:nvPr>
        </p:nvSpPr>
        <p:spPr>
          <a:xfrm>
            <a:off x="685800" y="4343400"/>
            <a:ext cx="5484813" cy="4113211"/>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rgbClr val="000000"/>
              </a:buClr>
              <a:buSzPct val="25000"/>
              <a:buFont typeface="Times New Roman"/>
              <a:buNone/>
            </a:pPr>
            <a:r>
              <a:rPr lang="en-US" sz="1200" b="0" i="0" u="none" strike="noStrike" cap="none" dirty="0">
                <a:solidFill>
                  <a:srgbClr val="000000"/>
                </a:solidFill>
                <a:latin typeface="Times New Roman"/>
                <a:ea typeface="Times New Roman"/>
                <a:cs typeface="Times New Roman"/>
                <a:sym typeface="Times New Roman"/>
              </a:rPr>
              <a:t>Released collected human scores and our code</a:t>
            </a:r>
            <a:r>
              <a:rPr lang="en-US" sz="1200" b="0" i="0" u="none" strike="noStrike" cap="none" baseline="0" dirty="0">
                <a:solidFill>
                  <a:srgbClr val="000000"/>
                </a:solidFill>
                <a:latin typeface="Times New Roman"/>
                <a:ea typeface="Times New Roman"/>
                <a:cs typeface="Times New Roman"/>
                <a:sym typeface="Times New Roman"/>
              </a:rPr>
              <a:t> to predict difficulty</a:t>
            </a:r>
          </a:p>
          <a:p>
            <a:pPr marL="0" marR="0" lvl="0" indent="0" algn="l" rtl="0">
              <a:spcBef>
                <a:spcPts val="0"/>
              </a:spcBef>
              <a:spcAft>
                <a:spcPts val="0"/>
              </a:spcAft>
              <a:buClr>
                <a:srgbClr val="000000"/>
              </a:buClr>
              <a:buSzPct val="25000"/>
              <a:buFont typeface="Times New Roman"/>
              <a:buNone/>
            </a:pPr>
            <a:endParaRPr sz="1200" b="0" i="0" u="none" strike="noStrike" cap="none" dirty="0">
              <a:solidFill>
                <a:srgbClr val="000000"/>
              </a:solidFill>
              <a:latin typeface="Times New Roman"/>
              <a:ea typeface="Times New Roman"/>
              <a:cs typeface="Times New Roman"/>
              <a:sym typeface="Times New Roman"/>
            </a:endParaRPr>
          </a:p>
        </p:txBody>
      </p:sp>
      <p:sp>
        <p:nvSpPr>
          <p:cNvPr id="1175" name="Shape 1175"/>
          <p:cNvSpPr txBox="1">
            <a:spLocks noGrp="1"/>
          </p:cNvSpPr>
          <p:nvPr>
            <p:ph type="sldNum" idx="12"/>
          </p:nvPr>
        </p:nvSpPr>
        <p:spPr>
          <a:xfrm>
            <a:off x="3884612" y="8685213"/>
            <a:ext cx="2970211" cy="455612"/>
          </a:xfrm>
          <a:prstGeom prst="rect">
            <a:avLst/>
          </a:prstGeom>
          <a:noFill/>
          <a:ln>
            <a:noFill/>
          </a:ln>
        </p:spPr>
        <p:txBody>
          <a:bodyPr lIns="90000" tIns="46800" rIns="90000" bIns="46800" anchor="b" anchorCtr="0">
            <a:noAutofit/>
          </a:bodyPr>
          <a:lstStyle/>
          <a:p>
            <a:pPr algn="l">
              <a:buClr>
                <a:srgbClr val="000000"/>
              </a:buClr>
              <a:buSzPct val="25000"/>
              <a:buFont typeface="Calibri"/>
              <a:buNone/>
            </a:pPr>
            <a:fld id="{00000000-1234-1234-1234-123412341234}" type="slidenum">
              <a:rPr lang="en-US" sz="1400">
                <a:latin typeface="Calibri"/>
                <a:ea typeface="Calibri"/>
                <a:cs typeface="Calibri"/>
                <a:sym typeface="Calibri"/>
              </a:rPr>
              <a:pPr algn="l">
                <a:buClr>
                  <a:srgbClr val="000000"/>
                </a:buClr>
                <a:buSzPct val="25000"/>
                <a:buFont typeface="Calibri"/>
                <a:buNone/>
              </a:pPr>
              <a:t>89</a:t>
            </a:fld>
            <a:endParaRPr lang="en-US" sz="1400">
              <a:latin typeface="Calibri"/>
              <a:ea typeface="Calibri"/>
              <a:cs typeface="Calibri"/>
              <a:sym typeface="Calibri"/>
            </a:endParaRPr>
          </a:p>
        </p:txBody>
      </p:sp>
    </p:spTree>
    <p:extLst>
      <p:ext uri="{BB962C8B-B14F-4D97-AF65-F5344CB8AC3E}">
        <p14:creationId xmlns:p14="http://schemas.microsoft.com/office/powerpoint/2010/main" val="13198952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0413" cy="3427413"/>
          </a:xfrm>
        </p:spPr>
      </p:sp>
      <p:sp>
        <p:nvSpPr>
          <p:cNvPr id="3" name="Notes Placeholder 2"/>
          <p:cNvSpPr>
            <a:spLocks noGrp="1"/>
          </p:cNvSpPr>
          <p:nvPr>
            <p:ph type="body" idx="1"/>
          </p:nvPr>
        </p:nvSpPr>
        <p:spPr/>
        <p:txBody>
          <a:bodyPr/>
          <a:lstStyle/>
          <a:p>
            <a:pPr marL="0" indent="0">
              <a:buFontTx/>
              <a:buNone/>
            </a:pPr>
            <a:r>
              <a:rPr lang="en-US" sz="1200" kern="1200" baseline="0" dirty="0">
                <a:solidFill>
                  <a:schemeClr val="tx1"/>
                </a:solidFill>
                <a:effectLst/>
                <a:latin typeface="+mn-lt"/>
                <a:ea typeface="+mn-ea"/>
                <a:cs typeface="+mn-cs"/>
              </a:rPr>
              <a:t>Notes:</a:t>
            </a:r>
          </a:p>
          <a:p>
            <a:pPr marL="171450" indent="-171450">
              <a:buFontTx/>
              <a:buChar char="-"/>
            </a:pPr>
            <a:r>
              <a:rPr lang="en-US" sz="1200" kern="1200" baseline="0" dirty="0">
                <a:solidFill>
                  <a:schemeClr val="tx1"/>
                </a:solidFill>
                <a:effectLst/>
                <a:latin typeface="+mn-lt"/>
                <a:ea typeface="+mn-ea"/>
                <a:cs typeface="+mn-cs"/>
              </a:rPr>
              <a:t>One</a:t>
            </a:r>
          </a:p>
          <a:p>
            <a:pPr marL="171450" indent="-171450">
              <a:buFontTx/>
              <a:buChar char="-"/>
            </a:pPr>
            <a:r>
              <a:rPr lang="en-US" sz="1200" kern="1200" baseline="0" dirty="0">
                <a:solidFill>
                  <a:schemeClr val="tx1"/>
                </a:solidFill>
                <a:effectLst/>
                <a:latin typeface="+mn-lt"/>
                <a:ea typeface="+mn-ea"/>
                <a:cs typeface="+mn-cs"/>
              </a:rPr>
              <a:t>Two</a:t>
            </a:r>
          </a:p>
          <a:p>
            <a:pPr marL="171450" indent="-171450">
              <a:buFontTx/>
              <a:buChar char="-"/>
            </a:pPr>
            <a:endParaRPr lang="en-US" sz="1200" kern="1200" dirty="0">
              <a:solidFill>
                <a:schemeClr val="tx1"/>
              </a:solidFill>
              <a:effectLst/>
              <a:latin typeface="+mn-lt"/>
              <a:ea typeface="+mn-ea"/>
              <a:cs typeface="+mn-cs"/>
            </a:endParaRPr>
          </a:p>
          <a:p>
            <a:endParaRPr lang="en-US" sz="1600" dirty="0"/>
          </a:p>
          <a:p>
            <a:endParaRPr lang="en-US" sz="1600" baseline="0" dirty="0">
              <a:sym typeface="Wingdings"/>
            </a:endParaRPr>
          </a:p>
        </p:txBody>
      </p:sp>
      <p:sp>
        <p:nvSpPr>
          <p:cNvPr id="4" name="Slide Number Placeholder 3"/>
          <p:cNvSpPr>
            <a:spLocks noGrp="1"/>
          </p:cNvSpPr>
          <p:nvPr>
            <p:ph type="sldNum" sz="quarter" idx="10"/>
          </p:nvPr>
        </p:nvSpPr>
        <p:spPr/>
        <p:txBody>
          <a:bodyPr/>
          <a:lstStyle/>
          <a:p>
            <a:pPr>
              <a:defRPr/>
            </a:pPr>
            <a:fld id="{2AA83664-E739-D54F-8E89-4AD9B19C3ABB}" type="slidenum">
              <a:rPr lang="en-US" smtClean="0">
                <a:solidFill>
                  <a:prstClr val="black"/>
                </a:solidFill>
                <a:latin typeface="Calibri"/>
              </a:rPr>
              <a:pPr>
                <a:defRPr/>
              </a:pPr>
              <a:t>9</a:t>
            </a:fld>
            <a:endParaRPr lang="en-US">
              <a:solidFill>
                <a:prstClr val="black"/>
              </a:solidFill>
              <a:latin typeface="Calibri"/>
            </a:endParaRPr>
          </a:p>
        </p:txBody>
      </p:sp>
    </p:spTree>
    <p:extLst>
      <p:ext uri="{BB962C8B-B14F-4D97-AF65-F5344CB8AC3E}">
        <p14:creationId xmlns:p14="http://schemas.microsoft.com/office/powerpoint/2010/main" val="52949076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xfrm>
            <a:off x="1143000" y="685800"/>
            <a:ext cx="4570413" cy="3427413"/>
          </a:xfrm>
          <a:ln/>
        </p:spPr>
      </p:sp>
      <p:sp>
        <p:nvSpPr>
          <p:cNvPr id="181251" name="Notes Placeholder 2"/>
          <p:cNvSpPr>
            <a:spLocks noGrp="1"/>
          </p:cNvSpPr>
          <p:nvPr>
            <p:ph type="body" idx="1"/>
          </p:nvPr>
        </p:nvSpPr>
        <p:spPr>
          <a:noFill/>
          <a:ln/>
        </p:spPr>
        <p:txBody>
          <a:bodyPr/>
          <a:lstStyle/>
          <a:p>
            <a:endParaRPr lang="en-US" dirty="0">
              <a:latin typeface="Arial" pitchFamily="34" charset="0"/>
            </a:endParaRPr>
          </a:p>
        </p:txBody>
      </p:sp>
      <p:sp>
        <p:nvSpPr>
          <p:cNvPr id="181252" name="Slide Number Placeholder 3"/>
          <p:cNvSpPr>
            <a:spLocks noGrp="1"/>
          </p:cNvSpPr>
          <p:nvPr>
            <p:ph type="sldNum" sz="quarter" idx="5"/>
          </p:nvPr>
        </p:nvSpPr>
        <p:spPr>
          <a:noFill/>
        </p:spPr>
        <p:txBody>
          <a:bodyPr/>
          <a:lstStyle/>
          <a:p>
            <a:fld id="{4C39FEB0-3C55-4079-8724-8593F8217CBF}" type="slidenum">
              <a:rPr lang="en-US" smtClean="0">
                <a:latin typeface="Arial" pitchFamily="34" charset="0"/>
              </a:rPr>
              <a:pPr/>
              <a:t>90</a:t>
            </a:fld>
            <a:endParaRPr lang="en-US">
              <a:latin typeface="Arial" pitchFamily="34" charset="0"/>
            </a:endParaRPr>
          </a:p>
        </p:txBody>
      </p:sp>
    </p:spTree>
    <p:extLst>
      <p:ext uri="{BB962C8B-B14F-4D97-AF65-F5344CB8AC3E}">
        <p14:creationId xmlns:p14="http://schemas.microsoft.com/office/powerpoint/2010/main" val="369204335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xfrm>
            <a:off x="1143000" y="685800"/>
            <a:ext cx="4570413" cy="3427413"/>
          </a:xfrm>
          <a:ln/>
        </p:spPr>
      </p:sp>
      <p:sp>
        <p:nvSpPr>
          <p:cNvPr id="181251" name="Notes Placeholder 2"/>
          <p:cNvSpPr>
            <a:spLocks noGrp="1"/>
          </p:cNvSpPr>
          <p:nvPr>
            <p:ph type="body" idx="1"/>
          </p:nvPr>
        </p:nvSpPr>
        <p:spPr>
          <a:noFill/>
          <a:ln/>
        </p:spPr>
        <p:txBody>
          <a:bodyPr/>
          <a:lstStyle/>
          <a:p>
            <a:endParaRPr lang="en-US" dirty="0">
              <a:latin typeface="Arial" pitchFamily="34" charset="0"/>
            </a:endParaRPr>
          </a:p>
        </p:txBody>
      </p:sp>
      <p:sp>
        <p:nvSpPr>
          <p:cNvPr id="181252" name="Slide Number Placeholder 3"/>
          <p:cNvSpPr>
            <a:spLocks noGrp="1"/>
          </p:cNvSpPr>
          <p:nvPr>
            <p:ph type="sldNum" sz="quarter" idx="5"/>
          </p:nvPr>
        </p:nvSpPr>
        <p:spPr>
          <a:noFill/>
        </p:spPr>
        <p:txBody>
          <a:bodyPr/>
          <a:lstStyle/>
          <a:p>
            <a:fld id="{4C39FEB0-3C55-4079-8724-8593F8217CBF}" type="slidenum">
              <a:rPr lang="en-US" smtClean="0">
                <a:latin typeface="Arial" pitchFamily="34" charset="0"/>
              </a:rPr>
              <a:pPr/>
              <a:t>91</a:t>
            </a:fld>
            <a:endParaRPr lang="en-US">
              <a:latin typeface="Arial" pitchFamily="34" charset="0"/>
            </a:endParaRPr>
          </a:p>
        </p:txBody>
      </p:sp>
    </p:spTree>
    <p:extLst>
      <p:ext uri="{BB962C8B-B14F-4D97-AF65-F5344CB8AC3E}">
        <p14:creationId xmlns:p14="http://schemas.microsoft.com/office/powerpoint/2010/main" val="262203309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2"/>
        <p:cNvGrpSpPr/>
        <p:nvPr/>
      </p:nvGrpSpPr>
      <p:grpSpPr>
        <a:xfrm>
          <a:off x="0" y="0"/>
          <a:ext cx="0" cy="0"/>
          <a:chOff x="0" y="0"/>
          <a:chExt cx="0" cy="0"/>
        </a:xfrm>
      </p:grpSpPr>
      <p:sp>
        <p:nvSpPr>
          <p:cNvPr id="1173" name="Shape 1173"/>
          <p:cNvSpPr>
            <a:spLocks noGrp="1" noRot="1" noChangeAspect="1"/>
          </p:cNvSpPr>
          <p:nvPr>
            <p:ph type="sldImg" idx="2"/>
          </p:nvPr>
        </p:nvSpPr>
        <p:spPr>
          <a:xfrm>
            <a:off x="1143000" y="685800"/>
            <a:ext cx="4570413" cy="3427413"/>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174" name="Shape 1174"/>
          <p:cNvSpPr txBox="1">
            <a:spLocks noGrp="1"/>
          </p:cNvSpPr>
          <p:nvPr>
            <p:ph type="body" idx="1"/>
          </p:nvPr>
        </p:nvSpPr>
        <p:spPr>
          <a:xfrm>
            <a:off x="685800" y="4343400"/>
            <a:ext cx="5484813" cy="4113211"/>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rgbClr val="000000"/>
              </a:buClr>
              <a:buSzPct val="25000"/>
              <a:buFont typeface="Times New Roman"/>
              <a:buNone/>
            </a:pPr>
            <a:r>
              <a:rPr lang="en-US" sz="1200" b="0" i="0" u="none" strike="noStrike" cap="none" dirty="0">
                <a:solidFill>
                  <a:srgbClr val="000000"/>
                </a:solidFill>
                <a:latin typeface="Times New Roman"/>
                <a:ea typeface="Times New Roman"/>
                <a:cs typeface="Times New Roman"/>
                <a:sym typeface="Times New Roman"/>
              </a:rPr>
              <a:t>Released collected human scores and our code</a:t>
            </a:r>
            <a:r>
              <a:rPr lang="en-US" sz="1200" b="0" i="0" u="none" strike="noStrike" cap="none" baseline="0" dirty="0">
                <a:solidFill>
                  <a:srgbClr val="000000"/>
                </a:solidFill>
                <a:latin typeface="Times New Roman"/>
                <a:ea typeface="Times New Roman"/>
                <a:cs typeface="Times New Roman"/>
                <a:sym typeface="Times New Roman"/>
              </a:rPr>
              <a:t> to predict difficulty</a:t>
            </a:r>
          </a:p>
          <a:p>
            <a:pPr marL="0" marR="0" lvl="0" indent="0" algn="l" rtl="0">
              <a:spcBef>
                <a:spcPts val="0"/>
              </a:spcBef>
              <a:spcAft>
                <a:spcPts val="0"/>
              </a:spcAft>
              <a:buClr>
                <a:srgbClr val="000000"/>
              </a:buClr>
              <a:buSzPct val="25000"/>
              <a:buFont typeface="Times New Roman"/>
              <a:buNone/>
            </a:pPr>
            <a:endParaRPr sz="1200" b="0" i="0" u="none" strike="noStrike" cap="none" dirty="0">
              <a:solidFill>
                <a:srgbClr val="000000"/>
              </a:solidFill>
              <a:latin typeface="Times New Roman"/>
              <a:ea typeface="Times New Roman"/>
              <a:cs typeface="Times New Roman"/>
              <a:sym typeface="Times New Roman"/>
            </a:endParaRPr>
          </a:p>
        </p:txBody>
      </p:sp>
      <p:sp>
        <p:nvSpPr>
          <p:cNvPr id="1175" name="Shape 1175"/>
          <p:cNvSpPr txBox="1">
            <a:spLocks noGrp="1"/>
          </p:cNvSpPr>
          <p:nvPr>
            <p:ph type="sldNum" idx="12"/>
          </p:nvPr>
        </p:nvSpPr>
        <p:spPr>
          <a:xfrm>
            <a:off x="3884612" y="8685213"/>
            <a:ext cx="2970211" cy="455612"/>
          </a:xfrm>
          <a:prstGeom prst="rect">
            <a:avLst/>
          </a:prstGeom>
          <a:noFill/>
          <a:ln>
            <a:noFill/>
          </a:ln>
        </p:spPr>
        <p:txBody>
          <a:bodyPr lIns="90000" tIns="46800" rIns="90000" bIns="46800" anchor="b" anchorCtr="0">
            <a:noAutofit/>
          </a:bodyPr>
          <a:lstStyle/>
          <a:p>
            <a:pPr algn="l">
              <a:buClr>
                <a:srgbClr val="000000"/>
              </a:buClr>
              <a:buSzPct val="25000"/>
              <a:buFont typeface="Calibri"/>
              <a:buNone/>
            </a:pPr>
            <a:fld id="{00000000-1234-1234-1234-123412341234}" type="slidenum">
              <a:rPr lang="en-US" sz="1400">
                <a:latin typeface="Calibri"/>
                <a:ea typeface="Calibri"/>
                <a:cs typeface="Calibri"/>
                <a:sym typeface="Calibri"/>
              </a:rPr>
              <a:pPr algn="l">
                <a:buClr>
                  <a:srgbClr val="000000"/>
                </a:buClr>
                <a:buSzPct val="25000"/>
                <a:buFont typeface="Calibri"/>
                <a:buNone/>
              </a:pPr>
              <a:t>92</a:t>
            </a:fld>
            <a:endParaRPr lang="en-US" sz="1400">
              <a:latin typeface="Calibri"/>
              <a:ea typeface="Calibri"/>
              <a:cs typeface="Calibri"/>
              <a:sym typeface="Calibri"/>
            </a:endParaRPr>
          </a:p>
        </p:txBody>
      </p:sp>
    </p:spTree>
    <p:extLst>
      <p:ext uri="{BB962C8B-B14F-4D97-AF65-F5344CB8AC3E}">
        <p14:creationId xmlns:p14="http://schemas.microsoft.com/office/powerpoint/2010/main" val="227274202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2"/>
        <p:cNvGrpSpPr/>
        <p:nvPr/>
      </p:nvGrpSpPr>
      <p:grpSpPr>
        <a:xfrm>
          <a:off x="0" y="0"/>
          <a:ext cx="0" cy="0"/>
          <a:chOff x="0" y="0"/>
          <a:chExt cx="0" cy="0"/>
        </a:xfrm>
      </p:grpSpPr>
      <p:sp>
        <p:nvSpPr>
          <p:cNvPr id="1173" name="Shape 1173"/>
          <p:cNvSpPr>
            <a:spLocks noGrp="1" noRot="1" noChangeAspect="1"/>
          </p:cNvSpPr>
          <p:nvPr>
            <p:ph type="sldImg" idx="2"/>
          </p:nvPr>
        </p:nvSpPr>
        <p:spPr>
          <a:xfrm>
            <a:off x="1143000" y="685800"/>
            <a:ext cx="4570413" cy="3427413"/>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174" name="Shape 1174"/>
          <p:cNvSpPr txBox="1">
            <a:spLocks noGrp="1"/>
          </p:cNvSpPr>
          <p:nvPr>
            <p:ph type="body" idx="1"/>
          </p:nvPr>
        </p:nvSpPr>
        <p:spPr>
          <a:xfrm>
            <a:off x="685800" y="4343400"/>
            <a:ext cx="5484813" cy="4113211"/>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rgbClr val="000000"/>
              </a:buClr>
              <a:buSzPct val="25000"/>
              <a:buFont typeface="Times New Roman"/>
              <a:buNone/>
            </a:pPr>
            <a:r>
              <a:rPr lang="en-US" sz="1200" b="0" i="0" u="none" strike="noStrike" cap="none" dirty="0">
                <a:solidFill>
                  <a:srgbClr val="000000"/>
                </a:solidFill>
                <a:latin typeface="Times New Roman"/>
                <a:ea typeface="Times New Roman"/>
                <a:cs typeface="Times New Roman"/>
                <a:sym typeface="Times New Roman"/>
              </a:rPr>
              <a:t>Released collected human scores and our code</a:t>
            </a:r>
            <a:r>
              <a:rPr lang="en-US" sz="1200" b="0" i="0" u="none" strike="noStrike" cap="none" baseline="0" dirty="0">
                <a:solidFill>
                  <a:srgbClr val="000000"/>
                </a:solidFill>
                <a:latin typeface="Times New Roman"/>
                <a:ea typeface="Times New Roman"/>
                <a:cs typeface="Times New Roman"/>
                <a:sym typeface="Times New Roman"/>
              </a:rPr>
              <a:t> to predict difficulty</a:t>
            </a:r>
          </a:p>
          <a:p>
            <a:pPr marL="0" marR="0" lvl="0" indent="0" algn="l" rtl="0">
              <a:spcBef>
                <a:spcPts val="0"/>
              </a:spcBef>
              <a:spcAft>
                <a:spcPts val="0"/>
              </a:spcAft>
              <a:buClr>
                <a:srgbClr val="000000"/>
              </a:buClr>
              <a:buSzPct val="25000"/>
              <a:buFont typeface="Times New Roman"/>
              <a:buNone/>
            </a:pPr>
            <a:endParaRPr sz="1200" b="0" i="0" u="none" strike="noStrike" cap="none" dirty="0">
              <a:solidFill>
                <a:srgbClr val="000000"/>
              </a:solidFill>
              <a:latin typeface="Times New Roman"/>
              <a:ea typeface="Times New Roman"/>
              <a:cs typeface="Times New Roman"/>
              <a:sym typeface="Times New Roman"/>
            </a:endParaRPr>
          </a:p>
        </p:txBody>
      </p:sp>
      <p:sp>
        <p:nvSpPr>
          <p:cNvPr id="1175" name="Shape 1175"/>
          <p:cNvSpPr txBox="1">
            <a:spLocks noGrp="1"/>
          </p:cNvSpPr>
          <p:nvPr>
            <p:ph type="sldNum" idx="12"/>
          </p:nvPr>
        </p:nvSpPr>
        <p:spPr>
          <a:xfrm>
            <a:off x="3884612" y="8685213"/>
            <a:ext cx="2970211" cy="455612"/>
          </a:xfrm>
          <a:prstGeom prst="rect">
            <a:avLst/>
          </a:prstGeom>
          <a:noFill/>
          <a:ln>
            <a:noFill/>
          </a:ln>
        </p:spPr>
        <p:txBody>
          <a:bodyPr lIns="90000" tIns="46800" rIns="90000" bIns="46800" anchor="b" anchorCtr="0">
            <a:noAutofit/>
          </a:bodyPr>
          <a:lstStyle/>
          <a:p>
            <a:pPr algn="l">
              <a:buClr>
                <a:srgbClr val="000000"/>
              </a:buClr>
              <a:buSzPct val="25000"/>
              <a:buFont typeface="Calibri"/>
              <a:buNone/>
            </a:pPr>
            <a:fld id="{00000000-1234-1234-1234-123412341234}" type="slidenum">
              <a:rPr lang="en-US" sz="1400">
                <a:latin typeface="Calibri"/>
                <a:ea typeface="Calibri"/>
                <a:cs typeface="Calibri"/>
                <a:sym typeface="Calibri"/>
              </a:rPr>
              <a:pPr algn="l">
                <a:buClr>
                  <a:srgbClr val="000000"/>
                </a:buClr>
                <a:buSzPct val="25000"/>
                <a:buFont typeface="Calibri"/>
                <a:buNone/>
              </a:pPr>
              <a:t>93</a:t>
            </a:fld>
            <a:endParaRPr lang="en-US" sz="1400">
              <a:latin typeface="Calibri"/>
              <a:ea typeface="Calibri"/>
              <a:cs typeface="Calibri"/>
              <a:sym typeface="Calibri"/>
            </a:endParaRPr>
          </a:p>
        </p:txBody>
      </p:sp>
    </p:spTree>
    <p:extLst>
      <p:ext uri="{BB962C8B-B14F-4D97-AF65-F5344CB8AC3E}">
        <p14:creationId xmlns:p14="http://schemas.microsoft.com/office/powerpoint/2010/main" val="62089682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2"/>
        <p:cNvGrpSpPr/>
        <p:nvPr/>
      </p:nvGrpSpPr>
      <p:grpSpPr>
        <a:xfrm>
          <a:off x="0" y="0"/>
          <a:ext cx="0" cy="0"/>
          <a:chOff x="0" y="0"/>
          <a:chExt cx="0" cy="0"/>
        </a:xfrm>
      </p:grpSpPr>
      <p:sp>
        <p:nvSpPr>
          <p:cNvPr id="1173" name="Shape 1173"/>
          <p:cNvSpPr>
            <a:spLocks noGrp="1" noRot="1" noChangeAspect="1"/>
          </p:cNvSpPr>
          <p:nvPr>
            <p:ph type="sldImg" idx="2"/>
          </p:nvPr>
        </p:nvSpPr>
        <p:spPr>
          <a:xfrm>
            <a:off x="1143000" y="685800"/>
            <a:ext cx="4570413" cy="3427413"/>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174" name="Shape 1174"/>
          <p:cNvSpPr txBox="1">
            <a:spLocks noGrp="1"/>
          </p:cNvSpPr>
          <p:nvPr>
            <p:ph type="body" idx="1"/>
          </p:nvPr>
        </p:nvSpPr>
        <p:spPr>
          <a:xfrm>
            <a:off x="685800" y="4343400"/>
            <a:ext cx="5484813" cy="4113211"/>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rgbClr val="000000"/>
              </a:buClr>
              <a:buSzPct val="25000"/>
              <a:buFont typeface="Times New Roman"/>
              <a:buNone/>
            </a:pPr>
            <a:r>
              <a:rPr lang="en-US" sz="1200" b="0" i="0" u="none" strike="noStrike" cap="none" dirty="0">
                <a:solidFill>
                  <a:srgbClr val="000000"/>
                </a:solidFill>
                <a:latin typeface="Times New Roman"/>
                <a:ea typeface="Times New Roman"/>
                <a:cs typeface="Times New Roman"/>
                <a:sym typeface="Times New Roman"/>
              </a:rPr>
              <a:t>Released collected human scores and our code</a:t>
            </a:r>
            <a:r>
              <a:rPr lang="en-US" sz="1200" b="0" i="0" u="none" strike="noStrike" cap="none" baseline="0" dirty="0">
                <a:solidFill>
                  <a:srgbClr val="000000"/>
                </a:solidFill>
                <a:latin typeface="Times New Roman"/>
                <a:ea typeface="Times New Roman"/>
                <a:cs typeface="Times New Roman"/>
                <a:sym typeface="Times New Roman"/>
              </a:rPr>
              <a:t> to predict difficulty</a:t>
            </a:r>
          </a:p>
          <a:p>
            <a:pPr marL="0" marR="0" lvl="0" indent="0" algn="l" rtl="0">
              <a:spcBef>
                <a:spcPts val="0"/>
              </a:spcBef>
              <a:spcAft>
                <a:spcPts val="0"/>
              </a:spcAft>
              <a:buClr>
                <a:srgbClr val="000000"/>
              </a:buClr>
              <a:buSzPct val="25000"/>
              <a:buFont typeface="Times New Roman"/>
              <a:buNone/>
            </a:pPr>
            <a:endParaRPr sz="1200" b="0" i="0" u="none" strike="noStrike" cap="none" dirty="0">
              <a:solidFill>
                <a:srgbClr val="000000"/>
              </a:solidFill>
              <a:latin typeface="Times New Roman"/>
              <a:ea typeface="Times New Roman"/>
              <a:cs typeface="Times New Roman"/>
              <a:sym typeface="Times New Roman"/>
            </a:endParaRPr>
          </a:p>
        </p:txBody>
      </p:sp>
      <p:sp>
        <p:nvSpPr>
          <p:cNvPr id="1175" name="Shape 1175"/>
          <p:cNvSpPr txBox="1">
            <a:spLocks noGrp="1"/>
          </p:cNvSpPr>
          <p:nvPr>
            <p:ph type="sldNum" idx="12"/>
          </p:nvPr>
        </p:nvSpPr>
        <p:spPr>
          <a:xfrm>
            <a:off x="3884612" y="8685213"/>
            <a:ext cx="2970211" cy="455612"/>
          </a:xfrm>
          <a:prstGeom prst="rect">
            <a:avLst/>
          </a:prstGeom>
          <a:noFill/>
          <a:ln>
            <a:noFill/>
          </a:ln>
        </p:spPr>
        <p:txBody>
          <a:bodyPr lIns="90000" tIns="46800" rIns="90000" bIns="46800" anchor="b" anchorCtr="0">
            <a:noAutofit/>
          </a:bodyPr>
          <a:lstStyle/>
          <a:p>
            <a:pPr algn="l">
              <a:buClr>
                <a:srgbClr val="000000"/>
              </a:buClr>
              <a:buSzPct val="25000"/>
              <a:buFont typeface="Calibri"/>
              <a:buNone/>
            </a:pPr>
            <a:fld id="{00000000-1234-1234-1234-123412341234}" type="slidenum">
              <a:rPr lang="en-US" sz="1400">
                <a:latin typeface="Calibri"/>
                <a:ea typeface="Calibri"/>
                <a:cs typeface="Calibri"/>
                <a:sym typeface="Calibri"/>
              </a:rPr>
              <a:pPr algn="l">
                <a:buClr>
                  <a:srgbClr val="000000"/>
                </a:buClr>
                <a:buSzPct val="25000"/>
                <a:buFont typeface="Calibri"/>
                <a:buNone/>
              </a:pPr>
              <a:t>94</a:t>
            </a:fld>
            <a:endParaRPr lang="en-US" sz="1400">
              <a:latin typeface="Calibri"/>
              <a:ea typeface="Calibri"/>
              <a:cs typeface="Calibri"/>
              <a:sym typeface="Calibri"/>
            </a:endParaRPr>
          </a:p>
        </p:txBody>
      </p:sp>
    </p:spTree>
    <p:extLst>
      <p:ext uri="{BB962C8B-B14F-4D97-AF65-F5344CB8AC3E}">
        <p14:creationId xmlns:p14="http://schemas.microsoft.com/office/powerpoint/2010/main" val="264042177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2"/>
        <p:cNvGrpSpPr/>
        <p:nvPr/>
      </p:nvGrpSpPr>
      <p:grpSpPr>
        <a:xfrm>
          <a:off x="0" y="0"/>
          <a:ext cx="0" cy="0"/>
          <a:chOff x="0" y="0"/>
          <a:chExt cx="0" cy="0"/>
        </a:xfrm>
      </p:grpSpPr>
      <p:sp>
        <p:nvSpPr>
          <p:cNvPr id="1173" name="Shape 1173"/>
          <p:cNvSpPr>
            <a:spLocks noGrp="1" noRot="1" noChangeAspect="1"/>
          </p:cNvSpPr>
          <p:nvPr>
            <p:ph type="sldImg" idx="2"/>
          </p:nvPr>
        </p:nvSpPr>
        <p:spPr>
          <a:xfrm>
            <a:off x="1143000" y="685800"/>
            <a:ext cx="4570413" cy="3427413"/>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174" name="Shape 1174"/>
          <p:cNvSpPr txBox="1">
            <a:spLocks noGrp="1"/>
          </p:cNvSpPr>
          <p:nvPr>
            <p:ph type="body" idx="1"/>
          </p:nvPr>
        </p:nvSpPr>
        <p:spPr>
          <a:xfrm>
            <a:off x="685800" y="4343400"/>
            <a:ext cx="5484813" cy="4113211"/>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rgbClr val="000000"/>
              </a:buClr>
              <a:buSzPct val="25000"/>
              <a:buFont typeface="Times New Roman"/>
              <a:buNone/>
            </a:pPr>
            <a:r>
              <a:rPr lang="en-US" sz="1200" b="0" i="0" u="none" strike="noStrike" cap="none" dirty="0">
                <a:solidFill>
                  <a:srgbClr val="000000"/>
                </a:solidFill>
                <a:latin typeface="Times New Roman"/>
                <a:ea typeface="Times New Roman"/>
                <a:cs typeface="Times New Roman"/>
                <a:sym typeface="Times New Roman"/>
              </a:rPr>
              <a:t>Released collected human scores and our code</a:t>
            </a:r>
            <a:r>
              <a:rPr lang="en-US" sz="1200" b="0" i="0" u="none" strike="noStrike" cap="none" baseline="0" dirty="0">
                <a:solidFill>
                  <a:srgbClr val="000000"/>
                </a:solidFill>
                <a:latin typeface="Times New Roman"/>
                <a:ea typeface="Times New Roman"/>
                <a:cs typeface="Times New Roman"/>
                <a:sym typeface="Times New Roman"/>
              </a:rPr>
              <a:t> to predict difficulty</a:t>
            </a:r>
          </a:p>
          <a:p>
            <a:pPr marL="0" marR="0" lvl="0" indent="0" algn="l" rtl="0">
              <a:spcBef>
                <a:spcPts val="0"/>
              </a:spcBef>
              <a:spcAft>
                <a:spcPts val="0"/>
              </a:spcAft>
              <a:buClr>
                <a:srgbClr val="000000"/>
              </a:buClr>
              <a:buSzPct val="25000"/>
              <a:buFont typeface="Times New Roman"/>
              <a:buNone/>
            </a:pPr>
            <a:endParaRPr sz="1200" b="0" i="0" u="none" strike="noStrike" cap="none" dirty="0">
              <a:solidFill>
                <a:srgbClr val="000000"/>
              </a:solidFill>
              <a:latin typeface="Times New Roman"/>
              <a:ea typeface="Times New Roman"/>
              <a:cs typeface="Times New Roman"/>
              <a:sym typeface="Times New Roman"/>
            </a:endParaRPr>
          </a:p>
        </p:txBody>
      </p:sp>
      <p:sp>
        <p:nvSpPr>
          <p:cNvPr id="1175" name="Shape 1175"/>
          <p:cNvSpPr txBox="1">
            <a:spLocks noGrp="1"/>
          </p:cNvSpPr>
          <p:nvPr>
            <p:ph type="sldNum" idx="12"/>
          </p:nvPr>
        </p:nvSpPr>
        <p:spPr>
          <a:xfrm>
            <a:off x="3884612" y="8685213"/>
            <a:ext cx="2970211" cy="455612"/>
          </a:xfrm>
          <a:prstGeom prst="rect">
            <a:avLst/>
          </a:prstGeom>
          <a:noFill/>
          <a:ln>
            <a:noFill/>
          </a:ln>
        </p:spPr>
        <p:txBody>
          <a:bodyPr lIns="90000" tIns="46800" rIns="90000" bIns="46800" anchor="b" anchorCtr="0">
            <a:noAutofit/>
          </a:bodyPr>
          <a:lstStyle/>
          <a:p>
            <a:pPr algn="l">
              <a:buClr>
                <a:srgbClr val="000000"/>
              </a:buClr>
              <a:buSzPct val="25000"/>
              <a:buFont typeface="Calibri"/>
              <a:buNone/>
            </a:pPr>
            <a:fld id="{00000000-1234-1234-1234-123412341234}" type="slidenum">
              <a:rPr lang="en-US" sz="1400">
                <a:latin typeface="Calibri"/>
                <a:ea typeface="Calibri"/>
                <a:cs typeface="Calibri"/>
                <a:sym typeface="Calibri"/>
              </a:rPr>
              <a:pPr algn="l">
                <a:buClr>
                  <a:srgbClr val="000000"/>
                </a:buClr>
                <a:buSzPct val="25000"/>
                <a:buFont typeface="Calibri"/>
                <a:buNone/>
              </a:pPr>
              <a:t>95</a:t>
            </a:fld>
            <a:endParaRPr lang="en-US" sz="1400">
              <a:latin typeface="Calibri"/>
              <a:ea typeface="Calibri"/>
              <a:cs typeface="Calibri"/>
              <a:sym typeface="Calibri"/>
            </a:endParaRPr>
          </a:p>
        </p:txBody>
      </p:sp>
    </p:spTree>
    <p:extLst>
      <p:ext uri="{BB962C8B-B14F-4D97-AF65-F5344CB8AC3E}">
        <p14:creationId xmlns:p14="http://schemas.microsoft.com/office/powerpoint/2010/main" val="23004071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2"/>
        <p:cNvGrpSpPr/>
        <p:nvPr/>
      </p:nvGrpSpPr>
      <p:grpSpPr>
        <a:xfrm>
          <a:off x="0" y="0"/>
          <a:ext cx="0" cy="0"/>
          <a:chOff x="0" y="0"/>
          <a:chExt cx="0" cy="0"/>
        </a:xfrm>
      </p:grpSpPr>
      <p:sp>
        <p:nvSpPr>
          <p:cNvPr id="1173" name="Shape 1173"/>
          <p:cNvSpPr>
            <a:spLocks noGrp="1" noRot="1" noChangeAspect="1"/>
          </p:cNvSpPr>
          <p:nvPr>
            <p:ph type="sldImg" idx="2"/>
          </p:nvPr>
        </p:nvSpPr>
        <p:spPr>
          <a:xfrm>
            <a:off x="1143000" y="685800"/>
            <a:ext cx="4570413" cy="3427413"/>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174" name="Shape 1174"/>
          <p:cNvSpPr txBox="1">
            <a:spLocks noGrp="1"/>
          </p:cNvSpPr>
          <p:nvPr>
            <p:ph type="body" idx="1"/>
          </p:nvPr>
        </p:nvSpPr>
        <p:spPr>
          <a:xfrm>
            <a:off x="685800" y="4343400"/>
            <a:ext cx="5484813" cy="4113211"/>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rgbClr val="000000"/>
              </a:buClr>
              <a:buSzPct val="25000"/>
              <a:buFont typeface="Times New Roman"/>
              <a:buNone/>
            </a:pPr>
            <a:r>
              <a:rPr lang="en-US" sz="1200" b="0" i="0" u="none" strike="noStrike" cap="none" dirty="0">
                <a:solidFill>
                  <a:srgbClr val="000000"/>
                </a:solidFill>
                <a:latin typeface="Times New Roman"/>
                <a:ea typeface="Times New Roman"/>
                <a:cs typeface="Times New Roman"/>
                <a:sym typeface="Times New Roman"/>
              </a:rPr>
              <a:t>Released collected human scores and our code</a:t>
            </a:r>
            <a:r>
              <a:rPr lang="en-US" sz="1200" b="0" i="0" u="none" strike="noStrike" cap="none" baseline="0" dirty="0">
                <a:solidFill>
                  <a:srgbClr val="000000"/>
                </a:solidFill>
                <a:latin typeface="Times New Roman"/>
                <a:ea typeface="Times New Roman"/>
                <a:cs typeface="Times New Roman"/>
                <a:sym typeface="Times New Roman"/>
              </a:rPr>
              <a:t> to predict difficulty</a:t>
            </a:r>
          </a:p>
          <a:p>
            <a:pPr marL="0" marR="0" lvl="0" indent="0" algn="l" rtl="0">
              <a:spcBef>
                <a:spcPts val="0"/>
              </a:spcBef>
              <a:spcAft>
                <a:spcPts val="0"/>
              </a:spcAft>
              <a:buClr>
                <a:srgbClr val="000000"/>
              </a:buClr>
              <a:buSzPct val="25000"/>
              <a:buFont typeface="Times New Roman"/>
              <a:buNone/>
            </a:pPr>
            <a:endParaRPr sz="1200" b="0" i="0" u="none" strike="noStrike" cap="none" dirty="0">
              <a:solidFill>
                <a:srgbClr val="000000"/>
              </a:solidFill>
              <a:latin typeface="Times New Roman"/>
              <a:ea typeface="Times New Roman"/>
              <a:cs typeface="Times New Roman"/>
              <a:sym typeface="Times New Roman"/>
            </a:endParaRPr>
          </a:p>
        </p:txBody>
      </p:sp>
      <p:sp>
        <p:nvSpPr>
          <p:cNvPr id="1175" name="Shape 1175"/>
          <p:cNvSpPr txBox="1">
            <a:spLocks noGrp="1"/>
          </p:cNvSpPr>
          <p:nvPr>
            <p:ph type="sldNum" idx="12"/>
          </p:nvPr>
        </p:nvSpPr>
        <p:spPr>
          <a:xfrm>
            <a:off x="3884612" y="8685213"/>
            <a:ext cx="2970211" cy="455612"/>
          </a:xfrm>
          <a:prstGeom prst="rect">
            <a:avLst/>
          </a:prstGeom>
          <a:noFill/>
          <a:ln>
            <a:noFill/>
          </a:ln>
        </p:spPr>
        <p:txBody>
          <a:bodyPr lIns="90000" tIns="46800" rIns="90000" bIns="46800" anchor="b" anchorCtr="0">
            <a:noAutofit/>
          </a:bodyPr>
          <a:lstStyle/>
          <a:p>
            <a:pPr algn="l">
              <a:buClr>
                <a:srgbClr val="000000"/>
              </a:buClr>
              <a:buSzPct val="25000"/>
              <a:buFont typeface="Calibri"/>
              <a:buNone/>
            </a:pPr>
            <a:fld id="{00000000-1234-1234-1234-123412341234}" type="slidenum">
              <a:rPr lang="en-US" sz="1400">
                <a:latin typeface="Calibri"/>
                <a:ea typeface="Calibri"/>
                <a:cs typeface="Calibri"/>
                <a:sym typeface="Calibri"/>
              </a:rPr>
              <a:pPr algn="l">
                <a:buClr>
                  <a:srgbClr val="000000"/>
                </a:buClr>
                <a:buSzPct val="25000"/>
                <a:buFont typeface="Calibri"/>
                <a:buNone/>
              </a:pPr>
              <a:t>96</a:t>
            </a:fld>
            <a:endParaRPr lang="en-US" sz="1400">
              <a:latin typeface="Calibri"/>
              <a:ea typeface="Calibri"/>
              <a:cs typeface="Calibri"/>
              <a:sym typeface="Calibri"/>
            </a:endParaRPr>
          </a:p>
        </p:txBody>
      </p:sp>
    </p:spTree>
    <p:extLst>
      <p:ext uri="{BB962C8B-B14F-4D97-AF65-F5344CB8AC3E}">
        <p14:creationId xmlns:p14="http://schemas.microsoft.com/office/powerpoint/2010/main" val="15100214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49"/>
        <p:cNvGrpSpPr/>
        <p:nvPr/>
      </p:nvGrpSpPr>
      <p:grpSpPr>
        <a:xfrm>
          <a:off x="0" y="0"/>
          <a:ext cx="0" cy="0"/>
          <a:chOff x="0" y="0"/>
          <a:chExt cx="0" cy="0"/>
        </a:xfrm>
      </p:grpSpPr>
      <p:sp>
        <p:nvSpPr>
          <p:cNvPr id="150" name="Shape 150"/>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51" name="Shape 151"/>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spcBef>
                <a:spcPts val="640"/>
              </a:spcBef>
              <a:buClr>
                <a:srgbClr val="888888"/>
              </a:buClr>
              <a:buFont typeface="Arial"/>
              <a:buNone/>
              <a:defRPr sz="3200" b="0" i="0" u="none" strike="noStrike" cap="none">
                <a:solidFill>
                  <a:srgbClr val="888888"/>
                </a:solidFill>
                <a:latin typeface="Calibri"/>
                <a:ea typeface="Calibri"/>
                <a:cs typeface="Calibri"/>
                <a:sym typeface="Calibri"/>
              </a:defRPr>
            </a:lvl1pPr>
            <a:lvl2pPr marL="457200" marR="0" lvl="1" indent="0" algn="ctr" rtl="0">
              <a:spcBef>
                <a:spcPts val="560"/>
              </a:spcBef>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52" name="Shape 15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53" name="Shape 15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54" name="Shape 15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9B40EE0-A9F1-B14E-9258-16A4B1BDE4FD}" type="datetimeFigureOut">
              <a:rPr lang="en-US" smtClean="0">
                <a:solidFill>
                  <a:prstClr val="black">
                    <a:tint val="75000"/>
                  </a:prstClr>
                </a:solidFill>
                <a:latin typeface="Calibri"/>
              </a:rPr>
              <a:pPr/>
              <a:t>12/1/23</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EA53391F-9D04-FD4C-9216-A445219AF8C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849873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B40EE0-A9F1-B14E-9258-16A4B1BDE4FD}" type="datetimeFigureOut">
              <a:rPr lang="en-US" smtClean="0">
                <a:solidFill>
                  <a:prstClr val="black">
                    <a:tint val="75000"/>
                  </a:prstClr>
                </a:solidFill>
                <a:latin typeface="Calibri"/>
              </a:rPr>
              <a:pPr/>
              <a:t>12/1/23</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EA53391F-9D04-FD4C-9216-A445219AF8C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24099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9B40EE0-A9F1-B14E-9258-16A4B1BDE4FD}" type="datetimeFigureOut">
              <a:rPr lang="en-US" smtClean="0">
                <a:solidFill>
                  <a:prstClr val="black">
                    <a:tint val="75000"/>
                  </a:prstClr>
                </a:solidFill>
                <a:latin typeface="Calibri"/>
              </a:rPr>
              <a:pPr/>
              <a:t>12/1/23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A53391F-9D04-FD4C-9216-A445219AF8C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544357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9B40EE0-A9F1-B14E-9258-16A4B1BDE4FD}" type="datetimeFigureOut">
              <a:rPr lang="en-US" smtClean="0">
                <a:solidFill>
                  <a:prstClr val="black">
                    <a:tint val="75000"/>
                  </a:prstClr>
                </a:solidFill>
                <a:latin typeface="Calibri"/>
              </a:rPr>
              <a:pPr/>
              <a:t>12/1/23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A53391F-9D04-FD4C-9216-A445219AF8C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481490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B40EE0-A9F1-B14E-9258-16A4B1BDE4FD}" type="datetimeFigureOut">
              <a:rPr lang="en-US" smtClean="0">
                <a:solidFill>
                  <a:prstClr val="black">
                    <a:tint val="75000"/>
                  </a:prstClr>
                </a:solidFill>
                <a:latin typeface="Calibri"/>
              </a:rPr>
              <a:pPr/>
              <a:t>12/1/23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A53391F-9D04-FD4C-9216-A445219AF8C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789934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B40EE0-A9F1-B14E-9258-16A4B1BDE4FD}" type="datetimeFigureOut">
              <a:rPr lang="en-US" smtClean="0">
                <a:solidFill>
                  <a:prstClr val="black">
                    <a:tint val="75000"/>
                  </a:prstClr>
                </a:solidFill>
                <a:latin typeface="Calibri"/>
              </a:rPr>
              <a:pPr/>
              <a:t>12/1/23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A53391F-9D04-FD4C-9216-A445219AF8C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756944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D78E6695-D9C4-124C-9A3A-4B366E88F7F1}" type="datetimeFigureOut">
              <a:rPr lang="en-US" smtClean="0">
                <a:solidFill>
                  <a:prstClr val="black">
                    <a:tint val="75000"/>
                  </a:prstClr>
                </a:solidFill>
                <a:latin typeface="Calibri"/>
              </a:rPr>
              <a:pPr/>
              <a:t>12/1/23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3D0D811-961A-0042-AF01-244D561F88C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129546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D78E6695-D9C4-124C-9A3A-4B366E88F7F1}" type="datetimeFigureOut">
              <a:rPr lang="en-US" smtClean="0">
                <a:solidFill>
                  <a:prstClr val="black">
                    <a:tint val="75000"/>
                  </a:prstClr>
                </a:solidFill>
                <a:latin typeface="Calibri"/>
              </a:rPr>
              <a:pPr/>
              <a:t>12/1/23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3D0D811-961A-0042-AF01-244D561F88C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451499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D78E6695-D9C4-124C-9A3A-4B366E88F7F1}" type="datetimeFigureOut">
              <a:rPr lang="en-US" smtClean="0">
                <a:solidFill>
                  <a:prstClr val="black">
                    <a:tint val="75000"/>
                  </a:prstClr>
                </a:solidFill>
                <a:latin typeface="Calibri"/>
              </a:rPr>
              <a:pPr/>
              <a:t>12/1/23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3D0D811-961A-0042-AF01-244D561F88C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817539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D78E6695-D9C4-124C-9A3A-4B366E88F7F1}" type="datetimeFigureOut">
              <a:rPr lang="en-US" smtClean="0">
                <a:solidFill>
                  <a:prstClr val="black">
                    <a:tint val="75000"/>
                  </a:prstClr>
                </a:solidFill>
                <a:latin typeface="Calibri"/>
              </a:rPr>
              <a:pPr/>
              <a:t>12/1/23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3D0D811-961A-0042-AF01-244D561F88C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30431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1_Title Slide">
    <p:spTree>
      <p:nvGrpSpPr>
        <p:cNvPr id="1" name="Shape 155"/>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D78E6695-D9C4-124C-9A3A-4B366E88F7F1}" type="datetimeFigureOut">
              <a:rPr lang="en-US" smtClean="0">
                <a:solidFill>
                  <a:prstClr val="black">
                    <a:tint val="75000"/>
                  </a:prstClr>
                </a:solidFill>
                <a:latin typeface="Calibri"/>
              </a:rPr>
              <a:pPr/>
              <a:t>12/1/23</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23D0D811-961A-0042-AF01-244D561F88C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431689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D78E6695-D9C4-124C-9A3A-4B366E88F7F1}" type="datetimeFigureOut">
              <a:rPr lang="en-US" smtClean="0">
                <a:solidFill>
                  <a:prstClr val="black">
                    <a:tint val="75000"/>
                  </a:prstClr>
                </a:solidFill>
                <a:latin typeface="Calibri"/>
              </a:rPr>
              <a:pPr/>
              <a:t>12/1/23</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23D0D811-961A-0042-AF01-244D561F88C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58310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8E6695-D9C4-124C-9A3A-4B366E88F7F1}" type="datetimeFigureOut">
              <a:rPr lang="en-US" smtClean="0">
                <a:solidFill>
                  <a:prstClr val="black">
                    <a:tint val="75000"/>
                  </a:prstClr>
                </a:solidFill>
                <a:latin typeface="Calibri"/>
              </a:rPr>
              <a:pPr/>
              <a:t>12/1/23</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23D0D811-961A-0042-AF01-244D561F88C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747807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D78E6695-D9C4-124C-9A3A-4B366E88F7F1}" type="datetimeFigureOut">
              <a:rPr lang="en-US" smtClean="0">
                <a:solidFill>
                  <a:prstClr val="black">
                    <a:tint val="75000"/>
                  </a:prstClr>
                </a:solidFill>
                <a:latin typeface="Calibri"/>
              </a:rPr>
              <a:pPr/>
              <a:t>12/1/23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3D0D811-961A-0042-AF01-244D561F88C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289230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D78E6695-D9C4-124C-9A3A-4B366E88F7F1}" type="datetimeFigureOut">
              <a:rPr lang="en-US" smtClean="0">
                <a:solidFill>
                  <a:prstClr val="black">
                    <a:tint val="75000"/>
                  </a:prstClr>
                </a:solidFill>
                <a:latin typeface="Calibri"/>
              </a:rPr>
              <a:pPr/>
              <a:t>12/1/23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3D0D811-961A-0042-AF01-244D561F88C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614032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D78E6695-D9C4-124C-9A3A-4B366E88F7F1}" type="datetimeFigureOut">
              <a:rPr lang="en-US" smtClean="0">
                <a:solidFill>
                  <a:prstClr val="black">
                    <a:tint val="75000"/>
                  </a:prstClr>
                </a:solidFill>
                <a:latin typeface="Calibri"/>
              </a:rPr>
              <a:pPr/>
              <a:t>12/1/23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3D0D811-961A-0042-AF01-244D561F88C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573257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D78E6695-D9C4-124C-9A3A-4B366E88F7F1}" type="datetimeFigureOut">
              <a:rPr lang="en-US" smtClean="0">
                <a:solidFill>
                  <a:prstClr val="black">
                    <a:tint val="75000"/>
                  </a:prstClr>
                </a:solidFill>
                <a:latin typeface="Calibri"/>
              </a:rPr>
              <a:pPr/>
              <a:t>12/1/23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3D0D811-961A-0042-AF01-244D561F88C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965894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B40EE0-A9F1-B14E-9258-16A4B1BDE4FD}" type="datetimeFigureOut">
              <a:rPr lang="en-US" smtClean="0">
                <a:solidFill>
                  <a:prstClr val="black">
                    <a:tint val="75000"/>
                  </a:prstClr>
                </a:solidFill>
                <a:latin typeface="Calibri"/>
              </a:rPr>
              <a:pPr/>
              <a:t>12/1/23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A53391F-9D04-FD4C-9216-A445219AF8C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11461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Shape 12"/>
        <p:cNvGrpSpPr/>
        <p:nvPr/>
      </p:nvGrpSpPr>
      <p:grpSpPr>
        <a:xfrm>
          <a:off x="0" y="0"/>
          <a:ext cx="0" cy="0"/>
          <a:chOff x="0" y="0"/>
          <a:chExt cx="0" cy="0"/>
        </a:xfrm>
      </p:grpSpPr>
    </p:spTree>
    <p:extLst>
      <p:ext uri="{BB962C8B-B14F-4D97-AF65-F5344CB8AC3E}">
        <p14:creationId xmlns:p14="http://schemas.microsoft.com/office/powerpoint/2010/main" val="443017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9B40EE0-A9F1-B14E-9258-16A4B1BDE4FD}" type="datetimeFigureOut">
              <a:rPr lang="en-US" smtClean="0">
                <a:solidFill>
                  <a:prstClr val="black">
                    <a:tint val="75000"/>
                  </a:prstClr>
                </a:solidFill>
                <a:latin typeface="Calibri"/>
              </a:rPr>
              <a:pPr/>
              <a:t>12/1/23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A53391F-9D04-FD4C-9216-A445219AF8C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36522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B40EE0-A9F1-B14E-9258-16A4B1BDE4FD}" type="datetimeFigureOut">
              <a:rPr lang="en-US" smtClean="0">
                <a:solidFill>
                  <a:prstClr val="black">
                    <a:tint val="75000"/>
                  </a:prstClr>
                </a:solidFill>
                <a:latin typeface="Calibri"/>
              </a:rPr>
              <a:pPr/>
              <a:t>12/1/23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A53391F-9D04-FD4C-9216-A445219AF8C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443592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9B40EE0-A9F1-B14E-9258-16A4B1BDE4FD}" type="datetimeFigureOut">
              <a:rPr lang="en-US" smtClean="0">
                <a:solidFill>
                  <a:prstClr val="black">
                    <a:tint val="75000"/>
                  </a:prstClr>
                </a:solidFill>
                <a:latin typeface="Calibri"/>
              </a:rPr>
              <a:pPr/>
              <a:t>12/1/23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A53391F-9D04-FD4C-9216-A445219AF8C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764273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B40EE0-A9F1-B14E-9258-16A4B1BDE4FD}" type="datetimeFigureOut">
              <a:rPr lang="en-US" smtClean="0">
                <a:solidFill>
                  <a:prstClr val="black">
                    <a:tint val="75000"/>
                  </a:prstClr>
                </a:solidFill>
                <a:latin typeface="Calibri"/>
              </a:rPr>
              <a:pPr/>
              <a:t>12/1/23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A53391F-9D04-FD4C-9216-A445219AF8C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577300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9B40EE0-A9F1-B14E-9258-16A4B1BDE4FD}" type="datetimeFigureOut">
              <a:rPr lang="en-US" smtClean="0">
                <a:solidFill>
                  <a:prstClr val="black">
                    <a:tint val="75000"/>
                  </a:prstClr>
                </a:solidFill>
                <a:latin typeface="Calibri"/>
              </a:rPr>
              <a:pPr/>
              <a:t>12/1/23</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EA53391F-9D04-FD4C-9216-A445219AF8C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8685295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3"/>
        <p:cNvGrpSpPr/>
        <p:nvPr/>
      </p:nvGrpSpPr>
      <p:grpSpPr>
        <a:xfrm>
          <a:off x="0" y="0"/>
          <a:ext cx="0" cy="0"/>
          <a:chOff x="0" y="0"/>
          <a:chExt cx="0" cy="0"/>
        </a:xfrm>
      </p:grpSpPr>
      <p:sp>
        <p:nvSpPr>
          <p:cNvPr id="144" name="Shape 144"/>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45" name="Shape 145"/>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6" name="Shape 14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47" name="Shape 14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48" name="Shape 14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65" r:id="rId1"/>
    <p:sldLayoutId id="2147483666" r:id="rId2"/>
    <p:sldLayoutId id="2147483736" r:id="rId3"/>
    <p:sldLayoutId id="2147483737"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F9B40EE0-A9F1-B14E-9258-16A4B1BDE4FD}" type="datetimeFigureOut">
              <a:rPr lang="en-US" kern="1200" smtClean="0">
                <a:solidFill>
                  <a:prstClr val="black">
                    <a:tint val="75000"/>
                  </a:prstClr>
                </a:solidFill>
                <a:latin typeface="Calibri"/>
                <a:ea typeface="+mn-ea"/>
                <a:cs typeface="+mn-cs"/>
              </a:rPr>
              <a:pPr defTabSz="457200"/>
              <a:t>12/1/23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EA53391F-9D04-FD4C-9216-A445219AF8C7}" type="slidenum">
              <a:rPr lang="en-US" kern="1200" smtClean="0">
                <a:solidFill>
                  <a:prstClr val="black">
                    <a:tint val="75000"/>
                  </a:prstClr>
                </a:solidFill>
                <a:latin typeface="Calibri"/>
                <a:ea typeface="+mn-ea"/>
                <a:cs typeface="+mn-cs"/>
              </a:rPr>
              <a:pPr defTabSz="457200"/>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931687036"/>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D78E6695-D9C4-124C-9A3A-4B366E88F7F1}" type="datetimeFigureOut">
              <a:rPr lang="en-US" kern="1200" smtClean="0">
                <a:solidFill>
                  <a:prstClr val="black">
                    <a:tint val="75000"/>
                  </a:prstClr>
                </a:solidFill>
                <a:latin typeface="Calibri"/>
                <a:ea typeface="+mn-ea"/>
                <a:cs typeface="+mn-cs"/>
              </a:rPr>
              <a:pPr defTabSz="457200"/>
              <a:t>12/1/23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23D0D811-961A-0042-AF01-244D561F88C0}" type="slidenum">
              <a:rPr lang="en-US" kern="1200" smtClean="0">
                <a:solidFill>
                  <a:prstClr val="black">
                    <a:tint val="75000"/>
                  </a:prstClr>
                </a:solidFill>
                <a:latin typeface="Calibri"/>
                <a:ea typeface="+mn-ea"/>
                <a:cs typeface="+mn-cs"/>
              </a:rPr>
              <a:pPr defTabSz="457200"/>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806981615"/>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jpg"/><Relationship Id="rId7"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0.jpg"/><Relationship Id="rId5" Type="http://schemas.openxmlformats.org/officeDocument/2006/relationships/image" Target="../media/image9.jpg"/><Relationship Id="rId10" Type="http://schemas.openxmlformats.org/officeDocument/2006/relationships/image" Target="../media/image14.png"/><Relationship Id="rId4" Type="http://schemas.openxmlformats.org/officeDocument/2006/relationships/image" Target="../media/image8.jpg"/><Relationship Id="rId9"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17.jpeg"/><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jpg"/><Relationship Id="rId7" Type="http://schemas.openxmlformats.org/officeDocument/2006/relationships/image" Target="../media/image11.jp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10.jpg"/><Relationship Id="rId5" Type="http://schemas.openxmlformats.org/officeDocument/2006/relationships/image" Target="../media/image9.jpg"/><Relationship Id="rId10" Type="http://schemas.openxmlformats.org/officeDocument/2006/relationships/image" Target="../media/image14.png"/><Relationship Id="rId4" Type="http://schemas.openxmlformats.org/officeDocument/2006/relationships/image" Target="../media/image8.jpg"/><Relationship Id="rId9"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jpg"/><Relationship Id="rId7" Type="http://schemas.openxmlformats.org/officeDocument/2006/relationships/image" Target="../media/image11.jp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10.jpg"/><Relationship Id="rId5" Type="http://schemas.openxmlformats.org/officeDocument/2006/relationships/image" Target="../media/image9.jpg"/><Relationship Id="rId10" Type="http://schemas.openxmlformats.org/officeDocument/2006/relationships/image" Target="../media/image14.png"/><Relationship Id="rId4" Type="http://schemas.openxmlformats.org/officeDocument/2006/relationships/image" Target="../media/image8.jpg"/><Relationship Id="rId9"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29.jpg"/><Relationship Id="rId13" Type="http://schemas.openxmlformats.org/officeDocument/2006/relationships/image" Target="../media/image34.jpg"/><Relationship Id="rId3" Type="http://schemas.openxmlformats.org/officeDocument/2006/relationships/image" Target="../media/image24.jpg"/><Relationship Id="rId7" Type="http://schemas.openxmlformats.org/officeDocument/2006/relationships/image" Target="../media/image28.jpg"/><Relationship Id="rId12" Type="http://schemas.openxmlformats.org/officeDocument/2006/relationships/image" Target="../media/image33.jp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27.jpg"/><Relationship Id="rId11" Type="http://schemas.openxmlformats.org/officeDocument/2006/relationships/image" Target="../media/image32.jpg"/><Relationship Id="rId5" Type="http://schemas.openxmlformats.org/officeDocument/2006/relationships/image" Target="../media/image26.jpg"/><Relationship Id="rId10" Type="http://schemas.openxmlformats.org/officeDocument/2006/relationships/image" Target="../media/image31.jpg"/><Relationship Id="rId4" Type="http://schemas.openxmlformats.org/officeDocument/2006/relationships/image" Target="../media/image25.jpg"/><Relationship Id="rId9" Type="http://schemas.openxmlformats.org/officeDocument/2006/relationships/image" Target="../media/image30.jpg"/><Relationship Id="rId14" Type="http://schemas.openxmlformats.org/officeDocument/2006/relationships/image" Target="../media/image35.jp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42.png"/><Relationship Id="rId3" Type="http://schemas.openxmlformats.org/officeDocument/2006/relationships/image" Target="../media/image43.png"/><Relationship Id="rId7" Type="http://schemas.openxmlformats.org/officeDocument/2006/relationships/image" Target="../media/image46.png"/><Relationship Id="rId12"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17.xml"/><Relationship Id="rId6" Type="http://schemas.openxmlformats.org/officeDocument/2006/relationships/image" Target="../media/image45.png"/><Relationship Id="rId11" Type="http://schemas.openxmlformats.org/officeDocument/2006/relationships/image" Target="../media/image48.png"/><Relationship Id="rId5" Type="http://schemas.openxmlformats.org/officeDocument/2006/relationships/image" Target="../media/image39.png"/><Relationship Id="rId10" Type="http://schemas.openxmlformats.org/officeDocument/2006/relationships/image" Target="../media/image41.png"/><Relationship Id="rId4" Type="http://schemas.openxmlformats.org/officeDocument/2006/relationships/image" Target="../media/image44.png"/><Relationship Id="rId9" Type="http://schemas.openxmlformats.org/officeDocument/2006/relationships/image" Target="../media/image40.png"/><Relationship Id="rId14" Type="http://schemas.openxmlformats.org/officeDocument/2006/relationships/image" Target="../media/image50.png"/></Relationships>
</file>

<file path=ppt/slides/_rels/slide26.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17.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2.png"/></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8.xml.rels><?xml version="1.0" encoding="UTF-8" standalone="yes"?>
<Relationships xmlns="http://schemas.openxmlformats.org/package/2006/relationships"><Relationship Id="rId3" Type="http://schemas.openxmlformats.org/officeDocument/2006/relationships/hyperlink" Target="http://image-difficulty.herokuapp.com"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70.jpg"/><Relationship Id="rId5" Type="http://schemas.openxmlformats.org/officeDocument/2006/relationships/image" Target="../media/image69.jpg"/><Relationship Id="rId4" Type="http://schemas.openxmlformats.org/officeDocument/2006/relationships/image" Target="../media/image68.jpeg"/></Relationships>
</file>

<file path=ppt/slides/_rels/slide3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70.jpg"/><Relationship Id="rId5" Type="http://schemas.openxmlformats.org/officeDocument/2006/relationships/image" Target="../media/image69.jpg"/><Relationship Id="rId4" Type="http://schemas.openxmlformats.org/officeDocument/2006/relationships/image" Target="../media/image68.jpeg"/></Relationships>
</file>

<file path=ppt/slides/_rels/slide3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70.jpg"/><Relationship Id="rId5" Type="http://schemas.openxmlformats.org/officeDocument/2006/relationships/image" Target="../media/image69.jpg"/><Relationship Id="rId4" Type="http://schemas.openxmlformats.org/officeDocument/2006/relationships/image" Target="../media/image68.jpeg"/></Relationships>
</file>

<file path=ppt/slides/_rels/slide33.xml.rels><?xml version="1.0" encoding="UTF-8" standalone="yes"?>
<Relationships xmlns="http://schemas.openxmlformats.org/package/2006/relationships"><Relationship Id="rId8" Type="http://schemas.openxmlformats.org/officeDocument/2006/relationships/image" Target="../media/image75.jpg"/><Relationship Id="rId3" Type="http://schemas.openxmlformats.org/officeDocument/2006/relationships/image" Target="../media/image71.jpg"/><Relationship Id="rId7" Type="http://schemas.openxmlformats.org/officeDocument/2006/relationships/image" Target="../media/image69.jp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74.jpg"/><Relationship Id="rId5" Type="http://schemas.openxmlformats.org/officeDocument/2006/relationships/image" Target="../media/image73.jpg"/><Relationship Id="rId4" Type="http://schemas.openxmlformats.org/officeDocument/2006/relationships/image" Target="../media/image72.jpg"/></Relationships>
</file>

<file path=ppt/slides/_rels/slide34.xml.rels><?xml version="1.0" encoding="UTF-8" standalone="yes"?>
<Relationships xmlns="http://schemas.openxmlformats.org/package/2006/relationships"><Relationship Id="rId8" Type="http://schemas.openxmlformats.org/officeDocument/2006/relationships/image" Target="../media/image75.jpg"/><Relationship Id="rId3" Type="http://schemas.openxmlformats.org/officeDocument/2006/relationships/image" Target="../media/image71.jpg"/><Relationship Id="rId7" Type="http://schemas.openxmlformats.org/officeDocument/2006/relationships/image" Target="../media/image69.jp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74.jpg"/><Relationship Id="rId5" Type="http://schemas.openxmlformats.org/officeDocument/2006/relationships/image" Target="../media/image73.jpg"/><Relationship Id="rId4" Type="http://schemas.openxmlformats.org/officeDocument/2006/relationships/image" Target="../media/image72.jpg"/></Relationships>
</file>

<file path=ppt/slides/_rels/slide35.xml.rels><?xml version="1.0" encoding="UTF-8" standalone="yes"?>
<Relationships xmlns="http://schemas.openxmlformats.org/package/2006/relationships"><Relationship Id="rId8" Type="http://schemas.openxmlformats.org/officeDocument/2006/relationships/image" Target="../media/image75.jpg"/><Relationship Id="rId3" Type="http://schemas.openxmlformats.org/officeDocument/2006/relationships/image" Target="../media/image71.jpg"/><Relationship Id="rId7" Type="http://schemas.openxmlformats.org/officeDocument/2006/relationships/image" Target="../media/image69.jp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74.jpg"/><Relationship Id="rId5" Type="http://schemas.openxmlformats.org/officeDocument/2006/relationships/image" Target="../media/image73.jpg"/><Relationship Id="rId4" Type="http://schemas.openxmlformats.org/officeDocument/2006/relationships/image" Target="../media/image72.jpg"/></Relationships>
</file>

<file path=ppt/slides/_rels/slide36.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4.jpg"/><Relationship Id="rId7" Type="http://schemas.openxmlformats.org/officeDocument/2006/relationships/image" Target="../media/image78.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emf"/><Relationship Id="rId4" Type="http://schemas.openxmlformats.org/officeDocument/2006/relationships/oleObject" Target="../embeddings/oleObject1.bin"/></Relationships>
</file>

<file path=ppt/slides/_rels/slide38.xml.rels><?xml version="1.0" encoding="UTF-8" standalone="yes"?>
<Relationships xmlns="http://schemas.openxmlformats.org/package/2006/relationships"><Relationship Id="rId8" Type="http://schemas.openxmlformats.org/officeDocument/2006/relationships/image" Target="../media/image84.jpg"/><Relationship Id="rId13" Type="http://schemas.openxmlformats.org/officeDocument/2006/relationships/image" Target="../media/image89.jpeg"/><Relationship Id="rId3" Type="http://schemas.openxmlformats.org/officeDocument/2006/relationships/image" Target="../media/image79.jpg"/><Relationship Id="rId7" Type="http://schemas.openxmlformats.org/officeDocument/2006/relationships/image" Target="../media/image83.jpg"/><Relationship Id="rId12" Type="http://schemas.openxmlformats.org/officeDocument/2006/relationships/image" Target="../media/image88.jpeg"/><Relationship Id="rId17" Type="http://schemas.openxmlformats.org/officeDocument/2006/relationships/image" Target="../media/image93.jpeg"/><Relationship Id="rId2" Type="http://schemas.openxmlformats.org/officeDocument/2006/relationships/notesSlide" Target="../notesSlides/notesSlide38.xml"/><Relationship Id="rId16" Type="http://schemas.openxmlformats.org/officeDocument/2006/relationships/image" Target="../media/image92.jpeg"/><Relationship Id="rId1" Type="http://schemas.openxmlformats.org/officeDocument/2006/relationships/slideLayout" Target="../slideLayouts/slideLayout2.xml"/><Relationship Id="rId6" Type="http://schemas.openxmlformats.org/officeDocument/2006/relationships/image" Target="../media/image82.jpg"/><Relationship Id="rId11" Type="http://schemas.openxmlformats.org/officeDocument/2006/relationships/image" Target="../media/image87.jpeg"/><Relationship Id="rId5" Type="http://schemas.openxmlformats.org/officeDocument/2006/relationships/image" Target="../media/image81.jpg"/><Relationship Id="rId15" Type="http://schemas.openxmlformats.org/officeDocument/2006/relationships/image" Target="../media/image91.jpg"/><Relationship Id="rId10" Type="http://schemas.openxmlformats.org/officeDocument/2006/relationships/image" Target="../media/image86.jpg"/><Relationship Id="rId4" Type="http://schemas.openxmlformats.org/officeDocument/2006/relationships/image" Target="../media/image80.jpg"/><Relationship Id="rId9" Type="http://schemas.openxmlformats.org/officeDocument/2006/relationships/image" Target="../media/image85.jpeg"/><Relationship Id="rId14" Type="http://schemas.openxmlformats.org/officeDocument/2006/relationships/image" Target="../media/image90.jpg"/></Relationships>
</file>

<file path=ppt/slides/_rels/slide39.xml.rels><?xml version="1.0" encoding="UTF-8" standalone="yes"?>
<Relationships xmlns="http://schemas.openxmlformats.org/package/2006/relationships"><Relationship Id="rId8" Type="http://schemas.openxmlformats.org/officeDocument/2006/relationships/image" Target="../media/image84.jpg"/><Relationship Id="rId13" Type="http://schemas.openxmlformats.org/officeDocument/2006/relationships/image" Target="../media/image89.jpeg"/><Relationship Id="rId3" Type="http://schemas.openxmlformats.org/officeDocument/2006/relationships/image" Target="../media/image79.jpg"/><Relationship Id="rId7" Type="http://schemas.openxmlformats.org/officeDocument/2006/relationships/image" Target="../media/image83.jpg"/><Relationship Id="rId12" Type="http://schemas.openxmlformats.org/officeDocument/2006/relationships/image" Target="../media/image88.jpeg"/><Relationship Id="rId17" Type="http://schemas.openxmlformats.org/officeDocument/2006/relationships/image" Target="../media/image93.jpeg"/><Relationship Id="rId2" Type="http://schemas.openxmlformats.org/officeDocument/2006/relationships/notesSlide" Target="../notesSlides/notesSlide39.xml"/><Relationship Id="rId16" Type="http://schemas.openxmlformats.org/officeDocument/2006/relationships/image" Target="../media/image92.jpeg"/><Relationship Id="rId1" Type="http://schemas.openxmlformats.org/officeDocument/2006/relationships/slideLayout" Target="../slideLayouts/slideLayout2.xml"/><Relationship Id="rId6" Type="http://schemas.openxmlformats.org/officeDocument/2006/relationships/image" Target="../media/image82.jpg"/><Relationship Id="rId11" Type="http://schemas.openxmlformats.org/officeDocument/2006/relationships/image" Target="../media/image87.jpeg"/><Relationship Id="rId5" Type="http://schemas.openxmlformats.org/officeDocument/2006/relationships/image" Target="../media/image81.jpg"/><Relationship Id="rId15" Type="http://schemas.openxmlformats.org/officeDocument/2006/relationships/image" Target="../media/image91.jpg"/><Relationship Id="rId10" Type="http://schemas.openxmlformats.org/officeDocument/2006/relationships/image" Target="../media/image86.jpg"/><Relationship Id="rId4" Type="http://schemas.openxmlformats.org/officeDocument/2006/relationships/image" Target="../media/image80.jpg"/><Relationship Id="rId9" Type="http://schemas.openxmlformats.org/officeDocument/2006/relationships/image" Target="../media/image85.jpeg"/><Relationship Id="rId14" Type="http://schemas.openxmlformats.org/officeDocument/2006/relationships/image" Target="../media/image90.jp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70.jpg"/></Relationships>
</file>

<file path=ppt/slides/_rels/slide41.xml.rels><?xml version="1.0" encoding="UTF-8" standalone="yes"?>
<Relationships xmlns="http://schemas.openxmlformats.org/package/2006/relationships"><Relationship Id="rId8" Type="http://schemas.openxmlformats.org/officeDocument/2006/relationships/image" Target="../media/image99.jpeg"/><Relationship Id="rId13" Type="http://schemas.openxmlformats.org/officeDocument/2006/relationships/image" Target="../media/image104.jpeg"/><Relationship Id="rId3" Type="http://schemas.openxmlformats.org/officeDocument/2006/relationships/image" Target="../media/image94.jpeg"/><Relationship Id="rId7" Type="http://schemas.openxmlformats.org/officeDocument/2006/relationships/image" Target="../media/image98.jpeg"/><Relationship Id="rId12" Type="http://schemas.openxmlformats.org/officeDocument/2006/relationships/image" Target="../media/image103.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97.jpeg"/><Relationship Id="rId11" Type="http://schemas.openxmlformats.org/officeDocument/2006/relationships/image" Target="../media/image102.jpeg"/><Relationship Id="rId5" Type="http://schemas.openxmlformats.org/officeDocument/2006/relationships/image" Target="../media/image96.jpeg"/><Relationship Id="rId15" Type="http://schemas.openxmlformats.org/officeDocument/2006/relationships/image" Target="../media/image106.jpeg"/><Relationship Id="rId10" Type="http://schemas.openxmlformats.org/officeDocument/2006/relationships/image" Target="../media/image101.jpeg"/><Relationship Id="rId4" Type="http://schemas.openxmlformats.org/officeDocument/2006/relationships/image" Target="../media/image95.jpeg"/><Relationship Id="rId9" Type="http://schemas.openxmlformats.org/officeDocument/2006/relationships/image" Target="../media/image100.jpeg"/><Relationship Id="rId14" Type="http://schemas.openxmlformats.org/officeDocument/2006/relationships/image" Target="../media/image105.jpeg"/></Relationships>
</file>

<file path=ppt/slides/_rels/slide42.xml.rels><?xml version="1.0" encoding="UTF-8" standalone="yes"?>
<Relationships xmlns="http://schemas.openxmlformats.org/package/2006/relationships"><Relationship Id="rId8" Type="http://schemas.openxmlformats.org/officeDocument/2006/relationships/image" Target="../media/image99.jpeg"/><Relationship Id="rId13" Type="http://schemas.openxmlformats.org/officeDocument/2006/relationships/image" Target="../media/image104.jpeg"/><Relationship Id="rId3" Type="http://schemas.openxmlformats.org/officeDocument/2006/relationships/image" Target="../media/image94.jpeg"/><Relationship Id="rId7" Type="http://schemas.openxmlformats.org/officeDocument/2006/relationships/image" Target="../media/image98.jpeg"/><Relationship Id="rId12" Type="http://schemas.openxmlformats.org/officeDocument/2006/relationships/image" Target="../media/image103.jpe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97.jpeg"/><Relationship Id="rId11" Type="http://schemas.openxmlformats.org/officeDocument/2006/relationships/image" Target="../media/image102.jpeg"/><Relationship Id="rId5" Type="http://schemas.openxmlformats.org/officeDocument/2006/relationships/image" Target="../media/image96.jpeg"/><Relationship Id="rId15" Type="http://schemas.openxmlformats.org/officeDocument/2006/relationships/image" Target="../media/image106.jpeg"/><Relationship Id="rId10" Type="http://schemas.openxmlformats.org/officeDocument/2006/relationships/image" Target="../media/image101.jpeg"/><Relationship Id="rId4" Type="http://schemas.openxmlformats.org/officeDocument/2006/relationships/image" Target="../media/image95.jpeg"/><Relationship Id="rId9" Type="http://schemas.openxmlformats.org/officeDocument/2006/relationships/image" Target="../media/image100.jpeg"/><Relationship Id="rId14" Type="http://schemas.openxmlformats.org/officeDocument/2006/relationships/image" Target="../media/image105.jpeg"/></Relationships>
</file>

<file path=ppt/slides/_rels/slide4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07.tiff"/><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6.jpg"/></Relationships>
</file>

<file path=ppt/slides/_rels/slide60.xml.rels><?xml version="1.0" encoding="UTF-8" standalone="yes"?>
<Relationships xmlns="http://schemas.openxmlformats.org/package/2006/relationships"><Relationship Id="rId3" Type="http://schemas.openxmlformats.org/officeDocument/2006/relationships/image" Target="../media/image115.tiff"/><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115.tiff"/><Relationship Id="rId7" Type="http://schemas.openxmlformats.org/officeDocument/2006/relationships/image" Target="../media/image119.png"/><Relationship Id="rId2" Type="http://schemas.openxmlformats.org/officeDocument/2006/relationships/notesSlide" Target="../notesSlides/notesSlide61.xml"/><Relationship Id="rId1" Type="http://schemas.openxmlformats.org/officeDocument/2006/relationships/slideLayout" Target="../slideLayouts/slideLayout3.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6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64.xml"/><Relationship Id="rId1" Type="http://schemas.openxmlformats.org/officeDocument/2006/relationships/slideLayout" Target="../slideLayouts/slideLayout3.xml"/><Relationship Id="rId4" Type="http://schemas.openxmlformats.org/officeDocument/2006/relationships/image" Target="../media/image160.png"/></Relationships>
</file>

<file path=ppt/slides/_rels/slide6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3.xml"/><Relationship Id="rId1" Type="http://schemas.openxmlformats.org/officeDocument/2006/relationships/tags" Target="../tags/tag1.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6.jp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3.xml"/><Relationship Id="rId1" Type="http://schemas.openxmlformats.org/officeDocument/2006/relationships/tags" Target="../tags/tag2.xml"/><Relationship Id="rId4" Type="http://schemas.openxmlformats.org/officeDocument/2006/relationships/image" Target="../media/image129.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3.xml"/><Relationship Id="rId1" Type="http://schemas.openxmlformats.org/officeDocument/2006/relationships/tags" Target="../tags/tag3.xml"/><Relationship Id="rId4" Type="http://schemas.openxmlformats.org/officeDocument/2006/relationships/image" Target="../media/image130.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3.xml"/><Relationship Id="rId1" Type="http://schemas.openxmlformats.org/officeDocument/2006/relationships/tags" Target="../tags/tag4.xml"/><Relationship Id="rId5" Type="http://schemas.openxmlformats.org/officeDocument/2006/relationships/image" Target="../media/image132.png"/><Relationship Id="rId4" Type="http://schemas.openxmlformats.org/officeDocument/2006/relationships/image" Target="../media/image131.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3.xml"/><Relationship Id="rId1" Type="http://schemas.openxmlformats.org/officeDocument/2006/relationships/tags" Target="../tags/tag5.xml"/><Relationship Id="rId5" Type="http://schemas.openxmlformats.org/officeDocument/2006/relationships/image" Target="../media/image133.png"/><Relationship Id="rId4" Type="http://schemas.openxmlformats.org/officeDocument/2006/relationships/image" Target="../media/image130.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3.xml"/><Relationship Id="rId1" Type="http://schemas.openxmlformats.org/officeDocument/2006/relationships/tags" Target="../tags/tag6.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0.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3.xml"/><Relationship Id="rId1" Type="http://schemas.openxmlformats.org/officeDocument/2006/relationships/tags" Target="../tags/tag7.xml"/><Relationship Id="rId4" Type="http://schemas.openxmlformats.org/officeDocument/2006/relationships/image" Target="../media/image136.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37.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3.xml"/><Relationship Id="rId1" Type="http://schemas.openxmlformats.org/officeDocument/2006/relationships/tags" Target="../tags/tag9.xml"/><Relationship Id="rId4" Type="http://schemas.openxmlformats.org/officeDocument/2006/relationships/image" Target="../media/image138.pn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39.pn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41.png"/><Relationship Id="rId4" Type="http://schemas.openxmlformats.org/officeDocument/2006/relationships/image" Target="../media/image14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3.xml"/><Relationship Id="rId1" Type="http://schemas.openxmlformats.org/officeDocument/2006/relationships/tags" Target="../tags/tag12.xml"/><Relationship Id="rId4" Type="http://schemas.openxmlformats.org/officeDocument/2006/relationships/image" Target="../media/image142.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3.xml"/><Relationship Id="rId1" Type="http://schemas.openxmlformats.org/officeDocument/2006/relationships/tags" Target="../tags/tag13.xml"/><Relationship Id="rId4" Type="http://schemas.openxmlformats.org/officeDocument/2006/relationships/image" Target="../media/image143.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8" Type="http://schemas.openxmlformats.org/officeDocument/2006/relationships/image" Target="../media/image152.emf"/><Relationship Id="rId3" Type="http://schemas.openxmlformats.org/officeDocument/2006/relationships/notesSlide" Target="../notesSlides/notesSlide90.xml"/><Relationship Id="rId7" Type="http://schemas.openxmlformats.org/officeDocument/2006/relationships/image" Target="../media/image151.emf"/><Relationship Id="rId2" Type="http://schemas.openxmlformats.org/officeDocument/2006/relationships/slideLayout" Target="../slideLayouts/slideLayout3.xml"/><Relationship Id="rId1" Type="http://schemas.openxmlformats.org/officeDocument/2006/relationships/tags" Target="../tags/tag14.xml"/><Relationship Id="rId6" Type="http://schemas.openxmlformats.org/officeDocument/2006/relationships/image" Target="../media/image150.png"/><Relationship Id="rId5" Type="http://schemas.openxmlformats.org/officeDocument/2006/relationships/oleObject" Target="../embeddings/oleObject2.bin"/><Relationship Id="rId4" Type="http://schemas.openxmlformats.org/officeDocument/2006/relationships/image" Target="../media/image149.png"/><Relationship Id="rId9" Type="http://schemas.openxmlformats.org/officeDocument/2006/relationships/image" Target="../media/image153.emf"/></Relationships>
</file>

<file path=ppt/slides/_rels/slide91.xml.rels><?xml version="1.0" encoding="UTF-8" standalone="yes"?>
<Relationships xmlns="http://schemas.openxmlformats.org/package/2006/relationships"><Relationship Id="rId8" Type="http://schemas.openxmlformats.org/officeDocument/2006/relationships/image" Target="../media/image152.emf"/><Relationship Id="rId3" Type="http://schemas.openxmlformats.org/officeDocument/2006/relationships/notesSlide" Target="../notesSlides/notesSlide91.xml"/><Relationship Id="rId7" Type="http://schemas.openxmlformats.org/officeDocument/2006/relationships/image" Target="../media/image151.emf"/><Relationship Id="rId2" Type="http://schemas.openxmlformats.org/officeDocument/2006/relationships/slideLayout" Target="../slideLayouts/slideLayout3.xml"/><Relationship Id="rId1" Type="http://schemas.openxmlformats.org/officeDocument/2006/relationships/tags" Target="../tags/tag15.xml"/><Relationship Id="rId6" Type="http://schemas.openxmlformats.org/officeDocument/2006/relationships/image" Target="../media/image150.png"/><Relationship Id="rId5" Type="http://schemas.openxmlformats.org/officeDocument/2006/relationships/oleObject" Target="../embeddings/oleObject3.bin"/><Relationship Id="rId4" Type="http://schemas.openxmlformats.org/officeDocument/2006/relationships/image" Target="../media/image149.png"/><Relationship Id="rId9" Type="http://schemas.openxmlformats.org/officeDocument/2006/relationships/image" Target="../media/image153.emf"/></Relationships>
</file>

<file path=ppt/slides/_rels/slide9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0"/>
            <a:ext cx="7772400" cy="2836538"/>
          </a:xfrm>
        </p:spPr>
        <p:txBody>
          <a:bodyPr>
            <a:noAutofit/>
          </a:bodyPr>
          <a:lstStyle/>
          <a:p>
            <a:r>
              <a:rPr lang="en-US" sz="4800" dirty="0"/>
              <a:t>Curriculum Learning.</a:t>
            </a:r>
            <a:br>
              <a:rPr lang="en-US" sz="4800" dirty="0"/>
            </a:br>
            <a:r>
              <a:rPr lang="en-US" sz="4800" dirty="0"/>
              <a:t>Object Localization and Detection. Image Generation.</a:t>
            </a:r>
          </a:p>
        </p:txBody>
      </p:sp>
      <p:sp>
        <p:nvSpPr>
          <p:cNvPr id="7" name="TextShape 2">
            <a:extLst>
              <a:ext uri="{FF2B5EF4-FFF2-40B4-BE49-F238E27FC236}">
                <a16:creationId xmlns:a16="http://schemas.microsoft.com/office/drawing/2014/main" id="{6D59B22D-7140-3146-A744-2C1B8F10D341}"/>
              </a:ext>
            </a:extLst>
          </p:cNvPr>
          <p:cNvSpPr txBox="1"/>
          <p:nvPr/>
        </p:nvSpPr>
        <p:spPr>
          <a:xfrm>
            <a:off x="36180" y="3640462"/>
            <a:ext cx="9071640" cy="2836538"/>
          </a:xfrm>
          <a:prstGeom prst="rect">
            <a:avLst/>
          </a:prstGeom>
          <a:noFill/>
          <a:ln>
            <a:noFill/>
          </a:ln>
        </p:spPr>
        <p:txBody>
          <a:bodyPr lIns="0" tIns="0" rIns="0" bIns="0" anchor="ctr"/>
          <a:lstStyle/>
          <a:p>
            <a:pPr algn="ctr">
              <a:spcBef>
                <a:spcPts val="799"/>
              </a:spcBef>
            </a:pPr>
            <a:r>
              <a:rPr lang="en-US" sz="3200" b="0" strike="noStrike" spc="-1" dirty="0">
                <a:solidFill>
                  <a:srgbClr val="000000"/>
                </a:solidFill>
                <a:uFill>
                  <a:solidFill>
                    <a:srgbClr val="FFFFFF"/>
                  </a:solidFill>
                </a:uFill>
                <a:latin typeface="Arial"/>
              </a:rPr>
              <a:t>Radu Ionescu, Prof. PhD.</a:t>
            </a:r>
          </a:p>
          <a:p>
            <a:pPr algn="ctr">
              <a:spcBef>
                <a:spcPts val="799"/>
              </a:spcBef>
            </a:pPr>
            <a:r>
              <a:rPr lang="en-US" sz="3200" b="0" strike="noStrike" spc="-1" dirty="0" err="1">
                <a:solidFill>
                  <a:srgbClr val="000000"/>
                </a:solidFill>
                <a:uFill>
                  <a:solidFill>
                    <a:srgbClr val="FFFFFF"/>
                  </a:solidFill>
                </a:uFill>
                <a:latin typeface="Arial"/>
              </a:rPr>
              <a:t>raducu.ionescu@gmail.com</a:t>
            </a:r>
            <a:endParaRPr lang="en-US" sz="3200" b="0" strike="noStrike" spc="-1" dirty="0">
              <a:solidFill>
                <a:srgbClr val="000000"/>
              </a:solidFill>
              <a:uFill>
                <a:solidFill>
                  <a:srgbClr val="FFFFFF"/>
                </a:solidFill>
              </a:uFill>
              <a:latin typeface="Arial"/>
            </a:endParaRPr>
          </a:p>
          <a:p>
            <a:pPr algn="ctr">
              <a:spcBef>
                <a:spcPts val="799"/>
              </a:spcBef>
            </a:pPr>
            <a:endParaRPr lang="en-US" sz="3200" b="0" strike="noStrike" spc="-1" dirty="0">
              <a:solidFill>
                <a:srgbClr val="000000"/>
              </a:solidFill>
              <a:uFill>
                <a:solidFill>
                  <a:srgbClr val="FFFFFF"/>
                </a:solidFill>
              </a:uFill>
              <a:latin typeface="Arial"/>
            </a:endParaRPr>
          </a:p>
          <a:p>
            <a:pPr algn="ctr">
              <a:spcBef>
                <a:spcPts val="799"/>
              </a:spcBef>
            </a:pPr>
            <a:r>
              <a:rPr lang="en-US" sz="3200" b="0" strike="noStrike" spc="-1" dirty="0">
                <a:solidFill>
                  <a:srgbClr val="000000"/>
                </a:solidFill>
                <a:uFill>
                  <a:solidFill>
                    <a:srgbClr val="FFFFFF"/>
                  </a:solidFill>
                </a:uFill>
                <a:latin typeface="Arial"/>
              </a:rPr>
              <a:t>Faculty of Mathematics and Computer Science</a:t>
            </a:r>
          </a:p>
          <a:p>
            <a:pPr algn="ctr">
              <a:spcBef>
                <a:spcPts val="799"/>
              </a:spcBef>
            </a:pPr>
            <a:r>
              <a:rPr lang="en-US" sz="3200" b="0" strike="noStrike" spc="-1" dirty="0">
                <a:solidFill>
                  <a:srgbClr val="000000"/>
                </a:solidFill>
                <a:uFill>
                  <a:solidFill>
                    <a:srgbClr val="FFFFFF"/>
                  </a:solidFill>
                </a:uFill>
                <a:latin typeface="Arial"/>
              </a:rPr>
              <a:t>University of Bucharest</a:t>
            </a:r>
          </a:p>
        </p:txBody>
      </p:sp>
    </p:spTree>
    <p:extLst>
      <p:ext uri="{BB962C8B-B14F-4D97-AF65-F5344CB8AC3E}">
        <p14:creationId xmlns:p14="http://schemas.microsoft.com/office/powerpoint/2010/main" val="22028568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Shape 522"/>
          <p:cNvSpPr txBox="1">
            <a:spLocks noGrp="1"/>
          </p:cNvSpPr>
          <p:nvPr>
            <p:ph type="ctrTitle"/>
          </p:nvPr>
        </p:nvSpPr>
        <p:spPr>
          <a:xfrm>
            <a:off x="174420" y="535579"/>
            <a:ext cx="8640960" cy="2632771"/>
          </a:xfrm>
          <a:prstGeom prst="rect">
            <a:avLst/>
          </a:prstGeom>
          <a:noFill/>
          <a:ln>
            <a:noFill/>
          </a:ln>
        </p:spPr>
        <p:txBody>
          <a:bodyPr lIns="91425" tIns="45700" rIns="91425" bIns="45700" anchor="ctr" anchorCtr="0">
            <a:noAutofit/>
          </a:bodyPr>
          <a:lstStyle/>
          <a:p>
            <a:pPr lvl="0">
              <a:lnSpc>
                <a:spcPct val="120000"/>
              </a:lnSpc>
              <a:buSzPct val="25000"/>
            </a:pPr>
            <a:r>
              <a:rPr lang="en-US" b="1" i="1" dirty="0"/>
              <a:t>How Hard Can It Be?</a:t>
            </a:r>
            <a:br>
              <a:rPr lang="en-US" b="1" i="1" dirty="0"/>
            </a:br>
            <a:r>
              <a:rPr lang="en-US" b="1" i="1" dirty="0"/>
              <a:t>Estimating the Difficulty of</a:t>
            </a:r>
            <a:br>
              <a:rPr lang="en-US" b="1" i="1" dirty="0"/>
            </a:br>
            <a:r>
              <a:rPr lang="en-US" b="1" i="1" dirty="0"/>
              <a:t>Visual Search in an Image</a:t>
            </a:r>
            <a:endParaRPr lang="en-US" sz="4400" b="1" i="1" u="none" strike="noStrike" cap="none" dirty="0">
              <a:solidFill>
                <a:schemeClr val="dk1"/>
              </a:solidFill>
              <a:latin typeface="Calibri"/>
              <a:ea typeface="Calibri"/>
              <a:cs typeface="Calibri"/>
              <a:sym typeface="Calibri"/>
            </a:endParaRPr>
          </a:p>
        </p:txBody>
      </p:sp>
      <p:sp>
        <p:nvSpPr>
          <p:cNvPr id="523" name="Shape 523"/>
          <p:cNvSpPr txBox="1"/>
          <p:nvPr/>
        </p:nvSpPr>
        <p:spPr>
          <a:xfrm>
            <a:off x="620889" y="5351750"/>
            <a:ext cx="7902221" cy="1200900"/>
          </a:xfrm>
          <a:prstGeom prst="rect">
            <a:avLst/>
          </a:prstGeom>
          <a:noFill/>
          <a:ln>
            <a:noFill/>
          </a:ln>
        </p:spPr>
        <p:txBody>
          <a:bodyPr lIns="91425" tIns="45700" rIns="91425" bIns="45700" anchor="t" anchorCtr="0">
            <a:noAutofit/>
          </a:bodyPr>
          <a:lstStyle/>
          <a:p>
            <a:pPr lvl="0" algn="ctr" rtl="0">
              <a:spcBef>
                <a:spcPts val="0"/>
              </a:spcBef>
              <a:buClr>
                <a:srgbClr val="000000"/>
              </a:buClr>
              <a:buFont typeface="Calibri"/>
              <a:buNone/>
            </a:pPr>
            <a:endParaRPr sz="1000" dirty="0"/>
          </a:p>
          <a:p>
            <a:pPr lvl="0" algn="ctr" rtl="0">
              <a:spcBef>
                <a:spcPts val="0"/>
              </a:spcBef>
              <a:buClr>
                <a:srgbClr val="000000"/>
              </a:buClr>
              <a:buSzPct val="25000"/>
              <a:buFont typeface="Calibri"/>
              <a:buNone/>
            </a:pPr>
            <a:r>
              <a:rPr lang="en-US" sz="3000" dirty="0"/>
              <a:t>CVPR 2016</a:t>
            </a:r>
          </a:p>
        </p:txBody>
      </p:sp>
      <p:sp>
        <p:nvSpPr>
          <p:cNvPr id="524" name="Shape 524"/>
          <p:cNvSpPr txBox="1">
            <a:spLocks noGrp="1"/>
          </p:cNvSpPr>
          <p:nvPr>
            <p:ph type="subTitle" idx="1"/>
          </p:nvPr>
        </p:nvSpPr>
        <p:spPr>
          <a:xfrm>
            <a:off x="1143000" y="3696048"/>
            <a:ext cx="6858000" cy="1655700"/>
          </a:xfrm>
          <a:prstGeom prst="rect">
            <a:avLst/>
          </a:prstGeom>
          <a:noFill/>
          <a:ln>
            <a:noFill/>
          </a:ln>
        </p:spPr>
        <p:txBody>
          <a:bodyPr lIns="91425" tIns="45700" rIns="91425" bIns="45700" anchor="t" anchorCtr="0">
            <a:noAutofit/>
          </a:bodyPr>
          <a:lstStyle/>
          <a:p>
            <a:pPr marL="0" marR="0" lvl="0" indent="0" algn="ctr" rtl="0">
              <a:spcBef>
                <a:spcPts val="0"/>
              </a:spcBef>
              <a:buClr>
                <a:srgbClr val="000000"/>
              </a:buClr>
              <a:buSzPct val="25000"/>
              <a:buFont typeface="Arial"/>
              <a:buNone/>
            </a:pPr>
            <a:r>
              <a:rPr lang="en-US" sz="3200" b="0" i="0" u="none" strike="noStrike" cap="none" dirty="0">
                <a:solidFill>
                  <a:srgbClr val="000000"/>
                </a:solidFill>
                <a:latin typeface="Calibri"/>
                <a:ea typeface="Calibri"/>
                <a:cs typeface="Calibri"/>
                <a:sym typeface="Calibri"/>
              </a:rPr>
              <a:t>RT </a:t>
            </a:r>
            <a:r>
              <a:rPr lang="en-US" sz="3200" b="0" i="0" u="none" strike="noStrike" cap="none" dirty="0" err="1">
                <a:solidFill>
                  <a:srgbClr val="000000"/>
                </a:solidFill>
                <a:latin typeface="Calibri"/>
                <a:ea typeface="Calibri"/>
                <a:cs typeface="Calibri"/>
                <a:sym typeface="Calibri"/>
              </a:rPr>
              <a:t>Ionescu</a:t>
            </a:r>
            <a:r>
              <a:rPr lang="en-US" sz="3200" b="0" i="0" u="none" strike="noStrike" cap="none" dirty="0">
                <a:solidFill>
                  <a:srgbClr val="000000"/>
                </a:solidFill>
                <a:latin typeface="Calibri"/>
                <a:ea typeface="Calibri"/>
                <a:cs typeface="Calibri"/>
                <a:sym typeface="Calibri"/>
              </a:rPr>
              <a:t>, B </a:t>
            </a:r>
            <a:r>
              <a:rPr lang="en-US" sz="3200" b="0" i="0" u="none" strike="noStrike" cap="none" dirty="0" err="1">
                <a:solidFill>
                  <a:srgbClr val="000000"/>
                </a:solidFill>
                <a:latin typeface="Calibri"/>
                <a:ea typeface="Calibri"/>
                <a:cs typeface="Calibri"/>
                <a:sym typeface="Calibri"/>
              </a:rPr>
              <a:t>Alexe</a:t>
            </a:r>
            <a:r>
              <a:rPr lang="en-US" sz="3200" b="0" i="0" u="none" strike="noStrike" cap="none" dirty="0">
                <a:solidFill>
                  <a:srgbClr val="000000"/>
                </a:solidFill>
                <a:latin typeface="Calibri"/>
                <a:ea typeface="Calibri"/>
                <a:cs typeface="Calibri"/>
                <a:sym typeface="Calibri"/>
              </a:rPr>
              <a:t>, M </a:t>
            </a:r>
            <a:r>
              <a:rPr lang="en-US" sz="3200" b="0" i="0" u="none" strike="noStrike" cap="none" dirty="0" err="1">
                <a:solidFill>
                  <a:srgbClr val="000000"/>
                </a:solidFill>
                <a:latin typeface="Calibri"/>
                <a:ea typeface="Calibri"/>
                <a:cs typeface="Calibri"/>
                <a:sym typeface="Calibri"/>
              </a:rPr>
              <a:t>Leordeanu</a:t>
            </a:r>
            <a:r>
              <a:rPr lang="en-US" sz="3200" b="0" i="0" u="none" strike="noStrike" cap="none" dirty="0">
                <a:solidFill>
                  <a:srgbClr val="000000"/>
                </a:solidFill>
                <a:latin typeface="Calibri"/>
                <a:ea typeface="Calibri"/>
                <a:cs typeface="Calibri"/>
                <a:sym typeface="Calibri"/>
              </a:rPr>
              <a:t>,</a:t>
            </a:r>
          </a:p>
          <a:p>
            <a:pPr marL="0" marR="0" lvl="0" indent="0" algn="ctr" rtl="0">
              <a:spcBef>
                <a:spcPts val="0"/>
              </a:spcBef>
              <a:buClr>
                <a:srgbClr val="000000"/>
              </a:buClr>
              <a:buSzPct val="25000"/>
              <a:buFont typeface="Arial"/>
              <a:buNone/>
            </a:pPr>
            <a:r>
              <a:rPr lang="en-US" sz="3200" b="0" i="0" u="none" strike="noStrike" cap="none" dirty="0">
                <a:solidFill>
                  <a:srgbClr val="000000"/>
                </a:solidFill>
                <a:latin typeface="Calibri"/>
                <a:ea typeface="Calibri"/>
                <a:cs typeface="Calibri"/>
                <a:sym typeface="Calibri"/>
              </a:rPr>
              <a:t>M </a:t>
            </a:r>
            <a:r>
              <a:rPr lang="en-US" sz="3200" b="0" i="0" u="none" strike="noStrike" cap="none" dirty="0" err="1">
                <a:solidFill>
                  <a:srgbClr val="000000"/>
                </a:solidFill>
                <a:latin typeface="Calibri"/>
                <a:ea typeface="Calibri"/>
                <a:cs typeface="Calibri"/>
                <a:sym typeface="Calibri"/>
              </a:rPr>
              <a:t>Popescu</a:t>
            </a:r>
            <a:r>
              <a:rPr lang="en-US" sz="3200" b="0" i="0" u="none" strike="noStrike" cap="none" dirty="0">
                <a:solidFill>
                  <a:srgbClr val="000000"/>
                </a:solidFill>
                <a:latin typeface="Calibri"/>
                <a:ea typeface="Calibri"/>
                <a:cs typeface="Calibri"/>
                <a:sym typeface="Calibri"/>
              </a:rPr>
              <a:t>, D Papadopoulos, V Ferrari</a:t>
            </a:r>
          </a:p>
        </p:txBody>
      </p:sp>
    </p:spTree>
    <p:extLst>
      <p:ext uri="{BB962C8B-B14F-4D97-AF65-F5344CB8AC3E}">
        <p14:creationId xmlns:p14="http://schemas.microsoft.com/office/powerpoint/2010/main" val="38676889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itle 9"/>
          <p:cNvSpPr txBox="1">
            <a:spLocks/>
          </p:cNvSpPr>
          <p:nvPr/>
        </p:nvSpPr>
        <p:spPr>
          <a:xfrm>
            <a:off x="76200" y="131960"/>
            <a:ext cx="9144000" cy="924247"/>
          </a:xfrm>
          <a:prstGeom prst="rect">
            <a:avLst/>
          </a:prstGeom>
        </p:spPr>
        <p:txBody>
          <a:bodyPr vert="horz" lIns="91440" tIns="45720" rIns="91440" bIns="45720" rtlCol="0" anchor="ctr">
            <a:noAutofit/>
          </a:bodyPr>
          <a:lstStyle/>
          <a:p>
            <a:pPr algn="ctr" defTabSz="457200"/>
            <a:r>
              <a:rPr lang="en-US" sz="4000" kern="1200" dirty="0">
                <a:solidFill>
                  <a:prstClr val="black"/>
                </a:solidFill>
                <a:latin typeface="Calibri"/>
                <a:ea typeface="+mn-ea"/>
                <a:cs typeface="Arial" pitchFamily="34" charset="0"/>
              </a:rPr>
              <a:t>How difficult are these images?</a:t>
            </a:r>
          </a:p>
        </p:txBody>
      </p:sp>
      <p:sp>
        <p:nvSpPr>
          <p:cNvPr id="34" name="TextBox 33"/>
          <p:cNvSpPr txBox="1"/>
          <p:nvPr/>
        </p:nvSpPr>
        <p:spPr>
          <a:xfrm>
            <a:off x="104610" y="5199590"/>
            <a:ext cx="8827189" cy="1107996"/>
          </a:xfrm>
          <a:prstGeom prst="rect">
            <a:avLst/>
          </a:prstGeom>
          <a:noFill/>
        </p:spPr>
        <p:txBody>
          <a:bodyPr wrap="square" rtlCol="0">
            <a:spAutoFit/>
          </a:bodyPr>
          <a:lstStyle/>
          <a:p>
            <a:pPr marL="342900" indent="-342900" defTabSz="457200">
              <a:buFont typeface="Arial"/>
              <a:buChar char="•"/>
            </a:pPr>
            <a:r>
              <a:rPr lang="en-US" sz="2200" kern="1200" dirty="0">
                <a:solidFill>
                  <a:prstClr val="black"/>
                </a:solidFill>
                <a:latin typeface="Calibri"/>
                <a:ea typeface="+mn-ea"/>
                <a:cs typeface="+mn-cs"/>
              </a:rPr>
              <a:t>can we measure it?</a:t>
            </a:r>
          </a:p>
          <a:p>
            <a:pPr marL="342900" indent="-342900" defTabSz="457200">
              <a:buFont typeface="Arial"/>
              <a:buChar char="•"/>
            </a:pPr>
            <a:r>
              <a:rPr lang="en-US" sz="2200" kern="1200" dirty="0">
                <a:solidFill>
                  <a:prstClr val="black"/>
                </a:solidFill>
                <a:latin typeface="Calibri"/>
                <a:ea typeface="+mn-ea"/>
                <a:cs typeface="+mn-cs"/>
              </a:rPr>
              <a:t>can we estimate it automatically? </a:t>
            </a:r>
          </a:p>
          <a:p>
            <a:pPr marL="342900" indent="-342900" defTabSz="457200">
              <a:buFont typeface="Arial"/>
              <a:buChar char="•"/>
            </a:pPr>
            <a:r>
              <a:rPr lang="en-US" sz="2200" kern="1200" dirty="0">
                <a:solidFill>
                  <a:prstClr val="black"/>
                </a:solidFill>
                <a:latin typeface="Calibri"/>
                <a:ea typeface="+mn-ea"/>
                <a:cs typeface="+mn-cs"/>
              </a:rPr>
              <a:t>can we use it?</a:t>
            </a:r>
          </a:p>
        </p:txBody>
      </p:sp>
      <p:pic>
        <p:nvPicPr>
          <p:cNvPr id="12" name="Picture 11" descr="2009_0024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15" y="1360673"/>
            <a:ext cx="2449813" cy="1631575"/>
          </a:xfrm>
          <a:prstGeom prst="rect">
            <a:avLst/>
          </a:prstGeom>
        </p:spPr>
      </p:pic>
      <p:pic>
        <p:nvPicPr>
          <p:cNvPr id="13" name="Picture 12" descr="2008_00794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6780" y="3302280"/>
            <a:ext cx="2493967" cy="1651005"/>
          </a:xfrm>
          <a:prstGeom prst="rect">
            <a:avLst/>
          </a:prstGeom>
        </p:spPr>
      </p:pic>
      <p:pic>
        <p:nvPicPr>
          <p:cNvPr id="14" name="Picture 13" descr="2008_004506.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698" y="3302280"/>
            <a:ext cx="2211029" cy="1658272"/>
          </a:xfrm>
          <a:prstGeom prst="rect">
            <a:avLst/>
          </a:prstGeom>
        </p:spPr>
      </p:pic>
      <p:pic>
        <p:nvPicPr>
          <p:cNvPr id="15" name="Picture 14" descr="2008_001549.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05805" y="3307299"/>
            <a:ext cx="2194269" cy="1645702"/>
          </a:xfrm>
          <a:prstGeom prst="rect">
            <a:avLst/>
          </a:prstGeom>
        </p:spPr>
      </p:pic>
      <p:pic>
        <p:nvPicPr>
          <p:cNvPr id="16" name="Picture 15" descr="2011_000600.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10953" y="1358433"/>
            <a:ext cx="2458003" cy="1632114"/>
          </a:xfrm>
          <a:prstGeom prst="rect">
            <a:avLst/>
          </a:prstGeom>
        </p:spPr>
      </p:pic>
      <p:pic>
        <p:nvPicPr>
          <p:cNvPr id="17" name="Picture 16" descr="2010_004312.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73957" y="1358434"/>
            <a:ext cx="2170404" cy="1627802"/>
          </a:xfrm>
          <a:prstGeom prst="rect">
            <a:avLst/>
          </a:prstGeom>
        </p:spPr>
      </p:pic>
      <p:pic>
        <p:nvPicPr>
          <p:cNvPr id="19" name="Picture 18"/>
          <p:cNvPicPr>
            <a:picLocks noChangeAspect="1"/>
          </p:cNvPicPr>
          <p:nvPr/>
        </p:nvPicPr>
        <p:blipFill>
          <a:blip r:embed="rId9"/>
          <a:stretch>
            <a:fillRect/>
          </a:stretch>
        </p:blipFill>
        <p:spPr>
          <a:xfrm>
            <a:off x="7455358" y="1364597"/>
            <a:ext cx="1627802" cy="1627802"/>
          </a:xfrm>
          <a:prstGeom prst="rect">
            <a:avLst/>
          </a:prstGeom>
        </p:spPr>
      </p:pic>
      <p:pic>
        <p:nvPicPr>
          <p:cNvPr id="20" name="Picture 19"/>
          <p:cNvPicPr>
            <a:picLocks noChangeAspect="1"/>
          </p:cNvPicPr>
          <p:nvPr/>
        </p:nvPicPr>
        <p:blipFill>
          <a:blip r:embed="rId10"/>
          <a:stretch>
            <a:fillRect/>
          </a:stretch>
        </p:blipFill>
        <p:spPr>
          <a:xfrm>
            <a:off x="5061115" y="3302280"/>
            <a:ext cx="1640818" cy="1658272"/>
          </a:xfrm>
          <a:prstGeom prst="rect">
            <a:avLst/>
          </a:prstGeom>
        </p:spPr>
      </p:pic>
    </p:spTree>
    <p:extLst>
      <p:ext uri="{BB962C8B-B14F-4D97-AF65-F5344CB8AC3E}">
        <p14:creationId xmlns:p14="http://schemas.microsoft.com/office/powerpoint/2010/main" val="6681589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itle 9"/>
          <p:cNvSpPr txBox="1">
            <a:spLocks/>
          </p:cNvSpPr>
          <p:nvPr/>
        </p:nvSpPr>
        <p:spPr>
          <a:xfrm>
            <a:off x="76200" y="65980"/>
            <a:ext cx="9144000" cy="924247"/>
          </a:xfrm>
          <a:prstGeom prst="rect">
            <a:avLst/>
          </a:prstGeom>
        </p:spPr>
        <p:txBody>
          <a:bodyPr vert="horz" lIns="91440" tIns="45720" rIns="91440" bIns="45720" rtlCol="0" anchor="ctr">
            <a:noAutofit/>
          </a:bodyPr>
          <a:lstStyle/>
          <a:p>
            <a:pPr algn="ctr" defTabSz="457200"/>
            <a:r>
              <a:rPr lang="en-US" sz="4000" kern="1200" dirty="0">
                <a:solidFill>
                  <a:prstClr val="black"/>
                </a:solidFill>
                <a:latin typeface="Calibri"/>
                <a:ea typeface="+mn-ea"/>
                <a:cs typeface="Arial" pitchFamily="34" charset="0"/>
              </a:rPr>
              <a:t>Measuring difficulty for a human</a:t>
            </a:r>
          </a:p>
        </p:txBody>
      </p:sp>
      <p:sp>
        <p:nvSpPr>
          <p:cNvPr id="86" name="TextBox 85"/>
          <p:cNvSpPr txBox="1"/>
          <p:nvPr/>
        </p:nvSpPr>
        <p:spPr>
          <a:xfrm>
            <a:off x="131952" y="1167659"/>
            <a:ext cx="9220200" cy="430887"/>
          </a:xfrm>
          <a:prstGeom prst="rect">
            <a:avLst/>
          </a:prstGeom>
          <a:noFill/>
        </p:spPr>
        <p:txBody>
          <a:bodyPr wrap="square" rtlCol="0">
            <a:spAutoFit/>
          </a:bodyPr>
          <a:lstStyle/>
          <a:p>
            <a:pPr defTabSz="457200"/>
            <a:r>
              <a:rPr lang="en-US" sz="2200" kern="1200" dirty="0">
                <a:solidFill>
                  <a:prstClr val="black"/>
                </a:solidFill>
                <a:latin typeface="Calibri"/>
                <a:ea typeface="+mn-ea"/>
                <a:cs typeface="+mn-cs"/>
              </a:rPr>
              <a:t>Visual search difficulty = </a:t>
            </a:r>
            <a:r>
              <a:rPr lang="en-US" sz="2200" kern="1200" dirty="0">
                <a:solidFill>
                  <a:schemeClr val="tx1"/>
                </a:solidFill>
                <a:latin typeface="Calibri"/>
                <a:ea typeface="+mn-ea"/>
                <a:cs typeface="+mn-cs"/>
              </a:rPr>
              <a:t>human response time </a:t>
            </a:r>
            <a:r>
              <a:rPr lang="en-US" sz="2200" kern="1200" dirty="0">
                <a:solidFill>
                  <a:prstClr val="black"/>
                </a:solidFill>
                <a:latin typeface="Calibri"/>
                <a:ea typeface="+mn-ea"/>
                <a:cs typeface="+mn-cs"/>
              </a:rPr>
              <a:t>to answer if class present</a:t>
            </a:r>
          </a:p>
        </p:txBody>
      </p:sp>
      <p:sp>
        <p:nvSpPr>
          <p:cNvPr id="34" name="TextBox 33"/>
          <p:cNvSpPr txBox="1"/>
          <p:nvPr/>
        </p:nvSpPr>
        <p:spPr>
          <a:xfrm>
            <a:off x="115459" y="4860281"/>
            <a:ext cx="8377666" cy="1299843"/>
          </a:xfrm>
          <a:prstGeom prst="rect">
            <a:avLst/>
          </a:prstGeom>
          <a:noFill/>
        </p:spPr>
        <p:txBody>
          <a:bodyPr wrap="square" rtlCol="0">
            <a:spAutoFit/>
          </a:bodyPr>
          <a:lstStyle/>
          <a:p>
            <a:pPr defTabSz="457200">
              <a:lnSpc>
                <a:spcPct val="120000"/>
              </a:lnSpc>
            </a:pPr>
            <a:r>
              <a:rPr lang="en-US" sz="2200" kern="1200" dirty="0">
                <a:solidFill>
                  <a:prstClr val="black"/>
                </a:solidFill>
                <a:latin typeface="Calibri"/>
                <a:ea typeface="+mn-ea"/>
                <a:cs typeface="+mn-cs"/>
              </a:rPr>
              <a:t>Annotated PASCAL VOC12 </a:t>
            </a:r>
            <a:r>
              <a:rPr lang="en-US" sz="2200" kern="1200" dirty="0" err="1">
                <a:solidFill>
                  <a:prstClr val="black"/>
                </a:solidFill>
                <a:latin typeface="Calibri"/>
                <a:ea typeface="+mn-ea"/>
                <a:cs typeface="+mn-cs"/>
              </a:rPr>
              <a:t>trainval</a:t>
            </a:r>
            <a:r>
              <a:rPr lang="en-US" sz="2200" kern="1200" dirty="0">
                <a:solidFill>
                  <a:prstClr val="black"/>
                </a:solidFill>
                <a:latin typeface="Calibri"/>
                <a:ea typeface="+mn-ea"/>
                <a:cs typeface="+mn-cs"/>
              </a:rPr>
              <a:t> (11540 images) on </a:t>
            </a:r>
            <a:r>
              <a:rPr lang="en-US" sz="2200" kern="1200" dirty="0" err="1">
                <a:solidFill>
                  <a:prstClr val="black"/>
                </a:solidFill>
                <a:latin typeface="Calibri"/>
                <a:ea typeface="+mn-ea"/>
                <a:cs typeface="+mn-cs"/>
              </a:rPr>
              <a:t>CrowdFlower</a:t>
            </a:r>
            <a:endParaRPr lang="en-US" sz="2200" kern="1200" dirty="0">
              <a:solidFill>
                <a:prstClr val="black"/>
              </a:solidFill>
              <a:latin typeface="Calibri"/>
              <a:ea typeface="+mn-ea"/>
              <a:cs typeface="+mn-cs"/>
            </a:endParaRPr>
          </a:p>
          <a:p>
            <a:pPr marL="342900" indent="-342900" defTabSz="457200">
              <a:lnSpc>
                <a:spcPct val="120000"/>
              </a:lnSpc>
              <a:buFontTx/>
              <a:buChar char="-"/>
            </a:pPr>
            <a:r>
              <a:rPr lang="en-US" sz="2200" kern="1200" dirty="0">
                <a:solidFill>
                  <a:prstClr val="black"/>
                </a:solidFill>
                <a:latin typeface="Calibri"/>
                <a:ea typeface="+mn-ea"/>
                <a:cs typeface="+mn-cs"/>
              </a:rPr>
              <a:t>50% </a:t>
            </a:r>
            <a:r>
              <a:rPr lang="en-US" sz="2200" kern="1200" dirty="0">
                <a:solidFill>
                  <a:srgbClr val="008000"/>
                </a:solidFill>
                <a:latin typeface="Calibri"/>
                <a:ea typeface="+mn-ea"/>
                <a:cs typeface="+mn-cs"/>
              </a:rPr>
              <a:t>YES</a:t>
            </a:r>
            <a:r>
              <a:rPr lang="en-US" sz="2200" kern="1200" dirty="0">
                <a:solidFill>
                  <a:prstClr val="black"/>
                </a:solidFill>
                <a:latin typeface="Calibri"/>
                <a:ea typeface="+mn-ea"/>
                <a:cs typeface="+mn-cs"/>
              </a:rPr>
              <a:t> and 50% </a:t>
            </a:r>
            <a:r>
              <a:rPr lang="en-US" sz="2200" kern="1200" dirty="0">
                <a:solidFill>
                  <a:srgbClr val="FF0000"/>
                </a:solidFill>
                <a:latin typeface="Calibri"/>
                <a:ea typeface="+mn-ea"/>
                <a:cs typeface="+mn-cs"/>
              </a:rPr>
              <a:t>NO</a:t>
            </a:r>
            <a:r>
              <a:rPr lang="en-US" sz="2200" kern="1200" dirty="0">
                <a:solidFill>
                  <a:prstClr val="black"/>
                </a:solidFill>
                <a:latin typeface="Calibri"/>
                <a:ea typeface="+mn-ea"/>
                <a:cs typeface="+mn-cs"/>
              </a:rPr>
              <a:t> </a:t>
            </a:r>
            <a:r>
              <a:rPr lang="en-US" sz="2200" kern="1200" dirty="0">
                <a:solidFill>
                  <a:prstClr val="black"/>
                </a:solidFill>
                <a:latin typeface="Calibri"/>
              </a:rPr>
              <a:t>correct answers</a:t>
            </a:r>
            <a:endParaRPr lang="en-US" sz="2200" kern="1200" dirty="0">
              <a:solidFill>
                <a:prstClr val="black"/>
              </a:solidFill>
              <a:latin typeface="Calibri"/>
              <a:ea typeface="+mn-ea"/>
              <a:cs typeface="+mn-cs"/>
            </a:endParaRPr>
          </a:p>
          <a:p>
            <a:pPr marL="342900" indent="-342900" defTabSz="457200">
              <a:lnSpc>
                <a:spcPct val="120000"/>
              </a:lnSpc>
              <a:buFontTx/>
              <a:buChar char="-"/>
            </a:pPr>
            <a:r>
              <a:rPr lang="en-US" sz="2200" kern="1200" dirty="0">
                <a:solidFill>
                  <a:prstClr val="black"/>
                </a:solidFill>
                <a:latin typeface="Calibri"/>
                <a:ea typeface="+mn-ea"/>
                <a:cs typeface="+mn-cs"/>
              </a:rPr>
              <a:t>3 annotators X 2 questions per image </a:t>
            </a:r>
            <a:r>
              <a:rPr lang="en-US" sz="2200" kern="1200" dirty="0">
                <a:solidFill>
                  <a:prstClr val="black"/>
                </a:solidFill>
                <a:latin typeface="Calibri"/>
                <a:ea typeface="+mn-ea"/>
                <a:cs typeface="+mn-cs"/>
                <a:sym typeface="Wingdings"/>
              </a:rPr>
              <a:t> 69k annotations</a:t>
            </a:r>
            <a:endParaRPr lang="en-US" sz="2200" kern="1200" dirty="0">
              <a:solidFill>
                <a:prstClr val="black"/>
              </a:solidFill>
              <a:latin typeface="Calibri"/>
              <a:ea typeface="+mn-ea"/>
              <a:cs typeface="+mn-cs"/>
            </a:endParaRPr>
          </a:p>
        </p:txBody>
      </p:sp>
      <p:grpSp>
        <p:nvGrpSpPr>
          <p:cNvPr id="16" name="Group 15"/>
          <p:cNvGrpSpPr/>
          <p:nvPr/>
        </p:nvGrpSpPr>
        <p:grpSpPr>
          <a:xfrm>
            <a:off x="-715512" y="1908227"/>
            <a:ext cx="7269326" cy="2948333"/>
            <a:chOff x="2085890" y="3497876"/>
            <a:chExt cx="4945864" cy="2005970"/>
          </a:xfrm>
        </p:grpSpPr>
        <p:pic>
          <p:nvPicPr>
            <p:cNvPr id="18" name="Picture 17" descr="2933.746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7603" y="3922060"/>
              <a:ext cx="1573334" cy="1095727"/>
            </a:xfrm>
            <a:prstGeom prst="rect">
              <a:avLst/>
            </a:prstGeom>
          </p:spPr>
        </p:pic>
        <p:pic>
          <p:nvPicPr>
            <p:cNvPr id="21" name="Picture 20" descr="2007_00082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1958" y="3922060"/>
              <a:ext cx="1464876" cy="1095727"/>
            </a:xfrm>
            <a:prstGeom prst="rect">
              <a:avLst/>
            </a:prstGeom>
          </p:spPr>
        </p:pic>
        <p:sp>
          <p:nvSpPr>
            <p:cNvPr id="13" name="TextBox 12"/>
            <p:cNvSpPr txBox="1"/>
            <p:nvPr/>
          </p:nvSpPr>
          <p:spPr>
            <a:xfrm>
              <a:off x="2085890" y="3497876"/>
              <a:ext cx="4945864" cy="461665"/>
            </a:xfrm>
            <a:prstGeom prst="rect">
              <a:avLst/>
            </a:prstGeom>
            <a:noFill/>
          </p:spPr>
          <p:txBody>
            <a:bodyPr wrap="square" rtlCol="0">
              <a:spAutoFit/>
            </a:bodyPr>
            <a:lstStyle/>
            <a:p>
              <a:pPr algn="ctr" defTabSz="457200"/>
              <a:r>
                <a:rPr lang="en-US" sz="2400" b="1" kern="1200" dirty="0">
                  <a:solidFill>
                    <a:prstClr val="black"/>
                  </a:solidFill>
                  <a:latin typeface="Calibri"/>
                  <a:ea typeface="+mn-ea"/>
                  <a:cs typeface="+mn-cs"/>
                </a:rPr>
                <a:t>IS THERE A CAR IN THIS IMAGE?</a:t>
              </a:r>
            </a:p>
          </p:txBody>
        </p:sp>
        <p:sp>
          <p:nvSpPr>
            <p:cNvPr id="14" name="TextBox 13"/>
            <p:cNvSpPr txBox="1"/>
            <p:nvPr/>
          </p:nvSpPr>
          <p:spPr>
            <a:xfrm>
              <a:off x="3097315" y="5042181"/>
              <a:ext cx="1114516" cy="461665"/>
            </a:xfrm>
            <a:prstGeom prst="rect">
              <a:avLst/>
            </a:prstGeom>
            <a:noFill/>
          </p:spPr>
          <p:txBody>
            <a:bodyPr wrap="square" rtlCol="0">
              <a:spAutoFit/>
            </a:bodyPr>
            <a:lstStyle/>
            <a:p>
              <a:pPr algn="ctr" defTabSz="457200"/>
              <a:r>
                <a:rPr lang="en-US" sz="2400" b="1" kern="1200" dirty="0">
                  <a:solidFill>
                    <a:srgbClr val="008000"/>
                  </a:solidFill>
                  <a:latin typeface="Calibri"/>
                  <a:ea typeface="+mn-ea"/>
                  <a:cs typeface="+mn-cs"/>
                </a:rPr>
                <a:t>YES</a:t>
              </a:r>
            </a:p>
          </p:txBody>
        </p:sp>
        <p:sp>
          <p:nvSpPr>
            <p:cNvPr id="25" name="TextBox 24"/>
            <p:cNvSpPr txBox="1"/>
            <p:nvPr/>
          </p:nvSpPr>
          <p:spPr>
            <a:xfrm>
              <a:off x="4960335" y="5041698"/>
              <a:ext cx="1114516" cy="461665"/>
            </a:xfrm>
            <a:prstGeom prst="rect">
              <a:avLst/>
            </a:prstGeom>
            <a:noFill/>
          </p:spPr>
          <p:txBody>
            <a:bodyPr wrap="square" rtlCol="0">
              <a:spAutoFit/>
            </a:bodyPr>
            <a:lstStyle/>
            <a:p>
              <a:pPr algn="ctr" defTabSz="457200"/>
              <a:r>
                <a:rPr lang="en-US" sz="2400" b="1" kern="1200" dirty="0">
                  <a:solidFill>
                    <a:srgbClr val="FF0000"/>
                  </a:solidFill>
                  <a:latin typeface="Calibri"/>
                  <a:ea typeface="+mn-ea"/>
                  <a:cs typeface="+mn-cs"/>
                </a:rPr>
                <a:t>NO</a:t>
              </a:r>
            </a:p>
          </p:txBody>
        </p:sp>
      </p:grpSp>
      <p:pic>
        <p:nvPicPr>
          <p:cNvPr id="24" name="Picture 23" descr="clock.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04644" y="2481735"/>
            <a:ext cx="2242480" cy="1679695"/>
          </a:xfrm>
          <a:prstGeom prst="rect">
            <a:avLst/>
          </a:prstGeom>
        </p:spPr>
      </p:pic>
      <p:sp>
        <p:nvSpPr>
          <p:cNvPr id="12" name="Shape 959"/>
          <p:cNvSpPr/>
          <p:nvPr/>
        </p:nvSpPr>
        <p:spPr>
          <a:xfrm>
            <a:off x="88949" y="6352300"/>
            <a:ext cx="8829675" cy="570350"/>
          </a:xfrm>
          <a:prstGeom prst="rect">
            <a:avLst/>
          </a:prstGeom>
          <a:noFill/>
          <a:ln>
            <a:noFill/>
          </a:ln>
        </p:spPr>
        <p:txBody>
          <a:bodyPr lIns="90000" tIns="45000" rIns="90000" bIns="45000" anchor="t" anchorCtr="0">
            <a:noAutofit/>
          </a:bodyPr>
          <a:lstStyle/>
          <a:p>
            <a:pPr marL="0" marR="0" lvl="0" indent="0" algn="just" rtl="0">
              <a:lnSpc>
                <a:spcPct val="120000"/>
              </a:lnSpc>
              <a:spcBef>
                <a:spcPts val="0"/>
              </a:spcBef>
              <a:spcAft>
                <a:spcPts val="0"/>
              </a:spcAft>
              <a:buClr>
                <a:srgbClr val="000000"/>
              </a:buClr>
              <a:buSzPct val="25000"/>
              <a:buFont typeface="Arial"/>
              <a:buNone/>
            </a:pPr>
            <a:r>
              <a:rPr lang="en-US" sz="1600" b="0" u="none" strike="noStrike" cap="none" dirty="0">
                <a:solidFill>
                  <a:srgbClr val="000000"/>
                </a:solidFill>
                <a:latin typeface="Arial"/>
                <a:ea typeface="Arial"/>
                <a:cs typeface="Arial"/>
                <a:sym typeface="Arial"/>
              </a:rPr>
              <a:t>[</a:t>
            </a:r>
            <a:r>
              <a:rPr lang="en-US" sz="1600" b="0" u="none" strike="noStrike" cap="none" dirty="0" err="1">
                <a:solidFill>
                  <a:srgbClr val="000000"/>
                </a:solidFill>
                <a:latin typeface="Arial"/>
                <a:ea typeface="Arial"/>
                <a:cs typeface="Arial"/>
                <a:sym typeface="Arial"/>
              </a:rPr>
              <a:t>Arun</a:t>
            </a:r>
            <a:r>
              <a:rPr lang="en-US" sz="1600" b="0" u="none" strike="noStrike" cap="none" dirty="0">
                <a:solidFill>
                  <a:srgbClr val="000000"/>
                </a:solidFill>
                <a:latin typeface="Arial"/>
                <a:ea typeface="Arial"/>
                <a:cs typeface="Arial"/>
                <a:sym typeface="Arial"/>
              </a:rPr>
              <a:t>, Vision Research 2012; Trick, Cognitive Development 1998; Wolfe, Vision Research 2010]</a:t>
            </a:r>
          </a:p>
        </p:txBody>
      </p:sp>
    </p:spTree>
    <p:extLst>
      <p:ext uri="{BB962C8B-B14F-4D97-AF65-F5344CB8AC3E}">
        <p14:creationId xmlns:p14="http://schemas.microsoft.com/office/powerpoint/2010/main" val="2040140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itle 9"/>
          <p:cNvSpPr txBox="1">
            <a:spLocks/>
          </p:cNvSpPr>
          <p:nvPr/>
        </p:nvSpPr>
        <p:spPr>
          <a:xfrm>
            <a:off x="76200" y="0"/>
            <a:ext cx="9144000" cy="924247"/>
          </a:xfrm>
          <a:prstGeom prst="rect">
            <a:avLst/>
          </a:prstGeom>
        </p:spPr>
        <p:txBody>
          <a:bodyPr vert="horz" lIns="91440" tIns="45720" rIns="91440" bIns="45720" rtlCol="0" anchor="ctr">
            <a:noAutofit/>
          </a:bodyPr>
          <a:lstStyle/>
          <a:p>
            <a:pPr algn="ctr" defTabSz="457200"/>
            <a:r>
              <a:rPr lang="en-US" sz="4000" kern="1200" dirty="0">
                <a:solidFill>
                  <a:prstClr val="black"/>
                </a:solidFill>
                <a:latin typeface="Calibri"/>
                <a:ea typeface="+mn-ea"/>
                <a:cs typeface="Arial" pitchFamily="34" charset="0"/>
              </a:rPr>
              <a:t>Human agreement</a:t>
            </a:r>
          </a:p>
        </p:txBody>
      </p:sp>
      <p:sp>
        <p:nvSpPr>
          <p:cNvPr id="2" name="TextBox 1"/>
          <p:cNvSpPr txBox="1"/>
          <p:nvPr/>
        </p:nvSpPr>
        <p:spPr>
          <a:xfrm>
            <a:off x="217217" y="1219943"/>
            <a:ext cx="8053738" cy="461665"/>
          </a:xfrm>
          <a:prstGeom prst="rect">
            <a:avLst/>
          </a:prstGeom>
          <a:noFill/>
        </p:spPr>
        <p:txBody>
          <a:bodyPr wrap="square" rtlCol="0">
            <a:spAutoFit/>
          </a:bodyPr>
          <a:lstStyle/>
          <a:p>
            <a:pPr defTabSz="457200"/>
            <a:r>
              <a:rPr lang="en-US" sz="2400" kern="1200" dirty="0">
                <a:solidFill>
                  <a:prstClr val="black"/>
                </a:solidFill>
                <a:latin typeface="Calibri"/>
                <a:ea typeface="+mn-ea"/>
                <a:cs typeface="+mn-cs"/>
              </a:rPr>
              <a:t>Kendall’s </a:t>
            </a:r>
            <a:r>
              <a:rPr lang="en-US" sz="2400" kern="1200" dirty="0" err="1">
                <a:solidFill>
                  <a:prstClr val="black"/>
                </a:solidFill>
                <a:latin typeface="Calibri"/>
                <a:ea typeface="+mn-ea"/>
                <a:cs typeface="+mn-cs"/>
              </a:rPr>
              <a:t>τ</a:t>
            </a:r>
            <a:r>
              <a:rPr lang="en-US" sz="2400" kern="1200" dirty="0">
                <a:solidFill>
                  <a:prstClr val="black"/>
                </a:solidFill>
                <a:latin typeface="Calibri"/>
                <a:ea typeface="+mn-ea"/>
                <a:cs typeface="+mn-cs"/>
              </a:rPr>
              <a:t> correlation: agreement in ranking image pairs</a:t>
            </a:r>
          </a:p>
        </p:txBody>
      </p:sp>
      <p:sp>
        <p:nvSpPr>
          <p:cNvPr id="4" name="TextBox 3"/>
          <p:cNvSpPr txBox="1"/>
          <p:nvPr/>
        </p:nvSpPr>
        <p:spPr>
          <a:xfrm>
            <a:off x="76199" y="3812878"/>
            <a:ext cx="9144001" cy="2077492"/>
          </a:xfrm>
          <a:prstGeom prst="rect">
            <a:avLst/>
          </a:prstGeom>
          <a:noFill/>
        </p:spPr>
        <p:txBody>
          <a:bodyPr wrap="square" rtlCol="0">
            <a:spAutoFit/>
          </a:bodyPr>
          <a:lstStyle/>
          <a:p>
            <a:pPr marL="342900" indent="-342900" defTabSz="457200">
              <a:lnSpc>
                <a:spcPct val="120000"/>
              </a:lnSpc>
              <a:buFont typeface="Arial"/>
              <a:buChar char="•"/>
            </a:pPr>
            <a:r>
              <a:rPr lang="en-US" sz="2400" kern="1200" dirty="0">
                <a:solidFill>
                  <a:prstClr val="black"/>
                </a:solidFill>
                <a:latin typeface="Calibri"/>
                <a:ea typeface="+mn-ea"/>
                <a:cs typeface="+mn-cs"/>
              </a:rPr>
              <a:t>One-</a:t>
            </a:r>
            <a:r>
              <a:rPr lang="en-US" sz="2400" kern="1200" dirty="0" err="1">
                <a:solidFill>
                  <a:prstClr val="black"/>
                </a:solidFill>
                <a:latin typeface="Calibri"/>
                <a:ea typeface="+mn-ea"/>
                <a:cs typeface="+mn-cs"/>
              </a:rPr>
              <a:t>vs</a:t>
            </a:r>
            <a:r>
              <a:rPr lang="en-US" sz="2400" kern="1200" dirty="0">
                <a:solidFill>
                  <a:prstClr val="black"/>
                </a:solidFill>
                <a:latin typeface="Calibri"/>
                <a:ea typeface="+mn-ea"/>
                <a:cs typeface="+mn-cs"/>
              </a:rPr>
              <a:t>-all: compare time of an annotator to mean of all annotators</a:t>
            </a:r>
          </a:p>
          <a:p>
            <a:pPr marL="342900" indent="-342900" defTabSz="457200">
              <a:lnSpc>
                <a:spcPct val="120000"/>
              </a:lnSpc>
              <a:buFont typeface="Arial"/>
              <a:buChar char="•"/>
            </a:pPr>
            <a:r>
              <a:rPr lang="en-US" sz="2400" kern="1200" dirty="0" err="1">
                <a:solidFill>
                  <a:prstClr val="black"/>
                </a:solidFill>
                <a:latin typeface="Calibri"/>
                <a:ea typeface="+mn-ea"/>
                <a:cs typeface="+mn-cs"/>
              </a:rPr>
              <a:t>τ</a:t>
            </a:r>
            <a:r>
              <a:rPr lang="en-US" sz="2400" kern="1200" dirty="0">
                <a:solidFill>
                  <a:prstClr val="black"/>
                </a:solidFill>
                <a:latin typeface="Calibri"/>
                <a:ea typeface="+mn-ea"/>
                <a:cs typeface="+mn-cs"/>
              </a:rPr>
              <a:t> = 0.56 </a:t>
            </a:r>
            <a:r>
              <a:rPr lang="en-US" sz="2400" kern="1200" dirty="0">
                <a:solidFill>
                  <a:prstClr val="black"/>
                </a:solidFill>
                <a:latin typeface="Calibri"/>
                <a:ea typeface="+mn-ea"/>
                <a:cs typeface="+mn-cs"/>
                <a:sym typeface="Wingdings"/>
              </a:rPr>
              <a:t> 78% image pairs ranked the same</a:t>
            </a:r>
          </a:p>
          <a:p>
            <a:pPr marL="342900" indent="-342900" defTabSz="457200">
              <a:lnSpc>
                <a:spcPct val="120000"/>
              </a:lnSpc>
              <a:buFont typeface="Arial"/>
              <a:buChar char="•"/>
            </a:pPr>
            <a:r>
              <a:rPr lang="en-US" sz="2400" kern="1200" dirty="0">
                <a:solidFill>
                  <a:prstClr val="black"/>
                </a:solidFill>
                <a:latin typeface="Calibri"/>
                <a:ea typeface="+mn-ea"/>
                <a:cs typeface="+mn-cs"/>
                <a:sym typeface="Wingdings"/>
              </a:rPr>
              <a:t>Visual search difficulty can be consistently measured</a:t>
            </a:r>
            <a:endParaRPr lang="en-US" sz="2400" kern="1200" dirty="0">
              <a:solidFill>
                <a:prstClr val="black"/>
              </a:solidFill>
              <a:latin typeface="Calibri"/>
              <a:ea typeface="+mn-ea"/>
              <a:cs typeface="+mn-cs"/>
            </a:endParaRPr>
          </a:p>
          <a:p>
            <a:pPr defTabSz="457200">
              <a:lnSpc>
                <a:spcPct val="120000"/>
              </a:lnSpc>
            </a:pPr>
            <a:endParaRPr lang="en-US" sz="1800" kern="1200" dirty="0">
              <a:solidFill>
                <a:prstClr val="black"/>
              </a:solidFill>
              <a:latin typeface="Calibri"/>
              <a:ea typeface="+mn-ea"/>
              <a:cs typeface="+mn-cs"/>
            </a:endParaRPr>
          </a:p>
          <a:p>
            <a:pPr marL="285750" indent="-285750" defTabSz="457200">
              <a:lnSpc>
                <a:spcPct val="120000"/>
              </a:lnSpc>
              <a:buFontTx/>
              <a:buChar char="-"/>
            </a:pPr>
            <a:endParaRPr lang="en-US" sz="1800" kern="1200" dirty="0">
              <a:solidFill>
                <a:prstClr val="black"/>
              </a:solidFill>
              <a:latin typeface="Calibri"/>
              <a:ea typeface="+mn-ea"/>
              <a:cs typeface="+mn-cs"/>
            </a:endParaRPr>
          </a:p>
        </p:txBody>
      </p:sp>
      <p:pic>
        <p:nvPicPr>
          <p:cNvPr id="7" name="Picture 6"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598" y="2289481"/>
            <a:ext cx="7903357" cy="955863"/>
          </a:xfrm>
          <a:prstGeom prst="rect">
            <a:avLst/>
          </a:prstGeom>
        </p:spPr>
      </p:pic>
      <p:sp>
        <p:nvSpPr>
          <p:cNvPr id="6" name="Shape 959"/>
          <p:cNvSpPr/>
          <p:nvPr/>
        </p:nvSpPr>
        <p:spPr>
          <a:xfrm>
            <a:off x="88949" y="6352300"/>
            <a:ext cx="8829675" cy="570350"/>
          </a:xfrm>
          <a:prstGeom prst="rect">
            <a:avLst/>
          </a:prstGeom>
          <a:noFill/>
          <a:ln>
            <a:noFill/>
          </a:ln>
        </p:spPr>
        <p:txBody>
          <a:bodyPr lIns="90000" tIns="45000" rIns="90000" bIns="45000" anchor="t" anchorCtr="0">
            <a:noAutofit/>
          </a:bodyPr>
          <a:lstStyle/>
          <a:p>
            <a:pPr marL="0" marR="0" lvl="0" indent="0" algn="just" rtl="0">
              <a:lnSpc>
                <a:spcPct val="120000"/>
              </a:lnSpc>
              <a:spcBef>
                <a:spcPts val="0"/>
              </a:spcBef>
              <a:spcAft>
                <a:spcPts val="0"/>
              </a:spcAft>
              <a:buClr>
                <a:srgbClr val="000000"/>
              </a:buClr>
              <a:buSzPct val="25000"/>
              <a:buFont typeface="Arial"/>
              <a:buNone/>
            </a:pPr>
            <a:r>
              <a:rPr lang="en-US" sz="1600" b="0" i="0" u="none" strike="noStrike" cap="none" dirty="0">
                <a:solidFill>
                  <a:srgbClr val="000000"/>
                </a:solidFill>
                <a:latin typeface="Arial"/>
                <a:ea typeface="Arial"/>
                <a:cs typeface="Arial"/>
                <a:sym typeface="Arial"/>
              </a:rPr>
              <a:t>[Kendall, 1948;  Upton and Cook, 2004]</a:t>
            </a:r>
          </a:p>
        </p:txBody>
      </p:sp>
    </p:spTree>
    <p:extLst>
      <p:ext uri="{BB962C8B-B14F-4D97-AF65-F5344CB8AC3E}">
        <p14:creationId xmlns:p14="http://schemas.microsoft.com/office/powerpoint/2010/main" val="3226969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itle 9"/>
          <p:cNvSpPr txBox="1">
            <a:spLocks/>
          </p:cNvSpPr>
          <p:nvPr/>
        </p:nvSpPr>
        <p:spPr>
          <a:xfrm>
            <a:off x="76200" y="0"/>
            <a:ext cx="9144000" cy="924247"/>
          </a:xfrm>
          <a:prstGeom prst="rect">
            <a:avLst/>
          </a:prstGeom>
        </p:spPr>
        <p:txBody>
          <a:bodyPr vert="horz" lIns="91440" tIns="45720" rIns="91440" bIns="45720" rtlCol="0" anchor="ctr">
            <a:noAutofit/>
          </a:bodyPr>
          <a:lstStyle/>
          <a:p>
            <a:pPr algn="ctr" defTabSz="457200"/>
            <a:r>
              <a:rPr lang="en-US" sz="4000" kern="1200" dirty="0">
                <a:solidFill>
                  <a:prstClr val="black"/>
                </a:solidFill>
                <a:latin typeface="Calibri"/>
                <a:ea typeface="+mn-ea"/>
                <a:cs typeface="Arial" pitchFamily="34" charset="0"/>
              </a:rPr>
              <a:t>What makes an image difficult?</a:t>
            </a:r>
          </a:p>
        </p:txBody>
      </p:sp>
      <p:sp>
        <p:nvSpPr>
          <p:cNvPr id="13" name="TextBox 12"/>
          <p:cNvSpPr txBox="1"/>
          <p:nvPr/>
        </p:nvSpPr>
        <p:spPr>
          <a:xfrm>
            <a:off x="148449" y="5439296"/>
            <a:ext cx="8946069" cy="966418"/>
          </a:xfrm>
          <a:prstGeom prst="rect">
            <a:avLst/>
          </a:prstGeom>
          <a:noFill/>
        </p:spPr>
        <p:txBody>
          <a:bodyPr wrap="square" rtlCol="0">
            <a:spAutoFit/>
          </a:bodyPr>
          <a:lstStyle/>
          <a:p>
            <a:pPr marL="342900" indent="-342900" defTabSz="457200">
              <a:lnSpc>
                <a:spcPct val="120000"/>
              </a:lnSpc>
              <a:buFont typeface="Arial"/>
              <a:buChar char="•"/>
            </a:pPr>
            <a:r>
              <a:rPr lang="en-US" sz="2400" kern="1200" dirty="0">
                <a:solidFill>
                  <a:prstClr val="black"/>
                </a:solidFill>
                <a:latin typeface="Calibri"/>
                <a:ea typeface="+mn-ea"/>
                <a:cs typeface="+mn-cs"/>
              </a:rPr>
              <a:t>Recipe: many instances of different classes scattered all over image</a:t>
            </a:r>
          </a:p>
          <a:p>
            <a:pPr marL="342900" indent="-342900" defTabSz="457200">
              <a:lnSpc>
                <a:spcPct val="120000"/>
              </a:lnSpc>
              <a:buFont typeface="Arial"/>
              <a:buChar char="•"/>
            </a:pPr>
            <a:r>
              <a:rPr lang="en-US" sz="2400" kern="1200" dirty="0">
                <a:solidFill>
                  <a:srgbClr val="FF0000"/>
                </a:solidFill>
                <a:latin typeface="Calibri"/>
                <a:ea typeface="+mn-ea"/>
                <a:cs typeface="+mn-cs"/>
              </a:rPr>
              <a:t>These properties are not available at test time!</a:t>
            </a:r>
          </a:p>
        </p:txBody>
      </p:sp>
      <p:sp>
        <p:nvSpPr>
          <p:cNvPr id="7" name="TextBox 6"/>
          <p:cNvSpPr txBox="1"/>
          <p:nvPr/>
        </p:nvSpPr>
        <p:spPr>
          <a:xfrm>
            <a:off x="334410" y="1102962"/>
            <a:ext cx="8521359" cy="461665"/>
          </a:xfrm>
          <a:prstGeom prst="rect">
            <a:avLst/>
          </a:prstGeom>
          <a:noFill/>
        </p:spPr>
        <p:txBody>
          <a:bodyPr wrap="square" rtlCol="0">
            <a:spAutoFit/>
          </a:bodyPr>
          <a:lstStyle/>
          <a:p>
            <a:pPr algn="just" defTabSz="457200"/>
            <a:r>
              <a:rPr lang="en-US" sz="2400" kern="1200" dirty="0">
                <a:solidFill>
                  <a:prstClr val="black"/>
                </a:solidFill>
                <a:latin typeface="Calibri"/>
                <a:ea typeface="+mn-ea"/>
                <a:cs typeface="+mn-cs"/>
              </a:rPr>
              <a:t>Correlation between interpretable properties and difficulty scores</a:t>
            </a:r>
          </a:p>
        </p:txBody>
      </p:sp>
      <p:pic>
        <p:nvPicPr>
          <p:cNvPr id="3" name="Picture 2" descr="table_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703" y="2263561"/>
            <a:ext cx="5062595" cy="2686275"/>
          </a:xfrm>
          <a:prstGeom prst="rect">
            <a:avLst/>
          </a:prstGeom>
        </p:spPr>
      </p:pic>
      <p:pic>
        <p:nvPicPr>
          <p:cNvPr id="6" name="Picture 5" descr="2007_00451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4096" y="2474325"/>
            <a:ext cx="3262431" cy="2446823"/>
          </a:xfrm>
          <a:prstGeom prst="rect">
            <a:avLst/>
          </a:prstGeom>
        </p:spPr>
      </p:pic>
    </p:spTree>
    <p:extLst>
      <p:ext uri="{BB962C8B-B14F-4D97-AF65-F5344CB8AC3E}">
        <p14:creationId xmlns:p14="http://schemas.microsoft.com/office/powerpoint/2010/main" val="63313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itle 9"/>
          <p:cNvSpPr txBox="1">
            <a:spLocks/>
          </p:cNvSpPr>
          <p:nvPr/>
        </p:nvSpPr>
        <p:spPr>
          <a:xfrm>
            <a:off x="76200" y="0"/>
            <a:ext cx="9144000" cy="924247"/>
          </a:xfrm>
          <a:prstGeom prst="rect">
            <a:avLst/>
          </a:prstGeom>
        </p:spPr>
        <p:txBody>
          <a:bodyPr vert="horz" lIns="91440" tIns="45720" rIns="91440" bIns="45720" rtlCol="0" anchor="ctr">
            <a:noAutofit/>
          </a:bodyPr>
          <a:lstStyle/>
          <a:p>
            <a:pPr algn="ctr" defTabSz="457200"/>
            <a:r>
              <a:rPr lang="en-US" sz="4000" kern="1200" dirty="0">
                <a:solidFill>
                  <a:prstClr val="black"/>
                </a:solidFill>
                <a:latin typeface="Calibri"/>
                <a:ea typeface="+mn-ea"/>
                <a:cs typeface="Arial" pitchFamily="34" charset="0"/>
              </a:rPr>
              <a:t>Lost and found</a:t>
            </a:r>
          </a:p>
        </p:txBody>
      </p:sp>
      <p:graphicFrame>
        <p:nvGraphicFramePr>
          <p:cNvPr id="15" name="Table 14"/>
          <p:cNvGraphicFramePr>
            <a:graphicFrameLocks noGrp="1"/>
          </p:cNvGraphicFramePr>
          <p:nvPr>
            <p:extLst>
              <p:ext uri="{D42A27DB-BD31-4B8C-83A1-F6EECF244321}">
                <p14:modId xmlns:p14="http://schemas.microsoft.com/office/powerpoint/2010/main" val="895157422"/>
              </p:ext>
            </p:extLst>
          </p:nvPr>
        </p:nvGraphicFramePr>
        <p:xfrm>
          <a:off x="870601" y="1203800"/>
          <a:ext cx="8223272" cy="3475252"/>
        </p:xfrm>
        <a:graphic>
          <a:graphicData uri="http://schemas.openxmlformats.org/drawingml/2006/table">
            <a:tbl>
              <a:tblPr firstRow="1" bandRow="1">
                <a:tableStyleId>{5C22544A-7EE6-4342-B048-85BDC9FD1C3A}</a:tableStyleId>
              </a:tblPr>
              <a:tblGrid>
                <a:gridCol w="1702585">
                  <a:extLst>
                    <a:ext uri="{9D8B030D-6E8A-4147-A177-3AD203B41FA5}">
                      <a16:colId xmlns:a16="http://schemas.microsoft.com/office/drawing/2014/main" val="20000"/>
                    </a:ext>
                  </a:extLst>
                </a:gridCol>
                <a:gridCol w="1236466">
                  <a:extLst>
                    <a:ext uri="{9D8B030D-6E8A-4147-A177-3AD203B41FA5}">
                      <a16:colId xmlns:a16="http://schemas.microsoft.com/office/drawing/2014/main" val="20001"/>
                    </a:ext>
                  </a:extLst>
                </a:gridCol>
                <a:gridCol w="5284221">
                  <a:extLst>
                    <a:ext uri="{9D8B030D-6E8A-4147-A177-3AD203B41FA5}">
                      <a16:colId xmlns:a16="http://schemas.microsoft.com/office/drawing/2014/main" val="20002"/>
                    </a:ext>
                  </a:extLst>
                </a:gridCol>
              </a:tblGrid>
              <a:tr h="878626">
                <a:tc>
                  <a:txBody>
                    <a:bodyPr/>
                    <a:lstStyle/>
                    <a:p>
                      <a:pPr algn="ctr"/>
                      <a:r>
                        <a:rPr lang="en-US" dirty="0">
                          <a:solidFill>
                            <a:schemeClr val="tx1"/>
                          </a:solidFill>
                        </a:rPr>
                        <a:t>ANNOTATORS’</a:t>
                      </a:r>
                    </a:p>
                    <a:p>
                      <a:pPr algn="ctr"/>
                      <a:r>
                        <a:rPr lang="en-US" dirty="0">
                          <a:solidFill>
                            <a:schemeClr val="tx1"/>
                          </a:solidFill>
                        </a:rPr>
                        <a:t>ANSWER</a:t>
                      </a:r>
                    </a:p>
                  </a:txBody>
                  <a:tcPr>
                    <a:noFill/>
                  </a:tcPr>
                </a:tc>
                <a:tc>
                  <a:txBody>
                    <a:bodyPr/>
                    <a:lstStyle/>
                    <a:p>
                      <a:pPr algn="ctr"/>
                      <a:r>
                        <a:rPr lang="en-US" dirty="0">
                          <a:solidFill>
                            <a:schemeClr val="tx1"/>
                          </a:solidFill>
                        </a:rPr>
                        <a:t>GROUND</a:t>
                      </a:r>
                    </a:p>
                    <a:p>
                      <a:pPr algn="ctr"/>
                      <a:r>
                        <a:rPr lang="en-US" dirty="0">
                          <a:solidFill>
                            <a:schemeClr val="tx1"/>
                          </a:solidFill>
                        </a:rPr>
                        <a:t>TRUTH</a:t>
                      </a:r>
                    </a:p>
                  </a:txBody>
                  <a:tcPr>
                    <a:noFill/>
                  </a:tcPr>
                </a:tc>
                <a:tc>
                  <a:txBody>
                    <a:bodyPr/>
                    <a:lstStyle/>
                    <a:p>
                      <a:pPr algn="ctr"/>
                      <a:r>
                        <a:rPr lang="en-US" dirty="0">
                          <a:solidFill>
                            <a:schemeClr val="tx1"/>
                          </a:solidFill>
                        </a:rPr>
                        <a:t>EXAMPLES</a:t>
                      </a:r>
                    </a:p>
                  </a:txBody>
                  <a:tcPr>
                    <a:noFill/>
                  </a:tcPr>
                </a:tc>
                <a:extLst>
                  <a:ext uri="{0D108BD9-81ED-4DB2-BD59-A6C34878D82A}">
                    <a16:rowId xmlns:a16="http://schemas.microsoft.com/office/drawing/2014/main" val="10000"/>
                  </a:ext>
                </a:extLst>
              </a:tr>
              <a:tr h="1298313">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800" b="1" dirty="0">
                        <a:solidFill>
                          <a:srgbClr val="FF0000"/>
                        </a:solidFill>
                      </a:endParaRPr>
                    </a:p>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a:solidFill>
                            <a:srgbClr val="FF0000"/>
                          </a:solidFill>
                        </a:rPr>
                        <a:t>NO</a:t>
                      </a:r>
                    </a:p>
                  </a:txBody>
                  <a:tcP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800" b="1" dirty="0">
                        <a:solidFill>
                          <a:srgbClr val="008000"/>
                        </a:solidFill>
                      </a:endParaRPr>
                    </a:p>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a:solidFill>
                            <a:srgbClr val="008000"/>
                          </a:solidFill>
                        </a:rPr>
                        <a:t>YES</a:t>
                      </a:r>
                    </a:p>
                  </a:txBody>
                  <a:tcP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800" b="1" dirty="0">
                        <a:solidFill>
                          <a:srgbClr val="008000"/>
                        </a:solidFill>
                      </a:endParaRPr>
                    </a:p>
                  </a:txBody>
                  <a:tcPr>
                    <a:noFill/>
                  </a:tcPr>
                </a:tc>
                <a:extLst>
                  <a:ext uri="{0D108BD9-81ED-4DB2-BD59-A6C34878D82A}">
                    <a16:rowId xmlns:a16="http://schemas.microsoft.com/office/drawing/2014/main" val="10001"/>
                  </a:ext>
                </a:extLst>
              </a:tr>
              <a:tr h="1298313">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800" b="1" dirty="0">
                        <a:solidFill>
                          <a:srgbClr val="008000"/>
                        </a:solidFill>
                      </a:endParaRPr>
                    </a:p>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a:solidFill>
                            <a:srgbClr val="008000"/>
                          </a:solidFill>
                        </a:rPr>
                        <a:t>YES</a:t>
                      </a:r>
                    </a:p>
                  </a:txBody>
                  <a:tcP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800" b="1" dirty="0">
                        <a:solidFill>
                          <a:srgbClr val="FF0000"/>
                        </a:solidFill>
                      </a:endParaRPr>
                    </a:p>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a:solidFill>
                            <a:srgbClr val="FF0000"/>
                          </a:solidFill>
                        </a:rPr>
                        <a:t>NO</a:t>
                      </a:r>
                    </a:p>
                  </a:txBody>
                  <a:tcP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800" b="1" dirty="0">
                        <a:solidFill>
                          <a:srgbClr val="FF0000"/>
                        </a:solidFill>
                      </a:endParaRPr>
                    </a:p>
                  </a:txBody>
                  <a:tcPr>
                    <a:noFill/>
                  </a:tcPr>
                </a:tc>
                <a:extLst>
                  <a:ext uri="{0D108BD9-81ED-4DB2-BD59-A6C34878D82A}">
                    <a16:rowId xmlns:a16="http://schemas.microsoft.com/office/drawing/2014/main" val="10002"/>
                  </a:ext>
                </a:extLst>
              </a:tr>
            </a:tbl>
          </a:graphicData>
        </a:graphic>
      </p:graphicFrame>
      <p:sp>
        <p:nvSpPr>
          <p:cNvPr id="16" name="TextBox 15"/>
          <p:cNvSpPr txBox="1"/>
          <p:nvPr/>
        </p:nvSpPr>
        <p:spPr>
          <a:xfrm>
            <a:off x="66683" y="2237283"/>
            <a:ext cx="1031441" cy="646331"/>
          </a:xfrm>
          <a:prstGeom prst="rect">
            <a:avLst/>
          </a:prstGeom>
          <a:noFill/>
        </p:spPr>
        <p:txBody>
          <a:bodyPr wrap="square" rtlCol="0">
            <a:spAutoFit/>
          </a:bodyPr>
          <a:lstStyle/>
          <a:p>
            <a:pPr algn="ctr" defTabSz="457200"/>
            <a:r>
              <a:rPr lang="en-US" sz="1800" b="1" kern="1200" dirty="0">
                <a:solidFill>
                  <a:srgbClr val="FF0000"/>
                </a:solidFill>
                <a:latin typeface="Calibri"/>
                <a:ea typeface="+mn-ea"/>
                <a:cs typeface="+mn-cs"/>
              </a:rPr>
              <a:t>LOST</a:t>
            </a:r>
          </a:p>
          <a:p>
            <a:pPr algn="ctr" defTabSz="457200"/>
            <a:r>
              <a:rPr lang="en-US" sz="1800" b="1" kern="1200" dirty="0">
                <a:solidFill>
                  <a:srgbClr val="FF0000"/>
                </a:solidFill>
                <a:latin typeface="Calibri"/>
                <a:ea typeface="+mn-ea"/>
                <a:cs typeface="+mn-cs"/>
              </a:rPr>
              <a:t>OBJECTS</a:t>
            </a:r>
          </a:p>
        </p:txBody>
      </p:sp>
      <p:sp>
        <p:nvSpPr>
          <p:cNvPr id="42" name="TextBox 41"/>
          <p:cNvSpPr txBox="1"/>
          <p:nvPr/>
        </p:nvSpPr>
        <p:spPr>
          <a:xfrm>
            <a:off x="-21354" y="3415135"/>
            <a:ext cx="1291110" cy="1200329"/>
          </a:xfrm>
          <a:prstGeom prst="rect">
            <a:avLst/>
          </a:prstGeom>
          <a:noFill/>
        </p:spPr>
        <p:txBody>
          <a:bodyPr wrap="square" rtlCol="0">
            <a:spAutoFit/>
          </a:bodyPr>
          <a:lstStyle/>
          <a:p>
            <a:pPr algn="ctr" defTabSz="457200"/>
            <a:r>
              <a:rPr lang="en-US" sz="1800" b="1" kern="1200" dirty="0">
                <a:solidFill>
                  <a:srgbClr val="008000"/>
                </a:solidFill>
                <a:latin typeface="Calibri"/>
                <a:ea typeface="+mn-ea"/>
                <a:cs typeface="+mn-cs"/>
              </a:rPr>
              <a:t>FOUND</a:t>
            </a:r>
          </a:p>
          <a:p>
            <a:pPr algn="ctr" defTabSz="457200"/>
            <a:r>
              <a:rPr lang="en-US" sz="1800" b="1" kern="1200" dirty="0">
                <a:solidFill>
                  <a:srgbClr val="008000"/>
                </a:solidFill>
                <a:latin typeface="Calibri"/>
                <a:ea typeface="+mn-ea"/>
                <a:cs typeface="+mn-cs"/>
              </a:rPr>
              <a:t>NEW</a:t>
            </a:r>
          </a:p>
          <a:p>
            <a:pPr algn="ctr" defTabSz="457200"/>
            <a:r>
              <a:rPr lang="en-US" sz="1800" b="1" kern="1200" dirty="0">
                <a:solidFill>
                  <a:srgbClr val="008000"/>
                </a:solidFill>
                <a:latin typeface="Calibri"/>
                <a:ea typeface="+mn-ea"/>
                <a:cs typeface="+mn-cs"/>
              </a:rPr>
              <a:t>OBJECTS</a:t>
            </a:r>
          </a:p>
          <a:p>
            <a:pPr algn="ctr" defTabSz="457200"/>
            <a:endParaRPr lang="en-US" sz="1800" b="1" kern="1200" dirty="0">
              <a:solidFill>
                <a:srgbClr val="008000"/>
              </a:solidFill>
              <a:latin typeface="Calibri"/>
              <a:ea typeface="+mn-ea"/>
              <a:cs typeface="+mn-cs"/>
            </a:endParaRPr>
          </a:p>
        </p:txBody>
      </p:sp>
      <p:pic>
        <p:nvPicPr>
          <p:cNvPr id="12" name="Picture 11" descr="lost-and-foun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7925" y="1657210"/>
            <a:ext cx="5349239" cy="3161994"/>
          </a:xfrm>
          <a:prstGeom prst="rect">
            <a:avLst/>
          </a:prstGeom>
        </p:spPr>
      </p:pic>
      <p:sp>
        <p:nvSpPr>
          <p:cNvPr id="17" name="TextBox 16"/>
          <p:cNvSpPr txBox="1"/>
          <p:nvPr/>
        </p:nvSpPr>
        <p:spPr>
          <a:xfrm>
            <a:off x="217216" y="5364406"/>
            <a:ext cx="8387919" cy="923330"/>
          </a:xfrm>
          <a:prstGeom prst="rect">
            <a:avLst/>
          </a:prstGeom>
          <a:noFill/>
        </p:spPr>
        <p:txBody>
          <a:bodyPr wrap="square" rtlCol="0">
            <a:spAutoFit/>
          </a:bodyPr>
          <a:lstStyle/>
          <a:p>
            <a:pPr defTabSz="457200"/>
            <a:r>
              <a:rPr lang="en-US" sz="1800" b="1" kern="1200" dirty="0">
                <a:solidFill>
                  <a:srgbClr val="FF0000"/>
                </a:solidFill>
                <a:latin typeface="Calibri"/>
                <a:ea typeface="+mn-ea"/>
                <a:cs typeface="+mn-cs"/>
              </a:rPr>
              <a:t>LOST</a:t>
            </a:r>
            <a:r>
              <a:rPr lang="en-US" sz="1800" kern="1200" dirty="0">
                <a:solidFill>
                  <a:prstClr val="black"/>
                </a:solidFill>
                <a:latin typeface="Calibri"/>
                <a:ea typeface="+mn-ea"/>
                <a:cs typeface="+mn-cs"/>
              </a:rPr>
              <a:t> (40)  + </a:t>
            </a:r>
            <a:r>
              <a:rPr lang="en-US" sz="1800" b="1" kern="1200" dirty="0">
                <a:solidFill>
                  <a:srgbClr val="008000"/>
                </a:solidFill>
                <a:latin typeface="Calibri"/>
                <a:ea typeface="+mn-ea"/>
                <a:cs typeface="+mn-cs"/>
              </a:rPr>
              <a:t>FOUND</a:t>
            </a:r>
            <a:r>
              <a:rPr lang="en-US" sz="1800" kern="1200" dirty="0">
                <a:solidFill>
                  <a:prstClr val="black"/>
                </a:solidFill>
                <a:latin typeface="Calibri"/>
                <a:ea typeface="+mn-ea"/>
                <a:cs typeface="+mn-cs"/>
              </a:rPr>
              <a:t> (90) : </a:t>
            </a:r>
          </a:p>
          <a:p>
            <a:pPr defTabSz="457200"/>
            <a:r>
              <a:rPr lang="en-US" sz="1800" kern="1200" dirty="0">
                <a:solidFill>
                  <a:prstClr val="black"/>
                </a:solidFill>
                <a:latin typeface="Calibri"/>
                <a:ea typeface="+mn-ea"/>
                <a:cs typeface="+mn-cs"/>
              </a:rPr>
              <a:t>- 6 classes for which the number of lost and found instances is &gt; 10: person (21), potted-plant (19), chair (19), bottle(17), dinning table (15), car (13)</a:t>
            </a:r>
          </a:p>
        </p:txBody>
      </p:sp>
    </p:spTree>
    <p:extLst>
      <p:ext uri="{BB962C8B-B14F-4D97-AF65-F5344CB8AC3E}">
        <p14:creationId xmlns:p14="http://schemas.microsoft.com/office/powerpoint/2010/main" val="196929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itle 9"/>
          <p:cNvSpPr txBox="1">
            <a:spLocks/>
          </p:cNvSpPr>
          <p:nvPr/>
        </p:nvSpPr>
        <p:spPr>
          <a:xfrm>
            <a:off x="76200" y="0"/>
            <a:ext cx="9144000" cy="924247"/>
          </a:xfrm>
          <a:prstGeom prst="rect">
            <a:avLst/>
          </a:prstGeom>
        </p:spPr>
        <p:txBody>
          <a:bodyPr vert="horz" lIns="91440" tIns="45720" rIns="91440" bIns="45720" rtlCol="0" anchor="ctr">
            <a:noAutofit/>
          </a:bodyPr>
          <a:lstStyle/>
          <a:p>
            <a:pPr algn="ctr" defTabSz="457200"/>
            <a:r>
              <a:rPr lang="en-US" sz="4000" kern="1200" dirty="0">
                <a:solidFill>
                  <a:prstClr val="black"/>
                </a:solidFill>
                <a:latin typeface="Calibri"/>
                <a:ea typeface="+mn-ea"/>
                <a:cs typeface="Arial" pitchFamily="34" charset="0"/>
              </a:rPr>
              <a:t>Human versus machine at the class level</a:t>
            </a:r>
          </a:p>
        </p:txBody>
      </p:sp>
      <p:sp>
        <p:nvSpPr>
          <p:cNvPr id="13" name="TextBox 12"/>
          <p:cNvSpPr txBox="1"/>
          <p:nvPr/>
        </p:nvSpPr>
        <p:spPr>
          <a:xfrm>
            <a:off x="148449" y="5439296"/>
            <a:ext cx="8946069" cy="966418"/>
          </a:xfrm>
          <a:prstGeom prst="rect">
            <a:avLst/>
          </a:prstGeom>
          <a:noFill/>
        </p:spPr>
        <p:txBody>
          <a:bodyPr wrap="square" rtlCol="0">
            <a:spAutoFit/>
          </a:bodyPr>
          <a:lstStyle/>
          <a:p>
            <a:pPr marL="342900" indent="-342900" defTabSz="457200">
              <a:lnSpc>
                <a:spcPct val="120000"/>
              </a:lnSpc>
              <a:buFont typeface="Arial"/>
              <a:buChar char="•"/>
            </a:pPr>
            <a:r>
              <a:rPr lang="en-US" sz="2400" kern="1200" dirty="0">
                <a:solidFill>
                  <a:prstClr val="black"/>
                </a:solidFill>
                <a:latin typeface="Calibri"/>
                <a:ea typeface="+mn-ea"/>
                <a:cs typeface="+mn-cs"/>
              </a:rPr>
              <a:t>top 6 most difficult are the same</a:t>
            </a:r>
          </a:p>
          <a:p>
            <a:pPr marL="342900" indent="-342900" defTabSz="457200">
              <a:lnSpc>
                <a:spcPct val="120000"/>
              </a:lnSpc>
              <a:buFont typeface="Arial"/>
              <a:buChar char="•"/>
            </a:pPr>
            <a:r>
              <a:rPr lang="en-US" sz="2400" kern="1200" dirty="0">
                <a:solidFill>
                  <a:prstClr val="black"/>
                </a:solidFill>
                <a:latin typeface="Calibri"/>
                <a:ea typeface="+mn-ea"/>
                <a:cs typeface="+mn-cs"/>
              </a:rPr>
              <a:t>3 in top 5 most easy are the same</a:t>
            </a:r>
          </a:p>
        </p:txBody>
      </p:sp>
      <p:sp>
        <p:nvSpPr>
          <p:cNvPr id="7" name="TextBox 6"/>
          <p:cNvSpPr txBox="1"/>
          <p:nvPr/>
        </p:nvSpPr>
        <p:spPr>
          <a:xfrm>
            <a:off x="334410" y="1102962"/>
            <a:ext cx="8521359" cy="461665"/>
          </a:xfrm>
          <a:prstGeom prst="rect">
            <a:avLst/>
          </a:prstGeom>
          <a:noFill/>
        </p:spPr>
        <p:txBody>
          <a:bodyPr wrap="square" rtlCol="0">
            <a:spAutoFit/>
          </a:bodyPr>
          <a:lstStyle/>
          <a:p>
            <a:pPr algn="just" defTabSz="457200"/>
            <a:r>
              <a:rPr lang="en-US" sz="2400" kern="1200" dirty="0">
                <a:solidFill>
                  <a:prstClr val="black"/>
                </a:solidFill>
                <a:latin typeface="Calibri"/>
                <a:ea typeface="+mn-ea"/>
                <a:cs typeface="+mn-cs"/>
              </a:rPr>
              <a:t>Comparing </a:t>
            </a:r>
            <a:r>
              <a:rPr lang="en-US" sz="2400" kern="1200" dirty="0" err="1">
                <a:solidFill>
                  <a:prstClr val="black"/>
                </a:solidFill>
                <a:latin typeface="Calibri"/>
                <a:ea typeface="+mn-ea"/>
                <a:cs typeface="+mn-cs"/>
              </a:rPr>
              <a:t>mAP</a:t>
            </a:r>
            <a:r>
              <a:rPr lang="en-US" sz="2400" kern="1200" dirty="0">
                <a:solidFill>
                  <a:prstClr val="black"/>
                </a:solidFill>
                <a:latin typeface="Calibri"/>
                <a:ea typeface="+mn-ea"/>
                <a:cs typeface="+mn-cs"/>
              </a:rPr>
              <a:t> of VGG [Chatfield, BMVC 2014] versus human time</a:t>
            </a:r>
          </a:p>
        </p:txBody>
      </p:sp>
      <p:pic>
        <p:nvPicPr>
          <p:cNvPr id="2" name="Picture 1" descr="Screen Shot 2016-11-19 at 1.25.5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87" y="1646557"/>
            <a:ext cx="7947445" cy="3811897"/>
          </a:xfrm>
          <a:prstGeom prst="rect">
            <a:avLst/>
          </a:prstGeom>
        </p:spPr>
      </p:pic>
    </p:spTree>
    <p:extLst>
      <p:ext uri="{BB962C8B-B14F-4D97-AF65-F5344CB8AC3E}">
        <p14:creationId xmlns:p14="http://schemas.microsoft.com/office/powerpoint/2010/main" val="9762833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itle 9"/>
          <p:cNvSpPr txBox="1">
            <a:spLocks/>
          </p:cNvSpPr>
          <p:nvPr/>
        </p:nvSpPr>
        <p:spPr>
          <a:xfrm>
            <a:off x="76200" y="0"/>
            <a:ext cx="9144000" cy="924247"/>
          </a:xfrm>
          <a:prstGeom prst="rect">
            <a:avLst/>
          </a:prstGeom>
        </p:spPr>
        <p:txBody>
          <a:bodyPr vert="horz" lIns="91440" tIns="45720" rIns="91440" bIns="45720" rtlCol="0" anchor="ctr">
            <a:noAutofit/>
          </a:bodyPr>
          <a:lstStyle/>
          <a:p>
            <a:pPr algn="ctr" defTabSz="457200"/>
            <a:r>
              <a:rPr lang="en-US" sz="4000" kern="1200" dirty="0">
                <a:solidFill>
                  <a:prstClr val="black"/>
                </a:solidFill>
                <a:latin typeface="Calibri"/>
                <a:ea typeface="+mn-ea"/>
                <a:cs typeface="Arial" pitchFamily="34" charset="0"/>
              </a:rPr>
              <a:t>Human difficulty order</a:t>
            </a:r>
          </a:p>
        </p:txBody>
      </p:sp>
      <p:sp>
        <p:nvSpPr>
          <p:cNvPr id="30" name="TextBox 29"/>
          <p:cNvSpPr txBox="1"/>
          <p:nvPr/>
        </p:nvSpPr>
        <p:spPr>
          <a:xfrm>
            <a:off x="527886" y="6095574"/>
            <a:ext cx="8247051" cy="400110"/>
          </a:xfrm>
          <a:prstGeom prst="rect">
            <a:avLst/>
          </a:prstGeom>
          <a:noFill/>
        </p:spPr>
        <p:txBody>
          <a:bodyPr wrap="square" rtlCol="0">
            <a:spAutoFit/>
          </a:bodyPr>
          <a:lstStyle/>
          <a:p>
            <a:pPr defTabSz="457200"/>
            <a:r>
              <a:rPr lang="en-US" sz="2000" kern="1200" dirty="0">
                <a:solidFill>
                  <a:prstClr val="black"/>
                </a:solidFill>
                <a:latin typeface="Calibri"/>
                <a:ea typeface="+mn-ea"/>
                <a:cs typeface="+mn-cs"/>
              </a:rPr>
              <a:t>Geometric mean of annotators times (without untrusted ones and </a:t>
            </a:r>
            <a:r>
              <a:rPr lang="en-US" sz="2000" kern="1200" dirty="0">
                <a:solidFill>
                  <a:prstClr val="black"/>
                </a:solidFill>
                <a:latin typeface="Calibri"/>
              </a:rPr>
              <a:t>outliers)</a:t>
            </a:r>
            <a:endParaRPr lang="en-US" sz="2000" kern="1200" dirty="0">
              <a:solidFill>
                <a:prstClr val="black"/>
              </a:solidFill>
              <a:latin typeface="Calibri"/>
              <a:ea typeface="+mn-ea"/>
              <a:cs typeface="+mn-cs"/>
            </a:endParaRPr>
          </a:p>
        </p:txBody>
      </p:sp>
      <p:pic>
        <p:nvPicPr>
          <p:cNvPr id="4" name="Picture 3" descr="2009_0024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9506" y="1078166"/>
            <a:ext cx="2469179" cy="1644473"/>
          </a:xfrm>
          <a:prstGeom prst="rect">
            <a:avLst/>
          </a:prstGeom>
        </p:spPr>
      </p:pic>
      <p:pic>
        <p:nvPicPr>
          <p:cNvPr id="5" name="Picture 4" descr="2008_00794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9820" y="1074488"/>
            <a:ext cx="2489654" cy="1648151"/>
          </a:xfrm>
          <a:prstGeom prst="rect">
            <a:avLst/>
          </a:prstGeom>
        </p:spPr>
      </p:pic>
      <p:pic>
        <p:nvPicPr>
          <p:cNvPr id="7" name="Picture 6" descr="2008_004506.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4099" y="3585882"/>
            <a:ext cx="2256377" cy="1692283"/>
          </a:xfrm>
          <a:prstGeom prst="rect">
            <a:avLst/>
          </a:prstGeom>
        </p:spPr>
      </p:pic>
      <p:pic>
        <p:nvPicPr>
          <p:cNvPr id="13" name="Picture 12" descr="2008_001549.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584" y="3585882"/>
            <a:ext cx="2256380" cy="1692285"/>
          </a:xfrm>
          <a:prstGeom prst="rect">
            <a:avLst/>
          </a:prstGeom>
        </p:spPr>
      </p:pic>
      <p:pic>
        <p:nvPicPr>
          <p:cNvPr id="31" name="Picture 30" descr="2011_000600.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72935" y="3581401"/>
            <a:ext cx="2555370" cy="1696766"/>
          </a:xfrm>
          <a:prstGeom prst="rect">
            <a:avLst/>
          </a:prstGeom>
        </p:spPr>
      </p:pic>
      <p:pic>
        <p:nvPicPr>
          <p:cNvPr id="65" name="Picture 64" descr="2010_004312.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40102" y="1074488"/>
            <a:ext cx="2197536" cy="1648151"/>
          </a:xfrm>
          <a:prstGeom prst="rect">
            <a:avLst/>
          </a:prstGeom>
        </p:spPr>
      </p:pic>
      <p:sp>
        <p:nvSpPr>
          <p:cNvPr id="67" name="Right Arrow 66"/>
          <p:cNvSpPr/>
          <p:nvPr/>
        </p:nvSpPr>
        <p:spPr>
          <a:xfrm>
            <a:off x="1534268" y="5373622"/>
            <a:ext cx="6075464" cy="476627"/>
          </a:xfrm>
          <a:prstGeom prst="rightArrow">
            <a:avLst>
              <a:gd name="adj1" fmla="val 69884"/>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800" kern="1200" dirty="0">
                <a:solidFill>
                  <a:prstClr val="black"/>
                </a:solidFill>
                <a:latin typeface="Calibri"/>
              </a:rPr>
              <a:t>medium                    								hard</a:t>
            </a:r>
          </a:p>
        </p:txBody>
      </p:sp>
      <p:sp>
        <p:nvSpPr>
          <p:cNvPr id="37" name="Right Arrow 36"/>
          <p:cNvSpPr/>
          <p:nvPr/>
        </p:nvSpPr>
        <p:spPr>
          <a:xfrm>
            <a:off x="1534268" y="2787087"/>
            <a:ext cx="6075464" cy="476627"/>
          </a:xfrm>
          <a:prstGeom prst="rightArrow">
            <a:avLst>
              <a:gd name="adj1" fmla="val 69884"/>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800" kern="1200" dirty="0">
                <a:solidFill>
                  <a:prstClr val="black"/>
                </a:solidFill>
                <a:latin typeface="Calibri"/>
              </a:rPr>
              <a:t>easy                            						medium</a:t>
            </a:r>
          </a:p>
        </p:txBody>
      </p:sp>
      <p:pic>
        <p:nvPicPr>
          <p:cNvPr id="2" name="Picture 1"/>
          <p:cNvPicPr>
            <a:picLocks noChangeAspect="1"/>
          </p:cNvPicPr>
          <p:nvPr/>
        </p:nvPicPr>
        <p:blipFill>
          <a:blip r:embed="rId9"/>
          <a:stretch>
            <a:fillRect/>
          </a:stretch>
        </p:blipFill>
        <p:spPr>
          <a:xfrm>
            <a:off x="2497714" y="3585882"/>
            <a:ext cx="1692283" cy="1692283"/>
          </a:xfrm>
          <a:prstGeom prst="rect">
            <a:avLst/>
          </a:prstGeom>
        </p:spPr>
      </p:pic>
      <p:pic>
        <p:nvPicPr>
          <p:cNvPr id="8" name="Picture 7"/>
          <p:cNvPicPr>
            <a:picLocks noChangeAspect="1"/>
          </p:cNvPicPr>
          <p:nvPr/>
        </p:nvPicPr>
        <p:blipFill>
          <a:blip r:embed="rId10"/>
          <a:stretch>
            <a:fillRect/>
          </a:stretch>
        </p:blipFill>
        <p:spPr>
          <a:xfrm>
            <a:off x="116849" y="1095401"/>
            <a:ext cx="1610111" cy="1627238"/>
          </a:xfrm>
          <a:prstGeom prst="rect">
            <a:avLst/>
          </a:prstGeom>
        </p:spPr>
      </p:pic>
    </p:spTree>
    <p:extLst>
      <p:ext uri="{BB962C8B-B14F-4D97-AF65-F5344CB8AC3E}">
        <p14:creationId xmlns:p14="http://schemas.microsoft.com/office/powerpoint/2010/main" val="29422286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itle 9"/>
          <p:cNvSpPr txBox="1">
            <a:spLocks/>
          </p:cNvSpPr>
          <p:nvPr/>
        </p:nvSpPr>
        <p:spPr>
          <a:xfrm>
            <a:off x="76200" y="0"/>
            <a:ext cx="9144000" cy="924247"/>
          </a:xfrm>
          <a:prstGeom prst="rect">
            <a:avLst/>
          </a:prstGeom>
        </p:spPr>
        <p:txBody>
          <a:bodyPr vert="horz" lIns="91440" tIns="45720" rIns="91440" bIns="45720" rtlCol="0" anchor="ctr">
            <a:noAutofit/>
          </a:bodyPr>
          <a:lstStyle/>
          <a:p>
            <a:pPr algn="ctr" defTabSz="457200"/>
            <a:r>
              <a:rPr lang="en-US" sz="4000" kern="1200" dirty="0">
                <a:solidFill>
                  <a:prstClr val="black"/>
                </a:solidFill>
                <a:latin typeface="Calibri"/>
                <a:ea typeface="+mn-ea"/>
                <a:cs typeface="Arial" pitchFamily="34" charset="0"/>
              </a:rPr>
              <a:t>Automatically estimating difficulty</a:t>
            </a:r>
          </a:p>
        </p:txBody>
      </p:sp>
      <p:sp>
        <p:nvSpPr>
          <p:cNvPr id="4" name="TextBox 3"/>
          <p:cNvSpPr txBox="1"/>
          <p:nvPr/>
        </p:nvSpPr>
        <p:spPr>
          <a:xfrm>
            <a:off x="2421290" y="5983870"/>
            <a:ext cx="3859779" cy="369332"/>
          </a:xfrm>
          <a:prstGeom prst="rect">
            <a:avLst/>
          </a:prstGeom>
          <a:noFill/>
        </p:spPr>
        <p:txBody>
          <a:bodyPr wrap="square" rtlCol="0">
            <a:spAutoFit/>
          </a:bodyPr>
          <a:lstStyle/>
          <a:p>
            <a:pPr algn="ctr" defTabSz="457200"/>
            <a:r>
              <a:rPr lang="en-US" sz="1800" b="1" kern="1200" dirty="0">
                <a:solidFill>
                  <a:prstClr val="black"/>
                </a:solidFill>
                <a:latin typeface="Calibri"/>
                <a:ea typeface="+mn-ea"/>
                <a:cs typeface="+mn-cs"/>
              </a:rPr>
              <a:t>Ground-truth scores</a:t>
            </a:r>
          </a:p>
        </p:txBody>
      </p:sp>
      <p:sp>
        <p:nvSpPr>
          <p:cNvPr id="32" name="TextBox 31"/>
          <p:cNvSpPr txBox="1"/>
          <p:nvPr/>
        </p:nvSpPr>
        <p:spPr>
          <a:xfrm rot="16200000">
            <a:off x="181735" y="3870338"/>
            <a:ext cx="2617896" cy="369334"/>
          </a:xfrm>
          <a:prstGeom prst="rect">
            <a:avLst/>
          </a:prstGeom>
          <a:noFill/>
        </p:spPr>
        <p:txBody>
          <a:bodyPr wrap="square" rtlCol="0">
            <a:spAutoFit/>
          </a:bodyPr>
          <a:lstStyle/>
          <a:p>
            <a:pPr algn="ctr" defTabSz="457200"/>
            <a:r>
              <a:rPr lang="en-US" sz="1800" b="1" kern="1200" dirty="0">
                <a:solidFill>
                  <a:prstClr val="black"/>
                </a:solidFill>
                <a:latin typeface="Calibri"/>
                <a:ea typeface="+mn-ea"/>
                <a:cs typeface="+mn-cs"/>
              </a:rPr>
              <a:t>Predicted scores</a:t>
            </a:r>
          </a:p>
        </p:txBody>
      </p:sp>
      <p:pic>
        <p:nvPicPr>
          <p:cNvPr id="2" name="Picture 1" descr="figure_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2186" y="2317755"/>
            <a:ext cx="4948961" cy="3666115"/>
          </a:xfrm>
          <a:prstGeom prst="rect">
            <a:avLst/>
          </a:prstGeom>
        </p:spPr>
      </p:pic>
      <p:sp>
        <p:nvSpPr>
          <p:cNvPr id="7" name="TextBox 6"/>
          <p:cNvSpPr txBox="1"/>
          <p:nvPr/>
        </p:nvSpPr>
        <p:spPr>
          <a:xfrm>
            <a:off x="76201" y="940742"/>
            <a:ext cx="8867522" cy="1244956"/>
          </a:xfrm>
          <a:prstGeom prst="rect">
            <a:avLst/>
          </a:prstGeom>
          <a:noFill/>
        </p:spPr>
        <p:txBody>
          <a:bodyPr wrap="square" rtlCol="0">
            <a:spAutoFit/>
          </a:bodyPr>
          <a:lstStyle/>
          <a:p>
            <a:pPr marL="342900" indent="-342900" algn="just" defTabSz="457200">
              <a:lnSpc>
                <a:spcPct val="120000"/>
              </a:lnSpc>
              <a:buFont typeface="Arial"/>
              <a:buChar char="•"/>
            </a:pPr>
            <a:r>
              <a:rPr lang="en-US" sz="2100" kern="1200" dirty="0">
                <a:solidFill>
                  <a:prstClr val="black"/>
                </a:solidFill>
                <a:latin typeface="Calibri"/>
                <a:ea typeface="+mn-ea"/>
                <a:cs typeface="+mn-cs"/>
              </a:rPr>
              <a:t>CNN features (VGG-f + VGG16, pyramid, flip) + SVR</a:t>
            </a:r>
          </a:p>
          <a:p>
            <a:pPr marL="342900" indent="-342900" algn="just" defTabSz="457200">
              <a:lnSpc>
                <a:spcPct val="120000"/>
              </a:lnSpc>
              <a:buFont typeface="Arial"/>
              <a:buChar char="•"/>
            </a:pPr>
            <a:r>
              <a:rPr lang="en-US" sz="2100" kern="1200" dirty="0">
                <a:solidFill>
                  <a:prstClr val="black"/>
                </a:solidFill>
                <a:latin typeface="Calibri"/>
                <a:ea typeface="+mn-ea"/>
                <a:cs typeface="+mn-cs"/>
              </a:rPr>
              <a:t>Pre-trained CNN on ILSVRC12 classification </a:t>
            </a:r>
          </a:p>
          <a:p>
            <a:pPr marL="342900" indent="-342900" algn="just" defTabSz="457200">
              <a:lnSpc>
                <a:spcPct val="120000"/>
              </a:lnSpc>
              <a:buFont typeface="Arial"/>
              <a:buChar char="•"/>
            </a:pPr>
            <a:r>
              <a:rPr lang="en-US" sz="2100" kern="1200" dirty="0">
                <a:solidFill>
                  <a:prstClr val="black"/>
                </a:solidFill>
                <a:latin typeface="Calibri"/>
                <a:ea typeface="+mn-ea"/>
                <a:cs typeface="+mn-cs"/>
              </a:rPr>
              <a:t>Train </a:t>
            </a:r>
            <a:r>
              <a:rPr lang="en-US" sz="2100" kern="1200" dirty="0">
                <a:solidFill>
                  <a:prstClr val="black"/>
                </a:solidFill>
                <a:latin typeface="Calibri"/>
              </a:rPr>
              <a:t>SVR </a:t>
            </a:r>
            <a:r>
              <a:rPr lang="en-US" sz="2100" kern="1200" dirty="0">
                <a:solidFill>
                  <a:prstClr val="black"/>
                </a:solidFill>
                <a:latin typeface="Calibri"/>
                <a:ea typeface="+mn-ea"/>
                <a:cs typeface="+mn-cs"/>
              </a:rPr>
              <a:t>on 50% of VOC12 </a:t>
            </a:r>
            <a:r>
              <a:rPr lang="en-US" sz="2100" kern="1200" dirty="0">
                <a:solidFill>
                  <a:prstClr val="black"/>
                </a:solidFill>
                <a:latin typeface="Calibri"/>
              </a:rPr>
              <a:t>train-</a:t>
            </a:r>
            <a:r>
              <a:rPr lang="en-US" sz="2100" kern="1200" dirty="0" err="1">
                <a:solidFill>
                  <a:prstClr val="black"/>
                </a:solidFill>
                <a:latin typeface="Calibri"/>
              </a:rPr>
              <a:t>val</a:t>
            </a:r>
            <a:r>
              <a:rPr lang="en-US" sz="2100" kern="1200" dirty="0">
                <a:solidFill>
                  <a:prstClr val="black"/>
                </a:solidFill>
                <a:latin typeface="Calibri"/>
                <a:ea typeface="+mn-ea"/>
                <a:cs typeface="+mn-cs"/>
              </a:rPr>
              <a:t>, set regularization on 25%, test on 25%</a:t>
            </a:r>
          </a:p>
        </p:txBody>
      </p:sp>
      <p:sp>
        <p:nvSpPr>
          <p:cNvPr id="8" name="Shape 959"/>
          <p:cNvSpPr/>
          <p:nvPr/>
        </p:nvSpPr>
        <p:spPr>
          <a:xfrm>
            <a:off x="88950" y="6352300"/>
            <a:ext cx="8486644" cy="570350"/>
          </a:xfrm>
          <a:prstGeom prst="rect">
            <a:avLst/>
          </a:prstGeom>
          <a:noFill/>
          <a:ln>
            <a:noFill/>
          </a:ln>
        </p:spPr>
        <p:txBody>
          <a:bodyPr lIns="90000" tIns="45000" rIns="90000" bIns="45000" anchor="t" anchorCtr="0">
            <a:noAutofit/>
          </a:bodyPr>
          <a:lstStyle/>
          <a:p>
            <a:pPr marL="0" marR="0" lvl="0" indent="0" algn="just" rtl="0">
              <a:lnSpc>
                <a:spcPct val="120000"/>
              </a:lnSpc>
              <a:spcBef>
                <a:spcPts val="0"/>
              </a:spcBef>
              <a:spcAft>
                <a:spcPts val="0"/>
              </a:spcAft>
              <a:buClr>
                <a:srgbClr val="000000"/>
              </a:buClr>
              <a:buSzPct val="25000"/>
              <a:buFont typeface="Arial"/>
              <a:buNone/>
            </a:pPr>
            <a:r>
              <a:rPr lang="en-US" sz="1600" b="0" i="0" u="none" strike="noStrike" cap="none" dirty="0">
                <a:solidFill>
                  <a:srgbClr val="000000"/>
                </a:solidFill>
                <a:latin typeface="Arial"/>
                <a:ea typeface="Arial"/>
                <a:cs typeface="Arial"/>
                <a:sym typeface="Arial"/>
              </a:rPr>
              <a:t>[Chatfield, BMVC 2014;  </a:t>
            </a:r>
            <a:r>
              <a:rPr lang="en-US" sz="1600" b="0" i="0" u="none" strike="noStrike" cap="none" dirty="0" err="1">
                <a:solidFill>
                  <a:srgbClr val="000000"/>
                </a:solidFill>
                <a:latin typeface="Arial"/>
                <a:ea typeface="Arial"/>
                <a:cs typeface="Arial"/>
                <a:sym typeface="Arial"/>
              </a:rPr>
              <a:t>Simonyan</a:t>
            </a:r>
            <a:r>
              <a:rPr lang="en-US" sz="1600" b="0" i="0" u="none" strike="noStrike" cap="none" dirty="0">
                <a:solidFill>
                  <a:srgbClr val="000000"/>
                </a:solidFill>
                <a:latin typeface="Arial"/>
                <a:ea typeface="Arial"/>
                <a:cs typeface="Arial"/>
                <a:sym typeface="Arial"/>
              </a:rPr>
              <a:t>, ICLR 2015;  </a:t>
            </a:r>
            <a:r>
              <a:rPr lang="en-US" sz="1600" b="0" i="0" u="none" strike="noStrike" cap="none" dirty="0" err="1">
                <a:solidFill>
                  <a:srgbClr val="000000"/>
                </a:solidFill>
                <a:latin typeface="Arial"/>
                <a:ea typeface="Arial"/>
                <a:cs typeface="Arial"/>
                <a:sym typeface="Arial"/>
              </a:rPr>
              <a:t>Shawe</a:t>
            </a:r>
            <a:r>
              <a:rPr lang="en-US" sz="1600" b="0" i="0" u="none" strike="noStrike" cap="none" dirty="0">
                <a:solidFill>
                  <a:srgbClr val="000000"/>
                </a:solidFill>
                <a:latin typeface="Arial"/>
                <a:ea typeface="Arial"/>
                <a:cs typeface="Arial"/>
                <a:sym typeface="Arial"/>
              </a:rPr>
              <a:t>-Taylor and </a:t>
            </a:r>
            <a:r>
              <a:rPr lang="en-US" sz="1600" b="0" i="0" u="none" strike="noStrike" cap="none" dirty="0" err="1">
                <a:solidFill>
                  <a:srgbClr val="000000"/>
                </a:solidFill>
                <a:latin typeface="Arial"/>
                <a:ea typeface="Arial"/>
                <a:cs typeface="Arial"/>
                <a:sym typeface="Arial"/>
              </a:rPr>
              <a:t>Cristianini</a:t>
            </a:r>
            <a:r>
              <a:rPr lang="en-US" sz="1600" b="0" i="0" u="none" strike="noStrike" cap="none" dirty="0">
                <a:solidFill>
                  <a:srgbClr val="000000"/>
                </a:solidFill>
                <a:latin typeface="Arial"/>
                <a:ea typeface="Arial"/>
                <a:cs typeface="Arial"/>
                <a:sym typeface="Arial"/>
              </a:rPr>
              <a:t>, 2004]</a:t>
            </a:r>
          </a:p>
        </p:txBody>
      </p:sp>
    </p:spTree>
    <p:extLst>
      <p:ext uri="{BB962C8B-B14F-4D97-AF65-F5344CB8AC3E}">
        <p14:creationId xmlns:p14="http://schemas.microsoft.com/office/powerpoint/2010/main" val="2614379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itle 9"/>
          <p:cNvSpPr txBox="1">
            <a:spLocks/>
          </p:cNvSpPr>
          <p:nvPr/>
        </p:nvSpPr>
        <p:spPr>
          <a:xfrm>
            <a:off x="76200" y="0"/>
            <a:ext cx="9144000" cy="924247"/>
          </a:xfrm>
          <a:prstGeom prst="rect">
            <a:avLst/>
          </a:prstGeom>
        </p:spPr>
        <p:txBody>
          <a:bodyPr vert="horz" lIns="91440" tIns="45720" rIns="91440" bIns="45720" rtlCol="0" anchor="ctr">
            <a:noAutofit/>
          </a:bodyPr>
          <a:lstStyle/>
          <a:p>
            <a:pPr algn="ctr" defTabSz="457200"/>
            <a:r>
              <a:rPr lang="en-US" sz="4000" kern="1200" dirty="0">
                <a:solidFill>
                  <a:prstClr val="black"/>
                </a:solidFill>
                <a:latin typeface="Calibri"/>
                <a:ea typeface="+mn-ea"/>
                <a:cs typeface="Arial" pitchFamily="34" charset="0"/>
              </a:rPr>
              <a:t>Estimated difficulty order</a:t>
            </a:r>
          </a:p>
        </p:txBody>
      </p:sp>
      <p:sp>
        <p:nvSpPr>
          <p:cNvPr id="30" name="TextBox 29"/>
          <p:cNvSpPr txBox="1"/>
          <p:nvPr/>
        </p:nvSpPr>
        <p:spPr>
          <a:xfrm>
            <a:off x="230995" y="5897634"/>
            <a:ext cx="8708650" cy="764312"/>
          </a:xfrm>
          <a:prstGeom prst="rect">
            <a:avLst/>
          </a:prstGeom>
          <a:noFill/>
        </p:spPr>
        <p:txBody>
          <a:bodyPr wrap="square" rtlCol="0">
            <a:spAutoFit/>
          </a:bodyPr>
          <a:lstStyle/>
          <a:p>
            <a:pPr marL="342900" indent="-342900" defTabSz="457200">
              <a:lnSpc>
                <a:spcPct val="110000"/>
              </a:lnSpc>
              <a:buFont typeface="Arial"/>
              <a:buChar char="•"/>
            </a:pPr>
            <a:r>
              <a:rPr lang="en-US" sz="2000" kern="1200" dirty="0">
                <a:solidFill>
                  <a:prstClr val="black"/>
                </a:solidFill>
                <a:latin typeface="Calibri"/>
                <a:ea typeface="+mn-ea"/>
                <a:cs typeface="+mn-cs"/>
              </a:rPr>
              <a:t>Kendall correlation 0.472 </a:t>
            </a:r>
            <a:r>
              <a:rPr lang="en-US" sz="2000" kern="1200" dirty="0">
                <a:solidFill>
                  <a:prstClr val="black"/>
                </a:solidFill>
                <a:latin typeface="Calibri"/>
                <a:ea typeface="+mn-ea"/>
                <a:cs typeface="+mn-cs"/>
                <a:sym typeface="Wingdings"/>
              </a:rPr>
              <a:t> </a:t>
            </a:r>
            <a:r>
              <a:rPr lang="en-US" sz="2000" kern="1200" dirty="0">
                <a:solidFill>
                  <a:prstClr val="black"/>
                </a:solidFill>
                <a:latin typeface="Calibri"/>
                <a:ea typeface="+mn-ea"/>
                <a:cs typeface="+mn-cs"/>
              </a:rPr>
              <a:t>correctly ranks 74% image pairs</a:t>
            </a:r>
          </a:p>
          <a:p>
            <a:pPr marL="342900" indent="-342900" defTabSz="457200">
              <a:lnSpc>
                <a:spcPct val="110000"/>
              </a:lnSpc>
              <a:buFont typeface="Arial"/>
              <a:buChar char="•"/>
            </a:pPr>
            <a:r>
              <a:rPr lang="en-US" sz="2000" kern="1200" dirty="0">
                <a:solidFill>
                  <a:prstClr val="black"/>
                </a:solidFill>
                <a:latin typeface="Calibri"/>
                <a:ea typeface="+mn-ea"/>
                <a:cs typeface="+mn-cs"/>
              </a:rPr>
              <a:t>Close to human agreement upper bound (78%)</a:t>
            </a:r>
          </a:p>
        </p:txBody>
      </p:sp>
      <p:pic>
        <p:nvPicPr>
          <p:cNvPr id="24" name="Picture 23" descr="2009_0024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9506" y="1078166"/>
            <a:ext cx="2469179" cy="1644473"/>
          </a:xfrm>
          <a:prstGeom prst="rect">
            <a:avLst/>
          </a:prstGeom>
        </p:spPr>
      </p:pic>
      <p:pic>
        <p:nvPicPr>
          <p:cNvPr id="25" name="Picture 24" descr="2008_00794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9820" y="1074488"/>
            <a:ext cx="2489654" cy="1648151"/>
          </a:xfrm>
          <a:prstGeom prst="rect">
            <a:avLst/>
          </a:prstGeom>
        </p:spPr>
      </p:pic>
      <p:pic>
        <p:nvPicPr>
          <p:cNvPr id="26" name="Picture 25" descr="2008_004506.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4099" y="3585882"/>
            <a:ext cx="2256377" cy="1692283"/>
          </a:xfrm>
          <a:prstGeom prst="rect">
            <a:avLst/>
          </a:prstGeom>
        </p:spPr>
      </p:pic>
      <p:pic>
        <p:nvPicPr>
          <p:cNvPr id="27" name="Picture 26" descr="2008_001549.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584" y="3585882"/>
            <a:ext cx="2256380" cy="1692285"/>
          </a:xfrm>
          <a:prstGeom prst="rect">
            <a:avLst/>
          </a:prstGeom>
        </p:spPr>
      </p:pic>
      <p:pic>
        <p:nvPicPr>
          <p:cNvPr id="28" name="Picture 27" descr="2011_000600.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72935" y="3581401"/>
            <a:ext cx="2555370" cy="1696766"/>
          </a:xfrm>
          <a:prstGeom prst="rect">
            <a:avLst/>
          </a:prstGeom>
        </p:spPr>
      </p:pic>
      <p:pic>
        <p:nvPicPr>
          <p:cNvPr id="29" name="Picture 28" descr="2010_004312.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6849" y="1074488"/>
            <a:ext cx="2197536" cy="1648151"/>
          </a:xfrm>
          <a:prstGeom prst="rect">
            <a:avLst/>
          </a:prstGeom>
        </p:spPr>
      </p:pic>
      <p:sp>
        <p:nvSpPr>
          <p:cNvPr id="32" name="Right Arrow 31"/>
          <p:cNvSpPr/>
          <p:nvPr/>
        </p:nvSpPr>
        <p:spPr>
          <a:xfrm>
            <a:off x="1534268" y="5373622"/>
            <a:ext cx="6075464" cy="476627"/>
          </a:xfrm>
          <a:prstGeom prst="rightArrow">
            <a:avLst>
              <a:gd name="adj1" fmla="val 69884"/>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800" kern="1200" dirty="0">
                <a:solidFill>
                  <a:prstClr val="black"/>
                </a:solidFill>
                <a:latin typeface="Calibri"/>
              </a:rPr>
              <a:t>medium                    								hard</a:t>
            </a:r>
          </a:p>
        </p:txBody>
      </p:sp>
      <p:sp>
        <p:nvSpPr>
          <p:cNvPr id="33" name="Right Arrow 32"/>
          <p:cNvSpPr/>
          <p:nvPr/>
        </p:nvSpPr>
        <p:spPr>
          <a:xfrm>
            <a:off x="1534268" y="2787087"/>
            <a:ext cx="6075464" cy="476627"/>
          </a:xfrm>
          <a:prstGeom prst="rightArrow">
            <a:avLst>
              <a:gd name="adj1" fmla="val 69884"/>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800" kern="1200" dirty="0">
                <a:solidFill>
                  <a:prstClr val="black"/>
                </a:solidFill>
                <a:latin typeface="Calibri"/>
              </a:rPr>
              <a:t>easy                            						medium</a:t>
            </a:r>
          </a:p>
        </p:txBody>
      </p:sp>
      <p:pic>
        <p:nvPicPr>
          <p:cNvPr id="34" name="Picture 33"/>
          <p:cNvPicPr>
            <a:picLocks noChangeAspect="1"/>
          </p:cNvPicPr>
          <p:nvPr/>
        </p:nvPicPr>
        <p:blipFill>
          <a:blip r:embed="rId9"/>
          <a:stretch>
            <a:fillRect/>
          </a:stretch>
        </p:blipFill>
        <p:spPr>
          <a:xfrm>
            <a:off x="2497714" y="3585882"/>
            <a:ext cx="1692283" cy="1692283"/>
          </a:xfrm>
          <a:prstGeom prst="rect">
            <a:avLst/>
          </a:prstGeom>
        </p:spPr>
      </p:pic>
      <p:pic>
        <p:nvPicPr>
          <p:cNvPr id="35" name="Picture 34"/>
          <p:cNvPicPr>
            <a:picLocks noChangeAspect="1"/>
          </p:cNvPicPr>
          <p:nvPr/>
        </p:nvPicPr>
        <p:blipFill>
          <a:blip r:embed="rId10"/>
          <a:stretch>
            <a:fillRect/>
          </a:stretch>
        </p:blipFill>
        <p:spPr>
          <a:xfrm>
            <a:off x="2401964" y="1095401"/>
            <a:ext cx="1610111" cy="1627238"/>
          </a:xfrm>
          <a:prstGeom prst="rect">
            <a:avLst/>
          </a:prstGeom>
        </p:spPr>
      </p:pic>
      <p:cxnSp>
        <p:nvCxnSpPr>
          <p:cNvPr id="3" name="Straight Arrow Connector 2"/>
          <p:cNvCxnSpPr/>
          <p:nvPr/>
        </p:nvCxnSpPr>
        <p:spPr>
          <a:xfrm>
            <a:off x="1884448" y="1095401"/>
            <a:ext cx="846635" cy="0"/>
          </a:xfrm>
          <a:prstGeom prst="straightConnector1">
            <a:avLst/>
          </a:prstGeom>
          <a:ln w="76200" cmpd="sng">
            <a:solidFill>
              <a:srgbClr val="FF0000"/>
            </a:solidFill>
            <a:headEnd type="arrow" w="med" len="sm"/>
            <a:tailEnd type="arrow" w="med" len="sm"/>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644651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itle 9"/>
          <p:cNvSpPr txBox="1">
            <a:spLocks/>
          </p:cNvSpPr>
          <p:nvPr/>
        </p:nvSpPr>
        <p:spPr>
          <a:xfrm>
            <a:off x="117165" y="122895"/>
            <a:ext cx="8950023" cy="924247"/>
          </a:xfrm>
          <a:prstGeom prst="rect">
            <a:avLst/>
          </a:prstGeom>
        </p:spPr>
        <p:txBody>
          <a:bodyPr vert="horz" lIns="91440" tIns="45720" rIns="91440" bIns="45720" rtlCol="0" anchor="ctr">
            <a:noAutofit/>
          </a:bodyPr>
          <a:lstStyle/>
          <a:p>
            <a:pPr algn="ctr" defTabSz="457200"/>
            <a:r>
              <a:rPr lang="en-US" sz="4000" kern="1200" dirty="0">
                <a:solidFill>
                  <a:prstClr val="black"/>
                </a:solidFill>
                <a:latin typeface="Calibri"/>
                <a:ea typeface="+mn-ea"/>
                <a:cs typeface="Arial" pitchFamily="34" charset="0"/>
              </a:rPr>
              <a:t>Contents</a:t>
            </a:r>
          </a:p>
        </p:txBody>
      </p:sp>
      <p:sp>
        <p:nvSpPr>
          <p:cNvPr id="4" name="TextBox 3"/>
          <p:cNvSpPr txBox="1"/>
          <p:nvPr/>
        </p:nvSpPr>
        <p:spPr>
          <a:xfrm>
            <a:off x="558800" y="1083586"/>
            <a:ext cx="8089900" cy="3597139"/>
          </a:xfrm>
          <a:prstGeom prst="rect">
            <a:avLst/>
          </a:prstGeom>
          <a:noFill/>
        </p:spPr>
        <p:txBody>
          <a:bodyPr wrap="square" rtlCol="0">
            <a:spAutoFit/>
          </a:bodyPr>
          <a:lstStyle/>
          <a:p>
            <a:pPr marL="457200" indent="-457200" defTabSz="457200">
              <a:lnSpc>
                <a:spcPct val="120000"/>
              </a:lnSpc>
              <a:buAutoNum type="arabicPeriod"/>
            </a:pPr>
            <a:r>
              <a:rPr lang="en-US" sz="2400" dirty="0">
                <a:latin typeface="+mn-lt"/>
              </a:rPr>
              <a:t>Brief recap on conv nets</a:t>
            </a:r>
          </a:p>
          <a:p>
            <a:pPr marL="457200" indent="-457200" defTabSz="457200">
              <a:lnSpc>
                <a:spcPct val="120000"/>
              </a:lnSpc>
              <a:buAutoNum type="arabicPeriod"/>
            </a:pPr>
            <a:r>
              <a:rPr lang="en-US" sz="2400" dirty="0">
                <a:latin typeface="+mn-lt"/>
              </a:rPr>
              <a:t>Curriculum learning</a:t>
            </a:r>
          </a:p>
          <a:p>
            <a:pPr marL="457200" indent="-457200" defTabSz="457200">
              <a:lnSpc>
                <a:spcPct val="120000"/>
              </a:lnSpc>
              <a:buAutoNum type="arabicPeriod"/>
            </a:pPr>
            <a:r>
              <a:rPr lang="en-US" sz="2400" dirty="0">
                <a:latin typeface="+mn-lt"/>
              </a:rPr>
              <a:t>Image difficulty</a:t>
            </a:r>
          </a:p>
          <a:p>
            <a:pPr marL="457200" indent="-457200" defTabSz="457200">
              <a:lnSpc>
                <a:spcPct val="120000"/>
              </a:lnSpc>
              <a:buAutoNum type="arabicPeriod"/>
            </a:pPr>
            <a:r>
              <a:rPr lang="en-US" sz="2400" dirty="0">
                <a:latin typeface="+mn-lt"/>
              </a:rPr>
              <a:t>Applications</a:t>
            </a:r>
          </a:p>
          <a:p>
            <a:pPr defTabSz="457200">
              <a:lnSpc>
                <a:spcPct val="120000"/>
              </a:lnSpc>
            </a:pPr>
            <a:r>
              <a:rPr lang="en-US" sz="2400" dirty="0">
                <a:latin typeface="+mn-lt"/>
              </a:rPr>
              <a:t>	4.1. Semi-supervised learning</a:t>
            </a:r>
          </a:p>
          <a:p>
            <a:pPr defTabSz="457200">
              <a:lnSpc>
                <a:spcPct val="120000"/>
              </a:lnSpc>
            </a:pPr>
            <a:r>
              <a:rPr lang="en-US" sz="2400" dirty="0">
                <a:latin typeface="+mn-lt"/>
              </a:rPr>
              <a:t>	4.2. Weakly supervised object localization</a:t>
            </a:r>
          </a:p>
          <a:p>
            <a:pPr defTabSz="457200">
              <a:lnSpc>
                <a:spcPct val="120000"/>
              </a:lnSpc>
            </a:pPr>
            <a:r>
              <a:rPr lang="en-US" sz="2400" dirty="0"/>
              <a:t>	4.2. Cross-domain object detection</a:t>
            </a:r>
            <a:endParaRPr lang="en-US" sz="2400" dirty="0">
              <a:latin typeface="+mn-lt"/>
            </a:endParaRPr>
          </a:p>
          <a:p>
            <a:pPr defTabSz="457200">
              <a:lnSpc>
                <a:spcPct val="120000"/>
              </a:lnSpc>
            </a:pPr>
            <a:r>
              <a:rPr lang="en-US" sz="2400" kern="1200" dirty="0">
                <a:solidFill>
                  <a:schemeClr val="tx1"/>
                </a:solidFill>
                <a:latin typeface="+mn-lt"/>
                <a:ea typeface="+mn-ea"/>
                <a:cs typeface="+mn-cs"/>
              </a:rPr>
              <a:t>	4.3. Image generation</a:t>
            </a:r>
          </a:p>
        </p:txBody>
      </p:sp>
    </p:spTree>
    <p:extLst>
      <p:ext uri="{BB962C8B-B14F-4D97-AF65-F5344CB8AC3E}">
        <p14:creationId xmlns:p14="http://schemas.microsoft.com/office/powerpoint/2010/main" val="1941561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itle 9"/>
          <p:cNvSpPr txBox="1">
            <a:spLocks/>
          </p:cNvSpPr>
          <p:nvPr/>
        </p:nvSpPr>
        <p:spPr>
          <a:xfrm>
            <a:off x="76200" y="0"/>
            <a:ext cx="9144000" cy="924247"/>
          </a:xfrm>
          <a:prstGeom prst="rect">
            <a:avLst/>
          </a:prstGeom>
        </p:spPr>
        <p:txBody>
          <a:bodyPr vert="horz" lIns="91440" tIns="45720" rIns="91440" bIns="45720" rtlCol="0" anchor="ctr">
            <a:noAutofit/>
          </a:bodyPr>
          <a:lstStyle/>
          <a:p>
            <a:pPr algn="ctr" defTabSz="457200"/>
            <a:r>
              <a:rPr lang="en-US" sz="4000" kern="1200" dirty="0">
                <a:solidFill>
                  <a:prstClr val="black"/>
                </a:solidFill>
                <a:latin typeface="Calibri"/>
                <a:ea typeface="+mn-ea"/>
                <a:cs typeface="Arial" pitchFamily="34" charset="0"/>
              </a:rPr>
              <a:t>Our model vs. baselines</a:t>
            </a:r>
          </a:p>
        </p:txBody>
      </p:sp>
      <p:sp>
        <p:nvSpPr>
          <p:cNvPr id="22" name="Right Arrow 21"/>
          <p:cNvSpPr/>
          <p:nvPr/>
        </p:nvSpPr>
        <p:spPr>
          <a:xfrm>
            <a:off x="2843291" y="2397966"/>
            <a:ext cx="4644888" cy="712519"/>
          </a:xfrm>
          <a:prstGeom prst="rightArrow">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800" b="1" kern="1200" dirty="0">
                <a:solidFill>
                  <a:prstClr val="black"/>
                </a:solidFill>
                <a:latin typeface="Calibri"/>
              </a:rPr>
              <a:t>image difficulty score</a:t>
            </a:r>
          </a:p>
        </p:txBody>
      </p:sp>
      <p:sp>
        <p:nvSpPr>
          <p:cNvPr id="23" name="TextBox 22"/>
          <p:cNvSpPr txBox="1"/>
          <p:nvPr/>
        </p:nvSpPr>
        <p:spPr>
          <a:xfrm>
            <a:off x="3200213" y="2250170"/>
            <a:ext cx="630463" cy="338554"/>
          </a:xfrm>
          <a:prstGeom prst="rect">
            <a:avLst/>
          </a:prstGeom>
          <a:noFill/>
        </p:spPr>
        <p:txBody>
          <a:bodyPr wrap="square" rtlCol="0">
            <a:spAutoFit/>
          </a:bodyPr>
          <a:lstStyle/>
          <a:p>
            <a:pPr algn="ctr" defTabSz="457200"/>
            <a:r>
              <a:rPr lang="en-US" sz="1600" b="1" kern="1200" dirty="0">
                <a:solidFill>
                  <a:prstClr val="black"/>
                </a:solidFill>
                <a:latin typeface="Calibri"/>
                <a:ea typeface="+mn-ea"/>
                <a:cs typeface="+mn-cs"/>
              </a:rPr>
              <a:t>2.60</a:t>
            </a:r>
          </a:p>
        </p:txBody>
      </p:sp>
      <p:sp>
        <p:nvSpPr>
          <p:cNvPr id="24" name="TextBox 23"/>
          <p:cNvSpPr txBox="1"/>
          <p:nvPr/>
        </p:nvSpPr>
        <p:spPr>
          <a:xfrm>
            <a:off x="3151726" y="2551270"/>
            <a:ext cx="864216" cy="369332"/>
          </a:xfrm>
          <a:prstGeom prst="rect">
            <a:avLst/>
          </a:prstGeom>
          <a:noFill/>
        </p:spPr>
        <p:txBody>
          <a:bodyPr wrap="square" rtlCol="0">
            <a:spAutoFit/>
          </a:bodyPr>
          <a:lstStyle/>
          <a:p>
            <a:pPr defTabSz="457200"/>
            <a:r>
              <a:rPr lang="en-US" sz="1800" b="1" kern="1200" dirty="0">
                <a:solidFill>
                  <a:prstClr val="black"/>
                </a:solidFill>
                <a:latin typeface="Calibri"/>
                <a:ea typeface="+mn-ea"/>
                <a:cs typeface="+mn-cs"/>
              </a:rPr>
              <a:t>easy</a:t>
            </a:r>
          </a:p>
        </p:txBody>
      </p:sp>
      <p:sp>
        <p:nvSpPr>
          <p:cNvPr id="25" name="TextBox 24"/>
          <p:cNvSpPr txBox="1"/>
          <p:nvPr/>
        </p:nvSpPr>
        <p:spPr>
          <a:xfrm>
            <a:off x="6575554" y="2562480"/>
            <a:ext cx="864216" cy="369332"/>
          </a:xfrm>
          <a:prstGeom prst="rect">
            <a:avLst/>
          </a:prstGeom>
          <a:noFill/>
        </p:spPr>
        <p:txBody>
          <a:bodyPr wrap="square" rtlCol="0">
            <a:spAutoFit/>
          </a:bodyPr>
          <a:lstStyle/>
          <a:p>
            <a:pPr defTabSz="457200"/>
            <a:r>
              <a:rPr lang="en-US" sz="1800" b="1" kern="1200" dirty="0">
                <a:solidFill>
                  <a:prstClr val="black"/>
                </a:solidFill>
                <a:latin typeface="Calibri"/>
                <a:ea typeface="+mn-ea"/>
                <a:cs typeface="+mn-cs"/>
              </a:rPr>
              <a:t>hard</a:t>
            </a:r>
          </a:p>
        </p:txBody>
      </p:sp>
      <p:pic>
        <p:nvPicPr>
          <p:cNvPr id="26" name="Picture 25" descr="2008_003841_edgeMa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2022" y="3160491"/>
            <a:ext cx="1262437" cy="838258"/>
          </a:xfrm>
          <a:prstGeom prst="rect">
            <a:avLst/>
          </a:prstGeom>
        </p:spPr>
      </p:pic>
      <p:pic>
        <p:nvPicPr>
          <p:cNvPr id="27" name="Picture 26" descr="2008_003841_obejctnes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2022" y="5491416"/>
            <a:ext cx="1262437" cy="838258"/>
          </a:xfrm>
          <a:prstGeom prst="rect">
            <a:avLst/>
          </a:prstGeom>
        </p:spPr>
      </p:pic>
      <p:pic>
        <p:nvPicPr>
          <p:cNvPr id="28" name="Picture 27" descr="2008_003841_segment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42638" y="4326001"/>
            <a:ext cx="1301205" cy="864000"/>
          </a:xfrm>
          <a:prstGeom prst="rect">
            <a:avLst/>
          </a:prstGeom>
        </p:spPr>
      </p:pic>
      <p:pic>
        <p:nvPicPr>
          <p:cNvPr id="29" name="Picture 28" descr="2008_003841.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62022" y="1470825"/>
            <a:ext cx="1262437" cy="838258"/>
          </a:xfrm>
          <a:prstGeom prst="rect">
            <a:avLst/>
          </a:prstGeom>
        </p:spPr>
      </p:pic>
      <p:pic>
        <p:nvPicPr>
          <p:cNvPr id="30" name="Picture 29" descr="2009_000852_edgeMap.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73108" y="3147620"/>
            <a:ext cx="1293413" cy="864000"/>
          </a:xfrm>
          <a:prstGeom prst="rect">
            <a:avLst/>
          </a:prstGeom>
        </p:spPr>
      </p:pic>
      <p:pic>
        <p:nvPicPr>
          <p:cNvPr id="31" name="Picture 30" descr="2009_000852_obejctness.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73108" y="5478545"/>
            <a:ext cx="1293413" cy="864000"/>
          </a:xfrm>
          <a:prstGeom prst="rect">
            <a:avLst/>
          </a:prstGeom>
        </p:spPr>
      </p:pic>
      <p:pic>
        <p:nvPicPr>
          <p:cNvPr id="32" name="Picture 31" descr="2009_000852_segments.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82800" y="4326001"/>
            <a:ext cx="1293413" cy="864000"/>
          </a:xfrm>
          <a:prstGeom prst="rect">
            <a:avLst/>
          </a:prstGeom>
        </p:spPr>
      </p:pic>
      <p:pic>
        <p:nvPicPr>
          <p:cNvPr id="33" name="Picture 32" descr="2009_000852.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73108" y="1457954"/>
            <a:ext cx="1293413" cy="864000"/>
          </a:xfrm>
          <a:prstGeom prst="rect">
            <a:avLst/>
          </a:prstGeom>
        </p:spPr>
      </p:pic>
      <p:pic>
        <p:nvPicPr>
          <p:cNvPr id="34" name="Picture 33" descr="2009_001412_edgeMap.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915171" y="3147620"/>
            <a:ext cx="1297297" cy="864000"/>
          </a:xfrm>
          <a:prstGeom prst="rect">
            <a:avLst/>
          </a:prstGeom>
        </p:spPr>
      </p:pic>
      <p:pic>
        <p:nvPicPr>
          <p:cNvPr id="35" name="Picture 34" descr="2009_001412_obejctness.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15171" y="5478545"/>
            <a:ext cx="1297297" cy="864000"/>
          </a:xfrm>
          <a:prstGeom prst="rect">
            <a:avLst/>
          </a:prstGeom>
        </p:spPr>
      </p:pic>
      <p:pic>
        <p:nvPicPr>
          <p:cNvPr id="36" name="Picture 35" descr="2009_001412_segments.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915171" y="4326001"/>
            <a:ext cx="1297297" cy="864000"/>
          </a:xfrm>
          <a:prstGeom prst="rect">
            <a:avLst/>
          </a:prstGeom>
        </p:spPr>
      </p:pic>
      <p:pic>
        <p:nvPicPr>
          <p:cNvPr id="37" name="Picture 36" descr="2009_001412.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915171" y="1457954"/>
            <a:ext cx="1297297" cy="864000"/>
          </a:xfrm>
          <a:prstGeom prst="rect">
            <a:avLst/>
          </a:prstGeom>
        </p:spPr>
      </p:pic>
      <p:sp>
        <p:nvSpPr>
          <p:cNvPr id="38" name="TextBox 37"/>
          <p:cNvSpPr txBox="1"/>
          <p:nvPr/>
        </p:nvSpPr>
        <p:spPr>
          <a:xfrm>
            <a:off x="4708565" y="2250170"/>
            <a:ext cx="630463" cy="338554"/>
          </a:xfrm>
          <a:prstGeom prst="rect">
            <a:avLst/>
          </a:prstGeom>
          <a:noFill/>
        </p:spPr>
        <p:txBody>
          <a:bodyPr wrap="square" rtlCol="0">
            <a:spAutoFit/>
          </a:bodyPr>
          <a:lstStyle/>
          <a:p>
            <a:pPr algn="ctr" defTabSz="457200"/>
            <a:r>
              <a:rPr lang="en-US" sz="1600" b="1" kern="1200" dirty="0">
                <a:solidFill>
                  <a:prstClr val="black"/>
                </a:solidFill>
                <a:latin typeface="Calibri"/>
                <a:ea typeface="+mn-ea"/>
                <a:cs typeface="+mn-cs"/>
              </a:rPr>
              <a:t>3.28</a:t>
            </a:r>
          </a:p>
        </p:txBody>
      </p:sp>
      <p:sp>
        <p:nvSpPr>
          <p:cNvPr id="39" name="TextBox 38"/>
          <p:cNvSpPr txBox="1"/>
          <p:nvPr/>
        </p:nvSpPr>
        <p:spPr>
          <a:xfrm>
            <a:off x="6216917" y="2250170"/>
            <a:ext cx="630463" cy="338554"/>
          </a:xfrm>
          <a:prstGeom prst="rect">
            <a:avLst/>
          </a:prstGeom>
          <a:noFill/>
        </p:spPr>
        <p:txBody>
          <a:bodyPr wrap="square" rtlCol="0">
            <a:spAutoFit/>
          </a:bodyPr>
          <a:lstStyle/>
          <a:p>
            <a:pPr algn="ctr" defTabSz="457200"/>
            <a:r>
              <a:rPr lang="en-US" sz="1600" b="1" kern="1200" dirty="0">
                <a:solidFill>
                  <a:prstClr val="black"/>
                </a:solidFill>
                <a:latin typeface="Calibri"/>
                <a:ea typeface="+mn-ea"/>
                <a:cs typeface="+mn-cs"/>
              </a:rPr>
              <a:t>6.50</a:t>
            </a:r>
          </a:p>
        </p:txBody>
      </p:sp>
      <p:sp>
        <p:nvSpPr>
          <p:cNvPr id="40" name="TextBox 39"/>
          <p:cNvSpPr txBox="1"/>
          <p:nvPr/>
        </p:nvSpPr>
        <p:spPr>
          <a:xfrm>
            <a:off x="2779967" y="3919326"/>
            <a:ext cx="1363876" cy="338554"/>
          </a:xfrm>
          <a:prstGeom prst="rect">
            <a:avLst/>
          </a:prstGeom>
          <a:noFill/>
        </p:spPr>
        <p:txBody>
          <a:bodyPr wrap="square" rtlCol="0">
            <a:spAutoFit/>
          </a:bodyPr>
          <a:lstStyle/>
          <a:p>
            <a:pPr algn="ctr" defTabSz="457200"/>
            <a:r>
              <a:rPr lang="en-US" sz="1600" b="1" kern="1200" dirty="0">
                <a:solidFill>
                  <a:prstClr val="black"/>
                </a:solidFill>
                <a:latin typeface="Calibri"/>
                <a:ea typeface="+mn-ea"/>
                <a:cs typeface="+mn-cs"/>
              </a:rPr>
              <a:t>4103</a:t>
            </a:r>
          </a:p>
        </p:txBody>
      </p:sp>
      <p:sp>
        <p:nvSpPr>
          <p:cNvPr id="41" name="TextBox 40"/>
          <p:cNvSpPr txBox="1"/>
          <p:nvPr/>
        </p:nvSpPr>
        <p:spPr>
          <a:xfrm>
            <a:off x="4358711" y="3919326"/>
            <a:ext cx="1303104" cy="338554"/>
          </a:xfrm>
          <a:prstGeom prst="rect">
            <a:avLst/>
          </a:prstGeom>
          <a:noFill/>
        </p:spPr>
        <p:txBody>
          <a:bodyPr wrap="square" rtlCol="0">
            <a:spAutoFit/>
          </a:bodyPr>
          <a:lstStyle/>
          <a:p>
            <a:pPr algn="ctr" defTabSz="457200"/>
            <a:r>
              <a:rPr lang="en-US" sz="1600" b="1" kern="1200" dirty="0">
                <a:solidFill>
                  <a:prstClr val="black"/>
                </a:solidFill>
                <a:latin typeface="Calibri"/>
                <a:ea typeface="+mn-ea"/>
                <a:cs typeface="+mn-cs"/>
              </a:rPr>
              <a:t>6008</a:t>
            </a:r>
          </a:p>
        </p:txBody>
      </p:sp>
      <p:sp>
        <p:nvSpPr>
          <p:cNvPr id="42" name="TextBox 41"/>
          <p:cNvSpPr txBox="1"/>
          <p:nvPr/>
        </p:nvSpPr>
        <p:spPr>
          <a:xfrm>
            <a:off x="5876684" y="3919326"/>
            <a:ext cx="1431984" cy="338554"/>
          </a:xfrm>
          <a:prstGeom prst="rect">
            <a:avLst/>
          </a:prstGeom>
          <a:noFill/>
        </p:spPr>
        <p:txBody>
          <a:bodyPr wrap="square" rtlCol="0">
            <a:spAutoFit/>
          </a:bodyPr>
          <a:lstStyle/>
          <a:p>
            <a:pPr algn="ctr" defTabSz="457200"/>
            <a:r>
              <a:rPr lang="en-US" sz="1600" b="1" kern="1200" dirty="0">
                <a:solidFill>
                  <a:prstClr val="black"/>
                </a:solidFill>
                <a:latin typeface="Calibri"/>
                <a:ea typeface="+mn-ea"/>
                <a:cs typeface="+mn-cs"/>
              </a:rPr>
              <a:t>14652</a:t>
            </a:r>
          </a:p>
        </p:txBody>
      </p:sp>
      <p:sp>
        <p:nvSpPr>
          <p:cNvPr id="43" name="TextBox 42"/>
          <p:cNvSpPr txBox="1"/>
          <p:nvPr/>
        </p:nvSpPr>
        <p:spPr>
          <a:xfrm>
            <a:off x="2760743" y="5097087"/>
            <a:ext cx="1363876" cy="338554"/>
          </a:xfrm>
          <a:prstGeom prst="rect">
            <a:avLst/>
          </a:prstGeom>
          <a:noFill/>
        </p:spPr>
        <p:txBody>
          <a:bodyPr wrap="square" rtlCol="0">
            <a:spAutoFit/>
          </a:bodyPr>
          <a:lstStyle/>
          <a:p>
            <a:pPr algn="ctr" defTabSz="457200"/>
            <a:r>
              <a:rPr lang="en-US" sz="1600" b="1" kern="1200" dirty="0">
                <a:solidFill>
                  <a:prstClr val="black"/>
                </a:solidFill>
                <a:latin typeface="Calibri"/>
                <a:ea typeface="+mn-ea"/>
                <a:cs typeface="+mn-cs"/>
              </a:rPr>
              <a:t>7</a:t>
            </a:r>
          </a:p>
        </p:txBody>
      </p:sp>
      <p:sp>
        <p:nvSpPr>
          <p:cNvPr id="44" name="TextBox 43"/>
          <p:cNvSpPr txBox="1"/>
          <p:nvPr/>
        </p:nvSpPr>
        <p:spPr>
          <a:xfrm>
            <a:off x="4339487" y="5097087"/>
            <a:ext cx="1303104" cy="338554"/>
          </a:xfrm>
          <a:prstGeom prst="rect">
            <a:avLst/>
          </a:prstGeom>
          <a:noFill/>
        </p:spPr>
        <p:txBody>
          <a:bodyPr wrap="square" rtlCol="0">
            <a:spAutoFit/>
          </a:bodyPr>
          <a:lstStyle/>
          <a:p>
            <a:pPr algn="ctr" defTabSz="457200"/>
            <a:r>
              <a:rPr lang="en-US" sz="1600" b="1" kern="1200" dirty="0">
                <a:solidFill>
                  <a:prstClr val="black"/>
                </a:solidFill>
                <a:latin typeface="Calibri"/>
                <a:ea typeface="+mn-ea"/>
                <a:cs typeface="+mn-cs"/>
              </a:rPr>
              <a:t>23</a:t>
            </a:r>
          </a:p>
        </p:txBody>
      </p:sp>
      <p:sp>
        <p:nvSpPr>
          <p:cNvPr id="45" name="TextBox 44"/>
          <p:cNvSpPr txBox="1"/>
          <p:nvPr/>
        </p:nvSpPr>
        <p:spPr>
          <a:xfrm>
            <a:off x="5857460" y="5097087"/>
            <a:ext cx="1431984" cy="338554"/>
          </a:xfrm>
          <a:prstGeom prst="rect">
            <a:avLst/>
          </a:prstGeom>
          <a:noFill/>
        </p:spPr>
        <p:txBody>
          <a:bodyPr wrap="square" rtlCol="0">
            <a:spAutoFit/>
          </a:bodyPr>
          <a:lstStyle/>
          <a:p>
            <a:pPr algn="ctr" defTabSz="457200"/>
            <a:r>
              <a:rPr lang="en-US" sz="1600" b="1" kern="1200" dirty="0">
                <a:solidFill>
                  <a:prstClr val="black"/>
                </a:solidFill>
                <a:latin typeface="Calibri"/>
                <a:ea typeface="+mn-ea"/>
                <a:cs typeface="+mn-cs"/>
              </a:rPr>
              <a:t>45</a:t>
            </a:r>
          </a:p>
        </p:txBody>
      </p:sp>
      <p:sp>
        <p:nvSpPr>
          <p:cNvPr id="46" name="TextBox 45"/>
          <p:cNvSpPr txBox="1"/>
          <p:nvPr/>
        </p:nvSpPr>
        <p:spPr>
          <a:xfrm>
            <a:off x="2804151" y="6252706"/>
            <a:ext cx="1363876" cy="338554"/>
          </a:xfrm>
          <a:prstGeom prst="rect">
            <a:avLst/>
          </a:prstGeom>
          <a:noFill/>
        </p:spPr>
        <p:txBody>
          <a:bodyPr wrap="square" rtlCol="0">
            <a:spAutoFit/>
          </a:bodyPr>
          <a:lstStyle/>
          <a:p>
            <a:pPr algn="ctr" defTabSz="457200"/>
            <a:r>
              <a:rPr lang="en-US" sz="1600" b="1" kern="1200" dirty="0">
                <a:solidFill>
                  <a:prstClr val="black"/>
                </a:solidFill>
                <a:latin typeface="Calibri"/>
                <a:ea typeface="+mn-ea"/>
                <a:cs typeface="+mn-cs"/>
              </a:rPr>
              <a:t>16.45</a:t>
            </a:r>
          </a:p>
        </p:txBody>
      </p:sp>
      <p:sp>
        <p:nvSpPr>
          <p:cNvPr id="47" name="TextBox 46"/>
          <p:cNvSpPr txBox="1"/>
          <p:nvPr/>
        </p:nvSpPr>
        <p:spPr>
          <a:xfrm>
            <a:off x="4382895" y="6252706"/>
            <a:ext cx="1303104" cy="338554"/>
          </a:xfrm>
          <a:prstGeom prst="rect">
            <a:avLst/>
          </a:prstGeom>
          <a:noFill/>
        </p:spPr>
        <p:txBody>
          <a:bodyPr wrap="square" rtlCol="0">
            <a:spAutoFit/>
          </a:bodyPr>
          <a:lstStyle/>
          <a:p>
            <a:pPr algn="ctr" defTabSz="457200"/>
            <a:r>
              <a:rPr lang="en-US" sz="1600" b="1" kern="1200" dirty="0">
                <a:solidFill>
                  <a:prstClr val="black"/>
                </a:solidFill>
                <a:latin typeface="Calibri"/>
                <a:ea typeface="+mn-ea"/>
                <a:cs typeface="+mn-cs"/>
              </a:rPr>
              <a:t>31.85</a:t>
            </a:r>
          </a:p>
        </p:txBody>
      </p:sp>
      <p:sp>
        <p:nvSpPr>
          <p:cNvPr id="48" name="TextBox 47"/>
          <p:cNvSpPr txBox="1"/>
          <p:nvPr/>
        </p:nvSpPr>
        <p:spPr>
          <a:xfrm>
            <a:off x="5823894" y="6252706"/>
            <a:ext cx="1431984" cy="338554"/>
          </a:xfrm>
          <a:prstGeom prst="rect">
            <a:avLst/>
          </a:prstGeom>
          <a:noFill/>
        </p:spPr>
        <p:txBody>
          <a:bodyPr wrap="square" rtlCol="0">
            <a:spAutoFit/>
          </a:bodyPr>
          <a:lstStyle/>
          <a:p>
            <a:pPr algn="ctr" defTabSz="457200"/>
            <a:r>
              <a:rPr lang="en-US" sz="1600" b="1" kern="1200" dirty="0">
                <a:solidFill>
                  <a:prstClr val="black"/>
                </a:solidFill>
                <a:latin typeface="Calibri"/>
                <a:ea typeface="+mn-ea"/>
                <a:cs typeface="+mn-cs"/>
              </a:rPr>
              <a:t>72.62</a:t>
            </a:r>
          </a:p>
        </p:txBody>
      </p:sp>
      <p:sp>
        <p:nvSpPr>
          <p:cNvPr id="49" name="TextBox 48"/>
          <p:cNvSpPr txBox="1"/>
          <p:nvPr/>
        </p:nvSpPr>
        <p:spPr>
          <a:xfrm rot="16200000">
            <a:off x="1979911" y="3411858"/>
            <a:ext cx="1363876" cy="338554"/>
          </a:xfrm>
          <a:prstGeom prst="rect">
            <a:avLst/>
          </a:prstGeom>
          <a:noFill/>
        </p:spPr>
        <p:txBody>
          <a:bodyPr wrap="square" rtlCol="0">
            <a:spAutoFit/>
          </a:bodyPr>
          <a:lstStyle/>
          <a:p>
            <a:pPr algn="ctr" defTabSz="457200"/>
            <a:r>
              <a:rPr lang="en-US" sz="1600" b="1" kern="1200" dirty="0">
                <a:solidFill>
                  <a:prstClr val="black"/>
                </a:solidFill>
                <a:latin typeface="Calibri"/>
                <a:ea typeface="+mn-ea"/>
                <a:cs typeface="+mn-cs"/>
              </a:rPr>
              <a:t>edges</a:t>
            </a:r>
          </a:p>
        </p:txBody>
      </p:sp>
      <p:sp>
        <p:nvSpPr>
          <p:cNvPr id="50" name="TextBox 49"/>
          <p:cNvSpPr txBox="1"/>
          <p:nvPr/>
        </p:nvSpPr>
        <p:spPr>
          <a:xfrm rot="16200000">
            <a:off x="2113443" y="4589678"/>
            <a:ext cx="1096812" cy="338554"/>
          </a:xfrm>
          <a:prstGeom prst="rect">
            <a:avLst/>
          </a:prstGeom>
          <a:noFill/>
        </p:spPr>
        <p:txBody>
          <a:bodyPr wrap="square" rtlCol="0">
            <a:spAutoFit/>
          </a:bodyPr>
          <a:lstStyle/>
          <a:p>
            <a:pPr algn="ctr" defTabSz="457200"/>
            <a:r>
              <a:rPr lang="en-US" sz="1600" b="1" kern="1200" dirty="0">
                <a:solidFill>
                  <a:prstClr val="black"/>
                </a:solidFill>
                <a:latin typeface="Calibri"/>
                <a:ea typeface="+mn-ea"/>
                <a:cs typeface="+mn-cs"/>
              </a:rPr>
              <a:t>segments</a:t>
            </a:r>
          </a:p>
        </p:txBody>
      </p:sp>
      <p:sp>
        <p:nvSpPr>
          <p:cNvPr id="51" name="TextBox 50"/>
          <p:cNvSpPr txBox="1"/>
          <p:nvPr/>
        </p:nvSpPr>
        <p:spPr>
          <a:xfrm rot="16200000">
            <a:off x="1979911" y="5740045"/>
            <a:ext cx="1363876" cy="338554"/>
          </a:xfrm>
          <a:prstGeom prst="rect">
            <a:avLst/>
          </a:prstGeom>
          <a:noFill/>
        </p:spPr>
        <p:txBody>
          <a:bodyPr wrap="square" rtlCol="0">
            <a:spAutoFit/>
          </a:bodyPr>
          <a:lstStyle/>
          <a:p>
            <a:pPr algn="ctr" defTabSz="457200"/>
            <a:r>
              <a:rPr lang="en-US" sz="1600" b="1" kern="1200" dirty="0" err="1">
                <a:solidFill>
                  <a:prstClr val="black"/>
                </a:solidFill>
                <a:latin typeface="Calibri"/>
                <a:ea typeface="+mn-ea"/>
                <a:cs typeface="+mn-cs"/>
              </a:rPr>
              <a:t>objectness</a:t>
            </a:r>
            <a:endParaRPr lang="en-US" sz="1600" b="1" kern="1200" dirty="0">
              <a:solidFill>
                <a:prstClr val="black"/>
              </a:solidFill>
              <a:latin typeface="Calibri"/>
              <a:ea typeface="+mn-ea"/>
              <a:cs typeface="+mn-cs"/>
            </a:endParaRPr>
          </a:p>
        </p:txBody>
      </p:sp>
      <p:sp>
        <p:nvSpPr>
          <p:cNvPr id="3" name="TextBox 2"/>
          <p:cNvSpPr txBox="1"/>
          <p:nvPr/>
        </p:nvSpPr>
        <p:spPr>
          <a:xfrm>
            <a:off x="738127" y="1780566"/>
            <a:ext cx="1754445" cy="369332"/>
          </a:xfrm>
          <a:prstGeom prst="rect">
            <a:avLst/>
          </a:prstGeom>
          <a:noFill/>
        </p:spPr>
        <p:txBody>
          <a:bodyPr wrap="square" rtlCol="0">
            <a:spAutoFit/>
          </a:bodyPr>
          <a:lstStyle/>
          <a:p>
            <a:pPr algn="just" defTabSz="457200"/>
            <a:r>
              <a:rPr lang="en-US" sz="1800" b="1" kern="1200" dirty="0">
                <a:solidFill>
                  <a:prstClr val="black"/>
                </a:solidFill>
                <a:latin typeface="Calibri"/>
                <a:ea typeface="+mn-ea"/>
                <a:cs typeface="+mn-cs"/>
              </a:rPr>
              <a:t>our model</a:t>
            </a:r>
          </a:p>
        </p:txBody>
      </p:sp>
      <p:sp>
        <p:nvSpPr>
          <p:cNvPr id="54" name="TextBox 53"/>
          <p:cNvSpPr txBox="1"/>
          <p:nvPr/>
        </p:nvSpPr>
        <p:spPr>
          <a:xfrm>
            <a:off x="287252" y="3242182"/>
            <a:ext cx="2054939" cy="646331"/>
          </a:xfrm>
          <a:prstGeom prst="rect">
            <a:avLst/>
          </a:prstGeom>
          <a:noFill/>
        </p:spPr>
        <p:txBody>
          <a:bodyPr wrap="square" rtlCol="0">
            <a:spAutoFit/>
          </a:bodyPr>
          <a:lstStyle/>
          <a:p>
            <a:pPr algn="ctr" defTabSz="457200"/>
            <a:r>
              <a:rPr lang="en-US" sz="1800" b="1" kern="1200" dirty="0">
                <a:solidFill>
                  <a:prstClr val="black"/>
                </a:solidFill>
                <a:latin typeface="Calibri"/>
                <a:ea typeface="+mn-ea"/>
                <a:cs typeface="+mn-cs"/>
              </a:rPr>
              <a:t>edge </a:t>
            </a:r>
            <a:r>
              <a:rPr lang="en-US" sz="1800" b="1" kern="1200" dirty="0" err="1">
                <a:solidFill>
                  <a:prstClr val="black"/>
                </a:solidFill>
                <a:latin typeface="Calibri"/>
                <a:ea typeface="+mn-ea"/>
                <a:cs typeface="+mn-cs"/>
              </a:rPr>
              <a:t>strenghts</a:t>
            </a:r>
            <a:r>
              <a:rPr lang="en-US" sz="1800" kern="1200" dirty="0">
                <a:solidFill>
                  <a:prstClr val="black"/>
                </a:solidFill>
                <a:latin typeface="Calibri"/>
                <a:ea typeface="+mn-ea"/>
                <a:cs typeface="+mn-cs"/>
              </a:rPr>
              <a:t> [Dollar, PAMI 2015]</a:t>
            </a:r>
          </a:p>
        </p:txBody>
      </p:sp>
      <p:sp>
        <p:nvSpPr>
          <p:cNvPr id="55" name="TextBox 54"/>
          <p:cNvSpPr txBox="1"/>
          <p:nvPr/>
        </p:nvSpPr>
        <p:spPr>
          <a:xfrm>
            <a:off x="39423" y="4446318"/>
            <a:ext cx="2553404" cy="646331"/>
          </a:xfrm>
          <a:prstGeom prst="rect">
            <a:avLst/>
          </a:prstGeom>
          <a:noFill/>
        </p:spPr>
        <p:txBody>
          <a:bodyPr wrap="square" rtlCol="0">
            <a:spAutoFit/>
          </a:bodyPr>
          <a:lstStyle/>
          <a:p>
            <a:pPr algn="ctr" defTabSz="457200"/>
            <a:r>
              <a:rPr lang="en-US" sz="1800" b="1" kern="1200" dirty="0">
                <a:solidFill>
                  <a:prstClr val="black"/>
                </a:solidFill>
                <a:latin typeface="Calibri"/>
                <a:ea typeface="+mn-ea"/>
                <a:cs typeface="+mn-cs"/>
              </a:rPr>
              <a:t># segments</a:t>
            </a:r>
          </a:p>
          <a:p>
            <a:pPr algn="ctr" defTabSz="457200"/>
            <a:r>
              <a:rPr lang="en-US" sz="1800" kern="1200" dirty="0">
                <a:solidFill>
                  <a:prstClr val="black"/>
                </a:solidFill>
                <a:latin typeface="Calibri"/>
                <a:ea typeface="+mn-ea"/>
                <a:cs typeface="+mn-cs"/>
              </a:rPr>
              <a:t>[</a:t>
            </a:r>
            <a:r>
              <a:rPr lang="en-US" sz="1800" kern="1200" dirty="0" err="1">
                <a:solidFill>
                  <a:prstClr val="black"/>
                </a:solidFill>
                <a:latin typeface="Calibri"/>
                <a:ea typeface="+mn-ea"/>
                <a:cs typeface="+mn-cs"/>
              </a:rPr>
              <a:t>Felzenszwalb</a:t>
            </a:r>
            <a:r>
              <a:rPr lang="en-US" sz="1800" kern="1200" dirty="0">
                <a:solidFill>
                  <a:prstClr val="black"/>
                </a:solidFill>
                <a:latin typeface="Calibri"/>
                <a:ea typeface="+mn-ea"/>
                <a:cs typeface="+mn-cs"/>
              </a:rPr>
              <a:t>, IJCV 2004]</a:t>
            </a:r>
          </a:p>
        </p:txBody>
      </p:sp>
      <p:sp>
        <p:nvSpPr>
          <p:cNvPr id="56" name="TextBox 55"/>
          <p:cNvSpPr txBox="1"/>
          <p:nvPr/>
        </p:nvSpPr>
        <p:spPr>
          <a:xfrm>
            <a:off x="39423" y="5589697"/>
            <a:ext cx="2553404" cy="646331"/>
          </a:xfrm>
          <a:prstGeom prst="rect">
            <a:avLst/>
          </a:prstGeom>
          <a:noFill/>
        </p:spPr>
        <p:txBody>
          <a:bodyPr wrap="square" rtlCol="0">
            <a:spAutoFit/>
          </a:bodyPr>
          <a:lstStyle/>
          <a:p>
            <a:pPr algn="ctr" defTabSz="457200"/>
            <a:r>
              <a:rPr lang="en-US" sz="1800" b="1" kern="1200" dirty="0">
                <a:solidFill>
                  <a:prstClr val="black"/>
                </a:solidFill>
                <a:latin typeface="Calibri"/>
                <a:ea typeface="+mn-ea"/>
                <a:cs typeface="+mn-cs"/>
              </a:rPr>
              <a:t>sum of </a:t>
            </a:r>
            <a:r>
              <a:rPr lang="en-US" sz="1800" b="1" kern="1200" dirty="0" err="1">
                <a:solidFill>
                  <a:prstClr val="black"/>
                </a:solidFill>
                <a:latin typeface="Calibri"/>
                <a:ea typeface="+mn-ea"/>
                <a:cs typeface="+mn-cs"/>
              </a:rPr>
              <a:t>objectness</a:t>
            </a:r>
            <a:r>
              <a:rPr lang="en-US" sz="1800" b="1" kern="1200" dirty="0">
                <a:solidFill>
                  <a:prstClr val="black"/>
                </a:solidFill>
                <a:latin typeface="Calibri"/>
                <a:ea typeface="+mn-ea"/>
                <a:cs typeface="+mn-cs"/>
              </a:rPr>
              <a:t> scores</a:t>
            </a:r>
          </a:p>
          <a:p>
            <a:pPr algn="ctr" defTabSz="457200"/>
            <a:r>
              <a:rPr lang="en-US" sz="1800" kern="1200" dirty="0">
                <a:solidFill>
                  <a:prstClr val="black"/>
                </a:solidFill>
                <a:latin typeface="Calibri"/>
                <a:ea typeface="+mn-ea"/>
                <a:cs typeface="+mn-cs"/>
              </a:rPr>
              <a:t>[</a:t>
            </a:r>
            <a:r>
              <a:rPr lang="en-US" sz="1800" kern="1200" dirty="0" err="1">
                <a:solidFill>
                  <a:prstClr val="black"/>
                </a:solidFill>
                <a:latin typeface="Calibri"/>
                <a:ea typeface="+mn-ea"/>
                <a:cs typeface="+mn-cs"/>
              </a:rPr>
              <a:t>Alexe</a:t>
            </a:r>
            <a:r>
              <a:rPr lang="en-US" sz="1800" kern="1200" dirty="0">
                <a:solidFill>
                  <a:prstClr val="black"/>
                </a:solidFill>
                <a:latin typeface="Calibri"/>
                <a:ea typeface="+mn-ea"/>
                <a:cs typeface="+mn-cs"/>
              </a:rPr>
              <a:t>, PAMI 2012]</a:t>
            </a:r>
          </a:p>
        </p:txBody>
      </p:sp>
    </p:spTree>
    <p:extLst>
      <p:ext uri="{BB962C8B-B14F-4D97-AF65-F5344CB8AC3E}">
        <p14:creationId xmlns:p14="http://schemas.microsoft.com/office/powerpoint/2010/main" val="24436544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itle 9"/>
          <p:cNvSpPr txBox="1">
            <a:spLocks/>
          </p:cNvSpPr>
          <p:nvPr/>
        </p:nvSpPr>
        <p:spPr>
          <a:xfrm>
            <a:off x="76200" y="0"/>
            <a:ext cx="9144000" cy="924247"/>
          </a:xfrm>
          <a:prstGeom prst="rect">
            <a:avLst/>
          </a:prstGeom>
        </p:spPr>
        <p:txBody>
          <a:bodyPr vert="horz" lIns="91440" tIns="45720" rIns="91440" bIns="45720" rtlCol="0" anchor="ctr">
            <a:noAutofit/>
          </a:bodyPr>
          <a:lstStyle/>
          <a:p>
            <a:pPr algn="ctr" defTabSz="457200"/>
            <a:r>
              <a:rPr lang="en-US" sz="4000" kern="1200" dirty="0">
                <a:solidFill>
                  <a:prstClr val="black"/>
                </a:solidFill>
                <a:latin typeface="Calibri"/>
                <a:ea typeface="+mn-ea"/>
                <a:cs typeface="Arial" pitchFamily="34" charset="0"/>
              </a:rPr>
              <a:t>Our model vs. baselines</a:t>
            </a:r>
          </a:p>
        </p:txBody>
      </p:sp>
      <p:pic>
        <p:nvPicPr>
          <p:cNvPr id="3" name="Picture 2" descr="table_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256" y="1936624"/>
            <a:ext cx="8549488" cy="3194315"/>
          </a:xfrm>
          <a:prstGeom prst="rect">
            <a:avLst/>
          </a:prstGeom>
        </p:spPr>
      </p:pic>
    </p:spTree>
    <p:extLst>
      <p:ext uri="{BB962C8B-B14F-4D97-AF65-F5344CB8AC3E}">
        <p14:creationId xmlns:p14="http://schemas.microsoft.com/office/powerpoint/2010/main" val="41516202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itle 9"/>
          <p:cNvSpPr txBox="1">
            <a:spLocks/>
          </p:cNvSpPr>
          <p:nvPr/>
        </p:nvSpPr>
        <p:spPr>
          <a:xfrm>
            <a:off x="76200" y="0"/>
            <a:ext cx="9144000" cy="924247"/>
          </a:xfrm>
          <a:prstGeom prst="rect">
            <a:avLst/>
          </a:prstGeom>
        </p:spPr>
        <p:txBody>
          <a:bodyPr vert="horz" lIns="91440" tIns="45720" rIns="91440" bIns="45720" rtlCol="0" anchor="ctr">
            <a:noAutofit/>
          </a:bodyPr>
          <a:lstStyle/>
          <a:p>
            <a:pPr algn="ctr" defTabSz="457200"/>
            <a:r>
              <a:rPr lang="en-US" sz="3200" kern="1200" dirty="0">
                <a:solidFill>
                  <a:prstClr val="black"/>
                </a:solidFill>
                <a:latin typeface="Calibri"/>
                <a:ea typeface="+mn-ea"/>
                <a:cs typeface="Arial" pitchFamily="34" charset="0"/>
              </a:rPr>
              <a:t>Application 1: semi-supervised object classification</a:t>
            </a:r>
          </a:p>
        </p:txBody>
      </p:sp>
      <p:pic>
        <p:nvPicPr>
          <p:cNvPr id="2" name="Picture 1" descr="semi-supervis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0563" y="883281"/>
            <a:ext cx="6302875" cy="5836109"/>
          </a:xfrm>
          <a:prstGeom prst="rect">
            <a:avLst/>
          </a:prstGeom>
        </p:spPr>
      </p:pic>
    </p:spTree>
    <p:extLst>
      <p:ext uri="{BB962C8B-B14F-4D97-AF65-F5344CB8AC3E}">
        <p14:creationId xmlns:p14="http://schemas.microsoft.com/office/powerpoint/2010/main" val="22097948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itle 9"/>
          <p:cNvSpPr txBox="1">
            <a:spLocks/>
          </p:cNvSpPr>
          <p:nvPr/>
        </p:nvSpPr>
        <p:spPr>
          <a:xfrm>
            <a:off x="76200" y="0"/>
            <a:ext cx="9144000" cy="924247"/>
          </a:xfrm>
          <a:prstGeom prst="rect">
            <a:avLst/>
          </a:prstGeom>
        </p:spPr>
        <p:txBody>
          <a:bodyPr vert="horz" lIns="91440" tIns="45720" rIns="91440" bIns="45720" rtlCol="0" anchor="ctr">
            <a:noAutofit/>
          </a:bodyPr>
          <a:lstStyle/>
          <a:p>
            <a:pPr algn="ctr" defTabSz="457200"/>
            <a:r>
              <a:rPr lang="en-US" sz="3200" kern="1200" dirty="0">
                <a:solidFill>
                  <a:prstClr val="black"/>
                </a:solidFill>
                <a:latin typeface="Calibri"/>
                <a:cs typeface="Arial" pitchFamily="34" charset="0"/>
              </a:rPr>
              <a:t>Application 1: semi-supervised object classification</a:t>
            </a:r>
          </a:p>
        </p:txBody>
      </p:sp>
      <p:pic>
        <p:nvPicPr>
          <p:cNvPr id="2" name="Picture 1" descr="SelfTrainMAP-squeez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933" y="948947"/>
            <a:ext cx="7920134" cy="5678805"/>
          </a:xfrm>
          <a:prstGeom prst="rect">
            <a:avLst/>
          </a:prstGeom>
        </p:spPr>
      </p:pic>
    </p:spTree>
    <p:extLst>
      <p:ext uri="{BB962C8B-B14F-4D97-AF65-F5344CB8AC3E}">
        <p14:creationId xmlns:p14="http://schemas.microsoft.com/office/powerpoint/2010/main" val="22097948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descr="e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0223" y="3510198"/>
            <a:ext cx="1544233" cy="1158175"/>
          </a:xfrm>
          <a:prstGeom prst="rect">
            <a:avLst/>
          </a:prstGeom>
        </p:spPr>
      </p:pic>
      <p:pic>
        <p:nvPicPr>
          <p:cNvPr id="40" name="Picture 39" descr="12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8602" y="3509234"/>
            <a:ext cx="1545519" cy="1159140"/>
          </a:xfrm>
          <a:prstGeom prst="rect">
            <a:avLst/>
          </a:prstGeom>
        </p:spPr>
      </p:pic>
      <p:pic>
        <p:nvPicPr>
          <p:cNvPr id="33" name="Picture 32" descr="14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8602" y="2318805"/>
            <a:ext cx="1621622" cy="1080000"/>
          </a:xfrm>
          <a:prstGeom prst="rect">
            <a:avLst/>
          </a:prstGeom>
        </p:spPr>
      </p:pic>
      <p:pic>
        <p:nvPicPr>
          <p:cNvPr id="34" name="Picture 33" descr="f95.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20392" y="2318805"/>
            <a:ext cx="1440000" cy="1080000"/>
          </a:xfrm>
          <a:prstGeom prst="rect">
            <a:avLst/>
          </a:prstGeom>
        </p:spPr>
      </p:pic>
      <p:sp>
        <p:nvSpPr>
          <p:cNvPr id="82" name="Title 9"/>
          <p:cNvSpPr txBox="1">
            <a:spLocks/>
          </p:cNvSpPr>
          <p:nvPr/>
        </p:nvSpPr>
        <p:spPr>
          <a:xfrm>
            <a:off x="-211694" y="0"/>
            <a:ext cx="9596790" cy="924247"/>
          </a:xfrm>
          <a:prstGeom prst="rect">
            <a:avLst/>
          </a:prstGeom>
        </p:spPr>
        <p:txBody>
          <a:bodyPr vert="horz" lIns="91440" tIns="45720" rIns="91440" bIns="45720" rtlCol="0" anchor="ctr">
            <a:noAutofit/>
          </a:bodyPr>
          <a:lstStyle/>
          <a:p>
            <a:pPr algn="ctr" defTabSz="457200"/>
            <a:r>
              <a:rPr lang="en-US" sz="3200" kern="1200" dirty="0">
                <a:solidFill>
                  <a:prstClr val="black"/>
                </a:solidFill>
                <a:latin typeface="Calibri"/>
                <a:ea typeface="+mn-ea"/>
                <a:cs typeface="Arial" pitchFamily="34" charset="0"/>
              </a:rPr>
              <a:t>Application 2: Weakly supervised object localization </a:t>
            </a:r>
          </a:p>
        </p:txBody>
      </p:sp>
      <p:sp>
        <p:nvSpPr>
          <p:cNvPr id="60" name="Frame 59"/>
          <p:cNvSpPr/>
          <p:nvPr/>
        </p:nvSpPr>
        <p:spPr>
          <a:xfrm>
            <a:off x="3970188" y="1419636"/>
            <a:ext cx="3499497" cy="3517472"/>
          </a:xfrm>
          <a:prstGeom prst="frame">
            <a:avLst>
              <a:gd name="adj1" fmla="val 21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sz="1800" kern="1200">
              <a:solidFill>
                <a:prstClr val="black"/>
              </a:solidFill>
              <a:latin typeface="Calibri"/>
            </a:endParaRPr>
          </a:p>
        </p:txBody>
      </p:sp>
      <p:sp>
        <p:nvSpPr>
          <p:cNvPr id="62" name="TextBox 61"/>
          <p:cNvSpPr txBox="1"/>
          <p:nvPr/>
        </p:nvSpPr>
        <p:spPr>
          <a:xfrm>
            <a:off x="4370669" y="1533388"/>
            <a:ext cx="2731461" cy="553998"/>
          </a:xfrm>
          <a:prstGeom prst="rect">
            <a:avLst/>
          </a:prstGeom>
          <a:noFill/>
        </p:spPr>
        <p:txBody>
          <a:bodyPr wrap="square" lIns="0" tIns="0" rIns="0" bIns="0" rtlCol="0">
            <a:spAutoFit/>
          </a:bodyPr>
          <a:lstStyle/>
          <a:p>
            <a:pPr algn="ctr" defTabSz="457200"/>
            <a:r>
              <a:rPr lang="en-GB" sz="1800" kern="1200" dirty="0">
                <a:solidFill>
                  <a:prstClr val="black"/>
                </a:solidFill>
                <a:latin typeface="Calibri"/>
                <a:ea typeface="+mn-ea"/>
                <a:cs typeface="+mn-cs"/>
              </a:rPr>
              <a:t>Images with localized cars</a:t>
            </a:r>
            <a:br>
              <a:rPr lang="en-GB" sz="1800" kern="1200" dirty="0">
                <a:solidFill>
                  <a:prstClr val="black"/>
                </a:solidFill>
                <a:latin typeface="Calibri"/>
                <a:ea typeface="+mn-ea"/>
                <a:cs typeface="+mn-cs"/>
              </a:rPr>
            </a:br>
            <a:r>
              <a:rPr lang="en-GB" sz="1800" kern="1200" dirty="0">
                <a:solidFill>
                  <a:prstClr val="black"/>
                </a:solidFill>
                <a:latin typeface="Calibri"/>
                <a:ea typeface="+mn-ea"/>
                <a:cs typeface="+mn-cs"/>
              </a:rPr>
              <a:t>(and negatives without cars)</a:t>
            </a:r>
          </a:p>
        </p:txBody>
      </p:sp>
      <p:sp>
        <p:nvSpPr>
          <p:cNvPr id="68" name="Frame 67"/>
          <p:cNvSpPr/>
          <p:nvPr/>
        </p:nvSpPr>
        <p:spPr>
          <a:xfrm>
            <a:off x="190529" y="1398112"/>
            <a:ext cx="3404640" cy="3538996"/>
          </a:xfrm>
          <a:prstGeom prst="frame">
            <a:avLst>
              <a:gd name="adj1" fmla="val 21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sz="1800" kern="1200">
              <a:solidFill>
                <a:prstClr val="black"/>
              </a:solidFill>
              <a:latin typeface="Calibri"/>
            </a:endParaRPr>
          </a:p>
        </p:txBody>
      </p:sp>
      <p:sp>
        <p:nvSpPr>
          <p:cNvPr id="69" name="TextBox 68"/>
          <p:cNvSpPr txBox="1"/>
          <p:nvPr/>
        </p:nvSpPr>
        <p:spPr>
          <a:xfrm>
            <a:off x="706104" y="1509082"/>
            <a:ext cx="2487474" cy="566109"/>
          </a:xfrm>
          <a:prstGeom prst="rect">
            <a:avLst/>
          </a:prstGeom>
          <a:noFill/>
        </p:spPr>
        <p:txBody>
          <a:bodyPr wrap="square" lIns="0" tIns="0" rIns="0" bIns="0" rtlCol="0">
            <a:spAutoFit/>
          </a:bodyPr>
          <a:lstStyle/>
          <a:p>
            <a:pPr algn="ctr" defTabSz="457200"/>
            <a:r>
              <a:rPr lang="en-GB" sz="1800" kern="1200" dirty="0">
                <a:solidFill>
                  <a:prstClr val="black"/>
                </a:solidFill>
                <a:latin typeface="Calibri"/>
                <a:ea typeface="+mn-ea"/>
                <a:cs typeface="+mn-cs"/>
              </a:rPr>
              <a:t>Images with cars</a:t>
            </a:r>
          </a:p>
          <a:p>
            <a:pPr algn="ctr" defTabSz="457200"/>
            <a:r>
              <a:rPr lang="en-GB" sz="1800" i="1" kern="1200" dirty="0">
                <a:solidFill>
                  <a:prstClr val="black"/>
                </a:solidFill>
                <a:latin typeface="Calibri"/>
                <a:ea typeface="+mn-ea"/>
                <a:cs typeface="+mn-cs"/>
              </a:rPr>
              <a:t>(no locations given)</a:t>
            </a:r>
          </a:p>
        </p:txBody>
      </p:sp>
      <p:sp>
        <p:nvSpPr>
          <p:cNvPr id="74" name="Right Arrow 73"/>
          <p:cNvSpPr/>
          <p:nvPr/>
        </p:nvSpPr>
        <p:spPr>
          <a:xfrm>
            <a:off x="2530596" y="5074828"/>
            <a:ext cx="2589753" cy="1185098"/>
          </a:xfrm>
          <a:prstGeom prst="rightArrow">
            <a:avLst/>
          </a:prstGeom>
          <a:solidFill>
            <a:srgbClr val="801631"/>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200"/>
            <a:r>
              <a:rPr lang="en-GB" sz="1800" kern="1200" dirty="0">
                <a:solidFill>
                  <a:prstClr val="white"/>
                </a:solidFill>
                <a:latin typeface="Calibri"/>
              </a:rPr>
              <a:t>Weakly Supervised Learning</a:t>
            </a:r>
          </a:p>
        </p:txBody>
      </p:sp>
      <p:sp>
        <p:nvSpPr>
          <p:cNvPr id="63" name="Rectangle 62"/>
          <p:cNvSpPr/>
          <p:nvPr/>
        </p:nvSpPr>
        <p:spPr>
          <a:xfrm>
            <a:off x="5181601" y="2918513"/>
            <a:ext cx="482600" cy="480292"/>
          </a:xfrm>
          <a:prstGeom prst="rect">
            <a:avLst/>
          </a:prstGeom>
          <a:noFill/>
          <a:ln w="508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sz="1800" kern="1200">
              <a:solidFill>
                <a:prstClr val="white"/>
              </a:solidFill>
              <a:latin typeface="Calibri"/>
            </a:endParaRPr>
          </a:p>
        </p:txBody>
      </p:sp>
      <p:sp>
        <p:nvSpPr>
          <p:cNvPr id="88" name="Rectangle 87"/>
          <p:cNvSpPr/>
          <p:nvPr/>
        </p:nvSpPr>
        <p:spPr>
          <a:xfrm>
            <a:off x="6477000" y="2918513"/>
            <a:ext cx="381000" cy="220134"/>
          </a:xfrm>
          <a:prstGeom prst="rect">
            <a:avLst/>
          </a:prstGeom>
          <a:noFill/>
          <a:ln w="508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sz="1800" kern="1200">
              <a:solidFill>
                <a:prstClr val="white"/>
              </a:solidFill>
              <a:latin typeface="Calibri"/>
            </a:endParaRPr>
          </a:p>
        </p:txBody>
      </p:sp>
      <p:sp>
        <p:nvSpPr>
          <p:cNvPr id="89" name="Rectangle 88"/>
          <p:cNvSpPr/>
          <p:nvPr/>
        </p:nvSpPr>
        <p:spPr>
          <a:xfrm>
            <a:off x="4584700" y="3975100"/>
            <a:ext cx="526825" cy="336550"/>
          </a:xfrm>
          <a:prstGeom prst="rect">
            <a:avLst/>
          </a:prstGeom>
          <a:noFill/>
          <a:ln w="508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sz="1800" kern="1200">
              <a:solidFill>
                <a:prstClr val="white"/>
              </a:solidFill>
              <a:latin typeface="Calibri"/>
            </a:endParaRPr>
          </a:p>
        </p:txBody>
      </p:sp>
      <p:sp>
        <p:nvSpPr>
          <p:cNvPr id="90" name="Rectangle 89"/>
          <p:cNvSpPr/>
          <p:nvPr/>
        </p:nvSpPr>
        <p:spPr>
          <a:xfrm>
            <a:off x="5920392" y="3797301"/>
            <a:ext cx="1328267" cy="660399"/>
          </a:xfrm>
          <a:prstGeom prst="rect">
            <a:avLst/>
          </a:prstGeom>
          <a:noFill/>
          <a:ln w="508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sz="1800" kern="1200">
              <a:solidFill>
                <a:prstClr val="white"/>
              </a:solidFill>
              <a:latin typeface="Calibri"/>
            </a:endParaRPr>
          </a:p>
        </p:txBody>
      </p:sp>
      <p:sp>
        <p:nvSpPr>
          <p:cNvPr id="3" name="Rounded Rectangle 2"/>
          <p:cNvSpPr/>
          <p:nvPr/>
        </p:nvSpPr>
        <p:spPr>
          <a:xfrm>
            <a:off x="7602595" y="3304841"/>
            <a:ext cx="1403556" cy="1098433"/>
          </a:xfrm>
          <a:prstGeom prst="roundRect">
            <a:avLst/>
          </a:prstGeom>
          <a:gradFill flip="none" rotWithShape="1">
            <a:gsLst>
              <a:gs pos="0">
                <a:schemeClr val="bg1">
                  <a:lumMod val="75000"/>
                </a:schemeClr>
              </a:gs>
              <a:gs pos="100000">
                <a:srgbClr val="FFFFFF"/>
              </a:gs>
            </a:gsLst>
            <a:lin ang="16680000" scaled="0"/>
            <a:tileRect/>
          </a:gra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defTabSz="457200"/>
            <a:r>
              <a:rPr lang="en-US" sz="2800" kern="1200" dirty="0">
                <a:solidFill>
                  <a:prstClr val="black"/>
                </a:solidFill>
                <a:latin typeface="Calibri"/>
              </a:rPr>
              <a:t>Model</a:t>
            </a:r>
          </a:p>
        </p:txBody>
      </p:sp>
      <p:sp>
        <p:nvSpPr>
          <p:cNvPr id="2" name="Cross 1"/>
          <p:cNvSpPr/>
          <p:nvPr/>
        </p:nvSpPr>
        <p:spPr>
          <a:xfrm>
            <a:off x="7994002" y="2440261"/>
            <a:ext cx="539238" cy="539911"/>
          </a:xfrm>
          <a:prstGeom prst="plus">
            <a:avLst>
              <a:gd name="adj" fmla="val 35823"/>
            </a:avLst>
          </a:prstGeom>
          <a:solidFill>
            <a:schemeClr val="bg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9" name="Picture 28" descr="14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8220" y="2318805"/>
            <a:ext cx="1621622" cy="1080000"/>
          </a:xfrm>
          <a:prstGeom prst="rect">
            <a:avLst/>
          </a:prstGeom>
        </p:spPr>
      </p:pic>
      <p:pic>
        <p:nvPicPr>
          <p:cNvPr id="30" name="Picture 29" descr="f95.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50010" y="2318805"/>
            <a:ext cx="1440000" cy="1080000"/>
          </a:xfrm>
          <a:prstGeom prst="rect">
            <a:avLst/>
          </a:prstGeom>
        </p:spPr>
      </p:pic>
      <p:pic>
        <p:nvPicPr>
          <p:cNvPr id="32" name="Picture 31" descr="e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9841" y="3509234"/>
            <a:ext cx="1544233" cy="1158175"/>
          </a:xfrm>
          <a:prstGeom prst="rect">
            <a:avLst/>
          </a:prstGeom>
        </p:spPr>
      </p:pic>
      <p:pic>
        <p:nvPicPr>
          <p:cNvPr id="37" name="Picture 36" descr="12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220" y="3508270"/>
            <a:ext cx="1545519" cy="1159140"/>
          </a:xfrm>
          <a:prstGeom prst="rect">
            <a:avLst/>
          </a:prstGeom>
        </p:spPr>
      </p:pic>
      <p:sp>
        <p:nvSpPr>
          <p:cNvPr id="22" name="Shape 566"/>
          <p:cNvSpPr/>
          <p:nvPr/>
        </p:nvSpPr>
        <p:spPr>
          <a:xfrm>
            <a:off x="0" y="6290007"/>
            <a:ext cx="9144000" cy="472743"/>
          </a:xfrm>
          <a:prstGeom prst="rect">
            <a:avLst/>
          </a:prstGeom>
          <a:noFill/>
          <a:ln>
            <a:noFill/>
          </a:ln>
        </p:spPr>
        <p:txBody>
          <a:bodyPr lIns="90000" tIns="45000" rIns="90000" bIns="45000" anchor="t" anchorCtr="0">
            <a:noAutofit/>
          </a:bodyPr>
          <a:lstStyle/>
          <a:p>
            <a:pPr marL="0" marR="0" lvl="0" indent="0" algn="just" rtl="0">
              <a:lnSpc>
                <a:spcPct val="120000"/>
              </a:lnSpc>
              <a:spcBef>
                <a:spcPts val="0"/>
              </a:spcBef>
              <a:spcAft>
                <a:spcPts val="0"/>
              </a:spcAft>
              <a:buClr>
                <a:srgbClr val="000000"/>
              </a:buClr>
              <a:buSzPct val="25000"/>
              <a:buFont typeface="Arial"/>
              <a:buNone/>
            </a:pPr>
            <a:r>
              <a:rPr lang="en-US" sz="1590" b="0" i="0" u="none" strike="noStrike" cap="none" dirty="0">
                <a:solidFill>
                  <a:srgbClr val="000000"/>
                </a:solidFill>
                <a:sym typeface="Arial"/>
              </a:rPr>
              <a:t>[</a:t>
            </a:r>
            <a:r>
              <a:rPr lang="en-US" sz="1590" b="0" i="0" u="none" strike="noStrike" cap="none" dirty="0" err="1">
                <a:solidFill>
                  <a:srgbClr val="000000"/>
                </a:solidFill>
                <a:sym typeface="Arial"/>
              </a:rPr>
              <a:t>Bilen</a:t>
            </a:r>
            <a:r>
              <a:rPr lang="en-US" sz="1590" b="0" i="0" u="none" strike="noStrike" cap="none" dirty="0">
                <a:solidFill>
                  <a:srgbClr val="000000"/>
                </a:solidFill>
                <a:sym typeface="Arial"/>
              </a:rPr>
              <a:t> BMVC14, </a:t>
            </a:r>
            <a:r>
              <a:rPr lang="en-US" sz="1590" b="0" i="0" u="none" strike="noStrike" cap="none" dirty="0" err="1">
                <a:solidFill>
                  <a:srgbClr val="000000"/>
                </a:solidFill>
                <a:sym typeface="Arial"/>
              </a:rPr>
              <a:t>Cinbis</a:t>
            </a:r>
            <a:r>
              <a:rPr lang="en-US" sz="1590" b="0" i="0" u="none" strike="noStrike" cap="none" dirty="0">
                <a:solidFill>
                  <a:srgbClr val="000000"/>
                </a:solidFill>
                <a:sym typeface="Arial"/>
              </a:rPr>
              <a:t> CVPR14, </a:t>
            </a:r>
            <a:r>
              <a:rPr lang="en-US" sz="1590" b="0" i="0" u="none" strike="noStrike" cap="none" dirty="0" err="1">
                <a:solidFill>
                  <a:srgbClr val="000000"/>
                </a:solidFill>
                <a:sym typeface="Arial"/>
              </a:rPr>
              <a:t>Deselaers</a:t>
            </a:r>
            <a:r>
              <a:rPr lang="en-US" sz="1590" b="0" i="0" u="none" strike="noStrike" cap="none" dirty="0">
                <a:solidFill>
                  <a:srgbClr val="000000"/>
                </a:solidFill>
                <a:sym typeface="Arial"/>
              </a:rPr>
              <a:t> </a:t>
            </a:r>
            <a:r>
              <a:rPr lang="en-US" sz="1590" dirty="0"/>
              <a:t>ECCV10</a:t>
            </a:r>
            <a:r>
              <a:rPr lang="en-US" sz="1590" b="0" i="0" u="none" strike="noStrike" cap="none" dirty="0">
                <a:solidFill>
                  <a:srgbClr val="000000"/>
                </a:solidFill>
                <a:sym typeface="Arial"/>
              </a:rPr>
              <a:t>, Nguyen ICCV09, Siva ICCV11, Wang TIP15]</a:t>
            </a:r>
          </a:p>
        </p:txBody>
      </p:sp>
    </p:spTree>
    <p:extLst>
      <p:ext uri="{BB962C8B-B14F-4D97-AF65-F5344CB8AC3E}">
        <p14:creationId xmlns:p14="http://schemas.microsoft.com/office/powerpoint/2010/main" val="30504080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h2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956" y="4958337"/>
            <a:ext cx="1636364" cy="1080000"/>
          </a:xfrm>
          <a:prstGeom prst="rect">
            <a:avLst/>
          </a:prstGeom>
        </p:spPr>
      </p:pic>
      <p:pic>
        <p:nvPicPr>
          <p:cNvPr id="22" name="Picture 21" descr="e171.png"/>
          <p:cNvPicPr>
            <a:picLocks noChangeAspect="1"/>
          </p:cNvPicPr>
          <p:nvPr/>
        </p:nvPicPr>
        <p:blipFill rotWithShape="1">
          <a:blip r:embed="rId4">
            <a:extLst>
              <a:ext uri="{28A0092B-C50C-407E-A947-70E740481C1C}">
                <a14:useLocalDpi xmlns:a14="http://schemas.microsoft.com/office/drawing/2010/main" val="0"/>
              </a:ext>
            </a:extLst>
          </a:blip>
          <a:srcRect l="4567"/>
          <a:stretch/>
        </p:blipFill>
        <p:spPr>
          <a:xfrm>
            <a:off x="5047443" y="1562759"/>
            <a:ext cx="1600416" cy="1080000"/>
          </a:xfrm>
          <a:prstGeom prst="rect">
            <a:avLst/>
          </a:prstGeom>
        </p:spPr>
      </p:pic>
      <p:sp>
        <p:nvSpPr>
          <p:cNvPr id="82" name="Title 9"/>
          <p:cNvSpPr txBox="1">
            <a:spLocks/>
          </p:cNvSpPr>
          <p:nvPr/>
        </p:nvSpPr>
        <p:spPr>
          <a:xfrm>
            <a:off x="-211694" y="0"/>
            <a:ext cx="9596790" cy="924247"/>
          </a:xfrm>
          <a:prstGeom prst="rect">
            <a:avLst/>
          </a:prstGeom>
        </p:spPr>
        <p:txBody>
          <a:bodyPr vert="horz" lIns="91440" tIns="45720" rIns="91440" bIns="45720" rtlCol="0" anchor="ctr">
            <a:noAutofit/>
          </a:bodyPr>
          <a:lstStyle/>
          <a:p>
            <a:pPr algn="ctr" defTabSz="457200"/>
            <a:r>
              <a:rPr lang="en-US" sz="3800" kern="1200" dirty="0">
                <a:solidFill>
                  <a:prstClr val="black"/>
                </a:solidFill>
                <a:latin typeface="Calibri"/>
                <a:ea typeface="+mn-ea"/>
                <a:cs typeface="Arial" pitchFamily="34" charset="0"/>
              </a:rPr>
              <a:t>Easy-to-hard MIL</a:t>
            </a:r>
          </a:p>
        </p:txBody>
      </p:sp>
      <p:pic>
        <p:nvPicPr>
          <p:cNvPr id="6" name="Picture 5" descr="e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956" y="1562759"/>
            <a:ext cx="1440000" cy="1080000"/>
          </a:xfrm>
          <a:prstGeom prst="rect">
            <a:avLst/>
          </a:prstGeom>
        </p:spPr>
      </p:pic>
      <p:pic>
        <p:nvPicPr>
          <p:cNvPr id="8" name="Picture 7" descr="e3.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97340" y="1562759"/>
            <a:ext cx="1836735" cy="1080000"/>
          </a:xfrm>
          <a:prstGeom prst="rect">
            <a:avLst/>
          </a:prstGeom>
        </p:spPr>
      </p:pic>
      <p:pic>
        <p:nvPicPr>
          <p:cNvPr id="9" name="Picture 8" descr="e4.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36118" y="1562759"/>
            <a:ext cx="1440000" cy="1080000"/>
          </a:xfrm>
          <a:prstGeom prst="rect">
            <a:avLst/>
          </a:prstGeom>
        </p:spPr>
      </p:pic>
      <p:sp>
        <p:nvSpPr>
          <p:cNvPr id="19" name="Rounded Rectangle 18"/>
          <p:cNvSpPr/>
          <p:nvPr/>
        </p:nvSpPr>
        <p:spPr>
          <a:xfrm>
            <a:off x="106948" y="1310105"/>
            <a:ext cx="6697579" cy="1590842"/>
          </a:xfrm>
          <a:prstGeom prst="roundRect">
            <a:avLst/>
          </a:prstGeom>
          <a:noFill/>
          <a:ln w="76200" cmpd="sng">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dirty="0">
              <a:solidFill>
                <a:prstClr val="white"/>
              </a:solidFill>
              <a:latin typeface="Calibri"/>
            </a:endParaRPr>
          </a:p>
        </p:txBody>
      </p:sp>
      <p:sp>
        <p:nvSpPr>
          <p:cNvPr id="55" name="Rounded Rectangle 54"/>
          <p:cNvSpPr/>
          <p:nvPr/>
        </p:nvSpPr>
        <p:spPr>
          <a:xfrm>
            <a:off x="106948" y="1310105"/>
            <a:ext cx="6697579" cy="3264171"/>
          </a:xfrm>
          <a:prstGeom prst="roundRect">
            <a:avLst>
              <a:gd name="adj" fmla="val 8965"/>
            </a:avLst>
          </a:prstGeom>
          <a:noFill/>
          <a:ln w="76200" cmpd="sng">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dirty="0">
              <a:solidFill>
                <a:prstClr val="white"/>
              </a:solidFill>
              <a:latin typeface="Calibri"/>
            </a:endParaRPr>
          </a:p>
        </p:txBody>
      </p:sp>
      <p:sp>
        <p:nvSpPr>
          <p:cNvPr id="56" name="Rounded Rectangle 55"/>
          <p:cNvSpPr/>
          <p:nvPr/>
        </p:nvSpPr>
        <p:spPr>
          <a:xfrm>
            <a:off x="106948" y="1310105"/>
            <a:ext cx="6697579" cy="4943681"/>
          </a:xfrm>
          <a:prstGeom prst="roundRect">
            <a:avLst>
              <a:gd name="adj" fmla="val 7308"/>
            </a:avLst>
          </a:prstGeom>
          <a:noFill/>
          <a:ln w="76200" cmpd="sng">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dirty="0">
              <a:solidFill>
                <a:prstClr val="white"/>
              </a:solidFill>
              <a:latin typeface="Calibri"/>
            </a:endParaRPr>
          </a:p>
        </p:txBody>
      </p:sp>
      <p:grpSp>
        <p:nvGrpSpPr>
          <p:cNvPr id="21" name="Group 20"/>
          <p:cNvGrpSpPr/>
          <p:nvPr/>
        </p:nvGrpSpPr>
        <p:grpSpPr>
          <a:xfrm>
            <a:off x="7606633" y="3163462"/>
            <a:ext cx="1173059" cy="1176421"/>
            <a:chOff x="7606633" y="3163462"/>
            <a:chExt cx="1524000" cy="1176421"/>
          </a:xfrm>
        </p:grpSpPr>
        <p:sp>
          <p:nvSpPr>
            <p:cNvPr id="57" name="Rounded Rectangle 56"/>
            <p:cNvSpPr/>
            <p:nvPr/>
          </p:nvSpPr>
          <p:spPr>
            <a:xfrm>
              <a:off x="7606633" y="3163462"/>
              <a:ext cx="1524000" cy="1176421"/>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defTabSz="457200"/>
              <a:endParaRPr lang="en-US" sz="1800" kern="1200" dirty="0">
                <a:solidFill>
                  <a:prstClr val="black"/>
                </a:solidFill>
                <a:latin typeface="Calibri"/>
              </a:endParaRPr>
            </a:p>
          </p:txBody>
        </p:sp>
        <p:sp>
          <p:nvSpPr>
            <p:cNvPr id="58" name="TextBox 57"/>
            <p:cNvSpPr txBox="1"/>
            <p:nvPr/>
          </p:nvSpPr>
          <p:spPr>
            <a:xfrm>
              <a:off x="7824342" y="3534786"/>
              <a:ext cx="1117845" cy="400110"/>
            </a:xfrm>
            <a:prstGeom prst="rect">
              <a:avLst/>
            </a:prstGeom>
            <a:noFill/>
          </p:spPr>
          <p:txBody>
            <a:bodyPr wrap="none" rtlCol="0">
              <a:spAutoFit/>
            </a:bodyPr>
            <a:lstStyle/>
            <a:p>
              <a:pPr algn="ctr" defTabSz="457200"/>
              <a:r>
                <a:rPr lang="en-US" sz="2000" kern="1200" dirty="0">
                  <a:solidFill>
                    <a:prstClr val="black"/>
                  </a:solidFill>
                  <a:latin typeface="Calibri"/>
                  <a:ea typeface="+mn-ea"/>
                  <a:cs typeface="+mn-cs"/>
                </a:rPr>
                <a:t>Model</a:t>
              </a:r>
            </a:p>
          </p:txBody>
        </p:sp>
      </p:grpSp>
      <p:sp>
        <p:nvSpPr>
          <p:cNvPr id="20" name="Right Arrow 19"/>
          <p:cNvSpPr/>
          <p:nvPr/>
        </p:nvSpPr>
        <p:spPr>
          <a:xfrm rot="2700000">
            <a:off x="6991683" y="2332060"/>
            <a:ext cx="508000" cy="227263"/>
          </a:xfrm>
          <a:prstGeom prst="rightArrow">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457200"/>
            <a:endParaRPr lang="en-US" sz="1800" kern="1200" dirty="0">
              <a:solidFill>
                <a:prstClr val="white"/>
              </a:solidFill>
              <a:latin typeface="Calibri"/>
            </a:endParaRPr>
          </a:p>
        </p:txBody>
      </p:sp>
      <p:sp>
        <p:nvSpPr>
          <p:cNvPr id="59" name="Right Arrow 58"/>
          <p:cNvSpPr/>
          <p:nvPr/>
        </p:nvSpPr>
        <p:spPr>
          <a:xfrm rot="10800000">
            <a:off x="6997638" y="3652130"/>
            <a:ext cx="508000" cy="227263"/>
          </a:xfrm>
          <a:prstGeom prst="rightArrow">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457200"/>
            <a:endParaRPr lang="en-US" sz="1800" kern="1200" dirty="0">
              <a:solidFill>
                <a:prstClr val="white"/>
              </a:solidFill>
              <a:latin typeface="Calibri"/>
            </a:endParaRPr>
          </a:p>
        </p:txBody>
      </p:sp>
      <p:sp>
        <p:nvSpPr>
          <p:cNvPr id="61" name="CustomShape 3"/>
          <p:cNvSpPr/>
          <p:nvPr/>
        </p:nvSpPr>
        <p:spPr>
          <a:xfrm>
            <a:off x="15875" y="6416842"/>
            <a:ext cx="9144000" cy="481112"/>
          </a:xfrm>
          <a:prstGeom prst="rect">
            <a:avLst/>
          </a:prstGeom>
        </p:spPr>
        <p:txBody>
          <a:bodyPr wrap="none" lIns="90000" tIns="45000" rIns="90000" bIns="45000"/>
          <a:lstStyle/>
          <a:p>
            <a:pPr algn="r" defTabSz="457200">
              <a:lnSpc>
                <a:spcPct val="120000"/>
              </a:lnSpc>
            </a:pPr>
            <a:r>
              <a:rPr lang="en-US" sz="1560" kern="1200" dirty="0">
                <a:solidFill>
                  <a:prstClr val="black"/>
                </a:solidFill>
                <a:ea typeface="DejaVu Sans"/>
                <a:cs typeface="DejaVu Sans"/>
              </a:rPr>
              <a:t>[</a:t>
            </a:r>
            <a:r>
              <a:rPr lang="en-US" sz="1560" kern="1200" dirty="0" err="1">
                <a:solidFill>
                  <a:prstClr val="black"/>
                </a:solidFill>
                <a:ea typeface="DejaVu Sans"/>
                <a:cs typeface="DejaVu Sans"/>
              </a:rPr>
              <a:t>Bengio</a:t>
            </a:r>
            <a:r>
              <a:rPr lang="en-US" sz="1560" kern="1200" dirty="0">
                <a:solidFill>
                  <a:prstClr val="black"/>
                </a:solidFill>
                <a:ea typeface="DejaVu Sans"/>
                <a:cs typeface="DejaVu Sans"/>
              </a:rPr>
              <a:t> ICML09, Kumar NIPS10, Lee CVPR11, </a:t>
            </a:r>
            <a:r>
              <a:rPr lang="en-US" sz="1560" kern="1200" dirty="0" err="1">
                <a:solidFill>
                  <a:prstClr val="black"/>
                </a:solidFill>
                <a:ea typeface="DejaVu Sans"/>
                <a:cs typeface="DejaVu Sans"/>
              </a:rPr>
              <a:t>Pentina</a:t>
            </a:r>
            <a:r>
              <a:rPr lang="en-US" sz="1560" kern="1200" dirty="0">
                <a:solidFill>
                  <a:prstClr val="black"/>
                </a:solidFill>
                <a:ea typeface="DejaVu Sans"/>
                <a:cs typeface="DejaVu Sans"/>
              </a:rPr>
              <a:t> CVPR15, </a:t>
            </a:r>
            <a:r>
              <a:rPr lang="en-US" sz="1560" kern="1200" dirty="0" err="1">
                <a:solidFill>
                  <a:prstClr val="black"/>
                </a:solidFill>
                <a:ea typeface="DejaVu Sans"/>
                <a:cs typeface="DejaVu Sans"/>
              </a:rPr>
              <a:t>Sharmanska</a:t>
            </a:r>
            <a:r>
              <a:rPr lang="en-US" sz="1560" kern="1200" dirty="0">
                <a:solidFill>
                  <a:prstClr val="black"/>
                </a:solidFill>
                <a:ea typeface="DejaVu Sans"/>
                <a:cs typeface="DejaVu Sans"/>
              </a:rPr>
              <a:t> CVPR13, Lapin NN14]</a:t>
            </a:r>
          </a:p>
        </p:txBody>
      </p:sp>
      <p:pic>
        <p:nvPicPr>
          <p:cNvPr id="23" name="Picture 22" descr="15.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8956" y="3259883"/>
            <a:ext cx="1440000" cy="1080000"/>
          </a:xfrm>
          <a:prstGeom prst="rect">
            <a:avLst/>
          </a:prstGeom>
        </p:spPr>
      </p:pic>
      <p:pic>
        <p:nvPicPr>
          <p:cNvPr id="24" name="Picture 23" descr="127.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77652" y="3259883"/>
            <a:ext cx="1440000" cy="1080000"/>
          </a:xfrm>
          <a:prstGeom prst="rect">
            <a:avLst/>
          </a:prstGeom>
        </p:spPr>
      </p:pic>
      <p:pic>
        <p:nvPicPr>
          <p:cNvPr id="25" name="Picture 24" descr="145.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52557" y="3259883"/>
            <a:ext cx="1621622" cy="1080000"/>
          </a:xfrm>
          <a:prstGeom prst="rect">
            <a:avLst/>
          </a:prstGeom>
        </p:spPr>
      </p:pic>
      <p:pic>
        <p:nvPicPr>
          <p:cNvPr id="27" name="Picture 26" descr="163.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07859" y="3259883"/>
            <a:ext cx="1440000" cy="1080000"/>
          </a:xfrm>
          <a:prstGeom prst="rect">
            <a:avLst/>
          </a:prstGeom>
        </p:spPr>
      </p:pic>
      <p:pic>
        <p:nvPicPr>
          <p:cNvPr id="31" name="Picture 30" descr="f62.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83663" y="4958337"/>
            <a:ext cx="1455526" cy="1080000"/>
          </a:xfrm>
          <a:prstGeom prst="rect">
            <a:avLst/>
          </a:prstGeom>
        </p:spPr>
      </p:pic>
      <p:pic>
        <p:nvPicPr>
          <p:cNvPr id="32" name="Picture 31" descr="f95.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518141" y="4958337"/>
            <a:ext cx="1440000" cy="1080000"/>
          </a:xfrm>
          <a:prstGeom prst="rect">
            <a:avLst/>
          </a:prstGeom>
        </p:spPr>
      </p:pic>
      <p:pic>
        <p:nvPicPr>
          <p:cNvPr id="62" name="Picture 61" descr="f158.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26237" y="4958337"/>
            <a:ext cx="1621622" cy="1080000"/>
          </a:xfrm>
          <a:prstGeom prst="rect">
            <a:avLst/>
          </a:prstGeom>
        </p:spPr>
      </p:pic>
      <p:sp>
        <p:nvSpPr>
          <p:cNvPr id="67" name="Right Arrow 66"/>
          <p:cNvSpPr/>
          <p:nvPr/>
        </p:nvSpPr>
        <p:spPr>
          <a:xfrm rot="2700000">
            <a:off x="6991478" y="2978064"/>
            <a:ext cx="508000" cy="227263"/>
          </a:xfrm>
          <a:prstGeom prst="rightArrow">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457200"/>
            <a:endParaRPr lang="en-US" sz="1800" kern="1200" dirty="0">
              <a:solidFill>
                <a:prstClr val="white"/>
              </a:solidFill>
              <a:latin typeface="Calibri"/>
            </a:endParaRPr>
          </a:p>
        </p:txBody>
      </p:sp>
      <p:sp>
        <p:nvSpPr>
          <p:cNvPr id="68" name="Right Arrow 67"/>
          <p:cNvSpPr/>
          <p:nvPr/>
        </p:nvSpPr>
        <p:spPr>
          <a:xfrm rot="8149586">
            <a:off x="7003591" y="4584750"/>
            <a:ext cx="508000" cy="227263"/>
          </a:xfrm>
          <a:prstGeom prst="rightArrow">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457200"/>
            <a:endParaRPr lang="en-US" sz="1800" kern="1200" dirty="0">
              <a:solidFill>
                <a:prstClr val="white"/>
              </a:solidFill>
              <a:latin typeface="Calibri"/>
            </a:endParaRPr>
          </a:p>
        </p:txBody>
      </p:sp>
      <p:sp>
        <p:nvSpPr>
          <p:cNvPr id="69" name="Right Arrow 68"/>
          <p:cNvSpPr/>
          <p:nvPr/>
        </p:nvSpPr>
        <p:spPr>
          <a:xfrm>
            <a:off x="6985523" y="3676855"/>
            <a:ext cx="508000" cy="227263"/>
          </a:xfrm>
          <a:prstGeom prst="rightArrow">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457200"/>
            <a:endParaRPr lang="en-US" sz="1800" kern="1200" dirty="0">
              <a:solidFill>
                <a:prstClr val="white"/>
              </a:solidFill>
              <a:latin typeface="Calibri"/>
            </a:endParaRPr>
          </a:p>
        </p:txBody>
      </p:sp>
      <p:sp>
        <p:nvSpPr>
          <p:cNvPr id="28" name="TextBox 27"/>
          <p:cNvSpPr txBox="1"/>
          <p:nvPr/>
        </p:nvSpPr>
        <p:spPr>
          <a:xfrm>
            <a:off x="152494" y="778221"/>
            <a:ext cx="8690973" cy="461665"/>
          </a:xfrm>
          <a:prstGeom prst="rect">
            <a:avLst/>
          </a:prstGeom>
          <a:noFill/>
        </p:spPr>
        <p:txBody>
          <a:bodyPr wrap="square" rtlCol="0">
            <a:spAutoFit/>
          </a:bodyPr>
          <a:lstStyle/>
          <a:p>
            <a:pPr defTabSz="457200"/>
            <a:r>
              <a:rPr lang="en-US" sz="2400" kern="1200" dirty="0">
                <a:latin typeface="Calibri"/>
                <a:ea typeface="+mn-ea"/>
                <a:cs typeface="+mn-cs"/>
              </a:rPr>
              <a:t>Make three batches in order of increasing estimated difficulty </a:t>
            </a:r>
          </a:p>
        </p:txBody>
      </p:sp>
    </p:spTree>
    <p:extLst>
      <p:ext uri="{BB962C8B-B14F-4D97-AF65-F5344CB8AC3E}">
        <p14:creationId xmlns:p14="http://schemas.microsoft.com/office/powerpoint/2010/main" val="935506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fade">
                                      <p:cBhvr>
                                        <p:cTn id="18" dur="500"/>
                                        <p:tgtEl>
                                          <p:spTgt spid="55"/>
                                        </p:tgtEl>
                                      </p:cBhvr>
                                    </p:animEffect>
                                  </p:childTnLst>
                                </p:cTn>
                              </p:par>
                              <p:par>
                                <p:cTn id="19" presetID="10" presetClass="exit" presetSubtype="0" fill="hold" grpId="0" nodeType="withEffect">
                                  <p:stCondLst>
                                    <p:cond delay="0"/>
                                  </p:stCondLst>
                                  <p:childTnLst>
                                    <p:animEffect transition="out" filter="fade">
                                      <p:cBhvr>
                                        <p:cTn id="20" dur="500"/>
                                        <p:tgtEl>
                                          <p:spTgt spid="19"/>
                                        </p:tgtEl>
                                      </p:cBhvr>
                                    </p:animEffect>
                                    <p:set>
                                      <p:cBhvr>
                                        <p:cTn id="21" dur="1" fill="hold">
                                          <p:stCondLst>
                                            <p:cond delay="499"/>
                                          </p:stCondLst>
                                        </p:cTn>
                                        <p:tgtEl>
                                          <p:spTgt spid="19"/>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59"/>
                                        </p:tgtEl>
                                        <p:attrNameLst>
                                          <p:attrName>style.visibility</p:attrName>
                                        </p:attrNameLst>
                                      </p:cBhvr>
                                      <p:to>
                                        <p:strVal val="visible"/>
                                      </p:to>
                                    </p:set>
                                    <p:animEffect transition="in" filter="fade">
                                      <p:cBhvr>
                                        <p:cTn id="24" dur="500"/>
                                        <p:tgtEl>
                                          <p:spTgt spid="59"/>
                                        </p:tgtEl>
                                      </p:cBhvr>
                                    </p:animEffect>
                                  </p:childTnLst>
                                </p:cTn>
                              </p:par>
                              <p:par>
                                <p:cTn id="25" presetID="10" presetClass="exit" presetSubtype="0" fill="hold" grpId="1" nodeType="withEffect">
                                  <p:stCondLst>
                                    <p:cond delay="0"/>
                                  </p:stCondLst>
                                  <p:childTnLst>
                                    <p:animEffect transition="out" filter="fade">
                                      <p:cBhvr>
                                        <p:cTn id="26" dur="500"/>
                                        <p:tgtEl>
                                          <p:spTgt spid="20"/>
                                        </p:tgtEl>
                                      </p:cBhvr>
                                    </p:animEffect>
                                    <p:set>
                                      <p:cBhvr>
                                        <p:cTn id="27" dur="1" fill="hold">
                                          <p:stCondLst>
                                            <p:cond delay="499"/>
                                          </p:stCondLst>
                                        </p:cTn>
                                        <p:tgtEl>
                                          <p:spTgt spid="2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fade">
                                      <p:cBhvr>
                                        <p:cTn id="32" dur="500"/>
                                        <p:tgtEl>
                                          <p:spTgt spid="67"/>
                                        </p:tgtEl>
                                      </p:cBhvr>
                                    </p:animEffect>
                                  </p:childTnLst>
                                </p:cTn>
                              </p:par>
                              <p:par>
                                <p:cTn id="33" presetID="10" presetClass="exit" presetSubtype="0" fill="hold" grpId="1" nodeType="withEffect">
                                  <p:stCondLst>
                                    <p:cond delay="0"/>
                                  </p:stCondLst>
                                  <p:childTnLst>
                                    <p:animEffect transition="out" filter="fade">
                                      <p:cBhvr>
                                        <p:cTn id="34" dur="500"/>
                                        <p:tgtEl>
                                          <p:spTgt spid="59"/>
                                        </p:tgtEl>
                                      </p:cBhvr>
                                    </p:animEffect>
                                    <p:set>
                                      <p:cBhvr>
                                        <p:cTn id="35" dur="1" fill="hold">
                                          <p:stCondLst>
                                            <p:cond delay="499"/>
                                          </p:stCondLst>
                                        </p:cTn>
                                        <p:tgtEl>
                                          <p:spTgt spid="59"/>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8"/>
                                        </p:tgtEl>
                                        <p:attrNameLst>
                                          <p:attrName>style.visibility</p:attrName>
                                        </p:attrNameLst>
                                      </p:cBhvr>
                                      <p:to>
                                        <p:strVal val="visible"/>
                                      </p:to>
                                    </p:set>
                                    <p:animEffect transition="in" filter="fade">
                                      <p:cBhvr>
                                        <p:cTn id="40" dur="500"/>
                                        <p:tgtEl>
                                          <p:spTgt spid="68"/>
                                        </p:tgtEl>
                                      </p:cBhvr>
                                    </p:animEffect>
                                  </p:childTnLst>
                                </p:cTn>
                              </p:par>
                              <p:par>
                                <p:cTn id="41" presetID="10" presetClass="exit" presetSubtype="0" fill="hold" grpId="1" nodeType="withEffect">
                                  <p:stCondLst>
                                    <p:cond delay="0"/>
                                  </p:stCondLst>
                                  <p:childTnLst>
                                    <p:animEffect transition="out" filter="fade">
                                      <p:cBhvr>
                                        <p:cTn id="42" dur="500"/>
                                        <p:tgtEl>
                                          <p:spTgt spid="67"/>
                                        </p:tgtEl>
                                      </p:cBhvr>
                                    </p:animEffect>
                                    <p:set>
                                      <p:cBhvr>
                                        <p:cTn id="43" dur="1" fill="hold">
                                          <p:stCondLst>
                                            <p:cond delay="499"/>
                                          </p:stCondLst>
                                        </p:cTn>
                                        <p:tgtEl>
                                          <p:spTgt spid="67"/>
                                        </p:tgtEl>
                                        <p:attrNameLst>
                                          <p:attrName>style.visibility</p:attrName>
                                        </p:attrNameLst>
                                      </p:cBhvr>
                                      <p:to>
                                        <p:strVal val="hidden"/>
                                      </p:to>
                                    </p:set>
                                  </p:childTnLst>
                                </p:cTn>
                              </p:par>
                              <p:par>
                                <p:cTn id="44" presetID="10" presetClass="entr" presetSubtype="0" fill="hold" grpId="0" nodeType="withEffect">
                                  <p:stCondLst>
                                    <p:cond delay="0"/>
                                  </p:stCondLst>
                                  <p:childTnLst>
                                    <p:set>
                                      <p:cBhvr>
                                        <p:cTn id="45" dur="1" fill="hold">
                                          <p:stCondLst>
                                            <p:cond delay="0"/>
                                          </p:stCondLst>
                                        </p:cTn>
                                        <p:tgtEl>
                                          <p:spTgt spid="56"/>
                                        </p:tgtEl>
                                        <p:attrNameLst>
                                          <p:attrName>style.visibility</p:attrName>
                                        </p:attrNameLst>
                                      </p:cBhvr>
                                      <p:to>
                                        <p:strVal val="visible"/>
                                      </p:to>
                                    </p:set>
                                    <p:animEffect transition="in" filter="fade">
                                      <p:cBhvr>
                                        <p:cTn id="46" dur="500"/>
                                        <p:tgtEl>
                                          <p:spTgt spid="56"/>
                                        </p:tgtEl>
                                      </p:cBhvr>
                                    </p:animEffect>
                                  </p:childTnLst>
                                </p:cTn>
                              </p:par>
                              <p:par>
                                <p:cTn id="47" presetID="10" presetClass="exit" presetSubtype="0" fill="hold" grpId="1" nodeType="withEffect">
                                  <p:stCondLst>
                                    <p:cond delay="0"/>
                                  </p:stCondLst>
                                  <p:childTnLst>
                                    <p:animEffect transition="out" filter="fade">
                                      <p:cBhvr>
                                        <p:cTn id="48" dur="500"/>
                                        <p:tgtEl>
                                          <p:spTgt spid="55"/>
                                        </p:tgtEl>
                                      </p:cBhvr>
                                    </p:animEffect>
                                    <p:set>
                                      <p:cBhvr>
                                        <p:cTn id="49" dur="1" fill="hold">
                                          <p:stCondLst>
                                            <p:cond delay="499"/>
                                          </p:stCondLst>
                                        </p:cTn>
                                        <p:tgtEl>
                                          <p:spTgt spid="55"/>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69"/>
                                        </p:tgtEl>
                                        <p:attrNameLst>
                                          <p:attrName>style.visibility</p:attrName>
                                        </p:attrNameLst>
                                      </p:cBhvr>
                                      <p:to>
                                        <p:strVal val="visible"/>
                                      </p:to>
                                    </p:set>
                                    <p:animEffect transition="in" filter="fade">
                                      <p:cBhvr>
                                        <p:cTn id="54" dur="500"/>
                                        <p:tgtEl>
                                          <p:spTgt spid="69"/>
                                        </p:tgtEl>
                                      </p:cBhvr>
                                    </p:animEffect>
                                  </p:childTnLst>
                                </p:cTn>
                              </p:par>
                              <p:par>
                                <p:cTn id="55" presetID="10" presetClass="exit" presetSubtype="0" fill="hold" grpId="1" nodeType="withEffect">
                                  <p:stCondLst>
                                    <p:cond delay="0"/>
                                  </p:stCondLst>
                                  <p:childTnLst>
                                    <p:animEffect transition="out" filter="fade">
                                      <p:cBhvr>
                                        <p:cTn id="56" dur="500"/>
                                        <p:tgtEl>
                                          <p:spTgt spid="68"/>
                                        </p:tgtEl>
                                      </p:cBhvr>
                                    </p:animEffect>
                                    <p:set>
                                      <p:cBhvr>
                                        <p:cTn id="57" dur="1" fill="hold">
                                          <p:stCondLst>
                                            <p:cond delay="499"/>
                                          </p:stCondLst>
                                        </p:cTn>
                                        <p:tgtEl>
                                          <p:spTgt spid="6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55" grpId="0" animBg="1"/>
      <p:bldP spid="55" grpId="1" animBg="1"/>
      <p:bldP spid="56" grpId="0" animBg="1"/>
      <p:bldP spid="20" grpId="0" animBg="1"/>
      <p:bldP spid="20" grpId="1" animBg="1"/>
      <p:bldP spid="59" grpId="0" animBg="1"/>
      <p:bldP spid="59" grpId="1" animBg="1"/>
      <p:bldP spid="67" grpId="0" animBg="1"/>
      <p:bldP spid="67" grpId="1" animBg="1"/>
      <p:bldP spid="68" grpId="0" animBg="1"/>
      <p:bldP spid="68" grpId="1" animBg="1"/>
      <p:bldP spid="6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h53.png"/>
          <p:cNvPicPr>
            <a:picLocks noChangeAspect="1"/>
          </p:cNvPicPr>
          <p:nvPr/>
        </p:nvPicPr>
        <p:blipFill rotWithShape="1">
          <a:blip r:embed="rId3">
            <a:extLst>
              <a:ext uri="{28A0092B-C50C-407E-A947-70E740481C1C}">
                <a14:useLocalDpi xmlns:a14="http://schemas.microsoft.com/office/drawing/2010/main" val="0"/>
              </a:ext>
            </a:extLst>
          </a:blip>
          <a:srcRect r="11105"/>
          <a:stretch/>
        </p:blipFill>
        <p:spPr>
          <a:xfrm>
            <a:off x="283840" y="4958337"/>
            <a:ext cx="1441546" cy="1080000"/>
          </a:xfrm>
          <a:prstGeom prst="rect">
            <a:avLst/>
          </a:prstGeom>
        </p:spPr>
      </p:pic>
      <p:sp>
        <p:nvSpPr>
          <p:cNvPr id="82" name="Title 9"/>
          <p:cNvSpPr txBox="1">
            <a:spLocks/>
          </p:cNvSpPr>
          <p:nvPr/>
        </p:nvSpPr>
        <p:spPr>
          <a:xfrm>
            <a:off x="-211694" y="0"/>
            <a:ext cx="9596790" cy="924247"/>
          </a:xfrm>
          <a:prstGeom prst="rect">
            <a:avLst/>
          </a:prstGeom>
        </p:spPr>
        <p:txBody>
          <a:bodyPr vert="horz" lIns="91440" tIns="45720" rIns="91440" bIns="45720" rtlCol="0" anchor="ctr">
            <a:noAutofit/>
          </a:bodyPr>
          <a:lstStyle/>
          <a:p>
            <a:pPr algn="ctr" defTabSz="457200"/>
            <a:r>
              <a:rPr lang="en-US" sz="3800" kern="1200" dirty="0">
                <a:solidFill>
                  <a:prstClr val="black"/>
                </a:solidFill>
                <a:latin typeface="Calibri"/>
                <a:cs typeface="Arial" pitchFamily="34" charset="0"/>
              </a:rPr>
              <a:t>Easy-to-hard MIL</a:t>
            </a:r>
          </a:p>
        </p:txBody>
      </p:sp>
      <p:pic>
        <p:nvPicPr>
          <p:cNvPr id="2" name="Picture 1" descr="e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956" y="1548044"/>
            <a:ext cx="1575000" cy="1080000"/>
          </a:xfrm>
          <a:prstGeom prst="rect">
            <a:avLst/>
          </a:prstGeom>
        </p:spPr>
      </p:pic>
      <p:pic>
        <p:nvPicPr>
          <p:cNvPr id="3" name="Picture 2" descr="e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6285" y="1548044"/>
            <a:ext cx="1265064" cy="1080000"/>
          </a:xfrm>
          <a:prstGeom prst="rect">
            <a:avLst/>
          </a:prstGeom>
        </p:spPr>
      </p:pic>
      <p:pic>
        <p:nvPicPr>
          <p:cNvPr id="4" name="Picture 3" descr="e3.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27134" y="1548044"/>
            <a:ext cx="1443850" cy="1080000"/>
          </a:xfrm>
          <a:prstGeom prst="rect">
            <a:avLst/>
          </a:prstGeom>
        </p:spPr>
      </p:pic>
      <p:pic>
        <p:nvPicPr>
          <p:cNvPr id="5" name="Picture 4" descr="e4.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70457" y="1548044"/>
            <a:ext cx="1440000" cy="1080000"/>
          </a:xfrm>
          <a:prstGeom prst="rect">
            <a:avLst/>
          </a:prstGeom>
        </p:spPr>
      </p:pic>
      <p:pic>
        <p:nvPicPr>
          <p:cNvPr id="17" name="Picture 16" descr="f1.png"/>
          <p:cNvPicPr>
            <a:picLocks noChangeAspect="1"/>
          </p:cNvPicPr>
          <p:nvPr/>
        </p:nvPicPr>
        <p:blipFill rotWithShape="1">
          <a:blip r:embed="rId8">
            <a:extLst>
              <a:ext uri="{28A0092B-C50C-407E-A947-70E740481C1C}">
                <a14:useLocalDpi xmlns:a14="http://schemas.microsoft.com/office/drawing/2010/main" val="0"/>
              </a:ext>
            </a:extLst>
          </a:blip>
          <a:srcRect t="12669" b="13484"/>
          <a:stretch/>
        </p:blipFill>
        <p:spPr>
          <a:xfrm>
            <a:off x="2066285" y="3275802"/>
            <a:ext cx="1462474" cy="1080000"/>
          </a:xfrm>
          <a:prstGeom prst="rect">
            <a:avLst/>
          </a:prstGeom>
        </p:spPr>
      </p:pic>
      <p:pic>
        <p:nvPicPr>
          <p:cNvPr id="19" name="Picture 18" descr="f2.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8956" y="3259883"/>
            <a:ext cx="1626506" cy="1080000"/>
          </a:xfrm>
          <a:prstGeom prst="rect">
            <a:avLst/>
          </a:prstGeom>
        </p:spPr>
      </p:pic>
      <p:pic>
        <p:nvPicPr>
          <p:cNvPr id="20" name="Picture 19" descr="f3.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16283" y="3259883"/>
            <a:ext cx="1440000" cy="1080000"/>
          </a:xfrm>
          <a:prstGeom prst="rect">
            <a:avLst/>
          </a:prstGeom>
        </p:spPr>
      </p:pic>
      <p:pic>
        <p:nvPicPr>
          <p:cNvPr id="21" name="Picture 20" descr="f4.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33861" y="3259883"/>
            <a:ext cx="1276596" cy="1080000"/>
          </a:xfrm>
          <a:prstGeom prst="rect">
            <a:avLst/>
          </a:prstGeom>
        </p:spPr>
      </p:pic>
      <p:pic>
        <p:nvPicPr>
          <p:cNvPr id="22" name="Picture 21" descr="h1.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170457" y="4958337"/>
            <a:ext cx="1440000" cy="1080000"/>
          </a:xfrm>
          <a:prstGeom prst="rect">
            <a:avLst/>
          </a:prstGeom>
        </p:spPr>
      </p:pic>
      <p:pic>
        <p:nvPicPr>
          <p:cNvPr id="24" name="Picture 23" descr="h3.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496410" y="4958337"/>
            <a:ext cx="1621622" cy="1080000"/>
          </a:xfrm>
          <a:prstGeom prst="rect">
            <a:avLst/>
          </a:prstGeom>
        </p:spPr>
      </p:pic>
      <p:pic>
        <p:nvPicPr>
          <p:cNvPr id="43" name="Picture 42" descr="h67.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785557" y="4958337"/>
            <a:ext cx="1626506" cy="1080000"/>
          </a:xfrm>
          <a:prstGeom prst="rect">
            <a:avLst/>
          </a:prstGeom>
        </p:spPr>
      </p:pic>
      <p:sp>
        <p:nvSpPr>
          <p:cNvPr id="45" name="Rounded Rectangle 44"/>
          <p:cNvSpPr/>
          <p:nvPr/>
        </p:nvSpPr>
        <p:spPr>
          <a:xfrm>
            <a:off x="106948" y="1310105"/>
            <a:ext cx="6697579" cy="1590842"/>
          </a:xfrm>
          <a:prstGeom prst="roundRect">
            <a:avLst/>
          </a:prstGeom>
          <a:noFill/>
          <a:ln w="76200" cmpd="sng">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dirty="0">
              <a:solidFill>
                <a:prstClr val="white"/>
              </a:solidFill>
              <a:latin typeface="Calibri"/>
            </a:endParaRPr>
          </a:p>
        </p:txBody>
      </p:sp>
      <p:sp>
        <p:nvSpPr>
          <p:cNvPr id="46" name="Rounded Rectangle 45"/>
          <p:cNvSpPr/>
          <p:nvPr/>
        </p:nvSpPr>
        <p:spPr>
          <a:xfrm>
            <a:off x="106948" y="1310105"/>
            <a:ext cx="6697579" cy="3264171"/>
          </a:xfrm>
          <a:prstGeom prst="roundRect">
            <a:avLst>
              <a:gd name="adj" fmla="val 8155"/>
            </a:avLst>
          </a:prstGeom>
          <a:noFill/>
          <a:ln w="76200" cmpd="sng">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dirty="0">
              <a:solidFill>
                <a:prstClr val="white"/>
              </a:solidFill>
              <a:latin typeface="Calibri"/>
            </a:endParaRPr>
          </a:p>
        </p:txBody>
      </p:sp>
      <p:sp>
        <p:nvSpPr>
          <p:cNvPr id="47" name="Rounded Rectangle 46"/>
          <p:cNvSpPr/>
          <p:nvPr/>
        </p:nvSpPr>
        <p:spPr>
          <a:xfrm>
            <a:off x="106948" y="1310105"/>
            <a:ext cx="6697579" cy="4998299"/>
          </a:xfrm>
          <a:prstGeom prst="roundRect">
            <a:avLst>
              <a:gd name="adj" fmla="val 4367"/>
            </a:avLst>
          </a:prstGeom>
          <a:noFill/>
          <a:ln w="76200" cmpd="sng">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dirty="0">
              <a:solidFill>
                <a:prstClr val="white"/>
              </a:solidFill>
              <a:latin typeface="Calibri"/>
            </a:endParaRPr>
          </a:p>
        </p:txBody>
      </p:sp>
      <p:grpSp>
        <p:nvGrpSpPr>
          <p:cNvPr id="48" name="Group 47"/>
          <p:cNvGrpSpPr/>
          <p:nvPr/>
        </p:nvGrpSpPr>
        <p:grpSpPr>
          <a:xfrm>
            <a:off x="7606633" y="3163462"/>
            <a:ext cx="1173059" cy="1176421"/>
            <a:chOff x="7606633" y="3163462"/>
            <a:chExt cx="1524000" cy="1176421"/>
          </a:xfrm>
        </p:grpSpPr>
        <p:sp>
          <p:nvSpPr>
            <p:cNvPr id="49" name="Rounded Rectangle 48"/>
            <p:cNvSpPr/>
            <p:nvPr/>
          </p:nvSpPr>
          <p:spPr>
            <a:xfrm>
              <a:off x="7606633" y="3163462"/>
              <a:ext cx="1524000" cy="1176421"/>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defTabSz="457200"/>
              <a:endParaRPr lang="en-US" sz="1800" kern="1200" dirty="0">
                <a:solidFill>
                  <a:prstClr val="black"/>
                </a:solidFill>
                <a:latin typeface="Calibri"/>
              </a:endParaRPr>
            </a:p>
          </p:txBody>
        </p:sp>
        <p:sp>
          <p:nvSpPr>
            <p:cNvPr id="50" name="TextBox 49"/>
            <p:cNvSpPr txBox="1"/>
            <p:nvPr/>
          </p:nvSpPr>
          <p:spPr>
            <a:xfrm>
              <a:off x="7824342" y="3534786"/>
              <a:ext cx="1117845" cy="400110"/>
            </a:xfrm>
            <a:prstGeom prst="rect">
              <a:avLst/>
            </a:prstGeom>
            <a:noFill/>
          </p:spPr>
          <p:txBody>
            <a:bodyPr wrap="none" rtlCol="0">
              <a:spAutoFit/>
            </a:bodyPr>
            <a:lstStyle/>
            <a:p>
              <a:pPr algn="ctr" defTabSz="457200"/>
              <a:r>
                <a:rPr lang="en-US" sz="2000" kern="1200" dirty="0">
                  <a:solidFill>
                    <a:prstClr val="black"/>
                  </a:solidFill>
                  <a:latin typeface="Calibri"/>
                  <a:ea typeface="+mn-ea"/>
                  <a:cs typeface="+mn-cs"/>
                </a:rPr>
                <a:t>Model</a:t>
              </a:r>
            </a:p>
          </p:txBody>
        </p:sp>
      </p:grpSp>
      <p:sp>
        <p:nvSpPr>
          <p:cNvPr id="51" name="Right Arrow 50"/>
          <p:cNvSpPr/>
          <p:nvPr/>
        </p:nvSpPr>
        <p:spPr>
          <a:xfrm rot="2700000">
            <a:off x="6991683" y="2332060"/>
            <a:ext cx="508000" cy="227263"/>
          </a:xfrm>
          <a:prstGeom prst="rightArrow">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457200"/>
            <a:endParaRPr lang="en-US" sz="1800" kern="1200" dirty="0">
              <a:solidFill>
                <a:prstClr val="white"/>
              </a:solidFill>
              <a:latin typeface="Calibri"/>
            </a:endParaRPr>
          </a:p>
        </p:txBody>
      </p:sp>
      <p:sp>
        <p:nvSpPr>
          <p:cNvPr id="52" name="Right Arrow 51"/>
          <p:cNvSpPr/>
          <p:nvPr/>
        </p:nvSpPr>
        <p:spPr>
          <a:xfrm rot="10800000">
            <a:off x="6997638" y="3652130"/>
            <a:ext cx="508000" cy="227263"/>
          </a:xfrm>
          <a:prstGeom prst="rightArrow">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457200"/>
            <a:endParaRPr lang="en-US" sz="1800" kern="1200" dirty="0">
              <a:solidFill>
                <a:prstClr val="white"/>
              </a:solidFill>
              <a:latin typeface="Calibri"/>
            </a:endParaRPr>
          </a:p>
        </p:txBody>
      </p:sp>
      <p:sp>
        <p:nvSpPr>
          <p:cNvPr id="53" name="Right Arrow 52"/>
          <p:cNvSpPr/>
          <p:nvPr/>
        </p:nvSpPr>
        <p:spPr>
          <a:xfrm rot="2700000">
            <a:off x="6991478" y="2978064"/>
            <a:ext cx="508000" cy="227263"/>
          </a:xfrm>
          <a:prstGeom prst="rightArrow">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457200"/>
            <a:endParaRPr lang="en-US" sz="1800" kern="1200" dirty="0">
              <a:solidFill>
                <a:prstClr val="white"/>
              </a:solidFill>
              <a:latin typeface="Calibri"/>
            </a:endParaRPr>
          </a:p>
        </p:txBody>
      </p:sp>
      <p:sp>
        <p:nvSpPr>
          <p:cNvPr id="54" name="Right Arrow 53"/>
          <p:cNvSpPr/>
          <p:nvPr/>
        </p:nvSpPr>
        <p:spPr>
          <a:xfrm rot="8149586">
            <a:off x="7003591" y="4584750"/>
            <a:ext cx="508000" cy="227263"/>
          </a:xfrm>
          <a:prstGeom prst="rightArrow">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457200"/>
            <a:endParaRPr lang="en-US" sz="1800" kern="1200" dirty="0">
              <a:solidFill>
                <a:prstClr val="white"/>
              </a:solidFill>
              <a:latin typeface="Calibri"/>
            </a:endParaRPr>
          </a:p>
        </p:txBody>
      </p:sp>
      <p:sp>
        <p:nvSpPr>
          <p:cNvPr id="55" name="Right Arrow 54"/>
          <p:cNvSpPr/>
          <p:nvPr/>
        </p:nvSpPr>
        <p:spPr>
          <a:xfrm>
            <a:off x="6985523" y="3676855"/>
            <a:ext cx="508000" cy="227263"/>
          </a:xfrm>
          <a:prstGeom prst="rightArrow">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457200"/>
            <a:endParaRPr lang="en-US" sz="1800" kern="1200" dirty="0">
              <a:solidFill>
                <a:prstClr val="white"/>
              </a:solidFill>
              <a:latin typeface="Calibri"/>
            </a:endParaRPr>
          </a:p>
        </p:txBody>
      </p:sp>
      <p:sp>
        <p:nvSpPr>
          <p:cNvPr id="27" name="TextBox 26"/>
          <p:cNvSpPr txBox="1"/>
          <p:nvPr/>
        </p:nvSpPr>
        <p:spPr>
          <a:xfrm>
            <a:off x="152494" y="778221"/>
            <a:ext cx="8690973" cy="461665"/>
          </a:xfrm>
          <a:prstGeom prst="rect">
            <a:avLst/>
          </a:prstGeom>
          <a:noFill/>
        </p:spPr>
        <p:txBody>
          <a:bodyPr wrap="square" rtlCol="0">
            <a:spAutoFit/>
          </a:bodyPr>
          <a:lstStyle/>
          <a:p>
            <a:pPr defTabSz="457200"/>
            <a:r>
              <a:rPr lang="en-US" sz="2400" kern="1200" dirty="0">
                <a:latin typeface="Calibri"/>
                <a:ea typeface="+mn-ea"/>
                <a:cs typeface="+mn-cs"/>
              </a:rPr>
              <a:t>Make three batches in order of increasing estimated difficulty </a:t>
            </a:r>
          </a:p>
        </p:txBody>
      </p:sp>
      <p:sp>
        <p:nvSpPr>
          <p:cNvPr id="28" name="CustomShape 3"/>
          <p:cNvSpPr/>
          <p:nvPr/>
        </p:nvSpPr>
        <p:spPr>
          <a:xfrm>
            <a:off x="15875" y="6416842"/>
            <a:ext cx="9144000" cy="481112"/>
          </a:xfrm>
          <a:prstGeom prst="rect">
            <a:avLst/>
          </a:prstGeom>
        </p:spPr>
        <p:txBody>
          <a:bodyPr wrap="none" lIns="90000" tIns="45000" rIns="90000" bIns="45000"/>
          <a:lstStyle/>
          <a:p>
            <a:pPr algn="r" defTabSz="457200">
              <a:lnSpc>
                <a:spcPct val="120000"/>
              </a:lnSpc>
            </a:pPr>
            <a:r>
              <a:rPr lang="en-US" sz="1560" kern="1200" dirty="0">
                <a:solidFill>
                  <a:prstClr val="black"/>
                </a:solidFill>
                <a:ea typeface="DejaVu Sans"/>
                <a:cs typeface="DejaVu Sans"/>
              </a:rPr>
              <a:t>[</a:t>
            </a:r>
            <a:r>
              <a:rPr lang="en-US" sz="1560" kern="1200" dirty="0" err="1">
                <a:solidFill>
                  <a:prstClr val="black"/>
                </a:solidFill>
                <a:ea typeface="DejaVu Sans"/>
                <a:cs typeface="DejaVu Sans"/>
              </a:rPr>
              <a:t>Bengio</a:t>
            </a:r>
            <a:r>
              <a:rPr lang="en-US" sz="1560" kern="1200" dirty="0">
                <a:solidFill>
                  <a:prstClr val="black"/>
                </a:solidFill>
                <a:ea typeface="DejaVu Sans"/>
                <a:cs typeface="DejaVu Sans"/>
              </a:rPr>
              <a:t> ICML09, Kumar NIPS10, Lee CVPR11, </a:t>
            </a:r>
            <a:r>
              <a:rPr lang="en-US" sz="1560" kern="1200" dirty="0" err="1">
                <a:solidFill>
                  <a:prstClr val="black"/>
                </a:solidFill>
                <a:ea typeface="DejaVu Sans"/>
                <a:cs typeface="DejaVu Sans"/>
              </a:rPr>
              <a:t>Pentina</a:t>
            </a:r>
            <a:r>
              <a:rPr lang="en-US" sz="1560" kern="1200" dirty="0">
                <a:solidFill>
                  <a:prstClr val="black"/>
                </a:solidFill>
                <a:ea typeface="DejaVu Sans"/>
                <a:cs typeface="DejaVu Sans"/>
              </a:rPr>
              <a:t> CVPR15, </a:t>
            </a:r>
            <a:r>
              <a:rPr lang="en-US" sz="1560" kern="1200" dirty="0" err="1">
                <a:solidFill>
                  <a:prstClr val="black"/>
                </a:solidFill>
                <a:ea typeface="DejaVu Sans"/>
                <a:cs typeface="DejaVu Sans"/>
              </a:rPr>
              <a:t>Sharmanska</a:t>
            </a:r>
            <a:r>
              <a:rPr lang="en-US" sz="1560" kern="1200" dirty="0">
                <a:solidFill>
                  <a:prstClr val="black"/>
                </a:solidFill>
                <a:ea typeface="DejaVu Sans"/>
                <a:cs typeface="DejaVu Sans"/>
              </a:rPr>
              <a:t> CVPR13, Lapin NN14]</a:t>
            </a:r>
          </a:p>
        </p:txBody>
      </p:sp>
    </p:spTree>
    <p:extLst>
      <p:ext uri="{BB962C8B-B14F-4D97-AF65-F5344CB8AC3E}">
        <p14:creationId xmlns:p14="http://schemas.microsoft.com/office/powerpoint/2010/main" val="2327592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fade">
                                      <p:cBhvr>
                                        <p:cTn id="10" dur="500"/>
                                        <p:tgtEl>
                                          <p:spTgt spid="51"/>
                                        </p:tgtEl>
                                      </p:cBhvr>
                                    </p:animEffect>
                                  </p:childTnLst>
                                </p:cTn>
                              </p:par>
                              <p:par>
                                <p:cTn id="11" presetID="10" presetClass="entr" presetSubtype="0" fill="hold"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500"/>
                                        <p:tgtEl>
                                          <p:spTgt spid="4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fade">
                                      <p:cBhvr>
                                        <p:cTn id="18" dur="500"/>
                                        <p:tgtEl>
                                          <p:spTgt spid="46"/>
                                        </p:tgtEl>
                                      </p:cBhvr>
                                    </p:animEffect>
                                  </p:childTnLst>
                                </p:cTn>
                              </p:par>
                              <p:par>
                                <p:cTn id="19" presetID="10" presetClass="exit" presetSubtype="0" fill="hold" grpId="0" nodeType="withEffect">
                                  <p:stCondLst>
                                    <p:cond delay="0"/>
                                  </p:stCondLst>
                                  <p:childTnLst>
                                    <p:animEffect transition="out" filter="fade">
                                      <p:cBhvr>
                                        <p:cTn id="20" dur="500"/>
                                        <p:tgtEl>
                                          <p:spTgt spid="45"/>
                                        </p:tgtEl>
                                      </p:cBhvr>
                                    </p:animEffect>
                                    <p:set>
                                      <p:cBhvr>
                                        <p:cTn id="21" dur="1" fill="hold">
                                          <p:stCondLst>
                                            <p:cond delay="499"/>
                                          </p:stCondLst>
                                        </p:cTn>
                                        <p:tgtEl>
                                          <p:spTgt spid="45"/>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52"/>
                                        </p:tgtEl>
                                        <p:attrNameLst>
                                          <p:attrName>style.visibility</p:attrName>
                                        </p:attrNameLst>
                                      </p:cBhvr>
                                      <p:to>
                                        <p:strVal val="visible"/>
                                      </p:to>
                                    </p:set>
                                    <p:animEffect transition="in" filter="fade">
                                      <p:cBhvr>
                                        <p:cTn id="24" dur="500"/>
                                        <p:tgtEl>
                                          <p:spTgt spid="52"/>
                                        </p:tgtEl>
                                      </p:cBhvr>
                                    </p:animEffect>
                                  </p:childTnLst>
                                </p:cTn>
                              </p:par>
                              <p:par>
                                <p:cTn id="25" presetID="10" presetClass="exit" presetSubtype="0" fill="hold" grpId="1" nodeType="withEffect">
                                  <p:stCondLst>
                                    <p:cond delay="0"/>
                                  </p:stCondLst>
                                  <p:childTnLst>
                                    <p:animEffect transition="out" filter="fade">
                                      <p:cBhvr>
                                        <p:cTn id="26" dur="500"/>
                                        <p:tgtEl>
                                          <p:spTgt spid="51"/>
                                        </p:tgtEl>
                                      </p:cBhvr>
                                    </p:animEffect>
                                    <p:set>
                                      <p:cBhvr>
                                        <p:cTn id="27" dur="1" fill="hold">
                                          <p:stCondLst>
                                            <p:cond delay="499"/>
                                          </p:stCondLst>
                                        </p:cTn>
                                        <p:tgtEl>
                                          <p:spTgt spid="5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fade">
                                      <p:cBhvr>
                                        <p:cTn id="32" dur="500"/>
                                        <p:tgtEl>
                                          <p:spTgt spid="53"/>
                                        </p:tgtEl>
                                      </p:cBhvr>
                                    </p:animEffect>
                                  </p:childTnLst>
                                </p:cTn>
                              </p:par>
                              <p:par>
                                <p:cTn id="33" presetID="10" presetClass="exit" presetSubtype="0" fill="hold" grpId="1" nodeType="withEffect">
                                  <p:stCondLst>
                                    <p:cond delay="0"/>
                                  </p:stCondLst>
                                  <p:childTnLst>
                                    <p:animEffect transition="out" filter="fade">
                                      <p:cBhvr>
                                        <p:cTn id="34" dur="500"/>
                                        <p:tgtEl>
                                          <p:spTgt spid="52"/>
                                        </p:tgtEl>
                                      </p:cBhvr>
                                    </p:animEffect>
                                    <p:set>
                                      <p:cBhvr>
                                        <p:cTn id="35" dur="1" fill="hold">
                                          <p:stCondLst>
                                            <p:cond delay="499"/>
                                          </p:stCondLst>
                                        </p:cTn>
                                        <p:tgtEl>
                                          <p:spTgt spid="52"/>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4"/>
                                        </p:tgtEl>
                                        <p:attrNameLst>
                                          <p:attrName>style.visibility</p:attrName>
                                        </p:attrNameLst>
                                      </p:cBhvr>
                                      <p:to>
                                        <p:strVal val="visible"/>
                                      </p:to>
                                    </p:set>
                                    <p:animEffect transition="in" filter="fade">
                                      <p:cBhvr>
                                        <p:cTn id="40" dur="500"/>
                                        <p:tgtEl>
                                          <p:spTgt spid="54"/>
                                        </p:tgtEl>
                                      </p:cBhvr>
                                    </p:animEffect>
                                  </p:childTnLst>
                                </p:cTn>
                              </p:par>
                              <p:par>
                                <p:cTn id="41" presetID="10" presetClass="exit" presetSubtype="0" fill="hold" grpId="1" nodeType="withEffect">
                                  <p:stCondLst>
                                    <p:cond delay="0"/>
                                  </p:stCondLst>
                                  <p:childTnLst>
                                    <p:animEffect transition="out" filter="fade">
                                      <p:cBhvr>
                                        <p:cTn id="42" dur="500"/>
                                        <p:tgtEl>
                                          <p:spTgt spid="53"/>
                                        </p:tgtEl>
                                      </p:cBhvr>
                                    </p:animEffect>
                                    <p:set>
                                      <p:cBhvr>
                                        <p:cTn id="43" dur="1" fill="hold">
                                          <p:stCondLst>
                                            <p:cond delay="499"/>
                                          </p:stCondLst>
                                        </p:cTn>
                                        <p:tgtEl>
                                          <p:spTgt spid="53"/>
                                        </p:tgtEl>
                                        <p:attrNameLst>
                                          <p:attrName>style.visibility</p:attrName>
                                        </p:attrNameLst>
                                      </p:cBhvr>
                                      <p:to>
                                        <p:strVal val="hidden"/>
                                      </p:to>
                                    </p:set>
                                  </p:childTnLst>
                                </p:cTn>
                              </p:par>
                              <p:par>
                                <p:cTn id="44" presetID="10" presetClass="entr" presetSubtype="0" fill="hold" grpId="0" nodeType="with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fade">
                                      <p:cBhvr>
                                        <p:cTn id="46" dur="500"/>
                                        <p:tgtEl>
                                          <p:spTgt spid="47"/>
                                        </p:tgtEl>
                                      </p:cBhvr>
                                    </p:animEffect>
                                  </p:childTnLst>
                                </p:cTn>
                              </p:par>
                              <p:par>
                                <p:cTn id="47" presetID="10" presetClass="exit" presetSubtype="0" fill="hold" grpId="1" nodeType="withEffect">
                                  <p:stCondLst>
                                    <p:cond delay="0"/>
                                  </p:stCondLst>
                                  <p:childTnLst>
                                    <p:animEffect transition="out" filter="fade">
                                      <p:cBhvr>
                                        <p:cTn id="48" dur="500"/>
                                        <p:tgtEl>
                                          <p:spTgt spid="46"/>
                                        </p:tgtEl>
                                      </p:cBhvr>
                                    </p:animEffect>
                                    <p:set>
                                      <p:cBhvr>
                                        <p:cTn id="49" dur="1" fill="hold">
                                          <p:stCondLst>
                                            <p:cond delay="499"/>
                                          </p:stCondLst>
                                        </p:cTn>
                                        <p:tgtEl>
                                          <p:spTgt spid="46"/>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55"/>
                                        </p:tgtEl>
                                        <p:attrNameLst>
                                          <p:attrName>style.visibility</p:attrName>
                                        </p:attrNameLst>
                                      </p:cBhvr>
                                      <p:to>
                                        <p:strVal val="visible"/>
                                      </p:to>
                                    </p:set>
                                    <p:animEffect transition="in" filter="fade">
                                      <p:cBhvr>
                                        <p:cTn id="54" dur="500"/>
                                        <p:tgtEl>
                                          <p:spTgt spid="55"/>
                                        </p:tgtEl>
                                      </p:cBhvr>
                                    </p:animEffect>
                                  </p:childTnLst>
                                </p:cTn>
                              </p:par>
                              <p:par>
                                <p:cTn id="55" presetID="10" presetClass="exit" presetSubtype="0" fill="hold" grpId="1" nodeType="withEffect">
                                  <p:stCondLst>
                                    <p:cond delay="0"/>
                                  </p:stCondLst>
                                  <p:childTnLst>
                                    <p:animEffect transition="out" filter="fade">
                                      <p:cBhvr>
                                        <p:cTn id="56" dur="500"/>
                                        <p:tgtEl>
                                          <p:spTgt spid="54"/>
                                        </p:tgtEl>
                                      </p:cBhvr>
                                    </p:animEffect>
                                    <p:set>
                                      <p:cBhvr>
                                        <p:cTn id="57" dur="1" fill="hold">
                                          <p:stCondLst>
                                            <p:cond delay="499"/>
                                          </p:stCondLst>
                                        </p:cTn>
                                        <p:tgtEl>
                                          <p:spTgt spid="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5" grpId="1" animBg="1"/>
      <p:bldP spid="46" grpId="0" animBg="1"/>
      <p:bldP spid="46" grpId="1" animBg="1"/>
      <p:bldP spid="47" grpId="0" animBg="1"/>
      <p:bldP spid="51" grpId="0" animBg="1"/>
      <p:bldP spid="51" grpId="1" animBg="1"/>
      <p:bldP spid="52" grpId="0" animBg="1"/>
      <p:bldP spid="52" grpId="1" animBg="1"/>
      <p:bldP spid="53" grpId="0" animBg="1"/>
      <p:bldP spid="53" grpId="1" animBg="1"/>
      <p:bldP spid="54" grpId="0" animBg="1"/>
      <p:bldP spid="54" grpId="1" animBg="1"/>
      <p:bldP spid="5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itle 9"/>
          <p:cNvSpPr txBox="1">
            <a:spLocks/>
          </p:cNvSpPr>
          <p:nvPr/>
        </p:nvSpPr>
        <p:spPr>
          <a:xfrm>
            <a:off x="-211694" y="0"/>
            <a:ext cx="9596790" cy="924247"/>
          </a:xfrm>
          <a:prstGeom prst="rect">
            <a:avLst/>
          </a:prstGeom>
        </p:spPr>
        <p:txBody>
          <a:bodyPr vert="horz" lIns="91440" tIns="45720" rIns="91440" bIns="45720" rtlCol="0" anchor="ctr">
            <a:noAutofit/>
          </a:bodyPr>
          <a:lstStyle/>
          <a:p>
            <a:pPr algn="ctr" defTabSz="457200"/>
            <a:r>
              <a:rPr lang="en-US" sz="3800" kern="1200" dirty="0">
                <a:solidFill>
                  <a:prstClr val="black"/>
                </a:solidFill>
                <a:latin typeface="Calibri"/>
                <a:ea typeface="+mn-ea"/>
                <a:cs typeface="Arial" pitchFamily="34" charset="0"/>
              </a:rPr>
              <a:t>Results</a:t>
            </a:r>
          </a:p>
        </p:txBody>
      </p:sp>
      <p:sp>
        <p:nvSpPr>
          <p:cNvPr id="2" name="TextBox 1"/>
          <p:cNvSpPr txBox="1"/>
          <p:nvPr/>
        </p:nvSpPr>
        <p:spPr>
          <a:xfrm>
            <a:off x="152494" y="882686"/>
            <a:ext cx="8690973" cy="1203919"/>
          </a:xfrm>
          <a:prstGeom prst="rect">
            <a:avLst/>
          </a:prstGeom>
          <a:noFill/>
        </p:spPr>
        <p:txBody>
          <a:bodyPr wrap="square" rtlCol="0">
            <a:spAutoFit/>
          </a:bodyPr>
          <a:lstStyle/>
          <a:p>
            <a:pPr marL="342900" indent="-342900" defTabSz="457200">
              <a:lnSpc>
                <a:spcPct val="110000"/>
              </a:lnSpc>
              <a:buFont typeface="Arial"/>
              <a:buChar char="•"/>
            </a:pPr>
            <a:r>
              <a:rPr lang="en-US" sz="2200" kern="1200" dirty="0" err="1">
                <a:latin typeface="Calibri"/>
                <a:ea typeface="+mn-ea"/>
                <a:cs typeface="+mn-cs"/>
              </a:rPr>
              <a:t>CorLoc</a:t>
            </a:r>
            <a:r>
              <a:rPr lang="en-US" sz="2200" kern="1200" dirty="0">
                <a:latin typeface="Calibri"/>
                <a:ea typeface="+mn-ea"/>
                <a:cs typeface="+mn-cs"/>
              </a:rPr>
              <a:t> (</a:t>
            </a:r>
            <a:r>
              <a:rPr lang="en-US" sz="2200" kern="1200" dirty="0" err="1">
                <a:latin typeface="Calibri"/>
                <a:ea typeface="+mn-ea"/>
                <a:cs typeface="+mn-cs"/>
              </a:rPr>
              <a:t>IoU</a:t>
            </a:r>
            <a:r>
              <a:rPr lang="en-US" sz="2200" kern="1200" dirty="0">
                <a:latin typeface="Calibri"/>
                <a:ea typeface="+mn-ea"/>
                <a:cs typeface="+mn-cs"/>
              </a:rPr>
              <a:t> &gt; 0.5) on PASCAL VOC 07 </a:t>
            </a:r>
            <a:r>
              <a:rPr lang="en-US" sz="2200" kern="1200" dirty="0" err="1">
                <a:latin typeface="Calibri"/>
                <a:ea typeface="+mn-ea"/>
                <a:cs typeface="+mn-cs"/>
              </a:rPr>
              <a:t>trainval</a:t>
            </a:r>
            <a:endParaRPr lang="en-US" sz="2200" kern="1200" dirty="0">
              <a:latin typeface="Calibri"/>
              <a:ea typeface="+mn-ea"/>
              <a:cs typeface="+mn-cs"/>
            </a:endParaRPr>
          </a:p>
          <a:p>
            <a:pPr marL="342900" indent="-342900" defTabSz="457200">
              <a:lnSpc>
                <a:spcPct val="110000"/>
              </a:lnSpc>
              <a:buFont typeface="Arial"/>
              <a:buChar char="•"/>
            </a:pPr>
            <a:r>
              <a:rPr lang="en-US" sz="2200" kern="1200" dirty="0">
                <a:latin typeface="Calibri"/>
                <a:ea typeface="+mn-ea"/>
                <a:cs typeface="+mn-cs"/>
              </a:rPr>
              <a:t>34.4%: plain MIL, 10 iterations (no </a:t>
            </a:r>
            <a:r>
              <a:rPr lang="en-US" sz="2200" kern="1200" dirty="0" err="1">
                <a:latin typeface="Calibri"/>
                <a:ea typeface="+mn-ea"/>
                <a:cs typeface="+mn-cs"/>
              </a:rPr>
              <a:t>objectness</a:t>
            </a:r>
            <a:r>
              <a:rPr lang="en-US" sz="2200" kern="1200" dirty="0">
                <a:latin typeface="Calibri"/>
                <a:ea typeface="+mn-ea"/>
                <a:cs typeface="+mn-cs"/>
              </a:rPr>
              <a:t>, no multi-folding)</a:t>
            </a:r>
          </a:p>
          <a:p>
            <a:pPr marL="342900" indent="-342900" defTabSz="457200">
              <a:lnSpc>
                <a:spcPct val="110000"/>
              </a:lnSpc>
              <a:buFont typeface="Arial"/>
              <a:buChar char="•"/>
            </a:pPr>
            <a:r>
              <a:rPr lang="en-US" sz="2200" kern="1200" dirty="0">
                <a:latin typeface="Calibri"/>
                <a:ea typeface="+mn-ea"/>
                <a:cs typeface="+mn-cs"/>
              </a:rPr>
              <a:t>42.8%: easy-to-hard MIL, 3 batches X 3 iterations</a:t>
            </a:r>
          </a:p>
        </p:txBody>
      </p:sp>
      <p:pic>
        <p:nvPicPr>
          <p:cNvPr id="4" name="Picture 3" descr="car_00051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244" y="2459184"/>
            <a:ext cx="2920708" cy="2190531"/>
          </a:xfrm>
          <a:prstGeom prst="rect">
            <a:avLst/>
          </a:prstGeom>
        </p:spPr>
      </p:pic>
      <p:pic>
        <p:nvPicPr>
          <p:cNvPr id="6" name="Picture 5" descr="car_00256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244" y="4761759"/>
            <a:ext cx="2966917" cy="1981900"/>
          </a:xfrm>
          <a:prstGeom prst="rect">
            <a:avLst/>
          </a:prstGeom>
        </p:spPr>
      </p:pic>
      <p:pic>
        <p:nvPicPr>
          <p:cNvPr id="7" name="Picture 6" descr="car_00269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2383" y="4761759"/>
            <a:ext cx="2759511" cy="1848873"/>
          </a:xfrm>
          <a:prstGeom prst="rect">
            <a:avLst/>
          </a:prstGeom>
        </p:spPr>
      </p:pic>
      <p:pic>
        <p:nvPicPr>
          <p:cNvPr id="8" name="Picture 7" descr="car_003636.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42383" y="2459184"/>
            <a:ext cx="2701929" cy="2026447"/>
          </a:xfrm>
          <a:prstGeom prst="rect">
            <a:avLst/>
          </a:prstGeom>
        </p:spPr>
      </p:pic>
      <p:sp>
        <p:nvSpPr>
          <p:cNvPr id="56" name="Rectangle 55"/>
          <p:cNvSpPr/>
          <p:nvPr/>
        </p:nvSpPr>
        <p:spPr>
          <a:xfrm>
            <a:off x="6642403" y="4639167"/>
            <a:ext cx="431800" cy="419100"/>
          </a:xfrm>
          <a:prstGeom prst="rect">
            <a:avLst/>
          </a:prstGeom>
          <a:noFill/>
          <a:ln w="28575" cmpd="sng">
            <a:solidFill>
              <a:srgbClr val="21FF09"/>
            </a:solidFill>
          </a:ln>
          <a:effectLst>
            <a:glow rad="38100">
              <a:schemeClr val="tx1">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sz="1800" kern="1200">
              <a:solidFill>
                <a:prstClr val="white"/>
              </a:solidFill>
              <a:latin typeface="Calibri"/>
            </a:endParaRPr>
          </a:p>
        </p:txBody>
      </p:sp>
      <p:sp>
        <p:nvSpPr>
          <p:cNvPr id="58" name="Rectangle 57"/>
          <p:cNvSpPr/>
          <p:nvPr/>
        </p:nvSpPr>
        <p:spPr>
          <a:xfrm>
            <a:off x="6642403" y="3813316"/>
            <a:ext cx="431800" cy="419100"/>
          </a:xfrm>
          <a:prstGeom prst="rect">
            <a:avLst/>
          </a:prstGeom>
          <a:noFill/>
          <a:ln w="28575" cmpd="sng">
            <a:solidFill>
              <a:srgbClr val="FF0000"/>
            </a:solidFill>
          </a:ln>
          <a:effectLst>
            <a:glow rad="38100">
              <a:schemeClr val="tx1">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sz="1800" kern="1200">
              <a:solidFill>
                <a:prstClr val="white"/>
              </a:solidFill>
              <a:latin typeface="Calibri"/>
            </a:endParaRPr>
          </a:p>
        </p:txBody>
      </p:sp>
      <p:sp>
        <p:nvSpPr>
          <p:cNvPr id="69" name="TextBox 68"/>
          <p:cNvSpPr txBox="1"/>
          <p:nvPr/>
        </p:nvSpPr>
        <p:spPr>
          <a:xfrm>
            <a:off x="7074203" y="3863084"/>
            <a:ext cx="1223412" cy="369332"/>
          </a:xfrm>
          <a:prstGeom prst="rect">
            <a:avLst/>
          </a:prstGeom>
          <a:noFill/>
        </p:spPr>
        <p:txBody>
          <a:bodyPr wrap="none" rtlCol="0">
            <a:spAutoFit/>
          </a:bodyPr>
          <a:lstStyle/>
          <a:p>
            <a:pPr defTabSz="457200"/>
            <a:r>
              <a:rPr lang="en-GB" sz="1800" kern="1200" dirty="0">
                <a:solidFill>
                  <a:prstClr val="black"/>
                </a:solidFill>
                <a:latin typeface="Calibri"/>
                <a:ea typeface="+mn-ea"/>
                <a:cs typeface="+mn-cs"/>
              </a:rPr>
              <a:t>= plain MIL</a:t>
            </a:r>
          </a:p>
        </p:txBody>
      </p:sp>
      <p:sp>
        <p:nvSpPr>
          <p:cNvPr id="70" name="TextBox 69"/>
          <p:cNvSpPr txBox="1"/>
          <p:nvPr/>
        </p:nvSpPr>
        <p:spPr>
          <a:xfrm>
            <a:off x="7123322" y="4672343"/>
            <a:ext cx="1954381" cy="369332"/>
          </a:xfrm>
          <a:prstGeom prst="rect">
            <a:avLst/>
          </a:prstGeom>
          <a:noFill/>
        </p:spPr>
        <p:txBody>
          <a:bodyPr wrap="none" rtlCol="0">
            <a:spAutoFit/>
          </a:bodyPr>
          <a:lstStyle/>
          <a:p>
            <a:pPr defTabSz="457200"/>
            <a:r>
              <a:rPr lang="en-GB" sz="1800" kern="1200" dirty="0">
                <a:solidFill>
                  <a:prstClr val="black"/>
                </a:solidFill>
                <a:latin typeface="Calibri"/>
                <a:ea typeface="+mn-ea"/>
                <a:cs typeface="+mn-cs"/>
              </a:rPr>
              <a:t>= easy-to-hard MIL</a:t>
            </a:r>
          </a:p>
        </p:txBody>
      </p:sp>
    </p:spTree>
    <p:extLst>
      <p:ext uri="{BB962C8B-B14F-4D97-AF65-F5344CB8AC3E}">
        <p14:creationId xmlns:p14="http://schemas.microsoft.com/office/powerpoint/2010/main" val="28386730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76"/>
        <p:cNvGrpSpPr/>
        <p:nvPr/>
      </p:nvGrpSpPr>
      <p:grpSpPr>
        <a:xfrm>
          <a:off x="0" y="0"/>
          <a:ext cx="0" cy="0"/>
          <a:chOff x="0" y="0"/>
          <a:chExt cx="0" cy="0"/>
        </a:xfrm>
      </p:grpSpPr>
      <p:sp>
        <p:nvSpPr>
          <p:cNvPr id="1177" name="Shape 1177"/>
          <p:cNvSpPr/>
          <p:nvPr/>
        </p:nvSpPr>
        <p:spPr>
          <a:xfrm>
            <a:off x="0" y="274680"/>
            <a:ext cx="9144000" cy="555606"/>
          </a:xfrm>
          <a:prstGeom prst="rect">
            <a:avLst/>
          </a:prstGeom>
          <a:noFill/>
          <a:ln>
            <a:noFill/>
          </a:ln>
        </p:spPr>
        <p:txBody>
          <a:bodyPr lIns="90000" tIns="45000" rIns="90000" bIns="45000" anchor="t" anchorCtr="0">
            <a:noAutofit/>
          </a:bodyPr>
          <a:lstStyle/>
          <a:p>
            <a:pPr algn="ctr">
              <a:buClr>
                <a:srgbClr val="000000"/>
              </a:buClr>
              <a:buSzPct val="25000"/>
              <a:buFont typeface="Calibri"/>
              <a:buNone/>
            </a:pPr>
            <a:r>
              <a:rPr lang="en-US" sz="3600" dirty="0">
                <a:latin typeface="Calibri"/>
                <a:ea typeface="Calibri"/>
                <a:cs typeface="Calibri"/>
                <a:sym typeface="Calibri"/>
              </a:rPr>
              <a:t>Conclusion of our paper</a:t>
            </a:r>
          </a:p>
        </p:txBody>
      </p:sp>
      <p:sp>
        <p:nvSpPr>
          <p:cNvPr id="1178" name="Shape 1178"/>
          <p:cNvSpPr txBox="1"/>
          <p:nvPr/>
        </p:nvSpPr>
        <p:spPr>
          <a:xfrm>
            <a:off x="194036" y="1044453"/>
            <a:ext cx="8616589" cy="5487947"/>
          </a:xfrm>
          <a:prstGeom prst="rect">
            <a:avLst/>
          </a:prstGeom>
          <a:noFill/>
          <a:ln>
            <a:noFill/>
          </a:ln>
        </p:spPr>
        <p:txBody>
          <a:bodyPr lIns="91425" tIns="45700" rIns="91425" bIns="45700" anchor="t" anchorCtr="0">
            <a:noAutofit/>
          </a:bodyPr>
          <a:lstStyle/>
          <a:p>
            <a:pPr marL="285750" indent="-285750">
              <a:buClr>
                <a:srgbClr val="000000"/>
              </a:buClr>
              <a:buSzPct val="100000"/>
              <a:buFont typeface="Arial"/>
              <a:buChar char="•"/>
            </a:pPr>
            <a:r>
              <a:rPr lang="en-US" sz="2800" dirty="0">
                <a:latin typeface="Calibri"/>
                <a:ea typeface="Calibri"/>
                <a:cs typeface="Calibri"/>
                <a:sym typeface="Calibri"/>
              </a:rPr>
              <a:t>Collected 11k human difficulty measurements on VOC12</a:t>
            </a:r>
            <a:br>
              <a:rPr lang="en-US" sz="2800" dirty="0">
                <a:latin typeface="Calibri"/>
                <a:ea typeface="Calibri"/>
                <a:cs typeface="Calibri"/>
                <a:sym typeface="Calibri"/>
              </a:rPr>
            </a:br>
            <a:r>
              <a:rPr lang="en-US" sz="2800" dirty="0">
                <a:latin typeface="Calibri"/>
                <a:ea typeface="Calibri"/>
                <a:cs typeface="Calibri"/>
                <a:sym typeface="Calibri"/>
              </a:rPr>
              <a:t> </a:t>
            </a:r>
            <a:r>
              <a:rPr lang="en-US" sz="2800" dirty="0">
                <a:latin typeface="Calibri"/>
                <a:ea typeface="Calibri"/>
                <a:cs typeface="Calibri"/>
                <a:sym typeface="Calibri"/>
                <a:hlinkClick r:id="rId3"/>
              </a:rPr>
              <a:t>http://image-difficulty.herokuapp.com</a:t>
            </a:r>
            <a:endParaRPr lang="en-US" sz="2800" dirty="0">
              <a:latin typeface="Calibri"/>
              <a:ea typeface="Calibri"/>
              <a:cs typeface="Calibri"/>
              <a:sym typeface="Calibri"/>
            </a:endParaRPr>
          </a:p>
          <a:p>
            <a:pPr marL="285750" indent="-285750">
              <a:buClr>
                <a:srgbClr val="000000"/>
              </a:buClr>
              <a:buFont typeface="Arial"/>
              <a:buNone/>
            </a:pPr>
            <a:endParaRPr sz="2800" b="1" dirty="0">
              <a:latin typeface="Calibri"/>
              <a:ea typeface="Calibri"/>
              <a:cs typeface="Calibri"/>
              <a:sym typeface="Calibri"/>
            </a:endParaRPr>
          </a:p>
          <a:p>
            <a:pPr marL="285750" indent="-285750">
              <a:buClr>
                <a:srgbClr val="000000"/>
              </a:buClr>
              <a:buSzPct val="100000"/>
              <a:buFont typeface="Arial"/>
              <a:buChar char="•"/>
            </a:pPr>
            <a:r>
              <a:rPr lang="en-US" sz="2800" dirty="0">
                <a:latin typeface="Calibri"/>
                <a:ea typeface="Calibri"/>
                <a:cs typeface="Calibri"/>
                <a:sym typeface="Calibri"/>
              </a:rPr>
              <a:t>Difficulty correlates with number of objects, classes, non-centeredness and size</a:t>
            </a:r>
          </a:p>
          <a:p>
            <a:pPr>
              <a:buClr>
                <a:srgbClr val="000000"/>
              </a:buClr>
              <a:buFont typeface="Arial"/>
              <a:buNone/>
            </a:pPr>
            <a:endParaRPr sz="2800" b="1" dirty="0">
              <a:latin typeface="Calibri"/>
              <a:ea typeface="Calibri"/>
              <a:cs typeface="Calibri"/>
              <a:sym typeface="Calibri"/>
            </a:endParaRPr>
          </a:p>
          <a:p>
            <a:pPr marL="285750" indent="-285750">
              <a:buClr>
                <a:srgbClr val="000000"/>
              </a:buClr>
              <a:buSzPct val="100000"/>
              <a:buFont typeface="Arial"/>
              <a:buChar char="•"/>
            </a:pPr>
            <a:r>
              <a:rPr lang="en-US" sz="2800" dirty="0">
                <a:latin typeface="Calibri"/>
                <a:ea typeface="Calibri"/>
                <a:cs typeface="Calibri"/>
                <a:sym typeface="Calibri"/>
              </a:rPr>
              <a:t>Automatically estimate difficulty</a:t>
            </a:r>
          </a:p>
          <a:p>
            <a:pPr marL="285750" indent="-285750">
              <a:buClr>
                <a:srgbClr val="000000"/>
              </a:buClr>
              <a:buFont typeface="Arial"/>
              <a:buNone/>
            </a:pPr>
            <a:endParaRPr sz="2800" dirty="0">
              <a:latin typeface="Calibri"/>
              <a:ea typeface="Calibri"/>
              <a:cs typeface="Calibri"/>
              <a:sym typeface="Calibri"/>
            </a:endParaRPr>
          </a:p>
          <a:p>
            <a:pPr marL="285750" indent="-285750">
              <a:buClr>
                <a:srgbClr val="000000"/>
              </a:buClr>
              <a:buSzPct val="100000"/>
              <a:buFont typeface="Arial"/>
              <a:buChar char="•"/>
            </a:pPr>
            <a:r>
              <a:rPr lang="en-US" sz="2800" dirty="0">
                <a:latin typeface="Calibri"/>
                <a:ea typeface="Calibri"/>
                <a:cs typeface="Calibri"/>
                <a:sym typeface="Calibri"/>
              </a:rPr>
              <a:t>Used difficulty estimates for easy-to-hard</a:t>
            </a:r>
            <a:br>
              <a:rPr lang="en-US" sz="2800" dirty="0">
                <a:latin typeface="Calibri"/>
                <a:ea typeface="Calibri"/>
                <a:cs typeface="Calibri"/>
                <a:sym typeface="Calibri"/>
              </a:rPr>
            </a:br>
            <a:r>
              <a:rPr lang="en-US" sz="2800" dirty="0">
                <a:latin typeface="Calibri"/>
                <a:ea typeface="Calibri"/>
                <a:cs typeface="Calibri"/>
                <a:sym typeface="Calibri"/>
              </a:rPr>
              <a:t>weakly supervised object localization (WSOL)</a:t>
            </a:r>
          </a:p>
          <a:p>
            <a:pPr marL="285750" indent="-285750">
              <a:buClr>
                <a:srgbClr val="000000"/>
              </a:buClr>
              <a:buSzPct val="100000"/>
              <a:buFont typeface="Arial"/>
              <a:buChar char="•"/>
            </a:pPr>
            <a:endParaRPr lang="en-US" sz="2800" dirty="0">
              <a:latin typeface="Calibri"/>
              <a:ea typeface="Calibri"/>
              <a:cs typeface="Calibri"/>
              <a:sym typeface="Calibri"/>
            </a:endParaRPr>
          </a:p>
          <a:p>
            <a:pPr marL="285750" indent="-285750">
              <a:buClr>
                <a:srgbClr val="000000"/>
              </a:buClr>
              <a:buSzPct val="100000"/>
              <a:buFont typeface="Arial"/>
              <a:buChar char="•"/>
            </a:pPr>
            <a:r>
              <a:rPr lang="en-US" sz="2800" dirty="0">
                <a:latin typeface="Calibri"/>
                <a:ea typeface="Calibri"/>
                <a:cs typeface="Calibri"/>
                <a:sym typeface="Calibri"/>
              </a:rPr>
              <a:t>In paper: generalization across classes + other details</a:t>
            </a:r>
            <a:endParaRPr sz="1800" dirty="0">
              <a:latin typeface="Calibri"/>
              <a:ea typeface="Calibri"/>
              <a:cs typeface="Calibri"/>
              <a:sym typeface="Calibri"/>
            </a:endParaRPr>
          </a:p>
        </p:txBody>
      </p:sp>
    </p:spTree>
    <p:extLst>
      <p:ext uri="{BB962C8B-B14F-4D97-AF65-F5344CB8AC3E}">
        <p14:creationId xmlns:p14="http://schemas.microsoft.com/office/powerpoint/2010/main" val="2053820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7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78">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78">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7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Shape 522"/>
          <p:cNvSpPr txBox="1">
            <a:spLocks noGrp="1"/>
          </p:cNvSpPr>
          <p:nvPr>
            <p:ph type="ctrTitle"/>
          </p:nvPr>
        </p:nvSpPr>
        <p:spPr>
          <a:xfrm>
            <a:off x="174420" y="535579"/>
            <a:ext cx="8640960" cy="2632771"/>
          </a:xfrm>
          <a:prstGeom prst="rect">
            <a:avLst/>
          </a:prstGeom>
          <a:noFill/>
          <a:ln>
            <a:noFill/>
          </a:ln>
        </p:spPr>
        <p:txBody>
          <a:bodyPr lIns="91425" tIns="45700" rIns="91425" bIns="45700" anchor="ctr" anchorCtr="0">
            <a:noAutofit/>
          </a:bodyPr>
          <a:lstStyle/>
          <a:p>
            <a:pPr lvl="0">
              <a:lnSpc>
                <a:spcPct val="120000"/>
              </a:lnSpc>
              <a:buSzPct val="25000"/>
            </a:pPr>
            <a:r>
              <a:rPr lang="en-US" b="1" i="1" dirty="0"/>
              <a:t>Weakly Supervised Object Localization Using Size Estimates</a:t>
            </a:r>
            <a:endParaRPr lang="en-US" sz="4400" b="1" i="1" u="none" strike="noStrike" cap="none" dirty="0">
              <a:solidFill>
                <a:schemeClr val="dk1"/>
              </a:solidFill>
              <a:latin typeface="Calibri"/>
              <a:ea typeface="Calibri"/>
              <a:cs typeface="Calibri"/>
              <a:sym typeface="Calibri"/>
            </a:endParaRPr>
          </a:p>
        </p:txBody>
      </p:sp>
      <p:sp>
        <p:nvSpPr>
          <p:cNvPr id="523" name="Shape 523"/>
          <p:cNvSpPr txBox="1"/>
          <p:nvPr/>
        </p:nvSpPr>
        <p:spPr>
          <a:xfrm>
            <a:off x="620889" y="5351750"/>
            <a:ext cx="7902221" cy="1200900"/>
          </a:xfrm>
          <a:prstGeom prst="rect">
            <a:avLst/>
          </a:prstGeom>
          <a:noFill/>
          <a:ln>
            <a:noFill/>
          </a:ln>
        </p:spPr>
        <p:txBody>
          <a:bodyPr lIns="91425" tIns="45700" rIns="91425" bIns="45700" anchor="t" anchorCtr="0">
            <a:noAutofit/>
          </a:bodyPr>
          <a:lstStyle/>
          <a:p>
            <a:pPr lvl="0" algn="ctr" rtl="0">
              <a:spcBef>
                <a:spcPts val="0"/>
              </a:spcBef>
              <a:buClr>
                <a:srgbClr val="000000"/>
              </a:buClr>
              <a:buFont typeface="Calibri"/>
              <a:buNone/>
            </a:pPr>
            <a:endParaRPr sz="1000" dirty="0"/>
          </a:p>
          <a:p>
            <a:pPr lvl="0" algn="ctr" rtl="0">
              <a:spcBef>
                <a:spcPts val="0"/>
              </a:spcBef>
              <a:buClr>
                <a:srgbClr val="000000"/>
              </a:buClr>
              <a:buSzPct val="25000"/>
              <a:buFont typeface="Calibri"/>
              <a:buNone/>
            </a:pPr>
            <a:r>
              <a:rPr lang="en-US" sz="3000" dirty="0"/>
              <a:t>ECCV 2016</a:t>
            </a:r>
          </a:p>
        </p:txBody>
      </p:sp>
      <p:sp>
        <p:nvSpPr>
          <p:cNvPr id="524" name="Shape 524"/>
          <p:cNvSpPr txBox="1">
            <a:spLocks noGrp="1"/>
          </p:cNvSpPr>
          <p:nvPr>
            <p:ph type="subTitle" idx="1"/>
          </p:nvPr>
        </p:nvSpPr>
        <p:spPr>
          <a:xfrm>
            <a:off x="1143000" y="3696048"/>
            <a:ext cx="6858000" cy="1655700"/>
          </a:xfrm>
          <a:prstGeom prst="rect">
            <a:avLst/>
          </a:prstGeom>
          <a:noFill/>
          <a:ln>
            <a:noFill/>
          </a:ln>
        </p:spPr>
        <p:txBody>
          <a:bodyPr lIns="91425" tIns="45700" rIns="91425" bIns="45700" anchor="t" anchorCtr="0">
            <a:noAutofit/>
          </a:bodyPr>
          <a:lstStyle/>
          <a:p>
            <a:pPr marL="0" marR="0" lvl="0" indent="0" algn="ctr" rtl="0">
              <a:spcBef>
                <a:spcPts val="0"/>
              </a:spcBef>
              <a:buClr>
                <a:srgbClr val="000000"/>
              </a:buClr>
              <a:buSzPct val="25000"/>
              <a:buFont typeface="Arial"/>
              <a:buNone/>
            </a:pPr>
            <a:r>
              <a:rPr lang="en-US" sz="3200" b="0" i="0" u="none" strike="noStrike" cap="none" dirty="0">
                <a:solidFill>
                  <a:srgbClr val="000000"/>
                </a:solidFill>
                <a:latin typeface="Calibri"/>
                <a:ea typeface="Calibri"/>
                <a:cs typeface="Calibri"/>
                <a:sym typeface="Calibri"/>
              </a:rPr>
              <a:t>M Shi, V Ferrari</a:t>
            </a:r>
          </a:p>
        </p:txBody>
      </p:sp>
    </p:spTree>
    <p:extLst>
      <p:ext uri="{BB962C8B-B14F-4D97-AF65-F5344CB8AC3E}">
        <p14:creationId xmlns:p14="http://schemas.microsoft.com/office/powerpoint/2010/main" val="22059411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7" name="Shape 227"/>
          <p:cNvPicPr preferRelativeResize="0"/>
          <p:nvPr/>
        </p:nvPicPr>
        <p:blipFill>
          <a:blip r:embed="rId3">
            <a:alphaModFix/>
          </a:blip>
          <a:stretch>
            <a:fillRect/>
          </a:stretch>
        </p:blipFill>
        <p:spPr>
          <a:xfrm>
            <a:off x="187700" y="923750"/>
            <a:ext cx="5861022" cy="2505250"/>
          </a:xfrm>
          <a:prstGeom prst="rect">
            <a:avLst/>
          </a:prstGeom>
          <a:noFill/>
          <a:ln>
            <a:noFill/>
          </a:ln>
        </p:spPr>
      </p:pic>
      <p:pic>
        <p:nvPicPr>
          <p:cNvPr id="228" name="Shape 228"/>
          <p:cNvPicPr preferRelativeResize="0"/>
          <p:nvPr/>
        </p:nvPicPr>
        <p:blipFill>
          <a:blip r:embed="rId4">
            <a:alphaModFix/>
          </a:blip>
          <a:stretch>
            <a:fillRect/>
          </a:stretch>
        </p:blipFill>
        <p:spPr>
          <a:xfrm>
            <a:off x="4125686" y="3647705"/>
            <a:ext cx="4720964" cy="2693593"/>
          </a:xfrm>
          <a:prstGeom prst="rect">
            <a:avLst/>
          </a:prstGeom>
          <a:noFill/>
          <a:ln>
            <a:noFill/>
          </a:ln>
        </p:spPr>
      </p:pic>
      <p:cxnSp>
        <p:nvCxnSpPr>
          <p:cNvPr id="229" name="Shape 229"/>
          <p:cNvCxnSpPr/>
          <p:nvPr/>
        </p:nvCxnSpPr>
        <p:spPr>
          <a:xfrm rot="10800000" flipH="1">
            <a:off x="3309851" y="1505110"/>
            <a:ext cx="5542799" cy="2559600"/>
          </a:xfrm>
          <a:prstGeom prst="straightConnector1">
            <a:avLst/>
          </a:prstGeom>
          <a:noFill/>
          <a:ln w="19050" cap="flat" cmpd="sng">
            <a:solidFill>
              <a:srgbClr val="000000"/>
            </a:solidFill>
            <a:prstDash val="solid"/>
            <a:round/>
            <a:headEnd type="none" w="lg" len="lg"/>
            <a:tailEnd type="none" w="lg" len="lg"/>
          </a:ln>
        </p:spPr>
      </p:cxnSp>
      <p:pic>
        <p:nvPicPr>
          <p:cNvPr id="5" name="Shape 1141">
            <a:extLst>
              <a:ext uri="{FF2B5EF4-FFF2-40B4-BE49-F238E27FC236}">
                <a16:creationId xmlns:a16="http://schemas.microsoft.com/office/drawing/2014/main" id="{F9F558CD-B949-2D47-ADAD-BB5F931F19D7}"/>
              </a:ext>
            </a:extLst>
          </p:cNvPr>
          <p:cNvPicPr preferRelativeResize="0"/>
          <p:nvPr/>
        </p:nvPicPr>
        <p:blipFill>
          <a:blip r:embed="rId5">
            <a:alphaModFix/>
          </a:blip>
          <a:stretch>
            <a:fillRect/>
          </a:stretch>
        </p:blipFill>
        <p:spPr>
          <a:xfrm>
            <a:off x="2255947" y="1691960"/>
            <a:ext cx="4632106" cy="3474080"/>
          </a:xfrm>
          <a:prstGeom prst="rect">
            <a:avLst/>
          </a:prstGeom>
          <a:noFill/>
          <a:ln>
            <a:noFill/>
          </a:ln>
        </p:spPr>
      </p:pic>
      <p:sp>
        <p:nvSpPr>
          <p:cNvPr id="6" name="Shape 363">
            <a:extLst>
              <a:ext uri="{FF2B5EF4-FFF2-40B4-BE49-F238E27FC236}">
                <a16:creationId xmlns:a16="http://schemas.microsoft.com/office/drawing/2014/main" id="{C5B1FB1B-7BB5-F24C-89EA-E1C20DF4B580}"/>
              </a:ext>
            </a:extLst>
          </p:cNvPr>
          <p:cNvSpPr txBox="1"/>
          <p:nvPr/>
        </p:nvSpPr>
        <p:spPr>
          <a:xfrm>
            <a:off x="424544" y="232526"/>
            <a:ext cx="8240486" cy="692760"/>
          </a:xfrm>
          <a:prstGeom prst="rect">
            <a:avLst/>
          </a:prstGeom>
          <a:noFill/>
          <a:ln>
            <a:noFill/>
          </a:ln>
        </p:spPr>
        <p:txBody>
          <a:bodyPr lIns="91425" tIns="91425" rIns="91425" bIns="91425" anchor="t" anchorCtr="0">
            <a:noAutofit/>
          </a:bodyPr>
          <a:lstStyle/>
          <a:p>
            <a:pPr algn="ctr"/>
            <a:r>
              <a:rPr lang="ro-RO" sz="3200" dirty="0" err="1"/>
              <a:t>Inspired</a:t>
            </a:r>
            <a:r>
              <a:rPr lang="ro-RO" sz="3200" dirty="0"/>
              <a:t> </a:t>
            </a:r>
            <a:r>
              <a:rPr lang="ro-RO" sz="3200" dirty="0" err="1"/>
              <a:t>by</a:t>
            </a:r>
            <a:r>
              <a:rPr lang="ro-RO" sz="3200" dirty="0"/>
              <a:t> </a:t>
            </a:r>
            <a:r>
              <a:rPr lang="ro-RO" sz="3200" dirty="0" err="1"/>
              <a:t>the</a:t>
            </a:r>
            <a:r>
              <a:rPr lang="ro-RO" sz="3200" dirty="0"/>
              <a:t> </a:t>
            </a:r>
            <a:r>
              <a:rPr lang="ro-RO" sz="3200" dirty="0" err="1"/>
              <a:t>human</a:t>
            </a:r>
            <a:r>
              <a:rPr lang="ro-RO" sz="3200" dirty="0"/>
              <a:t> </a:t>
            </a:r>
            <a:r>
              <a:rPr lang="ro-RO" sz="3200" dirty="0" err="1"/>
              <a:t>brain</a:t>
            </a:r>
            <a:endParaRPr lang="en" sz="3200" dirty="0"/>
          </a:p>
        </p:txBody>
      </p:sp>
    </p:spTree>
    <p:extLst>
      <p:ext uri="{BB962C8B-B14F-4D97-AF65-F5344CB8AC3E}">
        <p14:creationId xmlns:p14="http://schemas.microsoft.com/office/powerpoint/2010/main" val="521397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Shape 542"/>
          <p:cNvSpPr/>
          <p:nvPr/>
        </p:nvSpPr>
        <p:spPr>
          <a:xfrm>
            <a:off x="0" y="274680"/>
            <a:ext cx="9144000" cy="910652"/>
          </a:xfrm>
          <a:prstGeom prst="rect">
            <a:avLst/>
          </a:prstGeom>
          <a:noFill/>
          <a:ln>
            <a:noFill/>
          </a:ln>
        </p:spPr>
        <p:txBody>
          <a:bodyPr lIns="90000" tIns="45000" rIns="90000" bIns="45000" anchor="t" anchorCtr="0">
            <a:noAutofit/>
          </a:bodyPr>
          <a:lstStyle/>
          <a:p>
            <a:pPr marL="0" marR="0" lvl="0" indent="0" algn="ctr" rtl="0">
              <a:lnSpc>
                <a:spcPct val="100000"/>
              </a:lnSpc>
              <a:spcBef>
                <a:spcPts val="0"/>
              </a:spcBef>
              <a:spcAft>
                <a:spcPts val="0"/>
              </a:spcAft>
              <a:buClr>
                <a:srgbClr val="000000"/>
              </a:buClr>
              <a:buSzPct val="25000"/>
              <a:buFont typeface="Calibri"/>
              <a:buNone/>
            </a:pPr>
            <a:r>
              <a:rPr lang="en-US" sz="3600" dirty="0">
                <a:latin typeface="Calibri"/>
                <a:ea typeface="Calibri"/>
                <a:cs typeface="Calibri"/>
                <a:sym typeface="Calibri"/>
              </a:rPr>
              <a:t>Using size estimates in WSOL</a:t>
            </a:r>
            <a:endParaRPr lang="en-US" sz="3600" b="0" i="0" u="none" strike="noStrike" cap="none" dirty="0">
              <a:solidFill>
                <a:srgbClr val="000000"/>
              </a:solidFill>
              <a:latin typeface="Calibri"/>
              <a:ea typeface="Calibri"/>
              <a:cs typeface="Calibri"/>
              <a:sym typeface="Calibri"/>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692" y="3338411"/>
            <a:ext cx="2683044" cy="1944000"/>
          </a:xfrm>
          <a:prstGeom prst="rect">
            <a:avLst/>
          </a:prstGeom>
        </p:spPr>
      </p:pic>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22086" y="3338411"/>
            <a:ext cx="2642900" cy="19440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5660" y="3338411"/>
            <a:ext cx="2910180" cy="19440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22086" y="3338411"/>
            <a:ext cx="2936556" cy="1944000"/>
          </a:xfrm>
          <a:prstGeom prst="rect">
            <a:avLst/>
          </a:prstGeom>
        </p:spPr>
      </p:pic>
    </p:spTree>
    <p:extLst>
      <p:ext uri="{BB962C8B-B14F-4D97-AF65-F5344CB8AC3E}">
        <p14:creationId xmlns:p14="http://schemas.microsoft.com/office/powerpoint/2010/main" val="20134880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Shape 542"/>
          <p:cNvSpPr/>
          <p:nvPr/>
        </p:nvSpPr>
        <p:spPr>
          <a:xfrm>
            <a:off x="0" y="274680"/>
            <a:ext cx="9144000" cy="910652"/>
          </a:xfrm>
          <a:prstGeom prst="rect">
            <a:avLst/>
          </a:prstGeom>
          <a:noFill/>
          <a:ln>
            <a:noFill/>
          </a:ln>
        </p:spPr>
        <p:txBody>
          <a:bodyPr lIns="90000" tIns="45000" rIns="90000" bIns="45000" anchor="t" anchorCtr="0">
            <a:noAutofit/>
          </a:bodyPr>
          <a:lstStyle/>
          <a:p>
            <a:pPr marL="0" marR="0" lvl="0" indent="0" algn="ctr" rtl="0">
              <a:lnSpc>
                <a:spcPct val="100000"/>
              </a:lnSpc>
              <a:spcBef>
                <a:spcPts val="0"/>
              </a:spcBef>
              <a:spcAft>
                <a:spcPts val="0"/>
              </a:spcAft>
              <a:buClr>
                <a:srgbClr val="000000"/>
              </a:buClr>
              <a:buSzPct val="25000"/>
              <a:buFont typeface="Calibri"/>
              <a:buNone/>
            </a:pPr>
            <a:r>
              <a:rPr lang="en-US" sz="3600" dirty="0">
                <a:latin typeface="Calibri"/>
                <a:ea typeface="Calibri"/>
                <a:cs typeface="Calibri"/>
                <a:sym typeface="Calibri"/>
              </a:rPr>
              <a:t>Using size estimates in WSOL</a:t>
            </a:r>
            <a:endParaRPr lang="en-US" sz="3600" b="0" i="0" u="none" strike="noStrike" cap="none" dirty="0">
              <a:solidFill>
                <a:srgbClr val="000000"/>
              </a:solidFill>
              <a:latin typeface="Calibri"/>
              <a:ea typeface="Calibri"/>
              <a:cs typeface="Calibri"/>
              <a:sym typeface="Calibri"/>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692" y="3338411"/>
            <a:ext cx="2683044" cy="1944000"/>
          </a:xfrm>
          <a:prstGeom prst="rect">
            <a:avLst/>
          </a:prstGeom>
        </p:spPr>
      </p:pic>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22086" y="3338411"/>
            <a:ext cx="2642900" cy="1944000"/>
          </a:xfrm>
          <a:prstGeom prst="rect">
            <a:avLst/>
          </a:prstGeom>
        </p:spPr>
      </p:pic>
      <p:sp>
        <p:nvSpPr>
          <p:cNvPr id="5" name="Cloud 4"/>
          <p:cNvSpPr/>
          <p:nvPr/>
        </p:nvSpPr>
        <p:spPr>
          <a:xfrm>
            <a:off x="2897774" y="1137510"/>
            <a:ext cx="3893127" cy="1260764"/>
          </a:xfrm>
          <a:prstGeom prst="cloud">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a:p>
        </p:txBody>
      </p:sp>
      <p:sp>
        <p:nvSpPr>
          <p:cNvPr id="6" name="TextBox 5"/>
          <p:cNvSpPr txBox="1"/>
          <p:nvPr/>
        </p:nvSpPr>
        <p:spPr>
          <a:xfrm>
            <a:off x="3322070" y="1308897"/>
            <a:ext cx="3044537" cy="830997"/>
          </a:xfrm>
          <a:prstGeom prst="rect">
            <a:avLst/>
          </a:prstGeom>
          <a:noFill/>
        </p:spPr>
        <p:txBody>
          <a:bodyPr wrap="square" rtlCol="0">
            <a:spAutoFit/>
          </a:bodyPr>
          <a:lstStyle/>
          <a:p>
            <a:pPr algn="just"/>
            <a:r>
              <a:rPr lang="en-US" altLang="zh-CN" sz="2400" i="1" dirty="0">
                <a:latin typeface="Calibri" panose="020F0502020204030204" pitchFamily="34" charset="0"/>
              </a:rPr>
              <a:t>Assuming we have an object size predictor !!  </a:t>
            </a:r>
            <a:endParaRPr lang="zh-CN" altLang="en-US" sz="2400" i="1" dirty="0">
              <a:latin typeface="Calibri" panose="020F0502020204030204" pitchFamily="34" charset="0"/>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5660" y="3338411"/>
            <a:ext cx="2910180" cy="19440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22086" y="3338411"/>
            <a:ext cx="2936556" cy="1944000"/>
          </a:xfrm>
          <a:prstGeom prst="rect">
            <a:avLst/>
          </a:prstGeom>
        </p:spPr>
      </p:pic>
    </p:spTree>
    <p:extLst>
      <p:ext uri="{BB962C8B-B14F-4D97-AF65-F5344CB8AC3E}">
        <p14:creationId xmlns:p14="http://schemas.microsoft.com/office/powerpoint/2010/main" val="28332122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Shape 542"/>
          <p:cNvSpPr/>
          <p:nvPr/>
        </p:nvSpPr>
        <p:spPr>
          <a:xfrm>
            <a:off x="0" y="274680"/>
            <a:ext cx="9144000" cy="910652"/>
          </a:xfrm>
          <a:prstGeom prst="rect">
            <a:avLst/>
          </a:prstGeom>
          <a:noFill/>
          <a:ln>
            <a:noFill/>
          </a:ln>
        </p:spPr>
        <p:txBody>
          <a:bodyPr lIns="90000" tIns="45000" rIns="90000" bIns="45000" anchor="t" anchorCtr="0">
            <a:noAutofit/>
          </a:bodyPr>
          <a:lstStyle/>
          <a:p>
            <a:pPr marL="0" marR="0" lvl="0" indent="0" algn="ctr" rtl="0">
              <a:lnSpc>
                <a:spcPct val="100000"/>
              </a:lnSpc>
              <a:spcBef>
                <a:spcPts val="0"/>
              </a:spcBef>
              <a:spcAft>
                <a:spcPts val="0"/>
              </a:spcAft>
              <a:buClr>
                <a:srgbClr val="000000"/>
              </a:buClr>
              <a:buSzPct val="25000"/>
              <a:buFont typeface="Calibri"/>
              <a:buNone/>
            </a:pPr>
            <a:r>
              <a:rPr lang="en-US" sz="3600" dirty="0">
                <a:latin typeface="Calibri"/>
                <a:ea typeface="Calibri"/>
                <a:cs typeface="Calibri"/>
                <a:sym typeface="Calibri"/>
              </a:rPr>
              <a:t>Using size estimates in WSOL</a:t>
            </a:r>
            <a:endParaRPr lang="en-US" sz="3600" b="0" i="0" u="none" strike="noStrike" cap="none" dirty="0">
              <a:solidFill>
                <a:srgbClr val="000000"/>
              </a:solidFill>
              <a:latin typeface="Calibri"/>
              <a:ea typeface="Calibri"/>
              <a:cs typeface="Calibri"/>
              <a:sym typeface="Calibri"/>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692" y="3338411"/>
            <a:ext cx="2683044" cy="1944000"/>
          </a:xfrm>
          <a:prstGeom prst="rect">
            <a:avLst/>
          </a:prstGeom>
        </p:spPr>
      </p:pic>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22086" y="3338411"/>
            <a:ext cx="2642900" cy="1944000"/>
          </a:xfrm>
          <a:prstGeom prst="rect">
            <a:avLst/>
          </a:prstGeom>
        </p:spPr>
      </p:pic>
      <p:sp>
        <p:nvSpPr>
          <p:cNvPr id="5" name="Cloud 4"/>
          <p:cNvSpPr/>
          <p:nvPr/>
        </p:nvSpPr>
        <p:spPr>
          <a:xfrm>
            <a:off x="2897774" y="1137510"/>
            <a:ext cx="3893127" cy="1260764"/>
          </a:xfrm>
          <a:prstGeom prst="cloud">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a:p>
        </p:txBody>
      </p:sp>
      <p:sp>
        <p:nvSpPr>
          <p:cNvPr id="6" name="TextBox 5"/>
          <p:cNvSpPr txBox="1"/>
          <p:nvPr/>
        </p:nvSpPr>
        <p:spPr>
          <a:xfrm>
            <a:off x="3322070" y="1308897"/>
            <a:ext cx="3044537" cy="830997"/>
          </a:xfrm>
          <a:prstGeom prst="rect">
            <a:avLst/>
          </a:prstGeom>
          <a:noFill/>
        </p:spPr>
        <p:txBody>
          <a:bodyPr wrap="square" rtlCol="0">
            <a:spAutoFit/>
          </a:bodyPr>
          <a:lstStyle/>
          <a:p>
            <a:pPr algn="just"/>
            <a:r>
              <a:rPr lang="en-US" altLang="zh-CN" sz="2400" i="1" dirty="0">
                <a:latin typeface="Calibri" panose="020F0502020204030204" pitchFamily="34" charset="0"/>
              </a:rPr>
              <a:t>Assuming we have an object size predictor !!  </a:t>
            </a:r>
            <a:endParaRPr lang="zh-CN" altLang="en-US" sz="2400" i="1" dirty="0">
              <a:latin typeface="Calibri" panose="020F0502020204030204" pitchFamily="34" charset="0"/>
            </a:endParaRPr>
          </a:p>
        </p:txBody>
      </p:sp>
      <p:sp>
        <p:nvSpPr>
          <p:cNvPr id="10" name="TextBox 9"/>
          <p:cNvSpPr txBox="1"/>
          <p:nvPr/>
        </p:nvSpPr>
        <p:spPr>
          <a:xfrm>
            <a:off x="5293916" y="2518094"/>
            <a:ext cx="1883180" cy="369332"/>
          </a:xfrm>
          <a:prstGeom prst="rect">
            <a:avLst/>
          </a:prstGeom>
          <a:noFill/>
        </p:spPr>
        <p:txBody>
          <a:bodyPr wrap="square" rtlCol="0">
            <a:spAutoFit/>
          </a:bodyPr>
          <a:lstStyle/>
          <a:p>
            <a:r>
              <a:rPr lang="en-US" altLang="zh-CN" sz="1800" b="1" dirty="0">
                <a:solidFill>
                  <a:srgbClr val="FF0000"/>
                </a:solidFill>
              </a:rPr>
              <a:t>motorbike: 0.27</a:t>
            </a:r>
            <a:endParaRPr lang="zh-CN" altLang="en-US" sz="1800" b="1" dirty="0">
              <a:solidFill>
                <a:srgbClr val="FF0000"/>
              </a:solidFill>
            </a:endParaRPr>
          </a:p>
        </p:txBody>
      </p:sp>
      <p:sp>
        <p:nvSpPr>
          <p:cNvPr id="11" name="TextBox 10"/>
          <p:cNvSpPr txBox="1"/>
          <p:nvPr/>
        </p:nvSpPr>
        <p:spPr>
          <a:xfrm>
            <a:off x="2277814" y="2510855"/>
            <a:ext cx="2164229" cy="369332"/>
          </a:xfrm>
          <a:prstGeom prst="rect">
            <a:avLst/>
          </a:prstGeom>
          <a:noFill/>
        </p:spPr>
        <p:txBody>
          <a:bodyPr wrap="square" rtlCol="0">
            <a:spAutoFit/>
          </a:bodyPr>
          <a:lstStyle/>
          <a:p>
            <a:r>
              <a:rPr lang="en-US" altLang="zh-CN" sz="1800" b="1" dirty="0">
                <a:solidFill>
                  <a:srgbClr val="00B050"/>
                </a:solidFill>
              </a:rPr>
              <a:t>motorbike: 0.74</a:t>
            </a:r>
            <a:endParaRPr lang="zh-CN" altLang="en-US" sz="1800" b="1" dirty="0">
              <a:solidFill>
                <a:srgbClr val="00B050"/>
              </a:solidFill>
            </a:endParaRP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5660" y="3338411"/>
            <a:ext cx="2910180" cy="1944000"/>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22086" y="3338411"/>
            <a:ext cx="2936556" cy="1944000"/>
          </a:xfrm>
          <a:prstGeom prst="rect">
            <a:avLst/>
          </a:prstGeom>
        </p:spPr>
      </p:pic>
      <p:cxnSp>
        <p:nvCxnSpPr>
          <p:cNvPr id="8" name="Straight Arrow Connector 7"/>
          <p:cNvCxnSpPr/>
          <p:nvPr/>
        </p:nvCxnSpPr>
        <p:spPr>
          <a:xfrm flipH="1">
            <a:off x="2601524" y="2404033"/>
            <a:ext cx="2123880" cy="1612796"/>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726001" y="2404033"/>
            <a:ext cx="2219182" cy="175975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83591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1" name="Shape 531"/>
          <p:cNvSpPr/>
          <p:nvPr/>
        </p:nvSpPr>
        <p:spPr>
          <a:xfrm>
            <a:off x="457200" y="274680"/>
            <a:ext cx="8228879" cy="1142280"/>
          </a:xfrm>
          <a:prstGeom prst="rect">
            <a:avLst/>
          </a:prstGeom>
          <a:noFill/>
          <a:ln>
            <a:noFill/>
          </a:ln>
        </p:spPr>
        <p:txBody>
          <a:bodyPr lIns="90000" tIns="45000" rIns="90000" bIns="45000" anchor="t" anchorCtr="0">
            <a:noAutofit/>
          </a:bodyPr>
          <a:lstStyle/>
          <a:p>
            <a:pPr marL="0" marR="0" lvl="0" indent="0" algn="ctr" rtl="0">
              <a:lnSpc>
                <a:spcPct val="100000"/>
              </a:lnSpc>
              <a:spcBef>
                <a:spcPts val="0"/>
              </a:spcBef>
              <a:spcAft>
                <a:spcPts val="0"/>
              </a:spcAft>
              <a:buClr>
                <a:srgbClr val="000000"/>
              </a:buClr>
              <a:buSzPct val="25000"/>
              <a:buFont typeface="Calibri"/>
              <a:buNone/>
            </a:pPr>
            <a:r>
              <a:rPr lang="en-US" sz="4000" b="0" i="0" u="none" strike="noStrike" cap="none" dirty="0">
                <a:solidFill>
                  <a:srgbClr val="000000"/>
                </a:solidFill>
                <a:latin typeface="Calibri"/>
                <a:ea typeface="Calibri"/>
                <a:cs typeface="Calibri"/>
                <a:sym typeface="Calibri"/>
              </a:rPr>
              <a:t>Size Order</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1437" y="2925628"/>
            <a:ext cx="1713600" cy="12852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9912" y="4376577"/>
            <a:ext cx="1713600" cy="1285200"/>
          </a:xfrm>
          <a:prstGeom prst="rect">
            <a:avLst/>
          </a:prstGeom>
        </p:spPr>
      </p:pic>
      <p:pic>
        <p:nvPicPr>
          <p:cNvPr id="12" name="Shape 549"/>
          <p:cNvPicPr preferRelativeResize="0">
            <a:picLocks noChangeAspect="1"/>
          </p:cNvPicPr>
          <p:nvPr/>
        </p:nvPicPr>
        <p:blipFill rotWithShape="1">
          <a:blip r:embed="rId5">
            <a:alphaModFix/>
          </a:blip>
          <a:srcRect/>
          <a:stretch/>
        </p:blipFill>
        <p:spPr>
          <a:xfrm>
            <a:off x="2496869" y="1470567"/>
            <a:ext cx="1713600" cy="1285200"/>
          </a:xfrm>
          <a:prstGeom prst="rect">
            <a:avLst/>
          </a:prstGeom>
          <a:noFill/>
          <a:ln>
            <a:noFill/>
          </a:ln>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74821" y="1491880"/>
            <a:ext cx="1935542" cy="128520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09663" y="2852000"/>
            <a:ext cx="1923952" cy="1285200"/>
          </a:xfrm>
          <a:prstGeom prst="rect">
            <a:avLst/>
          </a:prstGeom>
        </p:spPr>
      </p:pic>
      <p:pic>
        <p:nvPicPr>
          <p:cNvPr id="22" name="Shape 552"/>
          <p:cNvPicPr preferRelativeResize="0">
            <a:picLocks noChangeAspect="1"/>
          </p:cNvPicPr>
          <p:nvPr/>
        </p:nvPicPr>
        <p:blipFill rotWithShape="1">
          <a:blip r:embed="rId8">
            <a:alphaModFix/>
          </a:blip>
          <a:srcRect/>
          <a:stretch/>
        </p:blipFill>
        <p:spPr>
          <a:xfrm>
            <a:off x="5673100" y="3690452"/>
            <a:ext cx="1927801" cy="1285200"/>
          </a:xfrm>
          <a:prstGeom prst="rect">
            <a:avLst/>
          </a:prstGeom>
          <a:noFill/>
          <a:ln>
            <a:noFill/>
          </a:ln>
        </p:spPr>
      </p:pic>
    </p:spTree>
    <p:extLst>
      <p:ext uri="{BB962C8B-B14F-4D97-AF65-F5344CB8AC3E}">
        <p14:creationId xmlns:p14="http://schemas.microsoft.com/office/powerpoint/2010/main" val="4664065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1" name="Shape 531"/>
          <p:cNvSpPr/>
          <p:nvPr/>
        </p:nvSpPr>
        <p:spPr>
          <a:xfrm>
            <a:off x="457200" y="274680"/>
            <a:ext cx="8228879" cy="1142280"/>
          </a:xfrm>
          <a:prstGeom prst="rect">
            <a:avLst/>
          </a:prstGeom>
          <a:noFill/>
          <a:ln>
            <a:noFill/>
          </a:ln>
        </p:spPr>
        <p:txBody>
          <a:bodyPr lIns="90000" tIns="45000" rIns="90000" bIns="45000" anchor="t" anchorCtr="0">
            <a:noAutofit/>
          </a:bodyPr>
          <a:lstStyle/>
          <a:p>
            <a:pPr marL="0" marR="0" lvl="0" indent="0" algn="ctr" rtl="0">
              <a:lnSpc>
                <a:spcPct val="100000"/>
              </a:lnSpc>
              <a:spcBef>
                <a:spcPts val="0"/>
              </a:spcBef>
              <a:spcAft>
                <a:spcPts val="0"/>
              </a:spcAft>
              <a:buClr>
                <a:srgbClr val="000000"/>
              </a:buClr>
              <a:buSzPct val="25000"/>
              <a:buFont typeface="Calibri"/>
              <a:buNone/>
            </a:pPr>
            <a:r>
              <a:rPr lang="en-US" sz="4000" b="0" i="0" u="none" strike="noStrike" cap="none" dirty="0">
                <a:solidFill>
                  <a:srgbClr val="000000"/>
                </a:solidFill>
                <a:latin typeface="Calibri"/>
                <a:ea typeface="Calibri"/>
                <a:cs typeface="Calibri"/>
                <a:sym typeface="Calibri"/>
              </a:rPr>
              <a:t>Size Order</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266" y="1524174"/>
            <a:ext cx="2188800" cy="16416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4643" y="3418255"/>
            <a:ext cx="2188800" cy="1641600"/>
          </a:xfrm>
          <a:prstGeom prst="rect">
            <a:avLst/>
          </a:prstGeom>
        </p:spPr>
      </p:pic>
      <p:pic>
        <p:nvPicPr>
          <p:cNvPr id="12" name="Shape 549"/>
          <p:cNvPicPr preferRelativeResize="0">
            <a:picLocks noChangeAspect="1"/>
          </p:cNvPicPr>
          <p:nvPr/>
        </p:nvPicPr>
        <p:blipFill rotWithShape="1">
          <a:blip r:embed="rId5">
            <a:alphaModFix/>
          </a:blip>
          <a:srcRect/>
          <a:stretch/>
        </p:blipFill>
        <p:spPr>
          <a:xfrm>
            <a:off x="6255643" y="1527651"/>
            <a:ext cx="2188800" cy="1641600"/>
          </a:xfrm>
          <a:prstGeom prst="rect">
            <a:avLst/>
          </a:prstGeom>
          <a:noFill/>
          <a:ln>
            <a:noFill/>
          </a:ln>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89610" y="3418255"/>
            <a:ext cx="2472289" cy="164160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89249" y="1524174"/>
            <a:ext cx="2457485" cy="1641600"/>
          </a:xfrm>
          <a:prstGeom prst="rect">
            <a:avLst/>
          </a:prstGeom>
        </p:spPr>
      </p:pic>
      <p:pic>
        <p:nvPicPr>
          <p:cNvPr id="10" name="Shape 552"/>
          <p:cNvPicPr preferRelativeResize="0">
            <a:picLocks noChangeAspect="1"/>
          </p:cNvPicPr>
          <p:nvPr/>
        </p:nvPicPr>
        <p:blipFill rotWithShape="1">
          <a:blip r:embed="rId8">
            <a:alphaModFix/>
          </a:blip>
          <a:srcRect/>
          <a:stretch/>
        </p:blipFill>
        <p:spPr>
          <a:xfrm>
            <a:off x="864466" y="3418255"/>
            <a:ext cx="2462401" cy="1641600"/>
          </a:xfrm>
          <a:prstGeom prst="rect">
            <a:avLst/>
          </a:prstGeom>
          <a:noFill/>
          <a:ln>
            <a:noFill/>
          </a:ln>
        </p:spPr>
      </p:pic>
    </p:spTree>
    <p:extLst>
      <p:ext uri="{BB962C8B-B14F-4D97-AF65-F5344CB8AC3E}">
        <p14:creationId xmlns:p14="http://schemas.microsoft.com/office/powerpoint/2010/main" val="7146292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1" name="Shape 531"/>
          <p:cNvSpPr/>
          <p:nvPr/>
        </p:nvSpPr>
        <p:spPr>
          <a:xfrm>
            <a:off x="457200" y="274680"/>
            <a:ext cx="8228879" cy="1142280"/>
          </a:xfrm>
          <a:prstGeom prst="rect">
            <a:avLst/>
          </a:prstGeom>
          <a:noFill/>
          <a:ln>
            <a:noFill/>
          </a:ln>
        </p:spPr>
        <p:txBody>
          <a:bodyPr lIns="90000" tIns="45000" rIns="90000" bIns="45000" anchor="t" anchorCtr="0">
            <a:noAutofit/>
          </a:bodyPr>
          <a:lstStyle/>
          <a:p>
            <a:pPr marL="0" marR="0" lvl="0" indent="0" algn="ctr" rtl="0">
              <a:lnSpc>
                <a:spcPct val="100000"/>
              </a:lnSpc>
              <a:spcBef>
                <a:spcPts val="0"/>
              </a:spcBef>
              <a:spcAft>
                <a:spcPts val="0"/>
              </a:spcAft>
              <a:buClr>
                <a:srgbClr val="000000"/>
              </a:buClr>
              <a:buSzPct val="25000"/>
              <a:buFont typeface="Calibri"/>
              <a:buNone/>
            </a:pPr>
            <a:r>
              <a:rPr lang="en-US" sz="4000" b="0" i="0" u="none" strike="noStrike" cap="none" dirty="0">
                <a:solidFill>
                  <a:srgbClr val="000000"/>
                </a:solidFill>
                <a:latin typeface="Calibri"/>
                <a:ea typeface="Calibri"/>
                <a:cs typeface="Calibri"/>
                <a:sym typeface="Calibri"/>
              </a:rPr>
              <a:t>Size Order</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266" y="1524174"/>
            <a:ext cx="2188800" cy="16416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4643" y="3418255"/>
            <a:ext cx="2188800" cy="1641600"/>
          </a:xfrm>
          <a:prstGeom prst="rect">
            <a:avLst/>
          </a:prstGeom>
        </p:spPr>
      </p:pic>
      <p:pic>
        <p:nvPicPr>
          <p:cNvPr id="12" name="Shape 549"/>
          <p:cNvPicPr preferRelativeResize="0">
            <a:picLocks noChangeAspect="1"/>
          </p:cNvPicPr>
          <p:nvPr/>
        </p:nvPicPr>
        <p:blipFill rotWithShape="1">
          <a:blip r:embed="rId5">
            <a:alphaModFix/>
          </a:blip>
          <a:srcRect/>
          <a:stretch/>
        </p:blipFill>
        <p:spPr>
          <a:xfrm>
            <a:off x="6255643" y="1527651"/>
            <a:ext cx="2188800" cy="1641600"/>
          </a:xfrm>
          <a:prstGeom prst="rect">
            <a:avLst/>
          </a:prstGeom>
          <a:noFill/>
          <a:ln>
            <a:noFill/>
          </a:ln>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89610" y="3418255"/>
            <a:ext cx="2472289" cy="164160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89249" y="1524174"/>
            <a:ext cx="2457485" cy="1641600"/>
          </a:xfrm>
          <a:prstGeom prst="rect">
            <a:avLst/>
          </a:prstGeom>
        </p:spPr>
      </p:pic>
      <p:pic>
        <p:nvPicPr>
          <p:cNvPr id="10" name="Shape 552"/>
          <p:cNvPicPr preferRelativeResize="0">
            <a:picLocks noChangeAspect="1"/>
          </p:cNvPicPr>
          <p:nvPr/>
        </p:nvPicPr>
        <p:blipFill rotWithShape="1">
          <a:blip r:embed="rId8">
            <a:alphaModFix/>
          </a:blip>
          <a:srcRect/>
          <a:stretch/>
        </p:blipFill>
        <p:spPr>
          <a:xfrm>
            <a:off x="864466" y="3418255"/>
            <a:ext cx="2462401" cy="1641600"/>
          </a:xfrm>
          <a:prstGeom prst="rect">
            <a:avLst/>
          </a:prstGeom>
          <a:noFill/>
          <a:ln>
            <a:noFill/>
          </a:ln>
        </p:spPr>
      </p:pic>
      <p:sp>
        <p:nvSpPr>
          <p:cNvPr id="9" name="TextBox 8"/>
          <p:cNvSpPr txBox="1"/>
          <p:nvPr/>
        </p:nvSpPr>
        <p:spPr>
          <a:xfrm>
            <a:off x="1155713" y="5323192"/>
            <a:ext cx="6831851" cy="830997"/>
          </a:xfrm>
          <a:prstGeom prst="rect">
            <a:avLst/>
          </a:prstGeom>
          <a:noFill/>
        </p:spPr>
        <p:txBody>
          <a:bodyPr wrap="square" rtlCol="0">
            <a:spAutoFit/>
          </a:bodyPr>
          <a:lstStyle/>
          <a:p>
            <a:r>
              <a:rPr lang="en-US" altLang="zh-CN" sz="2400" i="1" dirty="0">
                <a:solidFill>
                  <a:schemeClr val="tx1"/>
                </a:solidFill>
                <a:latin typeface="Calibri" panose="020F0502020204030204" pitchFamily="34" charset="0"/>
                <a:cs typeface="Arial" panose="020B0604020202020204" pitchFamily="34" charset="0"/>
              </a:rPr>
              <a:t>Curriculum learning: learning from easy (images with bigger objects) to hard (with smaller objects)</a:t>
            </a:r>
            <a:endParaRPr lang="zh-CN" altLang="en-US" sz="2400" i="1" dirty="0">
              <a:solidFill>
                <a:schemeClr val="tx1"/>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800692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2616" y="1416914"/>
            <a:ext cx="5275301" cy="3502800"/>
          </a:xfrm>
          <a:prstGeom prst="rect">
            <a:avLst/>
          </a:prstGeom>
        </p:spPr>
      </p:pic>
      <p:sp>
        <p:nvSpPr>
          <p:cNvPr id="531" name="Shape 531"/>
          <p:cNvSpPr/>
          <p:nvPr/>
        </p:nvSpPr>
        <p:spPr>
          <a:xfrm>
            <a:off x="457200" y="274680"/>
            <a:ext cx="8228879" cy="1142280"/>
          </a:xfrm>
          <a:prstGeom prst="rect">
            <a:avLst/>
          </a:prstGeom>
          <a:noFill/>
          <a:ln>
            <a:noFill/>
          </a:ln>
        </p:spPr>
        <p:txBody>
          <a:bodyPr lIns="90000" tIns="45000" rIns="90000" bIns="45000" anchor="t" anchorCtr="0">
            <a:noAutofit/>
          </a:bodyPr>
          <a:lstStyle/>
          <a:p>
            <a:pPr marL="0" marR="0" lvl="0" indent="0" algn="ctr" rtl="0">
              <a:lnSpc>
                <a:spcPct val="100000"/>
              </a:lnSpc>
              <a:spcBef>
                <a:spcPts val="0"/>
              </a:spcBef>
              <a:spcAft>
                <a:spcPts val="0"/>
              </a:spcAft>
              <a:buClr>
                <a:srgbClr val="000000"/>
              </a:buClr>
              <a:buSzPct val="25000"/>
              <a:buFont typeface="Calibri"/>
              <a:buNone/>
            </a:pPr>
            <a:r>
              <a:rPr lang="en-US" sz="4000" b="0" i="0" u="none" strike="noStrike" cap="none" dirty="0">
                <a:solidFill>
                  <a:srgbClr val="000000"/>
                </a:solidFill>
                <a:latin typeface="Calibri"/>
                <a:ea typeface="Calibri"/>
                <a:cs typeface="Calibri"/>
                <a:sym typeface="Calibri"/>
              </a:rPr>
              <a:t>Size Weighting</a:t>
            </a:r>
          </a:p>
        </p:txBody>
      </p:sp>
      <p:sp>
        <p:nvSpPr>
          <p:cNvPr id="13" name="Rectangle 51"/>
          <p:cNvSpPr/>
          <p:nvPr/>
        </p:nvSpPr>
        <p:spPr>
          <a:xfrm>
            <a:off x="5268374" y="3294657"/>
            <a:ext cx="998719" cy="129676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4" name="Rectangle 51"/>
          <p:cNvSpPr/>
          <p:nvPr/>
        </p:nvSpPr>
        <p:spPr>
          <a:xfrm>
            <a:off x="1962616" y="2861831"/>
            <a:ext cx="1660562" cy="105688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5" name="Rectangle 51"/>
          <p:cNvSpPr/>
          <p:nvPr/>
        </p:nvSpPr>
        <p:spPr>
          <a:xfrm>
            <a:off x="4563782" y="3037975"/>
            <a:ext cx="704589" cy="352297"/>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2" name="Rectangle 51"/>
          <p:cNvSpPr/>
          <p:nvPr/>
        </p:nvSpPr>
        <p:spPr>
          <a:xfrm>
            <a:off x="5233911" y="2654579"/>
            <a:ext cx="915198" cy="179257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3" name="Rectangle 51"/>
          <p:cNvSpPr/>
          <p:nvPr/>
        </p:nvSpPr>
        <p:spPr>
          <a:xfrm>
            <a:off x="1962616" y="1424305"/>
            <a:ext cx="3305758" cy="179257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4" name="Rectangle 51"/>
          <p:cNvSpPr/>
          <p:nvPr/>
        </p:nvSpPr>
        <p:spPr>
          <a:xfrm>
            <a:off x="1909912" y="3542865"/>
            <a:ext cx="3305758" cy="800347"/>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5" name="Rectangle 51"/>
          <p:cNvSpPr/>
          <p:nvPr/>
        </p:nvSpPr>
        <p:spPr>
          <a:xfrm>
            <a:off x="5302837" y="2610575"/>
            <a:ext cx="1914816" cy="684084"/>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6" name="Rectangle 51"/>
          <p:cNvSpPr/>
          <p:nvPr/>
        </p:nvSpPr>
        <p:spPr>
          <a:xfrm>
            <a:off x="5309684" y="3208820"/>
            <a:ext cx="1914816" cy="533744"/>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7" name="Rectangle 51"/>
          <p:cNvSpPr/>
          <p:nvPr/>
        </p:nvSpPr>
        <p:spPr>
          <a:xfrm>
            <a:off x="1926128" y="2685683"/>
            <a:ext cx="4399125" cy="1729586"/>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8" name="Rectangle 51"/>
          <p:cNvSpPr/>
          <p:nvPr/>
        </p:nvSpPr>
        <p:spPr>
          <a:xfrm>
            <a:off x="6690308" y="2568744"/>
            <a:ext cx="404991" cy="94475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Tree>
    <p:extLst>
      <p:ext uri="{BB962C8B-B14F-4D97-AF65-F5344CB8AC3E}">
        <p14:creationId xmlns:p14="http://schemas.microsoft.com/office/powerpoint/2010/main" val="6655741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2616" y="1416914"/>
            <a:ext cx="5275301" cy="3502800"/>
          </a:xfrm>
          <a:prstGeom prst="rect">
            <a:avLst/>
          </a:prstGeom>
        </p:spPr>
      </p:pic>
      <p:sp>
        <p:nvSpPr>
          <p:cNvPr id="531" name="Shape 531"/>
          <p:cNvSpPr/>
          <p:nvPr/>
        </p:nvSpPr>
        <p:spPr>
          <a:xfrm>
            <a:off x="457200" y="274680"/>
            <a:ext cx="8228879" cy="1142280"/>
          </a:xfrm>
          <a:prstGeom prst="rect">
            <a:avLst/>
          </a:prstGeom>
          <a:noFill/>
          <a:ln>
            <a:noFill/>
          </a:ln>
        </p:spPr>
        <p:txBody>
          <a:bodyPr lIns="90000" tIns="45000" rIns="90000" bIns="45000" anchor="t" anchorCtr="0">
            <a:noAutofit/>
          </a:bodyPr>
          <a:lstStyle/>
          <a:p>
            <a:pPr marL="0" marR="0" lvl="0" indent="0" algn="ctr" rtl="0">
              <a:lnSpc>
                <a:spcPct val="100000"/>
              </a:lnSpc>
              <a:spcBef>
                <a:spcPts val="0"/>
              </a:spcBef>
              <a:spcAft>
                <a:spcPts val="0"/>
              </a:spcAft>
              <a:buClr>
                <a:srgbClr val="000000"/>
              </a:buClr>
              <a:buSzPct val="25000"/>
              <a:buFont typeface="Calibri"/>
              <a:buNone/>
            </a:pPr>
            <a:r>
              <a:rPr lang="en-US" sz="4000" b="0" i="0" u="none" strike="noStrike" cap="none" dirty="0">
                <a:solidFill>
                  <a:srgbClr val="000000"/>
                </a:solidFill>
                <a:latin typeface="Calibri"/>
                <a:ea typeface="Calibri"/>
                <a:cs typeface="Calibri"/>
                <a:sym typeface="Calibri"/>
              </a:rPr>
              <a:t>Size Weighting</a:t>
            </a:r>
          </a:p>
        </p:txBody>
      </p:sp>
      <p:sp>
        <p:nvSpPr>
          <p:cNvPr id="10" name="TextBox 9"/>
          <p:cNvSpPr txBox="1"/>
          <p:nvPr/>
        </p:nvSpPr>
        <p:spPr>
          <a:xfrm>
            <a:off x="1539940" y="5261150"/>
            <a:ext cx="5314591" cy="830997"/>
          </a:xfrm>
          <a:prstGeom prst="rect">
            <a:avLst/>
          </a:prstGeom>
          <a:noFill/>
        </p:spPr>
        <p:txBody>
          <a:bodyPr wrap="square" rtlCol="0">
            <a:spAutoFit/>
          </a:bodyPr>
          <a:lstStyle/>
          <a:p>
            <a:r>
              <a:rPr lang="en-US" altLang="zh-CN" sz="2400" i="1" dirty="0">
                <a:solidFill>
                  <a:schemeClr val="tx1"/>
                </a:solidFill>
                <a:latin typeface="Calibri" panose="020F0502020204030204" pitchFamily="34" charset="0"/>
                <a:cs typeface="Arial" panose="020B0604020202020204" pitchFamily="34" charset="0"/>
              </a:rPr>
              <a:t>How close object proposal       size matches the estimated object size   </a:t>
            </a:r>
          </a:p>
        </p:txBody>
      </p:sp>
      <p:sp>
        <p:nvSpPr>
          <p:cNvPr id="30" name="Rectangle 51"/>
          <p:cNvSpPr/>
          <p:nvPr/>
        </p:nvSpPr>
        <p:spPr>
          <a:xfrm>
            <a:off x="5267178" y="3294654"/>
            <a:ext cx="998719" cy="129676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1" name="Rectangle 51"/>
          <p:cNvSpPr/>
          <p:nvPr/>
        </p:nvSpPr>
        <p:spPr>
          <a:xfrm>
            <a:off x="1961420" y="2861829"/>
            <a:ext cx="1660562" cy="1056881"/>
          </a:xfrm>
          <a:prstGeom prst="rect">
            <a:avLst/>
          </a:prstGeom>
          <a:noFill/>
          <a:ln w="76200">
            <a:solidFill>
              <a:srgbClr val="FFFF00">
                <a:alpha val="58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2" name="Rectangle 51"/>
          <p:cNvSpPr/>
          <p:nvPr/>
        </p:nvSpPr>
        <p:spPr>
          <a:xfrm>
            <a:off x="4562589" y="3037975"/>
            <a:ext cx="704589" cy="352297"/>
          </a:xfrm>
          <a:prstGeom prst="rect">
            <a:avLst/>
          </a:prstGeom>
          <a:noFill/>
          <a:ln w="76200">
            <a:solidFill>
              <a:srgbClr val="FFFF00">
                <a:alpha val="29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3" name="Rectangle 51"/>
          <p:cNvSpPr/>
          <p:nvPr/>
        </p:nvSpPr>
        <p:spPr>
          <a:xfrm>
            <a:off x="5232716" y="2654576"/>
            <a:ext cx="915198" cy="1792572"/>
          </a:xfrm>
          <a:prstGeom prst="rect">
            <a:avLst/>
          </a:prstGeom>
          <a:noFill/>
          <a:ln w="76200">
            <a:solidFill>
              <a:srgbClr val="FFFF00">
                <a:alpha val="45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4" name="Rectangle 51"/>
          <p:cNvSpPr/>
          <p:nvPr/>
        </p:nvSpPr>
        <p:spPr>
          <a:xfrm>
            <a:off x="1961420" y="1424303"/>
            <a:ext cx="3305758" cy="1792572"/>
          </a:xfrm>
          <a:prstGeom prst="rect">
            <a:avLst/>
          </a:prstGeom>
          <a:noFill/>
          <a:ln w="76200">
            <a:solidFill>
              <a:srgbClr val="FFFF00">
                <a:alpha val="8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5" name="Rectangle 51"/>
          <p:cNvSpPr/>
          <p:nvPr/>
        </p:nvSpPr>
        <p:spPr>
          <a:xfrm>
            <a:off x="1908716" y="3542862"/>
            <a:ext cx="3305758" cy="800347"/>
          </a:xfrm>
          <a:prstGeom prst="rect">
            <a:avLst/>
          </a:prstGeom>
          <a:noFill/>
          <a:ln w="76200">
            <a:solidFill>
              <a:srgbClr val="FFFF00">
                <a:alpha val="9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6" name="Rectangle 51"/>
          <p:cNvSpPr/>
          <p:nvPr/>
        </p:nvSpPr>
        <p:spPr>
          <a:xfrm>
            <a:off x="5301641" y="2610575"/>
            <a:ext cx="1914816" cy="684084"/>
          </a:xfrm>
          <a:prstGeom prst="rect">
            <a:avLst/>
          </a:prstGeom>
          <a:noFill/>
          <a:ln w="76200">
            <a:solidFill>
              <a:srgbClr val="FFFF00">
                <a:alpha val="53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7" name="Rectangle 51"/>
          <p:cNvSpPr/>
          <p:nvPr/>
        </p:nvSpPr>
        <p:spPr>
          <a:xfrm>
            <a:off x="5308491" y="3208820"/>
            <a:ext cx="1914816" cy="533744"/>
          </a:xfrm>
          <a:prstGeom prst="rect">
            <a:avLst/>
          </a:prstGeom>
          <a:noFill/>
          <a:ln w="76200">
            <a:solidFill>
              <a:srgbClr val="FFFF00">
                <a:alpha val="49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8" name="Rectangle 51"/>
          <p:cNvSpPr/>
          <p:nvPr/>
        </p:nvSpPr>
        <p:spPr>
          <a:xfrm>
            <a:off x="1924932" y="2685683"/>
            <a:ext cx="4399125" cy="1729586"/>
          </a:xfrm>
          <a:prstGeom prst="rect">
            <a:avLst/>
          </a:prstGeom>
          <a:noFill/>
          <a:ln w="25400">
            <a:solidFill>
              <a:srgbClr val="FFFF00">
                <a:alpha val="17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9" name="Rectangle 51"/>
          <p:cNvSpPr/>
          <p:nvPr/>
        </p:nvSpPr>
        <p:spPr>
          <a:xfrm>
            <a:off x="6689112" y="2568744"/>
            <a:ext cx="404991" cy="944750"/>
          </a:xfrm>
          <a:prstGeom prst="rect">
            <a:avLst/>
          </a:prstGeom>
          <a:noFill/>
          <a:ln w="76200">
            <a:solidFill>
              <a:srgbClr val="FFFF00">
                <a:alpha val="42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aphicFrame>
        <p:nvGraphicFramePr>
          <p:cNvPr id="55" name="Object 54"/>
          <p:cNvGraphicFramePr>
            <a:graphicFrameLocks noChangeAspect="1"/>
          </p:cNvGraphicFramePr>
          <p:nvPr>
            <p:extLst>
              <p:ext uri="{D42A27DB-BD31-4B8C-83A1-F6EECF244321}">
                <p14:modId xmlns:p14="http://schemas.microsoft.com/office/powerpoint/2010/main" val="1313136905"/>
              </p:ext>
            </p:extLst>
          </p:nvPr>
        </p:nvGraphicFramePr>
        <p:xfrm>
          <a:off x="6843649" y="5149944"/>
          <a:ext cx="1504013" cy="1083635"/>
        </p:xfrm>
        <a:graphic>
          <a:graphicData uri="http://schemas.openxmlformats.org/presentationml/2006/ole">
            <mc:AlternateContent xmlns:mc="http://schemas.openxmlformats.org/markup-compatibility/2006">
              <mc:Choice xmlns:v="urn:schemas-microsoft-com:vml" Requires="v">
                <p:oleObj name="Acrobat Document" r:id="rId4" imgW="3066673" imgH="2209782" progId="AcroExch.Document.7">
                  <p:embed/>
                </p:oleObj>
              </mc:Choice>
              <mc:Fallback>
                <p:oleObj name="Acrobat Document" r:id="rId4" imgW="3066673" imgH="2209782" progId="AcroExch.Document.7">
                  <p:embed/>
                  <p:pic>
                    <p:nvPicPr>
                      <p:cNvPr id="0" name=""/>
                      <p:cNvPicPr/>
                      <p:nvPr/>
                    </p:nvPicPr>
                    <p:blipFill>
                      <a:blip r:embed="rId5"/>
                      <a:stretch>
                        <a:fillRect/>
                      </a:stretch>
                    </p:blipFill>
                    <p:spPr>
                      <a:xfrm>
                        <a:off x="6843649" y="5149944"/>
                        <a:ext cx="1504013" cy="1083635"/>
                      </a:xfrm>
                      <a:prstGeom prst="rect">
                        <a:avLst/>
                      </a:prstGeom>
                    </p:spPr>
                  </p:pic>
                </p:oleObj>
              </mc:Fallback>
            </mc:AlternateContent>
          </a:graphicData>
        </a:graphic>
      </p:graphicFrame>
      <p:cxnSp>
        <p:nvCxnSpPr>
          <p:cNvPr id="56" name="Straight Arrow Connector 55"/>
          <p:cNvCxnSpPr/>
          <p:nvPr/>
        </p:nvCxnSpPr>
        <p:spPr>
          <a:xfrm flipV="1">
            <a:off x="6846963" y="5149944"/>
            <a:ext cx="0" cy="1083636"/>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6843649" y="6233579"/>
            <a:ext cx="1504013" cy="0"/>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6821025" y="5061211"/>
            <a:ext cx="364828" cy="369332"/>
          </a:xfrm>
          <a:prstGeom prst="rect">
            <a:avLst/>
          </a:prstGeom>
          <a:noFill/>
        </p:spPr>
        <p:txBody>
          <a:bodyPr wrap="square" rtlCol="0">
            <a:spAutoFit/>
          </a:bodyPr>
          <a:lstStyle/>
          <a:p>
            <a:r>
              <a:rPr lang="en-US" altLang="zh-CN" sz="1800" b="1" dirty="0">
                <a:latin typeface="Cambria Math" panose="02040503050406030204" pitchFamily="18" charset="0"/>
                <a:ea typeface="Cambria Math" panose="02040503050406030204" pitchFamily="18" charset="0"/>
              </a:rPr>
              <a:t>w</a:t>
            </a:r>
            <a:endParaRPr lang="zh-CN" altLang="en-US" sz="1800" b="1" dirty="0">
              <a:latin typeface="Cambria Math" panose="02040503050406030204" pitchFamily="18" charset="0"/>
            </a:endParaRPr>
          </a:p>
        </p:txBody>
      </p:sp>
      <p:cxnSp>
        <p:nvCxnSpPr>
          <p:cNvPr id="66" name="Straight Connector 65"/>
          <p:cNvCxnSpPr/>
          <p:nvPr/>
        </p:nvCxnSpPr>
        <p:spPr>
          <a:xfrm flipV="1">
            <a:off x="7593905" y="5149277"/>
            <a:ext cx="0" cy="1084303"/>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66677" y="5956372"/>
            <a:ext cx="245079" cy="223158"/>
          </a:xfrm>
          <a:prstGeom prst="rect">
            <a:avLst/>
          </a:prstGeom>
        </p:spPr>
      </p:pic>
      <p:pic>
        <p:nvPicPr>
          <p:cNvPr id="28" name="Picture 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85597" y="5875143"/>
            <a:ext cx="221006" cy="223200"/>
          </a:xfrm>
          <a:prstGeom prst="rect">
            <a:avLst/>
          </a:prstGeom>
        </p:spPr>
      </p:pic>
      <p:pic>
        <p:nvPicPr>
          <p:cNvPr id="40" name="Picture 3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3125" y="5405749"/>
            <a:ext cx="299591" cy="302565"/>
          </a:xfrm>
          <a:prstGeom prst="rect">
            <a:avLst/>
          </a:prstGeom>
        </p:spPr>
      </p:pic>
      <p:pic>
        <p:nvPicPr>
          <p:cNvPr id="41" name="Picture 4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67230" y="5789710"/>
            <a:ext cx="280684" cy="255578"/>
          </a:xfrm>
          <a:prstGeom prst="rect">
            <a:avLst/>
          </a:prstGeom>
        </p:spPr>
      </p:pic>
    </p:spTree>
    <p:extLst>
      <p:ext uri="{BB962C8B-B14F-4D97-AF65-F5344CB8AC3E}">
        <p14:creationId xmlns:p14="http://schemas.microsoft.com/office/powerpoint/2010/main" val="3720337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1" name="Shape 531"/>
          <p:cNvSpPr/>
          <p:nvPr/>
        </p:nvSpPr>
        <p:spPr>
          <a:xfrm>
            <a:off x="457200" y="274680"/>
            <a:ext cx="8228879" cy="1142280"/>
          </a:xfrm>
          <a:prstGeom prst="rect">
            <a:avLst/>
          </a:prstGeom>
          <a:noFill/>
          <a:ln>
            <a:noFill/>
          </a:ln>
        </p:spPr>
        <p:txBody>
          <a:bodyPr lIns="90000" tIns="45000" rIns="90000" bIns="45000" anchor="t" anchorCtr="0">
            <a:noAutofit/>
          </a:bodyPr>
          <a:lstStyle/>
          <a:p>
            <a:pPr marL="0" marR="0" lvl="0" indent="0" algn="ctr" rtl="0">
              <a:lnSpc>
                <a:spcPct val="100000"/>
              </a:lnSpc>
              <a:spcBef>
                <a:spcPts val="0"/>
              </a:spcBef>
              <a:spcAft>
                <a:spcPts val="0"/>
              </a:spcAft>
              <a:buClr>
                <a:srgbClr val="000000"/>
              </a:buClr>
              <a:buSzPct val="25000"/>
              <a:buFont typeface="Calibri"/>
              <a:buNone/>
            </a:pPr>
            <a:r>
              <a:rPr lang="en-US" sz="4000" b="0" i="0" u="none" strike="noStrike" cap="none" dirty="0">
                <a:solidFill>
                  <a:srgbClr val="000000"/>
                </a:solidFill>
                <a:latin typeface="Calibri"/>
                <a:ea typeface="Calibri"/>
                <a:cs typeface="Calibri"/>
                <a:sym typeface="Calibri"/>
              </a:rPr>
              <a:t>Size order example</a:t>
            </a:r>
          </a:p>
        </p:txBody>
      </p:sp>
      <p:grpSp>
        <p:nvGrpSpPr>
          <p:cNvPr id="22" name="Group 21"/>
          <p:cNvGrpSpPr>
            <a:grpSpLocks noChangeAspect="1"/>
          </p:cNvGrpSpPr>
          <p:nvPr/>
        </p:nvGrpSpPr>
        <p:grpSpPr>
          <a:xfrm>
            <a:off x="802845" y="1132109"/>
            <a:ext cx="7293600" cy="1131322"/>
            <a:chOff x="135188" y="228438"/>
            <a:chExt cx="14089591" cy="1995212"/>
          </a:xfrm>
        </p:grpSpPr>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88" y="228438"/>
              <a:ext cx="2639999" cy="1980000"/>
            </a:xfrm>
            <a:prstGeom prst="rect">
              <a:avLst/>
            </a:prstGeom>
          </p:spPr>
        </p:pic>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3313" y="243650"/>
              <a:ext cx="2981928" cy="1980000"/>
            </a:xfrm>
            <a:prstGeom prst="rect">
              <a:avLst/>
            </a:prstGeom>
          </p:spPr>
        </p:pic>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91310" y="243650"/>
              <a:ext cx="2903226" cy="1980000"/>
            </a:xfrm>
            <a:prstGeom prst="rect">
              <a:avLst/>
            </a:prstGeom>
          </p:spPr>
        </p:pic>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84779" y="228438"/>
              <a:ext cx="2640000" cy="1980000"/>
            </a:xfrm>
            <a:prstGeom prst="rect">
              <a:avLst/>
            </a:prstGeom>
          </p:spPr>
        </p:pic>
        <p:pic>
          <p:nvPicPr>
            <p:cNvPr id="27" name="Picture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70605" y="243650"/>
              <a:ext cx="2640000" cy="1980000"/>
            </a:xfrm>
            <a:prstGeom prst="rect">
              <a:avLst/>
            </a:prstGeom>
          </p:spPr>
        </p:pic>
        <p:sp>
          <p:nvSpPr>
            <p:cNvPr id="28" name="Rectangle 27"/>
            <p:cNvSpPr/>
            <p:nvPr/>
          </p:nvSpPr>
          <p:spPr>
            <a:xfrm>
              <a:off x="211388" y="326295"/>
              <a:ext cx="2455612" cy="1546857"/>
            </a:xfrm>
            <a:prstGeom prst="rect">
              <a:avLst/>
            </a:prstGeom>
            <a:noFill/>
            <a:ln w="476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Rectangle 39"/>
            <p:cNvSpPr/>
            <p:nvPr/>
          </p:nvSpPr>
          <p:spPr>
            <a:xfrm>
              <a:off x="649830" y="326294"/>
              <a:ext cx="2075296" cy="1546857"/>
            </a:xfrm>
            <a:prstGeom prst="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Rectangle 40"/>
            <p:cNvSpPr/>
            <p:nvPr/>
          </p:nvSpPr>
          <p:spPr>
            <a:xfrm>
              <a:off x="2849361" y="243650"/>
              <a:ext cx="2965880" cy="1964788"/>
            </a:xfrm>
            <a:prstGeom prst="rect">
              <a:avLst/>
            </a:prstGeom>
            <a:noFill/>
            <a:ln w="476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Rectangle 41"/>
            <p:cNvSpPr/>
            <p:nvPr/>
          </p:nvSpPr>
          <p:spPr>
            <a:xfrm>
              <a:off x="3173578" y="319750"/>
              <a:ext cx="2416883" cy="1797375"/>
            </a:xfrm>
            <a:prstGeom prst="rect">
              <a:avLst/>
            </a:prstGeom>
            <a:noFill/>
            <a:ln w="476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Rectangle 42"/>
            <p:cNvSpPr/>
            <p:nvPr/>
          </p:nvSpPr>
          <p:spPr>
            <a:xfrm>
              <a:off x="3323797" y="483347"/>
              <a:ext cx="2158478" cy="1464658"/>
            </a:xfrm>
            <a:prstGeom prst="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Rectangle 43"/>
            <p:cNvSpPr/>
            <p:nvPr/>
          </p:nvSpPr>
          <p:spPr>
            <a:xfrm>
              <a:off x="6036798" y="358662"/>
              <a:ext cx="2757738" cy="1790831"/>
            </a:xfrm>
            <a:prstGeom prst="rect">
              <a:avLst/>
            </a:prstGeom>
            <a:noFill/>
            <a:ln w="476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Rectangle 44"/>
            <p:cNvSpPr/>
            <p:nvPr/>
          </p:nvSpPr>
          <p:spPr>
            <a:xfrm>
              <a:off x="5905114" y="259835"/>
              <a:ext cx="2308302" cy="1801458"/>
            </a:xfrm>
            <a:prstGeom prst="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Rectangle 45"/>
            <p:cNvSpPr/>
            <p:nvPr/>
          </p:nvSpPr>
          <p:spPr>
            <a:xfrm>
              <a:off x="11749635" y="483347"/>
              <a:ext cx="2395243" cy="1511790"/>
            </a:xfrm>
            <a:prstGeom prst="rect">
              <a:avLst/>
            </a:prstGeom>
            <a:noFill/>
            <a:ln w="476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Rectangle 46"/>
            <p:cNvSpPr/>
            <p:nvPr/>
          </p:nvSpPr>
          <p:spPr>
            <a:xfrm>
              <a:off x="11749634" y="259836"/>
              <a:ext cx="2435053" cy="1737544"/>
            </a:xfrm>
            <a:prstGeom prst="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Rectangle 47"/>
            <p:cNvSpPr/>
            <p:nvPr/>
          </p:nvSpPr>
          <p:spPr>
            <a:xfrm>
              <a:off x="9410281" y="753678"/>
              <a:ext cx="1989573" cy="1454759"/>
            </a:xfrm>
            <a:prstGeom prst="rect">
              <a:avLst/>
            </a:prstGeom>
            <a:noFill/>
            <a:ln w="476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Rectangle 48"/>
            <p:cNvSpPr/>
            <p:nvPr/>
          </p:nvSpPr>
          <p:spPr>
            <a:xfrm>
              <a:off x="8917722" y="428380"/>
              <a:ext cx="2522326" cy="1566758"/>
            </a:xfrm>
            <a:prstGeom prst="rect">
              <a:avLst/>
            </a:prstGeom>
            <a:noFill/>
            <a:ln w="476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Rectangle 49"/>
            <p:cNvSpPr/>
            <p:nvPr/>
          </p:nvSpPr>
          <p:spPr>
            <a:xfrm>
              <a:off x="9960429" y="540923"/>
              <a:ext cx="1399569" cy="1307614"/>
            </a:xfrm>
            <a:prstGeom prst="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1" name="Group 50"/>
          <p:cNvGrpSpPr>
            <a:grpSpLocks noChangeAspect="1"/>
          </p:cNvGrpSpPr>
          <p:nvPr/>
        </p:nvGrpSpPr>
        <p:grpSpPr>
          <a:xfrm>
            <a:off x="788445" y="2609362"/>
            <a:ext cx="7308000" cy="1052652"/>
            <a:chOff x="135188" y="2194989"/>
            <a:chExt cx="14049499" cy="2023705"/>
          </a:xfrm>
        </p:grpSpPr>
        <p:pic>
          <p:nvPicPr>
            <p:cNvPr id="52" name="Picture 5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5188" y="2238694"/>
              <a:ext cx="2972973" cy="1980000"/>
            </a:xfrm>
            <a:prstGeom prst="rect">
              <a:avLst/>
            </a:prstGeom>
          </p:spPr>
        </p:pic>
        <p:sp>
          <p:nvSpPr>
            <p:cNvPr id="53" name="Rectangle 52"/>
            <p:cNvSpPr/>
            <p:nvPr/>
          </p:nvSpPr>
          <p:spPr>
            <a:xfrm>
              <a:off x="1073845" y="2947595"/>
              <a:ext cx="1475718" cy="899509"/>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Rectangle 53"/>
            <p:cNvSpPr/>
            <p:nvPr/>
          </p:nvSpPr>
          <p:spPr>
            <a:xfrm>
              <a:off x="1163126" y="2700169"/>
              <a:ext cx="1503874" cy="103479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Rectangle 59"/>
            <p:cNvSpPr/>
            <p:nvPr/>
          </p:nvSpPr>
          <p:spPr>
            <a:xfrm>
              <a:off x="1073845" y="2500164"/>
              <a:ext cx="2003788" cy="1294895"/>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1" name="Group 60"/>
            <p:cNvGrpSpPr/>
            <p:nvPr/>
          </p:nvGrpSpPr>
          <p:grpSpPr>
            <a:xfrm>
              <a:off x="3232612" y="2238694"/>
              <a:ext cx="2640000" cy="1980000"/>
              <a:chOff x="3197442" y="2238694"/>
              <a:chExt cx="2640000" cy="1980000"/>
            </a:xfrm>
          </p:grpSpPr>
          <p:pic>
            <p:nvPicPr>
              <p:cNvPr id="80" name="Picture 7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97442" y="2238694"/>
                <a:ext cx="2640000" cy="1980000"/>
              </a:xfrm>
              <a:prstGeom prst="rect">
                <a:avLst/>
              </a:prstGeom>
            </p:spPr>
          </p:pic>
          <p:sp>
            <p:nvSpPr>
              <p:cNvPr id="81" name="Rectangle 80"/>
              <p:cNvSpPr/>
              <p:nvPr/>
            </p:nvSpPr>
            <p:spPr>
              <a:xfrm>
                <a:off x="3721037" y="3184989"/>
                <a:ext cx="1391290" cy="808081"/>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Rectangle 81"/>
              <p:cNvSpPr/>
              <p:nvPr/>
            </p:nvSpPr>
            <p:spPr>
              <a:xfrm>
                <a:off x="3736891" y="2545773"/>
                <a:ext cx="2078350" cy="1499023"/>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Rectangle 82"/>
              <p:cNvSpPr/>
              <p:nvPr/>
            </p:nvSpPr>
            <p:spPr>
              <a:xfrm>
                <a:off x="3765505" y="3309505"/>
                <a:ext cx="954685" cy="5835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2" name="Group 61"/>
            <p:cNvGrpSpPr/>
            <p:nvPr/>
          </p:nvGrpSpPr>
          <p:grpSpPr>
            <a:xfrm>
              <a:off x="5998890" y="2238694"/>
              <a:ext cx="2972974" cy="1980000"/>
              <a:chOff x="5891310" y="2238694"/>
              <a:chExt cx="2972974" cy="1980000"/>
            </a:xfrm>
          </p:grpSpPr>
          <p:pic>
            <p:nvPicPr>
              <p:cNvPr id="75" name="Picture 7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91310" y="2238694"/>
                <a:ext cx="2972973" cy="1980000"/>
              </a:xfrm>
              <a:prstGeom prst="rect">
                <a:avLst/>
              </a:prstGeom>
            </p:spPr>
          </p:pic>
          <p:sp>
            <p:nvSpPr>
              <p:cNvPr id="76" name="Rectangle 75"/>
              <p:cNvSpPr/>
              <p:nvPr/>
            </p:nvSpPr>
            <p:spPr>
              <a:xfrm>
                <a:off x="6459049" y="2962267"/>
                <a:ext cx="1525223" cy="1195563"/>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Rectangle 76"/>
              <p:cNvSpPr/>
              <p:nvPr/>
            </p:nvSpPr>
            <p:spPr>
              <a:xfrm>
                <a:off x="5905921" y="2988700"/>
                <a:ext cx="2106641" cy="1160273"/>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Rectangle 77"/>
              <p:cNvSpPr/>
              <p:nvPr/>
            </p:nvSpPr>
            <p:spPr>
              <a:xfrm>
                <a:off x="8324490" y="2258844"/>
                <a:ext cx="539794" cy="797624"/>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Rectangle 78"/>
              <p:cNvSpPr/>
              <p:nvPr/>
            </p:nvSpPr>
            <p:spPr>
              <a:xfrm>
                <a:off x="6658237" y="3056468"/>
                <a:ext cx="1268935" cy="100729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3" name="Group 62"/>
            <p:cNvGrpSpPr/>
            <p:nvPr/>
          </p:nvGrpSpPr>
          <p:grpSpPr>
            <a:xfrm>
              <a:off x="9127665" y="2217317"/>
              <a:ext cx="2640000" cy="1980000"/>
              <a:chOff x="8944779" y="2217317"/>
              <a:chExt cx="2640000" cy="1980000"/>
            </a:xfrm>
          </p:grpSpPr>
          <p:pic>
            <p:nvPicPr>
              <p:cNvPr id="71" name="Picture 7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944779" y="2217317"/>
                <a:ext cx="2640000" cy="1980000"/>
              </a:xfrm>
              <a:prstGeom prst="rect">
                <a:avLst/>
              </a:prstGeom>
            </p:spPr>
          </p:pic>
          <p:sp>
            <p:nvSpPr>
              <p:cNvPr id="72" name="Rectangle 71"/>
              <p:cNvSpPr/>
              <p:nvPr/>
            </p:nvSpPr>
            <p:spPr>
              <a:xfrm>
                <a:off x="9242182" y="3241667"/>
                <a:ext cx="1138189" cy="748788"/>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Rectangle 72"/>
              <p:cNvSpPr/>
              <p:nvPr/>
            </p:nvSpPr>
            <p:spPr>
              <a:xfrm>
                <a:off x="8980425" y="3034805"/>
                <a:ext cx="1465318" cy="888886"/>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Rectangle 73"/>
              <p:cNvSpPr/>
              <p:nvPr/>
            </p:nvSpPr>
            <p:spPr>
              <a:xfrm>
                <a:off x="9339158" y="3361385"/>
                <a:ext cx="841591" cy="60500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4" name="Picture 6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919241" y="2194989"/>
              <a:ext cx="2265446" cy="1980000"/>
            </a:xfrm>
            <a:prstGeom prst="rect">
              <a:avLst/>
            </a:prstGeom>
          </p:spPr>
        </p:pic>
        <p:sp>
          <p:nvSpPr>
            <p:cNvPr id="67" name="Rectangle 66"/>
            <p:cNvSpPr/>
            <p:nvPr/>
          </p:nvSpPr>
          <p:spPr>
            <a:xfrm>
              <a:off x="11981989" y="3280833"/>
              <a:ext cx="1187911" cy="735020"/>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Rectangle 67"/>
            <p:cNvSpPr/>
            <p:nvPr/>
          </p:nvSpPr>
          <p:spPr>
            <a:xfrm>
              <a:off x="13069886" y="3329719"/>
              <a:ext cx="1114801" cy="681901"/>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Rectangle 68"/>
            <p:cNvSpPr/>
            <p:nvPr/>
          </p:nvSpPr>
          <p:spPr>
            <a:xfrm>
              <a:off x="13347699" y="3079569"/>
              <a:ext cx="836987" cy="929477"/>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Rectangle 69"/>
            <p:cNvSpPr/>
            <p:nvPr/>
          </p:nvSpPr>
          <p:spPr>
            <a:xfrm>
              <a:off x="13343095" y="3184989"/>
              <a:ext cx="735399" cy="82405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4" name="Group 83"/>
          <p:cNvGrpSpPr>
            <a:grpSpLocks noChangeAspect="1"/>
          </p:cNvGrpSpPr>
          <p:nvPr/>
        </p:nvGrpSpPr>
        <p:grpSpPr>
          <a:xfrm>
            <a:off x="788445" y="4030039"/>
            <a:ext cx="7308000" cy="1026989"/>
            <a:chOff x="135189" y="4530204"/>
            <a:chExt cx="14089594" cy="1980001"/>
          </a:xfrm>
        </p:grpSpPr>
        <p:pic>
          <p:nvPicPr>
            <p:cNvPr id="85" name="Picture 8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5189" y="4530206"/>
              <a:ext cx="2640000" cy="1979999"/>
            </a:xfrm>
            <a:prstGeom prst="rect">
              <a:avLst/>
            </a:prstGeom>
          </p:spPr>
        </p:pic>
        <p:pic>
          <p:nvPicPr>
            <p:cNvPr id="86" name="Picture 8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928271" y="4530206"/>
              <a:ext cx="2812409" cy="1979999"/>
            </a:xfrm>
            <a:prstGeom prst="rect">
              <a:avLst/>
            </a:prstGeom>
          </p:spPr>
        </p:pic>
        <p:pic>
          <p:nvPicPr>
            <p:cNvPr id="87" name="Picture 8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905117" y="4530206"/>
              <a:ext cx="2812409" cy="1979999"/>
            </a:xfrm>
            <a:prstGeom prst="rect">
              <a:avLst/>
            </a:prstGeom>
          </p:spPr>
        </p:pic>
        <p:pic>
          <p:nvPicPr>
            <p:cNvPr id="88" name="Picture 8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870608" y="4530206"/>
              <a:ext cx="2640000" cy="1979999"/>
            </a:xfrm>
            <a:prstGeom prst="rect">
              <a:avLst/>
            </a:prstGeom>
          </p:spPr>
        </p:pic>
        <p:pic>
          <p:nvPicPr>
            <p:cNvPr id="89" name="Picture 8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1584783" y="4530204"/>
              <a:ext cx="2640000" cy="1979999"/>
            </a:xfrm>
            <a:prstGeom prst="rect">
              <a:avLst/>
            </a:prstGeom>
          </p:spPr>
        </p:pic>
        <p:sp>
          <p:nvSpPr>
            <p:cNvPr id="90" name="Rectangle 89"/>
            <p:cNvSpPr/>
            <p:nvPr/>
          </p:nvSpPr>
          <p:spPr>
            <a:xfrm>
              <a:off x="583809" y="5552750"/>
              <a:ext cx="178113" cy="310356"/>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Rectangle 90"/>
            <p:cNvSpPr/>
            <p:nvPr/>
          </p:nvSpPr>
          <p:spPr>
            <a:xfrm>
              <a:off x="419373" y="5313597"/>
              <a:ext cx="298079" cy="549505"/>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Rectangle 91"/>
            <p:cNvSpPr/>
            <p:nvPr/>
          </p:nvSpPr>
          <p:spPr>
            <a:xfrm>
              <a:off x="495915" y="5552748"/>
              <a:ext cx="298079" cy="31035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Rectangle 92"/>
            <p:cNvSpPr/>
            <p:nvPr/>
          </p:nvSpPr>
          <p:spPr>
            <a:xfrm>
              <a:off x="4943405" y="5659827"/>
              <a:ext cx="212256" cy="105346"/>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4" name="Rectangle 93"/>
            <p:cNvSpPr/>
            <p:nvPr/>
          </p:nvSpPr>
          <p:spPr>
            <a:xfrm>
              <a:off x="4720191" y="5513911"/>
              <a:ext cx="435468" cy="281044"/>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Rectangle 94"/>
            <p:cNvSpPr/>
            <p:nvPr/>
          </p:nvSpPr>
          <p:spPr>
            <a:xfrm>
              <a:off x="4720191" y="5595466"/>
              <a:ext cx="435468" cy="1842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Rectangle 95"/>
            <p:cNvSpPr/>
            <p:nvPr/>
          </p:nvSpPr>
          <p:spPr>
            <a:xfrm>
              <a:off x="7154696" y="5990566"/>
              <a:ext cx="278522" cy="198517"/>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Rectangle 96"/>
            <p:cNvSpPr/>
            <p:nvPr/>
          </p:nvSpPr>
          <p:spPr>
            <a:xfrm>
              <a:off x="5920218" y="5659827"/>
              <a:ext cx="1122610" cy="850376"/>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Rectangle 97"/>
            <p:cNvSpPr/>
            <p:nvPr/>
          </p:nvSpPr>
          <p:spPr>
            <a:xfrm>
              <a:off x="5920218" y="6092710"/>
              <a:ext cx="675138" cy="41749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Rectangle 98"/>
            <p:cNvSpPr/>
            <p:nvPr/>
          </p:nvSpPr>
          <p:spPr>
            <a:xfrm>
              <a:off x="9398027" y="5779708"/>
              <a:ext cx="228113" cy="434429"/>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Rectangle 99"/>
            <p:cNvSpPr/>
            <p:nvPr/>
          </p:nvSpPr>
          <p:spPr>
            <a:xfrm>
              <a:off x="8876417" y="5513913"/>
              <a:ext cx="1148734" cy="808722"/>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Rectangle 100"/>
            <p:cNvSpPr/>
            <p:nvPr/>
          </p:nvSpPr>
          <p:spPr>
            <a:xfrm>
              <a:off x="9339160" y="5765175"/>
              <a:ext cx="621271" cy="55746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 name="Rectangle 101"/>
            <p:cNvSpPr/>
            <p:nvPr/>
          </p:nvSpPr>
          <p:spPr>
            <a:xfrm>
              <a:off x="12315791" y="5552750"/>
              <a:ext cx="203181" cy="114789"/>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Rectangle 102"/>
            <p:cNvSpPr/>
            <p:nvPr/>
          </p:nvSpPr>
          <p:spPr>
            <a:xfrm>
              <a:off x="12730235" y="5733375"/>
              <a:ext cx="1494548" cy="768328"/>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 name="Rectangle 103"/>
            <p:cNvSpPr/>
            <p:nvPr/>
          </p:nvSpPr>
          <p:spPr>
            <a:xfrm>
              <a:off x="11584779" y="5623811"/>
              <a:ext cx="1484451" cy="70328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5" name="Title 1"/>
          <p:cNvSpPr txBox="1">
            <a:spLocks/>
          </p:cNvSpPr>
          <p:nvPr/>
        </p:nvSpPr>
        <p:spPr>
          <a:xfrm>
            <a:off x="659904" y="5328247"/>
            <a:ext cx="7815118" cy="77791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2800" dirty="0">
                <a:solidFill>
                  <a:srgbClr val="00B050"/>
                </a:solidFill>
                <a:latin typeface="Calibri" panose="020F0502020204030204" pitchFamily="34" charset="0"/>
              </a:rPr>
              <a:t>MIL baseline  </a:t>
            </a:r>
            <a:r>
              <a:rPr lang="en-US" altLang="zh-CN" sz="2800" dirty="0">
                <a:solidFill>
                  <a:srgbClr val="FF0000"/>
                </a:solidFill>
                <a:latin typeface="Calibri" panose="020F0502020204030204" pitchFamily="34" charset="0"/>
              </a:rPr>
              <a:t>+ Size order </a:t>
            </a:r>
            <a:r>
              <a:rPr lang="en-US" altLang="zh-CN" sz="2800" dirty="0">
                <a:solidFill>
                  <a:srgbClr val="0070C0"/>
                </a:solidFill>
                <a:latin typeface="Calibri" panose="020F0502020204030204" pitchFamily="34" charset="0"/>
              </a:rPr>
              <a:t> Ground truth</a:t>
            </a:r>
            <a:endParaRPr lang="zh-CN" altLang="en-US" sz="2800" dirty="0">
              <a:solidFill>
                <a:srgbClr val="0070C0"/>
              </a:solidFill>
              <a:latin typeface="Calibri" panose="020F0502020204030204" pitchFamily="34" charset="0"/>
            </a:endParaRPr>
          </a:p>
        </p:txBody>
      </p:sp>
    </p:spTree>
    <p:extLst>
      <p:ext uri="{BB962C8B-B14F-4D97-AF65-F5344CB8AC3E}">
        <p14:creationId xmlns:p14="http://schemas.microsoft.com/office/powerpoint/2010/main" val="3277485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1" name="Shape 531"/>
          <p:cNvSpPr/>
          <p:nvPr/>
        </p:nvSpPr>
        <p:spPr>
          <a:xfrm>
            <a:off x="457200" y="274680"/>
            <a:ext cx="8228879" cy="1142280"/>
          </a:xfrm>
          <a:prstGeom prst="rect">
            <a:avLst/>
          </a:prstGeom>
          <a:noFill/>
          <a:ln>
            <a:noFill/>
          </a:ln>
        </p:spPr>
        <p:txBody>
          <a:bodyPr lIns="90000" tIns="45000" rIns="90000" bIns="45000" anchor="t" anchorCtr="0">
            <a:noAutofit/>
          </a:bodyPr>
          <a:lstStyle/>
          <a:p>
            <a:pPr marL="0" marR="0" lvl="0" indent="0" algn="ctr" rtl="0">
              <a:lnSpc>
                <a:spcPct val="100000"/>
              </a:lnSpc>
              <a:spcBef>
                <a:spcPts val="0"/>
              </a:spcBef>
              <a:spcAft>
                <a:spcPts val="0"/>
              </a:spcAft>
              <a:buClr>
                <a:srgbClr val="000000"/>
              </a:buClr>
              <a:buSzPct val="25000"/>
              <a:buFont typeface="Calibri"/>
              <a:buNone/>
            </a:pPr>
            <a:r>
              <a:rPr lang="en-US" sz="4000" b="0" i="0" u="none" strike="noStrike" cap="none" dirty="0">
                <a:solidFill>
                  <a:srgbClr val="000000"/>
                </a:solidFill>
                <a:latin typeface="Calibri"/>
                <a:ea typeface="Calibri"/>
                <a:cs typeface="Calibri"/>
                <a:sym typeface="Calibri"/>
              </a:rPr>
              <a:t>Size order example</a:t>
            </a:r>
          </a:p>
        </p:txBody>
      </p:sp>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845" y="1132109"/>
            <a:ext cx="1366619" cy="1122697"/>
          </a:xfrm>
          <a:prstGeom prst="rect">
            <a:avLst/>
          </a:prstGeom>
        </p:spPr>
      </p:pic>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9553" y="1140734"/>
            <a:ext cx="1543621" cy="1122697"/>
          </a:xfrm>
          <a:prstGeom prst="rect">
            <a:avLst/>
          </a:prstGeom>
        </p:spPr>
      </p:pic>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82552" y="1140734"/>
            <a:ext cx="1502880" cy="1122697"/>
          </a:xfrm>
          <a:prstGeom prst="rect">
            <a:avLst/>
          </a:prstGeom>
        </p:spPr>
      </p:pic>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29826" y="1132109"/>
            <a:ext cx="1366619" cy="1122697"/>
          </a:xfrm>
          <a:prstGeom prst="rect">
            <a:avLst/>
          </a:prstGeom>
        </p:spPr>
      </p:pic>
      <p:pic>
        <p:nvPicPr>
          <p:cNvPr id="27" name="Picture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24810" y="1140734"/>
            <a:ext cx="1366619" cy="1122697"/>
          </a:xfrm>
          <a:prstGeom prst="rect">
            <a:avLst/>
          </a:prstGeom>
        </p:spPr>
      </p:pic>
      <p:sp>
        <p:nvSpPr>
          <p:cNvPr id="40" name="Rectangle 39"/>
          <p:cNvSpPr/>
          <p:nvPr/>
        </p:nvSpPr>
        <p:spPr>
          <a:xfrm>
            <a:off x="1069254" y="1187595"/>
            <a:ext cx="1074295" cy="877096"/>
          </a:xfrm>
          <a:prstGeom prst="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Rectangle 40"/>
          <p:cNvSpPr/>
          <p:nvPr/>
        </p:nvSpPr>
        <p:spPr>
          <a:xfrm>
            <a:off x="2207860" y="1140734"/>
            <a:ext cx="1535314" cy="1114071"/>
          </a:xfrm>
          <a:prstGeom prst="rect">
            <a:avLst/>
          </a:prstGeom>
          <a:noFill/>
          <a:ln w="476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Rectangle 42"/>
          <p:cNvSpPr/>
          <p:nvPr/>
        </p:nvSpPr>
        <p:spPr>
          <a:xfrm>
            <a:off x="2453456" y="1276647"/>
            <a:ext cx="1117355" cy="830488"/>
          </a:xfrm>
          <a:prstGeom prst="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Rectangle 44"/>
          <p:cNvSpPr/>
          <p:nvPr/>
        </p:nvSpPr>
        <p:spPr>
          <a:xfrm>
            <a:off x="3789698" y="1149912"/>
            <a:ext cx="1194913" cy="1021460"/>
          </a:xfrm>
          <a:prstGeom prst="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Rectangle 46"/>
          <p:cNvSpPr/>
          <p:nvPr/>
        </p:nvSpPr>
        <p:spPr>
          <a:xfrm>
            <a:off x="6815165" y="1149912"/>
            <a:ext cx="1260526" cy="985219"/>
          </a:xfrm>
          <a:prstGeom prst="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Rectangle 47"/>
          <p:cNvSpPr/>
          <p:nvPr/>
        </p:nvSpPr>
        <p:spPr>
          <a:xfrm>
            <a:off x="5604178" y="1429930"/>
            <a:ext cx="1029920" cy="824875"/>
          </a:xfrm>
          <a:prstGeom prst="rect">
            <a:avLst/>
          </a:prstGeom>
          <a:noFill/>
          <a:ln w="476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Rectangle 49"/>
          <p:cNvSpPr/>
          <p:nvPr/>
        </p:nvSpPr>
        <p:spPr>
          <a:xfrm>
            <a:off x="5888967" y="1309294"/>
            <a:ext cx="724499" cy="741441"/>
          </a:xfrm>
          <a:prstGeom prst="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1" name="Group 50"/>
          <p:cNvGrpSpPr>
            <a:grpSpLocks noChangeAspect="1"/>
          </p:cNvGrpSpPr>
          <p:nvPr/>
        </p:nvGrpSpPr>
        <p:grpSpPr>
          <a:xfrm>
            <a:off x="788445" y="2609362"/>
            <a:ext cx="7308000" cy="1052652"/>
            <a:chOff x="135188" y="2194989"/>
            <a:chExt cx="14049499" cy="2023705"/>
          </a:xfrm>
        </p:grpSpPr>
        <p:pic>
          <p:nvPicPr>
            <p:cNvPr id="52" name="Picture 5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5188" y="2238694"/>
              <a:ext cx="2972973" cy="1980000"/>
            </a:xfrm>
            <a:prstGeom prst="rect">
              <a:avLst/>
            </a:prstGeom>
          </p:spPr>
        </p:pic>
        <p:sp>
          <p:nvSpPr>
            <p:cNvPr id="54" name="Rectangle 53"/>
            <p:cNvSpPr/>
            <p:nvPr/>
          </p:nvSpPr>
          <p:spPr>
            <a:xfrm>
              <a:off x="1163126" y="2700169"/>
              <a:ext cx="1503874" cy="103479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Rectangle 59"/>
            <p:cNvSpPr/>
            <p:nvPr/>
          </p:nvSpPr>
          <p:spPr>
            <a:xfrm>
              <a:off x="1073845" y="2500164"/>
              <a:ext cx="2003788" cy="1294895"/>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1" name="Group 60"/>
            <p:cNvGrpSpPr/>
            <p:nvPr/>
          </p:nvGrpSpPr>
          <p:grpSpPr>
            <a:xfrm>
              <a:off x="3232612" y="2238694"/>
              <a:ext cx="2640000" cy="1980000"/>
              <a:chOff x="3197442" y="2238694"/>
              <a:chExt cx="2640000" cy="1980000"/>
            </a:xfrm>
          </p:grpSpPr>
          <p:pic>
            <p:nvPicPr>
              <p:cNvPr id="80" name="Picture 7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97442" y="2238694"/>
                <a:ext cx="2640000" cy="1980000"/>
              </a:xfrm>
              <a:prstGeom prst="rect">
                <a:avLst/>
              </a:prstGeom>
            </p:spPr>
          </p:pic>
          <p:sp>
            <p:nvSpPr>
              <p:cNvPr id="82" name="Rectangle 81"/>
              <p:cNvSpPr/>
              <p:nvPr/>
            </p:nvSpPr>
            <p:spPr>
              <a:xfrm>
                <a:off x="3736891" y="2545773"/>
                <a:ext cx="2078350" cy="1499023"/>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Rectangle 82"/>
              <p:cNvSpPr/>
              <p:nvPr/>
            </p:nvSpPr>
            <p:spPr>
              <a:xfrm>
                <a:off x="3765505" y="3309505"/>
                <a:ext cx="954685" cy="5835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2" name="Group 61"/>
            <p:cNvGrpSpPr/>
            <p:nvPr/>
          </p:nvGrpSpPr>
          <p:grpSpPr>
            <a:xfrm>
              <a:off x="5998890" y="2238694"/>
              <a:ext cx="2972973" cy="1980000"/>
              <a:chOff x="5891310" y="2238694"/>
              <a:chExt cx="2972973" cy="1980000"/>
            </a:xfrm>
          </p:grpSpPr>
          <p:pic>
            <p:nvPicPr>
              <p:cNvPr id="75" name="Picture 7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91310" y="2238694"/>
                <a:ext cx="2972973" cy="1980000"/>
              </a:xfrm>
              <a:prstGeom prst="rect">
                <a:avLst/>
              </a:prstGeom>
            </p:spPr>
          </p:pic>
          <p:sp>
            <p:nvSpPr>
              <p:cNvPr id="77" name="Rectangle 76"/>
              <p:cNvSpPr/>
              <p:nvPr/>
            </p:nvSpPr>
            <p:spPr>
              <a:xfrm>
                <a:off x="5905921" y="2988700"/>
                <a:ext cx="2106641" cy="1160273"/>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Rectangle 78"/>
              <p:cNvSpPr/>
              <p:nvPr/>
            </p:nvSpPr>
            <p:spPr>
              <a:xfrm>
                <a:off x="6658237" y="3056468"/>
                <a:ext cx="1268935" cy="100729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3" name="Group 62"/>
            <p:cNvGrpSpPr/>
            <p:nvPr/>
          </p:nvGrpSpPr>
          <p:grpSpPr>
            <a:xfrm>
              <a:off x="9127665" y="2217317"/>
              <a:ext cx="2640000" cy="1980000"/>
              <a:chOff x="8944779" y="2217317"/>
              <a:chExt cx="2640000" cy="1980000"/>
            </a:xfrm>
          </p:grpSpPr>
          <p:pic>
            <p:nvPicPr>
              <p:cNvPr id="71" name="Picture 7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944779" y="2217317"/>
                <a:ext cx="2640000" cy="1980000"/>
              </a:xfrm>
              <a:prstGeom prst="rect">
                <a:avLst/>
              </a:prstGeom>
            </p:spPr>
          </p:pic>
          <p:sp>
            <p:nvSpPr>
              <p:cNvPr id="73" name="Rectangle 72"/>
              <p:cNvSpPr/>
              <p:nvPr/>
            </p:nvSpPr>
            <p:spPr>
              <a:xfrm>
                <a:off x="8980425" y="3034805"/>
                <a:ext cx="1465318" cy="888886"/>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Rectangle 73"/>
              <p:cNvSpPr/>
              <p:nvPr/>
            </p:nvSpPr>
            <p:spPr>
              <a:xfrm>
                <a:off x="9339158" y="3361385"/>
                <a:ext cx="841591" cy="60500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4" name="Picture 6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919241" y="2194989"/>
              <a:ext cx="2265446" cy="1980000"/>
            </a:xfrm>
            <a:prstGeom prst="rect">
              <a:avLst/>
            </a:prstGeom>
          </p:spPr>
        </p:pic>
        <p:sp>
          <p:nvSpPr>
            <p:cNvPr id="69" name="Rectangle 68"/>
            <p:cNvSpPr/>
            <p:nvPr/>
          </p:nvSpPr>
          <p:spPr>
            <a:xfrm>
              <a:off x="13347699" y="3079569"/>
              <a:ext cx="836987" cy="929477"/>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Rectangle 69"/>
            <p:cNvSpPr/>
            <p:nvPr/>
          </p:nvSpPr>
          <p:spPr>
            <a:xfrm>
              <a:off x="13343095" y="3184989"/>
              <a:ext cx="735399" cy="82405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4" name="Group 83"/>
          <p:cNvGrpSpPr>
            <a:grpSpLocks noChangeAspect="1"/>
          </p:cNvGrpSpPr>
          <p:nvPr/>
        </p:nvGrpSpPr>
        <p:grpSpPr>
          <a:xfrm>
            <a:off x="788445" y="4030040"/>
            <a:ext cx="7308000" cy="1026989"/>
            <a:chOff x="135188" y="4530204"/>
            <a:chExt cx="14089591" cy="1980001"/>
          </a:xfrm>
        </p:grpSpPr>
        <p:pic>
          <p:nvPicPr>
            <p:cNvPr id="85" name="Picture 8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5188" y="4530204"/>
              <a:ext cx="2640000" cy="1980000"/>
            </a:xfrm>
            <a:prstGeom prst="rect">
              <a:avLst/>
            </a:prstGeom>
          </p:spPr>
        </p:pic>
        <p:pic>
          <p:nvPicPr>
            <p:cNvPr id="86" name="Picture 8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928271" y="4530204"/>
              <a:ext cx="2812408" cy="1980000"/>
            </a:xfrm>
            <a:prstGeom prst="rect">
              <a:avLst/>
            </a:prstGeom>
          </p:spPr>
        </p:pic>
        <p:pic>
          <p:nvPicPr>
            <p:cNvPr id="87" name="Picture 8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905114" y="4530204"/>
              <a:ext cx="2812408" cy="1980000"/>
            </a:xfrm>
            <a:prstGeom prst="rect">
              <a:avLst/>
            </a:prstGeom>
          </p:spPr>
        </p:pic>
        <p:pic>
          <p:nvPicPr>
            <p:cNvPr id="88" name="Picture 8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870605" y="4530204"/>
              <a:ext cx="2640000" cy="1980000"/>
            </a:xfrm>
            <a:prstGeom prst="rect">
              <a:avLst/>
            </a:prstGeom>
          </p:spPr>
        </p:pic>
        <p:pic>
          <p:nvPicPr>
            <p:cNvPr id="89" name="Picture 8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1584779" y="4530204"/>
              <a:ext cx="2640000" cy="1980000"/>
            </a:xfrm>
            <a:prstGeom prst="rect">
              <a:avLst/>
            </a:prstGeom>
          </p:spPr>
        </p:pic>
        <p:sp>
          <p:nvSpPr>
            <p:cNvPr id="91" name="Rectangle 90"/>
            <p:cNvSpPr/>
            <p:nvPr/>
          </p:nvSpPr>
          <p:spPr>
            <a:xfrm>
              <a:off x="419373" y="5313599"/>
              <a:ext cx="298079" cy="549506"/>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Rectangle 91"/>
            <p:cNvSpPr/>
            <p:nvPr/>
          </p:nvSpPr>
          <p:spPr>
            <a:xfrm>
              <a:off x="495914" y="5552749"/>
              <a:ext cx="298079" cy="31035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4" name="Rectangle 93"/>
            <p:cNvSpPr/>
            <p:nvPr/>
          </p:nvSpPr>
          <p:spPr>
            <a:xfrm>
              <a:off x="4720190" y="5513913"/>
              <a:ext cx="435469" cy="281043"/>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Rectangle 94"/>
            <p:cNvSpPr/>
            <p:nvPr/>
          </p:nvSpPr>
          <p:spPr>
            <a:xfrm>
              <a:off x="4720190" y="5595468"/>
              <a:ext cx="435469" cy="18423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Rectangle 96"/>
            <p:cNvSpPr/>
            <p:nvPr/>
          </p:nvSpPr>
          <p:spPr>
            <a:xfrm>
              <a:off x="5920216" y="5659829"/>
              <a:ext cx="1122610" cy="850376"/>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Rectangle 97"/>
            <p:cNvSpPr/>
            <p:nvPr/>
          </p:nvSpPr>
          <p:spPr>
            <a:xfrm>
              <a:off x="5920216" y="6092709"/>
              <a:ext cx="675137" cy="41749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Rectangle 99"/>
            <p:cNvSpPr/>
            <p:nvPr/>
          </p:nvSpPr>
          <p:spPr>
            <a:xfrm>
              <a:off x="8876415" y="5513913"/>
              <a:ext cx="1148733" cy="808723"/>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Rectangle 100"/>
            <p:cNvSpPr/>
            <p:nvPr/>
          </p:nvSpPr>
          <p:spPr>
            <a:xfrm>
              <a:off x="9339158" y="5765174"/>
              <a:ext cx="621271" cy="55746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Rectangle 102"/>
            <p:cNvSpPr/>
            <p:nvPr/>
          </p:nvSpPr>
          <p:spPr>
            <a:xfrm>
              <a:off x="12730231" y="5733373"/>
              <a:ext cx="1494547" cy="768327"/>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 name="Rectangle 103"/>
            <p:cNvSpPr/>
            <p:nvPr/>
          </p:nvSpPr>
          <p:spPr>
            <a:xfrm>
              <a:off x="11584779" y="5623810"/>
              <a:ext cx="1484450" cy="70328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5" name="Title 1"/>
          <p:cNvSpPr txBox="1">
            <a:spLocks/>
          </p:cNvSpPr>
          <p:nvPr/>
        </p:nvSpPr>
        <p:spPr>
          <a:xfrm>
            <a:off x="659904" y="5328247"/>
            <a:ext cx="7815118" cy="77791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2800" dirty="0">
                <a:solidFill>
                  <a:srgbClr val="00B050"/>
                </a:solidFill>
                <a:latin typeface="Calibri" panose="020F0502020204030204" pitchFamily="34" charset="0"/>
              </a:rPr>
              <a:t>MIL baseline  </a:t>
            </a:r>
            <a:r>
              <a:rPr lang="en-US" altLang="zh-CN" sz="2800" dirty="0">
                <a:solidFill>
                  <a:srgbClr val="FF0000"/>
                </a:solidFill>
                <a:latin typeface="Calibri" panose="020F0502020204030204" pitchFamily="34" charset="0"/>
              </a:rPr>
              <a:t>+ Size order </a:t>
            </a:r>
            <a:r>
              <a:rPr lang="en-US" altLang="zh-CN" sz="2800" dirty="0">
                <a:solidFill>
                  <a:srgbClr val="0070C0"/>
                </a:solidFill>
                <a:latin typeface="Calibri" panose="020F0502020204030204" pitchFamily="34" charset="0"/>
              </a:rPr>
              <a:t> Ground truth</a:t>
            </a:r>
            <a:endParaRPr lang="zh-CN" altLang="en-US" sz="2800" dirty="0">
              <a:solidFill>
                <a:srgbClr val="0070C0"/>
              </a:solidFill>
              <a:latin typeface="Calibri" panose="020F0502020204030204" pitchFamily="34" charset="0"/>
            </a:endParaRPr>
          </a:p>
        </p:txBody>
      </p:sp>
    </p:spTree>
    <p:extLst>
      <p:ext uri="{BB962C8B-B14F-4D97-AF65-F5344CB8AC3E}">
        <p14:creationId xmlns:p14="http://schemas.microsoft.com/office/powerpoint/2010/main" val="24061569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72"/>
        <p:cNvGrpSpPr/>
        <p:nvPr/>
      </p:nvGrpSpPr>
      <p:grpSpPr>
        <a:xfrm>
          <a:off x="0" y="0"/>
          <a:ext cx="0" cy="0"/>
          <a:chOff x="0" y="0"/>
          <a:chExt cx="0" cy="0"/>
        </a:xfrm>
      </p:grpSpPr>
      <p:pic>
        <p:nvPicPr>
          <p:cNvPr id="974" name="Shape 974"/>
          <p:cNvPicPr preferRelativeResize="0"/>
          <p:nvPr/>
        </p:nvPicPr>
        <p:blipFill>
          <a:blip r:embed="rId3">
            <a:alphaModFix/>
          </a:blip>
          <a:stretch>
            <a:fillRect/>
          </a:stretch>
        </p:blipFill>
        <p:spPr>
          <a:xfrm>
            <a:off x="305529" y="1034143"/>
            <a:ext cx="8532942" cy="4789714"/>
          </a:xfrm>
          <a:prstGeom prst="rect">
            <a:avLst/>
          </a:prstGeom>
          <a:noFill/>
          <a:ln w="9525" cap="flat" cmpd="sng">
            <a:solidFill>
              <a:schemeClr val="dk2"/>
            </a:solidFill>
            <a:prstDash val="solid"/>
            <a:round/>
            <a:headEnd type="none" w="med" len="med"/>
            <a:tailEnd type="none" w="med" len="med"/>
          </a:ln>
        </p:spPr>
      </p:pic>
      <p:sp>
        <p:nvSpPr>
          <p:cNvPr id="4" name="Shape 363">
            <a:extLst>
              <a:ext uri="{FF2B5EF4-FFF2-40B4-BE49-F238E27FC236}">
                <a16:creationId xmlns:a16="http://schemas.microsoft.com/office/drawing/2014/main" id="{0F49F159-FC60-9547-8686-59A633465D49}"/>
              </a:ext>
            </a:extLst>
          </p:cNvPr>
          <p:cNvSpPr txBox="1"/>
          <p:nvPr/>
        </p:nvSpPr>
        <p:spPr>
          <a:xfrm>
            <a:off x="424544" y="232526"/>
            <a:ext cx="8240486" cy="692760"/>
          </a:xfrm>
          <a:prstGeom prst="rect">
            <a:avLst/>
          </a:prstGeom>
          <a:noFill/>
          <a:ln>
            <a:noFill/>
          </a:ln>
        </p:spPr>
        <p:txBody>
          <a:bodyPr lIns="91425" tIns="91425" rIns="91425" bIns="91425" anchor="t" anchorCtr="0">
            <a:noAutofit/>
          </a:bodyPr>
          <a:lstStyle/>
          <a:p>
            <a:pPr algn="ctr"/>
            <a:r>
              <a:rPr lang="ro-RO" sz="3200" dirty="0" err="1"/>
              <a:t>We</a:t>
            </a:r>
            <a:r>
              <a:rPr lang="ro-RO" sz="3200" dirty="0"/>
              <a:t> </a:t>
            </a:r>
            <a:r>
              <a:rPr lang="ro-RO" sz="3200" dirty="0" err="1"/>
              <a:t>have</a:t>
            </a:r>
            <a:r>
              <a:rPr lang="ro-RO" sz="3200" dirty="0"/>
              <a:t> </a:t>
            </a:r>
            <a:r>
              <a:rPr lang="ro-RO" sz="3200" dirty="0" err="1"/>
              <a:t>deeper</a:t>
            </a:r>
            <a:r>
              <a:rPr lang="ro-RO" sz="3200" dirty="0"/>
              <a:t> </a:t>
            </a:r>
            <a:r>
              <a:rPr lang="ro-RO" sz="3200" dirty="0" err="1"/>
              <a:t>and</a:t>
            </a:r>
            <a:r>
              <a:rPr lang="ro-RO" sz="3200" dirty="0"/>
              <a:t> </a:t>
            </a:r>
            <a:r>
              <a:rPr lang="ro-RO" sz="3200" dirty="0" err="1"/>
              <a:t>better</a:t>
            </a:r>
            <a:r>
              <a:rPr lang="ro-RO" sz="3200" dirty="0"/>
              <a:t> </a:t>
            </a:r>
            <a:r>
              <a:rPr lang="ro-RO" sz="3200" dirty="0" err="1"/>
              <a:t>architectures</a:t>
            </a:r>
            <a:endParaRPr lang="en" sz="3200" dirty="0"/>
          </a:p>
        </p:txBody>
      </p:sp>
      <p:sp>
        <p:nvSpPr>
          <p:cNvPr id="5" name="Shape 975">
            <a:extLst>
              <a:ext uri="{FF2B5EF4-FFF2-40B4-BE49-F238E27FC236}">
                <a16:creationId xmlns:a16="http://schemas.microsoft.com/office/drawing/2014/main" id="{5FA4AADB-1715-BF45-862E-959B44773FE5}"/>
              </a:ext>
            </a:extLst>
          </p:cNvPr>
          <p:cNvSpPr txBox="1"/>
          <p:nvPr/>
        </p:nvSpPr>
        <p:spPr>
          <a:xfrm>
            <a:off x="6346371" y="6382158"/>
            <a:ext cx="2797629" cy="359700"/>
          </a:xfrm>
          <a:prstGeom prst="rect">
            <a:avLst/>
          </a:prstGeom>
          <a:noFill/>
          <a:ln>
            <a:noFill/>
          </a:ln>
        </p:spPr>
        <p:txBody>
          <a:bodyPr lIns="91425" tIns="91425" rIns="91425" bIns="91425" anchor="t" anchorCtr="0">
            <a:noAutofit/>
          </a:bodyPr>
          <a:lstStyle/>
          <a:p>
            <a:r>
              <a:rPr lang="en-US" sz="1800" dirty="0"/>
              <a:t>S</a:t>
            </a:r>
            <a:r>
              <a:rPr lang="en" sz="1800" dirty="0" err="1"/>
              <a:t>lide</a:t>
            </a:r>
            <a:r>
              <a:rPr lang="en" sz="1800" dirty="0"/>
              <a:t> credit: </a:t>
            </a:r>
            <a:r>
              <a:rPr lang="en" sz="1800" dirty="0" err="1"/>
              <a:t>Kaiming</a:t>
            </a:r>
            <a:r>
              <a:rPr lang="en" sz="1800" dirty="0"/>
              <a:t> He</a:t>
            </a:r>
          </a:p>
        </p:txBody>
      </p:sp>
    </p:spTree>
    <p:extLst>
      <p:ext uri="{BB962C8B-B14F-4D97-AF65-F5344CB8AC3E}">
        <p14:creationId xmlns:p14="http://schemas.microsoft.com/office/powerpoint/2010/main" val="9889708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1" name="Shape 531"/>
          <p:cNvSpPr/>
          <p:nvPr/>
        </p:nvSpPr>
        <p:spPr>
          <a:xfrm>
            <a:off x="457200" y="274680"/>
            <a:ext cx="8228879" cy="1142280"/>
          </a:xfrm>
          <a:prstGeom prst="rect">
            <a:avLst/>
          </a:prstGeom>
          <a:noFill/>
          <a:ln>
            <a:noFill/>
          </a:ln>
        </p:spPr>
        <p:txBody>
          <a:bodyPr lIns="90000" tIns="45000" rIns="90000" bIns="45000" anchor="t" anchorCtr="0">
            <a:noAutofit/>
          </a:bodyPr>
          <a:lstStyle/>
          <a:p>
            <a:pPr marL="0" marR="0" lvl="0" indent="0" algn="ctr" rtl="0">
              <a:lnSpc>
                <a:spcPct val="100000"/>
              </a:lnSpc>
              <a:spcBef>
                <a:spcPts val="0"/>
              </a:spcBef>
              <a:spcAft>
                <a:spcPts val="0"/>
              </a:spcAft>
              <a:buClr>
                <a:srgbClr val="000000"/>
              </a:buClr>
              <a:buSzPct val="25000"/>
              <a:buFont typeface="Calibri"/>
              <a:buNone/>
            </a:pPr>
            <a:r>
              <a:rPr lang="en-US" sz="4000" b="0" i="0" u="none" strike="noStrike" cap="none" dirty="0">
                <a:solidFill>
                  <a:srgbClr val="000000"/>
                </a:solidFill>
                <a:latin typeface="Calibri"/>
                <a:ea typeface="Calibri"/>
                <a:cs typeface="Calibri"/>
                <a:sym typeface="Calibri"/>
              </a:rPr>
              <a:t>Size estimator</a:t>
            </a:r>
          </a:p>
        </p:txBody>
      </p:sp>
      <p:sp>
        <p:nvSpPr>
          <p:cNvPr id="23" name="TextBox 22"/>
          <p:cNvSpPr txBox="1"/>
          <p:nvPr/>
        </p:nvSpPr>
        <p:spPr>
          <a:xfrm>
            <a:off x="571016" y="1555508"/>
            <a:ext cx="4970802" cy="3122009"/>
          </a:xfrm>
          <a:prstGeom prst="rect">
            <a:avLst/>
          </a:prstGeom>
          <a:noFill/>
        </p:spPr>
        <p:txBody>
          <a:bodyPr wrap="square" rtlCol="0">
            <a:spAutoFit/>
          </a:bodyPr>
          <a:lstStyle/>
          <a:p>
            <a:pPr marL="457200" indent="-457200">
              <a:buFont typeface="Wingdings" panose="05000000000000000000" pitchFamily="2" charset="2"/>
              <a:buChar char="l"/>
            </a:pPr>
            <a:r>
              <a:rPr lang="en-US" altLang="zh-CN" sz="2400" dirty="0">
                <a:latin typeface="Calibri" panose="020F0502020204030204" pitchFamily="34" charset="0"/>
                <a:cs typeface="Arial" panose="020B0604020202020204" pitchFamily="34" charset="0"/>
              </a:rPr>
              <a:t>Input: 4096D CNN image features</a:t>
            </a:r>
          </a:p>
          <a:p>
            <a:pPr marL="457200" indent="-457200">
              <a:buFont typeface="Wingdings" panose="05000000000000000000" pitchFamily="2" charset="2"/>
              <a:buChar char="l"/>
            </a:pPr>
            <a:r>
              <a:rPr lang="en-US" altLang="zh-CN" sz="2400" dirty="0">
                <a:latin typeface="Calibri" panose="020F0502020204030204" pitchFamily="34" charset="0"/>
                <a:cs typeface="Arial" panose="020B0604020202020204" pitchFamily="34" charset="0"/>
              </a:rPr>
              <a:t>Output: size</a:t>
            </a:r>
          </a:p>
          <a:p>
            <a:pPr>
              <a:lnSpc>
                <a:spcPts val="2000"/>
              </a:lnSpc>
            </a:pPr>
            <a:endParaRPr lang="en-US" altLang="zh-CN" sz="2400" dirty="0">
              <a:latin typeface="Calibri" panose="020F0502020204030204" pitchFamily="34" charset="0"/>
              <a:cs typeface="Arial" panose="020B0604020202020204" pitchFamily="34" charset="0"/>
            </a:endParaRPr>
          </a:p>
          <a:p>
            <a:pPr marL="457200" indent="-457200">
              <a:buFont typeface="Wingdings" panose="05000000000000000000" pitchFamily="2" charset="2"/>
              <a:buChar char="l"/>
            </a:pPr>
            <a:r>
              <a:rPr lang="en-US" altLang="zh-CN" sz="2400" dirty="0">
                <a:latin typeface="Calibri" panose="020F0502020204030204" pitchFamily="34" charset="0"/>
                <a:cs typeface="Arial" panose="020B0604020202020204" pitchFamily="34" charset="0"/>
              </a:rPr>
              <a:t>Method: kernel ridge regression</a:t>
            </a:r>
          </a:p>
          <a:p>
            <a:pPr marL="457200" indent="-457200">
              <a:buFont typeface="Wingdings" panose="05000000000000000000" pitchFamily="2" charset="2"/>
              <a:buChar char="l"/>
            </a:pPr>
            <a:r>
              <a:rPr lang="en-US" altLang="zh-CN" sz="2400" dirty="0">
                <a:latin typeface="Calibri" panose="020F0502020204030204" pitchFamily="34" charset="0"/>
                <a:cs typeface="Arial" panose="020B0604020202020204" pitchFamily="34" charset="0"/>
              </a:rPr>
              <a:t>Class-specific regressors</a:t>
            </a:r>
          </a:p>
          <a:p>
            <a:pPr>
              <a:lnSpc>
                <a:spcPts val="2000"/>
              </a:lnSpc>
            </a:pPr>
            <a:endParaRPr lang="en-US" altLang="zh-CN" sz="2400" dirty="0">
              <a:latin typeface="Calibri" panose="020F0502020204030204" pitchFamily="34" charset="0"/>
              <a:cs typeface="Arial" panose="020B0604020202020204" pitchFamily="34" charset="0"/>
            </a:endParaRPr>
          </a:p>
          <a:p>
            <a:pPr marL="457200" indent="-457200">
              <a:buFont typeface="Wingdings" panose="05000000000000000000" pitchFamily="2" charset="2"/>
              <a:buChar char="l"/>
            </a:pPr>
            <a:r>
              <a:rPr lang="en-US" altLang="zh-CN" sz="2400" dirty="0">
                <a:latin typeface="Calibri" panose="020F0502020204030204" pitchFamily="34" charset="0"/>
                <a:cs typeface="Arial" panose="020B0604020202020204" pitchFamily="34" charset="0"/>
              </a:rPr>
              <a:t>Train: PASCAL VOC 12 </a:t>
            </a:r>
            <a:r>
              <a:rPr lang="en-US" altLang="zh-CN" sz="2400" i="1" dirty="0">
                <a:latin typeface="Calibri" panose="020F0502020204030204" pitchFamily="34" charset="0"/>
                <a:ea typeface="Arial Unicode MS" panose="020B0604020202020204" pitchFamily="34" charset="-122"/>
                <a:cs typeface="Arial Unicode MS" panose="020B0604020202020204" pitchFamily="34" charset="-122"/>
              </a:rPr>
              <a:t>train-</a:t>
            </a:r>
            <a:r>
              <a:rPr lang="en-US" altLang="zh-CN" sz="2400" i="1" dirty="0" err="1">
                <a:latin typeface="Calibri" panose="020F0502020204030204" pitchFamily="34" charset="0"/>
                <a:ea typeface="Arial Unicode MS" panose="020B0604020202020204" pitchFamily="34" charset="-122"/>
                <a:cs typeface="Arial Unicode MS" panose="020B0604020202020204" pitchFamily="34" charset="-122"/>
              </a:rPr>
              <a:t>val</a:t>
            </a:r>
            <a:endParaRPr lang="en-US" altLang="zh-CN" sz="2400" i="1" dirty="0">
              <a:latin typeface="Calibri" panose="020F0502020204030204" pitchFamily="34" charset="0"/>
              <a:ea typeface="Arial Unicode MS" panose="020B0604020202020204" pitchFamily="34" charset="-122"/>
              <a:cs typeface="Arial Unicode MS" panose="020B0604020202020204" pitchFamily="34" charset="-122"/>
            </a:endParaRPr>
          </a:p>
          <a:p>
            <a:pPr marL="457200" indent="-457200">
              <a:buFont typeface="Wingdings" panose="05000000000000000000" pitchFamily="2" charset="2"/>
              <a:buChar char="l"/>
            </a:pPr>
            <a:r>
              <a:rPr lang="en-US" altLang="zh-CN" sz="2400" dirty="0">
                <a:latin typeface="Calibri" panose="020F0502020204030204" pitchFamily="34" charset="0"/>
                <a:cs typeface="Arial" panose="020B0604020202020204" pitchFamily="34" charset="0"/>
              </a:rPr>
              <a:t>Test: PASCAL VOC 07 </a:t>
            </a:r>
            <a:r>
              <a:rPr lang="en-US" altLang="zh-CN" sz="2400" i="1" dirty="0">
                <a:latin typeface="Calibri" panose="020F0502020204030204" pitchFamily="34" charset="0"/>
                <a:ea typeface="Arial Unicode MS" panose="020B0604020202020204" pitchFamily="34" charset="-122"/>
                <a:cs typeface="Arial Unicode MS" panose="020B0604020202020204" pitchFamily="34" charset="-122"/>
              </a:rPr>
              <a:t>train-</a:t>
            </a:r>
            <a:r>
              <a:rPr lang="en-US" altLang="zh-CN" sz="2400" i="1" dirty="0" err="1">
                <a:latin typeface="Calibri" panose="020F0502020204030204" pitchFamily="34" charset="0"/>
                <a:ea typeface="Arial Unicode MS" panose="020B0604020202020204" pitchFamily="34" charset="-122"/>
                <a:cs typeface="Arial Unicode MS" panose="020B0604020202020204" pitchFamily="34" charset="-122"/>
              </a:rPr>
              <a:t>val</a:t>
            </a:r>
            <a:endParaRPr lang="en-US" altLang="zh-CN" sz="2400" i="1" dirty="0">
              <a:latin typeface="Calibri" panose="020F0502020204030204" pitchFamily="34" charset="0"/>
              <a:ea typeface="Arial Unicode MS" panose="020B0604020202020204" pitchFamily="34" charset="-122"/>
              <a:cs typeface="Arial Unicode MS" panose="020B0604020202020204" pitchFamily="34" charset="-122"/>
            </a:endParaRPr>
          </a:p>
          <a:p>
            <a:pPr>
              <a:lnSpc>
                <a:spcPts val="2000"/>
              </a:lnSpc>
            </a:pPr>
            <a:endParaRPr lang="en-US" altLang="zh-CN" sz="3200" dirty="0">
              <a:latin typeface="Calibri" panose="020F0502020204030204" pitchFamily="34" charset="0"/>
              <a:cs typeface="Arial" panose="020B060402020202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2086" y="2372189"/>
            <a:ext cx="2642900" cy="1944000"/>
          </a:xfrm>
          <a:prstGeom prst="rect">
            <a:avLst/>
          </a:prstGeom>
        </p:spPr>
      </p:pic>
      <p:sp>
        <p:nvSpPr>
          <p:cNvPr id="7" name="TextBox 6"/>
          <p:cNvSpPr txBox="1"/>
          <p:nvPr/>
        </p:nvSpPr>
        <p:spPr>
          <a:xfrm>
            <a:off x="6035298" y="1533813"/>
            <a:ext cx="2962026" cy="369332"/>
          </a:xfrm>
          <a:prstGeom prst="rect">
            <a:avLst/>
          </a:prstGeom>
          <a:noFill/>
        </p:spPr>
        <p:txBody>
          <a:bodyPr wrap="square" rtlCol="0">
            <a:spAutoFit/>
          </a:bodyPr>
          <a:lstStyle/>
          <a:p>
            <a:r>
              <a:rPr lang="en-US" altLang="zh-CN" sz="1800" b="1" dirty="0">
                <a:solidFill>
                  <a:srgbClr val="FF0000"/>
                </a:solidFill>
              </a:rPr>
              <a:t>motorbike size: 0.27</a:t>
            </a:r>
            <a:endParaRPr lang="zh-CN" altLang="en-US" sz="1800" b="1" dirty="0">
              <a:solidFill>
                <a:srgbClr val="FF0000"/>
              </a:solidFill>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2086" y="2372189"/>
            <a:ext cx="2936556" cy="1944000"/>
          </a:xfrm>
          <a:prstGeom prst="rect">
            <a:avLst/>
          </a:prstGeom>
        </p:spPr>
      </p:pic>
      <p:cxnSp>
        <p:nvCxnSpPr>
          <p:cNvPr id="9" name="Straight Arrow Connector 8"/>
          <p:cNvCxnSpPr/>
          <p:nvPr/>
        </p:nvCxnSpPr>
        <p:spPr>
          <a:xfrm flipH="1" flipV="1">
            <a:off x="6871855" y="1903145"/>
            <a:ext cx="305241" cy="140314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70284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1" name="Shape 531"/>
          <p:cNvSpPr/>
          <p:nvPr/>
        </p:nvSpPr>
        <p:spPr>
          <a:xfrm>
            <a:off x="457200" y="274680"/>
            <a:ext cx="8228879" cy="1142280"/>
          </a:xfrm>
          <a:prstGeom prst="rect">
            <a:avLst/>
          </a:prstGeom>
          <a:noFill/>
          <a:ln>
            <a:noFill/>
          </a:ln>
        </p:spPr>
        <p:txBody>
          <a:bodyPr lIns="90000" tIns="45000" rIns="90000" bIns="45000" anchor="t" anchorCtr="0">
            <a:noAutofit/>
          </a:bodyPr>
          <a:lstStyle/>
          <a:p>
            <a:pPr lvl="0" algn="ctr">
              <a:buClr>
                <a:srgbClr val="000000"/>
              </a:buClr>
              <a:buSzPct val="25000"/>
            </a:pPr>
            <a:r>
              <a:rPr lang="en-US" sz="4000" dirty="0">
                <a:latin typeface="Calibri"/>
                <a:ea typeface="Calibri"/>
                <a:cs typeface="Calibri"/>
                <a:sym typeface="Calibri"/>
              </a:rPr>
              <a:t>Class – Chair: Ground Truth</a:t>
            </a:r>
          </a:p>
        </p:txBody>
      </p:sp>
      <p:sp>
        <p:nvSpPr>
          <p:cNvPr id="7" name="TextBox 6"/>
          <p:cNvSpPr txBox="1"/>
          <p:nvPr/>
        </p:nvSpPr>
        <p:spPr>
          <a:xfrm>
            <a:off x="35931" y="1627632"/>
            <a:ext cx="3273552" cy="1569660"/>
          </a:xfrm>
          <a:prstGeom prst="rect">
            <a:avLst/>
          </a:prstGeom>
          <a:noFill/>
        </p:spPr>
        <p:txBody>
          <a:bodyPr wrap="square" rtlCol="0">
            <a:spAutoFit/>
          </a:bodyPr>
          <a:lstStyle/>
          <a:p>
            <a:r>
              <a:rPr lang="en-US" altLang="zh-CN" sz="2400" dirty="0">
                <a:solidFill>
                  <a:srgbClr val="00B050"/>
                </a:solidFill>
                <a:latin typeface="Calibri" panose="020F0502020204030204" pitchFamily="34" charset="0"/>
                <a:ea typeface="Cambria Math" panose="02040503050406030204" pitchFamily="18" charset="0"/>
                <a:cs typeface="Arial" panose="020B0604020202020204" pitchFamily="34" charset="0"/>
              </a:rPr>
              <a:t>MIL Baseline</a:t>
            </a:r>
            <a:r>
              <a:rPr lang="en-US" altLang="zh-CN" sz="2400" dirty="0">
                <a:latin typeface="Calibri" panose="020F0502020204030204" pitchFamily="34" charset="0"/>
                <a:ea typeface="Cambria Math" panose="02040503050406030204" pitchFamily="18" charset="0"/>
                <a:cs typeface="Arial" panose="020B0604020202020204" pitchFamily="34" charset="0"/>
              </a:rPr>
              <a:t>  </a:t>
            </a:r>
            <a:endParaRPr lang="en-US" altLang="zh-CN" sz="2400" dirty="0">
              <a:solidFill>
                <a:srgbClr val="FF33CC"/>
              </a:solidFill>
              <a:latin typeface="Calibri" panose="020F0502020204030204" pitchFamily="34" charset="0"/>
              <a:ea typeface="Cambria Math" panose="02040503050406030204" pitchFamily="18" charset="0"/>
              <a:cs typeface="Arial" panose="020B0604020202020204" pitchFamily="34" charset="0"/>
            </a:endParaRPr>
          </a:p>
          <a:p>
            <a:endParaRPr lang="en-US" altLang="zh-CN" sz="3200" dirty="0">
              <a:solidFill>
                <a:srgbClr val="FF33CC"/>
              </a:solidFill>
              <a:latin typeface="Arial" panose="020B0604020202020204" pitchFamily="34" charset="0"/>
              <a:ea typeface="Cambria Math" panose="02040503050406030204" pitchFamily="18" charset="0"/>
              <a:cs typeface="Arial" panose="020B0604020202020204" pitchFamily="34" charset="0"/>
            </a:endParaRPr>
          </a:p>
          <a:p>
            <a:r>
              <a:rPr lang="en-US" altLang="zh-CN" sz="4000" dirty="0">
                <a:latin typeface="Cambria Math" panose="02040503050406030204" pitchFamily="18" charset="0"/>
                <a:ea typeface="Cambria Math" panose="02040503050406030204" pitchFamily="18" charset="0"/>
              </a:rPr>
              <a:t> </a:t>
            </a:r>
            <a:endParaRPr lang="zh-CN" altLang="en-US" sz="4000" dirty="0">
              <a:latin typeface="Cambria Math" panose="02040503050406030204" pitchFamily="18" charset="0"/>
            </a:endParaRPr>
          </a:p>
        </p:txBody>
      </p:sp>
      <p:grpSp>
        <p:nvGrpSpPr>
          <p:cNvPr id="8" name="Group 7"/>
          <p:cNvGrpSpPr>
            <a:grpSpLocks noChangeAspect="1"/>
          </p:cNvGrpSpPr>
          <p:nvPr/>
        </p:nvGrpSpPr>
        <p:grpSpPr>
          <a:xfrm>
            <a:off x="2025581" y="1405689"/>
            <a:ext cx="6602400" cy="992421"/>
            <a:chOff x="505846" y="511871"/>
            <a:chExt cx="12754356" cy="1711571"/>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48388" y="511871"/>
              <a:ext cx="2496344" cy="1692521"/>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31274" y="512392"/>
              <a:ext cx="2540541" cy="169200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58357" y="512392"/>
              <a:ext cx="2256000" cy="1692000"/>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00899" y="512392"/>
              <a:ext cx="2459303" cy="1692000"/>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5846" y="531442"/>
              <a:ext cx="2256000" cy="1692000"/>
            </a:xfrm>
            <a:prstGeom prst="rect">
              <a:avLst/>
            </a:prstGeom>
          </p:spPr>
        </p:pic>
        <p:sp>
          <p:nvSpPr>
            <p:cNvPr id="14" name="Rectangle 13"/>
            <p:cNvSpPr/>
            <p:nvPr/>
          </p:nvSpPr>
          <p:spPr>
            <a:xfrm>
              <a:off x="1252009" y="1688122"/>
              <a:ext cx="395921" cy="506221"/>
            </a:xfrm>
            <a:prstGeom prst="rect">
              <a:avLst/>
            </a:prstGeom>
            <a:noFill/>
            <a:ln w="412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Rectangle 14"/>
            <p:cNvSpPr/>
            <p:nvPr/>
          </p:nvSpPr>
          <p:spPr>
            <a:xfrm>
              <a:off x="1670692" y="1440037"/>
              <a:ext cx="298786" cy="574658"/>
            </a:xfrm>
            <a:prstGeom prst="rect">
              <a:avLst/>
            </a:prstGeom>
            <a:noFill/>
            <a:ln w="412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Rectangle 15"/>
            <p:cNvSpPr/>
            <p:nvPr/>
          </p:nvSpPr>
          <p:spPr>
            <a:xfrm>
              <a:off x="1597687" y="1366574"/>
              <a:ext cx="236785" cy="492371"/>
            </a:xfrm>
            <a:prstGeom prst="rect">
              <a:avLst/>
            </a:prstGeom>
            <a:noFill/>
            <a:ln w="412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Rectangle 16"/>
            <p:cNvSpPr/>
            <p:nvPr/>
          </p:nvSpPr>
          <p:spPr>
            <a:xfrm>
              <a:off x="3210448" y="526943"/>
              <a:ext cx="2219211" cy="1667400"/>
            </a:xfrm>
            <a:prstGeom prst="rect">
              <a:avLst/>
            </a:prstGeom>
            <a:noFill/>
            <a:ln w="412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Rectangle 17"/>
            <p:cNvSpPr/>
            <p:nvPr/>
          </p:nvSpPr>
          <p:spPr>
            <a:xfrm>
              <a:off x="5963697" y="1472084"/>
              <a:ext cx="607925" cy="722259"/>
            </a:xfrm>
            <a:prstGeom prst="rect">
              <a:avLst/>
            </a:prstGeom>
            <a:noFill/>
            <a:ln w="412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Rectangle 18"/>
            <p:cNvSpPr/>
            <p:nvPr/>
          </p:nvSpPr>
          <p:spPr>
            <a:xfrm>
              <a:off x="6513008" y="1429986"/>
              <a:ext cx="500741" cy="722259"/>
            </a:xfrm>
            <a:prstGeom prst="rect">
              <a:avLst/>
            </a:prstGeom>
            <a:noFill/>
            <a:ln w="412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Rectangle 19"/>
            <p:cNvSpPr/>
            <p:nvPr/>
          </p:nvSpPr>
          <p:spPr>
            <a:xfrm>
              <a:off x="6964992" y="1407985"/>
              <a:ext cx="274845" cy="646904"/>
            </a:xfrm>
            <a:prstGeom prst="rect">
              <a:avLst/>
            </a:prstGeom>
            <a:noFill/>
            <a:ln w="412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Rectangle 20"/>
            <p:cNvSpPr/>
            <p:nvPr/>
          </p:nvSpPr>
          <p:spPr>
            <a:xfrm>
              <a:off x="7190243" y="1106534"/>
              <a:ext cx="340479" cy="581588"/>
            </a:xfrm>
            <a:prstGeom prst="rect">
              <a:avLst/>
            </a:prstGeom>
            <a:noFill/>
            <a:ln w="412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Rectangle 21"/>
            <p:cNvSpPr/>
            <p:nvPr/>
          </p:nvSpPr>
          <p:spPr>
            <a:xfrm>
              <a:off x="11661112" y="1472084"/>
              <a:ext cx="423189" cy="581588"/>
            </a:xfrm>
            <a:prstGeom prst="rect">
              <a:avLst/>
            </a:prstGeom>
            <a:noFill/>
            <a:ln w="412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Rectangle 25"/>
            <p:cNvSpPr/>
            <p:nvPr/>
          </p:nvSpPr>
          <p:spPr>
            <a:xfrm>
              <a:off x="10244295" y="1435010"/>
              <a:ext cx="332757" cy="534467"/>
            </a:xfrm>
            <a:prstGeom prst="rect">
              <a:avLst/>
            </a:prstGeom>
            <a:noFill/>
            <a:ln w="412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Rectangle 26"/>
            <p:cNvSpPr/>
            <p:nvPr/>
          </p:nvSpPr>
          <p:spPr>
            <a:xfrm>
              <a:off x="9032028" y="526944"/>
              <a:ext cx="1545024" cy="1332001"/>
            </a:xfrm>
            <a:prstGeom prst="rect">
              <a:avLst/>
            </a:prstGeom>
            <a:noFill/>
            <a:ln w="412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Rectangle 27"/>
            <p:cNvSpPr/>
            <p:nvPr/>
          </p:nvSpPr>
          <p:spPr>
            <a:xfrm>
              <a:off x="11505598" y="609231"/>
              <a:ext cx="1742882" cy="1332001"/>
            </a:xfrm>
            <a:prstGeom prst="rect">
              <a:avLst/>
            </a:prstGeom>
            <a:noFill/>
            <a:ln w="412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Rectangle 28"/>
            <p:cNvSpPr/>
            <p:nvPr/>
          </p:nvSpPr>
          <p:spPr>
            <a:xfrm>
              <a:off x="5815457" y="526944"/>
              <a:ext cx="2356357" cy="1667400"/>
            </a:xfrm>
            <a:prstGeom prst="rect">
              <a:avLst/>
            </a:prstGeom>
            <a:noFill/>
            <a:ln w="412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Rectangle 29"/>
            <p:cNvSpPr/>
            <p:nvPr/>
          </p:nvSpPr>
          <p:spPr>
            <a:xfrm>
              <a:off x="5130430" y="1435719"/>
              <a:ext cx="200989" cy="148898"/>
            </a:xfrm>
            <a:prstGeom prst="rect">
              <a:avLst/>
            </a:prstGeom>
            <a:noFill/>
            <a:ln w="412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Rectangle 30"/>
            <p:cNvSpPr/>
            <p:nvPr/>
          </p:nvSpPr>
          <p:spPr>
            <a:xfrm>
              <a:off x="519048" y="531442"/>
              <a:ext cx="1253440" cy="1678038"/>
            </a:xfrm>
            <a:prstGeom prst="rect">
              <a:avLst/>
            </a:prstGeom>
            <a:noFill/>
            <a:ln w="412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2" name="TextBox 31"/>
          <p:cNvSpPr txBox="1"/>
          <p:nvPr/>
        </p:nvSpPr>
        <p:spPr>
          <a:xfrm>
            <a:off x="23147" y="3129093"/>
            <a:ext cx="3273552" cy="1569660"/>
          </a:xfrm>
          <a:prstGeom prst="rect">
            <a:avLst/>
          </a:prstGeom>
          <a:noFill/>
        </p:spPr>
        <p:txBody>
          <a:bodyPr wrap="square" rtlCol="0">
            <a:spAutoFit/>
          </a:bodyPr>
          <a:lstStyle/>
          <a:p>
            <a:r>
              <a:rPr lang="en-US" altLang="zh-CN" sz="2400" dirty="0">
                <a:solidFill>
                  <a:srgbClr val="FF33CC"/>
                </a:solidFill>
                <a:latin typeface="Calibri" panose="020F0502020204030204" pitchFamily="34" charset="0"/>
                <a:ea typeface="Cambria Math" panose="02040503050406030204" pitchFamily="18" charset="0"/>
                <a:cs typeface="Arial" panose="020B0604020202020204" pitchFamily="34" charset="0"/>
              </a:rPr>
              <a:t>+Size Order  </a:t>
            </a:r>
          </a:p>
          <a:p>
            <a:endParaRPr lang="en-US" altLang="zh-CN" sz="3200" dirty="0">
              <a:solidFill>
                <a:srgbClr val="FF33CC"/>
              </a:solidFill>
              <a:latin typeface="Arial" panose="020B0604020202020204" pitchFamily="34" charset="0"/>
              <a:ea typeface="Cambria Math" panose="02040503050406030204" pitchFamily="18" charset="0"/>
              <a:cs typeface="Arial" panose="020B0604020202020204" pitchFamily="34" charset="0"/>
            </a:endParaRPr>
          </a:p>
          <a:p>
            <a:endParaRPr lang="zh-CN" altLang="en-US" sz="4000" dirty="0">
              <a:latin typeface="Cambria Math" panose="02040503050406030204" pitchFamily="18" charset="0"/>
            </a:endParaRPr>
          </a:p>
        </p:txBody>
      </p:sp>
      <p:grpSp>
        <p:nvGrpSpPr>
          <p:cNvPr id="33" name="Group 32"/>
          <p:cNvGrpSpPr>
            <a:grpSpLocks noChangeAspect="1"/>
          </p:cNvGrpSpPr>
          <p:nvPr/>
        </p:nvGrpSpPr>
        <p:grpSpPr>
          <a:xfrm>
            <a:off x="2019513" y="2891332"/>
            <a:ext cx="6602400" cy="992801"/>
            <a:chOff x="510761" y="2640556"/>
            <a:chExt cx="12754356" cy="1692521"/>
          </a:xfrm>
        </p:grpSpPr>
        <p:grpSp>
          <p:nvGrpSpPr>
            <p:cNvPr id="34" name="Group 33"/>
            <p:cNvGrpSpPr/>
            <p:nvPr/>
          </p:nvGrpSpPr>
          <p:grpSpPr>
            <a:xfrm>
              <a:off x="510761" y="2640556"/>
              <a:ext cx="12754356" cy="1692521"/>
              <a:chOff x="505846" y="511871"/>
              <a:chExt cx="12754356" cy="1692521"/>
            </a:xfrm>
          </p:grpSpPr>
          <p:pic>
            <p:nvPicPr>
              <p:cNvPr id="40" name="Picture 3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48388" y="511871"/>
                <a:ext cx="2496344" cy="1692521"/>
              </a:xfrm>
              <a:prstGeom prst="rect">
                <a:avLst/>
              </a:prstGeom>
            </p:spPr>
          </p:pic>
          <p:pic>
            <p:nvPicPr>
              <p:cNvPr id="41" name="Picture 4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31274" y="512392"/>
                <a:ext cx="2540541" cy="1692000"/>
              </a:xfrm>
              <a:prstGeom prst="rect">
                <a:avLst/>
              </a:prstGeom>
            </p:spPr>
          </p:pic>
          <p:pic>
            <p:nvPicPr>
              <p:cNvPr id="42" name="Picture 4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358357" y="512392"/>
                <a:ext cx="2256000" cy="1692000"/>
              </a:xfrm>
              <a:prstGeom prst="rect">
                <a:avLst/>
              </a:prstGeom>
            </p:spPr>
          </p:pic>
          <p:pic>
            <p:nvPicPr>
              <p:cNvPr id="43" name="Picture 4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800899" y="512392"/>
                <a:ext cx="2459303" cy="1692000"/>
              </a:xfrm>
              <a:prstGeom prst="rect">
                <a:avLst/>
              </a:prstGeom>
            </p:spPr>
          </p:pic>
          <p:pic>
            <p:nvPicPr>
              <p:cNvPr id="44" name="Picture 4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05846" y="512392"/>
                <a:ext cx="2256000" cy="1692000"/>
              </a:xfrm>
              <a:prstGeom prst="rect">
                <a:avLst/>
              </a:prstGeom>
            </p:spPr>
          </p:pic>
          <p:sp>
            <p:nvSpPr>
              <p:cNvPr id="45" name="Rectangle 44"/>
              <p:cNvSpPr/>
              <p:nvPr/>
            </p:nvSpPr>
            <p:spPr>
              <a:xfrm>
                <a:off x="1252009" y="1688122"/>
                <a:ext cx="395921" cy="506221"/>
              </a:xfrm>
              <a:prstGeom prst="rect">
                <a:avLst/>
              </a:prstGeom>
              <a:noFill/>
              <a:ln w="412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Rectangle 45"/>
              <p:cNvSpPr/>
              <p:nvPr/>
            </p:nvSpPr>
            <p:spPr>
              <a:xfrm>
                <a:off x="1670692" y="1440037"/>
                <a:ext cx="298786" cy="574658"/>
              </a:xfrm>
              <a:prstGeom prst="rect">
                <a:avLst/>
              </a:prstGeom>
              <a:noFill/>
              <a:ln w="412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Rectangle 46"/>
              <p:cNvSpPr/>
              <p:nvPr/>
            </p:nvSpPr>
            <p:spPr>
              <a:xfrm>
                <a:off x="1597687" y="1366574"/>
                <a:ext cx="236785" cy="492371"/>
              </a:xfrm>
              <a:prstGeom prst="rect">
                <a:avLst/>
              </a:prstGeom>
              <a:noFill/>
              <a:ln w="412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Rectangle 47"/>
              <p:cNvSpPr/>
              <p:nvPr/>
            </p:nvSpPr>
            <p:spPr>
              <a:xfrm>
                <a:off x="3210448" y="526943"/>
                <a:ext cx="2219211" cy="1667400"/>
              </a:xfrm>
              <a:prstGeom prst="rect">
                <a:avLst/>
              </a:prstGeom>
              <a:noFill/>
              <a:ln w="412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Rectangle 48"/>
              <p:cNvSpPr/>
              <p:nvPr/>
            </p:nvSpPr>
            <p:spPr>
              <a:xfrm>
                <a:off x="5963697" y="1472084"/>
                <a:ext cx="607925" cy="722259"/>
              </a:xfrm>
              <a:prstGeom prst="rect">
                <a:avLst/>
              </a:prstGeom>
              <a:noFill/>
              <a:ln w="412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Rectangle 49"/>
              <p:cNvSpPr/>
              <p:nvPr/>
            </p:nvSpPr>
            <p:spPr>
              <a:xfrm>
                <a:off x="6513008" y="1429986"/>
                <a:ext cx="500741" cy="722259"/>
              </a:xfrm>
              <a:prstGeom prst="rect">
                <a:avLst/>
              </a:prstGeom>
              <a:noFill/>
              <a:ln w="412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Rectangle 50"/>
              <p:cNvSpPr/>
              <p:nvPr/>
            </p:nvSpPr>
            <p:spPr>
              <a:xfrm>
                <a:off x="6964992" y="1407985"/>
                <a:ext cx="274845" cy="646904"/>
              </a:xfrm>
              <a:prstGeom prst="rect">
                <a:avLst/>
              </a:prstGeom>
              <a:noFill/>
              <a:ln w="412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Rectangle 51"/>
              <p:cNvSpPr/>
              <p:nvPr/>
            </p:nvSpPr>
            <p:spPr>
              <a:xfrm>
                <a:off x="7190243" y="1106534"/>
                <a:ext cx="340479" cy="581588"/>
              </a:xfrm>
              <a:prstGeom prst="rect">
                <a:avLst/>
              </a:prstGeom>
              <a:noFill/>
              <a:ln w="412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Rectangle 52"/>
              <p:cNvSpPr/>
              <p:nvPr/>
            </p:nvSpPr>
            <p:spPr>
              <a:xfrm>
                <a:off x="11661112" y="1472084"/>
                <a:ext cx="423189" cy="581588"/>
              </a:xfrm>
              <a:prstGeom prst="rect">
                <a:avLst/>
              </a:prstGeom>
              <a:noFill/>
              <a:ln w="412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Rectangle 53"/>
              <p:cNvSpPr/>
              <p:nvPr/>
            </p:nvSpPr>
            <p:spPr>
              <a:xfrm>
                <a:off x="10244295" y="1435010"/>
                <a:ext cx="332757" cy="534467"/>
              </a:xfrm>
              <a:prstGeom prst="rect">
                <a:avLst/>
              </a:prstGeom>
              <a:noFill/>
              <a:ln w="412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5" name="Rectangle 34"/>
            <p:cNvSpPr/>
            <p:nvPr/>
          </p:nvSpPr>
          <p:spPr>
            <a:xfrm>
              <a:off x="1160475" y="3619501"/>
              <a:ext cx="419366" cy="700877"/>
            </a:xfrm>
            <a:prstGeom prst="rect">
              <a:avLst/>
            </a:prstGeom>
            <a:noFill/>
            <a:ln w="41275">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Rectangle 35"/>
            <p:cNvSpPr/>
            <p:nvPr/>
          </p:nvSpPr>
          <p:spPr>
            <a:xfrm>
              <a:off x="3213866" y="3320716"/>
              <a:ext cx="1111863" cy="999661"/>
            </a:xfrm>
            <a:prstGeom prst="rect">
              <a:avLst/>
            </a:prstGeom>
            <a:noFill/>
            <a:ln w="41275">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Rectangle 36"/>
            <p:cNvSpPr/>
            <p:nvPr/>
          </p:nvSpPr>
          <p:spPr>
            <a:xfrm>
              <a:off x="6265371" y="3265827"/>
              <a:ext cx="1111863" cy="959846"/>
            </a:xfrm>
            <a:prstGeom prst="rect">
              <a:avLst/>
            </a:prstGeom>
            <a:noFill/>
            <a:ln w="41275">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Rectangle 37"/>
            <p:cNvSpPr/>
            <p:nvPr/>
          </p:nvSpPr>
          <p:spPr>
            <a:xfrm>
              <a:off x="9509893" y="3346035"/>
              <a:ext cx="1111863" cy="959846"/>
            </a:xfrm>
            <a:prstGeom prst="rect">
              <a:avLst/>
            </a:prstGeom>
            <a:noFill/>
            <a:ln w="41275">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Rectangle 38"/>
            <p:cNvSpPr/>
            <p:nvPr/>
          </p:nvSpPr>
          <p:spPr>
            <a:xfrm>
              <a:off x="11661112" y="3536669"/>
              <a:ext cx="550941" cy="627725"/>
            </a:xfrm>
            <a:prstGeom prst="rect">
              <a:avLst/>
            </a:prstGeom>
            <a:noFill/>
            <a:ln w="41275">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5" name="TextBox 54"/>
          <p:cNvSpPr txBox="1"/>
          <p:nvPr/>
        </p:nvSpPr>
        <p:spPr>
          <a:xfrm>
            <a:off x="-68574" y="4206309"/>
            <a:ext cx="3273552" cy="1569660"/>
          </a:xfrm>
          <a:prstGeom prst="rect">
            <a:avLst/>
          </a:prstGeom>
          <a:noFill/>
        </p:spPr>
        <p:txBody>
          <a:bodyPr wrap="square" rtlCol="0">
            <a:spAutoFit/>
          </a:bodyPr>
          <a:lstStyle/>
          <a:p>
            <a:endParaRPr lang="en-US" altLang="zh-CN" sz="3200" dirty="0">
              <a:solidFill>
                <a:srgbClr val="FF33CC"/>
              </a:solidFill>
              <a:latin typeface="Arial" panose="020B0604020202020204" pitchFamily="34" charset="0"/>
              <a:ea typeface="Cambria Math" panose="02040503050406030204" pitchFamily="18" charset="0"/>
              <a:cs typeface="Arial" panose="020B0604020202020204" pitchFamily="34" charset="0"/>
            </a:endParaRPr>
          </a:p>
          <a:p>
            <a:r>
              <a:rPr lang="en-US" altLang="zh-CN" sz="2400" dirty="0">
                <a:solidFill>
                  <a:srgbClr val="FF0000"/>
                </a:solidFill>
                <a:latin typeface="Calibri" panose="020F0502020204030204" pitchFamily="34" charset="0"/>
                <a:ea typeface="Cambria Math" panose="02040503050406030204" pitchFamily="18" charset="0"/>
                <a:cs typeface="Arial" panose="020B0604020202020204" pitchFamily="34" charset="0"/>
              </a:rPr>
              <a:t>+Size Weighting   </a:t>
            </a:r>
            <a:endParaRPr lang="en-US" altLang="zh-CN" sz="2400" dirty="0">
              <a:solidFill>
                <a:srgbClr val="0070C0"/>
              </a:solidFill>
              <a:latin typeface="Calibri" panose="020F0502020204030204" pitchFamily="34" charset="0"/>
              <a:ea typeface="Cambria Math" panose="02040503050406030204" pitchFamily="18" charset="0"/>
              <a:cs typeface="Arial" panose="020B0604020202020204" pitchFamily="34" charset="0"/>
            </a:endParaRPr>
          </a:p>
          <a:p>
            <a:r>
              <a:rPr lang="en-US" altLang="zh-CN" sz="4000" dirty="0">
                <a:latin typeface="Cambria Math" panose="02040503050406030204" pitchFamily="18" charset="0"/>
                <a:ea typeface="Cambria Math" panose="02040503050406030204" pitchFamily="18" charset="0"/>
              </a:rPr>
              <a:t> </a:t>
            </a:r>
            <a:endParaRPr lang="zh-CN" altLang="en-US" sz="4000" dirty="0">
              <a:latin typeface="Cambria Math" panose="02040503050406030204" pitchFamily="18" charset="0"/>
            </a:endParaRPr>
          </a:p>
        </p:txBody>
      </p:sp>
      <p:grpSp>
        <p:nvGrpSpPr>
          <p:cNvPr id="56" name="Group 55"/>
          <p:cNvGrpSpPr>
            <a:grpSpLocks noChangeAspect="1"/>
          </p:cNvGrpSpPr>
          <p:nvPr/>
        </p:nvGrpSpPr>
        <p:grpSpPr>
          <a:xfrm>
            <a:off x="2025581" y="4492254"/>
            <a:ext cx="6602400" cy="992962"/>
            <a:chOff x="510761" y="4646334"/>
            <a:chExt cx="12754356" cy="1694352"/>
          </a:xfrm>
        </p:grpSpPr>
        <p:grpSp>
          <p:nvGrpSpPr>
            <p:cNvPr id="57" name="Group 56"/>
            <p:cNvGrpSpPr/>
            <p:nvPr/>
          </p:nvGrpSpPr>
          <p:grpSpPr>
            <a:xfrm>
              <a:off x="510761" y="4646334"/>
              <a:ext cx="12754356" cy="1692521"/>
              <a:chOff x="505846" y="511871"/>
              <a:chExt cx="12754356" cy="1692521"/>
            </a:xfrm>
          </p:grpSpPr>
          <p:pic>
            <p:nvPicPr>
              <p:cNvPr id="63" name="Picture 6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948388" y="511871"/>
                <a:ext cx="2496344" cy="1692521"/>
              </a:xfrm>
              <a:prstGeom prst="rect">
                <a:avLst/>
              </a:prstGeom>
            </p:spPr>
          </p:pic>
          <p:pic>
            <p:nvPicPr>
              <p:cNvPr id="64" name="Picture 6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31274" y="512392"/>
                <a:ext cx="2540541" cy="1692000"/>
              </a:xfrm>
              <a:prstGeom prst="rect">
                <a:avLst/>
              </a:prstGeom>
            </p:spPr>
          </p:pic>
          <p:pic>
            <p:nvPicPr>
              <p:cNvPr id="65" name="Picture 6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358357" y="512392"/>
                <a:ext cx="2256000" cy="1692000"/>
              </a:xfrm>
              <a:prstGeom prst="rect">
                <a:avLst/>
              </a:prstGeom>
            </p:spPr>
          </p:pic>
          <p:pic>
            <p:nvPicPr>
              <p:cNvPr id="66" name="Picture 6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800899" y="512392"/>
                <a:ext cx="2459303" cy="1692000"/>
              </a:xfrm>
              <a:prstGeom prst="rect">
                <a:avLst/>
              </a:prstGeom>
            </p:spPr>
          </p:pic>
          <p:pic>
            <p:nvPicPr>
              <p:cNvPr id="67" name="Picture 6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05846" y="512392"/>
                <a:ext cx="2256000" cy="1692000"/>
              </a:xfrm>
              <a:prstGeom prst="rect">
                <a:avLst/>
              </a:prstGeom>
            </p:spPr>
          </p:pic>
          <p:sp>
            <p:nvSpPr>
              <p:cNvPr id="68" name="Rectangle 67"/>
              <p:cNvSpPr/>
              <p:nvPr/>
            </p:nvSpPr>
            <p:spPr>
              <a:xfrm>
                <a:off x="1252009" y="1688122"/>
                <a:ext cx="395921" cy="506221"/>
              </a:xfrm>
              <a:prstGeom prst="rect">
                <a:avLst/>
              </a:prstGeom>
              <a:noFill/>
              <a:ln w="412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Rectangle 68"/>
              <p:cNvSpPr/>
              <p:nvPr/>
            </p:nvSpPr>
            <p:spPr>
              <a:xfrm>
                <a:off x="1670692" y="1440037"/>
                <a:ext cx="298786" cy="574658"/>
              </a:xfrm>
              <a:prstGeom prst="rect">
                <a:avLst/>
              </a:prstGeom>
              <a:noFill/>
              <a:ln w="412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Rectangle 69"/>
              <p:cNvSpPr/>
              <p:nvPr/>
            </p:nvSpPr>
            <p:spPr>
              <a:xfrm>
                <a:off x="1597687" y="1366574"/>
                <a:ext cx="236785" cy="492371"/>
              </a:xfrm>
              <a:prstGeom prst="rect">
                <a:avLst/>
              </a:prstGeom>
              <a:noFill/>
              <a:ln w="412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Rectangle 70"/>
              <p:cNvSpPr/>
              <p:nvPr/>
            </p:nvSpPr>
            <p:spPr>
              <a:xfrm>
                <a:off x="3210448" y="526943"/>
                <a:ext cx="2219211" cy="1667400"/>
              </a:xfrm>
              <a:prstGeom prst="rect">
                <a:avLst/>
              </a:prstGeom>
              <a:noFill/>
              <a:ln w="412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Rectangle 71"/>
              <p:cNvSpPr/>
              <p:nvPr/>
            </p:nvSpPr>
            <p:spPr>
              <a:xfrm>
                <a:off x="5963697" y="1472084"/>
                <a:ext cx="607925" cy="722259"/>
              </a:xfrm>
              <a:prstGeom prst="rect">
                <a:avLst/>
              </a:prstGeom>
              <a:noFill/>
              <a:ln w="412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Rectangle 72"/>
              <p:cNvSpPr/>
              <p:nvPr/>
            </p:nvSpPr>
            <p:spPr>
              <a:xfrm>
                <a:off x="6513008" y="1429986"/>
                <a:ext cx="500741" cy="722259"/>
              </a:xfrm>
              <a:prstGeom prst="rect">
                <a:avLst/>
              </a:prstGeom>
              <a:noFill/>
              <a:ln w="412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Rectangle 73"/>
              <p:cNvSpPr/>
              <p:nvPr/>
            </p:nvSpPr>
            <p:spPr>
              <a:xfrm>
                <a:off x="6964992" y="1407985"/>
                <a:ext cx="274845" cy="646904"/>
              </a:xfrm>
              <a:prstGeom prst="rect">
                <a:avLst/>
              </a:prstGeom>
              <a:noFill/>
              <a:ln w="412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Rectangle 74"/>
              <p:cNvSpPr/>
              <p:nvPr/>
            </p:nvSpPr>
            <p:spPr>
              <a:xfrm>
                <a:off x="7190243" y="1106534"/>
                <a:ext cx="340479" cy="581588"/>
              </a:xfrm>
              <a:prstGeom prst="rect">
                <a:avLst/>
              </a:prstGeom>
              <a:noFill/>
              <a:ln w="412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Rectangle 75"/>
              <p:cNvSpPr/>
              <p:nvPr/>
            </p:nvSpPr>
            <p:spPr>
              <a:xfrm>
                <a:off x="11661112" y="1472084"/>
                <a:ext cx="423189" cy="581588"/>
              </a:xfrm>
              <a:prstGeom prst="rect">
                <a:avLst/>
              </a:prstGeom>
              <a:noFill/>
              <a:ln w="412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Rectangle 76"/>
              <p:cNvSpPr/>
              <p:nvPr/>
            </p:nvSpPr>
            <p:spPr>
              <a:xfrm>
                <a:off x="10244295" y="1435010"/>
                <a:ext cx="332757" cy="534467"/>
              </a:xfrm>
              <a:prstGeom prst="rect">
                <a:avLst/>
              </a:prstGeom>
              <a:noFill/>
              <a:ln w="412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8" name="Rectangle 57"/>
            <p:cNvSpPr/>
            <p:nvPr/>
          </p:nvSpPr>
          <p:spPr>
            <a:xfrm>
              <a:off x="1553585" y="5438919"/>
              <a:ext cx="419366" cy="788564"/>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Rectangle 58"/>
            <p:cNvSpPr/>
            <p:nvPr/>
          </p:nvSpPr>
          <p:spPr>
            <a:xfrm>
              <a:off x="3232454" y="5013237"/>
              <a:ext cx="1468388" cy="1321789"/>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Rectangle 59"/>
            <p:cNvSpPr/>
            <p:nvPr/>
          </p:nvSpPr>
          <p:spPr>
            <a:xfrm>
              <a:off x="6127841" y="5542447"/>
              <a:ext cx="781119" cy="798239"/>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Rectangle 60"/>
            <p:cNvSpPr/>
            <p:nvPr/>
          </p:nvSpPr>
          <p:spPr>
            <a:xfrm>
              <a:off x="9735699" y="5474719"/>
              <a:ext cx="871192" cy="674439"/>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Rectangle 61"/>
            <p:cNvSpPr/>
            <p:nvPr/>
          </p:nvSpPr>
          <p:spPr>
            <a:xfrm>
              <a:off x="11668546" y="5551322"/>
              <a:ext cx="415755" cy="698464"/>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474693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1" name="Shape 531"/>
          <p:cNvSpPr/>
          <p:nvPr/>
        </p:nvSpPr>
        <p:spPr>
          <a:xfrm>
            <a:off x="457200" y="274680"/>
            <a:ext cx="8228879" cy="1142280"/>
          </a:xfrm>
          <a:prstGeom prst="rect">
            <a:avLst/>
          </a:prstGeom>
          <a:noFill/>
          <a:ln>
            <a:noFill/>
          </a:ln>
        </p:spPr>
        <p:txBody>
          <a:bodyPr lIns="90000" tIns="45000" rIns="90000" bIns="45000" anchor="t" anchorCtr="0">
            <a:noAutofit/>
          </a:bodyPr>
          <a:lstStyle/>
          <a:p>
            <a:pPr lvl="0" algn="ctr">
              <a:buClr>
                <a:srgbClr val="000000"/>
              </a:buClr>
              <a:buSzPct val="25000"/>
            </a:pPr>
            <a:r>
              <a:rPr lang="en-US" sz="4000" dirty="0">
                <a:latin typeface="Calibri"/>
                <a:ea typeface="Calibri"/>
                <a:cs typeface="Calibri"/>
                <a:sym typeface="Calibri"/>
              </a:rPr>
              <a:t>Class – Chair: Ground Truth</a:t>
            </a:r>
          </a:p>
        </p:txBody>
      </p:sp>
      <p:sp>
        <p:nvSpPr>
          <p:cNvPr id="7" name="TextBox 6"/>
          <p:cNvSpPr txBox="1"/>
          <p:nvPr/>
        </p:nvSpPr>
        <p:spPr>
          <a:xfrm>
            <a:off x="35931" y="1627632"/>
            <a:ext cx="3273552" cy="1569660"/>
          </a:xfrm>
          <a:prstGeom prst="rect">
            <a:avLst/>
          </a:prstGeom>
          <a:noFill/>
        </p:spPr>
        <p:txBody>
          <a:bodyPr wrap="square" rtlCol="0">
            <a:spAutoFit/>
          </a:bodyPr>
          <a:lstStyle/>
          <a:p>
            <a:r>
              <a:rPr lang="en-US" altLang="zh-CN" sz="2400" dirty="0">
                <a:solidFill>
                  <a:srgbClr val="00B050"/>
                </a:solidFill>
                <a:latin typeface="Calibri" panose="020F0502020204030204" pitchFamily="34" charset="0"/>
                <a:ea typeface="Cambria Math" panose="02040503050406030204" pitchFamily="18" charset="0"/>
                <a:cs typeface="Arial" panose="020B0604020202020204" pitchFamily="34" charset="0"/>
              </a:rPr>
              <a:t>MIL Baseline</a:t>
            </a:r>
            <a:r>
              <a:rPr lang="en-US" altLang="zh-CN" sz="2400" dirty="0">
                <a:latin typeface="Calibri" panose="020F0502020204030204" pitchFamily="34" charset="0"/>
                <a:ea typeface="Cambria Math" panose="02040503050406030204" pitchFamily="18" charset="0"/>
                <a:cs typeface="Arial" panose="020B0604020202020204" pitchFamily="34" charset="0"/>
              </a:rPr>
              <a:t>  </a:t>
            </a:r>
            <a:endParaRPr lang="en-US" altLang="zh-CN" sz="2400" dirty="0">
              <a:solidFill>
                <a:srgbClr val="FF33CC"/>
              </a:solidFill>
              <a:latin typeface="Calibri" panose="020F0502020204030204" pitchFamily="34" charset="0"/>
              <a:ea typeface="Cambria Math" panose="02040503050406030204" pitchFamily="18" charset="0"/>
              <a:cs typeface="Arial" panose="020B0604020202020204" pitchFamily="34" charset="0"/>
            </a:endParaRPr>
          </a:p>
          <a:p>
            <a:endParaRPr lang="en-US" altLang="zh-CN" sz="3200" dirty="0">
              <a:solidFill>
                <a:srgbClr val="FF33CC"/>
              </a:solidFill>
              <a:latin typeface="Arial" panose="020B0604020202020204" pitchFamily="34" charset="0"/>
              <a:ea typeface="Cambria Math" panose="02040503050406030204" pitchFamily="18" charset="0"/>
              <a:cs typeface="Arial" panose="020B0604020202020204" pitchFamily="34" charset="0"/>
            </a:endParaRPr>
          </a:p>
          <a:p>
            <a:r>
              <a:rPr lang="en-US" altLang="zh-CN" sz="4000" dirty="0">
                <a:latin typeface="Cambria Math" panose="02040503050406030204" pitchFamily="18" charset="0"/>
                <a:ea typeface="Cambria Math" panose="02040503050406030204" pitchFamily="18" charset="0"/>
              </a:rPr>
              <a:t> </a:t>
            </a:r>
            <a:endParaRPr lang="zh-CN" altLang="en-US" sz="4000" dirty="0">
              <a:latin typeface="Cambria Math" panose="02040503050406030204" pitchFamily="18" charset="0"/>
            </a:endParaRPr>
          </a:p>
        </p:txBody>
      </p:sp>
      <p:grpSp>
        <p:nvGrpSpPr>
          <p:cNvPr id="8" name="Group 7"/>
          <p:cNvGrpSpPr>
            <a:grpSpLocks noChangeAspect="1"/>
          </p:cNvGrpSpPr>
          <p:nvPr/>
        </p:nvGrpSpPr>
        <p:grpSpPr>
          <a:xfrm>
            <a:off x="2025581" y="1405689"/>
            <a:ext cx="6602400" cy="992421"/>
            <a:chOff x="505846" y="511871"/>
            <a:chExt cx="12754356" cy="1711571"/>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48388" y="511871"/>
              <a:ext cx="2496344" cy="1692521"/>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31274" y="512392"/>
              <a:ext cx="2540541" cy="169200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58357" y="512392"/>
              <a:ext cx="2256000" cy="1692000"/>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00899" y="512392"/>
              <a:ext cx="2459303" cy="1692000"/>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5846" y="531442"/>
              <a:ext cx="2256000" cy="1692000"/>
            </a:xfrm>
            <a:prstGeom prst="rect">
              <a:avLst/>
            </a:prstGeom>
          </p:spPr>
        </p:pic>
        <p:sp>
          <p:nvSpPr>
            <p:cNvPr id="27" name="Rectangle 26"/>
            <p:cNvSpPr/>
            <p:nvPr/>
          </p:nvSpPr>
          <p:spPr>
            <a:xfrm>
              <a:off x="9032028" y="526944"/>
              <a:ext cx="1545024" cy="1332001"/>
            </a:xfrm>
            <a:prstGeom prst="rect">
              <a:avLst/>
            </a:prstGeom>
            <a:noFill/>
            <a:ln w="412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Rectangle 27"/>
            <p:cNvSpPr/>
            <p:nvPr/>
          </p:nvSpPr>
          <p:spPr>
            <a:xfrm>
              <a:off x="11505598" y="609231"/>
              <a:ext cx="1742882" cy="1332001"/>
            </a:xfrm>
            <a:prstGeom prst="rect">
              <a:avLst/>
            </a:prstGeom>
            <a:noFill/>
            <a:ln w="412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Rectangle 28"/>
            <p:cNvSpPr/>
            <p:nvPr/>
          </p:nvSpPr>
          <p:spPr>
            <a:xfrm>
              <a:off x="5815457" y="526944"/>
              <a:ext cx="2356357" cy="1667400"/>
            </a:xfrm>
            <a:prstGeom prst="rect">
              <a:avLst/>
            </a:prstGeom>
            <a:noFill/>
            <a:ln w="412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Rectangle 29"/>
            <p:cNvSpPr/>
            <p:nvPr/>
          </p:nvSpPr>
          <p:spPr>
            <a:xfrm>
              <a:off x="5130430" y="1435719"/>
              <a:ext cx="200989" cy="148898"/>
            </a:xfrm>
            <a:prstGeom prst="rect">
              <a:avLst/>
            </a:prstGeom>
            <a:noFill/>
            <a:ln w="412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Rectangle 30"/>
            <p:cNvSpPr/>
            <p:nvPr/>
          </p:nvSpPr>
          <p:spPr>
            <a:xfrm>
              <a:off x="519048" y="531442"/>
              <a:ext cx="1253440" cy="1678038"/>
            </a:xfrm>
            <a:prstGeom prst="rect">
              <a:avLst/>
            </a:prstGeom>
            <a:noFill/>
            <a:ln w="412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2" name="TextBox 31"/>
          <p:cNvSpPr txBox="1"/>
          <p:nvPr/>
        </p:nvSpPr>
        <p:spPr>
          <a:xfrm>
            <a:off x="23147" y="3129093"/>
            <a:ext cx="3273552" cy="1569660"/>
          </a:xfrm>
          <a:prstGeom prst="rect">
            <a:avLst/>
          </a:prstGeom>
          <a:noFill/>
        </p:spPr>
        <p:txBody>
          <a:bodyPr wrap="square" rtlCol="0">
            <a:spAutoFit/>
          </a:bodyPr>
          <a:lstStyle/>
          <a:p>
            <a:r>
              <a:rPr lang="en-US" altLang="zh-CN" sz="2400" dirty="0">
                <a:solidFill>
                  <a:srgbClr val="FF33CC"/>
                </a:solidFill>
                <a:latin typeface="Calibri" panose="020F0502020204030204" pitchFamily="34" charset="0"/>
                <a:ea typeface="Cambria Math" panose="02040503050406030204" pitchFamily="18" charset="0"/>
                <a:cs typeface="Arial" panose="020B0604020202020204" pitchFamily="34" charset="0"/>
              </a:rPr>
              <a:t>+Size Order  </a:t>
            </a:r>
          </a:p>
          <a:p>
            <a:endParaRPr lang="en-US" altLang="zh-CN" sz="3200" dirty="0">
              <a:solidFill>
                <a:srgbClr val="FF33CC"/>
              </a:solidFill>
              <a:latin typeface="Arial" panose="020B0604020202020204" pitchFamily="34" charset="0"/>
              <a:ea typeface="Cambria Math" panose="02040503050406030204" pitchFamily="18" charset="0"/>
              <a:cs typeface="Arial" panose="020B0604020202020204" pitchFamily="34" charset="0"/>
            </a:endParaRPr>
          </a:p>
          <a:p>
            <a:endParaRPr lang="zh-CN" altLang="en-US" sz="4000" dirty="0">
              <a:latin typeface="Cambria Math" panose="02040503050406030204" pitchFamily="18" charset="0"/>
            </a:endParaRPr>
          </a:p>
        </p:txBody>
      </p:sp>
      <p:grpSp>
        <p:nvGrpSpPr>
          <p:cNvPr id="33" name="Group 32"/>
          <p:cNvGrpSpPr>
            <a:grpSpLocks noChangeAspect="1"/>
          </p:cNvGrpSpPr>
          <p:nvPr/>
        </p:nvGrpSpPr>
        <p:grpSpPr>
          <a:xfrm>
            <a:off x="2019513" y="2891332"/>
            <a:ext cx="6602400" cy="992801"/>
            <a:chOff x="510761" y="2640556"/>
            <a:chExt cx="12754356" cy="1692521"/>
          </a:xfrm>
        </p:grpSpPr>
        <p:grpSp>
          <p:nvGrpSpPr>
            <p:cNvPr id="34" name="Group 33"/>
            <p:cNvGrpSpPr/>
            <p:nvPr/>
          </p:nvGrpSpPr>
          <p:grpSpPr>
            <a:xfrm>
              <a:off x="510761" y="2640556"/>
              <a:ext cx="12754356" cy="1692521"/>
              <a:chOff x="505846" y="511871"/>
              <a:chExt cx="12754356" cy="1692521"/>
            </a:xfrm>
          </p:grpSpPr>
          <p:pic>
            <p:nvPicPr>
              <p:cNvPr id="40" name="Picture 3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48388" y="511871"/>
                <a:ext cx="2496344" cy="1692521"/>
              </a:xfrm>
              <a:prstGeom prst="rect">
                <a:avLst/>
              </a:prstGeom>
            </p:spPr>
          </p:pic>
          <p:pic>
            <p:nvPicPr>
              <p:cNvPr id="41" name="Picture 4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31274" y="512392"/>
                <a:ext cx="2540541" cy="1692000"/>
              </a:xfrm>
              <a:prstGeom prst="rect">
                <a:avLst/>
              </a:prstGeom>
            </p:spPr>
          </p:pic>
          <p:pic>
            <p:nvPicPr>
              <p:cNvPr id="42" name="Picture 4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358357" y="512392"/>
                <a:ext cx="2256000" cy="1692000"/>
              </a:xfrm>
              <a:prstGeom prst="rect">
                <a:avLst/>
              </a:prstGeom>
            </p:spPr>
          </p:pic>
          <p:pic>
            <p:nvPicPr>
              <p:cNvPr id="43" name="Picture 4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800899" y="512392"/>
                <a:ext cx="2459303" cy="1692000"/>
              </a:xfrm>
              <a:prstGeom prst="rect">
                <a:avLst/>
              </a:prstGeom>
            </p:spPr>
          </p:pic>
          <p:pic>
            <p:nvPicPr>
              <p:cNvPr id="44" name="Picture 4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05846" y="512392"/>
                <a:ext cx="2256000" cy="1692000"/>
              </a:xfrm>
              <a:prstGeom prst="rect">
                <a:avLst/>
              </a:prstGeom>
            </p:spPr>
          </p:pic>
        </p:grpSp>
        <p:sp>
          <p:nvSpPr>
            <p:cNvPr id="35" name="Rectangle 34"/>
            <p:cNvSpPr/>
            <p:nvPr/>
          </p:nvSpPr>
          <p:spPr>
            <a:xfrm>
              <a:off x="1160475" y="3619501"/>
              <a:ext cx="419366" cy="700877"/>
            </a:xfrm>
            <a:prstGeom prst="rect">
              <a:avLst/>
            </a:prstGeom>
            <a:noFill/>
            <a:ln w="41275">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Rectangle 35"/>
            <p:cNvSpPr/>
            <p:nvPr/>
          </p:nvSpPr>
          <p:spPr>
            <a:xfrm>
              <a:off x="3213866" y="3320716"/>
              <a:ext cx="1111863" cy="999661"/>
            </a:xfrm>
            <a:prstGeom prst="rect">
              <a:avLst/>
            </a:prstGeom>
            <a:noFill/>
            <a:ln w="41275">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Rectangle 36"/>
            <p:cNvSpPr/>
            <p:nvPr/>
          </p:nvSpPr>
          <p:spPr>
            <a:xfrm>
              <a:off x="6265371" y="3265827"/>
              <a:ext cx="1111863" cy="959846"/>
            </a:xfrm>
            <a:prstGeom prst="rect">
              <a:avLst/>
            </a:prstGeom>
            <a:noFill/>
            <a:ln w="41275">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Rectangle 37"/>
            <p:cNvSpPr/>
            <p:nvPr/>
          </p:nvSpPr>
          <p:spPr>
            <a:xfrm>
              <a:off x="9509893" y="3346035"/>
              <a:ext cx="1111863" cy="959846"/>
            </a:xfrm>
            <a:prstGeom prst="rect">
              <a:avLst/>
            </a:prstGeom>
            <a:noFill/>
            <a:ln w="41275">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Rectangle 38"/>
            <p:cNvSpPr/>
            <p:nvPr/>
          </p:nvSpPr>
          <p:spPr>
            <a:xfrm>
              <a:off x="11661112" y="3536669"/>
              <a:ext cx="550941" cy="627725"/>
            </a:xfrm>
            <a:prstGeom prst="rect">
              <a:avLst/>
            </a:prstGeom>
            <a:noFill/>
            <a:ln w="41275">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5" name="TextBox 54"/>
          <p:cNvSpPr txBox="1"/>
          <p:nvPr/>
        </p:nvSpPr>
        <p:spPr>
          <a:xfrm>
            <a:off x="-68574" y="4217196"/>
            <a:ext cx="3273552" cy="1569660"/>
          </a:xfrm>
          <a:prstGeom prst="rect">
            <a:avLst/>
          </a:prstGeom>
          <a:noFill/>
        </p:spPr>
        <p:txBody>
          <a:bodyPr wrap="square" rtlCol="0">
            <a:spAutoFit/>
          </a:bodyPr>
          <a:lstStyle/>
          <a:p>
            <a:endParaRPr lang="en-US" altLang="zh-CN" sz="3200" dirty="0">
              <a:solidFill>
                <a:srgbClr val="FF33CC"/>
              </a:solidFill>
              <a:latin typeface="Arial" panose="020B0604020202020204" pitchFamily="34" charset="0"/>
              <a:ea typeface="Cambria Math" panose="02040503050406030204" pitchFamily="18" charset="0"/>
              <a:cs typeface="Arial" panose="020B0604020202020204" pitchFamily="34" charset="0"/>
            </a:endParaRPr>
          </a:p>
          <a:p>
            <a:r>
              <a:rPr lang="en-US" altLang="zh-CN" sz="2400" dirty="0">
                <a:solidFill>
                  <a:srgbClr val="FF0000"/>
                </a:solidFill>
                <a:latin typeface="Calibri" panose="020F0502020204030204" pitchFamily="34" charset="0"/>
                <a:ea typeface="Cambria Math" panose="02040503050406030204" pitchFamily="18" charset="0"/>
                <a:cs typeface="Arial" panose="020B0604020202020204" pitchFamily="34" charset="0"/>
              </a:rPr>
              <a:t>+Size Weighting   </a:t>
            </a:r>
            <a:endParaRPr lang="en-US" altLang="zh-CN" sz="2400" dirty="0">
              <a:solidFill>
                <a:srgbClr val="0070C0"/>
              </a:solidFill>
              <a:latin typeface="Calibri" panose="020F0502020204030204" pitchFamily="34" charset="0"/>
              <a:ea typeface="Cambria Math" panose="02040503050406030204" pitchFamily="18" charset="0"/>
              <a:cs typeface="Arial" panose="020B0604020202020204" pitchFamily="34" charset="0"/>
            </a:endParaRPr>
          </a:p>
          <a:p>
            <a:r>
              <a:rPr lang="en-US" altLang="zh-CN" sz="4000" dirty="0">
                <a:latin typeface="Cambria Math" panose="02040503050406030204" pitchFamily="18" charset="0"/>
                <a:ea typeface="Cambria Math" panose="02040503050406030204" pitchFamily="18" charset="0"/>
              </a:rPr>
              <a:t> </a:t>
            </a:r>
            <a:endParaRPr lang="zh-CN" altLang="en-US" sz="4000" dirty="0">
              <a:latin typeface="Cambria Math" panose="02040503050406030204" pitchFamily="18" charset="0"/>
            </a:endParaRPr>
          </a:p>
        </p:txBody>
      </p:sp>
      <p:grpSp>
        <p:nvGrpSpPr>
          <p:cNvPr id="56" name="Group 55"/>
          <p:cNvGrpSpPr>
            <a:grpSpLocks noChangeAspect="1"/>
          </p:cNvGrpSpPr>
          <p:nvPr/>
        </p:nvGrpSpPr>
        <p:grpSpPr>
          <a:xfrm>
            <a:off x="2025581" y="4492254"/>
            <a:ext cx="6602400" cy="992962"/>
            <a:chOff x="510761" y="4646334"/>
            <a:chExt cx="12754356" cy="1694352"/>
          </a:xfrm>
        </p:grpSpPr>
        <p:grpSp>
          <p:nvGrpSpPr>
            <p:cNvPr id="57" name="Group 56"/>
            <p:cNvGrpSpPr/>
            <p:nvPr/>
          </p:nvGrpSpPr>
          <p:grpSpPr>
            <a:xfrm>
              <a:off x="510761" y="4646334"/>
              <a:ext cx="12754356" cy="1692521"/>
              <a:chOff x="505846" y="511871"/>
              <a:chExt cx="12754356" cy="1692521"/>
            </a:xfrm>
          </p:grpSpPr>
          <p:pic>
            <p:nvPicPr>
              <p:cNvPr id="63" name="Picture 6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948388" y="511871"/>
                <a:ext cx="2496344" cy="1692521"/>
              </a:xfrm>
              <a:prstGeom prst="rect">
                <a:avLst/>
              </a:prstGeom>
            </p:spPr>
          </p:pic>
          <p:pic>
            <p:nvPicPr>
              <p:cNvPr id="64" name="Picture 6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31274" y="512392"/>
                <a:ext cx="2540541" cy="1692000"/>
              </a:xfrm>
              <a:prstGeom prst="rect">
                <a:avLst/>
              </a:prstGeom>
            </p:spPr>
          </p:pic>
          <p:pic>
            <p:nvPicPr>
              <p:cNvPr id="65" name="Picture 6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358357" y="512392"/>
                <a:ext cx="2256000" cy="1692000"/>
              </a:xfrm>
              <a:prstGeom prst="rect">
                <a:avLst/>
              </a:prstGeom>
            </p:spPr>
          </p:pic>
          <p:pic>
            <p:nvPicPr>
              <p:cNvPr id="66" name="Picture 6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800899" y="512392"/>
                <a:ext cx="2459303" cy="1692000"/>
              </a:xfrm>
              <a:prstGeom prst="rect">
                <a:avLst/>
              </a:prstGeom>
            </p:spPr>
          </p:pic>
          <p:pic>
            <p:nvPicPr>
              <p:cNvPr id="67" name="Picture 6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05846" y="512392"/>
                <a:ext cx="2256000" cy="1692000"/>
              </a:xfrm>
              <a:prstGeom prst="rect">
                <a:avLst/>
              </a:prstGeom>
            </p:spPr>
          </p:pic>
        </p:grpSp>
        <p:sp>
          <p:nvSpPr>
            <p:cNvPr id="58" name="Rectangle 57"/>
            <p:cNvSpPr/>
            <p:nvPr/>
          </p:nvSpPr>
          <p:spPr>
            <a:xfrm>
              <a:off x="1553585" y="5438919"/>
              <a:ext cx="419366" cy="788564"/>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Rectangle 58"/>
            <p:cNvSpPr/>
            <p:nvPr/>
          </p:nvSpPr>
          <p:spPr>
            <a:xfrm>
              <a:off x="3232454" y="5013237"/>
              <a:ext cx="1468388" cy="1321789"/>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Rectangle 59"/>
            <p:cNvSpPr/>
            <p:nvPr/>
          </p:nvSpPr>
          <p:spPr>
            <a:xfrm>
              <a:off x="6127841" y="5542447"/>
              <a:ext cx="781119" cy="798239"/>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Rectangle 60"/>
            <p:cNvSpPr/>
            <p:nvPr/>
          </p:nvSpPr>
          <p:spPr>
            <a:xfrm>
              <a:off x="9735699" y="5474719"/>
              <a:ext cx="871192" cy="674439"/>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Rectangle 61"/>
            <p:cNvSpPr/>
            <p:nvPr/>
          </p:nvSpPr>
          <p:spPr>
            <a:xfrm>
              <a:off x="11668546" y="5551322"/>
              <a:ext cx="415755" cy="698464"/>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9290379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1" name="Shape 531"/>
          <p:cNvSpPr/>
          <p:nvPr/>
        </p:nvSpPr>
        <p:spPr>
          <a:xfrm>
            <a:off x="457200" y="274680"/>
            <a:ext cx="8228879" cy="1142280"/>
          </a:xfrm>
          <a:prstGeom prst="rect">
            <a:avLst/>
          </a:prstGeom>
          <a:noFill/>
          <a:ln>
            <a:noFill/>
          </a:ln>
        </p:spPr>
        <p:txBody>
          <a:bodyPr lIns="90000" tIns="45000" rIns="90000" bIns="45000" anchor="t" anchorCtr="0">
            <a:noAutofit/>
          </a:bodyPr>
          <a:lstStyle/>
          <a:p>
            <a:r>
              <a:rPr lang="en-US" sz="4000" dirty="0">
                <a:latin typeface="Calibri"/>
                <a:ea typeface="Calibri"/>
                <a:cs typeface="Calibri"/>
                <a:sym typeface="Calibri"/>
              </a:rPr>
              <a:t>Results on PASCAL VOC 07 (20 classes)</a:t>
            </a:r>
            <a:endParaRPr lang="zh-CN" altLang="en-US" sz="4000" dirty="0"/>
          </a:p>
        </p:txBody>
      </p:sp>
      <p:sp>
        <p:nvSpPr>
          <p:cNvPr id="2" name="TextBox 1"/>
          <p:cNvSpPr txBox="1"/>
          <p:nvPr/>
        </p:nvSpPr>
        <p:spPr>
          <a:xfrm>
            <a:off x="3077029" y="6119067"/>
            <a:ext cx="6545943" cy="369332"/>
          </a:xfrm>
          <a:prstGeom prst="rect">
            <a:avLst/>
          </a:prstGeom>
          <a:noFill/>
        </p:spPr>
        <p:txBody>
          <a:bodyPr wrap="square" rtlCol="0">
            <a:spAutoFit/>
          </a:bodyPr>
          <a:lstStyle/>
          <a:p>
            <a:r>
              <a:rPr lang="en-US" altLang="zh-CN" sz="1800" dirty="0">
                <a:latin typeface="Calibri" panose="020F0502020204030204" pitchFamily="34" charset="0"/>
              </a:rPr>
              <a:t>*</a:t>
            </a:r>
            <a:r>
              <a:rPr lang="en-US" altLang="zh-CN" sz="1800" dirty="0">
                <a:latin typeface="Calibri" panose="020F0502020204030204" pitchFamily="34" charset="0"/>
                <a:cs typeface="Arial" panose="020B0604020202020204" pitchFamily="34" charset="0"/>
              </a:rPr>
              <a:t>Fast R-CNN [</a:t>
            </a:r>
            <a:r>
              <a:rPr lang="en-US" altLang="zh-CN" sz="1800" dirty="0" err="1">
                <a:latin typeface="Calibri" panose="020F0502020204030204" pitchFamily="34" charset="0"/>
                <a:cs typeface="Arial" panose="020B0604020202020204" pitchFamily="34" charset="0"/>
              </a:rPr>
              <a:t>Girshick</a:t>
            </a:r>
            <a:r>
              <a:rPr lang="en-US" altLang="zh-CN" sz="1800" dirty="0">
                <a:latin typeface="Calibri" panose="020F0502020204030204" pitchFamily="34" charset="0"/>
                <a:cs typeface="Arial" panose="020B0604020202020204" pitchFamily="34" charset="0"/>
              </a:rPr>
              <a:t> CVPR15]  with VGG16 [</a:t>
            </a:r>
            <a:r>
              <a:rPr lang="en-US" altLang="zh-CN" sz="1800" dirty="0" err="1">
                <a:latin typeface="Calibri" panose="020F0502020204030204" pitchFamily="34" charset="0"/>
                <a:cs typeface="Arial" panose="020B0604020202020204" pitchFamily="34" charset="0"/>
              </a:rPr>
              <a:t>Simonyan</a:t>
            </a:r>
            <a:r>
              <a:rPr lang="en-US" altLang="zh-CN" sz="1800" dirty="0">
                <a:latin typeface="Calibri" panose="020F0502020204030204" pitchFamily="34" charset="0"/>
                <a:cs typeface="Arial" panose="020B0604020202020204" pitchFamily="34" charset="0"/>
              </a:rPr>
              <a:t> ICLR15]</a:t>
            </a:r>
          </a:p>
        </p:txBody>
      </p:sp>
      <p:graphicFrame>
        <p:nvGraphicFramePr>
          <p:cNvPr id="5" name="Chart 4"/>
          <p:cNvGraphicFramePr>
            <a:graphicFrameLocks/>
          </p:cNvGraphicFramePr>
          <p:nvPr>
            <p:extLst>
              <p:ext uri="{D42A27DB-BD31-4B8C-83A1-F6EECF244321}">
                <p14:modId xmlns:p14="http://schemas.microsoft.com/office/powerpoint/2010/main" val="1812408571"/>
              </p:ext>
            </p:extLst>
          </p:nvPr>
        </p:nvGraphicFramePr>
        <p:xfrm>
          <a:off x="457200" y="1416959"/>
          <a:ext cx="8228879" cy="4360385"/>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p:nvPr/>
        </p:nvSpPr>
        <p:spPr>
          <a:xfrm>
            <a:off x="6774873" y="4031672"/>
            <a:ext cx="332509" cy="4294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Rectangle 6"/>
          <p:cNvSpPr/>
          <p:nvPr/>
        </p:nvSpPr>
        <p:spPr>
          <a:xfrm>
            <a:off x="4447309" y="5000330"/>
            <a:ext cx="138185" cy="2193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380416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1" name="Shape 531"/>
          <p:cNvSpPr/>
          <p:nvPr/>
        </p:nvSpPr>
        <p:spPr>
          <a:xfrm>
            <a:off x="457200" y="274680"/>
            <a:ext cx="8228879" cy="1142280"/>
          </a:xfrm>
          <a:prstGeom prst="rect">
            <a:avLst/>
          </a:prstGeom>
          <a:noFill/>
          <a:ln>
            <a:noFill/>
          </a:ln>
        </p:spPr>
        <p:txBody>
          <a:bodyPr lIns="90000" tIns="45000" rIns="90000" bIns="45000" anchor="t" anchorCtr="0">
            <a:noAutofit/>
          </a:bodyPr>
          <a:lstStyle/>
          <a:p>
            <a:r>
              <a:rPr lang="en-US" sz="4000" dirty="0">
                <a:latin typeface="Calibri"/>
                <a:ea typeface="Calibri"/>
                <a:cs typeface="Calibri"/>
                <a:sym typeface="Calibri"/>
              </a:rPr>
              <a:t>Results on PASCAL VOC 07 (20 classes)</a:t>
            </a:r>
            <a:endParaRPr lang="zh-CN" altLang="en-US" sz="4000" dirty="0"/>
          </a:p>
        </p:txBody>
      </p:sp>
      <p:sp>
        <p:nvSpPr>
          <p:cNvPr id="2" name="TextBox 1"/>
          <p:cNvSpPr txBox="1"/>
          <p:nvPr/>
        </p:nvSpPr>
        <p:spPr>
          <a:xfrm>
            <a:off x="3077029" y="6221861"/>
            <a:ext cx="6545943" cy="369332"/>
          </a:xfrm>
          <a:prstGeom prst="rect">
            <a:avLst/>
          </a:prstGeom>
          <a:noFill/>
        </p:spPr>
        <p:txBody>
          <a:bodyPr wrap="square" rtlCol="0">
            <a:spAutoFit/>
          </a:bodyPr>
          <a:lstStyle/>
          <a:p>
            <a:r>
              <a:rPr lang="en-US" altLang="zh-CN" sz="1800" dirty="0">
                <a:latin typeface="Calibri" panose="020F0502020204030204" pitchFamily="34" charset="0"/>
              </a:rPr>
              <a:t>*</a:t>
            </a:r>
            <a:r>
              <a:rPr lang="en-US" altLang="zh-CN" sz="1800" dirty="0">
                <a:latin typeface="Calibri" panose="020F0502020204030204" pitchFamily="34" charset="0"/>
                <a:cs typeface="Arial" panose="020B0604020202020204" pitchFamily="34" charset="0"/>
              </a:rPr>
              <a:t>Fast R-CNN [</a:t>
            </a:r>
            <a:r>
              <a:rPr lang="en-US" altLang="zh-CN" sz="1800" dirty="0" err="1">
                <a:latin typeface="Calibri" panose="020F0502020204030204" pitchFamily="34" charset="0"/>
                <a:cs typeface="Arial" panose="020B0604020202020204" pitchFamily="34" charset="0"/>
              </a:rPr>
              <a:t>Girshick</a:t>
            </a:r>
            <a:r>
              <a:rPr lang="en-US" altLang="zh-CN" sz="1800" dirty="0">
                <a:latin typeface="Calibri" panose="020F0502020204030204" pitchFamily="34" charset="0"/>
                <a:cs typeface="Arial" panose="020B0604020202020204" pitchFamily="34" charset="0"/>
              </a:rPr>
              <a:t> CVPR15]  with VGG16 [</a:t>
            </a:r>
            <a:r>
              <a:rPr lang="en-US" altLang="zh-CN" sz="1800" dirty="0" err="1">
                <a:latin typeface="Calibri" panose="020F0502020204030204" pitchFamily="34" charset="0"/>
                <a:cs typeface="Arial" panose="020B0604020202020204" pitchFamily="34" charset="0"/>
              </a:rPr>
              <a:t>Simonyan</a:t>
            </a:r>
            <a:r>
              <a:rPr lang="en-US" altLang="zh-CN" sz="1800" dirty="0">
                <a:latin typeface="Calibri" panose="020F0502020204030204" pitchFamily="34" charset="0"/>
                <a:cs typeface="Arial" panose="020B0604020202020204" pitchFamily="34" charset="0"/>
              </a:rPr>
              <a:t> ICLR15]</a:t>
            </a:r>
          </a:p>
        </p:txBody>
      </p:sp>
      <p:graphicFrame>
        <p:nvGraphicFramePr>
          <p:cNvPr id="5" name="Chart 4"/>
          <p:cNvGraphicFramePr>
            <a:graphicFrameLocks/>
          </p:cNvGraphicFramePr>
          <p:nvPr>
            <p:extLst>
              <p:ext uri="{D42A27DB-BD31-4B8C-83A1-F6EECF244321}">
                <p14:modId xmlns:p14="http://schemas.microsoft.com/office/powerpoint/2010/main" val="765832199"/>
              </p:ext>
            </p:extLst>
          </p:nvPr>
        </p:nvGraphicFramePr>
        <p:xfrm>
          <a:off x="609419" y="1416960"/>
          <a:ext cx="7924440" cy="42911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287616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graphicFrame>
        <p:nvGraphicFramePr>
          <p:cNvPr id="6" name="Chart 5"/>
          <p:cNvGraphicFramePr>
            <a:graphicFrameLocks/>
          </p:cNvGraphicFramePr>
          <p:nvPr>
            <p:extLst>
              <p:ext uri="{D42A27DB-BD31-4B8C-83A1-F6EECF244321}">
                <p14:modId xmlns:p14="http://schemas.microsoft.com/office/powerpoint/2010/main" val="1320671554"/>
              </p:ext>
            </p:extLst>
          </p:nvPr>
        </p:nvGraphicFramePr>
        <p:xfrm>
          <a:off x="555992" y="434467"/>
          <a:ext cx="9198928" cy="465579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657592" y="5104106"/>
            <a:ext cx="7905837" cy="1323439"/>
          </a:xfrm>
          <a:prstGeom prst="rect">
            <a:avLst/>
          </a:prstGeom>
          <a:noFill/>
        </p:spPr>
        <p:txBody>
          <a:bodyPr wrap="square" rtlCol="0">
            <a:spAutoFit/>
          </a:bodyPr>
          <a:lstStyle/>
          <a:p>
            <a:pPr marL="342900" indent="-342900">
              <a:buFont typeface="Wingdings" panose="05000000000000000000" pitchFamily="2" charset="2"/>
              <a:buChar char="l"/>
            </a:pPr>
            <a:r>
              <a:rPr lang="en-US" altLang="zh-CN" sz="2000" dirty="0">
                <a:latin typeface="Calibri" panose="020F0502020204030204" pitchFamily="34" charset="0"/>
              </a:rPr>
              <a:t>class-specific:  train size estimator per class on PASCAL VOC 12 </a:t>
            </a:r>
            <a:r>
              <a:rPr lang="en-US" altLang="zh-CN" sz="2000" i="1" dirty="0" err="1">
                <a:latin typeface="Calibri" panose="020F0502020204030204" pitchFamily="34" charset="0"/>
              </a:rPr>
              <a:t>trainval</a:t>
            </a:r>
            <a:endParaRPr lang="en-US" altLang="zh-CN" sz="2000" i="1" dirty="0">
              <a:latin typeface="Calibri" panose="020F0502020204030204" pitchFamily="34" charset="0"/>
            </a:endParaRPr>
          </a:p>
          <a:p>
            <a:pPr marL="342900" indent="-342900">
              <a:buFont typeface="Wingdings" panose="05000000000000000000" pitchFamily="2" charset="2"/>
              <a:buChar char="l"/>
            </a:pPr>
            <a:r>
              <a:rPr lang="en-US" altLang="zh-CN" sz="2000" dirty="0">
                <a:latin typeface="Calibri" panose="020F0502020204030204" pitchFamily="34" charset="0"/>
              </a:rPr>
              <a:t>class-generic: train a single size estimator over 20 classes on VOC 12  </a:t>
            </a:r>
          </a:p>
          <a:p>
            <a:pPr marL="342900" indent="-342900">
              <a:buFont typeface="Wingdings" panose="05000000000000000000" pitchFamily="2" charset="2"/>
              <a:buChar char="l"/>
            </a:pPr>
            <a:r>
              <a:rPr lang="en-US" altLang="zh-CN" sz="2000" dirty="0">
                <a:latin typeface="Calibri" panose="020F0502020204030204" pitchFamily="34" charset="0"/>
              </a:rPr>
              <a:t>across-class: separate 20 classes in two groups and train two size estimators and cross use them on PASCAL VOC 07 </a:t>
            </a:r>
            <a:r>
              <a:rPr lang="en-US" altLang="zh-CN" sz="2000" i="1" dirty="0" err="1">
                <a:latin typeface="Calibri" panose="020F0502020204030204" pitchFamily="34" charset="0"/>
              </a:rPr>
              <a:t>trainval</a:t>
            </a:r>
            <a:endParaRPr lang="zh-CN" altLang="en-US" sz="2000" i="1" dirty="0">
              <a:latin typeface="Calibri" panose="020F0502020204030204" pitchFamily="34" charset="0"/>
            </a:endParaRPr>
          </a:p>
        </p:txBody>
      </p:sp>
    </p:spTree>
    <p:extLst>
      <p:ext uri="{BB962C8B-B14F-4D97-AF65-F5344CB8AC3E}">
        <p14:creationId xmlns:p14="http://schemas.microsoft.com/office/powerpoint/2010/main" val="3437651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176"/>
        <p:cNvGrpSpPr/>
        <p:nvPr/>
      </p:nvGrpSpPr>
      <p:grpSpPr>
        <a:xfrm>
          <a:off x="0" y="0"/>
          <a:ext cx="0" cy="0"/>
          <a:chOff x="0" y="0"/>
          <a:chExt cx="0" cy="0"/>
        </a:xfrm>
      </p:grpSpPr>
      <p:sp>
        <p:nvSpPr>
          <p:cNvPr id="1177" name="Shape 1177"/>
          <p:cNvSpPr/>
          <p:nvPr/>
        </p:nvSpPr>
        <p:spPr>
          <a:xfrm>
            <a:off x="0" y="274680"/>
            <a:ext cx="9144000" cy="555606"/>
          </a:xfrm>
          <a:prstGeom prst="rect">
            <a:avLst/>
          </a:prstGeom>
          <a:noFill/>
          <a:ln>
            <a:noFill/>
          </a:ln>
        </p:spPr>
        <p:txBody>
          <a:bodyPr lIns="90000" tIns="45000" rIns="90000" bIns="45000" anchor="t" anchorCtr="0">
            <a:noAutofit/>
          </a:bodyPr>
          <a:lstStyle/>
          <a:p>
            <a:pPr algn="ctr">
              <a:buClr>
                <a:srgbClr val="000000"/>
              </a:buClr>
              <a:buSzPct val="25000"/>
              <a:buFont typeface="Calibri"/>
              <a:buNone/>
            </a:pPr>
            <a:r>
              <a:rPr lang="en-US" sz="3600" dirty="0">
                <a:latin typeface="Calibri"/>
                <a:ea typeface="Calibri"/>
                <a:cs typeface="Calibri"/>
                <a:sym typeface="Calibri"/>
              </a:rPr>
              <a:t>Conclusion</a:t>
            </a:r>
          </a:p>
        </p:txBody>
      </p:sp>
      <p:sp>
        <p:nvSpPr>
          <p:cNvPr id="1178" name="Shape 1178"/>
          <p:cNvSpPr txBox="1"/>
          <p:nvPr/>
        </p:nvSpPr>
        <p:spPr>
          <a:xfrm>
            <a:off x="194036" y="1044453"/>
            <a:ext cx="8616589" cy="5487947"/>
          </a:xfrm>
          <a:prstGeom prst="rect">
            <a:avLst/>
          </a:prstGeom>
          <a:noFill/>
          <a:ln>
            <a:noFill/>
          </a:ln>
        </p:spPr>
        <p:txBody>
          <a:bodyPr lIns="91425" tIns="45700" rIns="91425" bIns="45700" anchor="t" anchorCtr="0">
            <a:noAutofit/>
          </a:bodyPr>
          <a:lstStyle/>
          <a:p>
            <a:pPr marL="285750" indent="-285750">
              <a:buClr>
                <a:srgbClr val="000000"/>
              </a:buClr>
              <a:buFont typeface="Arial"/>
              <a:buNone/>
            </a:pPr>
            <a:endParaRPr sz="2800" b="1" dirty="0">
              <a:latin typeface="Calibri"/>
              <a:ea typeface="Calibri"/>
              <a:cs typeface="Calibri"/>
              <a:sym typeface="Calibri"/>
            </a:endParaRPr>
          </a:p>
          <a:p>
            <a:pPr marL="285750" indent="-285750">
              <a:buClr>
                <a:srgbClr val="000000"/>
              </a:buClr>
              <a:buSzPct val="100000"/>
              <a:buFont typeface="Arial"/>
              <a:buChar char="•"/>
            </a:pPr>
            <a:r>
              <a:rPr lang="en-US" sz="2800" dirty="0">
                <a:latin typeface="Calibri"/>
                <a:ea typeface="Calibri"/>
                <a:cs typeface="Calibri"/>
                <a:sym typeface="Calibri"/>
              </a:rPr>
              <a:t>Curriculum learning strategy to feed training images into WSOL (bigger to smaller objects) gives state-of-the-art results</a:t>
            </a:r>
          </a:p>
          <a:p>
            <a:pPr marL="285750" indent="-285750">
              <a:buClr>
                <a:srgbClr val="000000"/>
              </a:buClr>
              <a:buSzPct val="100000"/>
              <a:buFont typeface="Arial"/>
              <a:buChar char="•"/>
            </a:pPr>
            <a:endParaRPr lang="en-US" sz="2800" dirty="0">
              <a:latin typeface="Calibri"/>
              <a:ea typeface="Calibri"/>
              <a:cs typeface="Calibri"/>
              <a:sym typeface="Calibri"/>
            </a:endParaRPr>
          </a:p>
          <a:p>
            <a:pPr marL="285750" indent="-285750">
              <a:buClr>
                <a:srgbClr val="000000"/>
              </a:buClr>
              <a:buSzPct val="100000"/>
              <a:buFont typeface="Arial"/>
              <a:buChar char="•"/>
            </a:pPr>
            <a:r>
              <a:rPr lang="en-US" sz="2800" dirty="0">
                <a:latin typeface="Calibri"/>
                <a:ea typeface="Calibri"/>
                <a:cs typeface="Calibri"/>
                <a:sym typeface="Calibri"/>
              </a:rPr>
              <a:t>Future work: continuous ordering, i.e. the batch size goes towards 1</a:t>
            </a:r>
          </a:p>
        </p:txBody>
      </p:sp>
    </p:spTree>
    <p:extLst>
      <p:ext uri="{BB962C8B-B14F-4D97-AF65-F5344CB8AC3E}">
        <p14:creationId xmlns:p14="http://schemas.microsoft.com/office/powerpoint/2010/main" val="24708371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Shape 522"/>
          <p:cNvSpPr txBox="1">
            <a:spLocks noGrp="1"/>
          </p:cNvSpPr>
          <p:nvPr>
            <p:ph type="ctrTitle"/>
          </p:nvPr>
        </p:nvSpPr>
        <p:spPr>
          <a:xfrm>
            <a:off x="174420" y="535579"/>
            <a:ext cx="8640960" cy="2632771"/>
          </a:xfrm>
          <a:prstGeom prst="rect">
            <a:avLst/>
          </a:prstGeom>
          <a:noFill/>
          <a:ln>
            <a:noFill/>
          </a:ln>
        </p:spPr>
        <p:txBody>
          <a:bodyPr lIns="91425" tIns="45700" rIns="91425" bIns="45700" anchor="ctr" anchorCtr="0">
            <a:noAutofit/>
          </a:bodyPr>
          <a:lstStyle/>
          <a:p>
            <a:pPr lvl="0">
              <a:lnSpc>
                <a:spcPct val="120000"/>
              </a:lnSpc>
              <a:buSzPct val="25000"/>
            </a:pPr>
            <a:r>
              <a:rPr lang="en-US" b="1" i="1" dirty="0"/>
              <a:t>Frustratingly Easy Trade-off Optimization between </a:t>
            </a:r>
            <a:br>
              <a:rPr lang="en-US" b="1" i="1" dirty="0"/>
            </a:br>
            <a:r>
              <a:rPr lang="en-US" b="1" i="1" dirty="0"/>
              <a:t>Single-Stage and Two-Stage</a:t>
            </a:r>
            <a:br>
              <a:rPr lang="en-US" b="1" i="1" dirty="0"/>
            </a:br>
            <a:r>
              <a:rPr lang="en-US" b="1" i="1" dirty="0"/>
              <a:t>Deep Object Detectors</a:t>
            </a:r>
          </a:p>
        </p:txBody>
      </p:sp>
      <p:sp>
        <p:nvSpPr>
          <p:cNvPr id="523" name="Shape 523"/>
          <p:cNvSpPr txBox="1"/>
          <p:nvPr/>
        </p:nvSpPr>
        <p:spPr>
          <a:xfrm>
            <a:off x="620889" y="5351750"/>
            <a:ext cx="7902221" cy="1200900"/>
          </a:xfrm>
          <a:prstGeom prst="rect">
            <a:avLst/>
          </a:prstGeom>
          <a:noFill/>
          <a:ln>
            <a:noFill/>
          </a:ln>
        </p:spPr>
        <p:txBody>
          <a:bodyPr lIns="91425" tIns="45700" rIns="91425" bIns="45700" anchor="t" anchorCtr="0">
            <a:noAutofit/>
          </a:bodyPr>
          <a:lstStyle/>
          <a:p>
            <a:pPr lvl="0" algn="ctr" rtl="0">
              <a:spcBef>
                <a:spcPts val="0"/>
              </a:spcBef>
              <a:buClr>
                <a:srgbClr val="000000"/>
              </a:buClr>
              <a:buFont typeface="Calibri"/>
              <a:buNone/>
            </a:pPr>
            <a:endParaRPr sz="1000" dirty="0"/>
          </a:p>
          <a:p>
            <a:pPr lvl="0" algn="ctr">
              <a:buClr>
                <a:srgbClr val="000000"/>
              </a:buClr>
              <a:buSzPct val="25000"/>
            </a:pPr>
            <a:r>
              <a:rPr lang="en-US" sz="3000" dirty="0"/>
              <a:t>ECCV Workshops 2018</a:t>
            </a:r>
          </a:p>
        </p:txBody>
      </p:sp>
      <p:sp>
        <p:nvSpPr>
          <p:cNvPr id="524" name="Shape 524"/>
          <p:cNvSpPr txBox="1">
            <a:spLocks noGrp="1"/>
          </p:cNvSpPr>
          <p:nvPr>
            <p:ph type="subTitle" idx="1"/>
          </p:nvPr>
        </p:nvSpPr>
        <p:spPr>
          <a:xfrm>
            <a:off x="1143000" y="4150848"/>
            <a:ext cx="6858000" cy="1200900"/>
          </a:xfrm>
          <a:prstGeom prst="rect">
            <a:avLst/>
          </a:prstGeom>
          <a:noFill/>
          <a:ln>
            <a:noFill/>
          </a:ln>
        </p:spPr>
        <p:txBody>
          <a:bodyPr lIns="91425" tIns="45700" rIns="91425" bIns="45700" anchor="t" anchorCtr="0">
            <a:noAutofit/>
          </a:bodyPr>
          <a:lstStyle/>
          <a:p>
            <a:pPr marL="0" marR="0" lvl="0" indent="0" algn="ctr" rtl="0">
              <a:spcBef>
                <a:spcPts val="0"/>
              </a:spcBef>
              <a:buClr>
                <a:srgbClr val="000000"/>
              </a:buClr>
              <a:buSzPct val="25000"/>
              <a:buFont typeface="Arial"/>
              <a:buNone/>
            </a:pPr>
            <a:r>
              <a:rPr lang="en-US" sz="3200" b="0" i="0" u="none" strike="noStrike" cap="none" dirty="0">
                <a:solidFill>
                  <a:srgbClr val="000000"/>
                </a:solidFill>
                <a:latin typeface="Calibri"/>
                <a:ea typeface="Calibri"/>
                <a:cs typeface="Calibri"/>
                <a:sym typeface="Calibri"/>
              </a:rPr>
              <a:t>P </a:t>
            </a:r>
            <a:r>
              <a:rPr lang="en-US" sz="3200" b="0" i="0" u="none" strike="noStrike" cap="none" dirty="0" err="1">
                <a:solidFill>
                  <a:srgbClr val="000000"/>
                </a:solidFill>
                <a:latin typeface="Calibri"/>
                <a:ea typeface="Calibri"/>
                <a:cs typeface="Calibri"/>
                <a:sym typeface="Calibri"/>
              </a:rPr>
              <a:t>Soviany</a:t>
            </a:r>
            <a:r>
              <a:rPr lang="en-US" sz="3200" b="0" i="0" u="none" strike="noStrike" cap="none" dirty="0">
                <a:solidFill>
                  <a:srgbClr val="000000"/>
                </a:solidFill>
                <a:latin typeface="Calibri"/>
                <a:ea typeface="Calibri"/>
                <a:cs typeface="Calibri"/>
                <a:sym typeface="Calibri"/>
              </a:rPr>
              <a:t>, RT Ionescu</a:t>
            </a:r>
          </a:p>
        </p:txBody>
      </p:sp>
    </p:spTree>
    <p:extLst>
      <p:ext uri="{BB962C8B-B14F-4D97-AF65-F5344CB8AC3E}">
        <p14:creationId xmlns:p14="http://schemas.microsoft.com/office/powerpoint/2010/main" val="13333090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951" y="392747"/>
            <a:ext cx="7488097" cy="759197"/>
          </a:xfrm>
        </p:spPr>
        <p:txBody>
          <a:bodyPr/>
          <a:lstStyle/>
          <a:p>
            <a:r>
              <a:rPr lang="en-US" dirty="0"/>
              <a:t>Object detection</a:t>
            </a:r>
          </a:p>
        </p:txBody>
      </p:sp>
      <p:sp>
        <p:nvSpPr>
          <p:cNvPr id="3" name="Content Placeholder 2"/>
          <p:cNvSpPr>
            <a:spLocks noGrp="1"/>
          </p:cNvSpPr>
          <p:nvPr>
            <p:ph idx="1"/>
          </p:nvPr>
        </p:nvSpPr>
        <p:spPr>
          <a:xfrm>
            <a:off x="340122" y="1260639"/>
            <a:ext cx="8333978" cy="530061"/>
          </a:xfrm>
        </p:spPr>
        <p:txBody>
          <a:bodyPr>
            <a:normAutofit fontScale="85000" lnSpcReduction="20000"/>
          </a:bodyPr>
          <a:lstStyle/>
          <a:p>
            <a:r>
              <a:rPr lang="en-US" dirty="0"/>
              <a:t> Finding instances of objects of certain classes</a:t>
            </a:r>
          </a:p>
        </p:txBody>
      </p:sp>
      <p:pic>
        <p:nvPicPr>
          <p:cNvPr id="5" name="Picture 4"/>
          <p:cNvPicPr>
            <a:picLocks noChangeAspect="1"/>
          </p:cNvPicPr>
          <p:nvPr/>
        </p:nvPicPr>
        <p:blipFill>
          <a:blip r:embed="rId3"/>
          <a:stretch>
            <a:fillRect/>
          </a:stretch>
        </p:blipFill>
        <p:spPr>
          <a:xfrm>
            <a:off x="404441" y="1790699"/>
            <a:ext cx="8269659" cy="4734381"/>
          </a:xfrm>
          <a:prstGeom prst="rect">
            <a:avLst/>
          </a:prstGeom>
        </p:spPr>
      </p:pic>
    </p:spTree>
    <p:extLst>
      <p:ext uri="{BB962C8B-B14F-4D97-AF65-F5344CB8AC3E}">
        <p14:creationId xmlns:p14="http://schemas.microsoft.com/office/powerpoint/2010/main" val="2804731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951" y="482600"/>
            <a:ext cx="7488097" cy="759197"/>
          </a:xfrm>
        </p:spPr>
        <p:txBody>
          <a:bodyPr/>
          <a:lstStyle/>
          <a:p>
            <a:r>
              <a:rPr lang="en-US" dirty="0"/>
              <a:t>Object detectors</a:t>
            </a:r>
          </a:p>
        </p:txBody>
      </p:sp>
      <p:sp>
        <p:nvSpPr>
          <p:cNvPr id="3" name="Content Placeholder 2"/>
          <p:cNvSpPr>
            <a:spLocks noGrp="1"/>
          </p:cNvSpPr>
          <p:nvPr>
            <p:ph idx="1"/>
          </p:nvPr>
        </p:nvSpPr>
        <p:spPr>
          <a:xfrm>
            <a:off x="628649" y="1752600"/>
            <a:ext cx="7886700" cy="4178300"/>
          </a:xfrm>
        </p:spPr>
        <p:txBody>
          <a:bodyPr>
            <a:normAutofit lnSpcReduction="10000"/>
          </a:bodyPr>
          <a:lstStyle/>
          <a:p>
            <a:r>
              <a:rPr lang="en-US" sz="2600" dirty="0"/>
              <a:t> Evaluation?</a:t>
            </a:r>
          </a:p>
          <a:p>
            <a:pPr lvl="1">
              <a:buFont typeface="Wingdings" pitchFamily="2" charset="2"/>
              <a:buChar char="Ø"/>
            </a:pPr>
            <a:r>
              <a:rPr lang="en-US" sz="2600" dirty="0"/>
              <a:t> Accuracy</a:t>
            </a:r>
          </a:p>
          <a:p>
            <a:pPr lvl="1">
              <a:buFont typeface="Wingdings" pitchFamily="2" charset="2"/>
              <a:buChar char="Ø"/>
            </a:pPr>
            <a:r>
              <a:rPr lang="en-US" sz="2600" dirty="0"/>
              <a:t> Speed</a:t>
            </a:r>
          </a:p>
          <a:p>
            <a:pPr lvl="1">
              <a:buFont typeface="Wingdings" pitchFamily="2" charset="2"/>
              <a:buChar char="Ø"/>
            </a:pPr>
            <a:r>
              <a:rPr lang="en-US" sz="2600" dirty="0"/>
              <a:t> Memory usage</a:t>
            </a:r>
          </a:p>
          <a:p>
            <a:pPr lvl="1">
              <a:buFont typeface="Wingdings" pitchFamily="2" charset="2"/>
              <a:buChar char="Ø"/>
            </a:pPr>
            <a:endParaRPr lang="en-US" sz="2600" dirty="0"/>
          </a:p>
          <a:p>
            <a:r>
              <a:rPr lang="en-US" sz="2600" dirty="0"/>
              <a:t> One stage (SSD) is faster</a:t>
            </a:r>
          </a:p>
          <a:p>
            <a:r>
              <a:rPr lang="en-US" sz="2600" dirty="0"/>
              <a:t> Two stage (Faster R-CNN) is more accurate</a:t>
            </a:r>
          </a:p>
          <a:p>
            <a:endParaRPr lang="en-US" sz="2600" dirty="0"/>
          </a:p>
          <a:p>
            <a:r>
              <a:rPr lang="en-US" sz="2600" dirty="0"/>
              <a:t> Which one is better to use?</a:t>
            </a:r>
          </a:p>
          <a:p>
            <a:pPr marL="0" indent="0" defTabSz="685800">
              <a:lnSpc>
                <a:spcPct val="80000"/>
              </a:lnSpc>
              <a:spcBef>
                <a:spcPts val="0"/>
              </a:spcBef>
              <a:buClrTx/>
              <a:buSzTx/>
              <a:buNone/>
              <a:defRPr/>
            </a:pPr>
            <a:endParaRPr lang="en-US" dirty="0"/>
          </a:p>
        </p:txBody>
      </p:sp>
    </p:spTree>
    <p:extLst>
      <p:ext uri="{BB962C8B-B14F-4D97-AF65-F5344CB8AC3E}">
        <p14:creationId xmlns:p14="http://schemas.microsoft.com/office/powerpoint/2010/main" val="2973879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72"/>
        <p:cNvGrpSpPr/>
        <p:nvPr/>
      </p:nvGrpSpPr>
      <p:grpSpPr>
        <a:xfrm>
          <a:off x="0" y="0"/>
          <a:ext cx="0" cy="0"/>
          <a:chOff x="0" y="0"/>
          <a:chExt cx="0" cy="0"/>
        </a:xfrm>
      </p:grpSpPr>
      <p:pic>
        <p:nvPicPr>
          <p:cNvPr id="974" name="Shape 974"/>
          <p:cNvPicPr preferRelativeResize="0"/>
          <p:nvPr/>
        </p:nvPicPr>
        <p:blipFill>
          <a:blip r:embed="rId3">
            <a:alphaModFix/>
          </a:blip>
          <a:stretch>
            <a:fillRect/>
          </a:stretch>
        </p:blipFill>
        <p:spPr>
          <a:xfrm>
            <a:off x="305529" y="1034143"/>
            <a:ext cx="8532942" cy="4789714"/>
          </a:xfrm>
          <a:prstGeom prst="rect">
            <a:avLst/>
          </a:prstGeom>
          <a:noFill/>
          <a:ln w="9525" cap="flat" cmpd="sng">
            <a:solidFill>
              <a:schemeClr val="dk2"/>
            </a:solidFill>
            <a:prstDash val="solid"/>
            <a:round/>
            <a:headEnd type="none" w="med" len="med"/>
            <a:tailEnd type="none" w="med" len="med"/>
          </a:ln>
        </p:spPr>
      </p:pic>
      <p:sp>
        <p:nvSpPr>
          <p:cNvPr id="975" name="Shape 975"/>
          <p:cNvSpPr txBox="1"/>
          <p:nvPr/>
        </p:nvSpPr>
        <p:spPr>
          <a:xfrm>
            <a:off x="6346371" y="6382158"/>
            <a:ext cx="2797629" cy="359700"/>
          </a:xfrm>
          <a:prstGeom prst="rect">
            <a:avLst/>
          </a:prstGeom>
          <a:noFill/>
          <a:ln>
            <a:noFill/>
          </a:ln>
        </p:spPr>
        <p:txBody>
          <a:bodyPr lIns="91425" tIns="91425" rIns="91425" bIns="91425" anchor="t" anchorCtr="0">
            <a:noAutofit/>
          </a:bodyPr>
          <a:lstStyle/>
          <a:p>
            <a:r>
              <a:rPr lang="en-US" sz="1800" dirty="0"/>
              <a:t>S</a:t>
            </a:r>
            <a:r>
              <a:rPr lang="en" sz="1800" dirty="0" err="1"/>
              <a:t>lide</a:t>
            </a:r>
            <a:r>
              <a:rPr lang="en" sz="1800" dirty="0"/>
              <a:t> credit: </a:t>
            </a:r>
            <a:r>
              <a:rPr lang="en" sz="1800" dirty="0" err="1"/>
              <a:t>Kaiming</a:t>
            </a:r>
            <a:r>
              <a:rPr lang="en" sz="1800" dirty="0"/>
              <a:t> He</a:t>
            </a:r>
          </a:p>
        </p:txBody>
      </p:sp>
      <p:sp>
        <p:nvSpPr>
          <p:cNvPr id="4" name="Shape 363">
            <a:extLst>
              <a:ext uri="{FF2B5EF4-FFF2-40B4-BE49-F238E27FC236}">
                <a16:creationId xmlns:a16="http://schemas.microsoft.com/office/drawing/2014/main" id="{0F49F159-FC60-9547-8686-59A633465D49}"/>
              </a:ext>
            </a:extLst>
          </p:cNvPr>
          <p:cNvSpPr txBox="1"/>
          <p:nvPr/>
        </p:nvSpPr>
        <p:spPr>
          <a:xfrm>
            <a:off x="305529" y="232526"/>
            <a:ext cx="8532942" cy="692760"/>
          </a:xfrm>
          <a:prstGeom prst="rect">
            <a:avLst/>
          </a:prstGeom>
          <a:noFill/>
          <a:ln>
            <a:noFill/>
          </a:ln>
        </p:spPr>
        <p:txBody>
          <a:bodyPr lIns="91425" tIns="91425" rIns="91425" bIns="91425" anchor="t" anchorCtr="0">
            <a:noAutofit/>
          </a:bodyPr>
          <a:lstStyle/>
          <a:p>
            <a:pPr algn="ctr"/>
            <a:r>
              <a:rPr lang="ro-RO" sz="3200" dirty="0"/>
              <a:t>Training </a:t>
            </a:r>
            <a:r>
              <a:rPr lang="ro-RO" sz="3200" dirty="0" err="1"/>
              <a:t>is</a:t>
            </a:r>
            <a:r>
              <a:rPr lang="ro-RO" sz="3200" dirty="0"/>
              <a:t> </a:t>
            </a:r>
            <a:r>
              <a:rPr lang="ro-RO" sz="3200" dirty="0" err="1"/>
              <a:t>based</a:t>
            </a:r>
            <a:r>
              <a:rPr lang="ro-RO" sz="3200" dirty="0"/>
              <a:t> on SGD </a:t>
            </a:r>
            <a:r>
              <a:rPr lang="ro-RO" sz="3200" dirty="0" err="1"/>
              <a:t>with</a:t>
            </a:r>
            <a:r>
              <a:rPr lang="ro-RO" sz="3200" dirty="0"/>
              <a:t> </a:t>
            </a:r>
            <a:r>
              <a:rPr lang="ro-RO" sz="3200" dirty="0" err="1"/>
              <a:t>random</a:t>
            </a:r>
            <a:r>
              <a:rPr lang="ro-RO" sz="3200" dirty="0"/>
              <a:t> </a:t>
            </a:r>
            <a:r>
              <a:rPr lang="ro-RO" sz="3200" dirty="0" err="1"/>
              <a:t>shuffle</a:t>
            </a:r>
            <a:endParaRPr lang="en" sz="3200" dirty="0"/>
          </a:p>
        </p:txBody>
      </p:sp>
    </p:spTree>
    <p:extLst>
      <p:ext uri="{BB962C8B-B14F-4D97-AF65-F5344CB8AC3E}">
        <p14:creationId xmlns:p14="http://schemas.microsoft.com/office/powerpoint/2010/main" val="15814768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397348"/>
            <a:ext cx="8153400" cy="759197"/>
          </a:xfrm>
        </p:spPr>
        <p:txBody>
          <a:bodyPr/>
          <a:lstStyle/>
          <a:p>
            <a:r>
              <a:rPr lang="en-US" dirty="0"/>
              <a:t>SSD: Single Shot </a:t>
            </a:r>
            <a:r>
              <a:rPr lang="en-US" dirty="0" err="1"/>
              <a:t>MultiBox</a:t>
            </a:r>
            <a:r>
              <a:rPr lang="en-US" dirty="0"/>
              <a:t> Detector</a:t>
            </a:r>
          </a:p>
        </p:txBody>
      </p:sp>
      <p:sp>
        <p:nvSpPr>
          <p:cNvPr id="3" name="Content Placeholder 2"/>
          <p:cNvSpPr>
            <a:spLocks noGrp="1"/>
          </p:cNvSpPr>
          <p:nvPr>
            <p:ph idx="1"/>
          </p:nvPr>
        </p:nvSpPr>
        <p:spPr>
          <a:xfrm>
            <a:off x="0" y="1333500"/>
            <a:ext cx="8343900" cy="1644651"/>
          </a:xfrm>
        </p:spPr>
        <p:txBody>
          <a:bodyPr>
            <a:normAutofit fontScale="92500"/>
          </a:bodyPr>
          <a:lstStyle/>
          <a:p>
            <a:pPr lvl="1">
              <a:lnSpc>
                <a:spcPct val="100000"/>
              </a:lnSpc>
              <a:buFont typeface="Arial" panose="020B0604020202020204" pitchFamily="34" charset="0"/>
              <a:buChar char="•"/>
            </a:pPr>
            <a:r>
              <a:rPr lang="en-US" dirty="0"/>
              <a:t> Real time object detection</a:t>
            </a:r>
          </a:p>
          <a:p>
            <a:pPr lvl="1">
              <a:lnSpc>
                <a:spcPct val="100000"/>
              </a:lnSpc>
              <a:buFont typeface="Arial" panose="020B0604020202020204" pitchFamily="34" charset="0"/>
              <a:buChar char="•"/>
            </a:pPr>
            <a:r>
              <a:rPr lang="en-US" dirty="0"/>
              <a:t> Predefined boxes of different aspect ratios and scales</a:t>
            </a:r>
          </a:p>
          <a:p>
            <a:pPr lvl="1">
              <a:lnSpc>
                <a:spcPct val="100000"/>
              </a:lnSpc>
              <a:buFont typeface="Arial" panose="020B0604020202020204" pitchFamily="34" charset="0"/>
              <a:buChar char="•"/>
            </a:pPr>
            <a:r>
              <a:rPr lang="en-US" dirty="0"/>
              <a:t> Single stage</a:t>
            </a:r>
          </a:p>
        </p:txBody>
      </p:sp>
      <p:pic>
        <p:nvPicPr>
          <p:cNvPr id="4" name="Picture 3"/>
          <p:cNvPicPr>
            <a:picLocks noChangeAspect="1"/>
          </p:cNvPicPr>
          <p:nvPr/>
        </p:nvPicPr>
        <p:blipFill>
          <a:blip r:embed="rId3"/>
          <a:stretch>
            <a:fillRect/>
          </a:stretch>
        </p:blipFill>
        <p:spPr>
          <a:xfrm>
            <a:off x="495300" y="2978151"/>
            <a:ext cx="8147017" cy="3203101"/>
          </a:xfrm>
          <a:prstGeom prst="rect">
            <a:avLst/>
          </a:prstGeom>
        </p:spPr>
      </p:pic>
      <p:sp>
        <p:nvSpPr>
          <p:cNvPr id="5" name="TextBox 4"/>
          <p:cNvSpPr txBox="1"/>
          <p:nvPr/>
        </p:nvSpPr>
        <p:spPr>
          <a:xfrm>
            <a:off x="5775325" y="6260597"/>
            <a:ext cx="3230422" cy="400110"/>
          </a:xfrm>
          <a:prstGeom prst="rect">
            <a:avLst/>
          </a:prstGeom>
          <a:noFill/>
        </p:spPr>
        <p:txBody>
          <a:bodyPr wrap="square" rtlCol="0">
            <a:spAutoFit/>
          </a:bodyPr>
          <a:lstStyle/>
          <a:p>
            <a:pPr algn="r"/>
            <a:r>
              <a:rPr lang="en-US" sz="2000" dirty="0"/>
              <a:t>[Liu et al., ECCV 2016]</a:t>
            </a:r>
          </a:p>
        </p:txBody>
      </p:sp>
    </p:spTree>
    <p:extLst>
      <p:ext uri="{BB962C8B-B14F-4D97-AF65-F5344CB8AC3E}">
        <p14:creationId xmlns:p14="http://schemas.microsoft.com/office/powerpoint/2010/main" val="24909746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951" y="345782"/>
            <a:ext cx="7488097" cy="759197"/>
          </a:xfrm>
        </p:spPr>
        <p:txBody>
          <a:bodyPr/>
          <a:lstStyle/>
          <a:p>
            <a:r>
              <a:rPr lang="en-US" dirty="0"/>
              <a:t>Faster R-CNN</a:t>
            </a:r>
          </a:p>
        </p:txBody>
      </p:sp>
      <p:sp>
        <p:nvSpPr>
          <p:cNvPr id="3" name="Content Placeholder 2"/>
          <p:cNvSpPr>
            <a:spLocks noGrp="1"/>
          </p:cNvSpPr>
          <p:nvPr>
            <p:ph idx="1"/>
          </p:nvPr>
        </p:nvSpPr>
        <p:spPr>
          <a:xfrm>
            <a:off x="-190500" y="1123914"/>
            <a:ext cx="9004300" cy="1428786"/>
          </a:xfrm>
        </p:spPr>
        <p:txBody>
          <a:bodyPr>
            <a:noAutofit/>
          </a:bodyPr>
          <a:lstStyle/>
          <a:p>
            <a:pPr lvl="1">
              <a:lnSpc>
                <a:spcPct val="150000"/>
              </a:lnSpc>
              <a:buFont typeface="Arial" panose="020B0604020202020204" pitchFamily="34" charset="0"/>
              <a:buChar char="•"/>
            </a:pPr>
            <a:r>
              <a:rPr lang="en-US" sz="2400" dirty="0"/>
              <a:t> Stage 1: Region Proposal Network </a:t>
            </a:r>
            <a:r>
              <a:rPr lang="mr-IN" sz="2400" dirty="0"/>
              <a:t>–</a:t>
            </a:r>
            <a:r>
              <a:rPr lang="en-US" sz="2400" dirty="0"/>
              <a:t> fully convolutional network</a:t>
            </a:r>
          </a:p>
          <a:p>
            <a:pPr lvl="1">
              <a:lnSpc>
                <a:spcPct val="150000"/>
              </a:lnSpc>
              <a:buFont typeface="Arial" panose="020B0604020202020204" pitchFamily="34" charset="0"/>
              <a:buChar char="•"/>
            </a:pPr>
            <a:r>
              <a:rPr lang="en-US" sz="2400" dirty="0"/>
              <a:t> Stage 2: Detection</a:t>
            </a:r>
          </a:p>
        </p:txBody>
      </p:sp>
      <p:sp>
        <p:nvSpPr>
          <p:cNvPr id="5" name="TextBox 4"/>
          <p:cNvSpPr txBox="1"/>
          <p:nvPr/>
        </p:nvSpPr>
        <p:spPr>
          <a:xfrm>
            <a:off x="5699125" y="6312163"/>
            <a:ext cx="3230422" cy="400110"/>
          </a:xfrm>
          <a:prstGeom prst="rect">
            <a:avLst/>
          </a:prstGeom>
          <a:noFill/>
        </p:spPr>
        <p:txBody>
          <a:bodyPr wrap="square" rtlCol="0">
            <a:spAutoFit/>
          </a:bodyPr>
          <a:lstStyle/>
          <a:p>
            <a:pPr algn="r"/>
            <a:r>
              <a:rPr lang="en-US" sz="2000" dirty="0"/>
              <a:t>[Ren et al., NIPS 2015]</a:t>
            </a:r>
          </a:p>
        </p:txBody>
      </p:sp>
      <p:pic>
        <p:nvPicPr>
          <p:cNvPr id="6" name="Picture 5"/>
          <p:cNvPicPr>
            <a:picLocks noChangeAspect="1"/>
          </p:cNvPicPr>
          <p:nvPr/>
        </p:nvPicPr>
        <p:blipFill>
          <a:blip r:embed="rId3"/>
          <a:stretch>
            <a:fillRect/>
          </a:stretch>
        </p:blipFill>
        <p:spPr>
          <a:xfrm>
            <a:off x="200425" y="2751676"/>
            <a:ext cx="8743150" cy="2918909"/>
          </a:xfrm>
          <a:prstGeom prst="rect">
            <a:avLst/>
          </a:prstGeom>
        </p:spPr>
      </p:pic>
    </p:spTree>
    <p:extLst>
      <p:ext uri="{BB962C8B-B14F-4D97-AF65-F5344CB8AC3E}">
        <p14:creationId xmlns:p14="http://schemas.microsoft.com/office/powerpoint/2010/main" val="31900776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31094"/>
            <a:ext cx="7488097" cy="759197"/>
          </a:xfrm>
        </p:spPr>
        <p:txBody>
          <a:bodyPr/>
          <a:lstStyle/>
          <a:p>
            <a:r>
              <a:rPr lang="en-US" dirty="0"/>
              <a:t>Finding the trade-off</a:t>
            </a:r>
          </a:p>
        </p:txBody>
      </p:sp>
      <p:sp>
        <p:nvSpPr>
          <p:cNvPr id="3" name="Content Placeholder 2"/>
          <p:cNvSpPr>
            <a:spLocks noGrp="1"/>
          </p:cNvSpPr>
          <p:nvPr>
            <p:ph idx="1"/>
          </p:nvPr>
        </p:nvSpPr>
        <p:spPr>
          <a:xfrm>
            <a:off x="711843" y="2528887"/>
            <a:ext cx="7803507" cy="3024791"/>
          </a:xfrm>
        </p:spPr>
        <p:txBody>
          <a:bodyPr>
            <a:normAutofit/>
          </a:bodyPr>
          <a:lstStyle/>
          <a:p>
            <a:r>
              <a:rPr lang="en-US" sz="1800" dirty="0"/>
              <a:t>Idea: Split the test data set by </a:t>
            </a:r>
            <a:r>
              <a:rPr lang="en-US" sz="1800" dirty="0">
                <a:solidFill>
                  <a:srgbClr val="FF0000"/>
                </a:solidFill>
              </a:rPr>
              <a:t>difficulty</a:t>
            </a:r>
          </a:p>
          <a:p>
            <a:r>
              <a:rPr lang="en-US" sz="1800" dirty="0"/>
              <a:t>Easy -&gt; One stage detector</a:t>
            </a:r>
          </a:p>
          <a:p>
            <a:r>
              <a:rPr lang="en-US" sz="1800" dirty="0"/>
              <a:t>Hard -&gt; Two stage detector</a:t>
            </a:r>
          </a:p>
        </p:txBody>
      </p:sp>
    </p:spTree>
    <p:extLst>
      <p:ext uri="{BB962C8B-B14F-4D97-AF65-F5344CB8AC3E}">
        <p14:creationId xmlns:p14="http://schemas.microsoft.com/office/powerpoint/2010/main" val="1088945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827950" y="1179091"/>
            <a:ext cx="7488097" cy="5200563"/>
          </a:xfrm>
          <a:prstGeom prst="rect">
            <a:avLst/>
          </a:prstGeom>
        </p:spPr>
      </p:pic>
      <p:sp>
        <p:nvSpPr>
          <p:cNvPr id="5" name="Title 1"/>
          <p:cNvSpPr txBox="1">
            <a:spLocks/>
          </p:cNvSpPr>
          <p:nvPr/>
        </p:nvSpPr>
        <p:spPr>
          <a:xfrm>
            <a:off x="827951" y="229394"/>
            <a:ext cx="7488097" cy="75919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300" dirty="0"/>
              <a:t>Finding the trade-off</a:t>
            </a:r>
          </a:p>
        </p:txBody>
      </p:sp>
    </p:spTree>
    <p:extLst>
      <p:ext uri="{BB962C8B-B14F-4D97-AF65-F5344CB8AC3E}">
        <p14:creationId xmlns:p14="http://schemas.microsoft.com/office/powerpoint/2010/main" val="10522350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827951" y="457994"/>
            <a:ext cx="7488097" cy="759197"/>
          </a:xfrm>
        </p:spPr>
        <p:txBody>
          <a:bodyPr/>
          <a:lstStyle/>
          <a:p>
            <a:r>
              <a:rPr lang="en-US" dirty="0"/>
              <a:t>Other difficulty measures</a:t>
            </a:r>
          </a:p>
        </p:txBody>
      </p:sp>
      <p:sp>
        <p:nvSpPr>
          <p:cNvPr id="2" name="TextBox 1"/>
          <p:cNvSpPr txBox="1"/>
          <p:nvPr/>
        </p:nvSpPr>
        <p:spPr>
          <a:xfrm>
            <a:off x="607813" y="2032079"/>
            <a:ext cx="7928372" cy="2793842"/>
          </a:xfrm>
          <a:prstGeom prst="rect">
            <a:avLst/>
          </a:prstGeom>
          <a:noFill/>
        </p:spPr>
        <p:txBody>
          <a:bodyPr wrap="square" rtlCol="0">
            <a:spAutoFit/>
          </a:bodyPr>
          <a:lstStyle/>
          <a:p>
            <a:pPr marL="214313" indent="-214313" defTabSz="685800">
              <a:lnSpc>
                <a:spcPct val="150000"/>
              </a:lnSpc>
              <a:buFont typeface="Arial" charset="0"/>
              <a:buChar char="•"/>
              <a:defRPr/>
            </a:pPr>
            <a:r>
              <a:rPr lang="en-US" sz="2400" dirty="0"/>
              <a:t>Using the fast object detector:	 	</a:t>
            </a:r>
          </a:p>
          <a:p>
            <a:pPr marL="685800" lvl="1" indent="-342900">
              <a:lnSpc>
                <a:spcPct val="150000"/>
              </a:lnSpc>
              <a:buFont typeface="Wingdings" pitchFamily="2" charset="2"/>
              <a:buChar char="Ø"/>
            </a:pPr>
            <a:r>
              <a:rPr lang="en-US" sz="2400" dirty="0"/>
              <a:t>Number of detected objects</a:t>
            </a:r>
          </a:p>
          <a:p>
            <a:pPr marL="685800" lvl="1" indent="-342900">
              <a:lnSpc>
                <a:spcPct val="150000"/>
              </a:lnSpc>
              <a:buFont typeface="Wingdings" pitchFamily="2" charset="2"/>
              <a:buChar char="Ø"/>
            </a:pPr>
            <a:r>
              <a:rPr lang="en-US" sz="2400" dirty="0"/>
              <a:t>Average size of the detected objects</a:t>
            </a:r>
          </a:p>
          <a:p>
            <a:pPr marL="685800" lvl="1" indent="-342900">
              <a:lnSpc>
                <a:spcPct val="150000"/>
              </a:lnSpc>
              <a:buFont typeface="Wingdings" pitchFamily="2" charset="2"/>
              <a:buChar char="Ø"/>
            </a:pPr>
            <a:r>
              <a:rPr lang="en-US" sz="2400" dirty="0"/>
              <a:t>Number of detected objects divided by their average size</a:t>
            </a:r>
          </a:p>
        </p:txBody>
      </p:sp>
    </p:spTree>
    <p:extLst>
      <p:ext uri="{BB962C8B-B14F-4D97-AF65-F5344CB8AC3E}">
        <p14:creationId xmlns:p14="http://schemas.microsoft.com/office/powerpoint/2010/main" val="28853647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827951" y="445294"/>
            <a:ext cx="7488097" cy="759197"/>
          </a:xfrm>
        </p:spPr>
        <p:txBody>
          <a:bodyPr/>
          <a:lstStyle/>
          <a:p>
            <a:r>
              <a:rPr lang="en-US" dirty="0"/>
              <a:t>Results on PASCAL VOC 2007</a:t>
            </a:r>
          </a:p>
        </p:txBody>
      </p:sp>
      <p:pic>
        <p:nvPicPr>
          <p:cNvPr id="6" name="Picture 5"/>
          <p:cNvPicPr>
            <a:picLocks noChangeAspect="1"/>
          </p:cNvPicPr>
          <p:nvPr/>
        </p:nvPicPr>
        <p:blipFill>
          <a:blip r:embed="rId3"/>
          <a:stretch>
            <a:fillRect/>
          </a:stretch>
        </p:blipFill>
        <p:spPr>
          <a:xfrm>
            <a:off x="284642" y="1661913"/>
            <a:ext cx="8574715" cy="3534173"/>
          </a:xfrm>
          <a:prstGeom prst="rect">
            <a:avLst/>
          </a:prstGeom>
        </p:spPr>
      </p:pic>
    </p:spTree>
    <p:extLst>
      <p:ext uri="{BB962C8B-B14F-4D97-AF65-F5344CB8AC3E}">
        <p14:creationId xmlns:p14="http://schemas.microsoft.com/office/powerpoint/2010/main" val="16735606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75684" y="1681673"/>
            <a:ext cx="8592632" cy="3559970"/>
          </a:xfrm>
          <a:prstGeom prst="rect">
            <a:avLst/>
          </a:prstGeom>
        </p:spPr>
      </p:pic>
      <p:sp>
        <p:nvSpPr>
          <p:cNvPr id="6" name="Title 1">
            <a:extLst>
              <a:ext uri="{FF2B5EF4-FFF2-40B4-BE49-F238E27FC236}">
                <a16:creationId xmlns:a16="http://schemas.microsoft.com/office/drawing/2014/main" id="{4950B297-1B2D-9644-AADF-F03D7A5E7CF3}"/>
              </a:ext>
            </a:extLst>
          </p:cNvPr>
          <p:cNvSpPr txBox="1">
            <a:spLocks/>
          </p:cNvSpPr>
          <p:nvPr/>
        </p:nvSpPr>
        <p:spPr>
          <a:xfrm>
            <a:off x="827951" y="445294"/>
            <a:ext cx="7488097" cy="759197"/>
          </a:xfrm>
          <a:prstGeom prst="rect">
            <a:avLst/>
          </a:prstGeom>
          <a:noFill/>
          <a:ln>
            <a:noFill/>
          </a:ln>
        </p:spPr>
        <p:txBody>
          <a:bodyPr lIns="91425" tIns="91425" rIns="91425" bIns="91425" anchor="ctr" anchorCtr="0"/>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a:t>Results on PASCAL VOC 2007</a:t>
            </a:r>
            <a:endParaRPr lang="en-US" dirty="0"/>
          </a:p>
        </p:txBody>
      </p:sp>
    </p:spTree>
    <p:extLst>
      <p:ext uri="{BB962C8B-B14F-4D97-AF65-F5344CB8AC3E}">
        <p14:creationId xmlns:p14="http://schemas.microsoft.com/office/powerpoint/2010/main" val="38996310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8E36E0-AA6B-BB4F-997F-72D6F6B098EC}"/>
              </a:ext>
            </a:extLst>
          </p:cNvPr>
          <p:cNvPicPr>
            <a:picLocks noChangeAspect="1"/>
          </p:cNvPicPr>
          <p:nvPr/>
        </p:nvPicPr>
        <p:blipFill>
          <a:blip r:embed="rId3"/>
          <a:stretch>
            <a:fillRect/>
          </a:stretch>
        </p:blipFill>
        <p:spPr>
          <a:xfrm>
            <a:off x="0" y="581557"/>
            <a:ext cx="9144000" cy="5694886"/>
          </a:xfrm>
          <a:prstGeom prst="rect">
            <a:avLst/>
          </a:prstGeom>
        </p:spPr>
      </p:pic>
    </p:spTree>
    <p:extLst>
      <p:ext uri="{BB962C8B-B14F-4D97-AF65-F5344CB8AC3E}">
        <p14:creationId xmlns:p14="http://schemas.microsoft.com/office/powerpoint/2010/main" val="13502489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430BB6-3C7A-954D-B3A4-E6FCEE184654}"/>
              </a:ext>
            </a:extLst>
          </p:cNvPr>
          <p:cNvPicPr>
            <a:picLocks noChangeAspect="1"/>
          </p:cNvPicPr>
          <p:nvPr/>
        </p:nvPicPr>
        <p:blipFill>
          <a:blip r:embed="rId3"/>
          <a:stretch>
            <a:fillRect/>
          </a:stretch>
        </p:blipFill>
        <p:spPr>
          <a:xfrm>
            <a:off x="0" y="404338"/>
            <a:ext cx="9144000" cy="6049323"/>
          </a:xfrm>
          <a:prstGeom prst="rect">
            <a:avLst/>
          </a:prstGeom>
        </p:spPr>
      </p:pic>
    </p:spTree>
    <p:extLst>
      <p:ext uri="{BB962C8B-B14F-4D97-AF65-F5344CB8AC3E}">
        <p14:creationId xmlns:p14="http://schemas.microsoft.com/office/powerpoint/2010/main" val="17483356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Shape 522"/>
          <p:cNvSpPr txBox="1">
            <a:spLocks noGrp="1"/>
          </p:cNvSpPr>
          <p:nvPr>
            <p:ph type="ctrTitle"/>
          </p:nvPr>
        </p:nvSpPr>
        <p:spPr>
          <a:xfrm>
            <a:off x="174420" y="535579"/>
            <a:ext cx="8640960" cy="2632771"/>
          </a:xfrm>
          <a:prstGeom prst="rect">
            <a:avLst/>
          </a:prstGeom>
          <a:noFill/>
          <a:ln>
            <a:noFill/>
          </a:ln>
        </p:spPr>
        <p:txBody>
          <a:bodyPr lIns="91425" tIns="45700" rIns="91425" bIns="45700" anchor="ctr" anchorCtr="0">
            <a:noAutofit/>
          </a:bodyPr>
          <a:lstStyle/>
          <a:p>
            <a:pPr lvl="0">
              <a:lnSpc>
                <a:spcPct val="120000"/>
              </a:lnSpc>
              <a:buSzPct val="25000"/>
            </a:pPr>
            <a:r>
              <a:rPr lang="en-US" b="1" i="1" dirty="0"/>
              <a:t>Curriculum Self-Paced Learning for Cross-Domain Object Detection</a:t>
            </a:r>
          </a:p>
        </p:txBody>
      </p:sp>
      <p:sp>
        <p:nvSpPr>
          <p:cNvPr id="523" name="Shape 523"/>
          <p:cNvSpPr txBox="1"/>
          <p:nvPr/>
        </p:nvSpPr>
        <p:spPr>
          <a:xfrm>
            <a:off x="620889" y="5351750"/>
            <a:ext cx="7902221" cy="1200900"/>
          </a:xfrm>
          <a:prstGeom prst="rect">
            <a:avLst/>
          </a:prstGeom>
          <a:noFill/>
          <a:ln>
            <a:noFill/>
          </a:ln>
        </p:spPr>
        <p:txBody>
          <a:bodyPr lIns="91425" tIns="45700" rIns="91425" bIns="45700" anchor="t" anchorCtr="0">
            <a:noAutofit/>
          </a:bodyPr>
          <a:lstStyle/>
          <a:p>
            <a:pPr lvl="0" algn="ctr" rtl="0">
              <a:spcBef>
                <a:spcPts val="0"/>
              </a:spcBef>
              <a:buClr>
                <a:srgbClr val="000000"/>
              </a:buClr>
              <a:buFont typeface="Calibri"/>
              <a:buNone/>
            </a:pPr>
            <a:endParaRPr sz="1000" dirty="0"/>
          </a:p>
          <a:p>
            <a:pPr lvl="0" algn="ctr">
              <a:buClr>
                <a:srgbClr val="000000"/>
              </a:buClr>
              <a:buSzPct val="25000"/>
            </a:pPr>
            <a:r>
              <a:rPr lang="en-US" sz="3000" dirty="0"/>
              <a:t>CVIU 2021</a:t>
            </a:r>
          </a:p>
        </p:txBody>
      </p:sp>
      <p:sp>
        <p:nvSpPr>
          <p:cNvPr id="524" name="Shape 524"/>
          <p:cNvSpPr txBox="1">
            <a:spLocks noGrp="1"/>
          </p:cNvSpPr>
          <p:nvPr>
            <p:ph type="subTitle" idx="1"/>
          </p:nvPr>
        </p:nvSpPr>
        <p:spPr>
          <a:xfrm>
            <a:off x="1143000" y="3696048"/>
            <a:ext cx="6858000" cy="1655700"/>
          </a:xfrm>
          <a:prstGeom prst="rect">
            <a:avLst/>
          </a:prstGeom>
          <a:noFill/>
          <a:ln>
            <a:noFill/>
          </a:ln>
        </p:spPr>
        <p:txBody>
          <a:bodyPr lIns="91425" tIns="45700" rIns="91425" bIns="45700" anchor="t" anchorCtr="0">
            <a:noAutofit/>
          </a:bodyPr>
          <a:lstStyle/>
          <a:p>
            <a:pPr marL="0" marR="0" lvl="0" indent="0" algn="ctr" rtl="0">
              <a:spcBef>
                <a:spcPts val="0"/>
              </a:spcBef>
              <a:buClr>
                <a:srgbClr val="000000"/>
              </a:buClr>
              <a:buSzPct val="25000"/>
              <a:buFont typeface="Arial"/>
              <a:buNone/>
            </a:pPr>
            <a:r>
              <a:rPr lang="en-US" sz="3200" b="0" i="0" u="none" strike="noStrike" cap="none" dirty="0">
                <a:solidFill>
                  <a:srgbClr val="000000"/>
                </a:solidFill>
                <a:latin typeface="Calibri"/>
                <a:ea typeface="Calibri"/>
                <a:cs typeface="Calibri"/>
                <a:sym typeface="Calibri"/>
              </a:rPr>
              <a:t>P </a:t>
            </a:r>
            <a:r>
              <a:rPr lang="en-US" sz="3200" b="0" i="0" u="none" strike="noStrike" cap="none" dirty="0" err="1">
                <a:solidFill>
                  <a:srgbClr val="000000"/>
                </a:solidFill>
                <a:latin typeface="Calibri"/>
                <a:ea typeface="Calibri"/>
                <a:cs typeface="Calibri"/>
                <a:sym typeface="Calibri"/>
              </a:rPr>
              <a:t>Soviany</a:t>
            </a:r>
            <a:r>
              <a:rPr lang="en-US" sz="3200" b="0" i="0" u="none" strike="noStrike" cap="none" dirty="0">
                <a:solidFill>
                  <a:srgbClr val="000000"/>
                </a:solidFill>
                <a:latin typeface="Calibri"/>
                <a:ea typeface="Calibri"/>
                <a:cs typeface="Calibri"/>
                <a:sym typeface="Calibri"/>
              </a:rPr>
              <a:t>, RT Ionescu, P Rota, N </a:t>
            </a:r>
            <a:r>
              <a:rPr lang="en-US" sz="3200" b="0" i="0" u="none" strike="noStrike" cap="none" dirty="0" err="1">
                <a:solidFill>
                  <a:srgbClr val="000000"/>
                </a:solidFill>
                <a:latin typeface="Calibri"/>
                <a:ea typeface="Calibri"/>
                <a:cs typeface="Calibri"/>
                <a:sym typeface="Calibri"/>
              </a:rPr>
              <a:t>Sebe</a:t>
            </a:r>
            <a:endParaRPr lang="en-US" sz="3200" b="0" i="0" u="none" strike="noStrike" cap="none"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8600461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58800" y="1225100"/>
            <a:ext cx="8089900" cy="1381147"/>
          </a:xfrm>
          <a:prstGeom prst="rect">
            <a:avLst/>
          </a:prstGeom>
          <a:noFill/>
        </p:spPr>
        <p:txBody>
          <a:bodyPr wrap="square" rtlCol="0">
            <a:spAutoFit/>
          </a:bodyPr>
          <a:lstStyle/>
          <a:p>
            <a:pPr marL="457200" indent="-457200" defTabSz="457200">
              <a:lnSpc>
                <a:spcPct val="120000"/>
              </a:lnSpc>
              <a:buFont typeface="Arial" panose="020B0604020202020204" pitchFamily="34" charset="0"/>
              <a:buChar char="•"/>
            </a:pPr>
            <a:r>
              <a:rPr lang="en-US" sz="2400" dirty="0">
                <a:latin typeface="+mn-lt"/>
              </a:rPr>
              <a:t>Examples are selected in a random order during training</a:t>
            </a:r>
          </a:p>
          <a:p>
            <a:pPr marL="457200" indent="-457200" defTabSz="457200">
              <a:lnSpc>
                <a:spcPct val="120000"/>
              </a:lnSpc>
              <a:buFont typeface="Arial" panose="020B0604020202020204" pitchFamily="34" charset="0"/>
              <a:buChar char="•"/>
            </a:pPr>
            <a:r>
              <a:rPr lang="en-US" sz="2400" dirty="0">
                <a:solidFill>
                  <a:srgbClr val="FF0000"/>
                </a:solidFill>
                <a:latin typeface="+mn-lt"/>
              </a:rPr>
              <a:t>But this is not how humans learn!</a:t>
            </a:r>
          </a:p>
        </p:txBody>
      </p:sp>
      <p:sp>
        <p:nvSpPr>
          <p:cNvPr id="5" name="Shape 363">
            <a:extLst>
              <a:ext uri="{FF2B5EF4-FFF2-40B4-BE49-F238E27FC236}">
                <a16:creationId xmlns:a16="http://schemas.microsoft.com/office/drawing/2014/main" id="{D36E2AE6-AEFE-C34C-8DC5-95B3A25A32AD}"/>
              </a:ext>
            </a:extLst>
          </p:cNvPr>
          <p:cNvSpPr txBox="1"/>
          <p:nvPr/>
        </p:nvSpPr>
        <p:spPr>
          <a:xfrm>
            <a:off x="305529" y="232526"/>
            <a:ext cx="8532942" cy="692760"/>
          </a:xfrm>
          <a:prstGeom prst="rect">
            <a:avLst/>
          </a:prstGeom>
          <a:noFill/>
          <a:ln>
            <a:noFill/>
          </a:ln>
        </p:spPr>
        <p:txBody>
          <a:bodyPr lIns="91425" tIns="91425" rIns="91425" bIns="91425" anchor="t" anchorCtr="0">
            <a:noAutofit/>
          </a:bodyPr>
          <a:lstStyle/>
          <a:p>
            <a:pPr algn="ctr"/>
            <a:r>
              <a:rPr lang="ro-RO" sz="3200" dirty="0"/>
              <a:t>Training </a:t>
            </a:r>
            <a:r>
              <a:rPr lang="ro-RO" sz="3200" dirty="0" err="1"/>
              <a:t>is</a:t>
            </a:r>
            <a:r>
              <a:rPr lang="ro-RO" sz="3200" dirty="0"/>
              <a:t> </a:t>
            </a:r>
            <a:r>
              <a:rPr lang="ro-RO" sz="3200" dirty="0" err="1"/>
              <a:t>based</a:t>
            </a:r>
            <a:r>
              <a:rPr lang="ro-RO" sz="3200" dirty="0"/>
              <a:t> on SGD </a:t>
            </a:r>
            <a:r>
              <a:rPr lang="ro-RO" sz="3200" dirty="0" err="1"/>
              <a:t>with</a:t>
            </a:r>
            <a:r>
              <a:rPr lang="ro-RO" sz="3200" dirty="0"/>
              <a:t> </a:t>
            </a:r>
            <a:r>
              <a:rPr lang="ro-RO" sz="3200" dirty="0" err="1"/>
              <a:t>random</a:t>
            </a:r>
            <a:r>
              <a:rPr lang="ro-RO" sz="3200" dirty="0"/>
              <a:t> </a:t>
            </a:r>
            <a:r>
              <a:rPr lang="ro-RO" sz="3200" dirty="0" err="1"/>
              <a:t>shuffle</a:t>
            </a:r>
            <a:endParaRPr lang="en" sz="3200" dirty="0"/>
          </a:p>
        </p:txBody>
      </p:sp>
      <p:pic>
        <p:nvPicPr>
          <p:cNvPr id="7" name="Picture 6">
            <a:extLst>
              <a:ext uri="{FF2B5EF4-FFF2-40B4-BE49-F238E27FC236}">
                <a16:creationId xmlns:a16="http://schemas.microsoft.com/office/drawing/2014/main" id="{504199C6-D057-9F4B-9A34-EBE5EE7D9256}"/>
              </a:ext>
            </a:extLst>
          </p:cNvPr>
          <p:cNvPicPr>
            <a:picLocks noChangeAspect="1"/>
          </p:cNvPicPr>
          <p:nvPr/>
        </p:nvPicPr>
        <p:blipFill>
          <a:blip r:embed="rId3"/>
          <a:stretch>
            <a:fillRect/>
          </a:stretch>
        </p:blipFill>
        <p:spPr>
          <a:xfrm>
            <a:off x="229327" y="3284607"/>
            <a:ext cx="4310015" cy="2711718"/>
          </a:xfrm>
          <a:prstGeom prst="rect">
            <a:avLst/>
          </a:prstGeom>
        </p:spPr>
      </p:pic>
      <p:pic>
        <p:nvPicPr>
          <p:cNvPr id="3" name="Picture 2">
            <a:extLst>
              <a:ext uri="{FF2B5EF4-FFF2-40B4-BE49-F238E27FC236}">
                <a16:creationId xmlns:a16="http://schemas.microsoft.com/office/drawing/2014/main" id="{C164461C-0054-5D4F-90BA-6AC913325E47}"/>
              </a:ext>
            </a:extLst>
          </p:cNvPr>
          <p:cNvPicPr>
            <a:picLocks noChangeAspect="1"/>
          </p:cNvPicPr>
          <p:nvPr/>
        </p:nvPicPr>
        <p:blipFill>
          <a:blip r:embed="rId4"/>
          <a:stretch>
            <a:fillRect/>
          </a:stretch>
        </p:blipFill>
        <p:spPr>
          <a:xfrm>
            <a:off x="4125686" y="3284607"/>
            <a:ext cx="4778101" cy="2716959"/>
          </a:xfrm>
          <a:prstGeom prst="rect">
            <a:avLst/>
          </a:prstGeom>
        </p:spPr>
      </p:pic>
    </p:spTree>
    <p:extLst>
      <p:ext uri="{BB962C8B-B14F-4D97-AF65-F5344CB8AC3E}">
        <p14:creationId xmlns:p14="http://schemas.microsoft.com/office/powerpoint/2010/main" val="3843821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951" y="392747"/>
            <a:ext cx="7488097" cy="759197"/>
          </a:xfrm>
        </p:spPr>
        <p:txBody>
          <a:bodyPr/>
          <a:lstStyle/>
          <a:p>
            <a:r>
              <a:rPr lang="en-US" dirty="0"/>
              <a:t>Task: Autonomous Driving</a:t>
            </a:r>
          </a:p>
        </p:txBody>
      </p:sp>
      <p:sp>
        <p:nvSpPr>
          <p:cNvPr id="3" name="Content Placeholder 2"/>
          <p:cNvSpPr>
            <a:spLocks noGrp="1"/>
          </p:cNvSpPr>
          <p:nvPr>
            <p:ph idx="1"/>
          </p:nvPr>
        </p:nvSpPr>
        <p:spPr>
          <a:xfrm>
            <a:off x="340122" y="1260639"/>
            <a:ext cx="8333978" cy="860261"/>
          </a:xfrm>
        </p:spPr>
        <p:txBody>
          <a:bodyPr>
            <a:normAutofit fontScale="70000" lnSpcReduction="20000"/>
          </a:bodyPr>
          <a:lstStyle/>
          <a:p>
            <a:r>
              <a:rPr lang="en-US" dirty="0"/>
              <a:t>Real data is hard to collect</a:t>
            </a:r>
          </a:p>
          <a:p>
            <a:r>
              <a:rPr lang="en-US" dirty="0"/>
              <a:t>How about generating artificial data from realistic video games?</a:t>
            </a:r>
          </a:p>
          <a:p>
            <a:endParaRPr lang="en-US" dirty="0"/>
          </a:p>
        </p:txBody>
      </p:sp>
      <p:pic>
        <p:nvPicPr>
          <p:cNvPr id="4" name="Picture 3">
            <a:extLst>
              <a:ext uri="{FF2B5EF4-FFF2-40B4-BE49-F238E27FC236}">
                <a16:creationId xmlns:a16="http://schemas.microsoft.com/office/drawing/2014/main" id="{24A49C91-8B38-8F4D-8974-B0729E53BC08}"/>
              </a:ext>
            </a:extLst>
          </p:cNvPr>
          <p:cNvPicPr>
            <a:picLocks noChangeAspect="1"/>
          </p:cNvPicPr>
          <p:nvPr/>
        </p:nvPicPr>
        <p:blipFill>
          <a:blip r:embed="rId3"/>
          <a:stretch>
            <a:fillRect/>
          </a:stretch>
        </p:blipFill>
        <p:spPr>
          <a:xfrm>
            <a:off x="965200" y="2229595"/>
            <a:ext cx="7200618" cy="4235658"/>
          </a:xfrm>
          <a:prstGeom prst="rect">
            <a:avLst/>
          </a:prstGeom>
        </p:spPr>
      </p:pic>
    </p:spTree>
    <p:extLst>
      <p:ext uri="{BB962C8B-B14F-4D97-AF65-F5344CB8AC3E}">
        <p14:creationId xmlns:p14="http://schemas.microsoft.com/office/powerpoint/2010/main" val="8819563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951" y="392747"/>
            <a:ext cx="7488097" cy="759197"/>
          </a:xfrm>
        </p:spPr>
        <p:txBody>
          <a:bodyPr/>
          <a:lstStyle/>
          <a:p>
            <a:r>
              <a:rPr lang="en-US" dirty="0"/>
              <a:t>Problem: Domain Gap</a:t>
            </a:r>
          </a:p>
        </p:txBody>
      </p:sp>
      <p:sp>
        <p:nvSpPr>
          <p:cNvPr id="3" name="Content Placeholder 2"/>
          <p:cNvSpPr>
            <a:spLocks noGrp="1"/>
          </p:cNvSpPr>
          <p:nvPr>
            <p:ph idx="1"/>
          </p:nvPr>
        </p:nvSpPr>
        <p:spPr>
          <a:xfrm>
            <a:off x="340122" y="1260639"/>
            <a:ext cx="8333978" cy="860261"/>
          </a:xfrm>
        </p:spPr>
        <p:txBody>
          <a:bodyPr>
            <a:normAutofit fontScale="70000" lnSpcReduction="20000"/>
          </a:bodyPr>
          <a:lstStyle/>
          <a:p>
            <a:r>
              <a:rPr lang="en-US" dirty="0"/>
              <a:t>Training data and test data are from different domains</a:t>
            </a:r>
          </a:p>
          <a:p>
            <a:r>
              <a:rPr lang="en-US" dirty="0"/>
              <a:t>Our object detector is likely to perform very poorly</a:t>
            </a:r>
          </a:p>
          <a:p>
            <a:endParaRPr lang="en-US" dirty="0"/>
          </a:p>
        </p:txBody>
      </p:sp>
      <p:pic>
        <p:nvPicPr>
          <p:cNvPr id="4" name="Picture 3">
            <a:extLst>
              <a:ext uri="{FF2B5EF4-FFF2-40B4-BE49-F238E27FC236}">
                <a16:creationId xmlns:a16="http://schemas.microsoft.com/office/drawing/2014/main" id="{564FC2C6-73C3-354D-898B-56555F0B0D9D}"/>
              </a:ext>
            </a:extLst>
          </p:cNvPr>
          <p:cNvPicPr>
            <a:picLocks noChangeAspect="1"/>
          </p:cNvPicPr>
          <p:nvPr/>
        </p:nvPicPr>
        <p:blipFill>
          <a:blip r:embed="rId3"/>
          <a:stretch>
            <a:fillRect/>
          </a:stretch>
        </p:blipFill>
        <p:spPr>
          <a:xfrm>
            <a:off x="228600" y="2600513"/>
            <a:ext cx="3632200" cy="2136588"/>
          </a:xfrm>
          <a:prstGeom prst="rect">
            <a:avLst/>
          </a:prstGeom>
        </p:spPr>
      </p:pic>
      <p:pic>
        <p:nvPicPr>
          <p:cNvPr id="6" name="Picture 5" descr="A car driving on a city street&#10;&#10;Description automatically generated">
            <a:extLst>
              <a:ext uri="{FF2B5EF4-FFF2-40B4-BE49-F238E27FC236}">
                <a16:creationId xmlns:a16="http://schemas.microsoft.com/office/drawing/2014/main" id="{414EE2B7-41C0-DA4D-BE06-641DC9CBE57D}"/>
              </a:ext>
            </a:extLst>
          </p:cNvPr>
          <p:cNvPicPr>
            <a:picLocks noChangeAspect="1"/>
          </p:cNvPicPr>
          <p:nvPr/>
        </p:nvPicPr>
        <p:blipFill>
          <a:blip r:embed="rId4"/>
          <a:stretch>
            <a:fillRect/>
          </a:stretch>
        </p:blipFill>
        <p:spPr>
          <a:xfrm>
            <a:off x="7079400" y="2511000"/>
            <a:ext cx="1836000" cy="918000"/>
          </a:xfrm>
          <a:prstGeom prst="rect">
            <a:avLst/>
          </a:prstGeom>
        </p:spPr>
      </p:pic>
      <p:pic>
        <p:nvPicPr>
          <p:cNvPr id="8" name="Picture 7" descr="A city street&#10;&#10;Description automatically generated">
            <a:extLst>
              <a:ext uri="{FF2B5EF4-FFF2-40B4-BE49-F238E27FC236}">
                <a16:creationId xmlns:a16="http://schemas.microsoft.com/office/drawing/2014/main" id="{F6096E20-504A-8A47-B113-47423A253E9F}"/>
              </a:ext>
            </a:extLst>
          </p:cNvPr>
          <p:cNvPicPr>
            <a:picLocks noChangeAspect="1"/>
          </p:cNvPicPr>
          <p:nvPr/>
        </p:nvPicPr>
        <p:blipFill>
          <a:blip r:embed="rId5"/>
          <a:stretch>
            <a:fillRect/>
          </a:stretch>
        </p:blipFill>
        <p:spPr>
          <a:xfrm>
            <a:off x="6975348" y="3742372"/>
            <a:ext cx="1836000" cy="918000"/>
          </a:xfrm>
          <a:prstGeom prst="rect">
            <a:avLst/>
          </a:prstGeom>
        </p:spPr>
      </p:pic>
      <p:pic>
        <p:nvPicPr>
          <p:cNvPr id="10" name="Picture 9" descr="A car driving down a street&#10;&#10;Description automatically generated">
            <a:extLst>
              <a:ext uri="{FF2B5EF4-FFF2-40B4-BE49-F238E27FC236}">
                <a16:creationId xmlns:a16="http://schemas.microsoft.com/office/drawing/2014/main" id="{91B129A8-2AD3-104F-872E-18354863D966}"/>
              </a:ext>
            </a:extLst>
          </p:cNvPr>
          <p:cNvPicPr>
            <a:picLocks noChangeAspect="1"/>
          </p:cNvPicPr>
          <p:nvPr/>
        </p:nvPicPr>
        <p:blipFill>
          <a:blip r:embed="rId6"/>
          <a:stretch>
            <a:fillRect/>
          </a:stretch>
        </p:blipFill>
        <p:spPr>
          <a:xfrm>
            <a:off x="5067299" y="2687000"/>
            <a:ext cx="1836000" cy="918000"/>
          </a:xfrm>
          <a:prstGeom prst="rect">
            <a:avLst/>
          </a:prstGeom>
        </p:spPr>
      </p:pic>
      <p:pic>
        <p:nvPicPr>
          <p:cNvPr id="12" name="Picture 11" descr="A street with cars parked on the side of a road&#10;&#10;Description automatically generated">
            <a:extLst>
              <a:ext uri="{FF2B5EF4-FFF2-40B4-BE49-F238E27FC236}">
                <a16:creationId xmlns:a16="http://schemas.microsoft.com/office/drawing/2014/main" id="{1BE2D1E9-FF2B-D14B-AB9F-5780D91D28F8}"/>
              </a:ext>
            </a:extLst>
          </p:cNvPr>
          <p:cNvPicPr>
            <a:picLocks noChangeAspect="1"/>
          </p:cNvPicPr>
          <p:nvPr/>
        </p:nvPicPr>
        <p:blipFill>
          <a:blip r:embed="rId7"/>
          <a:stretch>
            <a:fillRect/>
          </a:stretch>
        </p:blipFill>
        <p:spPr>
          <a:xfrm>
            <a:off x="5047399" y="3876911"/>
            <a:ext cx="1836000" cy="918000"/>
          </a:xfrm>
          <a:prstGeom prst="rect">
            <a:avLst/>
          </a:prstGeom>
        </p:spPr>
      </p:pic>
      <p:sp>
        <p:nvSpPr>
          <p:cNvPr id="13" name="TextBox 12">
            <a:extLst>
              <a:ext uri="{FF2B5EF4-FFF2-40B4-BE49-F238E27FC236}">
                <a16:creationId xmlns:a16="http://schemas.microsoft.com/office/drawing/2014/main" id="{7515AFC2-A85D-C34B-A198-2FE7E40ED8D4}"/>
              </a:ext>
            </a:extLst>
          </p:cNvPr>
          <p:cNvSpPr txBox="1"/>
          <p:nvPr/>
        </p:nvSpPr>
        <p:spPr>
          <a:xfrm>
            <a:off x="4076700" y="3429000"/>
            <a:ext cx="685800" cy="523220"/>
          </a:xfrm>
          <a:prstGeom prst="rect">
            <a:avLst/>
          </a:prstGeom>
          <a:noFill/>
        </p:spPr>
        <p:txBody>
          <a:bodyPr wrap="square" rtlCol="0">
            <a:spAutoFit/>
          </a:bodyPr>
          <a:lstStyle/>
          <a:p>
            <a:pPr algn="ctr"/>
            <a:r>
              <a:rPr lang="en-US" sz="2800" dirty="0"/>
              <a:t>vs.</a:t>
            </a:r>
          </a:p>
        </p:txBody>
      </p:sp>
    </p:spTree>
    <p:extLst>
      <p:ext uri="{BB962C8B-B14F-4D97-AF65-F5344CB8AC3E}">
        <p14:creationId xmlns:p14="http://schemas.microsoft.com/office/powerpoint/2010/main" val="29010577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949" y="0"/>
            <a:ext cx="7488097" cy="709499"/>
          </a:xfrm>
        </p:spPr>
        <p:txBody>
          <a:bodyPr/>
          <a:lstStyle/>
          <a:p>
            <a:r>
              <a:rPr lang="en-US" dirty="0"/>
              <a:t>Solution: Domain Adaption</a:t>
            </a:r>
          </a:p>
        </p:txBody>
      </p:sp>
      <p:pic>
        <p:nvPicPr>
          <p:cNvPr id="7" name="Picture 6" descr="A close up of text on a white background&#10;&#10;Description automatically generated">
            <a:extLst>
              <a:ext uri="{FF2B5EF4-FFF2-40B4-BE49-F238E27FC236}">
                <a16:creationId xmlns:a16="http://schemas.microsoft.com/office/drawing/2014/main" id="{1E43002C-9FDD-9145-BD6A-5E1DD5EED8CA}"/>
              </a:ext>
            </a:extLst>
          </p:cNvPr>
          <p:cNvPicPr>
            <a:picLocks noChangeAspect="1"/>
          </p:cNvPicPr>
          <p:nvPr/>
        </p:nvPicPr>
        <p:blipFill>
          <a:blip r:embed="rId3"/>
          <a:stretch>
            <a:fillRect/>
          </a:stretch>
        </p:blipFill>
        <p:spPr>
          <a:xfrm>
            <a:off x="593533" y="709498"/>
            <a:ext cx="7956934" cy="6085002"/>
          </a:xfrm>
          <a:prstGeom prst="rect">
            <a:avLst/>
          </a:prstGeom>
        </p:spPr>
      </p:pic>
    </p:spTree>
    <p:extLst>
      <p:ext uri="{BB962C8B-B14F-4D97-AF65-F5344CB8AC3E}">
        <p14:creationId xmlns:p14="http://schemas.microsoft.com/office/powerpoint/2010/main" val="34175444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951" y="62547"/>
            <a:ext cx="7488097" cy="444349"/>
          </a:xfrm>
        </p:spPr>
        <p:txBody>
          <a:bodyPr/>
          <a:lstStyle/>
          <a:p>
            <a:r>
              <a:rPr lang="en-US" sz="3600" dirty="0"/>
              <a:t>Domain Adaption Algorithm</a:t>
            </a:r>
          </a:p>
        </p:txBody>
      </p:sp>
      <p:pic>
        <p:nvPicPr>
          <p:cNvPr id="4" name="Picture 3" descr="A screenshot of a cell phone screen with text&#10;&#10;Description automatically generated">
            <a:extLst>
              <a:ext uri="{FF2B5EF4-FFF2-40B4-BE49-F238E27FC236}">
                <a16:creationId xmlns:a16="http://schemas.microsoft.com/office/drawing/2014/main" id="{653B338D-7C8A-0246-A4DB-BE9B8A94B187}"/>
              </a:ext>
            </a:extLst>
          </p:cNvPr>
          <p:cNvPicPr>
            <a:picLocks noChangeAspect="1"/>
          </p:cNvPicPr>
          <p:nvPr/>
        </p:nvPicPr>
        <p:blipFill>
          <a:blip r:embed="rId3"/>
          <a:stretch>
            <a:fillRect/>
          </a:stretch>
        </p:blipFill>
        <p:spPr>
          <a:xfrm>
            <a:off x="2009701" y="623253"/>
            <a:ext cx="5124595" cy="6172200"/>
          </a:xfrm>
          <a:prstGeom prst="rect">
            <a:avLst/>
          </a:prstGeom>
        </p:spPr>
      </p:pic>
    </p:spTree>
    <p:extLst>
      <p:ext uri="{BB962C8B-B14F-4D97-AF65-F5344CB8AC3E}">
        <p14:creationId xmlns:p14="http://schemas.microsoft.com/office/powerpoint/2010/main" val="27759657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951" y="392747"/>
            <a:ext cx="7488097" cy="759197"/>
          </a:xfrm>
        </p:spPr>
        <p:txBody>
          <a:bodyPr/>
          <a:lstStyle/>
          <a:p>
            <a:r>
              <a:rPr lang="en-US" dirty="0"/>
              <a:t>Image difficulty score</a:t>
            </a:r>
          </a:p>
        </p:txBody>
      </p:sp>
      <p:pic>
        <p:nvPicPr>
          <p:cNvPr id="4" name="Picture 3" descr="A screenshot of a cell phone&#10;&#10;Description automatically generated">
            <a:extLst>
              <a:ext uri="{FF2B5EF4-FFF2-40B4-BE49-F238E27FC236}">
                <a16:creationId xmlns:a16="http://schemas.microsoft.com/office/drawing/2014/main" id="{C1F4B4CB-1632-3548-BC31-69AE367AB747}"/>
              </a:ext>
            </a:extLst>
          </p:cNvPr>
          <p:cNvPicPr>
            <a:picLocks noChangeAspect="1"/>
          </p:cNvPicPr>
          <p:nvPr/>
        </p:nvPicPr>
        <p:blipFill>
          <a:blip r:embed="rId3"/>
          <a:stretch>
            <a:fillRect/>
          </a:stretch>
        </p:blipFill>
        <p:spPr>
          <a:xfrm>
            <a:off x="1475961" y="4832740"/>
            <a:ext cx="6192078" cy="1206739"/>
          </a:xfrm>
          <a:prstGeom prst="rect">
            <a:avLst/>
          </a:prstGeom>
        </p:spPr>
      </p:pic>
      <mc:AlternateContent xmlns:mc="http://schemas.openxmlformats.org/markup-compatibility/2006" xmlns:a14="http://schemas.microsoft.com/office/drawing/2010/main">
        <mc:Choice Requires="a14">
          <p:sp>
            <p:nvSpPr>
              <p:cNvPr id="5" name="Content Placeholder 2">
                <a:extLst>
                  <a:ext uri="{FF2B5EF4-FFF2-40B4-BE49-F238E27FC236}">
                    <a16:creationId xmlns:a16="http://schemas.microsoft.com/office/drawing/2014/main" id="{08FE0169-EEB9-3E4A-BD97-193EB233D537}"/>
                  </a:ext>
                </a:extLst>
              </p:cNvPr>
              <p:cNvSpPr>
                <a:spLocks noGrp="1"/>
              </p:cNvSpPr>
              <p:nvPr>
                <p:ph idx="1"/>
              </p:nvPr>
            </p:nvSpPr>
            <p:spPr>
              <a:xfrm>
                <a:off x="340122" y="1260638"/>
                <a:ext cx="8333978" cy="3363119"/>
              </a:xfrm>
            </p:spPr>
            <p:txBody>
              <a:bodyPr>
                <a:normAutofit fontScale="77500" lnSpcReduction="20000"/>
              </a:bodyPr>
              <a:lstStyle/>
              <a:p>
                <a:pPr marL="685800" lvl="1" indent="-342900">
                  <a:lnSpc>
                    <a:spcPct val="150000"/>
                  </a:lnSpc>
                  <a:spcBef>
                    <a:spcPts val="0"/>
                  </a:spcBef>
                  <a:buFont typeface="Arial" panose="020B0604020202020204" pitchFamily="34" charset="0"/>
                  <a:buChar char="•"/>
                </a:pPr>
                <a:r>
                  <a:rPr lang="en-US" sz="2400" dirty="0"/>
                  <a:t>Number of detected objects divided by their average size:</a:t>
                </a:r>
              </a:p>
              <a:p>
                <a:pPr marL="342900" lvl="1" indent="0">
                  <a:lnSpc>
                    <a:spcPct val="150000"/>
                  </a:lnSpc>
                  <a:spcBef>
                    <a:spcPts val="0"/>
                  </a:spcBef>
                  <a:buNone/>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𝑆</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𝐼</m:t>
                          </m:r>
                          <m:r>
                            <a:rPr lang="en-US" sz="2400" b="0" i="1" smtClean="0">
                              <a:latin typeface="Cambria Math" panose="02040503050406030204" pitchFamily="18" charset="0"/>
                            </a:rPr>
                            <m:t>,</m:t>
                          </m:r>
                          <m:r>
                            <a:rPr lang="en-US" sz="2400" b="0" i="1" smtClean="0">
                              <a:latin typeface="Cambria Math" panose="02040503050406030204" pitchFamily="18" charset="0"/>
                            </a:rPr>
                            <m:t>𝐵</m:t>
                          </m:r>
                        </m:e>
                      </m:d>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𝑛</m:t>
                          </m:r>
                        </m:num>
                        <m:den>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1</m:t>
                              </m:r>
                            </m:num>
                            <m:den>
                              <m:r>
                                <a:rPr lang="en-US" sz="2400" b="0" i="1" smtClean="0">
                                  <a:latin typeface="Cambria Math" panose="02040503050406030204" pitchFamily="18" charset="0"/>
                                </a:rPr>
                                <m:t>𝑛</m:t>
                              </m:r>
                            </m:den>
                          </m:f>
                          <m:nary>
                            <m:naryPr>
                              <m:chr m:val="∑"/>
                              <m:ctrlPr>
                                <a:rPr lang="en-US" sz="2400" b="0" i="1" smtClean="0">
                                  <a:latin typeface="Cambria Math" panose="02040503050406030204" pitchFamily="18" charset="0"/>
                                </a:rPr>
                              </m:ctrlPr>
                            </m:naryPr>
                            <m:sub>
                              <m:r>
                                <m:rPr>
                                  <m:brk m:alnAt="23"/>
                                </m:rPr>
                                <a:rPr lang="en-US" sz="2400" b="0" i="1" smtClean="0">
                                  <a:latin typeface="Cambria Math" panose="02040503050406030204" pitchFamily="18" charset="0"/>
                                </a:rPr>
                                <m:t>𝑖</m:t>
                              </m:r>
                              <m:r>
                                <a:rPr lang="en-US" sz="2400" b="0" i="1" smtClean="0">
                                  <a:latin typeface="Cambria Math" panose="02040503050406030204" pitchFamily="18" charset="0"/>
                                </a:rPr>
                                <m:t>=1</m:t>
                              </m:r>
                            </m:sub>
                            <m:sup>
                              <m:r>
                                <a:rPr lang="en-US" sz="2400" b="0" i="1" smtClean="0">
                                  <a:latin typeface="Cambria Math" panose="02040503050406030204" pitchFamily="18" charset="0"/>
                                </a:rPr>
                                <m:t>𝑛</m:t>
                              </m:r>
                            </m:sup>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𝑤</m:t>
                                  </m:r>
                                </m:e>
                                <m:sub>
                                  <m:r>
                                    <a:rPr lang="en-US" sz="2400" b="0" i="1" smtClean="0">
                                      <a:latin typeface="Cambria Math" panose="02040503050406030204" pitchFamily="18" charset="0"/>
                                    </a:rPr>
                                    <m:t>𝑖</m:t>
                                  </m:r>
                                </m:sub>
                              </m:sSub>
                              <m:r>
                                <a:rPr lang="en-US" sz="2400" b="0" i="1" smtClean="0">
                                  <a:latin typeface="Cambria Math" panose="02040503050406030204" pitchFamily="18" charset="0"/>
                                  <a:ea typeface="Cambria Math" panose="02040503050406030204" pitchFamily="18" charset="0"/>
                                </a:rPr>
                                <m:t>∙</m:t>
                              </m:r>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h</m:t>
                                  </m:r>
                                </m:e>
                                <m:sub>
                                  <m:r>
                                    <a:rPr lang="en-US" sz="2400" b="0" i="1" smtClean="0">
                                      <a:latin typeface="Cambria Math" panose="02040503050406030204" pitchFamily="18" charset="0"/>
                                      <a:ea typeface="Cambria Math" panose="02040503050406030204" pitchFamily="18" charset="0"/>
                                    </a:rPr>
                                    <m:t>𝑖</m:t>
                                  </m:r>
                                </m:sub>
                              </m:sSub>
                            </m:e>
                          </m:nary>
                        </m:den>
                      </m:f>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𝑛</m:t>
                              </m:r>
                            </m:e>
                            <m:sup>
                              <m:r>
                                <a:rPr lang="en-US" sz="2400" b="0" i="1" smtClean="0">
                                  <a:latin typeface="Cambria Math" panose="02040503050406030204" pitchFamily="18" charset="0"/>
                                </a:rPr>
                                <m:t>2</m:t>
                              </m:r>
                            </m:sup>
                          </m:sSup>
                        </m:num>
                        <m:den>
                          <m:nary>
                            <m:naryPr>
                              <m:chr m:val="∑"/>
                              <m:ctrlPr>
                                <a:rPr lang="en-US" sz="2400" i="1">
                                  <a:latin typeface="Cambria Math" panose="02040503050406030204" pitchFamily="18" charset="0"/>
                                </a:rPr>
                              </m:ctrlPr>
                            </m:naryPr>
                            <m:sub>
                              <m:r>
                                <m:rPr>
                                  <m:brk m:alnAt="23"/>
                                </m:rPr>
                                <a:rPr lang="en-US" sz="2400" i="1">
                                  <a:latin typeface="Cambria Math" panose="02040503050406030204" pitchFamily="18" charset="0"/>
                                </a:rPr>
                                <m:t>𝑖</m:t>
                              </m:r>
                              <m:r>
                                <a:rPr lang="en-US" sz="2400" i="1">
                                  <a:latin typeface="Cambria Math" panose="02040503050406030204" pitchFamily="18" charset="0"/>
                                </a:rPr>
                                <m:t>=1</m:t>
                              </m:r>
                            </m:sub>
                            <m:sup>
                              <m:r>
                                <a:rPr lang="en-US" sz="2400" i="1">
                                  <a:latin typeface="Cambria Math" panose="02040503050406030204" pitchFamily="18" charset="0"/>
                                </a:rPr>
                                <m:t>𝑛</m:t>
                              </m:r>
                            </m:sup>
                            <m:e>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𝑖</m:t>
                                  </m:r>
                                </m:sub>
                              </m:sSub>
                              <m:r>
                                <a:rPr lang="en-US" sz="2400" i="1">
                                  <a:latin typeface="Cambria Math" panose="02040503050406030204" pitchFamily="18" charset="0"/>
                                  <a:ea typeface="Cambria Math" panose="02040503050406030204" pitchFamily="18" charset="0"/>
                                </a:rPr>
                                <m:t>∙</m:t>
                              </m:r>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h</m:t>
                                  </m:r>
                                </m:e>
                                <m:sub>
                                  <m:r>
                                    <a:rPr lang="en-US" sz="2400" i="1">
                                      <a:latin typeface="Cambria Math" panose="02040503050406030204" pitchFamily="18" charset="0"/>
                                      <a:ea typeface="Cambria Math" panose="02040503050406030204" pitchFamily="18" charset="0"/>
                                    </a:rPr>
                                    <m:t>𝑖</m:t>
                                  </m:r>
                                </m:sub>
                              </m:sSub>
                            </m:e>
                          </m:nary>
                        </m:den>
                      </m:f>
                    </m:oMath>
                  </m:oMathPara>
                </a14:m>
                <a:endParaRPr lang="en-US" sz="2400" dirty="0"/>
              </a:p>
              <a:p>
                <a:pPr marL="342900" lvl="1" indent="0">
                  <a:lnSpc>
                    <a:spcPct val="150000"/>
                  </a:lnSpc>
                  <a:spcBef>
                    <a:spcPts val="0"/>
                  </a:spcBef>
                  <a:buNone/>
                </a:pPr>
                <a:endParaRPr lang="en-US" sz="2400" dirty="0"/>
              </a:p>
              <a:p>
                <a:pPr marL="342900" lvl="1" indent="0">
                  <a:lnSpc>
                    <a:spcPct val="150000"/>
                  </a:lnSpc>
                  <a:spcBef>
                    <a:spcPts val="0"/>
                  </a:spcBef>
                  <a:buNone/>
                </a:pPr>
                <a:r>
                  <a:rPr lang="en-US" sz="2400" dirty="0"/>
                  <a:t>where </a:t>
                </a:r>
                <a14:m>
                  <m:oMath xmlns:m="http://schemas.openxmlformats.org/officeDocument/2006/math">
                    <m:r>
                      <a:rPr lang="en-US" sz="2400" i="1" dirty="0" smtClean="0">
                        <a:latin typeface="Cambria Math" panose="02040503050406030204" pitchFamily="18" charset="0"/>
                      </a:rPr>
                      <m:t>𝑛</m:t>
                    </m:r>
                  </m:oMath>
                </a14:m>
                <a:r>
                  <a:rPr lang="en-US" sz="2400" dirty="0"/>
                  <a:t> is the number of bounding boxes in </a:t>
                </a:r>
                <a14:m>
                  <m:oMath xmlns:m="http://schemas.openxmlformats.org/officeDocument/2006/math">
                    <m:r>
                      <a:rPr lang="en-US" sz="2400" i="1" dirty="0" smtClean="0">
                        <a:latin typeface="Cambria Math" panose="02040503050406030204" pitchFamily="18" charset="0"/>
                      </a:rPr>
                      <m:t>𝐵</m:t>
                    </m:r>
                    <m:r>
                      <a:rPr lang="en-US" sz="2400" i="1" dirty="0" smtClean="0">
                        <a:latin typeface="Cambria Math" panose="02040503050406030204" pitchFamily="18" charset="0"/>
                      </a:rPr>
                      <m:t>={</m:t>
                    </m:r>
                    <m:sSub>
                      <m:sSubPr>
                        <m:ctrlPr>
                          <a:rPr lang="en-US" sz="2400" i="1" dirty="0" smtClean="0">
                            <a:latin typeface="Cambria Math" panose="02040503050406030204" pitchFamily="18" charset="0"/>
                          </a:rPr>
                        </m:ctrlPr>
                      </m:sSubPr>
                      <m:e>
                        <m:r>
                          <a:rPr lang="en-US" sz="2400" b="0" i="1" dirty="0" smtClean="0">
                            <a:latin typeface="Cambria Math" panose="02040503050406030204" pitchFamily="18" charset="0"/>
                          </a:rPr>
                          <m:t>𝑏</m:t>
                        </m:r>
                      </m:e>
                      <m:sub>
                        <m:r>
                          <a:rPr lang="en-US" sz="2400" b="0" i="1" dirty="0" smtClean="0">
                            <a:latin typeface="Cambria Math" panose="02040503050406030204" pitchFamily="18" charset="0"/>
                          </a:rPr>
                          <m:t>1</m:t>
                        </m:r>
                      </m:sub>
                    </m:sSub>
                    <m:r>
                      <a:rPr lang="en-US" sz="2400" i="1" dirty="0" smtClean="0">
                        <a:latin typeface="Cambria Math" panose="02040503050406030204" pitchFamily="18" charset="0"/>
                      </a:rPr>
                      <m:t>,</m:t>
                    </m:r>
                    <m:sSub>
                      <m:sSubPr>
                        <m:ctrlPr>
                          <a:rPr lang="en-US" sz="2400" i="1" dirty="0">
                            <a:latin typeface="Cambria Math" panose="02040503050406030204" pitchFamily="18" charset="0"/>
                          </a:rPr>
                        </m:ctrlPr>
                      </m:sSubPr>
                      <m:e>
                        <m:r>
                          <a:rPr lang="en-US" sz="2400" i="1" dirty="0">
                            <a:latin typeface="Cambria Math" panose="02040503050406030204" pitchFamily="18" charset="0"/>
                          </a:rPr>
                          <m:t>𝑏</m:t>
                        </m:r>
                      </m:e>
                      <m:sub>
                        <m:r>
                          <a:rPr lang="en-US" sz="2400" b="0" i="1" dirty="0" smtClean="0">
                            <a:latin typeface="Cambria Math" panose="02040503050406030204" pitchFamily="18" charset="0"/>
                          </a:rPr>
                          <m:t>2</m:t>
                        </m:r>
                      </m:sub>
                    </m:sSub>
                    <m:r>
                      <a:rPr lang="en-US" sz="2400" i="1" dirty="0" smtClean="0">
                        <a:latin typeface="Cambria Math" panose="02040503050406030204" pitchFamily="18" charset="0"/>
                      </a:rPr>
                      <m:t>, …,</m:t>
                    </m:r>
                    <m:sSub>
                      <m:sSubPr>
                        <m:ctrlPr>
                          <a:rPr lang="en-US" sz="2400" i="1" dirty="0">
                            <a:latin typeface="Cambria Math" panose="02040503050406030204" pitchFamily="18" charset="0"/>
                          </a:rPr>
                        </m:ctrlPr>
                      </m:sSubPr>
                      <m:e>
                        <m:r>
                          <a:rPr lang="en-US" sz="2400" i="1" dirty="0">
                            <a:latin typeface="Cambria Math" panose="02040503050406030204" pitchFamily="18" charset="0"/>
                          </a:rPr>
                          <m:t>𝑏</m:t>
                        </m:r>
                      </m:e>
                      <m:sub>
                        <m:r>
                          <a:rPr lang="en-US" sz="2400" b="0" i="1" dirty="0" smtClean="0">
                            <a:latin typeface="Cambria Math" panose="02040503050406030204" pitchFamily="18" charset="0"/>
                          </a:rPr>
                          <m:t>𝑛</m:t>
                        </m:r>
                      </m:sub>
                    </m:sSub>
                    <m:r>
                      <a:rPr lang="en-US" sz="2400" i="1" dirty="0" smtClean="0">
                        <a:latin typeface="Cambria Math" panose="02040503050406030204" pitchFamily="18" charset="0"/>
                      </a:rPr>
                      <m:t>} </m:t>
                    </m:r>
                  </m:oMath>
                </a14:m>
                <a:r>
                  <a:rPr lang="en-US" sz="2400" dirty="0"/>
                  <a:t>that were detected in the input image </a:t>
                </a:r>
                <a14:m>
                  <m:oMath xmlns:m="http://schemas.openxmlformats.org/officeDocument/2006/math">
                    <m:r>
                      <a:rPr lang="en-US" sz="2400" i="1" dirty="0" smtClean="0">
                        <a:latin typeface="Cambria Math" panose="02040503050406030204" pitchFamily="18" charset="0"/>
                      </a:rPr>
                      <m:t>𝐼</m:t>
                    </m:r>
                  </m:oMath>
                </a14:m>
                <a:r>
                  <a:rPr lang="en-US" sz="2400" dirty="0"/>
                  <a:t>, and each box </a:t>
                </a:r>
                <a14:m>
                  <m:oMath xmlns:m="http://schemas.openxmlformats.org/officeDocument/2006/math">
                    <m:sSub>
                      <m:sSubPr>
                        <m:ctrlPr>
                          <a:rPr lang="en-US" sz="2400" i="1" dirty="0">
                            <a:latin typeface="Cambria Math" panose="02040503050406030204" pitchFamily="18" charset="0"/>
                          </a:rPr>
                        </m:ctrlPr>
                      </m:sSubPr>
                      <m:e>
                        <m:r>
                          <a:rPr lang="en-US" sz="2400" i="1" dirty="0">
                            <a:latin typeface="Cambria Math" panose="02040503050406030204" pitchFamily="18" charset="0"/>
                          </a:rPr>
                          <m:t>𝑏</m:t>
                        </m:r>
                      </m:e>
                      <m:sub>
                        <m:r>
                          <a:rPr lang="en-US" sz="2400" b="0" i="1" dirty="0" smtClean="0">
                            <a:latin typeface="Cambria Math" panose="02040503050406030204" pitchFamily="18" charset="0"/>
                          </a:rPr>
                          <m:t>𝑖</m:t>
                        </m:r>
                      </m:sub>
                    </m:sSub>
                    <m:r>
                      <a:rPr lang="en-US" sz="2400" i="1" dirty="0">
                        <a:latin typeface="Cambria Math" panose="02040503050406030204" pitchFamily="18" charset="0"/>
                      </a:rPr>
                      <m:t> </m:t>
                    </m:r>
                  </m:oMath>
                </a14:m>
                <a:r>
                  <a:rPr lang="en-US" sz="2400" dirty="0"/>
                  <a:t>is a tuple </a:t>
                </a:r>
                <a14:m>
                  <m:oMath xmlns:m="http://schemas.openxmlformats.org/officeDocument/2006/math">
                    <m:r>
                      <a:rPr lang="en-US" sz="2400" i="1" dirty="0" smtClean="0">
                        <a:latin typeface="Cambria Math" panose="02040503050406030204" pitchFamily="18" charset="0"/>
                      </a:rPr>
                      <m:t>(</m:t>
                    </m:r>
                    <m:sSub>
                      <m:sSubPr>
                        <m:ctrlPr>
                          <a:rPr lang="en-US" sz="2400" i="1" dirty="0" smtClean="0">
                            <a:latin typeface="Cambria Math" panose="02040503050406030204" pitchFamily="18" charset="0"/>
                          </a:rPr>
                        </m:ctrlPr>
                      </m:sSubPr>
                      <m:e>
                        <m:r>
                          <a:rPr lang="en-US" sz="2400" b="0" i="1" dirty="0" smtClean="0">
                            <a:latin typeface="Cambria Math" panose="02040503050406030204" pitchFamily="18" charset="0"/>
                          </a:rPr>
                          <m:t>𝑥</m:t>
                        </m:r>
                      </m:e>
                      <m:sub>
                        <m:r>
                          <a:rPr lang="en-US" sz="2400" b="0" i="1" dirty="0" smtClean="0">
                            <a:latin typeface="Cambria Math" panose="02040503050406030204" pitchFamily="18" charset="0"/>
                          </a:rPr>
                          <m:t>𝑖</m:t>
                        </m:r>
                      </m:sub>
                    </m:sSub>
                    <m:r>
                      <a:rPr lang="en-US" sz="2400" i="1" dirty="0" smtClean="0">
                        <a:latin typeface="Cambria Math" panose="02040503050406030204" pitchFamily="18" charset="0"/>
                      </a:rPr>
                      <m:t>,</m:t>
                    </m:r>
                    <m:sSub>
                      <m:sSubPr>
                        <m:ctrlPr>
                          <a:rPr lang="en-US" sz="2400" i="1" dirty="0">
                            <a:latin typeface="Cambria Math" panose="02040503050406030204" pitchFamily="18" charset="0"/>
                          </a:rPr>
                        </m:ctrlPr>
                      </m:sSubPr>
                      <m:e>
                        <m:r>
                          <a:rPr lang="en-US" sz="2400" b="0" i="1" dirty="0" smtClean="0">
                            <a:latin typeface="Cambria Math" panose="02040503050406030204" pitchFamily="18" charset="0"/>
                          </a:rPr>
                          <m:t>𝑦</m:t>
                        </m:r>
                      </m:e>
                      <m:sub>
                        <m:r>
                          <a:rPr lang="en-US" sz="2400" i="1" dirty="0">
                            <a:latin typeface="Cambria Math" panose="02040503050406030204" pitchFamily="18" charset="0"/>
                          </a:rPr>
                          <m:t>𝑖</m:t>
                        </m:r>
                      </m:sub>
                    </m:sSub>
                    <m:r>
                      <a:rPr lang="en-US" sz="2400" i="1" dirty="0" smtClean="0">
                        <a:latin typeface="Cambria Math" panose="02040503050406030204" pitchFamily="18" charset="0"/>
                      </a:rPr>
                      <m:t>,</m:t>
                    </m:r>
                    <m:sSub>
                      <m:sSubPr>
                        <m:ctrlPr>
                          <a:rPr lang="en-US" sz="2400" i="1" dirty="0">
                            <a:latin typeface="Cambria Math" panose="02040503050406030204" pitchFamily="18" charset="0"/>
                          </a:rPr>
                        </m:ctrlPr>
                      </m:sSubPr>
                      <m:e>
                        <m:r>
                          <a:rPr lang="en-US" sz="2400" b="0" i="1" dirty="0" smtClean="0">
                            <a:latin typeface="Cambria Math" panose="02040503050406030204" pitchFamily="18" charset="0"/>
                          </a:rPr>
                          <m:t>𝑤</m:t>
                        </m:r>
                      </m:e>
                      <m:sub>
                        <m:r>
                          <a:rPr lang="en-US" sz="2400" i="1" dirty="0">
                            <a:latin typeface="Cambria Math" panose="02040503050406030204" pitchFamily="18" charset="0"/>
                          </a:rPr>
                          <m:t>𝑖</m:t>
                        </m:r>
                      </m:sub>
                    </m:sSub>
                    <m:r>
                      <a:rPr lang="en-US" sz="2400" i="1" dirty="0" smtClean="0">
                        <a:latin typeface="Cambria Math" panose="02040503050406030204" pitchFamily="18" charset="0"/>
                      </a:rPr>
                      <m:t>,</m:t>
                    </m:r>
                    <m:sSub>
                      <m:sSubPr>
                        <m:ctrlPr>
                          <a:rPr lang="en-US" sz="2400" i="1" dirty="0">
                            <a:latin typeface="Cambria Math" panose="02040503050406030204" pitchFamily="18" charset="0"/>
                          </a:rPr>
                        </m:ctrlPr>
                      </m:sSubPr>
                      <m:e>
                        <m:r>
                          <a:rPr lang="en-US" sz="2400" b="0" i="1" dirty="0" smtClean="0">
                            <a:latin typeface="Cambria Math" panose="02040503050406030204" pitchFamily="18" charset="0"/>
                          </a:rPr>
                          <m:t>h</m:t>
                        </m:r>
                      </m:e>
                      <m:sub>
                        <m:r>
                          <a:rPr lang="en-US" sz="2400" i="1" dirty="0">
                            <a:latin typeface="Cambria Math" panose="02040503050406030204" pitchFamily="18" charset="0"/>
                          </a:rPr>
                          <m:t>𝑖</m:t>
                        </m:r>
                      </m:sub>
                    </m:sSub>
                    <m:r>
                      <a:rPr lang="en-US" sz="2400" i="1" dirty="0" smtClean="0">
                        <a:latin typeface="Cambria Math" panose="02040503050406030204" pitchFamily="18" charset="0"/>
                      </a:rPr>
                      <m:t>)</m:t>
                    </m:r>
                  </m:oMath>
                </a14:m>
                <a:r>
                  <a:rPr lang="en-US" sz="2400" dirty="0"/>
                  <a:t> containing the top left corner, its width and height.</a:t>
                </a:r>
              </a:p>
            </p:txBody>
          </p:sp>
        </mc:Choice>
        <mc:Fallback xmlns="">
          <p:sp>
            <p:nvSpPr>
              <p:cNvPr id="5" name="Content Placeholder 2">
                <a:extLst>
                  <a:ext uri="{FF2B5EF4-FFF2-40B4-BE49-F238E27FC236}">
                    <a16:creationId xmlns:a16="http://schemas.microsoft.com/office/drawing/2014/main" id="{08FE0169-EEB9-3E4A-BD97-193EB233D537}"/>
                  </a:ext>
                </a:extLst>
              </p:cNvPr>
              <p:cNvSpPr>
                <a:spLocks noGrp="1" noRot="1" noChangeAspect="1" noMove="1" noResize="1" noEditPoints="1" noAdjustHandles="1" noChangeArrowheads="1" noChangeShapeType="1" noTextEdit="1"/>
              </p:cNvSpPr>
              <p:nvPr>
                <p:ph idx="1"/>
              </p:nvPr>
            </p:nvSpPr>
            <p:spPr>
              <a:xfrm>
                <a:off x="340122" y="1260638"/>
                <a:ext cx="8333978" cy="3363119"/>
              </a:xfr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6943522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951" y="392747"/>
            <a:ext cx="7488097" cy="759197"/>
          </a:xfrm>
        </p:spPr>
        <p:txBody>
          <a:bodyPr/>
          <a:lstStyle/>
          <a:p>
            <a:r>
              <a:rPr lang="en-US" dirty="0"/>
              <a:t>Results</a:t>
            </a:r>
          </a:p>
        </p:txBody>
      </p:sp>
      <p:pic>
        <p:nvPicPr>
          <p:cNvPr id="4" name="Picture 3" descr="A screenshot of a cell phone&#10;&#10;Description automatically generated">
            <a:extLst>
              <a:ext uri="{FF2B5EF4-FFF2-40B4-BE49-F238E27FC236}">
                <a16:creationId xmlns:a16="http://schemas.microsoft.com/office/drawing/2014/main" id="{93B3380A-1173-7C4E-8870-8608A4485450}"/>
              </a:ext>
            </a:extLst>
          </p:cNvPr>
          <p:cNvPicPr>
            <a:picLocks noChangeAspect="1"/>
          </p:cNvPicPr>
          <p:nvPr/>
        </p:nvPicPr>
        <p:blipFill>
          <a:blip r:embed="rId3"/>
          <a:stretch>
            <a:fillRect/>
          </a:stretch>
        </p:blipFill>
        <p:spPr>
          <a:xfrm>
            <a:off x="114300" y="1528449"/>
            <a:ext cx="8915400" cy="3941933"/>
          </a:xfrm>
          <a:prstGeom prst="rect">
            <a:avLst/>
          </a:prstGeom>
        </p:spPr>
      </p:pic>
    </p:spTree>
    <p:extLst>
      <p:ext uri="{BB962C8B-B14F-4D97-AF65-F5344CB8AC3E}">
        <p14:creationId xmlns:p14="http://schemas.microsoft.com/office/powerpoint/2010/main" val="13319072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951" y="392747"/>
            <a:ext cx="7488097" cy="759197"/>
          </a:xfrm>
        </p:spPr>
        <p:txBody>
          <a:bodyPr/>
          <a:lstStyle/>
          <a:p>
            <a:r>
              <a:rPr lang="en-US" dirty="0"/>
              <a:t>Ablation results</a:t>
            </a:r>
          </a:p>
        </p:txBody>
      </p:sp>
      <p:pic>
        <p:nvPicPr>
          <p:cNvPr id="4" name="Picture 3" descr="A screenshot of a cell phone&#10;&#10;Description automatically generated">
            <a:extLst>
              <a:ext uri="{FF2B5EF4-FFF2-40B4-BE49-F238E27FC236}">
                <a16:creationId xmlns:a16="http://schemas.microsoft.com/office/drawing/2014/main" id="{CEA50F77-D2E6-8D4B-AF4A-5F982906E22C}"/>
              </a:ext>
            </a:extLst>
          </p:cNvPr>
          <p:cNvPicPr>
            <a:picLocks noChangeAspect="1"/>
          </p:cNvPicPr>
          <p:nvPr/>
        </p:nvPicPr>
        <p:blipFill>
          <a:blip r:embed="rId3"/>
          <a:stretch>
            <a:fillRect/>
          </a:stretch>
        </p:blipFill>
        <p:spPr>
          <a:xfrm>
            <a:off x="119269" y="2443851"/>
            <a:ext cx="8905461" cy="1970297"/>
          </a:xfrm>
          <a:prstGeom prst="rect">
            <a:avLst/>
          </a:prstGeom>
        </p:spPr>
      </p:pic>
    </p:spTree>
    <p:extLst>
      <p:ext uri="{BB962C8B-B14F-4D97-AF65-F5344CB8AC3E}">
        <p14:creationId xmlns:p14="http://schemas.microsoft.com/office/powerpoint/2010/main" val="25801774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951" y="392747"/>
            <a:ext cx="7488097" cy="759197"/>
          </a:xfrm>
        </p:spPr>
        <p:txBody>
          <a:bodyPr/>
          <a:lstStyle/>
          <a:p>
            <a:r>
              <a:rPr lang="en-US" dirty="0"/>
              <a:t>Results</a:t>
            </a:r>
          </a:p>
        </p:txBody>
      </p:sp>
      <p:pic>
        <p:nvPicPr>
          <p:cNvPr id="4" name="Picture 3" descr="A picture containing photo, different, showing, outdoor&#10;&#10;Description automatically generated">
            <a:extLst>
              <a:ext uri="{FF2B5EF4-FFF2-40B4-BE49-F238E27FC236}">
                <a16:creationId xmlns:a16="http://schemas.microsoft.com/office/drawing/2014/main" id="{B180F83E-E3E4-5543-B933-B342CA0CC778}"/>
              </a:ext>
            </a:extLst>
          </p:cNvPr>
          <p:cNvPicPr>
            <a:picLocks noChangeAspect="1"/>
          </p:cNvPicPr>
          <p:nvPr/>
        </p:nvPicPr>
        <p:blipFill>
          <a:blip r:embed="rId3"/>
          <a:stretch>
            <a:fillRect/>
          </a:stretch>
        </p:blipFill>
        <p:spPr>
          <a:xfrm>
            <a:off x="0" y="1151944"/>
            <a:ext cx="9144000" cy="4969900"/>
          </a:xfrm>
          <a:prstGeom prst="rect">
            <a:avLst/>
          </a:prstGeom>
        </p:spPr>
      </p:pic>
    </p:spTree>
    <p:extLst>
      <p:ext uri="{BB962C8B-B14F-4D97-AF65-F5344CB8AC3E}">
        <p14:creationId xmlns:p14="http://schemas.microsoft.com/office/powerpoint/2010/main" val="3381797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Shape 522"/>
          <p:cNvSpPr txBox="1">
            <a:spLocks noGrp="1"/>
          </p:cNvSpPr>
          <p:nvPr>
            <p:ph type="ctrTitle"/>
          </p:nvPr>
        </p:nvSpPr>
        <p:spPr>
          <a:xfrm>
            <a:off x="174420" y="535579"/>
            <a:ext cx="8640960" cy="2632771"/>
          </a:xfrm>
          <a:prstGeom prst="rect">
            <a:avLst/>
          </a:prstGeom>
          <a:noFill/>
          <a:ln>
            <a:noFill/>
          </a:ln>
        </p:spPr>
        <p:txBody>
          <a:bodyPr lIns="91425" tIns="45700" rIns="91425" bIns="45700" anchor="ctr" anchorCtr="0">
            <a:noAutofit/>
          </a:bodyPr>
          <a:lstStyle/>
          <a:p>
            <a:pPr lvl="0">
              <a:lnSpc>
                <a:spcPct val="120000"/>
              </a:lnSpc>
              <a:buSzPct val="25000"/>
            </a:pPr>
            <a:r>
              <a:rPr lang="en-US" b="1" i="1" dirty="0"/>
              <a:t>Curriculum Learning of Generative Adversarial Networks</a:t>
            </a:r>
          </a:p>
        </p:txBody>
      </p:sp>
      <p:sp>
        <p:nvSpPr>
          <p:cNvPr id="523" name="Shape 523"/>
          <p:cNvSpPr txBox="1"/>
          <p:nvPr/>
        </p:nvSpPr>
        <p:spPr>
          <a:xfrm>
            <a:off x="620889" y="5351750"/>
            <a:ext cx="7902221" cy="1200900"/>
          </a:xfrm>
          <a:prstGeom prst="rect">
            <a:avLst/>
          </a:prstGeom>
          <a:noFill/>
          <a:ln>
            <a:noFill/>
          </a:ln>
        </p:spPr>
        <p:txBody>
          <a:bodyPr lIns="91425" tIns="45700" rIns="91425" bIns="45700" anchor="t" anchorCtr="0">
            <a:noAutofit/>
          </a:bodyPr>
          <a:lstStyle/>
          <a:p>
            <a:pPr lvl="0" algn="ctr" rtl="0">
              <a:spcBef>
                <a:spcPts val="0"/>
              </a:spcBef>
              <a:buClr>
                <a:srgbClr val="000000"/>
              </a:buClr>
              <a:buFont typeface="Calibri"/>
              <a:buNone/>
            </a:pPr>
            <a:endParaRPr sz="1000" dirty="0"/>
          </a:p>
          <a:p>
            <a:pPr lvl="0" algn="ctr">
              <a:buClr>
                <a:srgbClr val="000000"/>
              </a:buClr>
              <a:buSzPct val="25000"/>
            </a:pPr>
            <a:r>
              <a:rPr lang="en-US" sz="3000" dirty="0"/>
              <a:t>WACV 2020</a:t>
            </a:r>
          </a:p>
        </p:txBody>
      </p:sp>
      <p:sp>
        <p:nvSpPr>
          <p:cNvPr id="524" name="Shape 524"/>
          <p:cNvSpPr txBox="1">
            <a:spLocks noGrp="1"/>
          </p:cNvSpPr>
          <p:nvPr>
            <p:ph type="subTitle" idx="1"/>
          </p:nvPr>
        </p:nvSpPr>
        <p:spPr>
          <a:xfrm>
            <a:off x="1143000" y="3696048"/>
            <a:ext cx="6858000" cy="1655700"/>
          </a:xfrm>
          <a:prstGeom prst="rect">
            <a:avLst/>
          </a:prstGeom>
          <a:noFill/>
          <a:ln>
            <a:noFill/>
          </a:ln>
        </p:spPr>
        <p:txBody>
          <a:bodyPr lIns="91425" tIns="45700" rIns="91425" bIns="45700" anchor="t" anchorCtr="0">
            <a:noAutofit/>
          </a:bodyPr>
          <a:lstStyle/>
          <a:p>
            <a:pPr marL="0" marR="0" lvl="0" indent="0" algn="ctr" rtl="0">
              <a:spcBef>
                <a:spcPts val="0"/>
              </a:spcBef>
              <a:buClr>
                <a:srgbClr val="000000"/>
              </a:buClr>
              <a:buSzPct val="25000"/>
              <a:buFont typeface="Arial"/>
              <a:buNone/>
            </a:pPr>
            <a:r>
              <a:rPr lang="en-US" sz="3200" b="0" i="0" u="none" strike="noStrike" cap="none" dirty="0">
                <a:solidFill>
                  <a:srgbClr val="000000"/>
                </a:solidFill>
                <a:latin typeface="Calibri"/>
                <a:ea typeface="Calibri"/>
                <a:cs typeface="Calibri"/>
                <a:sym typeface="Calibri"/>
              </a:rPr>
              <a:t>P </a:t>
            </a:r>
            <a:r>
              <a:rPr lang="en-US" sz="3200" b="0" i="0" u="none" strike="noStrike" cap="none" dirty="0" err="1">
                <a:solidFill>
                  <a:srgbClr val="000000"/>
                </a:solidFill>
                <a:latin typeface="Calibri"/>
                <a:ea typeface="Calibri"/>
                <a:cs typeface="Calibri"/>
                <a:sym typeface="Calibri"/>
              </a:rPr>
              <a:t>Soviany</a:t>
            </a:r>
            <a:r>
              <a:rPr lang="en-US" sz="3200" b="0" i="0" u="none" strike="noStrike" cap="none" dirty="0">
                <a:solidFill>
                  <a:srgbClr val="000000"/>
                </a:solidFill>
                <a:latin typeface="Calibri"/>
                <a:ea typeface="Calibri"/>
                <a:cs typeface="Calibri"/>
                <a:sym typeface="Calibri"/>
              </a:rPr>
              <a:t>, C </a:t>
            </a:r>
            <a:r>
              <a:rPr lang="en-US" sz="3200" b="0" i="0" u="none" strike="noStrike" cap="none" dirty="0" err="1">
                <a:solidFill>
                  <a:srgbClr val="000000"/>
                </a:solidFill>
                <a:latin typeface="Calibri"/>
                <a:ea typeface="Calibri"/>
                <a:cs typeface="Calibri"/>
                <a:sym typeface="Calibri"/>
              </a:rPr>
              <a:t>Ardei</a:t>
            </a:r>
            <a:r>
              <a:rPr lang="en-US" sz="3200" b="0" i="0" u="none" strike="noStrike" cap="none" dirty="0">
                <a:solidFill>
                  <a:srgbClr val="000000"/>
                </a:solidFill>
                <a:latin typeface="Calibri"/>
                <a:ea typeface="Calibri"/>
                <a:cs typeface="Calibri"/>
                <a:sym typeface="Calibri"/>
              </a:rPr>
              <a:t>, RT Ionescu,</a:t>
            </a:r>
          </a:p>
          <a:p>
            <a:pPr marL="0" marR="0" lvl="0" indent="0" algn="ctr" rtl="0">
              <a:spcBef>
                <a:spcPts val="0"/>
              </a:spcBef>
              <a:buClr>
                <a:srgbClr val="000000"/>
              </a:buClr>
              <a:buSzPct val="25000"/>
              <a:buFont typeface="Arial"/>
              <a:buNone/>
            </a:pPr>
            <a:r>
              <a:rPr lang="en-US" sz="3200" b="0" i="0" u="none" strike="noStrike" cap="none" dirty="0">
                <a:solidFill>
                  <a:srgbClr val="000000"/>
                </a:solidFill>
                <a:latin typeface="Calibri"/>
                <a:ea typeface="Calibri"/>
                <a:cs typeface="Calibri"/>
                <a:sym typeface="Calibri"/>
              </a:rPr>
              <a:t>M </a:t>
            </a:r>
            <a:r>
              <a:rPr lang="en-US" sz="3200" b="0" i="0" u="none" strike="noStrike" cap="none" dirty="0" err="1">
                <a:solidFill>
                  <a:srgbClr val="000000"/>
                </a:solidFill>
                <a:latin typeface="Calibri"/>
                <a:ea typeface="Calibri"/>
                <a:cs typeface="Calibri"/>
                <a:sym typeface="Calibri"/>
              </a:rPr>
              <a:t>Leordeanu</a:t>
            </a:r>
            <a:endParaRPr lang="en-US" sz="3200" b="0" i="0" u="none" strike="noStrike" cap="none"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40271998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itle 9"/>
          <p:cNvSpPr txBox="1">
            <a:spLocks/>
          </p:cNvSpPr>
          <p:nvPr/>
        </p:nvSpPr>
        <p:spPr>
          <a:xfrm>
            <a:off x="243611" y="202663"/>
            <a:ext cx="8656320" cy="693185"/>
          </a:xfrm>
          <a:prstGeom prst="rect">
            <a:avLst/>
          </a:prstGeom>
        </p:spPr>
        <p:txBody>
          <a:bodyPr vert="horz" lIns="68580" tIns="34290" rIns="68580" bIns="34290" rtlCol="0" anchor="ctr">
            <a:noAutofit/>
          </a:bodyPr>
          <a:lstStyle/>
          <a:p>
            <a:pPr algn="ctr" defTabSz="342900"/>
            <a:r>
              <a:rPr lang="en-US" sz="4000" kern="1200" dirty="0">
                <a:solidFill>
                  <a:prstClr val="black"/>
                </a:solidFill>
                <a:latin typeface="Calibri"/>
                <a:ea typeface="+mn-ea"/>
                <a:cs typeface="Arial" pitchFamily="34" charset="0"/>
              </a:rPr>
              <a:t>GAN</a:t>
            </a:r>
          </a:p>
        </p:txBody>
      </p:sp>
      <p:pic>
        <p:nvPicPr>
          <p:cNvPr id="3" name="Picture 2">
            <a:extLst>
              <a:ext uri="{FF2B5EF4-FFF2-40B4-BE49-F238E27FC236}">
                <a16:creationId xmlns:a16="http://schemas.microsoft.com/office/drawing/2014/main" id="{2CC464E3-BACD-224A-B25A-E7A604ED4EF2}"/>
              </a:ext>
            </a:extLst>
          </p:cNvPr>
          <p:cNvPicPr>
            <a:picLocks noChangeAspect="1"/>
          </p:cNvPicPr>
          <p:nvPr/>
        </p:nvPicPr>
        <p:blipFill>
          <a:blip r:embed="rId4"/>
          <a:stretch>
            <a:fillRect/>
          </a:stretch>
        </p:blipFill>
        <p:spPr>
          <a:xfrm>
            <a:off x="0" y="1027054"/>
            <a:ext cx="9144000" cy="3483091"/>
          </a:xfrm>
          <a:prstGeom prst="rect">
            <a:avLst/>
          </a:prstGeom>
        </p:spPr>
      </p:pic>
      <p:pic>
        <p:nvPicPr>
          <p:cNvPr id="6" name="Picture 5">
            <a:extLst>
              <a:ext uri="{FF2B5EF4-FFF2-40B4-BE49-F238E27FC236}">
                <a16:creationId xmlns:a16="http://schemas.microsoft.com/office/drawing/2014/main" id="{C99826E8-4D77-1243-AE86-3F73A304B348}"/>
              </a:ext>
            </a:extLst>
          </p:cNvPr>
          <p:cNvPicPr>
            <a:picLocks noChangeAspect="1"/>
          </p:cNvPicPr>
          <p:nvPr/>
        </p:nvPicPr>
        <p:blipFill>
          <a:blip r:embed="rId5"/>
          <a:stretch>
            <a:fillRect/>
          </a:stretch>
        </p:blipFill>
        <p:spPr>
          <a:xfrm>
            <a:off x="44564" y="4899025"/>
            <a:ext cx="9054871" cy="542425"/>
          </a:xfrm>
          <a:prstGeom prst="rect">
            <a:avLst/>
          </a:prstGeom>
        </p:spPr>
      </p:pic>
      <p:pic>
        <p:nvPicPr>
          <p:cNvPr id="8" name="Picture 7">
            <a:extLst>
              <a:ext uri="{FF2B5EF4-FFF2-40B4-BE49-F238E27FC236}">
                <a16:creationId xmlns:a16="http://schemas.microsoft.com/office/drawing/2014/main" id="{B5A28BC7-4D26-804A-AFA0-0C74F8CAA148}"/>
              </a:ext>
            </a:extLst>
          </p:cNvPr>
          <p:cNvPicPr>
            <a:picLocks noChangeAspect="1"/>
          </p:cNvPicPr>
          <p:nvPr/>
        </p:nvPicPr>
        <p:blipFill>
          <a:blip r:embed="rId6"/>
          <a:stretch>
            <a:fillRect/>
          </a:stretch>
        </p:blipFill>
        <p:spPr>
          <a:xfrm>
            <a:off x="2736621" y="5906464"/>
            <a:ext cx="3670300" cy="748873"/>
          </a:xfrm>
          <a:prstGeom prst="rect">
            <a:avLst/>
          </a:prstGeom>
        </p:spPr>
      </p:pic>
    </p:spTree>
    <p:custDataLst>
      <p:tags r:id="rId1"/>
    </p:custDataLst>
    <p:extLst>
      <p:ext uri="{BB962C8B-B14F-4D97-AF65-F5344CB8AC3E}">
        <p14:creationId xmlns:p14="http://schemas.microsoft.com/office/powerpoint/2010/main" val="1459502741"/>
      </p:ext>
    </p:extLst>
  </p:cSld>
  <p:clrMapOvr>
    <a:masterClrMapping/>
  </p:clrMapOvr>
  <mc:AlternateContent xmlns:mc="http://schemas.openxmlformats.org/markup-compatibility/2006" xmlns:p14="http://schemas.microsoft.com/office/powerpoint/2010/main">
    <mc:Choice Requires="p14">
      <p:transition spd="slow" p14:dur="2000" advTm="18118"/>
    </mc:Choice>
    <mc:Fallback xmlns="">
      <p:transition spd="slow" advTm="1811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58800" y="1083586"/>
            <a:ext cx="8089900" cy="5369932"/>
          </a:xfrm>
          <a:prstGeom prst="rect">
            <a:avLst/>
          </a:prstGeom>
          <a:noFill/>
        </p:spPr>
        <p:txBody>
          <a:bodyPr wrap="square" rtlCol="0">
            <a:spAutoFit/>
          </a:bodyPr>
          <a:lstStyle/>
          <a:p>
            <a:pPr marL="457200" indent="-457200" defTabSz="457200">
              <a:lnSpc>
                <a:spcPct val="120000"/>
              </a:lnSpc>
              <a:buFont typeface="Arial" panose="020B0604020202020204" pitchFamily="34" charset="0"/>
              <a:buChar char="•"/>
            </a:pPr>
            <a:r>
              <a:rPr lang="en-US" sz="2400" dirty="0">
                <a:latin typeface="+mn-lt"/>
              </a:rPr>
              <a:t>Humans usually learn concepts on a progressive basis, starting with the easy concepts first </a:t>
            </a:r>
          </a:p>
          <a:p>
            <a:pPr marL="457200" indent="-457200" defTabSz="457200">
              <a:lnSpc>
                <a:spcPct val="120000"/>
              </a:lnSpc>
              <a:buFont typeface="Arial" panose="020B0604020202020204" pitchFamily="34" charset="0"/>
              <a:buChar char="•"/>
            </a:pPr>
            <a:endParaRPr lang="en-US" sz="2400" dirty="0">
              <a:solidFill>
                <a:srgbClr val="FF0000"/>
              </a:solidFill>
              <a:latin typeface="+mn-lt"/>
            </a:endParaRPr>
          </a:p>
          <a:p>
            <a:pPr marL="457200" indent="-457200" defTabSz="457200">
              <a:lnSpc>
                <a:spcPct val="120000"/>
              </a:lnSpc>
              <a:buFont typeface="Arial" panose="020B0604020202020204" pitchFamily="34" charset="0"/>
              <a:buChar char="•"/>
            </a:pPr>
            <a:endParaRPr lang="en-US" sz="2400" dirty="0">
              <a:solidFill>
                <a:srgbClr val="FF0000"/>
              </a:solidFill>
              <a:latin typeface="+mn-lt"/>
            </a:endParaRPr>
          </a:p>
          <a:p>
            <a:pPr marL="457200" indent="-457200" defTabSz="457200">
              <a:lnSpc>
                <a:spcPct val="120000"/>
              </a:lnSpc>
              <a:buFont typeface="Arial" panose="020B0604020202020204" pitchFamily="34" charset="0"/>
              <a:buChar char="•"/>
            </a:pPr>
            <a:endParaRPr lang="en-US" sz="2400" dirty="0">
              <a:solidFill>
                <a:srgbClr val="FF0000"/>
              </a:solidFill>
              <a:latin typeface="+mn-lt"/>
            </a:endParaRPr>
          </a:p>
          <a:p>
            <a:pPr marL="457200" indent="-457200" defTabSz="457200">
              <a:lnSpc>
                <a:spcPct val="120000"/>
              </a:lnSpc>
              <a:buFont typeface="Arial" panose="020B0604020202020204" pitchFamily="34" charset="0"/>
              <a:buChar char="•"/>
            </a:pPr>
            <a:endParaRPr lang="en-US" sz="2400" dirty="0">
              <a:solidFill>
                <a:srgbClr val="FF0000"/>
              </a:solidFill>
              <a:latin typeface="+mn-lt"/>
            </a:endParaRPr>
          </a:p>
          <a:p>
            <a:pPr defTabSz="457200">
              <a:lnSpc>
                <a:spcPct val="120000"/>
              </a:lnSpc>
            </a:pPr>
            <a:endParaRPr lang="en-US" sz="2400" dirty="0">
              <a:solidFill>
                <a:srgbClr val="FF0000"/>
              </a:solidFill>
              <a:latin typeface="+mn-lt"/>
            </a:endParaRPr>
          </a:p>
          <a:p>
            <a:pPr marL="457200" indent="-457200" defTabSz="457200">
              <a:lnSpc>
                <a:spcPct val="120000"/>
              </a:lnSpc>
              <a:buFont typeface="Arial" panose="020B0604020202020204" pitchFamily="34" charset="0"/>
              <a:buChar char="•"/>
            </a:pPr>
            <a:endParaRPr lang="en-US" sz="2400" dirty="0">
              <a:solidFill>
                <a:schemeClr val="tx1"/>
              </a:solidFill>
              <a:latin typeface="+mn-lt"/>
            </a:endParaRPr>
          </a:p>
          <a:p>
            <a:pPr marL="457200" indent="-457200" defTabSz="457200">
              <a:lnSpc>
                <a:spcPct val="120000"/>
              </a:lnSpc>
              <a:buFont typeface="Arial" panose="020B0604020202020204" pitchFamily="34" charset="0"/>
              <a:buChar char="•"/>
            </a:pPr>
            <a:r>
              <a:rPr lang="en-US" sz="2400" dirty="0">
                <a:solidFill>
                  <a:schemeClr val="tx1"/>
                </a:solidFill>
                <a:latin typeface="+mn-lt"/>
              </a:rPr>
              <a:t>Curriculum learning: train models using a similar paradigm in which examples are presented gradually, from the easy ones to most difficult ones</a:t>
            </a:r>
          </a:p>
          <a:p>
            <a:pPr marL="457200" indent="-457200" defTabSz="457200">
              <a:lnSpc>
                <a:spcPct val="120000"/>
              </a:lnSpc>
              <a:buFont typeface="Arial" panose="020B0604020202020204" pitchFamily="34" charset="0"/>
              <a:buChar char="•"/>
            </a:pPr>
            <a:endParaRPr lang="en-US" sz="2400" dirty="0">
              <a:solidFill>
                <a:schemeClr val="tx1"/>
              </a:solidFill>
              <a:latin typeface="+mn-lt"/>
            </a:endParaRPr>
          </a:p>
        </p:txBody>
      </p:sp>
      <p:sp>
        <p:nvSpPr>
          <p:cNvPr id="5" name="Shape 363">
            <a:extLst>
              <a:ext uri="{FF2B5EF4-FFF2-40B4-BE49-F238E27FC236}">
                <a16:creationId xmlns:a16="http://schemas.microsoft.com/office/drawing/2014/main" id="{D36E2AE6-AEFE-C34C-8DC5-95B3A25A32AD}"/>
              </a:ext>
            </a:extLst>
          </p:cNvPr>
          <p:cNvSpPr txBox="1"/>
          <p:nvPr/>
        </p:nvSpPr>
        <p:spPr>
          <a:xfrm>
            <a:off x="305529" y="232526"/>
            <a:ext cx="8532942" cy="692760"/>
          </a:xfrm>
          <a:prstGeom prst="rect">
            <a:avLst/>
          </a:prstGeom>
          <a:noFill/>
          <a:ln>
            <a:noFill/>
          </a:ln>
        </p:spPr>
        <p:txBody>
          <a:bodyPr lIns="91425" tIns="91425" rIns="91425" bIns="91425" anchor="t" anchorCtr="0">
            <a:noAutofit/>
          </a:bodyPr>
          <a:lstStyle/>
          <a:p>
            <a:pPr algn="ctr"/>
            <a:r>
              <a:rPr lang="ro-RO" sz="3200" dirty="0"/>
              <a:t>Curriculum </a:t>
            </a:r>
            <a:r>
              <a:rPr lang="ro-RO" sz="3200" dirty="0" err="1"/>
              <a:t>Learning</a:t>
            </a:r>
            <a:endParaRPr lang="en" sz="3200" dirty="0"/>
          </a:p>
        </p:txBody>
      </p:sp>
      <p:pic>
        <p:nvPicPr>
          <p:cNvPr id="6" name="Picture 5">
            <a:extLst>
              <a:ext uri="{FF2B5EF4-FFF2-40B4-BE49-F238E27FC236}">
                <a16:creationId xmlns:a16="http://schemas.microsoft.com/office/drawing/2014/main" id="{AFBF0E48-8605-D640-AEDC-8AD86ECB31D9}"/>
              </a:ext>
            </a:extLst>
          </p:cNvPr>
          <p:cNvPicPr>
            <a:picLocks noChangeAspect="1"/>
          </p:cNvPicPr>
          <p:nvPr/>
        </p:nvPicPr>
        <p:blipFill>
          <a:blip r:embed="rId3"/>
          <a:stretch>
            <a:fillRect/>
          </a:stretch>
        </p:blipFill>
        <p:spPr>
          <a:xfrm>
            <a:off x="495300" y="2352694"/>
            <a:ext cx="2962365" cy="1863821"/>
          </a:xfrm>
          <a:prstGeom prst="rect">
            <a:avLst/>
          </a:prstGeom>
        </p:spPr>
      </p:pic>
      <p:pic>
        <p:nvPicPr>
          <p:cNvPr id="7" name="Picture 6">
            <a:extLst>
              <a:ext uri="{FF2B5EF4-FFF2-40B4-BE49-F238E27FC236}">
                <a16:creationId xmlns:a16="http://schemas.microsoft.com/office/drawing/2014/main" id="{397B64EC-EA70-DE41-874C-EEEBDFB7757C}"/>
              </a:ext>
            </a:extLst>
          </p:cNvPr>
          <p:cNvPicPr>
            <a:picLocks noChangeAspect="1"/>
          </p:cNvPicPr>
          <p:nvPr/>
        </p:nvPicPr>
        <p:blipFill>
          <a:blip r:embed="rId4"/>
          <a:stretch>
            <a:fillRect/>
          </a:stretch>
        </p:blipFill>
        <p:spPr>
          <a:xfrm>
            <a:off x="5285675" y="2352694"/>
            <a:ext cx="3277754" cy="1863821"/>
          </a:xfrm>
          <a:prstGeom prst="rect">
            <a:avLst/>
          </a:prstGeom>
        </p:spPr>
      </p:pic>
      <p:cxnSp>
        <p:nvCxnSpPr>
          <p:cNvPr id="8" name="Shape 762">
            <a:extLst>
              <a:ext uri="{FF2B5EF4-FFF2-40B4-BE49-F238E27FC236}">
                <a16:creationId xmlns:a16="http://schemas.microsoft.com/office/drawing/2014/main" id="{E2AAF323-9A4B-0748-9386-B7774A95C6A9}"/>
              </a:ext>
            </a:extLst>
          </p:cNvPr>
          <p:cNvCxnSpPr>
            <a:cxnSpLocks/>
          </p:cNvCxnSpPr>
          <p:nvPr/>
        </p:nvCxnSpPr>
        <p:spPr>
          <a:xfrm>
            <a:off x="3552418" y="3304527"/>
            <a:ext cx="1607411" cy="0"/>
          </a:xfrm>
          <a:prstGeom prst="straightConnector1">
            <a:avLst/>
          </a:prstGeom>
          <a:noFill/>
          <a:ln w="19050" cap="flat" cmpd="sng">
            <a:solidFill>
              <a:srgbClr val="000000"/>
            </a:solidFill>
            <a:prstDash val="solid"/>
            <a:round/>
            <a:headEnd type="none" w="lg" len="lg"/>
            <a:tailEnd type="triangle" w="lg" len="lg"/>
          </a:ln>
        </p:spPr>
      </p:cxnSp>
      <p:sp>
        <p:nvSpPr>
          <p:cNvPr id="9" name="Shape 975">
            <a:extLst>
              <a:ext uri="{FF2B5EF4-FFF2-40B4-BE49-F238E27FC236}">
                <a16:creationId xmlns:a16="http://schemas.microsoft.com/office/drawing/2014/main" id="{F8F71505-0C00-D64D-A0C7-778637477BB0}"/>
              </a:ext>
            </a:extLst>
          </p:cNvPr>
          <p:cNvSpPr txBox="1"/>
          <p:nvPr/>
        </p:nvSpPr>
        <p:spPr>
          <a:xfrm>
            <a:off x="6346372" y="6270171"/>
            <a:ext cx="2677886" cy="471687"/>
          </a:xfrm>
          <a:prstGeom prst="rect">
            <a:avLst/>
          </a:prstGeom>
          <a:noFill/>
          <a:ln>
            <a:noFill/>
          </a:ln>
        </p:spPr>
        <p:txBody>
          <a:bodyPr lIns="91425" tIns="91425" rIns="91425" bIns="91425" anchor="t" anchorCtr="0">
            <a:noAutofit/>
          </a:bodyPr>
          <a:lstStyle/>
          <a:p>
            <a:pPr algn="r" defTabSz="457200">
              <a:lnSpc>
                <a:spcPct val="120000"/>
              </a:lnSpc>
            </a:pPr>
            <a:r>
              <a:rPr lang="en-US" sz="1800" dirty="0">
                <a:solidFill>
                  <a:schemeClr val="tx1"/>
                </a:solidFill>
              </a:rPr>
              <a:t>[</a:t>
            </a:r>
            <a:r>
              <a:rPr lang="en-US" sz="1800" dirty="0" err="1">
                <a:solidFill>
                  <a:schemeClr val="tx1"/>
                </a:solidFill>
              </a:rPr>
              <a:t>Bengio</a:t>
            </a:r>
            <a:r>
              <a:rPr lang="en-US" sz="1800" dirty="0">
                <a:solidFill>
                  <a:schemeClr val="tx1"/>
                </a:solidFill>
              </a:rPr>
              <a:t> et al., ICML09]</a:t>
            </a:r>
          </a:p>
        </p:txBody>
      </p:sp>
    </p:spTree>
    <p:extLst>
      <p:ext uri="{BB962C8B-B14F-4D97-AF65-F5344CB8AC3E}">
        <p14:creationId xmlns:p14="http://schemas.microsoft.com/office/powerpoint/2010/main" val="2346252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7174D5-3B91-5944-85AD-3EA293B71FBC}"/>
              </a:ext>
            </a:extLst>
          </p:cNvPr>
          <p:cNvPicPr>
            <a:picLocks noChangeAspect="1"/>
          </p:cNvPicPr>
          <p:nvPr/>
        </p:nvPicPr>
        <p:blipFill>
          <a:blip r:embed="rId4"/>
          <a:stretch>
            <a:fillRect/>
          </a:stretch>
        </p:blipFill>
        <p:spPr>
          <a:xfrm>
            <a:off x="849086" y="257751"/>
            <a:ext cx="7445828" cy="6342498"/>
          </a:xfrm>
          <a:prstGeom prst="rect">
            <a:avLst/>
          </a:prstGeom>
        </p:spPr>
      </p:pic>
    </p:spTree>
    <p:custDataLst>
      <p:tags r:id="rId1"/>
    </p:custDataLst>
    <p:extLst>
      <p:ext uri="{BB962C8B-B14F-4D97-AF65-F5344CB8AC3E}">
        <p14:creationId xmlns:p14="http://schemas.microsoft.com/office/powerpoint/2010/main" val="1828385024"/>
      </p:ext>
    </p:extLst>
  </p:cSld>
  <p:clrMapOvr>
    <a:masterClrMapping/>
  </p:clrMapOvr>
  <mc:AlternateContent xmlns:mc="http://schemas.openxmlformats.org/markup-compatibility/2006" xmlns:p14="http://schemas.microsoft.com/office/powerpoint/2010/main">
    <mc:Choice Requires="p14">
      <p:transition spd="slow" p14:dur="2000" advTm="18118"/>
    </mc:Choice>
    <mc:Fallback xmlns="">
      <p:transition spd="slow" advTm="18118"/>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itle 9"/>
          <p:cNvSpPr txBox="1">
            <a:spLocks/>
          </p:cNvSpPr>
          <p:nvPr/>
        </p:nvSpPr>
        <p:spPr>
          <a:xfrm>
            <a:off x="243611" y="202663"/>
            <a:ext cx="8656320" cy="693185"/>
          </a:xfrm>
          <a:prstGeom prst="rect">
            <a:avLst/>
          </a:prstGeom>
        </p:spPr>
        <p:txBody>
          <a:bodyPr vert="horz" lIns="68580" tIns="34290" rIns="68580" bIns="34290" rtlCol="0" anchor="ctr">
            <a:noAutofit/>
          </a:bodyPr>
          <a:lstStyle/>
          <a:p>
            <a:pPr algn="ctr" defTabSz="342900"/>
            <a:r>
              <a:rPr lang="en-US" sz="4000" kern="1200" dirty="0">
                <a:solidFill>
                  <a:prstClr val="black"/>
                </a:solidFill>
                <a:latin typeface="Calibri"/>
                <a:ea typeface="+mn-ea"/>
                <a:cs typeface="Arial" pitchFamily="34" charset="0"/>
              </a:rPr>
              <a:t>Curriculum GAN</a:t>
            </a:r>
          </a:p>
        </p:txBody>
      </p:sp>
      <p:pic>
        <p:nvPicPr>
          <p:cNvPr id="3" name="Picture 2">
            <a:extLst>
              <a:ext uri="{FF2B5EF4-FFF2-40B4-BE49-F238E27FC236}">
                <a16:creationId xmlns:a16="http://schemas.microsoft.com/office/drawing/2014/main" id="{33FC62D8-99EB-FC49-AA5B-1348B4FA86B4}"/>
              </a:ext>
            </a:extLst>
          </p:cNvPr>
          <p:cNvPicPr>
            <a:picLocks noChangeAspect="1"/>
          </p:cNvPicPr>
          <p:nvPr/>
        </p:nvPicPr>
        <p:blipFill>
          <a:blip r:embed="rId4"/>
          <a:stretch>
            <a:fillRect/>
          </a:stretch>
        </p:blipFill>
        <p:spPr>
          <a:xfrm>
            <a:off x="0" y="1154054"/>
            <a:ext cx="9144000" cy="3483091"/>
          </a:xfrm>
          <a:prstGeom prst="rect">
            <a:avLst/>
          </a:prstGeom>
        </p:spPr>
      </p:pic>
      <p:sp>
        <p:nvSpPr>
          <p:cNvPr id="4" name="TextBox 3">
            <a:extLst>
              <a:ext uri="{FF2B5EF4-FFF2-40B4-BE49-F238E27FC236}">
                <a16:creationId xmlns:a16="http://schemas.microsoft.com/office/drawing/2014/main" id="{5881167F-953C-6042-ADEA-B105DD5168D4}"/>
              </a:ext>
            </a:extLst>
          </p:cNvPr>
          <p:cNvSpPr txBox="1"/>
          <p:nvPr/>
        </p:nvSpPr>
        <p:spPr>
          <a:xfrm>
            <a:off x="381000" y="4826000"/>
            <a:ext cx="8420100" cy="461665"/>
          </a:xfrm>
          <a:prstGeom prst="rect">
            <a:avLst/>
          </a:prstGeom>
          <a:noFill/>
        </p:spPr>
        <p:txBody>
          <a:bodyPr wrap="square" rtlCol="0">
            <a:spAutoFit/>
          </a:bodyPr>
          <a:lstStyle/>
          <a:p>
            <a:pPr marL="285750" indent="-285750">
              <a:buFont typeface="Arial" panose="020B0604020202020204" pitchFamily="34" charset="0"/>
              <a:buChar char="•"/>
            </a:pPr>
            <a:r>
              <a:rPr lang="en-US" sz="2400" dirty="0"/>
              <a:t>Strategy 1: Split real images into batches</a:t>
            </a:r>
          </a:p>
        </p:txBody>
      </p:sp>
    </p:spTree>
    <p:custDataLst>
      <p:tags r:id="rId1"/>
    </p:custDataLst>
    <p:extLst>
      <p:ext uri="{BB962C8B-B14F-4D97-AF65-F5344CB8AC3E}">
        <p14:creationId xmlns:p14="http://schemas.microsoft.com/office/powerpoint/2010/main" val="3249340611"/>
      </p:ext>
    </p:extLst>
  </p:cSld>
  <p:clrMapOvr>
    <a:masterClrMapping/>
  </p:clrMapOvr>
  <mc:AlternateContent xmlns:mc="http://schemas.openxmlformats.org/markup-compatibility/2006" xmlns:p14="http://schemas.microsoft.com/office/powerpoint/2010/main">
    <mc:Choice Requires="p14">
      <p:transition spd="slow" p14:dur="2000" advTm="18118"/>
    </mc:Choice>
    <mc:Fallback xmlns="">
      <p:transition spd="slow" advTm="1811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itle 9"/>
          <p:cNvSpPr txBox="1">
            <a:spLocks/>
          </p:cNvSpPr>
          <p:nvPr/>
        </p:nvSpPr>
        <p:spPr>
          <a:xfrm>
            <a:off x="243611" y="202663"/>
            <a:ext cx="8656320" cy="693185"/>
          </a:xfrm>
          <a:prstGeom prst="rect">
            <a:avLst/>
          </a:prstGeom>
        </p:spPr>
        <p:txBody>
          <a:bodyPr vert="horz" lIns="68580" tIns="34290" rIns="68580" bIns="34290" rtlCol="0" anchor="ctr">
            <a:noAutofit/>
          </a:bodyPr>
          <a:lstStyle/>
          <a:p>
            <a:pPr algn="ctr" defTabSz="342900"/>
            <a:r>
              <a:rPr lang="en-US" sz="4000" kern="1200" dirty="0">
                <a:solidFill>
                  <a:prstClr val="black"/>
                </a:solidFill>
                <a:latin typeface="Calibri"/>
                <a:ea typeface="+mn-ea"/>
                <a:cs typeface="Arial" pitchFamily="34" charset="0"/>
              </a:rPr>
              <a:t>Curriculum GAN</a:t>
            </a:r>
          </a:p>
        </p:txBody>
      </p:sp>
      <p:sp>
        <p:nvSpPr>
          <p:cNvPr id="4" name="TextBox 3">
            <a:extLst>
              <a:ext uri="{FF2B5EF4-FFF2-40B4-BE49-F238E27FC236}">
                <a16:creationId xmlns:a16="http://schemas.microsoft.com/office/drawing/2014/main" id="{5881167F-953C-6042-ADEA-B105DD5168D4}"/>
              </a:ext>
            </a:extLst>
          </p:cNvPr>
          <p:cNvSpPr txBox="1"/>
          <p:nvPr/>
        </p:nvSpPr>
        <p:spPr>
          <a:xfrm>
            <a:off x="361721" y="5245100"/>
            <a:ext cx="8420100" cy="461665"/>
          </a:xfrm>
          <a:prstGeom prst="rect">
            <a:avLst/>
          </a:prstGeom>
          <a:noFill/>
        </p:spPr>
        <p:txBody>
          <a:bodyPr wrap="square" rtlCol="0">
            <a:spAutoFit/>
          </a:bodyPr>
          <a:lstStyle/>
          <a:p>
            <a:pPr marL="285750" indent="-285750">
              <a:buFont typeface="Arial" panose="020B0604020202020204" pitchFamily="34" charset="0"/>
              <a:buChar char="•"/>
            </a:pPr>
            <a:r>
              <a:rPr lang="en-US" sz="2400" dirty="0"/>
              <a:t>Define a scoring function:</a:t>
            </a:r>
          </a:p>
        </p:txBody>
      </p:sp>
      <p:pic>
        <p:nvPicPr>
          <p:cNvPr id="5" name="Picture 4">
            <a:extLst>
              <a:ext uri="{FF2B5EF4-FFF2-40B4-BE49-F238E27FC236}">
                <a16:creationId xmlns:a16="http://schemas.microsoft.com/office/drawing/2014/main" id="{42F5BBA4-56DB-E246-9B6E-A4C9B01EBD20}"/>
              </a:ext>
            </a:extLst>
          </p:cNvPr>
          <p:cNvPicPr>
            <a:picLocks noChangeAspect="1"/>
          </p:cNvPicPr>
          <p:nvPr/>
        </p:nvPicPr>
        <p:blipFill>
          <a:blip r:embed="rId4"/>
          <a:stretch>
            <a:fillRect/>
          </a:stretch>
        </p:blipFill>
        <p:spPr>
          <a:xfrm>
            <a:off x="698271" y="981425"/>
            <a:ext cx="7747000" cy="4075407"/>
          </a:xfrm>
          <a:prstGeom prst="rect">
            <a:avLst/>
          </a:prstGeom>
        </p:spPr>
      </p:pic>
      <p:pic>
        <p:nvPicPr>
          <p:cNvPr id="7" name="Picture 6">
            <a:extLst>
              <a:ext uri="{FF2B5EF4-FFF2-40B4-BE49-F238E27FC236}">
                <a16:creationId xmlns:a16="http://schemas.microsoft.com/office/drawing/2014/main" id="{638ACC00-CA33-4E43-8DFC-AE92A298335E}"/>
              </a:ext>
            </a:extLst>
          </p:cNvPr>
          <p:cNvPicPr>
            <a:picLocks noChangeAspect="1"/>
          </p:cNvPicPr>
          <p:nvPr/>
        </p:nvPicPr>
        <p:blipFill>
          <a:blip r:embed="rId5"/>
          <a:stretch>
            <a:fillRect/>
          </a:stretch>
        </p:blipFill>
        <p:spPr>
          <a:xfrm>
            <a:off x="1161821" y="5725388"/>
            <a:ext cx="6819900" cy="766186"/>
          </a:xfrm>
          <a:prstGeom prst="rect">
            <a:avLst/>
          </a:prstGeom>
        </p:spPr>
      </p:pic>
    </p:spTree>
    <p:custDataLst>
      <p:tags r:id="rId1"/>
    </p:custDataLst>
    <p:extLst>
      <p:ext uri="{BB962C8B-B14F-4D97-AF65-F5344CB8AC3E}">
        <p14:creationId xmlns:p14="http://schemas.microsoft.com/office/powerpoint/2010/main" val="1577913332"/>
      </p:ext>
    </p:extLst>
  </p:cSld>
  <p:clrMapOvr>
    <a:masterClrMapping/>
  </p:clrMapOvr>
  <mc:AlternateContent xmlns:mc="http://schemas.openxmlformats.org/markup-compatibility/2006" xmlns:p14="http://schemas.microsoft.com/office/powerpoint/2010/main">
    <mc:Choice Requires="p14">
      <p:transition spd="slow" p14:dur="2000" advTm="18118"/>
    </mc:Choice>
    <mc:Fallback xmlns="">
      <p:transition spd="slow" advTm="18118"/>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itle 9"/>
          <p:cNvSpPr txBox="1">
            <a:spLocks/>
          </p:cNvSpPr>
          <p:nvPr/>
        </p:nvSpPr>
        <p:spPr>
          <a:xfrm>
            <a:off x="243611" y="202663"/>
            <a:ext cx="8656320" cy="693185"/>
          </a:xfrm>
          <a:prstGeom prst="rect">
            <a:avLst/>
          </a:prstGeom>
        </p:spPr>
        <p:txBody>
          <a:bodyPr vert="horz" lIns="68580" tIns="34290" rIns="68580" bIns="34290" rtlCol="0" anchor="ctr">
            <a:noAutofit/>
          </a:bodyPr>
          <a:lstStyle/>
          <a:p>
            <a:pPr algn="ctr" defTabSz="342900"/>
            <a:r>
              <a:rPr lang="en-US" sz="4000" kern="1200" dirty="0">
                <a:solidFill>
                  <a:prstClr val="black"/>
                </a:solidFill>
                <a:latin typeface="Calibri"/>
                <a:ea typeface="+mn-ea"/>
                <a:cs typeface="Arial" pitchFamily="34" charset="0"/>
              </a:rPr>
              <a:t>Curriculum GAN</a:t>
            </a:r>
          </a:p>
        </p:txBody>
      </p:sp>
      <p:pic>
        <p:nvPicPr>
          <p:cNvPr id="3" name="Picture 2">
            <a:extLst>
              <a:ext uri="{FF2B5EF4-FFF2-40B4-BE49-F238E27FC236}">
                <a16:creationId xmlns:a16="http://schemas.microsoft.com/office/drawing/2014/main" id="{33FC62D8-99EB-FC49-AA5B-1348B4FA86B4}"/>
              </a:ext>
            </a:extLst>
          </p:cNvPr>
          <p:cNvPicPr>
            <a:picLocks noChangeAspect="1"/>
          </p:cNvPicPr>
          <p:nvPr/>
        </p:nvPicPr>
        <p:blipFill>
          <a:blip r:embed="rId4"/>
          <a:stretch>
            <a:fillRect/>
          </a:stretch>
        </p:blipFill>
        <p:spPr>
          <a:xfrm>
            <a:off x="0" y="1154054"/>
            <a:ext cx="9144000" cy="3483091"/>
          </a:xfrm>
          <a:prstGeom prst="rect">
            <a:avLst/>
          </a:prstGeom>
        </p:spPr>
      </p:pic>
      <p:sp>
        <p:nvSpPr>
          <p:cNvPr id="4" name="TextBox 3">
            <a:extLst>
              <a:ext uri="{FF2B5EF4-FFF2-40B4-BE49-F238E27FC236}">
                <a16:creationId xmlns:a16="http://schemas.microsoft.com/office/drawing/2014/main" id="{5881167F-953C-6042-ADEA-B105DD5168D4}"/>
              </a:ext>
            </a:extLst>
          </p:cNvPr>
          <p:cNvSpPr txBox="1"/>
          <p:nvPr/>
        </p:nvSpPr>
        <p:spPr>
          <a:xfrm>
            <a:off x="152400" y="4826000"/>
            <a:ext cx="8864599" cy="461665"/>
          </a:xfrm>
          <a:prstGeom prst="rect">
            <a:avLst/>
          </a:prstGeom>
          <a:noFill/>
        </p:spPr>
        <p:txBody>
          <a:bodyPr wrap="square" rtlCol="0">
            <a:spAutoFit/>
          </a:bodyPr>
          <a:lstStyle/>
          <a:p>
            <a:pPr marL="285750" indent="-285750">
              <a:buFont typeface="Arial" panose="020B0604020202020204" pitchFamily="34" charset="0"/>
              <a:buChar char="•"/>
            </a:pPr>
            <a:r>
              <a:rPr lang="en-US" sz="2400" dirty="0"/>
              <a:t>Strategy 2: Include scoring function into the objective function</a:t>
            </a:r>
          </a:p>
        </p:txBody>
      </p:sp>
      <p:pic>
        <p:nvPicPr>
          <p:cNvPr id="5" name="Picture 4">
            <a:extLst>
              <a:ext uri="{FF2B5EF4-FFF2-40B4-BE49-F238E27FC236}">
                <a16:creationId xmlns:a16="http://schemas.microsoft.com/office/drawing/2014/main" id="{4C5DED6D-5986-3D4B-99D3-117391353B2E}"/>
              </a:ext>
            </a:extLst>
          </p:cNvPr>
          <p:cNvPicPr>
            <a:picLocks noChangeAspect="1"/>
          </p:cNvPicPr>
          <p:nvPr/>
        </p:nvPicPr>
        <p:blipFill>
          <a:blip r:embed="rId5"/>
          <a:stretch>
            <a:fillRect/>
          </a:stretch>
        </p:blipFill>
        <p:spPr>
          <a:xfrm>
            <a:off x="127001" y="5287665"/>
            <a:ext cx="8674100" cy="1378710"/>
          </a:xfrm>
          <a:prstGeom prst="rect">
            <a:avLst/>
          </a:prstGeom>
        </p:spPr>
      </p:pic>
    </p:spTree>
    <p:custDataLst>
      <p:tags r:id="rId1"/>
    </p:custDataLst>
    <p:extLst>
      <p:ext uri="{BB962C8B-B14F-4D97-AF65-F5344CB8AC3E}">
        <p14:creationId xmlns:p14="http://schemas.microsoft.com/office/powerpoint/2010/main" val="43956109"/>
      </p:ext>
    </p:extLst>
  </p:cSld>
  <p:clrMapOvr>
    <a:masterClrMapping/>
  </p:clrMapOvr>
  <mc:AlternateContent xmlns:mc="http://schemas.openxmlformats.org/markup-compatibility/2006" xmlns:p14="http://schemas.microsoft.com/office/powerpoint/2010/main">
    <mc:Choice Requires="p14">
      <p:transition spd="slow" p14:dur="2000" advTm="18118"/>
    </mc:Choice>
    <mc:Fallback xmlns="">
      <p:transition spd="slow" advTm="18118"/>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itle 9"/>
          <p:cNvSpPr txBox="1">
            <a:spLocks/>
          </p:cNvSpPr>
          <p:nvPr/>
        </p:nvSpPr>
        <p:spPr>
          <a:xfrm>
            <a:off x="243611" y="202663"/>
            <a:ext cx="8656320" cy="693185"/>
          </a:xfrm>
          <a:prstGeom prst="rect">
            <a:avLst/>
          </a:prstGeom>
        </p:spPr>
        <p:txBody>
          <a:bodyPr vert="horz" lIns="68580" tIns="34290" rIns="68580" bIns="34290" rtlCol="0" anchor="ctr">
            <a:noAutofit/>
          </a:bodyPr>
          <a:lstStyle/>
          <a:p>
            <a:pPr algn="ctr" defTabSz="342900"/>
            <a:r>
              <a:rPr lang="en-US" sz="4000" kern="1200" dirty="0">
                <a:solidFill>
                  <a:prstClr val="black"/>
                </a:solidFill>
                <a:latin typeface="Calibri"/>
                <a:ea typeface="+mn-ea"/>
                <a:cs typeface="Arial" pitchFamily="34" charset="0"/>
              </a:rPr>
              <a:t>Curriculum GAN</a:t>
            </a:r>
          </a:p>
        </p:txBody>
      </p:sp>
      <p:pic>
        <p:nvPicPr>
          <p:cNvPr id="3" name="Picture 2">
            <a:extLst>
              <a:ext uri="{FF2B5EF4-FFF2-40B4-BE49-F238E27FC236}">
                <a16:creationId xmlns:a16="http://schemas.microsoft.com/office/drawing/2014/main" id="{33FC62D8-99EB-FC49-AA5B-1348B4FA86B4}"/>
              </a:ext>
            </a:extLst>
          </p:cNvPr>
          <p:cNvPicPr>
            <a:picLocks noChangeAspect="1"/>
          </p:cNvPicPr>
          <p:nvPr/>
        </p:nvPicPr>
        <p:blipFill>
          <a:blip r:embed="rId4"/>
          <a:stretch>
            <a:fillRect/>
          </a:stretch>
        </p:blipFill>
        <p:spPr>
          <a:xfrm>
            <a:off x="0" y="1154054"/>
            <a:ext cx="9144000" cy="3483091"/>
          </a:xfrm>
          <a:prstGeom prst="rect">
            <a:avLst/>
          </a:prstGeom>
        </p:spPr>
      </p:pic>
      <p:sp>
        <p:nvSpPr>
          <p:cNvPr id="4" name="TextBox 3">
            <a:extLst>
              <a:ext uri="{FF2B5EF4-FFF2-40B4-BE49-F238E27FC236}">
                <a16:creationId xmlns:a16="http://schemas.microsoft.com/office/drawing/2014/main" id="{5881167F-953C-6042-ADEA-B105DD5168D4}"/>
              </a:ext>
            </a:extLst>
          </p:cNvPr>
          <p:cNvSpPr txBox="1"/>
          <p:nvPr/>
        </p:nvSpPr>
        <p:spPr>
          <a:xfrm>
            <a:off x="381000" y="4699000"/>
            <a:ext cx="2324100" cy="461665"/>
          </a:xfrm>
          <a:prstGeom prst="rect">
            <a:avLst/>
          </a:prstGeom>
          <a:noFill/>
        </p:spPr>
        <p:txBody>
          <a:bodyPr wrap="square" rtlCol="0">
            <a:spAutoFit/>
          </a:bodyPr>
          <a:lstStyle/>
          <a:p>
            <a:pPr marL="285750" indent="-285750">
              <a:buFont typeface="Arial" panose="020B0604020202020204" pitchFamily="34" charset="0"/>
              <a:buChar char="•"/>
            </a:pPr>
            <a:r>
              <a:rPr lang="en-US" sz="2400" dirty="0"/>
              <a:t>Strategy 3:</a:t>
            </a:r>
          </a:p>
        </p:txBody>
      </p:sp>
      <p:pic>
        <p:nvPicPr>
          <p:cNvPr id="5" name="Picture 4">
            <a:extLst>
              <a:ext uri="{FF2B5EF4-FFF2-40B4-BE49-F238E27FC236}">
                <a16:creationId xmlns:a16="http://schemas.microsoft.com/office/drawing/2014/main" id="{A9DAE331-2DC4-874D-8B79-5C40EA04ED12}"/>
              </a:ext>
            </a:extLst>
          </p:cNvPr>
          <p:cNvPicPr>
            <a:picLocks noChangeAspect="1"/>
          </p:cNvPicPr>
          <p:nvPr/>
        </p:nvPicPr>
        <p:blipFill>
          <a:blip r:embed="rId5"/>
          <a:stretch>
            <a:fillRect/>
          </a:stretch>
        </p:blipFill>
        <p:spPr>
          <a:xfrm>
            <a:off x="2311400" y="4561510"/>
            <a:ext cx="6324600" cy="704454"/>
          </a:xfrm>
          <a:prstGeom prst="rect">
            <a:avLst/>
          </a:prstGeom>
        </p:spPr>
      </p:pic>
      <p:pic>
        <p:nvPicPr>
          <p:cNvPr id="7" name="Picture 6">
            <a:extLst>
              <a:ext uri="{FF2B5EF4-FFF2-40B4-BE49-F238E27FC236}">
                <a16:creationId xmlns:a16="http://schemas.microsoft.com/office/drawing/2014/main" id="{541AD21E-C18E-A743-A450-99401C09C58F}"/>
              </a:ext>
            </a:extLst>
          </p:cNvPr>
          <p:cNvPicPr>
            <a:picLocks noChangeAspect="1"/>
          </p:cNvPicPr>
          <p:nvPr/>
        </p:nvPicPr>
        <p:blipFill>
          <a:blip r:embed="rId6"/>
          <a:stretch>
            <a:fillRect/>
          </a:stretch>
        </p:blipFill>
        <p:spPr>
          <a:xfrm>
            <a:off x="553129" y="5222520"/>
            <a:ext cx="8037283" cy="1597057"/>
          </a:xfrm>
          <a:prstGeom prst="rect">
            <a:avLst/>
          </a:prstGeom>
        </p:spPr>
      </p:pic>
    </p:spTree>
    <p:custDataLst>
      <p:tags r:id="rId1"/>
    </p:custDataLst>
    <p:extLst>
      <p:ext uri="{BB962C8B-B14F-4D97-AF65-F5344CB8AC3E}">
        <p14:creationId xmlns:p14="http://schemas.microsoft.com/office/powerpoint/2010/main" val="4226519802"/>
      </p:ext>
    </p:extLst>
  </p:cSld>
  <p:clrMapOvr>
    <a:masterClrMapping/>
  </p:clrMapOvr>
  <mc:AlternateContent xmlns:mc="http://schemas.openxmlformats.org/markup-compatibility/2006" xmlns:p14="http://schemas.microsoft.com/office/powerpoint/2010/main">
    <mc:Choice Requires="p14">
      <p:transition spd="slow" p14:dur="2000" advTm="18118"/>
    </mc:Choice>
    <mc:Fallback xmlns="">
      <p:transition spd="slow" advTm="18118"/>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itle 9"/>
          <p:cNvSpPr txBox="1">
            <a:spLocks/>
          </p:cNvSpPr>
          <p:nvPr/>
        </p:nvSpPr>
        <p:spPr>
          <a:xfrm>
            <a:off x="243611" y="202663"/>
            <a:ext cx="8656320" cy="693185"/>
          </a:xfrm>
          <a:prstGeom prst="rect">
            <a:avLst/>
          </a:prstGeom>
        </p:spPr>
        <p:txBody>
          <a:bodyPr vert="horz" lIns="68580" tIns="34290" rIns="68580" bIns="34290" rtlCol="0" anchor="ctr">
            <a:noAutofit/>
          </a:bodyPr>
          <a:lstStyle/>
          <a:p>
            <a:pPr algn="ctr" defTabSz="342900"/>
            <a:r>
              <a:rPr lang="en-US" sz="4000" kern="1200" dirty="0">
                <a:solidFill>
                  <a:prstClr val="black"/>
                </a:solidFill>
                <a:latin typeface="Calibri"/>
                <a:ea typeface="+mn-ea"/>
                <a:cs typeface="Arial" pitchFamily="34" charset="0"/>
              </a:rPr>
              <a:t>Image Generation</a:t>
            </a:r>
          </a:p>
        </p:txBody>
      </p:sp>
      <p:pic>
        <p:nvPicPr>
          <p:cNvPr id="8" name="Picture 7">
            <a:extLst>
              <a:ext uri="{FF2B5EF4-FFF2-40B4-BE49-F238E27FC236}">
                <a16:creationId xmlns:a16="http://schemas.microsoft.com/office/drawing/2014/main" id="{FD660C26-4E71-0447-9DA8-CF16B785F02E}"/>
              </a:ext>
            </a:extLst>
          </p:cNvPr>
          <p:cNvPicPr>
            <a:picLocks noChangeAspect="1"/>
          </p:cNvPicPr>
          <p:nvPr/>
        </p:nvPicPr>
        <p:blipFill>
          <a:blip r:embed="rId4"/>
          <a:stretch>
            <a:fillRect/>
          </a:stretch>
        </p:blipFill>
        <p:spPr>
          <a:xfrm>
            <a:off x="171094" y="1041937"/>
            <a:ext cx="8801811" cy="5613400"/>
          </a:xfrm>
          <a:prstGeom prst="rect">
            <a:avLst/>
          </a:prstGeom>
        </p:spPr>
      </p:pic>
    </p:spTree>
    <p:custDataLst>
      <p:tags r:id="rId1"/>
    </p:custDataLst>
    <p:extLst>
      <p:ext uri="{BB962C8B-B14F-4D97-AF65-F5344CB8AC3E}">
        <p14:creationId xmlns:p14="http://schemas.microsoft.com/office/powerpoint/2010/main" val="4134431381"/>
      </p:ext>
    </p:extLst>
  </p:cSld>
  <p:clrMapOvr>
    <a:masterClrMapping/>
  </p:clrMapOvr>
  <mc:AlternateContent xmlns:mc="http://schemas.openxmlformats.org/markup-compatibility/2006" xmlns:p14="http://schemas.microsoft.com/office/powerpoint/2010/main">
    <mc:Choice Requires="p14">
      <p:transition spd="slow" p14:dur="2000" advTm="18118"/>
    </mc:Choice>
    <mc:Fallback xmlns="">
      <p:transition spd="slow" advTm="18118"/>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itle 9"/>
          <p:cNvSpPr txBox="1">
            <a:spLocks/>
          </p:cNvSpPr>
          <p:nvPr/>
        </p:nvSpPr>
        <p:spPr>
          <a:xfrm>
            <a:off x="243611" y="202663"/>
            <a:ext cx="8656320" cy="693185"/>
          </a:xfrm>
          <a:prstGeom prst="rect">
            <a:avLst/>
          </a:prstGeom>
        </p:spPr>
        <p:txBody>
          <a:bodyPr vert="horz" lIns="68580" tIns="34290" rIns="68580" bIns="34290" rtlCol="0" anchor="ctr">
            <a:noAutofit/>
          </a:bodyPr>
          <a:lstStyle/>
          <a:p>
            <a:pPr algn="ctr" defTabSz="342900"/>
            <a:r>
              <a:rPr lang="en-US" sz="4000" kern="1200" dirty="0">
                <a:solidFill>
                  <a:prstClr val="black"/>
                </a:solidFill>
                <a:latin typeface="Calibri"/>
                <a:ea typeface="+mn-ea"/>
                <a:cs typeface="Arial" pitchFamily="34" charset="0"/>
              </a:rPr>
              <a:t>Image Generation</a:t>
            </a:r>
          </a:p>
        </p:txBody>
      </p:sp>
      <p:pic>
        <p:nvPicPr>
          <p:cNvPr id="3" name="Picture 2">
            <a:extLst>
              <a:ext uri="{FF2B5EF4-FFF2-40B4-BE49-F238E27FC236}">
                <a16:creationId xmlns:a16="http://schemas.microsoft.com/office/drawing/2014/main" id="{62E78361-E3B2-5142-A4BC-1891C489D2AA}"/>
              </a:ext>
            </a:extLst>
          </p:cNvPr>
          <p:cNvPicPr>
            <a:picLocks noChangeAspect="1"/>
          </p:cNvPicPr>
          <p:nvPr/>
        </p:nvPicPr>
        <p:blipFill>
          <a:blip r:embed="rId4"/>
          <a:stretch>
            <a:fillRect/>
          </a:stretch>
        </p:blipFill>
        <p:spPr>
          <a:xfrm>
            <a:off x="184412" y="1397000"/>
            <a:ext cx="8775175" cy="4295334"/>
          </a:xfrm>
          <a:prstGeom prst="rect">
            <a:avLst/>
          </a:prstGeom>
        </p:spPr>
      </p:pic>
    </p:spTree>
    <p:custDataLst>
      <p:tags r:id="rId1"/>
    </p:custDataLst>
    <p:extLst>
      <p:ext uri="{BB962C8B-B14F-4D97-AF65-F5344CB8AC3E}">
        <p14:creationId xmlns:p14="http://schemas.microsoft.com/office/powerpoint/2010/main" val="381019573"/>
      </p:ext>
    </p:extLst>
  </p:cSld>
  <p:clrMapOvr>
    <a:masterClrMapping/>
  </p:clrMapOvr>
  <mc:AlternateContent xmlns:mc="http://schemas.openxmlformats.org/markup-compatibility/2006" xmlns:p14="http://schemas.microsoft.com/office/powerpoint/2010/main">
    <mc:Choice Requires="p14">
      <p:transition spd="slow" p14:dur="2000" advTm="18118"/>
    </mc:Choice>
    <mc:Fallback xmlns="">
      <p:transition spd="slow" advTm="18118"/>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itle 9"/>
          <p:cNvSpPr txBox="1">
            <a:spLocks/>
          </p:cNvSpPr>
          <p:nvPr/>
        </p:nvSpPr>
        <p:spPr>
          <a:xfrm>
            <a:off x="243611" y="202663"/>
            <a:ext cx="8656320" cy="693185"/>
          </a:xfrm>
          <a:prstGeom prst="rect">
            <a:avLst/>
          </a:prstGeom>
        </p:spPr>
        <p:txBody>
          <a:bodyPr vert="horz" lIns="68580" tIns="34290" rIns="68580" bIns="34290" rtlCol="0" anchor="ctr">
            <a:noAutofit/>
          </a:bodyPr>
          <a:lstStyle/>
          <a:p>
            <a:pPr algn="ctr" defTabSz="342900"/>
            <a:r>
              <a:rPr lang="en-US" sz="4000" kern="1200" dirty="0">
                <a:solidFill>
                  <a:prstClr val="black"/>
                </a:solidFill>
                <a:latin typeface="Calibri"/>
                <a:ea typeface="+mn-ea"/>
                <a:cs typeface="Arial" pitchFamily="34" charset="0"/>
              </a:rPr>
              <a:t>Is this image real or fake?</a:t>
            </a:r>
          </a:p>
        </p:txBody>
      </p:sp>
      <p:pic>
        <p:nvPicPr>
          <p:cNvPr id="4" name="Picture 3">
            <a:extLst>
              <a:ext uri="{FF2B5EF4-FFF2-40B4-BE49-F238E27FC236}">
                <a16:creationId xmlns:a16="http://schemas.microsoft.com/office/drawing/2014/main" id="{395B46F8-9109-FF41-B548-E7EEC8E5ED50}"/>
              </a:ext>
            </a:extLst>
          </p:cNvPr>
          <p:cNvPicPr>
            <a:picLocks noChangeAspect="1"/>
          </p:cNvPicPr>
          <p:nvPr/>
        </p:nvPicPr>
        <p:blipFill>
          <a:blip r:embed="rId4"/>
          <a:stretch>
            <a:fillRect/>
          </a:stretch>
        </p:blipFill>
        <p:spPr>
          <a:xfrm>
            <a:off x="3885971" y="1394981"/>
            <a:ext cx="1371600" cy="1371600"/>
          </a:xfrm>
          <a:prstGeom prst="rect">
            <a:avLst/>
          </a:prstGeom>
        </p:spPr>
      </p:pic>
      <p:pic>
        <p:nvPicPr>
          <p:cNvPr id="7" name="Picture 6">
            <a:extLst>
              <a:ext uri="{FF2B5EF4-FFF2-40B4-BE49-F238E27FC236}">
                <a16:creationId xmlns:a16="http://schemas.microsoft.com/office/drawing/2014/main" id="{138CF95C-5003-BC4A-A847-732BA1CA0443}"/>
              </a:ext>
            </a:extLst>
          </p:cNvPr>
          <p:cNvPicPr>
            <a:picLocks noChangeAspect="1"/>
          </p:cNvPicPr>
          <p:nvPr/>
        </p:nvPicPr>
        <p:blipFill>
          <a:blip r:embed="rId4"/>
          <a:stretch>
            <a:fillRect/>
          </a:stretch>
        </p:blipFill>
        <p:spPr>
          <a:xfrm>
            <a:off x="3063011" y="3265714"/>
            <a:ext cx="3017520" cy="3017520"/>
          </a:xfrm>
          <a:prstGeom prst="rect">
            <a:avLst/>
          </a:prstGeom>
        </p:spPr>
      </p:pic>
    </p:spTree>
    <p:custDataLst>
      <p:tags r:id="rId1"/>
    </p:custDataLst>
    <p:extLst>
      <p:ext uri="{BB962C8B-B14F-4D97-AF65-F5344CB8AC3E}">
        <p14:creationId xmlns:p14="http://schemas.microsoft.com/office/powerpoint/2010/main" val="3399122151"/>
      </p:ext>
    </p:extLst>
  </p:cSld>
  <p:clrMapOvr>
    <a:masterClrMapping/>
  </p:clrMapOvr>
  <mc:AlternateContent xmlns:mc="http://schemas.openxmlformats.org/markup-compatibility/2006" xmlns:p14="http://schemas.microsoft.com/office/powerpoint/2010/main">
    <mc:Choice Requires="p14">
      <p:transition spd="slow" p14:dur="2000" advTm="18118"/>
    </mc:Choice>
    <mc:Fallback xmlns="">
      <p:transition spd="slow" advTm="18118"/>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itle 9"/>
          <p:cNvSpPr txBox="1">
            <a:spLocks/>
          </p:cNvSpPr>
          <p:nvPr/>
        </p:nvSpPr>
        <p:spPr>
          <a:xfrm>
            <a:off x="243611" y="202663"/>
            <a:ext cx="8656320" cy="693185"/>
          </a:xfrm>
          <a:prstGeom prst="rect">
            <a:avLst/>
          </a:prstGeom>
        </p:spPr>
        <p:txBody>
          <a:bodyPr vert="horz" lIns="68580" tIns="34290" rIns="68580" bIns="34290" rtlCol="0" anchor="ctr">
            <a:noAutofit/>
          </a:bodyPr>
          <a:lstStyle/>
          <a:p>
            <a:pPr algn="ctr" defTabSz="342900"/>
            <a:r>
              <a:rPr lang="en-US" sz="4000" kern="1200" dirty="0">
                <a:solidFill>
                  <a:prstClr val="black"/>
                </a:solidFill>
                <a:latin typeface="Calibri"/>
                <a:ea typeface="+mn-ea"/>
                <a:cs typeface="Arial" pitchFamily="34" charset="0"/>
              </a:rPr>
              <a:t>Is this image real or fake?</a:t>
            </a:r>
          </a:p>
        </p:txBody>
      </p:sp>
      <p:pic>
        <p:nvPicPr>
          <p:cNvPr id="3" name="Picture 2">
            <a:extLst>
              <a:ext uri="{FF2B5EF4-FFF2-40B4-BE49-F238E27FC236}">
                <a16:creationId xmlns:a16="http://schemas.microsoft.com/office/drawing/2014/main" id="{73E97D72-7AE0-D048-951C-CEFB0F432CF5}"/>
              </a:ext>
            </a:extLst>
          </p:cNvPr>
          <p:cNvPicPr>
            <a:picLocks noChangeAspect="1"/>
          </p:cNvPicPr>
          <p:nvPr/>
        </p:nvPicPr>
        <p:blipFill>
          <a:blip r:embed="rId4"/>
          <a:stretch>
            <a:fillRect/>
          </a:stretch>
        </p:blipFill>
        <p:spPr>
          <a:xfrm>
            <a:off x="3884154" y="1386815"/>
            <a:ext cx="1375229" cy="1375229"/>
          </a:xfrm>
          <a:prstGeom prst="rect">
            <a:avLst/>
          </a:prstGeom>
        </p:spPr>
      </p:pic>
      <p:pic>
        <p:nvPicPr>
          <p:cNvPr id="5" name="Picture 4">
            <a:extLst>
              <a:ext uri="{FF2B5EF4-FFF2-40B4-BE49-F238E27FC236}">
                <a16:creationId xmlns:a16="http://schemas.microsoft.com/office/drawing/2014/main" id="{6736378A-96D1-0440-85CB-BA61E479833F}"/>
              </a:ext>
            </a:extLst>
          </p:cNvPr>
          <p:cNvPicPr>
            <a:picLocks noChangeAspect="1"/>
          </p:cNvPicPr>
          <p:nvPr/>
        </p:nvPicPr>
        <p:blipFill>
          <a:blip r:embed="rId4"/>
          <a:stretch>
            <a:fillRect/>
          </a:stretch>
        </p:blipFill>
        <p:spPr>
          <a:xfrm>
            <a:off x="3063009" y="3253012"/>
            <a:ext cx="3017520" cy="3017520"/>
          </a:xfrm>
          <a:prstGeom prst="rect">
            <a:avLst/>
          </a:prstGeom>
        </p:spPr>
      </p:pic>
    </p:spTree>
    <p:custDataLst>
      <p:tags r:id="rId1"/>
    </p:custDataLst>
    <p:extLst>
      <p:ext uri="{BB962C8B-B14F-4D97-AF65-F5344CB8AC3E}">
        <p14:creationId xmlns:p14="http://schemas.microsoft.com/office/powerpoint/2010/main" val="2980445126"/>
      </p:ext>
    </p:extLst>
  </p:cSld>
  <p:clrMapOvr>
    <a:masterClrMapping/>
  </p:clrMapOvr>
  <mc:AlternateContent xmlns:mc="http://schemas.openxmlformats.org/markup-compatibility/2006" xmlns:p14="http://schemas.microsoft.com/office/powerpoint/2010/main">
    <mc:Choice Requires="p14">
      <p:transition spd="slow" p14:dur="2000" advTm="18118"/>
    </mc:Choice>
    <mc:Fallback xmlns="">
      <p:transition spd="slow" advTm="18118"/>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itle 9"/>
          <p:cNvSpPr txBox="1">
            <a:spLocks/>
          </p:cNvSpPr>
          <p:nvPr/>
        </p:nvSpPr>
        <p:spPr>
          <a:xfrm>
            <a:off x="243611" y="202663"/>
            <a:ext cx="8656320" cy="693185"/>
          </a:xfrm>
          <a:prstGeom prst="rect">
            <a:avLst/>
          </a:prstGeom>
        </p:spPr>
        <p:txBody>
          <a:bodyPr vert="horz" lIns="68580" tIns="34290" rIns="68580" bIns="34290" rtlCol="0" anchor="ctr">
            <a:noAutofit/>
          </a:bodyPr>
          <a:lstStyle/>
          <a:p>
            <a:pPr algn="ctr" defTabSz="342900"/>
            <a:r>
              <a:rPr lang="en-US" sz="4000" kern="1200" dirty="0">
                <a:solidFill>
                  <a:prstClr val="black"/>
                </a:solidFill>
                <a:latin typeface="Calibri"/>
                <a:ea typeface="+mn-ea"/>
                <a:cs typeface="Arial" pitchFamily="34" charset="0"/>
              </a:rPr>
              <a:t>Image Generation</a:t>
            </a:r>
          </a:p>
        </p:txBody>
      </p:sp>
      <p:pic>
        <p:nvPicPr>
          <p:cNvPr id="3" name="Picture 2">
            <a:extLst>
              <a:ext uri="{FF2B5EF4-FFF2-40B4-BE49-F238E27FC236}">
                <a16:creationId xmlns:a16="http://schemas.microsoft.com/office/drawing/2014/main" id="{F4632C17-8E35-4544-8457-F9F544008024}"/>
              </a:ext>
            </a:extLst>
          </p:cNvPr>
          <p:cNvPicPr>
            <a:picLocks noChangeAspect="1"/>
          </p:cNvPicPr>
          <p:nvPr/>
        </p:nvPicPr>
        <p:blipFill>
          <a:blip r:embed="rId4"/>
          <a:stretch>
            <a:fillRect/>
          </a:stretch>
        </p:blipFill>
        <p:spPr>
          <a:xfrm>
            <a:off x="72163" y="2872555"/>
            <a:ext cx="8999674" cy="3846282"/>
          </a:xfrm>
          <a:prstGeom prst="rect">
            <a:avLst/>
          </a:prstGeom>
        </p:spPr>
      </p:pic>
      <p:pic>
        <p:nvPicPr>
          <p:cNvPr id="5" name="Picture 4">
            <a:extLst>
              <a:ext uri="{FF2B5EF4-FFF2-40B4-BE49-F238E27FC236}">
                <a16:creationId xmlns:a16="http://schemas.microsoft.com/office/drawing/2014/main" id="{167E8FB5-25BB-5A4A-8EFB-FCEA95C1F5DC}"/>
              </a:ext>
            </a:extLst>
          </p:cNvPr>
          <p:cNvPicPr>
            <a:picLocks noChangeAspect="1"/>
          </p:cNvPicPr>
          <p:nvPr/>
        </p:nvPicPr>
        <p:blipFill>
          <a:blip r:embed="rId5"/>
          <a:stretch>
            <a:fillRect/>
          </a:stretch>
        </p:blipFill>
        <p:spPr>
          <a:xfrm>
            <a:off x="353352" y="895848"/>
            <a:ext cx="8436837" cy="1845298"/>
          </a:xfrm>
          <a:prstGeom prst="rect">
            <a:avLst/>
          </a:prstGeom>
        </p:spPr>
      </p:pic>
    </p:spTree>
    <p:custDataLst>
      <p:tags r:id="rId1"/>
    </p:custDataLst>
    <p:extLst>
      <p:ext uri="{BB962C8B-B14F-4D97-AF65-F5344CB8AC3E}">
        <p14:creationId xmlns:p14="http://schemas.microsoft.com/office/powerpoint/2010/main" val="76624514"/>
      </p:ext>
    </p:extLst>
  </p:cSld>
  <p:clrMapOvr>
    <a:masterClrMapping/>
  </p:clrMapOvr>
  <mc:AlternateContent xmlns:mc="http://schemas.openxmlformats.org/markup-compatibility/2006" xmlns:p14="http://schemas.microsoft.com/office/powerpoint/2010/main">
    <mc:Choice Requires="p14">
      <p:transition spd="slow" p14:dur="2000" advTm="18118"/>
    </mc:Choice>
    <mc:Fallback xmlns="">
      <p:transition spd="slow" advTm="18118"/>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58800" y="1083586"/>
            <a:ext cx="8089900" cy="4926733"/>
          </a:xfrm>
          <a:prstGeom prst="rect">
            <a:avLst/>
          </a:prstGeom>
          <a:noFill/>
        </p:spPr>
        <p:txBody>
          <a:bodyPr wrap="square" rtlCol="0">
            <a:spAutoFit/>
          </a:bodyPr>
          <a:lstStyle/>
          <a:p>
            <a:pPr marL="457200" indent="-457200" defTabSz="457200">
              <a:lnSpc>
                <a:spcPct val="120000"/>
              </a:lnSpc>
              <a:buFont typeface="Arial" panose="020B0604020202020204" pitchFamily="34" charset="0"/>
              <a:buChar char="•"/>
            </a:pPr>
            <a:r>
              <a:rPr lang="en-US" sz="2400" dirty="0">
                <a:latin typeface="+mn-lt"/>
              </a:rPr>
              <a:t>Related to the complexity of the loss function: Curriculum learning is equivalent with training starting from a smoothed-out loss function, that is gradually deblurred until it reaches the complexity of the original (complex) loss.</a:t>
            </a:r>
          </a:p>
          <a:p>
            <a:pPr marL="457200" indent="-457200" defTabSz="457200">
              <a:lnSpc>
                <a:spcPct val="120000"/>
              </a:lnSpc>
              <a:buFont typeface="Arial" panose="020B0604020202020204" pitchFamily="34" charset="0"/>
              <a:buChar char="•"/>
            </a:pPr>
            <a:endParaRPr lang="en-US" sz="2400" dirty="0">
              <a:solidFill>
                <a:srgbClr val="FF0000"/>
              </a:solidFill>
              <a:latin typeface="+mn-lt"/>
            </a:endParaRPr>
          </a:p>
          <a:p>
            <a:pPr marL="457200" indent="-457200" defTabSz="457200">
              <a:lnSpc>
                <a:spcPct val="120000"/>
              </a:lnSpc>
              <a:buFont typeface="Arial" panose="020B0604020202020204" pitchFamily="34" charset="0"/>
              <a:buChar char="•"/>
            </a:pPr>
            <a:endParaRPr lang="en-US" sz="2400" dirty="0">
              <a:solidFill>
                <a:srgbClr val="FF0000"/>
              </a:solidFill>
              <a:latin typeface="+mn-lt"/>
            </a:endParaRPr>
          </a:p>
          <a:p>
            <a:pPr marL="457200" indent="-457200" defTabSz="457200">
              <a:lnSpc>
                <a:spcPct val="120000"/>
              </a:lnSpc>
              <a:buFont typeface="Arial" panose="020B0604020202020204" pitchFamily="34" charset="0"/>
              <a:buChar char="•"/>
            </a:pPr>
            <a:endParaRPr lang="en-US" sz="2400" dirty="0">
              <a:solidFill>
                <a:srgbClr val="FF0000"/>
              </a:solidFill>
              <a:latin typeface="+mn-lt"/>
            </a:endParaRPr>
          </a:p>
          <a:p>
            <a:pPr marL="457200" indent="-457200" defTabSz="457200">
              <a:lnSpc>
                <a:spcPct val="120000"/>
              </a:lnSpc>
              <a:buFont typeface="Arial" panose="020B0604020202020204" pitchFamily="34" charset="0"/>
              <a:buChar char="•"/>
            </a:pPr>
            <a:endParaRPr lang="en-US" sz="2400" dirty="0">
              <a:solidFill>
                <a:srgbClr val="FF0000"/>
              </a:solidFill>
              <a:latin typeface="+mn-lt"/>
            </a:endParaRPr>
          </a:p>
          <a:p>
            <a:pPr defTabSz="457200">
              <a:lnSpc>
                <a:spcPct val="120000"/>
              </a:lnSpc>
            </a:pPr>
            <a:endParaRPr lang="en-US" sz="2400" dirty="0">
              <a:solidFill>
                <a:srgbClr val="FF0000"/>
              </a:solidFill>
              <a:latin typeface="+mn-lt"/>
            </a:endParaRPr>
          </a:p>
          <a:p>
            <a:pPr defTabSz="457200">
              <a:lnSpc>
                <a:spcPct val="120000"/>
              </a:lnSpc>
            </a:pPr>
            <a:endParaRPr lang="en-US" sz="2400" dirty="0">
              <a:solidFill>
                <a:schemeClr val="tx1"/>
              </a:solidFill>
              <a:latin typeface="+mn-lt"/>
            </a:endParaRPr>
          </a:p>
        </p:txBody>
      </p:sp>
      <p:sp>
        <p:nvSpPr>
          <p:cNvPr id="5" name="Shape 363">
            <a:extLst>
              <a:ext uri="{FF2B5EF4-FFF2-40B4-BE49-F238E27FC236}">
                <a16:creationId xmlns:a16="http://schemas.microsoft.com/office/drawing/2014/main" id="{D36E2AE6-AEFE-C34C-8DC5-95B3A25A32AD}"/>
              </a:ext>
            </a:extLst>
          </p:cNvPr>
          <p:cNvSpPr txBox="1"/>
          <p:nvPr/>
        </p:nvSpPr>
        <p:spPr>
          <a:xfrm>
            <a:off x="305529" y="232526"/>
            <a:ext cx="8532942" cy="692760"/>
          </a:xfrm>
          <a:prstGeom prst="rect">
            <a:avLst/>
          </a:prstGeom>
          <a:noFill/>
          <a:ln>
            <a:noFill/>
          </a:ln>
        </p:spPr>
        <p:txBody>
          <a:bodyPr lIns="91425" tIns="91425" rIns="91425" bIns="91425" anchor="t" anchorCtr="0">
            <a:noAutofit/>
          </a:bodyPr>
          <a:lstStyle/>
          <a:p>
            <a:pPr algn="ctr"/>
            <a:r>
              <a:rPr lang="ro-RO" sz="3200" dirty="0"/>
              <a:t>Curriculum </a:t>
            </a:r>
            <a:r>
              <a:rPr lang="ro-RO" sz="3200" dirty="0" err="1"/>
              <a:t>Learning</a:t>
            </a:r>
            <a:endParaRPr lang="en" sz="3200" dirty="0"/>
          </a:p>
        </p:txBody>
      </p:sp>
      <p:sp>
        <p:nvSpPr>
          <p:cNvPr id="3" name="Freeform 2">
            <a:extLst>
              <a:ext uri="{FF2B5EF4-FFF2-40B4-BE49-F238E27FC236}">
                <a16:creationId xmlns:a16="http://schemas.microsoft.com/office/drawing/2014/main" id="{AB27831F-5834-2147-8290-195018A7BB10}"/>
              </a:ext>
            </a:extLst>
          </p:cNvPr>
          <p:cNvSpPr/>
          <p:nvPr/>
        </p:nvSpPr>
        <p:spPr>
          <a:xfrm>
            <a:off x="1276498" y="3429000"/>
            <a:ext cx="6786694" cy="3017645"/>
          </a:xfrm>
          <a:custGeom>
            <a:avLst/>
            <a:gdLst>
              <a:gd name="connsiteX0" fmla="*/ 0 w 6786694"/>
              <a:gd name="connsiteY0" fmla="*/ 369116 h 3017645"/>
              <a:gd name="connsiteX1" fmla="*/ 1568741 w 6786694"/>
              <a:gd name="connsiteY1" fmla="*/ 3011648 h 3017645"/>
              <a:gd name="connsiteX2" fmla="*/ 2701255 w 6786694"/>
              <a:gd name="connsiteY2" fmla="*/ 1115736 h 3017645"/>
              <a:gd name="connsiteX3" fmla="*/ 3229762 w 6786694"/>
              <a:gd name="connsiteY3" fmla="*/ 1996580 h 3017645"/>
              <a:gd name="connsiteX4" fmla="*/ 3808602 w 6786694"/>
              <a:gd name="connsiteY4" fmla="*/ 780176 h 3017645"/>
              <a:gd name="connsiteX5" fmla="*/ 4186106 w 6786694"/>
              <a:gd name="connsiteY5" fmla="*/ 1652631 h 3017645"/>
              <a:gd name="connsiteX6" fmla="*/ 4731391 w 6786694"/>
              <a:gd name="connsiteY6" fmla="*/ 704675 h 3017645"/>
              <a:gd name="connsiteX7" fmla="*/ 5360565 w 6786694"/>
              <a:gd name="connsiteY7" fmla="*/ 1275127 h 3017645"/>
              <a:gd name="connsiteX8" fmla="*/ 6786694 w 6786694"/>
              <a:gd name="connsiteY8" fmla="*/ 0 h 3017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86694" h="3017645">
                <a:moveTo>
                  <a:pt x="0" y="369116"/>
                </a:moveTo>
                <a:cubicBezTo>
                  <a:pt x="559266" y="1628163"/>
                  <a:pt x="1118532" y="2887211"/>
                  <a:pt x="1568741" y="3011648"/>
                </a:cubicBezTo>
                <a:cubicBezTo>
                  <a:pt x="2018950" y="3136085"/>
                  <a:pt x="2424418" y="1284914"/>
                  <a:pt x="2701255" y="1115736"/>
                </a:cubicBezTo>
                <a:cubicBezTo>
                  <a:pt x="2978092" y="946558"/>
                  <a:pt x="3045204" y="2052507"/>
                  <a:pt x="3229762" y="1996580"/>
                </a:cubicBezTo>
                <a:cubicBezTo>
                  <a:pt x="3414320" y="1940653"/>
                  <a:pt x="3649211" y="837501"/>
                  <a:pt x="3808602" y="780176"/>
                </a:cubicBezTo>
                <a:cubicBezTo>
                  <a:pt x="3967993" y="722851"/>
                  <a:pt x="4032308" y="1665214"/>
                  <a:pt x="4186106" y="1652631"/>
                </a:cubicBezTo>
                <a:cubicBezTo>
                  <a:pt x="4339904" y="1640048"/>
                  <a:pt x="4535648" y="767592"/>
                  <a:pt x="4731391" y="704675"/>
                </a:cubicBezTo>
                <a:cubicBezTo>
                  <a:pt x="4927134" y="641758"/>
                  <a:pt x="5018015" y="1392573"/>
                  <a:pt x="5360565" y="1275127"/>
                </a:cubicBezTo>
                <a:cubicBezTo>
                  <a:pt x="5703115" y="1157681"/>
                  <a:pt x="6244904" y="578840"/>
                  <a:pt x="6786694" y="0"/>
                </a:cubicBezTo>
              </a:path>
            </a:pathLst>
          </a:custGeom>
          <a:ln w="254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1" name="Freeform 10">
            <a:extLst>
              <a:ext uri="{FF2B5EF4-FFF2-40B4-BE49-F238E27FC236}">
                <a16:creationId xmlns:a16="http://schemas.microsoft.com/office/drawing/2014/main" id="{8FFF96BF-6F8C-3641-A520-B0E5009263E3}"/>
              </a:ext>
            </a:extLst>
          </p:cNvPr>
          <p:cNvSpPr/>
          <p:nvPr/>
        </p:nvSpPr>
        <p:spPr>
          <a:xfrm>
            <a:off x="1310052" y="3385036"/>
            <a:ext cx="6726115" cy="2783583"/>
          </a:xfrm>
          <a:custGeom>
            <a:avLst/>
            <a:gdLst>
              <a:gd name="connsiteX0" fmla="*/ 0 w 6726115"/>
              <a:gd name="connsiteY0" fmla="*/ 404446 h 3086502"/>
              <a:gd name="connsiteX1" fmla="*/ 1714500 w 6726115"/>
              <a:gd name="connsiteY1" fmla="*/ 3059723 h 3086502"/>
              <a:gd name="connsiteX2" fmla="*/ 2804746 w 6726115"/>
              <a:gd name="connsiteY2" fmla="*/ 1740877 h 3086502"/>
              <a:gd name="connsiteX3" fmla="*/ 3499338 w 6726115"/>
              <a:gd name="connsiteY3" fmla="*/ 1195754 h 3086502"/>
              <a:gd name="connsiteX4" fmla="*/ 5609492 w 6726115"/>
              <a:gd name="connsiteY4" fmla="*/ 791308 h 3086502"/>
              <a:gd name="connsiteX5" fmla="*/ 6726115 w 6726115"/>
              <a:gd name="connsiteY5" fmla="*/ 0 h 3086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26115" h="3086502">
                <a:moveTo>
                  <a:pt x="0" y="404446"/>
                </a:moveTo>
                <a:cubicBezTo>
                  <a:pt x="623521" y="1620715"/>
                  <a:pt x="1247042" y="2836985"/>
                  <a:pt x="1714500" y="3059723"/>
                </a:cubicBezTo>
                <a:cubicBezTo>
                  <a:pt x="2181958" y="3282461"/>
                  <a:pt x="2507273" y="2051538"/>
                  <a:pt x="2804746" y="1740877"/>
                </a:cubicBezTo>
                <a:cubicBezTo>
                  <a:pt x="3102219" y="1430216"/>
                  <a:pt x="3031880" y="1354015"/>
                  <a:pt x="3499338" y="1195754"/>
                </a:cubicBezTo>
                <a:cubicBezTo>
                  <a:pt x="3966796" y="1037493"/>
                  <a:pt x="5071696" y="990600"/>
                  <a:pt x="5609492" y="791308"/>
                </a:cubicBezTo>
                <a:cubicBezTo>
                  <a:pt x="6147288" y="592016"/>
                  <a:pt x="6531219" y="134815"/>
                  <a:pt x="6726115"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C20D5A4-C993-DF47-ADC1-1F42EFE1BCB2}"/>
              </a:ext>
            </a:extLst>
          </p:cNvPr>
          <p:cNvSpPr/>
          <p:nvPr/>
        </p:nvSpPr>
        <p:spPr>
          <a:xfrm>
            <a:off x="7851531" y="3429000"/>
            <a:ext cx="114300" cy="11795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ED2F75F-0D4D-3945-B015-7B16D200B883}"/>
              </a:ext>
            </a:extLst>
          </p:cNvPr>
          <p:cNvSpPr/>
          <p:nvPr/>
        </p:nvSpPr>
        <p:spPr>
          <a:xfrm>
            <a:off x="7810352" y="3352440"/>
            <a:ext cx="114300" cy="11795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F5B831C-D857-2247-A6F6-E4F11EEF7600}"/>
              </a:ext>
            </a:extLst>
          </p:cNvPr>
          <p:cNvSpPr/>
          <p:nvPr/>
        </p:nvSpPr>
        <p:spPr>
          <a:xfrm>
            <a:off x="3097824" y="6031380"/>
            <a:ext cx="114300" cy="11795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6436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 C -0.02049 0.02824 -0.0408 0.05671 -0.05972 0.08056 C -0.07865 0.10463 -0.09913 0.12917 -0.11354 0.14352 C -0.12795 0.15787 -0.14618 0.16667 -0.14618 0.16667 L -0.14618 0.16667 " pathEditMode="relative" ptsTypes="AAAAA">
                                      <p:cBhvr>
                                        <p:cTn id="6" dur="2000" fill="hold"/>
                                        <p:tgtEl>
                                          <p:spTgt spid="12"/>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0" nodeType="clickEffect">
                                  <p:stCondLst>
                                    <p:cond delay="0"/>
                                  </p:stCondLst>
                                  <p:childTnLst>
                                    <p:animMotion origin="layout" path="M 3.33333E-6 -3.7037E-6 C -0.01528 0.01806 -0.03039 0.03635 -0.04914 0.05162 C -0.06789 0.0669 -0.08733 0.08125 -0.1125 0.0919 C -0.13785 0.10232 -0.17188 0.1088 -0.20104 0.11482 C -0.23021 0.12107 -0.26302 0.12315 -0.2875 0.12871 C -0.31198 0.13403 -0.33091 0.13936 -0.34809 0.14723 C -0.36528 0.15486 -0.37709 0.16158 -0.39045 0.1757 C -0.40365 0.19005 -0.41268 0.20394 -0.42795 0.23334 C -0.44306 0.26274 -0.46719 0.32709 -0.48177 0.35301 C -0.49636 0.37917 -0.50591 0.38449 -0.51528 0.39005 " pathEditMode="relative" rAng="0" ptsTypes="AAAAAAAAAA">
                                      <p:cBhvr>
                                        <p:cTn id="18" dur="2000" fill="hold"/>
                                        <p:tgtEl>
                                          <p:spTgt spid="13"/>
                                        </p:tgtEl>
                                        <p:attrNameLst>
                                          <p:attrName>ppt_x</p:attrName>
                                          <p:attrName>ppt_y</p:attrName>
                                        </p:attrNameLst>
                                      </p:cBhvr>
                                      <p:rCtr x="-25764" y="19491"/>
                                    </p:animMotion>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1"/>
                                        </p:tgtEl>
                                        <p:attrNameLst>
                                          <p:attrName>style.visibility</p:attrName>
                                        </p:attrNameLst>
                                      </p:cBhvr>
                                      <p:to>
                                        <p:strVal val="hidden"/>
                                      </p:to>
                                    </p:set>
                                  </p:childTnLst>
                                </p:cTn>
                              </p:par>
                              <p:par>
                                <p:cTn id="23" presetID="1" presetClass="exit" presetSubtype="0" fill="hold" grpId="2" nodeType="withEffect">
                                  <p:stCondLst>
                                    <p:cond delay="0"/>
                                  </p:stCondLst>
                                  <p:childTnLst>
                                    <p:set>
                                      <p:cBhvr>
                                        <p:cTn id="24" dur="1" fill="hold">
                                          <p:stCondLst>
                                            <p:cond delay="0"/>
                                          </p:stCondLst>
                                        </p:cTn>
                                        <p:tgtEl>
                                          <p:spTgt spid="13"/>
                                        </p:tgtEl>
                                        <p:attrNameLst>
                                          <p:attrName>style.visibility</p:attrName>
                                        </p:attrNameLst>
                                      </p:cBhvr>
                                      <p:to>
                                        <p:strVal val="hidden"/>
                                      </p:to>
                                    </p:set>
                                  </p:childTnLst>
                                </p:cTn>
                              </p:par>
                              <p:par>
                                <p:cTn id="25" presetID="1" presetClass="entr" presetSubtype="0" fill="hold" grpId="1"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grpId="0" nodeType="clickEffect">
                                  <p:stCondLst>
                                    <p:cond delay="0"/>
                                  </p:stCondLst>
                                  <p:childTnLst>
                                    <p:animMotion origin="layout" path="M 0 0 C -0.00434 0.00972 -0.00851 0.01967 -0.01354 0.02662 C -0.0184 0.03379 -0.02413 0.03796 -0.02969 0.04213 " pathEditMode="relative" ptsTypes="AAA">
                                      <p:cBhvr>
                                        <p:cTn id="30" dur="2000" fill="hold"/>
                                        <p:tgtEl>
                                          <p:spTgt spid="1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13" grpId="0" animBg="1"/>
      <p:bldP spid="13" grpId="1" animBg="1"/>
      <p:bldP spid="13" grpId="2" animBg="1"/>
      <p:bldP spid="14" grpId="0" animBg="1"/>
      <p:bldP spid="14" grpId="1"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itle 9"/>
          <p:cNvSpPr txBox="1">
            <a:spLocks/>
          </p:cNvSpPr>
          <p:nvPr/>
        </p:nvSpPr>
        <p:spPr>
          <a:xfrm>
            <a:off x="243611" y="202663"/>
            <a:ext cx="8656320" cy="693185"/>
          </a:xfrm>
          <a:prstGeom prst="rect">
            <a:avLst/>
          </a:prstGeom>
        </p:spPr>
        <p:txBody>
          <a:bodyPr vert="horz" lIns="68580" tIns="34290" rIns="68580" bIns="34290" rtlCol="0" anchor="ctr">
            <a:noAutofit/>
          </a:bodyPr>
          <a:lstStyle/>
          <a:p>
            <a:pPr algn="ctr" defTabSz="342900"/>
            <a:r>
              <a:rPr lang="en-US" sz="4000" kern="1200" dirty="0">
                <a:solidFill>
                  <a:prstClr val="black"/>
                </a:solidFill>
                <a:latin typeface="Calibri"/>
                <a:ea typeface="+mn-ea"/>
                <a:cs typeface="Arial" pitchFamily="34" charset="0"/>
              </a:rPr>
              <a:t>Image Translation</a:t>
            </a:r>
          </a:p>
        </p:txBody>
      </p:sp>
      <p:pic>
        <p:nvPicPr>
          <p:cNvPr id="2" name="Picture 1">
            <a:extLst>
              <a:ext uri="{FF2B5EF4-FFF2-40B4-BE49-F238E27FC236}">
                <a16:creationId xmlns:a16="http://schemas.microsoft.com/office/drawing/2014/main" id="{8D1A2F0F-83EE-7740-AB0C-0D1B92573F5B}"/>
              </a:ext>
            </a:extLst>
          </p:cNvPr>
          <p:cNvPicPr>
            <a:picLocks noChangeAspect="1"/>
          </p:cNvPicPr>
          <p:nvPr/>
        </p:nvPicPr>
        <p:blipFill>
          <a:blip r:embed="rId4"/>
          <a:stretch>
            <a:fillRect/>
          </a:stretch>
        </p:blipFill>
        <p:spPr>
          <a:xfrm>
            <a:off x="121576" y="2463845"/>
            <a:ext cx="8900389" cy="1930310"/>
          </a:xfrm>
          <a:prstGeom prst="rect">
            <a:avLst/>
          </a:prstGeom>
        </p:spPr>
      </p:pic>
    </p:spTree>
    <p:custDataLst>
      <p:tags r:id="rId1"/>
    </p:custDataLst>
    <p:extLst>
      <p:ext uri="{BB962C8B-B14F-4D97-AF65-F5344CB8AC3E}">
        <p14:creationId xmlns:p14="http://schemas.microsoft.com/office/powerpoint/2010/main" val="1812937064"/>
      </p:ext>
    </p:extLst>
  </p:cSld>
  <p:clrMapOvr>
    <a:masterClrMapping/>
  </p:clrMapOvr>
  <mc:AlternateContent xmlns:mc="http://schemas.openxmlformats.org/markup-compatibility/2006" xmlns:p14="http://schemas.microsoft.com/office/powerpoint/2010/main">
    <mc:Choice Requires="p14">
      <p:transition spd="slow" p14:dur="2000" advTm="18118"/>
    </mc:Choice>
    <mc:Fallback xmlns="">
      <p:transition spd="slow" advTm="18118"/>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itle 9"/>
          <p:cNvSpPr txBox="1">
            <a:spLocks/>
          </p:cNvSpPr>
          <p:nvPr/>
        </p:nvSpPr>
        <p:spPr>
          <a:xfrm>
            <a:off x="243611" y="202663"/>
            <a:ext cx="8656320" cy="693185"/>
          </a:xfrm>
          <a:prstGeom prst="rect">
            <a:avLst/>
          </a:prstGeom>
        </p:spPr>
        <p:txBody>
          <a:bodyPr vert="horz" lIns="68580" tIns="34290" rIns="68580" bIns="34290" rtlCol="0" anchor="ctr">
            <a:noAutofit/>
          </a:bodyPr>
          <a:lstStyle/>
          <a:p>
            <a:pPr algn="ctr" defTabSz="342900"/>
            <a:r>
              <a:rPr lang="en-US" sz="4000" kern="1200" dirty="0">
                <a:solidFill>
                  <a:prstClr val="black"/>
                </a:solidFill>
                <a:latin typeface="Calibri"/>
                <a:ea typeface="+mn-ea"/>
                <a:cs typeface="Arial" pitchFamily="34" charset="0"/>
              </a:rPr>
              <a:t>Image Translation</a:t>
            </a:r>
          </a:p>
        </p:txBody>
      </p:sp>
      <p:sp>
        <p:nvSpPr>
          <p:cNvPr id="4" name="TextBox 3">
            <a:extLst>
              <a:ext uri="{FF2B5EF4-FFF2-40B4-BE49-F238E27FC236}">
                <a16:creationId xmlns:a16="http://schemas.microsoft.com/office/drawing/2014/main" id="{5881167F-953C-6042-ADEA-B105DD5168D4}"/>
              </a:ext>
            </a:extLst>
          </p:cNvPr>
          <p:cNvSpPr txBox="1"/>
          <p:nvPr/>
        </p:nvSpPr>
        <p:spPr>
          <a:xfrm>
            <a:off x="381000" y="4699000"/>
            <a:ext cx="2324100" cy="461665"/>
          </a:xfrm>
          <a:prstGeom prst="rect">
            <a:avLst/>
          </a:prstGeom>
          <a:noFill/>
        </p:spPr>
        <p:txBody>
          <a:bodyPr wrap="square" rtlCol="0">
            <a:spAutoFit/>
          </a:bodyPr>
          <a:lstStyle/>
          <a:p>
            <a:pPr marL="285750" indent="-285750">
              <a:buFont typeface="Arial" panose="020B0604020202020204" pitchFamily="34" charset="0"/>
              <a:buChar char="•"/>
            </a:pPr>
            <a:r>
              <a:rPr lang="en-US" sz="2400" dirty="0"/>
              <a:t>Strategy 3:</a:t>
            </a:r>
          </a:p>
        </p:txBody>
      </p:sp>
      <p:pic>
        <p:nvPicPr>
          <p:cNvPr id="5" name="Picture 4">
            <a:extLst>
              <a:ext uri="{FF2B5EF4-FFF2-40B4-BE49-F238E27FC236}">
                <a16:creationId xmlns:a16="http://schemas.microsoft.com/office/drawing/2014/main" id="{8E4F0F35-D482-4845-855F-83BC4196BD5C}"/>
              </a:ext>
            </a:extLst>
          </p:cNvPr>
          <p:cNvPicPr>
            <a:picLocks noChangeAspect="1"/>
          </p:cNvPicPr>
          <p:nvPr/>
        </p:nvPicPr>
        <p:blipFill>
          <a:blip r:embed="rId4"/>
          <a:stretch>
            <a:fillRect/>
          </a:stretch>
        </p:blipFill>
        <p:spPr>
          <a:xfrm>
            <a:off x="0" y="1209669"/>
            <a:ext cx="9144000" cy="5124462"/>
          </a:xfrm>
          <a:prstGeom prst="rect">
            <a:avLst/>
          </a:prstGeom>
        </p:spPr>
      </p:pic>
    </p:spTree>
    <p:custDataLst>
      <p:tags r:id="rId1"/>
    </p:custDataLst>
    <p:extLst>
      <p:ext uri="{BB962C8B-B14F-4D97-AF65-F5344CB8AC3E}">
        <p14:creationId xmlns:p14="http://schemas.microsoft.com/office/powerpoint/2010/main" val="3715522714"/>
      </p:ext>
    </p:extLst>
  </p:cSld>
  <p:clrMapOvr>
    <a:masterClrMapping/>
  </p:clrMapOvr>
  <mc:AlternateContent xmlns:mc="http://schemas.openxmlformats.org/markup-compatibility/2006" xmlns:p14="http://schemas.microsoft.com/office/powerpoint/2010/main">
    <mc:Choice Requires="p14">
      <p:transition spd="slow" p14:dur="2000" advTm="18118"/>
    </mc:Choice>
    <mc:Fallback xmlns="">
      <p:transition spd="slow" advTm="18118"/>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176"/>
        <p:cNvGrpSpPr/>
        <p:nvPr/>
      </p:nvGrpSpPr>
      <p:grpSpPr>
        <a:xfrm>
          <a:off x="0" y="0"/>
          <a:ext cx="0" cy="0"/>
          <a:chOff x="0" y="0"/>
          <a:chExt cx="0" cy="0"/>
        </a:xfrm>
      </p:grpSpPr>
      <p:sp>
        <p:nvSpPr>
          <p:cNvPr id="1177" name="Shape 1177"/>
          <p:cNvSpPr/>
          <p:nvPr/>
        </p:nvSpPr>
        <p:spPr>
          <a:xfrm>
            <a:off x="0" y="274680"/>
            <a:ext cx="9144000" cy="555606"/>
          </a:xfrm>
          <a:prstGeom prst="rect">
            <a:avLst/>
          </a:prstGeom>
          <a:noFill/>
          <a:ln>
            <a:noFill/>
          </a:ln>
        </p:spPr>
        <p:txBody>
          <a:bodyPr lIns="90000" tIns="45000" rIns="90000" bIns="45000" anchor="t" anchorCtr="0">
            <a:noAutofit/>
          </a:bodyPr>
          <a:lstStyle/>
          <a:p>
            <a:pPr algn="ctr">
              <a:buClr>
                <a:srgbClr val="000000"/>
              </a:buClr>
              <a:buSzPct val="25000"/>
              <a:buFont typeface="Calibri"/>
              <a:buNone/>
            </a:pPr>
            <a:r>
              <a:rPr lang="en-US" sz="3600" dirty="0">
                <a:latin typeface="Calibri"/>
                <a:ea typeface="Calibri"/>
                <a:cs typeface="Calibri"/>
                <a:sym typeface="Calibri"/>
              </a:rPr>
              <a:t>Conclusion</a:t>
            </a:r>
          </a:p>
        </p:txBody>
      </p:sp>
      <p:sp>
        <p:nvSpPr>
          <p:cNvPr id="1178" name="Shape 1178"/>
          <p:cNvSpPr txBox="1"/>
          <p:nvPr/>
        </p:nvSpPr>
        <p:spPr>
          <a:xfrm>
            <a:off x="194036" y="1044453"/>
            <a:ext cx="8616589" cy="5487947"/>
          </a:xfrm>
          <a:prstGeom prst="rect">
            <a:avLst/>
          </a:prstGeom>
          <a:noFill/>
          <a:ln>
            <a:noFill/>
          </a:ln>
        </p:spPr>
        <p:txBody>
          <a:bodyPr lIns="91425" tIns="45700" rIns="91425" bIns="45700" anchor="t" anchorCtr="0">
            <a:noAutofit/>
          </a:bodyPr>
          <a:lstStyle/>
          <a:p>
            <a:pPr marL="285750" indent="-285750">
              <a:buClr>
                <a:srgbClr val="000000"/>
              </a:buClr>
              <a:buFont typeface="Arial"/>
              <a:buNone/>
            </a:pPr>
            <a:endParaRPr sz="2800" b="1" dirty="0">
              <a:latin typeface="Calibri"/>
              <a:ea typeface="Calibri"/>
              <a:cs typeface="Calibri"/>
              <a:sym typeface="Calibri"/>
            </a:endParaRPr>
          </a:p>
          <a:p>
            <a:pPr marL="285750" indent="-285750">
              <a:buClr>
                <a:srgbClr val="000000"/>
              </a:buClr>
              <a:buSzPct val="100000"/>
              <a:buFont typeface="Arial"/>
              <a:buChar char="•"/>
            </a:pPr>
            <a:r>
              <a:rPr lang="en-US" sz="2800" dirty="0">
                <a:latin typeface="Calibri"/>
                <a:ea typeface="Calibri"/>
                <a:cs typeface="Calibri"/>
                <a:sym typeface="Calibri"/>
              </a:rPr>
              <a:t>Curriculum learning strategies can help to improve generative results</a:t>
            </a:r>
          </a:p>
          <a:p>
            <a:pPr marL="285750" indent="-285750">
              <a:buClr>
                <a:srgbClr val="000000"/>
              </a:buClr>
              <a:buSzPct val="100000"/>
              <a:buFont typeface="Arial"/>
              <a:buChar char="•"/>
            </a:pPr>
            <a:endParaRPr lang="en-US" sz="2800" dirty="0">
              <a:latin typeface="Calibri"/>
              <a:ea typeface="Calibri"/>
              <a:cs typeface="Calibri"/>
              <a:sym typeface="Calibri"/>
            </a:endParaRPr>
          </a:p>
          <a:p>
            <a:pPr marL="285750" indent="-285750">
              <a:buClr>
                <a:srgbClr val="000000"/>
              </a:buClr>
              <a:buSzPct val="100000"/>
              <a:buFont typeface="Arial"/>
              <a:buChar char="•"/>
            </a:pPr>
            <a:r>
              <a:rPr lang="en-US" sz="2800" dirty="0">
                <a:latin typeface="Calibri"/>
                <a:ea typeface="Calibri"/>
                <a:cs typeface="Calibri"/>
                <a:sym typeface="Calibri"/>
              </a:rPr>
              <a:t>Future work: </a:t>
            </a:r>
          </a:p>
          <a:p>
            <a:pPr marL="457200" indent="-457200">
              <a:buClr>
                <a:srgbClr val="000000"/>
              </a:buClr>
              <a:buSzPct val="100000"/>
              <a:buFont typeface="Wingdings" pitchFamily="2" charset="2"/>
              <a:buChar char="Ø"/>
            </a:pPr>
            <a:r>
              <a:rPr lang="en-US" sz="2800" dirty="0">
                <a:latin typeface="Calibri"/>
                <a:ea typeface="Calibri"/>
                <a:cs typeface="Calibri"/>
                <a:sym typeface="Calibri"/>
              </a:rPr>
              <a:t>Increase architecture depth as difficult batches are added into the training set</a:t>
            </a:r>
          </a:p>
          <a:p>
            <a:pPr marL="457200" indent="-457200">
              <a:buClr>
                <a:srgbClr val="000000"/>
              </a:buClr>
              <a:buSzPct val="100000"/>
              <a:buFont typeface="Wingdings" pitchFamily="2" charset="2"/>
              <a:buChar char="Ø"/>
            </a:pPr>
            <a:r>
              <a:rPr lang="en-US" sz="2800" dirty="0">
                <a:latin typeface="Calibri"/>
                <a:ea typeface="Calibri"/>
                <a:cs typeface="Calibri"/>
                <a:sym typeface="Calibri"/>
              </a:rPr>
              <a:t>Explore other strategies for estimating sample difficulty</a:t>
            </a:r>
          </a:p>
          <a:p>
            <a:pPr marL="285750" indent="-285750">
              <a:buClr>
                <a:srgbClr val="000000"/>
              </a:buClr>
              <a:buSzPct val="100000"/>
              <a:buFont typeface="Arial"/>
              <a:buChar char="•"/>
            </a:pPr>
            <a:endParaRPr lang="en-US" sz="2800" dirty="0">
              <a:latin typeface="Calibri"/>
              <a:ea typeface="Calibri"/>
              <a:cs typeface="Calibri"/>
              <a:sym typeface="Calibri"/>
            </a:endParaRPr>
          </a:p>
        </p:txBody>
      </p:sp>
    </p:spTree>
    <p:extLst>
      <p:ext uri="{BB962C8B-B14F-4D97-AF65-F5344CB8AC3E}">
        <p14:creationId xmlns:p14="http://schemas.microsoft.com/office/powerpoint/2010/main" val="2048419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78">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78">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7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Shape 522"/>
          <p:cNvSpPr txBox="1">
            <a:spLocks noGrp="1"/>
          </p:cNvSpPr>
          <p:nvPr>
            <p:ph type="ctrTitle"/>
          </p:nvPr>
        </p:nvSpPr>
        <p:spPr>
          <a:xfrm>
            <a:off x="174420" y="535579"/>
            <a:ext cx="8640960" cy="2632771"/>
          </a:xfrm>
          <a:prstGeom prst="rect">
            <a:avLst/>
          </a:prstGeom>
          <a:noFill/>
          <a:ln>
            <a:noFill/>
          </a:ln>
        </p:spPr>
        <p:txBody>
          <a:bodyPr lIns="91425" tIns="45700" rIns="91425" bIns="45700" anchor="ctr" anchorCtr="0">
            <a:noAutofit/>
          </a:bodyPr>
          <a:lstStyle/>
          <a:p>
            <a:pPr lvl="0">
              <a:lnSpc>
                <a:spcPct val="120000"/>
              </a:lnSpc>
              <a:buSzPct val="25000"/>
            </a:pPr>
            <a:r>
              <a:rPr lang="en-US" b="1" i="1" dirty="0"/>
              <a:t>Progressive Growing of GANs for Improved Quality, Stability, and Variation</a:t>
            </a:r>
          </a:p>
        </p:txBody>
      </p:sp>
      <p:sp>
        <p:nvSpPr>
          <p:cNvPr id="523" name="Shape 523"/>
          <p:cNvSpPr txBox="1"/>
          <p:nvPr/>
        </p:nvSpPr>
        <p:spPr>
          <a:xfrm>
            <a:off x="620889" y="5351750"/>
            <a:ext cx="7902221" cy="1200900"/>
          </a:xfrm>
          <a:prstGeom prst="rect">
            <a:avLst/>
          </a:prstGeom>
          <a:noFill/>
          <a:ln>
            <a:noFill/>
          </a:ln>
        </p:spPr>
        <p:txBody>
          <a:bodyPr lIns="91425" tIns="45700" rIns="91425" bIns="45700" anchor="t" anchorCtr="0">
            <a:noAutofit/>
          </a:bodyPr>
          <a:lstStyle/>
          <a:p>
            <a:pPr lvl="0" algn="ctr" rtl="0">
              <a:spcBef>
                <a:spcPts val="0"/>
              </a:spcBef>
              <a:buClr>
                <a:srgbClr val="000000"/>
              </a:buClr>
              <a:buFont typeface="Calibri"/>
              <a:buNone/>
            </a:pPr>
            <a:endParaRPr sz="1000" dirty="0"/>
          </a:p>
          <a:p>
            <a:pPr lvl="0" algn="ctr">
              <a:buClr>
                <a:srgbClr val="000000"/>
              </a:buClr>
              <a:buSzPct val="25000"/>
            </a:pPr>
            <a:r>
              <a:rPr lang="en-US" sz="3000" dirty="0"/>
              <a:t>ICLR 2018</a:t>
            </a:r>
          </a:p>
        </p:txBody>
      </p:sp>
      <p:sp>
        <p:nvSpPr>
          <p:cNvPr id="524" name="Shape 524"/>
          <p:cNvSpPr txBox="1">
            <a:spLocks noGrp="1"/>
          </p:cNvSpPr>
          <p:nvPr>
            <p:ph type="subTitle" idx="1"/>
          </p:nvPr>
        </p:nvSpPr>
        <p:spPr>
          <a:xfrm>
            <a:off x="1143000" y="3696048"/>
            <a:ext cx="6858000" cy="1655700"/>
          </a:xfrm>
          <a:prstGeom prst="rect">
            <a:avLst/>
          </a:prstGeom>
          <a:noFill/>
          <a:ln>
            <a:noFill/>
          </a:ln>
        </p:spPr>
        <p:txBody>
          <a:bodyPr lIns="91425" tIns="45700" rIns="91425" bIns="45700" anchor="t" anchorCtr="0">
            <a:noAutofit/>
          </a:bodyPr>
          <a:lstStyle/>
          <a:p>
            <a:pPr lvl="0">
              <a:spcBef>
                <a:spcPts val="0"/>
              </a:spcBef>
              <a:buClr>
                <a:srgbClr val="000000"/>
              </a:buClr>
              <a:buSzPct val="25000"/>
            </a:pPr>
            <a:r>
              <a:rPr lang="en-US" dirty="0">
                <a:solidFill>
                  <a:srgbClr val="000000"/>
                </a:solidFill>
              </a:rPr>
              <a:t>T </a:t>
            </a:r>
            <a:r>
              <a:rPr lang="en-US" dirty="0" err="1">
                <a:solidFill>
                  <a:srgbClr val="000000"/>
                </a:solidFill>
              </a:rPr>
              <a:t>Karras</a:t>
            </a:r>
            <a:r>
              <a:rPr lang="en-US" dirty="0">
                <a:solidFill>
                  <a:srgbClr val="000000"/>
                </a:solidFill>
              </a:rPr>
              <a:t>, T Aila, S Laine, J </a:t>
            </a:r>
            <a:r>
              <a:rPr lang="en-US" dirty="0" err="1">
                <a:solidFill>
                  <a:srgbClr val="000000"/>
                </a:solidFill>
              </a:rPr>
              <a:t>Lehtinen</a:t>
            </a:r>
            <a:endParaRPr lang="en-US" sz="3200" b="0" i="0" u="none" strike="noStrike" cap="none"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50748186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176"/>
        <p:cNvGrpSpPr/>
        <p:nvPr/>
      </p:nvGrpSpPr>
      <p:grpSpPr>
        <a:xfrm>
          <a:off x="0" y="0"/>
          <a:ext cx="0" cy="0"/>
          <a:chOff x="0" y="0"/>
          <a:chExt cx="0" cy="0"/>
        </a:xfrm>
      </p:grpSpPr>
      <p:sp>
        <p:nvSpPr>
          <p:cNvPr id="1177" name="Shape 1177"/>
          <p:cNvSpPr/>
          <p:nvPr/>
        </p:nvSpPr>
        <p:spPr>
          <a:xfrm>
            <a:off x="0" y="274680"/>
            <a:ext cx="9144000" cy="555606"/>
          </a:xfrm>
          <a:prstGeom prst="rect">
            <a:avLst/>
          </a:prstGeom>
          <a:noFill/>
          <a:ln>
            <a:noFill/>
          </a:ln>
        </p:spPr>
        <p:txBody>
          <a:bodyPr lIns="90000" tIns="45000" rIns="90000" bIns="45000" anchor="t" anchorCtr="0">
            <a:noAutofit/>
          </a:bodyPr>
          <a:lstStyle/>
          <a:p>
            <a:pPr algn="ctr">
              <a:buClr>
                <a:srgbClr val="000000"/>
              </a:buClr>
              <a:buSzPct val="25000"/>
              <a:buFont typeface="Calibri"/>
              <a:buNone/>
            </a:pPr>
            <a:r>
              <a:rPr lang="en-US" sz="3600" dirty="0">
                <a:latin typeface="Calibri"/>
                <a:ea typeface="Calibri"/>
                <a:cs typeface="Calibri"/>
                <a:sym typeface="Calibri"/>
              </a:rPr>
              <a:t>Progressive growing of GANs</a:t>
            </a:r>
          </a:p>
        </p:txBody>
      </p:sp>
      <p:pic>
        <p:nvPicPr>
          <p:cNvPr id="3" name="Picture 2" descr="Diagram&#10;&#10;Description automatically generated">
            <a:extLst>
              <a:ext uri="{FF2B5EF4-FFF2-40B4-BE49-F238E27FC236}">
                <a16:creationId xmlns:a16="http://schemas.microsoft.com/office/drawing/2014/main" id="{973E5E89-EF08-E946-973F-E2FD41145259}"/>
              </a:ext>
            </a:extLst>
          </p:cNvPr>
          <p:cNvPicPr>
            <a:picLocks noChangeAspect="1"/>
          </p:cNvPicPr>
          <p:nvPr/>
        </p:nvPicPr>
        <p:blipFill>
          <a:blip r:embed="rId3"/>
          <a:stretch>
            <a:fillRect/>
          </a:stretch>
        </p:blipFill>
        <p:spPr>
          <a:xfrm>
            <a:off x="0" y="1094376"/>
            <a:ext cx="9144000" cy="5327616"/>
          </a:xfrm>
          <a:prstGeom prst="rect">
            <a:avLst/>
          </a:prstGeom>
        </p:spPr>
      </p:pic>
    </p:spTree>
    <p:extLst>
      <p:ext uri="{BB962C8B-B14F-4D97-AF65-F5344CB8AC3E}">
        <p14:creationId xmlns:p14="http://schemas.microsoft.com/office/powerpoint/2010/main" val="343141658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176"/>
        <p:cNvGrpSpPr/>
        <p:nvPr/>
      </p:nvGrpSpPr>
      <p:grpSpPr>
        <a:xfrm>
          <a:off x="0" y="0"/>
          <a:ext cx="0" cy="0"/>
          <a:chOff x="0" y="0"/>
          <a:chExt cx="0" cy="0"/>
        </a:xfrm>
      </p:grpSpPr>
      <p:sp>
        <p:nvSpPr>
          <p:cNvPr id="1177" name="Shape 1177"/>
          <p:cNvSpPr/>
          <p:nvPr/>
        </p:nvSpPr>
        <p:spPr>
          <a:xfrm>
            <a:off x="0" y="274680"/>
            <a:ext cx="9144000" cy="555606"/>
          </a:xfrm>
          <a:prstGeom prst="rect">
            <a:avLst/>
          </a:prstGeom>
          <a:noFill/>
          <a:ln>
            <a:noFill/>
          </a:ln>
        </p:spPr>
        <p:txBody>
          <a:bodyPr lIns="90000" tIns="45000" rIns="90000" bIns="45000" anchor="t" anchorCtr="0">
            <a:noAutofit/>
          </a:bodyPr>
          <a:lstStyle/>
          <a:p>
            <a:pPr algn="ctr">
              <a:buClr>
                <a:srgbClr val="000000"/>
              </a:buClr>
              <a:buSzPct val="25000"/>
              <a:buFont typeface="Calibri"/>
              <a:buNone/>
            </a:pPr>
            <a:r>
              <a:rPr lang="en-US" sz="3600" dirty="0">
                <a:latin typeface="Calibri"/>
                <a:ea typeface="Calibri"/>
                <a:cs typeface="Calibri"/>
                <a:sym typeface="Calibri"/>
              </a:rPr>
              <a:t>Faster training</a:t>
            </a:r>
          </a:p>
        </p:txBody>
      </p:sp>
      <p:pic>
        <p:nvPicPr>
          <p:cNvPr id="3" name="Picture 2" descr="Chart, line chart&#10;&#10;Description automatically generated">
            <a:extLst>
              <a:ext uri="{FF2B5EF4-FFF2-40B4-BE49-F238E27FC236}">
                <a16:creationId xmlns:a16="http://schemas.microsoft.com/office/drawing/2014/main" id="{D309444E-5C97-9146-B4E9-669315E9F613}"/>
              </a:ext>
            </a:extLst>
          </p:cNvPr>
          <p:cNvPicPr>
            <a:picLocks noChangeAspect="1"/>
          </p:cNvPicPr>
          <p:nvPr/>
        </p:nvPicPr>
        <p:blipFill>
          <a:blip r:embed="rId3"/>
          <a:stretch>
            <a:fillRect/>
          </a:stretch>
        </p:blipFill>
        <p:spPr>
          <a:xfrm>
            <a:off x="1743921" y="920136"/>
            <a:ext cx="5656157" cy="5663184"/>
          </a:xfrm>
          <a:prstGeom prst="rect">
            <a:avLst/>
          </a:prstGeom>
        </p:spPr>
      </p:pic>
    </p:spTree>
    <p:extLst>
      <p:ext uri="{BB962C8B-B14F-4D97-AF65-F5344CB8AC3E}">
        <p14:creationId xmlns:p14="http://schemas.microsoft.com/office/powerpoint/2010/main" val="186725005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176"/>
        <p:cNvGrpSpPr/>
        <p:nvPr/>
      </p:nvGrpSpPr>
      <p:grpSpPr>
        <a:xfrm>
          <a:off x="0" y="0"/>
          <a:ext cx="0" cy="0"/>
          <a:chOff x="0" y="0"/>
          <a:chExt cx="0" cy="0"/>
        </a:xfrm>
      </p:grpSpPr>
      <p:sp>
        <p:nvSpPr>
          <p:cNvPr id="1177" name="Shape 1177"/>
          <p:cNvSpPr/>
          <p:nvPr/>
        </p:nvSpPr>
        <p:spPr>
          <a:xfrm>
            <a:off x="0" y="274680"/>
            <a:ext cx="9144000" cy="555606"/>
          </a:xfrm>
          <a:prstGeom prst="rect">
            <a:avLst/>
          </a:prstGeom>
          <a:noFill/>
          <a:ln>
            <a:noFill/>
          </a:ln>
        </p:spPr>
        <p:txBody>
          <a:bodyPr lIns="90000" tIns="45000" rIns="90000" bIns="45000" anchor="t" anchorCtr="0">
            <a:noAutofit/>
          </a:bodyPr>
          <a:lstStyle/>
          <a:p>
            <a:pPr algn="ctr">
              <a:buClr>
                <a:srgbClr val="000000"/>
              </a:buClr>
              <a:buSzPct val="25000"/>
              <a:buFont typeface="Calibri"/>
              <a:buNone/>
            </a:pPr>
            <a:r>
              <a:rPr lang="en-US" sz="3600" dirty="0">
                <a:latin typeface="Calibri"/>
                <a:ea typeface="Calibri"/>
                <a:cs typeface="Calibri"/>
                <a:sym typeface="Calibri"/>
              </a:rPr>
              <a:t>High-resolution results</a:t>
            </a:r>
          </a:p>
        </p:txBody>
      </p:sp>
      <p:pic>
        <p:nvPicPr>
          <p:cNvPr id="3" name="Picture 2">
            <a:extLst>
              <a:ext uri="{FF2B5EF4-FFF2-40B4-BE49-F238E27FC236}">
                <a16:creationId xmlns:a16="http://schemas.microsoft.com/office/drawing/2014/main" id="{729E9078-CC4D-2046-B364-73047B47CBFD}"/>
              </a:ext>
            </a:extLst>
          </p:cNvPr>
          <p:cNvPicPr>
            <a:picLocks noChangeAspect="1"/>
          </p:cNvPicPr>
          <p:nvPr/>
        </p:nvPicPr>
        <p:blipFill>
          <a:blip r:embed="rId3"/>
          <a:stretch>
            <a:fillRect/>
          </a:stretch>
        </p:blipFill>
        <p:spPr>
          <a:xfrm>
            <a:off x="0" y="1023214"/>
            <a:ext cx="9144000" cy="4982260"/>
          </a:xfrm>
          <a:prstGeom prst="rect">
            <a:avLst/>
          </a:prstGeom>
        </p:spPr>
      </p:pic>
    </p:spTree>
    <p:extLst>
      <p:ext uri="{BB962C8B-B14F-4D97-AF65-F5344CB8AC3E}">
        <p14:creationId xmlns:p14="http://schemas.microsoft.com/office/powerpoint/2010/main" val="207610209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176"/>
        <p:cNvGrpSpPr/>
        <p:nvPr/>
      </p:nvGrpSpPr>
      <p:grpSpPr>
        <a:xfrm>
          <a:off x="0" y="0"/>
          <a:ext cx="0" cy="0"/>
          <a:chOff x="0" y="0"/>
          <a:chExt cx="0" cy="0"/>
        </a:xfrm>
      </p:grpSpPr>
      <p:sp>
        <p:nvSpPr>
          <p:cNvPr id="1177" name="Shape 1177"/>
          <p:cNvSpPr/>
          <p:nvPr/>
        </p:nvSpPr>
        <p:spPr>
          <a:xfrm>
            <a:off x="0" y="274680"/>
            <a:ext cx="9144000" cy="555606"/>
          </a:xfrm>
          <a:prstGeom prst="rect">
            <a:avLst/>
          </a:prstGeom>
          <a:noFill/>
          <a:ln>
            <a:noFill/>
          </a:ln>
        </p:spPr>
        <p:txBody>
          <a:bodyPr lIns="90000" tIns="45000" rIns="90000" bIns="45000" anchor="t" anchorCtr="0">
            <a:noAutofit/>
          </a:bodyPr>
          <a:lstStyle/>
          <a:p>
            <a:pPr algn="ctr">
              <a:buClr>
                <a:srgbClr val="000000"/>
              </a:buClr>
              <a:buSzPct val="25000"/>
              <a:buFont typeface="Calibri"/>
              <a:buNone/>
            </a:pPr>
            <a:r>
              <a:rPr lang="en-US" sz="3600" dirty="0">
                <a:latin typeface="Calibri"/>
                <a:ea typeface="Calibri"/>
                <a:cs typeface="Calibri"/>
                <a:sym typeface="Calibri"/>
              </a:rPr>
              <a:t>Better quality, more realistic</a:t>
            </a:r>
          </a:p>
        </p:txBody>
      </p:sp>
      <p:pic>
        <p:nvPicPr>
          <p:cNvPr id="3" name="Picture 2">
            <a:extLst>
              <a:ext uri="{FF2B5EF4-FFF2-40B4-BE49-F238E27FC236}">
                <a16:creationId xmlns:a16="http://schemas.microsoft.com/office/drawing/2014/main" id="{7E43EF1B-FC8A-C94B-A8DC-8DA6548B9251}"/>
              </a:ext>
            </a:extLst>
          </p:cNvPr>
          <p:cNvPicPr>
            <a:picLocks noChangeAspect="1"/>
          </p:cNvPicPr>
          <p:nvPr/>
        </p:nvPicPr>
        <p:blipFill>
          <a:blip r:embed="rId3"/>
          <a:stretch>
            <a:fillRect/>
          </a:stretch>
        </p:blipFill>
        <p:spPr>
          <a:xfrm>
            <a:off x="0" y="1564057"/>
            <a:ext cx="9144000" cy="3729885"/>
          </a:xfrm>
          <a:prstGeom prst="rect">
            <a:avLst/>
          </a:prstGeom>
        </p:spPr>
      </p:pic>
    </p:spTree>
    <p:extLst>
      <p:ext uri="{BB962C8B-B14F-4D97-AF65-F5344CB8AC3E}">
        <p14:creationId xmlns:p14="http://schemas.microsoft.com/office/powerpoint/2010/main" val="423159053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Shape 522"/>
          <p:cNvSpPr txBox="1">
            <a:spLocks noGrp="1"/>
          </p:cNvSpPr>
          <p:nvPr>
            <p:ph type="ctrTitle"/>
          </p:nvPr>
        </p:nvSpPr>
        <p:spPr>
          <a:xfrm>
            <a:off x="174420" y="535579"/>
            <a:ext cx="8640960" cy="2632771"/>
          </a:xfrm>
          <a:prstGeom prst="rect">
            <a:avLst/>
          </a:prstGeom>
          <a:noFill/>
          <a:ln>
            <a:noFill/>
          </a:ln>
        </p:spPr>
        <p:txBody>
          <a:bodyPr lIns="91425" tIns="45700" rIns="91425" bIns="45700" anchor="ctr" anchorCtr="0">
            <a:noAutofit/>
          </a:bodyPr>
          <a:lstStyle/>
          <a:p>
            <a:pPr lvl="0">
              <a:lnSpc>
                <a:spcPct val="120000"/>
              </a:lnSpc>
              <a:buSzPct val="25000"/>
            </a:pPr>
            <a:r>
              <a:rPr lang="en-US" b="1" i="1" dirty="0"/>
              <a:t>Curriculum by Smoothing</a:t>
            </a:r>
          </a:p>
        </p:txBody>
      </p:sp>
      <p:sp>
        <p:nvSpPr>
          <p:cNvPr id="523" name="Shape 523"/>
          <p:cNvSpPr txBox="1"/>
          <p:nvPr/>
        </p:nvSpPr>
        <p:spPr>
          <a:xfrm>
            <a:off x="620889" y="5351750"/>
            <a:ext cx="7902221" cy="1200900"/>
          </a:xfrm>
          <a:prstGeom prst="rect">
            <a:avLst/>
          </a:prstGeom>
          <a:noFill/>
          <a:ln>
            <a:noFill/>
          </a:ln>
        </p:spPr>
        <p:txBody>
          <a:bodyPr lIns="91425" tIns="45700" rIns="91425" bIns="45700" anchor="t" anchorCtr="0">
            <a:noAutofit/>
          </a:bodyPr>
          <a:lstStyle/>
          <a:p>
            <a:pPr lvl="0" algn="ctr" rtl="0">
              <a:spcBef>
                <a:spcPts val="0"/>
              </a:spcBef>
              <a:buClr>
                <a:srgbClr val="000000"/>
              </a:buClr>
              <a:buFont typeface="Calibri"/>
              <a:buNone/>
            </a:pPr>
            <a:endParaRPr sz="1000" dirty="0"/>
          </a:p>
          <a:p>
            <a:pPr lvl="0" algn="ctr">
              <a:buClr>
                <a:srgbClr val="000000"/>
              </a:buClr>
              <a:buSzPct val="25000"/>
            </a:pPr>
            <a:r>
              <a:rPr lang="en-US" sz="3000" dirty="0" err="1"/>
              <a:t>NeurIPS</a:t>
            </a:r>
            <a:r>
              <a:rPr lang="en-US" sz="3000" dirty="0"/>
              <a:t> 2020</a:t>
            </a:r>
          </a:p>
        </p:txBody>
      </p:sp>
      <p:sp>
        <p:nvSpPr>
          <p:cNvPr id="524" name="Shape 524"/>
          <p:cNvSpPr txBox="1">
            <a:spLocks noGrp="1"/>
          </p:cNvSpPr>
          <p:nvPr>
            <p:ph type="subTitle" idx="1"/>
          </p:nvPr>
        </p:nvSpPr>
        <p:spPr>
          <a:xfrm>
            <a:off x="1143000" y="3696048"/>
            <a:ext cx="6858000" cy="1655700"/>
          </a:xfrm>
          <a:prstGeom prst="rect">
            <a:avLst/>
          </a:prstGeom>
          <a:noFill/>
          <a:ln>
            <a:noFill/>
          </a:ln>
        </p:spPr>
        <p:txBody>
          <a:bodyPr lIns="91425" tIns="45700" rIns="91425" bIns="45700" anchor="t" anchorCtr="0">
            <a:noAutofit/>
          </a:bodyPr>
          <a:lstStyle/>
          <a:p>
            <a:pPr lvl="0">
              <a:spcBef>
                <a:spcPts val="0"/>
              </a:spcBef>
              <a:buClr>
                <a:srgbClr val="000000"/>
              </a:buClr>
              <a:buSzPct val="25000"/>
            </a:pPr>
            <a:r>
              <a:rPr lang="en-US" dirty="0">
                <a:solidFill>
                  <a:srgbClr val="000000"/>
                </a:solidFill>
              </a:rPr>
              <a:t>S Sinha, A Garg, H Larochelle</a:t>
            </a:r>
            <a:endParaRPr lang="en-US" sz="3200" b="0" i="0" u="none" strike="noStrike" cap="none"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89700221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176"/>
        <p:cNvGrpSpPr/>
        <p:nvPr/>
      </p:nvGrpSpPr>
      <p:grpSpPr>
        <a:xfrm>
          <a:off x="0" y="0"/>
          <a:ext cx="0" cy="0"/>
          <a:chOff x="0" y="0"/>
          <a:chExt cx="0" cy="0"/>
        </a:xfrm>
      </p:grpSpPr>
      <p:sp>
        <p:nvSpPr>
          <p:cNvPr id="1177" name="Shape 1177"/>
          <p:cNvSpPr/>
          <p:nvPr/>
        </p:nvSpPr>
        <p:spPr>
          <a:xfrm>
            <a:off x="0" y="274680"/>
            <a:ext cx="9144000" cy="555606"/>
          </a:xfrm>
          <a:prstGeom prst="rect">
            <a:avLst/>
          </a:prstGeom>
          <a:noFill/>
          <a:ln>
            <a:noFill/>
          </a:ln>
        </p:spPr>
        <p:txBody>
          <a:bodyPr lIns="90000" tIns="45000" rIns="90000" bIns="45000" anchor="t" anchorCtr="0">
            <a:noAutofit/>
          </a:bodyPr>
          <a:lstStyle/>
          <a:p>
            <a:pPr algn="ctr">
              <a:buClr>
                <a:srgbClr val="000000"/>
              </a:buClr>
              <a:buSzPct val="25000"/>
              <a:buFont typeface="Calibri"/>
              <a:buNone/>
            </a:pPr>
            <a:r>
              <a:rPr lang="en-US" sz="3600" dirty="0">
                <a:latin typeface="Calibri"/>
                <a:ea typeface="Calibri"/>
                <a:cs typeface="Calibri"/>
                <a:sym typeface="Calibri"/>
              </a:rPr>
              <a:t>Smoothing using Gaussian kernel</a:t>
            </a:r>
          </a:p>
        </p:txBody>
      </p:sp>
      <p:pic>
        <p:nvPicPr>
          <p:cNvPr id="3" name="Picture 2">
            <a:extLst>
              <a:ext uri="{FF2B5EF4-FFF2-40B4-BE49-F238E27FC236}">
                <a16:creationId xmlns:a16="http://schemas.microsoft.com/office/drawing/2014/main" id="{E79A0F6B-44B0-A14B-AC8B-264BA136F5F5}"/>
              </a:ext>
            </a:extLst>
          </p:cNvPr>
          <p:cNvPicPr>
            <a:picLocks noChangeAspect="1"/>
          </p:cNvPicPr>
          <p:nvPr/>
        </p:nvPicPr>
        <p:blipFill>
          <a:blip r:embed="rId3"/>
          <a:stretch>
            <a:fillRect/>
          </a:stretch>
        </p:blipFill>
        <p:spPr>
          <a:xfrm>
            <a:off x="91440" y="2467331"/>
            <a:ext cx="8961120" cy="2372533"/>
          </a:xfrm>
          <a:prstGeom prst="rect">
            <a:avLst/>
          </a:prstGeom>
        </p:spPr>
      </p:pic>
    </p:spTree>
    <p:extLst>
      <p:ext uri="{BB962C8B-B14F-4D97-AF65-F5344CB8AC3E}">
        <p14:creationId xmlns:p14="http://schemas.microsoft.com/office/powerpoint/2010/main" val="22579551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58800" y="1083586"/>
            <a:ext cx="8089900" cy="4483535"/>
          </a:xfrm>
          <a:prstGeom prst="rect">
            <a:avLst/>
          </a:prstGeom>
          <a:noFill/>
        </p:spPr>
        <p:txBody>
          <a:bodyPr wrap="square" rtlCol="0">
            <a:spAutoFit/>
          </a:bodyPr>
          <a:lstStyle/>
          <a:p>
            <a:pPr marL="457200" indent="-457200" defTabSz="457200">
              <a:lnSpc>
                <a:spcPct val="120000"/>
              </a:lnSpc>
              <a:buFont typeface="Arial" panose="020B0604020202020204" pitchFamily="34" charset="0"/>
              <a:buChar char="•"/>
            </a:pPr>
            <a:r>
              <a:rPr lang="en-US" sz="2400" dirty="0">
                <a:latin typeface="+mn-lt"/>
              </a:rPr>
              <a:t>Progressively deblurring the loss function can be achieved in different ways: </a:t>
            </a:r>
          </a:p>
          <a:p>
            <a:pPr marL="457200" indent="-457200" defTabSz="457200">
              <a:lnSpc>
                <a:spcPct val="120000"/>
              </a:lnSpc>
              <a:buAutoNum type="arabicPeriod"/>
            </a:pPr>
            <a:r>
              <a:rPr lang="en-US" sz="2400" dirty="0">
                <a:latin typeface="+mn-lt"/>
              </a:rPr>
              <a:t>Presenting the examples in increasing order of difficulty, as in [</a:t>
            </a:r>
            <a:r>
              <a:rPr lang="en-US" sz="2400" dirty="0" err="1">
                <a:latin typeface="+mn-lt"/>
              </a:rPr>
              <a:t>Soviany</a:t>
            </a:r>
            <a:r>
              <a:rPr lang="en-US" sz="2400" dirty="0">
                <a:latin typeface="+mn-lt"/>
              </a:rPr>
              <a:t> et al., WACV 2020]. Requires knowledge of the difficulty of data samples.</a:t>
            </a:r>
          </a:p>
          <a:p>
            <a:pPr marL="457200" indent="-457200" defTabSz="457200">
              <a:lnSpc>
                <a:spcPct val="120000"/>
              </a:lnSpc>
              <a:buAutoNum type="arabicPeriod"/>
            </a:pPr>
            <a:r>
              <a:rPr lang="en-US" sz="2400" dirty="0">
                <a:latin typeface="+mn-lt"/>
              </a:rPr>
              <a:t>Gradually increasing the size of the architecture, as in [</a:t>
            </a:r>
            <a:r>
              <a:rPr lang="en-US" sz="2400" dirty="0" err="1">
                <a:latin typeface="+mn-lt"/>
              </a:rPr>
              <a:t>Karras</a:t>
            </a:r>
            <a:r>
              <a:rPr lang="en-US" sz="2400" dirty="0">
                <a:latin typeface="+mn-lt"/>
              </a:rPr>
              <a:t> et al., ICLR 2018]</a:t>
            </a:r>
          </a:p>
          <a:p>
            <a:pPr marL="457200" indent="-457200" defTabSz="457200">
              <a:lnSpc>
                <a:spcPct val="120000"/>
              </a:lnSpc>
              <a:buAutoNum type="arabicPeriod"/>
            </a:pPr>
            <a:r>
              <a:rPr lang="en-US" sz="2400" dirty="0">
                <a:latin typeface="+mn-lt"/>
              </a:rPr>
              <a:t>Gradually deblurring convolutional filters, as in [</a:t>
            </a:r>
            <a:r>
              <a:rPr lang="en-US" sz="2400" dirty="0"/>
              <a:t>Sinha et al., </a:t>
            </a:r>
            <a:r>
              <a:rPr lang="en-US" sz="2400" dirty="0" err="1"/>
              <a:t>NeurIPS</a:t>
            </a:r>
            <a:r>
              <a:rPr lang="en-US" sz="2400" dirty="0"/>
              <a:t> 2020</a:t>
            </a:r>
            <a:r>
              <a:rPr lang="en-US" sz="2400" dirty="0">
                <a:latin typeface="+mn-lt"/>
              </a:rPr>
              <a:t>]</a:t>
            </a:r>
            <a:endParaRPr lang="en-US" sz="2400" dirty="0">
              <a:solidFill>
                <a:srgbClr val="FF0000"/>
              </a:solidFill>
              <a:latin typeface="+mn-lt"/>
            </a:endParaRPr>
          </a:p>
          <a:p>
            <a:pPr defTabSz="457200">
              <a:lnSpc>
                <a:spcPct val="120000"/>
              </a:lnSpc>
            </a:pPr>
            <a:endParaRPr lang="en-US" sz="2400" dirty="0">
              <a:solidFill>
                <a:schemeClr val="tx1"/>
              </a:solidFill>
              <a:latin typeface="+mn-lt"/>
            </a:endParaRPr>
          </a:p>
        </p:txBody>
      </p:sp>
      <p:sp>
        <p:nvSpPr>
          <p:cNvPr id="5" name="Shape 363">
            <a:extLst>
              <a:ext uri="{FF2B5EF4-FFF2-40B4-BE49-F238E27FC236}">
                <a16:creationId xmlns:a16="http://schemas.microsoft.com/office/drawing/2014/main" id="{D36E2AE6-AEFE-C34C-8DC5-95B3A25A32AD}"/>
              </a:ext>
            </a:extLst>
          </p:cNvPr>
          <p:cNvSpPr txBox="1"/>
          <p:nvPr/>
        </p:nvSpPr>
        <p:spPr>
          <a:xfrm>
            <a:off x="305529" y="232526"/>
            <a:ext cx="8532942" cy="692760"/>
          </a:xfrm>
          <a:prstGeom prst="rect">
            <a:avLst/>
          </a:prstGeom>
          <a:noFill/>
          <a:ln>
            <a:noFill/>
          </a:ln>
        </p:spPr>
        <p:txBody>
          <a:bodyPr lIns="91425" tIns="91425" rIns="91425" bIns="91425" anchor="t" anchorCtr="0">
            <a:noAutofit/>
          </a:bodyPr>
          <a:lstStyle/>
          <a:p>
            <a:pPr algn="ctr"/>
            <a:r>
              <a:rPr lang="ro-RO" sz="3200" dirty="0"/>
              <a:t>Curriculum </a:t>
            </a:r>
            <a:r>
              <a:rPr lang="ro-RO" sz="3200" dirty="0" err="1"/>
              <a:t>Learning</a:t>
            </a:r>
            <a:endParaRPr lang="en" sz="3200" dirty="0"/>
          </a:p>
        </p:txBody>
      </p:sp>
    </p:spTree>
    <p:extLst>
      <p:ext uri="{BB962C8B-B14F-4D97-AF65-F5344CB8AC3E}">
        <p14:creationId xmlns:p14="http://schemas.microsoft.com/office/powerpoint/2010/main" val="346790267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75965" y="2026885"/>
            <a:ext cx="3200400" cy="3800475"/>
          </a:xfrm>
          <a:prstGeom prst="rect">
            <a:avLst/>
          </a:prstGeom>
          <a:solidFill>
            <a:srgbClr val="CC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sp>
        <p:nvSpPr>
          <p:cNvPr id="1028" name="Title 1"/>
          <p:cNvSpPr>
            <a:spLocks noGrp="1"/>
          </p:cNvSpPr>
          <p:nvPr>
            <p:ph type="title"/>
          </p:nvPr>
        </p:nvSpPr>
        <p:spPr>
          <a:xfrm>
            <a:off x="665163" y="0"/>
            <a:ext cx="7772400" cy="1143000"/>
          </a:xfrm>
        </p:spPr>
        <p:txBody>
          <a:bodyPr/>
          <a:lstStyle/>
          <a:p>
            <a:r>
              <a:rPr lang="en-US" dirty="0"/>
              <a:t>Gaussian kernel example</a:t>
            </a:r>
          </a:p>
        </p:txBody>
      </p:sp>
      <p:graphicFrame>
        <p:nvGraphicFramePr>
          <p:cNvPr id="11" name="Group 4"/>
          <p:cNvGraphicFramePr>
            <a:graphicFrameLocks noGrp="1"/>
          </p:cNvGraphicFramePr>
          <p:nvPr>
            <p:extLst>
              <p:ext uri="{D42A27DB-BD31-4B8C-83A1-F6EECF244321}">
                <p14:modId xmlns:p14="http://schemas.microsoft.com/office/powerpoint/2010/main" val="984750974"/>
              </p:ext>
            </p:extLst>
          </p:nvPr>
        </p:nvGraphicFramePr>
        <p:xfrm>
          <a:off x="5692229" y="2226960"/>
          <a:ext cx="3302866" cy="3048000"/>
        </p:xfrm>
        <a:graphic>
          <a:graphicData uri="http://schemas.openxmlformats.org/drawingml/2006/table">
            <a:tbl>
              <a:tblPr/>
              <a:tblGrid>
                <a:gridCol w="330557">
                  <a:extLst>
                    <a:ext uri="{9D8B030D-6E8A-4147-A177-3AD203B41FA5}">
                      <a16:colId xmlns:a16="http://schemas.microsoft.com/office/drawing/2014/main" val="20000"/>
                    </a:ext>
                  </a:extLst>
                </a:gridCol>
                <a:gridCol w="330556">
                  <a:extLst>
                    <a:ext uri="{9D8B030D-6E8A-4147-A177-3AD203B41FA5}">
                      <a16:colId xmlns:a16="http://schemas.microsoft.com/office/drawing/2014/main" val="20001"/>
                    </a:ext>
                  </a:extLst>
                </a:gridCol>
                <a:gridCol w="329207">
                  <a:extLst>
                    <a:ext uri="{9D8B030D-6E8A-4147-A177-3AD203B41FA5}">
                      <a16:colId xmlns:a16="http://schemas.microsoft.com/office/drawing/2014/main" val="20002"/>
                    </a:ext>
                  </a:extLst>
                </a:gridCol>
                <a:gridCol w="330557">
                  <a:extLst>
                    <a:ext uri="{9D8B030D-6E8A-4147-A177-3AD203B41FA5}">
                      <a16:colId xmlns:a16="http://schemas.microsoft.com/office/drawing/2014/main" val="20003"/>
                    </a:ext>
                  </a:extLst>
                </a:gridCol>
                <a:gridCol w="330556">
                  <a:extLst>
                    <a:ext uri="{9D8B030D-6E8A-4147-A177-3AD203B41FA5}">
                      <a16:colId xmlns:a16="http://schemas.microsoft.com/office/drawing/2014/main" val="20004"/>
                    </a:ext>
                  </a:extLst>
                </a:gridCol>
                <a:gridCol w="330557">
                  <a:extLst>
                    <a:ext uri="{9D8B030D-6E8A-4147-A177-3AD203B41FA5}">
                      <a16:colId xmlns:a16="http://schemas.microsoft.com/office/drawing/2014/main" val="20005"/>
                    </a:ext>
                  </a:extLst>
                </a:gridCol>
                <a:gridCol w="330556">
                  <a:extLst>
                    <a:ext uri="{9D8B030D-6E8A-4147-A177-3AD203B41FA5}">
                      <a16:colId xmlns:a16="http://schemas.microsoft.com/office/drawing/2014/main" val="20006"/>
                    </a:ext>
                  </a:extLst>
                </a:gridCol>
                <a:gridCol w="329207">
                  <a:extLst>
                    <a:ext uri="{9D8B030D-6E8A-4147-A177-3AD203B41FA5}">
                      <a16:colId xmlns:a16="http://schemas.microsoft.com/office/drawing/2014/main" val="20007"/>
                    </a:ext>
                  </a:extLst>
                </a:gridCol>
                <a:gridCol w="330557">
                  <a:extLst>
                    <a:ext uri="{9D8B030D-6E8A-4147-A177-3AD203B41FA5}">
                      <a16:colId xmlns:a16="http://schemas.microsoft.com/office/drawing/2014/main" val="20008"/>
                    </a:ext>
                  </a:extLst>
                </a:gridCol>
                <a:gridCol w="330556">
                  <a:extLst>
                    <a:ext uri="{9D8B030D-6E8A-4147-A177-3AD203B41FA5}">
                      <a16:colId xmlns:a16="http://schemas.microsoft.com/office/drawing/2014/main" val="20009"/>
                    </a:ext>
                  </a:extLst>
                </a:gridCol>
              </a:tblGrid>
              <a:tr h="250188">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0</a:t>
                      </a:r>
                    </a:p>
                  </a:txBody>
                  <a:tcPr marL="0" marR="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75000"/>
                        <a:lumOff val="25000"/>
                      </a:schemeClr>
                    </a:solidFill>
                  </a:tcPr>
                </a:tc>
                <a:extLst>
                  <a:ext uri="{0D108BD9-81ED-4DB2-BD59-A6C34878D82A}">
                    <a16:rowId xmlns:a16="http://schemas.microsoft.com/office/drawing/2014/main" val="10000"/>
                  </a:ext>
                </a:extLst>
              </a:tr>
              <a:tr h="250188">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0</a:t>
                      </a:r>
                    </a:p>
                  </a:txBody>
                  <a:tcPr marL="0" marR="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75000"/>
                        <a:lumOff val="25000"/>
                      </a:schemeClr>
                    </a:solidFill>
                  </a:tcPr>
                </a:tc>
                <a:extLst>
                  <a:ext uri="{0D108BD9-81ED-4DB2-BD59-A6C34878D82A}">
                    <a16:rowId xmlns:a16="http://schemas.microsoft.com/office/drawing/2014/main" val="10001"/>
                  </a:ext>
                </a:extLst>
              </a:tr>
              <a:tr h="250188">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0</a:t>
                      </a:r>
                    </a:p>
                  </a:txBody>
                  <a:tcPr marL="0" marR="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75000"/>
                        <a:lumOff val="25000"/>
                      </a:schemeClr>
                    </a:solidFill>
                  </a:tcPr>
                </a:tc>
                <a:extLst>
                  <a:ext uri="{0D108BD9-81ED-4DB2-BD59-A6C34878D82A}">
                    <a16:rowId xmlns:a16="http://schemas.microsoft.com/office/drawing/2014/main" val="10002"/>
                  </a:ext>
                </a:extLst>
              </a:tr>
              <a:tr h="250188">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0</a:t>
                      </a:r>
                    </a:p>
                  </a:txBody>
                  <a:tcPr marL="0" marR="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75000"/>
                        <a:lumOff val="25000"/>
                      </a:schemeClr>
                    </a:solidFill>
                  </a:tcPr>
                </a:tc>
                <a:extLst>
                  <a:ext uri="{0D108BD9-81ED-4DB2-BD59-A6C34878D82A}">
                    <a16:rowId xmlns:a16="http://schemas.microsoft.com/office/drawing/2014/main" val="10003"/>
                  </a:ext>
                </a:extLst>
              </a:tr>
              <a:tr h="250188">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0</a:t>
                      </a:r>
                    </a:p>
                  </a:txBody>
                  <a:tcPr marL="0" marR="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75000"/>
                        <a:lumOff val="25000"/>
                      </a:schemeClr>
                    </a:solidFill>
                  </a:tcPr>
                </a:tc>
                <a:extLst>
                  <a:ext uri="{0D108BD9-81ED-4DB2-BD59-A6C34878D82A}">
                    <a16:rowId xmlns:a16="http://schemas.microsoft.com/office/drawing/2014/main" val="10004"/>
                  </a:ext>
                </a:extLst>
              </a:tr>
              <a:tr h="250188">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0</a:t>
                      </a:r>
                    </a:p>
                  </a:txBody>
                  <a:tcPr marL="0" marR="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75000"/>
                        <a:lumOff val="25000"/>
                      </a:schemeClr>
                    </a:solidFill>
                  </a:tcPr>
                </a:tc>
                <a:extLst>
                  <a:ext uri="{0D108BD9-81ED-4DB2-BD59-A6C34878D82A}">
                    <a16:rowId xmlns:a16="http://schemas.microsoft.com/office/drawing/2014/main" val="10005"/>
                  </a:ext>
                </a:extLst>
              </a:tr>
              <a:tr h="250188">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0</a:t>
                      </a:r>
                    </a:p>
                  </a:txBody>
                  <a:tcPr marL="0" marR="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75000"/>
                        <a:lumOff val="25000"/>
                      </a:schemeClr>
                    </a:solidFill>
                  </a:tcPr>
                </a:tc>
                <a:extLst>
                  <a:ext uri="{0D108BD9-81ED-4DB2-BD59-A6C34878D82A}">
                    <a16:rowId xmlns:a16="http://schemas.microsoft.com/office/drawing/2014/main" val="10006"/>
                  </a:ext>
                </a:extLst>
              </a:tr>
              <a:tr h="250188">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0</a:t>
                      </a:r>
                    </a:p>
                  </a:txBody>
                  <a:tcPr marL="0" marR="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75000"/>
                        <a:lumOff val="25000"/>
                      </a:schemeClr>
                    </a:solidFill>
                  </a:tcPr>
                </a:tc>
                <a:extLst>
                  <a:ext uri="{0D108BD9-81ED-4DB2-BD59-A6C34878D82A}">
                    <a16:rowId xmlns:a16="http://schemas.microsoft.com/office/drawing/2014/main" val="10007"/>
                  </a:ext>
                </a:extLst>
              </a:tr>
              <a:tr h="250188">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0</a:t>
                      </a:r>
                    </a:p>
                  </a:txBody>
                  <a:tcPr marL="0" marR="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75000"/>
                        <a:lumOff val="25000"/>
                      </a:schemeClr>
                    </a:solidFill>
                  </a:tcPr>
                </a:tc>
                <a:extLst>
                  <a:ext uri="{0D108BD9-81ED-4DB2-BD59-A6C34878D82A}">
                    <a16:rowId xmlns:a16="http://schemas.microsoft.com/office/drawing/2014/main" val="10008"/>
                  </a:ext>
                </a:extLst>
              </a:tr>
              <a:tr h="250188">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0</a:t>
                      </a:r>
                    </a:p>
                  </a:txBody>
                  <a:tcPr marL="0" marR="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tx1">
                        <a:lumMod val="75000"/>
                        <a:lumOff val="25000"/>
                      </a:schemeClr>
                    </a:solidFill>
                  </a:tcPr>
                </a:tc>
                <a:extLst>
                  <a:ext uri="{0D108BD9-81ED-4DB2-BD59-A6C34878D82A}">
                    <a16:rowId xmlns:a16="http://schemas.microsoft.com/office/drawing/2014/main" val="10009"/>
                  </a:ext>
                </a:extLst>
              </a:tr>
            </a:tbl>
          </a:graphicData>
        </a:graphic>
      </p:graphicFrame>
      <p:graphicFrame>
        <p:nvGraphicFramePr>
          <p:cNvPr id="12" name="Group 127"/>
          <p:cNvGraphicFramePr>
            <a:graphicFrameLocks noGrp="1"/>
          </p:cNvGraphicFramePr>
          <p:nvPr>
            <p:extLst>
              <p:ext uri="{D42A27DB-BD31-4B8C-83A1-F6EECF244321}">
                <p14:modId xmlns:p14="http://schemas.microsoft.com/office/powerpoint/2010/main" val="35776059"/>
              </p:ext>
            </p:extLst>
          </p:nvPr>
        </p:nvGraphicFramePr>
        <p:xfrm>
          <a:off x="4159263" y="3241422"/>
          <a:ext cx="1143000" cy="1050926"/>
        </p:xfrm>
        <a:graphic>
          <a:graphicData uri="http://schemas.openxmlformats.org/drawingml/2006/table">
            <a:tbl>
              <a:tblPr/>
              <a:tblGrid>
                <a:gridCol w="381000">
                  <a:extLst>
                    <a:ext uri="{9D8B030D-6E8A-4147-A177-3AD203B41FA5}">
                      <a16:colId xmlns:a16="http://schemas.microsoft.com/office/drawing/2014/main" val="20000"/>
                    </a:ext>
                  </a:extLst>
                </a:gridCol>
                <a:gridCol w="381000">
                  <a:extLst>
                    <a:ext uri="{9D8B030D-6E8A-4147-A177-3AD203B41FA5}">
                      <a16:colId xmlns:a16="http://schemas.microsoft.com/office/drawing/2014/main" val="20001"/>
                    </a:ext>
                  </a:extLst>
                </a:gridCol>
                <a:gridCol w="381000">
                  <a:extLst>
                    <a:ext uri="{9D8B030D-6E8A-4147-A177-3AD203B41FA5}">
                      <a16:colId xmlns:a16="http://schemas.microsoft.com/office/drawing/2014/main" val="20002"/>
                    </a:ext>
                  </a:extLst>
                </a:gridCol>
              </a:tblGrid>
              <a:tr h="381000">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1</a:t>
                      </a:r>
                    </a:p>
                  </a:txBody>
                  <a:tcPr marL="0" marR="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66"/>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2</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66"/>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1</a:t>
                      </a:r>
                    </a:p>
                  </a:txBody>
                  <a:tcPr marL="0" marR="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0"/>
                  </a:ext>
                </a:extLst>
              </a:tr>
              <a:tr h="334963">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2</a:t>
                      </a:r>
                    </a:p>
                  </a:txBody>
                  <a:tcPr marL="0" marR="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66"/>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4</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66"/>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2</a:t>
                      </a:r>
                    </a:p>
                  </a:txBody>
                  <a:tcPr marL="0" marR="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1"/>
                  </a:ext>
                </a:extLst>
              </a:tr>
              <a:tr h="334963">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1</a:t>
                      </a:r>
                    </a:p>
                  </a:txBody>
                  <a:tcPr marL="0" marR="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CC66"/>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2</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CC66"/>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1</a:t>
                      </a:r>
                    </a:p>
                  </a:txBody>
                  <a:tcPr marL="0" marR="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2"/>
                  </a:ext>
                </a:extLst>
              </a:tr>
            </a:tbl>
          </a:graphicData>
        </a:graphic>
      </p:graphicFrame>
      <p:sp>
        <p:nvSpPr>
          <p:cNvPr id="1171" name="Rectangle 146"/>
          <p:cNvSpPr>
            <a:spLocks noChangeArrowheads="1"/>
          </p:cNvSpPr>
          <p:nvPr/>
        </p:nvSpPr>
        <p:spPr bwMode="auto">
          <a:xfrm>
            <a:off x="6027617" y="4363735"/>
            <a:ext cx="985837" cy="912812"/>
          </a:xfrm>
          <a:prstGeom prst="rect">
            <a:avLst/>
          </a:prstGeom>
          <a:noFill/>
          <a:ln w="38100">
            <a:solidFill>
              <a:srgbClr val="FF0000"/>
            </a:solidFill>
            <a:miter lim="800000"/>
            <a:headEnd/>
            <a:tailEnd/>
          </a:ln>
        </p:spPr>
        <p:txBody>
          <a:bodyPr wrap="none" anchor="ctr"/>
          <a:lstStyle/>
          <a:p>
            <a:pPr eaLnBrk="0" hangingPunct="0"/>
            <a:endParaRPr lang="en-US" sz="2400">
              <a:solidFill>
                <a:srgbClr val="000000"/>
              </a:solidFill>
              <a:latin typeface="Times" pitchFamily="18" charset="0"/>
            </a:endParaRPr>
          </a:p>
        </p:txBody>
      </p:sp>
      <p:sp>
        <p:nvSpPr>
          <p:cNvPr id="15" name="Rectangle 147"/>
          <p:cNvSpPr>
            <a:spLocks noChangeArrowheads="1"/>
          </p:cNvSpPr>
          <p:nvPr/>
        </p:nvSpPr>
        <p:spPr bwMode="auto">
          <a:xfrm>
            <a:off x="4162438" y="3235072"/>
            <a:ext cx="1139825" cy="1042987"/>
          </a:xfrm>
          <a:prstGeom prst="rect">
            <a:avLst/>
          </a:prstGeom>
          <a:noFill/>
          <a:ln w="38100">
            <a:solidFill>
              <a:srgbClr val="FF0000"/>
            </a:solidFill>
            <a:miter lim="800000"/>
            <a:headEnd/>
            <a:tailEnd/>
          </a:ln>
        </p:spPr>
        <p:txBody>
          <a:bodyPr wrap="none" anchor="ctr"/>
          <a:lstStyle/>
          <a:p>
            <a:pPr eaLnBrk="0" hangingPunct="0"/>
            <a:endParaRPr lang="en-US" sz="2400">
              <a:solidFill>
                <a:srgbClr val="000000"/>
              </a:solidFill>
              <a:latin typeface="Times" pitchFamily="18" charset="0"/>
            </a:endParaRPr>
          </a:p>
        </p:txBody>
      </p:sp>
      <p:pic>
        <p:nvPicPr>
          <p:cNvPr id="16" name="Picture 148" descr="txp_fig"/>
          <p:cNvPicPr>
            <a:picLocks noChangeAspect="1" noChangeArrowheads="1"/>
          </p:cNvPicPr>
          <p:nvPr>
            <p:custDataLst>
              <p:tags r:id="rId1"/>
            </p:custDataLst>
          </p:nvPr>
        </p:nvPicPr>
        <p:blipFill>
          <a:blip r:embed="rId4" cstate="print"/>
          <a:srcRect/>
          <a:stretch>
            <a:fillRect/>
          </a:stretch>
        </p:blipFill>
        <p:spPr bwMode="auto">
          <a:xfrm>
            <a:off x="3671900" y="3439859"/>
            <a:ext cx="339725" cy="576263"/>
          </a:xfrm>
          <a:prstGeom prst="rect">
            <a:avLst/>
          </a:prstGeom>
          <a:noFill/>
          <a:ln w="9525">
            <a:noFill/>
            <a:miter lim="800000"/>
            <a:headEnd/>
            <a:tailEnd/>
          </a:ln>
        </p:spPr>
      </p:pic>
      <p:grpSp>
        <p:nvGrpSpPr>
          <p:cNvPr id="2" name="Group 22"/>
          <p:cNvGrpSpPr>
            <a:grpSpLocks/>
          </p:cNvGrpSpPr>
          <p:nvPr/>
        </p:nvGrpSpPr>
        <p:grpSpPr bwMode="auto">
          <a:xfrm>
            <a:off x="35496" y="2406980"/>
            <a:ext cx="3528393" cy="3275571"/>
            <a:chOff x="6014089" y="2529903"/>
            <a:chExt cx="3528440" cy="3275598"/>
          </a:xfrm>
        </p:grpSpPr>
        <p:graphicFrame>
          <p:nvGraphicFramePr>
            <p:cNvPr id="1026" name="Object 2"/>
            <p:cNvGraphicFramePr>
              <a:graphicFrameLocks noChangeAspect="1"/>
            </p:cNvGraphicFramePr>
            <p:nvPr/>
          </p:nvGraphicFramePr>
          <p:xfrm>
            <a:off x="6470676" y="4414851"/>
            <a:ext cx="2095500" cy="1390650"/>
          </p:xfrm>
          <a:graphic>
            <a:graphicData uri="http://schemas.openxmlformats.org/presentationml/2006/ole">
              <mc:AlternateContent xmlns:mc="http://schemas.openxmlformats.org/markup-compatibility/2006">
                <mc:Choice xmlns:v="urn:schemas-microsoft-com:vml" Requires="v">
                  <p:oleObj name="Photo Editor Photo" r:id="rId5" imgW="2095793" imgH="1390844" progId="">
                    <p:embed/>
                  </p:oleObj>
                </mc:Choice>
                <mc:Fallback>
                  <p:oleObj name="Photo Editor Photo" r:id="rId5" imgW="2095793" imgH="1390844" progId="">
                    <p:embed/>
                    <p:pic>
                      <p:nvPicPr>
                        <p:cNvPr id="102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0676" y="4414851"/>
                          <a:ext cx="2095500" cy="1390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1" name="Rectangle 20"/>
            <p:cNvSpPr/>
            <p:nvPr/>
          </p:nvSpPr>
          <p:spPr>
            <a:xfrm>
              <a:off x="6014089" y="2529903"/>
              <a:ext cx="3528440" cy="646336"/>
            </a:xfrm>
            <a:prstGeom prst="rect">
              <a:avLst/>
            </a:prstGeom>
            <a:ln>
              <a:noFill/>
            </a:ln>
          </p:spPr>
          <p:txBody>
            <a:bodyPr wrap="square">
              <a:spAutoFit/>
            </a:bodyPr>
            <a:lstStyle/>
            <a:p>
              <a:pPr eaLnBrk="0" hangingPunct="0">
                <a:lnSpc>
                  <a:spcPct val="90000"/>
                </a:lnSpc>
                <a:spcBef>
                  <a:spcPct val="50000"/>
                </a:spcBef>
                <a:spcAft>
                  <a:spcPct val="50000"/>
                </a:spcAft>
                <a:tabLst>
                  <a:tab pos="573088" algn="l"/>
                </a:tabLst>
                <a:defRPr/>
              </a:pPr>
              <a:r>
                <a:rPr lang="en-US" sz="2000" b="0" kern="0" dirty="0">
                  <a:solidFill>
                    <a:srgbClr val="000000"/>
                  </a:solidFill>
                  <a:latin typeface="Myriad Roman"/>
                </a:rPr>
                <a:t>The kernel approximates the normal distribution in 2D:</a:t>
              </a:r>
            </a:p>
          </p:txBody>
        </p:sp>
      </p:grpSp>
      <p:pic>
        <p:nvPicPr>
          <p:cNvPr id="18" name="Picture 17"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08105" y="5366625"/>
            <a:ext cx="1296144" cy="518057"/>
          </a:xfrm>
          <a:prstGeom prst="rect">
            <a:avLst/>
          </a:prstGeom>
        </p:spPr>
      </p:pic>
      <p:pic>
        <p:nvPicPr>
          <p:cNvPr id="20" name="Picture 19" descr="latex-image-1.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22130" y="4424729"/>
            <a:ext cx="959354" cy="362205"/>
          </a:xfrm>
          <a:prstGeom prst="rect">
            <a:avLst/>
          </a:prstGeom>
        </p:spPr>
      </p:pic>
      <p:pic>
        <p:nvPicPr>
          <p:cNvPr id="3" name="Picture 2" descr="latex-image-1.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5325" y="3257524"/>
            <a:ext cx="3045036" cy="632957"/>
          </a:xfrm>
          <a:prstGeom prst="rect">
            <a:avLst/>
          </a:prstGeom>
          <a:solidFill>
            <a:schemeClr val="bg1"/>
          </a:solidFill>
        </p:spPr>
      </p:pic>
      <p:sp>
        <p:nvSpPr>
          <p:cNvPr id="17" name="Text Box 5"/>
          <p:cNvSpPr txBox="1">
            <a:spLocks noChangeArrowheads="1"/>
          </p:cNvSpPr>
          <p:nvPr/>
        </p:nvSpPr>
        <p:spPr bwMode="auto">
          <a:xfrm>
            <a:off x="7330698" y="6464260"/>
            <a:ext cx="169629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sz="1200" b="0" dirty="0"/>
              <a:t>Slide after Steve Seitz</a:t>
            </a:r>
          </a:p>
        </p:txBody>
      </p:sp>
    </p:spTree>
    <p:extLst>
      <p:ext uri="{BB962C8B-B14F-4D97-AF65-F5344CB8AC3E}">
        <p14:creationId xmlns:p14="http://schemas.microsoft.com/office/powerpoint/2010/main" val="85478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7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171" grpId="0" animBg="1"/>
      <p:bldP spid="15"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Group 414"/>
          <p:cNvGraphicFramePr>
            <a:graphicFrameLocks/>
          </p:cNvGraphicFramePr>
          <p:nvPr>
            <p:extLst>
              <p:ext uri="{D42A27DB-BD31-4B8C-83A1-F6EECF244321}">
                <p14:modId xmlns:p14="http://schemas.microsoft.com/office/powerpoint/2010/main" val="4206831032"/>
              </p:ext>
            </p:extLst>
          </p:nvPr>
        </p:nvGraphicFramePr>
        <p:xfrm>
          <a:off x="5700591" y="2218338"/>
          <a:ext cx="3293370" cy="3048000"/>
        </p:xfrm>
        <a:graphic>
          <a:graphicData uri="http://schemas.openxmlformats.org/drawingml/2006/table">
            <a:tbl>
              <a:tblPr/>
              <a:tblGrid>
                <a:gridCol w="328462">
                  <a:extLst>
                    <a:ext uri="{9D8B030D-6E8A-4147-A177-3AD203B41FA5}">
                      <a16:colId xmlns:a16="http://schemas.microsoft.com/office/drawing/2014/main" val="20000"/>
                    </a:ext>
                  </a:extLst>
                </a:gridCol>
                <a:gridCol w="331380">
                  <a:extLst>
                    <a:ext uri="{9D8B030D-6E8A-4147-A177-3AD203B41FA5}">
                      <a16:colId xmlns:a16="http://schemas.microsoft.com/office/drawing/2014/main" val="20001"/>
                    </a:ext>
                  </a:extLst>
                </a:gridCol>
                <a:gridCol w="327001">
                  <a:extLst>
                    <a:ext uri="{9D8B030D-6E8A-4147-A177-3AD203B41FA5}">
                      <a16:colId xmlns:a16="http://schemas.microsoft.com/office/drawing/2014/main" val="20002"/>
                    </a:ext>
                  </a:extLst>
                </a:gridCol>
                <a:gridCol w="331381">
                  <a:extLst>
                    <a:ext uri="{9D8B030D-6E8A-4147-A177-3AD203B41FA5}">
                      <a16:colId xmlns:a16="http://schemas.microsoft.com/office/drawing/2014/main" val="20003"/>
                    </a:ext>
                  </a:extLst>
                </a:gridCol>
                <a:gridCol w="328461">
                  <a:extLst>
                    <a:ext uri="{9D8B030D-6E8A-4147-A177-3AD203B41FA5}">
                      <a16:colId xmlns:a16="http://schemas.microsoft.com/office/drawing/2014/main" val="20004"/>
                    </a:ext>
                  </a:extLst>
                </a:gridCol>
                <a:gridCol w="328462">
                  <a:extLst>
                    <a:ext uri="{9D8B030D-6E8A-4147-A177-3AD203B41FA5}">
                      <a16:colId xmlns:a16="http://schemas.microsoft.com/office/drawing/2014/main" val="20005"/>
                    </a:ext>
                  </a:extLst>
                </a:gridCol>
                <a:gridCol w="331380">
                  <a:extLst>
                    <a:ext uri="{9D8B030D-6E8A-4147-A177-3AD203B41FA5}">
                      <a16:colId xmlns:a16="http://schemas.microsoft.com/office/drawing/2014/main" val="20006"/>
                    </a:ext>
                  </a:extLst>
                </a:gridCol>
                <a:gridCol w="302767">
                  <a:extLst>
                    <a:ext uri="{9D8B030D-6E8A-4147-A177-3AD203B41FA5}">
                      <a16:colId xmlns:a16="http://schemas.microsoft.com/office/drawing/2014/main" val="20007"/>
                    </a:ext>
                  </a:extLst>
                </a:gridCol>
                <a:gridCol w="355615">
                  <a:extLst>
                    <a:ext uri="{9D8B030D-6E8A-4147-A177-3AD203B41FA5}">
                      <a16:colId xmlns:a16="http://schemas.microsoft.com/office/drawing/2014/main" val="20008"/>
                    </a:ext>
                  </a:extLst>
                </a:gridCol>
                <a:gridCol w="328461">
                  <a:extLst>
                    <a:ext uri="{9D8B030D-6E8A-4147-A177-3AD203B41FA5}">
                      <a16:colId xmlns:a16="http://schemas.microsoft.com/office/drawing/2014/main" val="20009"/>
                    </a:ext>
                  </a:extLst>
                </a:gridCol>
              </a:tblGrid>
              <a:tr h="303296">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extLst>
                  <a:ext uri="{0D108BD9-81ED-4DB2-BD59-A6C34878D82A}">
                    <a16:rowId xmlns:a16="http://schemas.microsoft.com/office/drawing/2014/main" val="10000"/>
                  </a:ext>
                </a:extLst>
              </a:tr>
              <a:tr h="303296">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lumMod val="85000"/>
                              <a:lumOff val="15000"/>
                            </a:schemeClr>
                          </a:solidFill>
                          <a:effectLst/>
                          <a:latin typeface="Myriad Roman" pitchFamily="34" charset="0"/>
                        </a:rPr>
                        <a:t>6</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F5F5F"/>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17</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77777"/>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23</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23</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23</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17</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77777"/>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6</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F5F5F"/>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extLst>
                  <a:ext uri="{0D108BD9-81ED-4DB2-BD59-A6C34878D82A}">
                    <a16:rowId xmlns:a16="http://schemas.microsoft.com/office/drawing/2014/main" val="10001"/>
                  </a:ext>
                </a:extLst>
              </a:tr>
              <a:tr h="303296">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17</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77777"/>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51</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69696"/>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68</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68</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68</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51</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69696"/>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17</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77777"/>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extLst>
                  <a:ext uri="{0D108BD9-81ED-4DB2-BD59-A6C34878D82A}">
                    <a16:rowId xmlns:a16="http://schemas.microsoft.com/office/drawing/2014/main" val="10002"/>
                  </a:ext>
                </a:extLst>
              </a:tr>
              <a:tr h="303296">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23</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68</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68</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23</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extLst>
                  <a:ext uri="{0D108BD9-81ED-4DB2-BD59-A6C34878D82A}">
                    <a16:rowId xmlns:a16="http://schemas.microsoft.com/office/drawing/2014/main" val="10003"/>
                  </a:ext>
                </a:extLst>
              </a:tr>
              <a:tr h="303296">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23</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62</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79</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EA"/>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84</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EA"/>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68</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23</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extLst>
                  <a:ext uri="{0D108BD9-81ED-4DB2-BD59-A6C34878D82A}">
                    <a16:rowId xmlns:a16="http://schemas.microsoft.com/office/drawing/2014/main" val="10004"/>
                  </a:ext>
                </a:extLst>
              </a:tr>
              <a:tr h="303296">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23</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56</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68</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EA"/>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79</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EA"/>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68</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23</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extLst>
                  <a:ext uri="{0D108BD9-81ED-4DB2-BD59-A6C34878D82A}">
                    <a16:rowId xmlns:a16="http://schemas.microsoft.com/office/drawing/2014/main" val="10005"/>
                  </a:ext>
                </a:extLst>
              </a:tr>
              <a:tr h="303296">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17</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77777"/>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45</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56</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62</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68</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51</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69696"/>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17</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77777"/>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extLst>
                  <a:ext uri="{0D108BD9-81ED-4DB2-BD59-A6C34878D82A}">
                    <a16:rowId xmlns:a16="http://schemas.microsoft.com/office/drawing/2014/main" val="10006"/>
                  </a:ext>
                </a:extLst>
              </a:tr>
              <a:tr h="303296">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6</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F5F5F"/>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17</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77777"/>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23</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23</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23</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23</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17</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77777"/>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6</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F5F5F"/>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extLst>
                  <a:ext uri="{0D108BD9-81ED-4DB2-BD59-A6C34878D82A}">
                    <a16:rowId xmlns:a16="http://schemas.microsoft.com/office/drawing/2014/main" val="10007"/>
                  </a:ext>
                </a:extLst>
              </a:tr>
              <a:tr h="303296">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11</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F5F5F"/>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23</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F5F5F"/>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11</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F5F5F"/>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extLst>
                  <a:ext uri="{0D108BD9-81ED-4DB2-BD59-A6C34878D82A}">
                    <a16:rowId xmlns:a16="http://schemas.microsoft.com/office/drawing/2014/main" val="10008"/>
                  </a:ext>
                </a:extLst>
              </a:tr>
              <a:tr h="303296">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6</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11</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6</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extLst>
                  <a:ext uri="{0D108BD9-81ED-4DB2-BD59-A6C34878D82A}">
                    <a16:rowId xmlns:a16="http://schemas.microsoft.com/office/drawing/2014/main" val="10009"/>
                  </a:ext>
                </a:extLst>
              </a:tr>
            </a:tbl>
          </a:graphicData>
        </a:graphic>
      </p:graphicFrame>
      <p:sp>
        <p:nvSpPr>
          <p:cNvPr id="24" name="Rectangle 23"/>
          <p:cNvSpPr/>
          <p:nvPr/>
        </p:nvSpPr>
        <p:spPr>
          <a:xfrm>
            <a:off x="75965" y="2026885"/>
            <a:ext cx="3200400" cy="3800475"/>
          </a:xfrm>
          <a:prstGeom prst="rect">
            <a:avLst/>
          </a:prstGeom>
          <a:solidFill>
            <a:srgbClr val="CC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graphicFrame>
        <p:nvGraphicFramePr>
          <p:cNvPr id="12" name="Group 127"/>
          <p:cNvGraphicFramePr>
            <a:graphicFrameLocks noGrp="1"/>
          </p:cNvGraphicFramePr>
          <p:nvPr>
            <p:extLst>
              <p:ext uri="{D42A27DB-BD31-4B8C-83A1-F6EECF244321}">
                <p14:modId xmlns:p14="http://schemas.microsoft.com/office/powerpoint/2010/main" val="95537278"/>
              </p:ext>
            </p:extLst>
          </p:nvPr>
        </p:nvGraphicFramePr>
        <p:xfrm>
          <a:off x="4159263" y="3241422"/>
          <a:ext cx="1143000" cy="1050926"/>
        </p:xfrm>
        <a:graphic>
          <a:graphicData uri="http://schemas.openxmlformats.org/drawingml/2006/table">
            <a:tbl>
              <a:tblPr/>
              <a:tblGrid>
                <a:gridCol w="381000">
                  <a:extLst>
                    <a:ext uri="{9D8B030D-6E8A-4147-A177-3AD203B41FA5}">
                      <a16:colId xmlns:a16="http://schemas.microsoft.com/office/drawing/2014/main" val="20000"/>
                    </a:ext>
                  </a:extLst>
                </a:gridCol>
                <a:gridCol w="381000">
                  <a:extLst>
                    <a:ext uri="{9D8B030D-6E8A-4147-A177-3AD203B41FA5}">
                      <a16:colId xmlns:a16="http://schemas.microsoft.com/office/drawing/2014/main" val="20001"/>
                    </a:ext>
                  </a:extLst>
                </a:gridCol>
                <a:gridCol w="381000">
                  <a:extLst>
                    <a:ext uri="{9D8B030D-6E8A-4147-A177-3AD203B41FA5}">
                      <a16:colId xmlns:a16="http://schemas.microsoft.com/office/drawing/2014/main" val="20002"/>
                    </a:ext>
                  </a:extLst>
                </a:gridCol>
              </a:tblGrid>
              <a:tr h="381000">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1</a:t>
                      </a:r>
                    </a:p>
                  </a:txBody>
                  <a:tcPr marL="0" marR="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2</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1</a:t>
                      </a:r>
                    </a:p>
                  </a:txBody>
                  <a:tcPr marL="0" marR="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34963">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2</a:t>
                      </a:r>
                    </a:p>
                  </a:txBody>
                  <a:tcPr marL="0" marR="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4</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2</a:t>
                      </a:r>
                    </a:p>
                  </a:txBody>
                  <a:tcPr marL="0" marR="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34963">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1</a:t>
                      </a:r>
                    </a:p>
                  </a:txBody>
                  <a:tcPr marL="0" marR="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2</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1</a:t>
                      </a:r>
                    </a:p>
                  </a:txBody>
                  <a:tcPr marL="0" marR="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15" name="Rectangle 147"/>
          <p:cNvSpPr>
            <a:spLocks noChangeArrowheads="1"/>
          </p:cNvSpPr>
          <p:nvPr/>
        </p:nvSpPr>
        <p:spPr bwMode="auto">
          <a:xfrm>
            <a:off x="4162438" y="3235072"/>
            <a:ext cx="1139825" cy="1042987"/>
          </a:xfrm>
          <a:prstGeom prst="rect">
            <a:avLst/>
          </a:prstGeom>
          <a:noFill/>
          <a:ln w="38100">
            <a:solidFill>
              <a:srgbClr val="FF0000"/>
            </a:solidFill>
            <a:miter lim="800000"/>
            <a:headEnd/>
            <a:tailEnd/>
          </a:ln>
        </p:spPr>
        <p:txBody>
          <a:bodyPr wrap="none" anchor="ctr"/>
          <a:lstStyle/>
          <a:p>
            <a:pPr eaLnBrk="0" hangingPunct="0"/>
            <a:endParaRPr lang="en-US" sz="2400">
              <a:solidFill>
                <a:srgbClr val="000000"/>
              </a:solidFill>
              <a:latin typeface="Times" pitchFamily="18" charset="0"/>
            </a:endParaRPr>
          </a:p>
        </p:txBody>
      </p:sp>
      <p:pic>
        <p:nvPicPr>
          <p:cNvPr id="16" name="Picture 148" descr="txp_fig"/>
          <p:cNvPicPr>
            <a:picLocks noChangeAspect="1" noChangeArrowheads="1"/>
          </p:cNvPicPr>
          <p:nvPr>
            <p:custDataLst>
              <p:tags r:id="rId1"/>
            </p:custDataLst>
          </p:nvPr>
        </p:nvPicPr>
        <p:blipFill>
          <a:blip r:embed="rId4" cstate="print"/>
          <a:srcRect/>
          <a:stretch>
            <a:fillRect/>
          </a:stretch>
        </p:blipFill>
        <p:spPr bwMode="auto">
          <a:xfrm>
            <a:off x="3671900" y="3439859"/>
            <a:ext cx="339725" cy="576263"/>
          </a:xfrm>
          <a:prstGeom prst="rect">
            <a:avLst/>
          </a:prstGeom>
          <a:noFill/>
          <a:ln w="9525">
            <a:noFill/>
            <a:miter lim="800000"/>
            <a:headEnd/>
            <a:tailEnd/>
          </a:ln>
        </p:spPr>
      </p:pic>
      <p:grpSp>
        <p:nvGrpSpPr>
          <p:cNvPr id="2" name="Group 22"/>
          <p:cNvGrpSpPr>
            <a:grpSpLocks/>
          </p:cNvGrpSpPr>
          <p:nvPr/>
        </p:nvGrpSpPr>
        <p:grpSpPr bwMode="auto">
          <a:xfrm>
            <a:off x="35496" y="2406980"/>
            <a:ext cx="3528393" cy="3275571"/>
            <a:chOff x="6014089" y="2529903"/>
            <a:chExt cx="3528440" cy="3275598"/>
          </a:xfrm>
        </p:grpSpPr>
        <p:graphicFrame>
          <p:nvGraphicFramePr>
            <p:cNvPr id="1026" name="Object 2"/>
            <p:cNvGraphicFramePr>
              <a:graphicFrameLocks noChangeAspect="1"/>
            </p:cNvGraphicFramePr>
            <p:nvPr/>
          </p:nvGraphicFramePr>
          <p:xfrm>
            <a:off x="6470676" y="4414851"/>
            <a:ext cx="2095500" cy="1390650"/>
          </p:xfrm>
          <a:graphic>
            <a:graphicData uri="http://schemas.openxmlformats.org/presentationml/2006/ole">
              <mc:AlternateContent xmlns:mc="http://schemas.openxmlformats.org/markup-compatibility/2006">
                <mc:Choice xmlns:v="urn:schemas-microsoft-com:vml" Requires="v">
                  <p:oleObj name="Photo Editor Photo" r:id="rId5" imgW="2095793" imgH="1390844" progId="">
                    <p:embed/>
                  </p:oleObj>
                </mc:Choice>
                <mc:Fallback>
                  <p:oleObj name="Photo Editor Photo" r:id="rId5" imgW="2095793" imgH="1390844" progId="">
                    <p:embed/>
                    <p:pic>
                      <p:nvPicPr>
                        <p:cNvPr id="102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0676" y="4414851"/>
                          <a:ext cx="2095500" cy="1390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1" name="Rectangle 20"/>
            <p:cNvSpPr/>
            <p:nvPr/>
          </p:nvSpPr>
          <p:spPr>
            <a:xfrm>
              <a:off x="6014089" y="2529903"/>
              <a:ext cx="3528440" cy="651465"/>
            </a:xfrm>
            <a:prstGeom prst="rect">
              <a:avLst/>
            </a:prstGeom>
            <a:ln>
              <a:noFill/>
            </a:ln>
          </p:spPr>
          <p:txBody>
            <a:bodyPr wrap="square">
              <a:spAutoFit/>
            </a:bodyPr>
            <a:lstStyle/>
            <a:p>
              <a:pPr eaLnBrk="0" hangingPunct="0">
                <a:lnSpc>
                  <a:spcPct val="90000"/>
                </a:lnSpc>
                <a:spcBef>
                  <a:spcPct val="50000"/>
                </a:spcBef>
                <a:spcAft>
                  <a:spcPct val="50000"/>
                </a:spcAft>
                <a:tabLst>
                  <a:tab pos="573088" algn="l"/>
                </a:tabLst>
                <a:defRPr/>
              </a:pPr>
              <a:r>
                <a:rPr lang="en-US" sz="2000" dirty="0">
                  <a:latin typeface="Myriad Roman"/>
                </a:rPr>
                <a:t>The kernel approximates the normal distribution in 2D:</a:t>
              </a:r>
            </a:p>
          </p:txBody>
        </p:sp>
      </p:grpSp>
      <p:pic>
        <p:nvPicPr>
          <p:cNvPr id="18" name="Picture 17"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08105" y="5366625"/>
            <a:ext cx="1296144" cy="518057"/>
          </a:xfrm>
          <a:prstGeom prst="rect">
            <a:avLst/>
          </a:prstGeom>
        </p:spPr>
      </p:pic>
      <p:pic>
        <p:nvPicPr>
          <p:cNvPr id="20" name="Picture 19" descr="latex-image-1.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22130" y="4424729"/>
            <a:ext cx="959354" cy="362205"/>
          </a:xfrm>
          <a:prstGeom prst="rect">
            <a:avLst/>
          </a:prstGeom>
        </p:spPr>
      </p:pic>
      <p:pic>
        <p:nvPicPr>
          <p:cNvPr id="3" name="Picture 2" descr="latex-image-1.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5325" y="3257524"/>
            <a:ext cx="3045036" cy="632957"/>
          </a:xfrm>
          <a:prstGeom prst="rect">
            <a:avLst/>
          </a:prstGeom>
          <a:solidFill>
            <a:schemeClr val="bg1"/>
          </a:solidFill>
        </p:spPr>
      </p:pic>
      <p:sp>
        <p:nvSpPr>
          <p:cNvPr id="1171" name="Rectangle 146"/>
          <p:cNvSpPr>
            <a:spLocks noChangeArrowheads="1"/>
          </p:cNvSpPr>
          <p:nvPr/>
        </p:nvSpPr>
        <p:spPr bwMode="auto">
          <a:xfrm>
            <a:off x="6022759" y="4363735"/>
            <a:ext cx="985837" cy="912812"/>
          </a:xfrm>
          <a:prstGeom prst="rect">
            <a:avLst/>
          </a:prstGeom>
          <a:noFill/>
          <a:ln w="38100">
            <a:solidFill>
              <a:srgbClr val="FF0000"/>
            </a:solidFill>
            <a:miter lim="800000"/>
            <a:headEnd/>
            <a:tailEnd/>
          </a:ln>
        </p:spPr>
        <p:txBody>
          <a:bodyPr wrap="none" anchor="ctr"/>
          <a:lstStyle/>
          <a:p>
            <a:pPr eaLnBrk="0" hangingPunct="0"/>
            <a:endParaRPr lang="en-US" sz="2400">
              <a:solidFill>
                <a:srgbClr val="000000"/>
              </a:solidFill>
              <a:latin typeface="Times" pitchFamily="18" charset="0"/>
            </a:endParaRPr>
          </a:p>
        </p:txBody>
      </p:sp>
      <p:sp>
        <p:nvSpPr>
          <p:cNvPr id="22" name="Title 1">
            <a:extLst>
              <a:ext uri="{FF2B5EF4-FFF2-40B4-BE49-F238E27FC236}">
                <a16:creationId xmlns:a16="http://schemas.microsoft.com/office/drawing/2014/main" id="{4BC7DF7F-80EC-3040-9CB7-F2A79E5536AC}"/>
              </a:ext>
            </a:extLst>
          </p:cNvPr>
          <p:cNvSpPr>
            <a:spLocks noGrp="1"/>
          </p:cNvSpPr>
          <p:nvPr>
            <p:ph type="title"/>
          </p:nvPr>
        </p:nvSpPr>
        <p:spPr>
          <a:xfrm>
            <a:off x="665163" y="0"/>
            <a:ext cx="7772400" cy="1143000"/>
          </a:xfrm>
        </p:spPr>
        <p:txBody>
          <a:bodyPr/>
          <a:lstStyle/>
          <a:p>
            <a:r>
              <a:rPr lang="en-US" dirty="0"/>
              <a:t>Gaussian kernel example</a:t>
            </a:r>
          </a:p>
        </p:txBody>
      </p:sp>
      <p:sp>
        <p:nvSpPr>
          <p:cNvPr id="25" name="Text Box 5">
            <a:extLst>
              <a:ext uri="{FF2B5EF4-FFF2-40B4-BE49-F238E27FC236}">
                <a16:creationId xmlns:a16="http://schemas.microsoft.com/office/drawing/2014/main" id="{8F436DE4-562E-5241-B474-1CEBCFE55EE6}"/>
              </a:ext>
            </a:extLst>
          </p:cNvPr>
          <p:cNvSpPr txBox="1">
            <a:spLocks noChangeArrowheads="1"/>
          </p:cNvSpPr>
          <p:nvPr/>
        </p:nvSpPr>
        <p:spPr bwMode="auto">
          <a:xfrm>
            <a:off x="7330698" y="6464260"/>
            <a:ext cx="169629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sz="1200" b="0" dirty="0"/>
              <a:t>Slide after Steve Seitz</a:t>
            </a:r>
          </a:p>
        </p:txBody>
      </p:sp>
    </p:spTree>
    <p:extLst>
      <p:ext uri="{BB962C8B-B14F-4D97-AF65-F5344CB8AC3E}">
        <p14:creationId xmlns:p14="http://schemas.microsoft.com/office/powerpoint/2010/main" val="242236317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176"/>
        <p:cNvGrpSpPr/>
        <p:nvPr/>
      </p:nvGrpSpPr>
      <p:grpSpPr>
        <a:xfrm>
          <a:off x="0" y="0"/>
          <a:ext cx="0" cy="0"/>
          <a:chOff x="0" y="0"/>
          <a:chExt cx="0" cy="0"/>
        </a:xfrm>
      </p:grpSpPr>
      <p:sp>
        <p:nvSpPr>
          <p:cNvPr id="1177" name="Shape 1177"/>
          <p:cNvSpPr/>
          <p:nvPr/>
        </p:nvSpPr>
        <p:spPr>
          <a:xfrm>
            <a:off x="0" y="274680"/>
            <a:ext cx="9144000" cy="555606"/>
          </a:xfrm>
          <a:prstGeom prst="rect">
            <a:avLst/>
          </a:prstGeom>
          <a:noFill/>
          <a:ln>
            <a:noFill/>
          </a:ln>
        </p:spPr>
        <p:txBody>
          <a:bodyPr lIns="90000" tIns="45000" rIns="90000" bIns="45000" anchor="t" anchorCtr="0">
            <a:noAutofit/>
          </a:bodyPr>
          <a:lstStyle/>
          <a:p>
            <a:pPr algn="ctr">
              <a:buClr>
                <a:srgbClr val="000000"/>
              </a:buClr>
              <a:buSzPct val="25000"/>
              <a:buFont typeface="Calibri"/>
              <a:buNone/>
            </a:pPr>
            <a:r>
              <a:rPr lang="en-US" sz="3600" dirty="0">
                <a:latin typeface="Calibri"/>
                <a:ea typeface="Calibri"/>
                <a:cs typeface="Calibri"/>
                <a:sym typeface="Calibri"/>
              </a:rPr>
              <a:t>Image classification</a:t>
            </a:r>
          </a:p>
        </p:txBody>
      </p:sp>
      <p:pic>
        <p:nvPicPr>
          <p:cNvPr id="4" name="Picture 3" descr="Table&#10;&#10;Description automatically generated">
            <a:extLst>
              <a:ext uri="{FF2B5EF4-FFF2-40B4-BE49-F238E27FC236}">
                <a16:creationId xmlns:a16="http://schemas.microsoft.com/office/drawing/2014/main" id="{F71F3404-B583-824B-A3F9-646135D07A09}"/>
              </a:ext>
            </a:extLst>
          </p:cNvPr>
          <p:cNvPicPr>
            <a:picLocks noChangeAspect="1"/>
          </p:cNvPicPr>
          <p:nvPr/>
        </p:nvPicPr>
        <p:blipFill>
          <a:blip r:embed="rId3"/>
          <a:stretch>
            <a:fillRect/>
          </a:stretch>
        </p:blipFill>
        <p:spPr>
          <a:xfrm>
            <a:off x="568842" y="2418863"/>
            <a:ext cx="8006316" cy="2330114"/>
          </a:xfrm>
          <a:prstGeom prst="rect">
            <a:avLst/>
          </a:prstGeom>
        </p:spPr>
      </p:pic>
    </p:spTree>
    <p:extLst>
      <p:ext uri="{BB962C8B-B14F-4D97-AF65-F5344CB8AC3E}">
        <p14:creationId xmlns:p14="http://schemas.microsoft.com/office/powerpoint/2010/main" val="219516889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176"/>
        <p:cNvGrpSpPr/>
        <p:nvPr/>
      </p:nvGrpSpPr>
      <p:grpSpPr>
        <a:xfrm>
          <a:off x="0" y="0"/>
          <a:ext cx="0" cy="0"/>
          <a:chOff x="0" y="0"/>
          <a:chExt cx="0" cy="0"/>
        </a:xfrm>
      </p:grpSpPr>
      <p:sp>
        <p:nvSpPr>
          <p:cNvPr id="1177" name="Shape 1177"/>
          <p:cNvSpPr/>
          <p:nvPr/>
        </p:nvSpPr>
        <p:spPr>
          <a:xfrm>
            <a:off x="0" y="274680"/>
            <a:ext cx="9144000" cy="555606"/>
          </a:xfrm>
          <a:prstGeom prst="rect">
            <a:avLst/>
          </a:prstGeom>
          <a:noFill/>
          <a:ln>
            <a:noFill/>
          </a:ln>
        </p:spPr>
        <p:txBody>
          <a:bodyPr lIns="90000" tIns="45000" rIns="90000" bIns="45000" anchor="t" anchorCtr="0">
            <a:noAutofit/>
          </a:bodyPr>
          <a:lstStyle/>
          <a:p>
            <a:pPr algn="ctr">
              <a:buClr>
                <a:srgbClr val="000000"/>
              </a:buClr>
              <a:buSzPct val="25000"/>
              <a:buFont typeface="Calibri"/>
              <a:buNone/>
            </a:pPr>
            <a:r>
              <a:rPr lang="en-US" sz="3600" dirty="0">
                <a:latin typeface="Calibri"/>
                <a:ea typeface="Calibri"/>
                <a:cs typeface="Calibri"/>
                <a:sym typeface="Calibri"/>
              </a:rPr>
              <a:t>Image classification</a:t>
            </a:r>
          </a:p>
        </p:txBody>
      </p:sp>
      <p:pic>
        <p:nvPicPr>
          <p:cNvPr id="3" name="Picture 2" descr="Table&#10;&#10;Description automatically generated">
            <a:extLst>
              <a:ext uri="{FF2B5EF4-FFF2-40B4-BE49-F238E27FC236}">
                <a16:creationId xmlns:a16="http://schemas.microsoft.com/office/drawing/2014/main" id="{29033585-3A02-0947-B904-A0DB9208FDBE}"/>
              </a:ext>
            </a:extLst>
          </p:cNvPr>
          <p:cNvPicPr>
            <a:picLocks noChangeAspect="1"/>
          </p:cNvPicPr>
          <p:nvPr/>
        </p:nvPicPr>
        <p:blipFill>
          <a:blip r:embed="rId3"/>
          <a:stretch>
            <a:fillRect/>
          </a:stretch>
        </p:blipFill>
        <p:spPr>
          <a:xfrm>
            <a:off x="405334" y="1637414"/>
            <a:ext cx="8333331" cy="3842887"/>
          </a:xfrm>
          <a:prstGeom prst="rect">
            <a:avLst/>
          </a:prstGeom>
        </p:spPr>
      </p:pic>
    </p:spTree>
    <p:extLst>
      <p:ext uri="{BB962C8B-B14F-4D97-AF65-F5344CB8AC3E}">
        <p14:creationId xmlns:p14="http://schemas.microsoft.com/office/powerpoint/2010/main" val="121407549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176"/>
        <p:cNvGrpSpPr/>
        <p:nvPr/>
      </p:nvGrpSpPr>
      <p:grpSpPr>
        <a:xfrm>
          <a:off x="0" y="0"/>
          <a:ext cx="0" cy="0"/>
          <a:chOff x="0" y="0"/>
          <a:chExt cx="0" cy="0"/>
        </a:xfrm>
      </p:grpSpPr>
      <p:sp>
        <p:nvSpPr>
          <p:cNvPr id="1177" name="Shape 1177"/>
          <p:cNvSpPr/>
          <p:nvPr/>
        </p:nvSpPr>
        <p:spPr>
          <a:xfrm>
            <a:off x="0" y="274680"/>
            <a:ext cx="9144000" cy="555606"/>
          </a:xfrm>
          <a:prstGeom prst="rect">
            <a:avLst/>
          </a:prstGeom>
          <a:noFill/>
          <a:ln>
            <a:noFill/>
          </a:ln>
        </p:spPr>
        <p:txBody>
          <a:bodyPr lIns="90000" tIns="45000" rIns="90000" bIns="45000" anchor="t" anchorCtr="0">
            <a:noAutofit/>
          </a:bodyPr>
          <a:lstStyle/>
          <a:p>
            <a:pPr algn="ctr">
              <a:buClr>
                <a:srgbClr val="000000"/>
              </a:buClr>
              <a:buSzPct val="25000"/>
              <a:buFont typeface="Calibri"/>
              <a:buNone/>
            </a:pPr>
            <a:r>
              <a:rPr lang="en-US" sz="3600" dirty="0">
                <a:latin typeface="Calibri"/>
                <a:ea typeface="Calibri"/>
                <a:cs typeface="Calibri"/>
                <a:sym typeface="Calibri"/>
              </a:rPr>
              <a:t>Transfer learning for detection and segmentation</a:t>
            </a:r>
          </a:p>
        </p:txBody>
      </p:sp>
      <p:pic>
        <p:nvPicPr>
          <p:cNvPr id="4" name="Picture 3" descr="Table&#10;&#10;Description automatically generated">
            <a:extLst>
              <a:ext uri="{FF2B5EF4-FFF2-40B4-BE49-F238E27FC236}">
                <a16:creationId xmlns:a16="http://schemas.microsoft.com/office/drawing/2014/main" id="{BE8F4174-DFB2-204A-938F-393B38DE856F}"/>
              </a:ext>
            </a:extLst>
          </p:cNvPr>
          <p:cNvPicPr>
            <a:picLocks noChangeAspect="1"/>
          </p:cNvPicPr>
          <p:nvPr/>
        </p:nvPicPr>
        <p:blipFill>
          <a:blip r:embed="rId3"/>
          <a:stretch>
            <a:fillRect/>
          </a:stretch>
        </p:blipFill>
        <p:spPr>
          <a:xfrm>
            <a:off x="1447947" y="2783484"/>
            <a:ext cx="6248105" cy="1665504"/>
          </a:xfrm>
          <a:prstGeom prst="rect">
            <a:avLst/>
          </a:prstGeom>
        </p:spPr>
      </p:pic>
    </p:spTree>
    <p:extLst>
      <p:ext uri="{BB962C8B-B14F-4D97-AF65-F5344CB8AC3E}">
        <p14:creationId xmlns:p14="http://schemas.microsoft.com/office/powerpoint/2010/main" val="338641243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176"/>
        <p:cNvGrpSpPr/>
        <p:nvPr/>
      </p:nvGrpSpPr>
      <p:grpSpPr>
        <a:xfrm>
          <a:off x="0" y="0"/>
          <a:ext cx="0" cy="0"/>
          <a:chOff x="0" y="0"/>
          <a:chExt cx="0" cy="0"/>
        </a:xfrm>
      </p:grpSpPr>
      <p:sp>
        <p:nvSpPr>
          <p:cNvPr id="1177" name="Shape 1177"/>
          <p:cNvSpPr/>
          <p:nvPr/>
        </p:nvSpPr>
        <p:spPr>
          <a:xfrm>
            <a:off x="0" y="274680"/>
            <a:ext cx="9144000" cy="555606"/>
          </a:xfrm>
          <a:prstGeom prst="rect">
            <a:avLst/>
          </a:prstGeom>
          <a:noFill/>
          <a:ln>
            <a:noFill/>
          </a:ln>
        </p:spPr>
        <p:txBody>
          <a:bodyPr lIns="90000" tIns="45000" rIns="90000" bIns="45000" anchor="t" anchorCtr="0">
            <a:noAutofit/>
          </a:bodyPr>
          <a:lstStyle/>
          <a:p>
            <a:pPr algn="ctr">
              <a:buClr>
                <a:srgbClr val="000000"/>
              </a:buClr>
              <a:buSzPct val="25000"/>
              <a:buFont typeface="Calibri"/>
              <a:buNone/>
            </a:pPr>
            <a:r>
              <a:rPr lang="en-US" sz="3600" dirty="0">
                <a:latin typeface="Calibri"/>
                <a:ea typeface="Calibri"/>
                <a:cs typeface="Calibri"/>
                <a:sym typeface="Calibri"/>
              </a:rPr>
              <a:t>Ablation study</a:t>
            </a:r>
          </a:p>
        </p:txBody>
      </p:sp>
      <p:pic>
        <p:nvPicPr>
          <p:cNvPr id="3" name="Picture 2" descr="Table&#10;&#10;Description automatically generated">
            <a:extLst>
              <a:ext uri="{FF2B5EF4-FFF2-40B4-BE49-F238E27FC236}">
                <a16:creationId xmlns:a16="http://schemas.microsoft.com/office/drawing/2014/main" id="{400A3FCE-D35E-7F47-980B-2DD707391A16}"/>
              </a:ext>
            </a:extLst>
          </p:cNvPr>
          <p:cNvPicPr>
            <a:picLocks noChangeAspect="1"/>
          </p:cNvPicPr>
          <p:nvPr/>
        </p:nvPicPr>
        <p:blipFill>
          <a:blip r:embed="rId3"/>
          <a:stretch>
            <a:fillRect/>
          </a:stretch>
        </p:blipFill>
        <p:spPr>
          <a:xfrm>
            <a:off x="0" y="2851748"/>
            <a:ext cx="9144000" cy="1154503"/>
          </a:xfrm>
          <a:prstGeom prst="rect">
            <a:avLst/>
          </a:prstGeom>
        </p:spPr>
      </p:pic>
    </p:spTree>
    <p:extLst>
      <p:ext uri="{BB962C8B-B14F-4D97-AF65-F5344CB8AC3E}">
        <p14:creationId xmlns:p14="http://schemas.microsoft.com/office/powerpoint/2010/main" val="103604127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176"/>
        <p:cNvGrpSpPr/>
        <p:nvPr/>
      </p:nvGrpSpPr>
      <p:grpSpPr>
        <a:xfrm>
          <a:off x="0" y="0"/>
          <a:ext cx="0" cy="0"/>
          <a:chOff x="0" y="0"/>
          <a:chExt cx="0" cy="0"/>
        </a:xfrm>
      </p:grpSpPr>
      <p:sp>
        <p:nvSpPr>
          <p:cNvPr id="1177" name="Shape 1177"/>
          <p:cNvSpPr/>
          <p:nvPr/>
        </p:nvSpPr>
        <p:spPr>
          <a:xfrm>
            <a:off x="0" y="274680"/>
            <a:ext cx="9144000" cy="555606"/>
          </a:xfrm>
          <a:prstGeom prst="rect">
            <a:avLst/>
          </a:prstGeom>
          <a:noFill/>
          <a:ln>
            <a:noFill/>
          </a:ln>
        </p:spPr>
        <p:txBody>
          <a:bodyPr lIns="90000" tIns="45000" rIns="90000" bIns="45000" anchor="t" anchorCtr="0">
            <a:noAutofit/>
          </a:bodyPr>
          <a:lstStyle/>
          <a:p>
            <a:pPr algn="ctr">
              <a:buClr>
                <a:srgbClr val="000000"/>
              </a:buClr>
              <a:buSzPct val="25000"/>
              <a:buFont typeface="Calibri"/>
              <a:buNone/>
            </a:pPr>
            <a:r>
              <a:rPr lang="en-US" sz="3600" dirty="0">
                <a:latin typeface="Calibri"/>
                <a:ea typeface="Calibri"/>
                <a:cs typeface="Calibri"/>
                <a:sym typeface="Calibri"/>
              </a:rPr>
              <a:t>Generic Conclusion</a:t>
            </a:r>
          </a:p>
        </p:txBody>
      </p:sp>
      <p:sp>
        <p:nvSpPr>
          <p:cNvPr id="1178" name="Shape 1178"/>
          <p:cNvSpPr txBox="1"/>
          <p:nvPr/>
        </p:nvSpPr>
        <p:spPr>
          <a:xfrm>
            <a:off x="194036" y="2647507"/>
            <a:ext cx="8616589" cy="1775637"/>
          </a:xfrm>
          <a:prstGeom prst="rect">
            <a:avLst/>
          </a:prstGeom>
          <a:noFill/>
          <a:ln>
            <a:noFill/>
          </a:ln>
        </p:spPr>
        <p:txBody>
          <a:bodyPr lIns="91425" tIns="45700" rIns="91425" bIns="45700" anchor="t" anchorCtr="0">
            <a:noAutofit/>
          </a:bodyPr>
          <a:lstStyle/>
          <a:p>
            <a:pPr marL="285750" indent="-285750">
              <a:buClr>
                <a:srgbClr val="000000"/>
              </a:buClr>
              <a:buFont typeface="Arial"/>
              <a:buNone/>
            </a:pPr>
            <a:endParaRPr sz="2800" b="1" dirty="0">
              <a:latin typeface="Calibri"/>
              <a:ea typeface="Calibri"/>
              <a:cs typeface="Calibri"/>
              <a:sym typeface="Calibri"/>
            </a:endParaRPr>
          </a:p>
          <a:p>
            <a:pPr marL="285750" indent="-285750">
              <a:buClr>
                <a:srgbClr val="000000"/>
              </a:buClr>
              <a:buSzPct val="100000"/>
              <a:buFont typeface="Arial"/>
              <a:buChar char="•"/>
            </a:pPr>
            <a:r>
              <a:rPr lang="en-US" sz="2800" dirty="0">
                <a:latin typeface="Calibri"/>
                <a:ea typeface="Calibri"/>
                <a:cs typeface="Calibri"/>
                <a:sym typeface="Calibri"/>
              </a:rPr>
              <a:t>Curriculum learning strategies can bring faster convergence and improved results</a:t>
            </a:r>
          </a:p>
          <a:p>
            <a:pPr marL="285750" indent="-285750">
              <a:buClr>
                <a:srgbClr val="000000"/>
              </a:buClr>
              <a:buSzPct val="100000"/>
              <a:buFont typeface="Arial"/>
              <a:buChar char="•"/>
            </a:pPr>
            <a:endParaRPr lang="en-US" sz="2800" dirty="0">
              <a:latin typeface="Calibri"/>
              <a:ea typeface="Calibri"/>
              <a:cs typeface="Calibri"/>
              <a:sym typeface="Calibri"/>
            </a:endParaRPr>
          </a:p>
        </p:txBody>
      </p:sp>
    </p:spTree>
    <p:extLst>
      <p:ext uri="{BB962C8B-B14F-4D97-AF65-F5344CB8AC3E}">
        <p14:creationId xmlns:p14="http://schemas.microsoft.com/office/powerpoint/2010/main" val="88406907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0.8|7.6"/>
</p:tagLst>
</file>

<file path=ppt/tags/tag10.xml><?xml version="1.0" encoding="utf-8"?>
<p:tagLst xmlns:a="http://schemas.openxmlformats.org/drawingml/2006/main" xmlns:r="http://schemas.openxmlformats.org/officeDocument/2006/relationships" xmlns:p="http://schemas.openxmlformats.org/presentationml/2006/main">
  <p:tag name="TIMING" val="|0.8|7.6"/>
</p:tagLst>
</file>

<file path=ppt/tags/tag11.xml><?xml version="1.0" encoding="utf-8"?>
<p:tagLst xmlns:a="http://schemas.openxmlformats.org/drawingml/2006/main" xmlns:r="http://schemas.openxmlformats.org/officeDocument/2006/relationships" xmlns:p="http://schemas.openxmlformats.org/presentationml/2006/main">
  <p:tag name="TIMING" val="|0.8|7.6"/>
</p:tagLst>
</file>

<file path=ppt/tags/tag12.xml><?xml version="1.0" encoding="utf-8"?>
<p:tagLst xmlns:a="http://schemas.openxmlformats.org/drawingml/2006/main" xmlns:r="http://schemas.openxmlformats.org/officeDocument/2006/relationships" xmlns:p="http://schemas.openxmlformats.org/presentationml/2006/main">
  <p:tag name="TIMING" val="|0.8|7.6"/>
</p:tagLst>
</file>

<file path=ppt/tags/tag13.xml><?xml version="1.0" encoding="utf-8"?>
<p:tagLst xmlns:a="http://schemas.openxmlformats.org/drawingml/2006/main" xmlns:r="http://schemas.openxmlformats.org/officeDocument/2006/relationships" xmlns:p="http://schemas.openxmlformats.org/presentationml/2006/main">
  <p:tag name="TIMING" val="|0.8|7.6"/>
</p:tagLst>
</file>

<file path=ppt/tags/tag1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frac{1}{16}&#10;\]&#10;\end{document}&#10;"/>
  <p:tag name="EXTERNALNAME" val="Edittex"/>
  <p:tag name="BLEND" val="False"/>
  <p:tag name="TRANSPARENT" val="False"/>
  <p:tag name="BITMAPFORMAT" val="bmpmono"/>
  <p:tag name="DEBUGINTERACTIVE" val="True"/>
  <p:tag name="ORIGWIDTH" val="97.25"/>
</p:tagLst>
</file>

<file path=ppt/tags/tag1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frac{1}{16}&#10;\]&#10;\end{document}&#10;"/>
  <p:tag name="EXTERNALNAME" val="Edittex"/>
  <p:tag name="BLEND" val="False"/>
  <p:tag name="TRANSPARENT" val="False"/>
  <p:tag name="BITMAPFORMAT" val="bmpmono"/>
  <p:tag name="DEBUGINTERACTIVE" val="True"/>
  <p:tag name="ORIGWIDTH" val="97.25"/>
</p:tagLst>
</file>

<file path=ppt/tags/tag2.xml><?xml version="1.0" encoding="utf-8"?>
<p:tagLst xmlns:a="http://schemas.openxmlformats.org/drawingml/2006/main" xmlns:r="http://schemas.openxmlformats.org/officeDocument/2006/relationships" xmlns:p="http://schemas.openxmlformats.org/presentationml/2006/main">
  <p:tag name="TIMING" val="|0.8|7.6"/>
</p:tagLst>
</file>

<file path=ppt/tags/tag3.xml><?xml version="1.0" encoding="utf-8"?>
<p:tagLst xmlns:a="http://schemas.openxmlformats.org/drawingml/2006/main" xmlns:r="http://schemas.openxmlformats.org/officeDocument/2006/relationships" xmlns:p="http://schemas.openxmlformats.org/presentationml/2006/main">
  <p:tag name="TIMING" val="|0.8|7.6"/>
</p:tagLst>
</file>

<file path=ppt/tags/tag4.xml><?xml version="1.0" encoding="utf-8"?>
<p:tagLst xmlns:a="http://schemas.openxmlformats.org/drawingml/2006/main" xmlns:r="http://schemas.openxmlformats.org/officeDocument/2006/relationships" xmlns:p="http://schemas.openxmlformats.org/presentationml/2006/main">
  <p:tag name="TIMING" val="|0.8|7.6"/>
</p:tagLst>
</file>

<file path=ppt/tags/tag5.xml><?xml version="1.0" encoding="utf-8"?>
<p:tagLst xmlns:a="http://schemas.openxmlformats.org/drawingml/2006/main" xmlns:r="http://schemas.openxmlformats.org/officeDocument/2006/relationships" xmlns:p="http://schemas.openxmlformats.org/presentationml/2006/main">
  <p:tag name="TIMING" val="|0.8|7.6"/>
</p:tagLst>
</file>

<file path=ppt/tags/tag6.xml><?xml version="1.0" encoding="utf-8"?>
<p:tagLst xmlns:a="http://schemas.openxmlformats.org/drawingml/2006/main" xmlns:r="http://schemas.openxmlformats.org/officeDocument/2006/relationships" xmlns:p="http://schemas.openxmlformats.org/presentationml/2006/main">
  <p:tag name="TIMING" val="|0.8|7.6"/>
</p:tagLst>
</file>

<file path=ppt/tags/tag7.xml><?xml version="1.0" encoding="utf-8"?>
<p:tagLst xmlns:a="http://schemas.openxmlformats.org/drawingml/2006/main" xmlns:r="http://schemas.openxmlformats.org/officeDocument/2006/relationships" xmlns:p="http://schemas.openxmlformats.org/presentationml/2006/main">
  <p:tag name="TIMING" val="|0.8|7.6"/>
</p:tagLst>
</file>

<file path=ppt/tags/tag8.xml><?xml version="1.0" encoding="utf-8"?>
<p:tagLst xmlns:a="http://schemas.openxmlformats.org/drawingml/2006/main" xmlns:r="http://schemas.openxmlformats.org/officeDocument/2006/relationships" xmlns:p="http://schemas.openxmlformats.org/presentationml/2006/main">
  <p:tag name="TIMING" val="|0.8|7.6"/>
</p:tagLst>
</file>

<file path=ppt/tags/tag9.xml><?xml version="1.0" encoding="utf-8"?>
<p:tagLst xmlns:a="http://schemas.openxmlformats.org/drawingml/2006/main" xmlns:r="http://schemas.openxmlformats.org/officeDocument/2006/relationships" xmlns:p="http://schemas.openxmlformats.org/presentationml/2006/main">
  <p:tag name="TIMING" val="|0.8|7.6"/>
</p:tagLst>
</file>

<file path=ppt/theme/theme1.xml><?xml version="1.0" encoding="utf-8"?>
<a:theme xmlns:a="http://schemas.openxmlformats.org/drawingml/2006/main" name="4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7153</TotalTime>
  <Words>4373</Words>
  <Application>Microsoft Macintosh PowerPoint</Application>
  <PresentationFormat>On-screen Show (4:3)</PresentationFormat>
  <Paragraphs>864</Paragraphs>
  <Slides>96</Slides>
  <Notes>96</Notes>
  <HiddenSlides>0</HiddenSlides>
  <MMClips>0</MMClips>
  <ScaleCrop>false</ScaleCrop>
  <HeadingPairs>
    <vt:vector size="8" baseType="variant">
      <vt:variant>
        <vt:lpstr>Fonts Used</vt:lpstr>
      </vt:variant>
      <vt:variant>
        <vt:i4>8</vt:i4>
      </vt:variant>
      <vt:variant>
        <vt:lpstr>Theme</vt:lpstr>
      </vt:variant>
      <vt:variant>
        <vt:i4>3</vt:i4>
      </vt:variant>
      <vt:variant>
        <vt:lpstr>Embedded OLE Servers</vt:lpstr>
      </vt:variant>
      <vt:variant>
        <vt:i4>2</vt:i4>
      </vt:variant>
      <vt:variant>
        <vt:lpstr>Slide Titles</vt:lpstr>
      </vt:variant>
      <vt:variant>
        <vt:i4>96</vt:i4>
      </vt:variant>
    </vt:vector>
  </HeadingPairs>
  <TitlesOfParts>
    <vt:vector size="109" baseType="lpstr">
      <vt:lpstr>Arial</vt:lpstr>
      <vt:lpstr>Calibri</vt:lpstr>
      <vt:lpstr>Cambria Math</vt:lpstr>
      <vt:lpstr>Myriad Roman</vt:lpstr>
      <vt:lpstr>Noto Sans Symbols</vt:lpstr>
      <vt:lpstr>Times</vt:lpstr>
      <vt:lpstr>Times New Roman</vt:lpstr>
      <vt:lpstr>Wingdings</vt:lpstr>
      <vt:lpstr>4_Office Theme</vt:lpstr>
      <vt:lpstr>Office Theme</vt:lpstr>
      <vt:lpstr>1_Office Theme</vt:lpstr>
      <vt:lpstr>Acrobat Document</vt:lpstr>
      <vt:lpstr>Photo Editor Photo</vt:lpstr>
      <vt:lpstr>Curriculum Learning. Object Localization and Detection. Image Generation.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Hard Can It Be? Estimating the Difficulty of Visual Search in an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Weakly Supervised Object Localization Using Size Estimates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Frustratingly Easy Trade-off Optimization between  Single-Stage and Two-Stage Deep Object Detectors</vt:lpstr>
      <vt:lpstr>Object detection</vt:lpstr>
      <vt:lpstr>Object detectors</vt:lpstr>
      <vt:lpstr>SSD: Single Shot MultiBox Detector</vt:lpstr>
      <vt:lpstr>Faster R-CNN</vt:lpstr>
      <vt:lpstr>Finding the trade-off</vt:lpstr>
      <vt:lpstr>PowerPoint Presentation</vt:lpstr>
      <vt:lpstr>Other difficulty measures</vt:lpstr>
      <vt:lpstr>Results on PASCAL VOC 2007</vt:lpstr>
      <vt:lpstr>PowerPoint Presentation</vt:lpstr>
      <vt:lpstr>PowerPoint Presentation</vt:lpstr>
      <vt:lpstr>PowerPoint Presentation</vt:lpstr>
      <vt:lpstr>Curriculum Self-Paced Learning for Cross-Domain Object Detection</vt:lpstr>
      <vt:lpstr>Task: Autonomous Driving</vt:lpstr>
      <vt:lpstr>Problem: Domain Gap</vt:lpstr>
      <vt:lpstr>Solution: Domain Adaption</vt:lpstr>
      <vt:lpstr>Domain Adaption Algorithm</vt:lpstr>
      <vt:lpstr>Image difficulty score</vt:lpstr>
      <vt:lpstr>Results</vt:lpstr>
      <vt:lpstr>Ablation results</vt:lpstr>
      <vt:lpstr>Results</vt:lpstr>
      <vt:lpstr>Curriculum Learning of Generative Adversarial Networks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Progressive Growing of GANs for Improved Quality, Stability, and Variation</vt:lpstr>
      <vt:lpstr>PowerPoint Presentation</vt:lpstr>
      <vt:lpstr>PowerPoint Presentation</vt:lpstr>
      <vt:lpstr>PowerPoint Presentation</vt:lpstr>
      <vt:lpstr>PowerPoint Presentation</vt:lpstr>
      <vt:lpstr>Curriculum by Smoothing</vt:lpstr>
      <vt:lpstr>PowerPoint Presentation</vt:lpstr>
      <vt:lpstr>Gaussian kernel example</vt:lpstr>
      <vt:lpstr>Gaussian kernel example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Training object class detectors using human verification</dc:title>
  <cp:lastModifiedBy>Radu Ionescu</cp:lastModifiedBy>
  <cp:revision>449</cp:revision>
  <dcterms:modified xsi:type="dcterms:W3CDTF">2023-12-01T11:30:24Z</dcterms:modified>
</cp:coreProperties>
</file>