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01"/>
  </p:notesMasterIdLst>
  <p:sldIdLst>
    <p:sldId id="34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47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8" r:id="rId84"/>
    <p:sldId id="342" r:id="rId85"/>
    <p:sldId id="350" r:id="rId86"/>
    <p:sldId id="351" r:id="rId87"/>
    <p:sldId id="353" r:id="rId88"/>
    <p:sldId id="354" r:id="rId89"/>
    <p:sldId id="355" r:id="rId90"/>
    <p:sldId id="356" r:id="rId91"/>
    <p:sldId id="357" r:id="rId92"/>
    <p:sldId id="359" r:id="rId93"/>
    <p:sldId id="360" r:id="rId94"/>
    <p:sldId id="361" r:id="rId95"/>
    <p:sldId id="362" r:id="rId96"/>
    <p:sldId id="275" r:id="rId97"/>
    <p:sldId id="276" r:id="rId98"/>
    <p:sldId id="343" r:id="rId99"/>
    <p:sldId id="345" r:id="rId10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2"/>
      <p:bold r:id="rId103"/>
      <p:italic r:id="rId104"/>
      <p:boldItalic r:id="rId105"/>
    </p:embeddedFont>
    <p:embeddedFont>
      <p:font typeface="Calibri Light" panose="020F0302020204030204" pitchFamily="34" charset="0"/>
      <p:regular r:id="rId106"/>
      <p:italic r:id="rId107"/>
    </p:embeddedFont>
    <p:embeddedFont>
      <p:font typeface="Helvetica Neue" panose="02000503000000020004" pitchFamily="2" charset="0"/>
      <p:regular r:id="rId108"/>
      <p:bold r:id="rId109"/>
      <p:italic r:id="rId110"/>
      <p:boldItalic r:id="rId111"/>
    </p:embeddedFont>
    <p:embeddedFont>
      <p:font typeface="Microsoft Sans Serif" panose="020B0604020202020204" pitchFamily="34" charset="0"/>
      <p:regular r:id="rId112"/>
    </p:embeddedFont>
    <p:embeddedFont>
      <p:font typeface="MS PGothic" panose="020B0600070205080204" pitchFamily="34" charset="-128"/>
      <p:regular r:id="rId113"/>
    </p:embeddedFont>
    <p:embeddedFont>
      <p:font typeface="Verdana" panose="020B0604030504040204" pitchFamily="34" charset="0"/>
      <p:regular r:id="rId114"/>
      <p:bold r:id="rId115"/>
      <p:italic r:id="rId116"/>
      <p:boldItalic r:id="rId117"/>
    </p:embeddedFont>
  </p:embeddedFont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79D196-CB00-4439-91CD-F1F316C48EEF}">
  <a:tblStyle styleId="{7879D196-CB00-4439-91CD-F1F316C48EEF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A31EE9B-F7A5-4F06-BDA8-4B29480A5490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1"/>
    <p:restoredTop sz="94709"/>
  </p:normalViewPr>
  <p:slideViewPr>
    <p:cSldViewPr snapToGrid="0" snapToObjects="1">
      <p:cViewPr varScale="1">
        <p:scale>
          <a:sx n="168" d="100"/>
          <a:sy n="168" d="100"/>
        </p:scale>
        <p:origin x="2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6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1.fntdata"/><Relationship Id="rId16" Type="http://schemas.openxmlformats.org/officeDocument/2006/relationships/slide" Target="slides/slide15.xml"/><Relationship Id="rId107" Type="http://schemas.openxmlformats.org/officeDocument/2006/relationships/font" Target="fonts/font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2.fntdata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3.fntdata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3.fntdata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9.fntdata"/><Relationship Id="rId115" Type="http://schemas.openxmlformats.org/officeDocument/2006/relationships/font" Target="fonts/font1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12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Shape 6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Shape 8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Shape 8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Shape 8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Shape 9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Shape 9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Shape 9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Shape 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Shape 10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Shape 10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Shape 10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Shape 10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Shape 10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Shape 10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Shape 1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Shape 1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Shape 1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Shape 1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Shape 1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Shape 1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Shape 1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Shape 1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Shape 1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Shape 1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Shape 1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Shape 1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Shape 1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Shape 1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477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Shape 1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Shape 1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Shape 1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Shape 1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Shape 1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Shape 1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Shape 1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Shape 1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Shape 1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Shape 1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Shape 1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Shape 1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Shape 1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Shape 1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Shape 1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Shape 1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Shape 1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Shape 1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Shape 1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Shape 1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Shape 1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Shape 1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Shape 1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848D-5A04-EB49-AC58-7FD6518FA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D38D4-5267-7C47-94FF-A308C3801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B1B62-23C3-4649-925F-E12A4B96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1C2B0-8309-DF48-8E81-7E44B37B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0434-BF9B-4940-98E3-4EDE0C6F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7339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A709-CE07-C143-ACDA-E0E0850D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085A1-BB02-C243-A9FC-2B60A04AD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16EBA-AAC2-254D-BBF2-42D587EF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195DF-B326-3E41-837E-F6F8699C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E12D0-BDB5-B747-85EA-AE07E224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243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06134-38DE-894D-9298-AF0DA5BEF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505B5-5877-DC4F-976C-95F883ADD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DA0BA-1BC4-A44F-8A29-0BBF0EA5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4F321-2BB6-C548-8898-5147F4BA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A5B7A-6511-5C46-8FA5-4F2C5328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480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z="200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1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5784" y="395837"/>
            <a:ext cx="8872430" cy="448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B7B7B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86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20B8-9E12-114B-9DD8-064EC464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9C97-1E67-2D41-BE66-99C7E9F64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C005A-C461-B941-A9A7-AD73A68A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7B3C-6E19-6A49-B97D-2D0BFE79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AC696-DCA2-6E4B-B006-C9A45649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4131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A761-5DB7-3047-93B5-DB6B5422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15B1-5510-B347-ADA0-598931A96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160AD-F2C4-754E-8241-1AC404A3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4C62-1A44-6A42-8158-46878352D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50AE8-C14C-9544-AFCF-2D70A842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4074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606A-9502-EE47-8FBD-3E5C4431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5372B-94AE-0B45-ABF1-8CA5003E1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07742-4C38-7845-A161-AE7D66B98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BDF2F-BC89-564B-B8A3-B356F4E9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9EDCC-7E48-3E47-AD0C-9CFDA965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4ABF3-933C-914C-A95C-03768A3A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412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1F3E9-1453-1849-B19B-E04A1219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4A4B0-925A-374A-988F-1F7F9D1FC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E3D0D-7DA0-B64A-A2C0-69BAB5E8D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88E17-85CF-0F44-8E5C-F4F60E99A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B6E3-A406-F842-9737-CBC3A0C9A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76975A-CA40-B148-A2FF-1F7D8076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CDA94F-3378-B043-AE4C-B582189A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9F365-8E55-FC4E-ADB9-2C93254E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026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C46C-F915-1643-878E-A70EA08A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C8DE7-75F5-D74B-AE1F-054024DD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2E3F9-DA65-3142-B564-2EB21224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99863-881D-7A46-8106-1CBA8894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5476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076033-D7F8-F543-A2E0-36DB603B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DE8C1-7F39-0D4A-B08F-0FA0B574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67CF9-5D55-2445-A9A0-DB3341CB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098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3FE6-1D4F-AD46-84ED-37959FCC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B63F3-C5D2-B340-8D1E-C2FBFC1B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AA851-5B70-264D-9243-15724063C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98575-48BF-3D41-9FB5-F59F7CB3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8D12C-F591-4A4D-A3FF-7ED9A81D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35355-8C59-7F43-8082-904E4951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113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10E2-1185-2042-869A-0F9CC8918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D8549-83FA-4345-9495-5329E2E9E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56178-2AC5-9243-B3AD-1A857C0A7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689AF-6CBC-6B4F-8EF9-1DAB54FF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DA5C4-3130-4346-AB1F-7457BD08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5F001-5443-4945-B970-0E7150F3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77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3CB600-7AAE-7047-AE97-394137119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D03D2-ED78-3049-878D-534BB021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4093E-442D-0C4D-887C-62AF011C8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44D31-3630-2146-BF73-D410CC848761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EE7B8-9B9C-4A49-88CE-FCA46002C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02F7D-C716-8A44-AFFA-C6F07F727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2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21418"/>
            <a:ext cx="5829300" cy="1773141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Object Localization.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Object Detection.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Faster R-CNN.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D59B22D-7140-3146-A744-2C1B8F10D341}"/>
              </a:ext>
            </a:extLst>
          </p:cNvPr>
          <p:cNvSpPr txBox="1"/>
          <p:nvPr/>
        </p:nvSpPr>
        <p:spPr>
          <a:xfrm>
            <a:off x="1170135" y="2730346"/>
            <a:ext cx="6803730" cy="21274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599"/>
              </a:spcBef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Radu Ionescu, Prof. PhD.</a:t>
            </a:r>
          </a:p>
          <a:p>
            <a:pPr algn="ctr">
              <a:spcBef>
                <a:spcPts val="599"/>
              </a:spcBef>
            </a:pPr>
            <a:r>
              <a:rPr lang="en-US" sz="2400" spc="-1" dirty="0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raducu.ionescu@gmail.com</a:t>
            </a:r>
            <a:endParaRPr lang="en-US" sz="2400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99"/>
              </a:spcBef>
            </a:pPr>
            <a:endParaRPr lang="en-US" sz="2400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99"/>
              </a:spcBef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Faculty of Mathematics and Computer Science</a:t>
            </a:r>
          </a:p>
          <a:p>
            <a:pPr algn="ctr">
              <a:spcBef>
                <a:spcPts val="599"/>
              </a:spcBef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1331549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Classification + Localization: ImageNet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849" y="776525"/>
            <a:ext cx="4638375" cy="36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123900" y="860025"/>
            <a:ext cx="4133099" cy="354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/>
              <a:t>1000 classes (same as classification)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Each image has 1 class, at least one bounding box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~800 training images per class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 rtl="0">
              <a:spcBef>
                <a:spcPts val="0"/>
              </a:spcBef>
              <a:buNone/>
            </a:pPr>
            <a:r>
              <a:rPr lang="en" sz="1600" dirty="0"/>
              <a:t>Algorithm produces 5 (class, box) guesses</a:t>
            </a: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Example is correct if at least one guess has correct class AND bounding box at least 0.5 intersection over union (</a:t>
            </a:r>
            <a:r>
              <a:rPr lang="en" sz="1600" dirty="0" err="1"/>
              <a:t>IoU</a:t>
            </a:r>
            <a:r>
              <a:rPr lang="en" sz="1600" dirty="0"/>
              <a:t>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50100" y="4350275"/>
            <a:ext cx="4133099" cy="25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Krizhevsky et. al. 2012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Idea #1: Localization as Regression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63" y="1700152"/>
            <a:ext cx="2007149" cy="166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318300" y="1259150"/>
            <a:ext cx="2007299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Input</a:t>
            </a:r>
            <a:r>
              <a:rPr lang="en" sz="1800"/>
              <a:t>: image</a:t>
            </a:r>
          </a:p>
        </p:txBody>
      </p:sp>
      <p:cxnSp>
        <p:nvCxnSpPr>
          <p:cNvPr id="201" name="Shape 201"/>
          <p:cNvCxnSpPr/>
          <p:nvPr/>
        </p:nvCxnSpPr>
        <p:spPr>
          <a:xfrm>
            <a:off x="2603925" y="2614400"/>
            <a:ext cx="1275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2" name="Shape 202"/>
          <p:cNvSpPr txBox="1"/>
          <p:nvPr/>
        </p:nvSpPr>
        <p:spPr>
          <a:xfrm>
            <a:off x="4157325" y="2100200"/>
            <a:ext cx="2007299" cy="102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Output</a:t>
            </a:r>
            <a:r>
              <a:rPr lang="en" sz="1800"/>
              <a:t>: </a:t>
            </a:r>
            <a:br>
              <a:rPr lang="en" sz="1800"/>
            </a:br>
            <a:r>
              <a:rPr lang="en" sz="1800"/>
              <a:t>Box coordinates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/>
              <a:t>(4 numbers)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2504725" y="2056600"/>
            <a:ext cx="1340700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Neural Net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4211150" y="3217900"/>
            <a:ext cx="2007299" cy="98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Correct output</a:t>
            </a:r>
            <a:r>
              <a:rPr lang="en" sz="1800" dirty="0"/>
              <a:t>:  </a:t>
            </a:r>
            <a:br>
              <a:rPr lang="en" sz="1800" dirty="0"/>
            </a:br>
            <a:r>
              <a:rPr lang="en" sz="1800" dirty="0"/>
              <a:t>Box coordinates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/>
              <a:t>(4 numbers)</a:t>
            </a:r>
          </a:p>
        </p:txBody>
      </p:sp>
      <p:cxnSp>
        <p:nvCxnSpPr>
          <p:cNvPr id="205" name="Shape 205"/>
          <p:cNvCxnSpPr>
            <a:stCxn id="204" idx="3"/>
          </p:cNvCxnSpPr>
          <p:nvPr/>
        </p:nvCxnSpPr>
        <p:spPr>
          <a:xfrm rot="10800000" flipH="1">
            <a:off x="6218449" y="3411250"/>
            <a:ext cx="988500" cy="299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6" name="Shape 206"/>
          <p:cNvCxnSpPr>
            <a:stCxn id="202" idx="3"/>
          </p:cNvCxnSpPr>
          <p:nvPr/>
        </p:nvCxnSpPr>
        <p:spPr>
          <a:xfrm>
            <a:off x="6164624" y="2614399"/>
            <a:ext cx="1029000" cy="504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7" name="Shape 207"/>
          <p:cNvSpPr txBox="1"/>
          <p:nvPr/>
        </p:nvSpPr>
        <p:spPr>
          <a:xfrm>
            <a:off x="7260275" y="2907825"/>
            <a:ext cx="1603199" cy="7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Loss</a:t>
            </a:r>
            <a:r>
              <a:rPr lang="en" sz="1800"/>
              <a:t>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/>
              <a:t>L2 distance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163350" y="3742775"/>
            <a:ext cx="2636399" cy="73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Only one object, </a:t>
            </a:r>
            <a:br>
              <a:rPr lang="en" sz="1800"/>
            </a:br>
            <a:r>
              <a:rPr lang="en" sz="1800"/>
              <a:t>simpler than detection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120875" y="69950"/>
            <a:ext cx="8911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Simple Recipe for Classification + Localization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304625" y="647075"/>
            <a:ext cx="8452500" cy="86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Step 1</a:t>
            </a:r>
            <a:r>
              <a:rPr lang="en" sz="1800"/>
              <a:t>: Train (or download) a classification model (AlexNet, VGG, GoogLeNet)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4345075" y="302912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4641475" y="302897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4891875" y="3177325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3813025" y="2389200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226" name="Shape 226"/>
          <p:cNvSpPr/>
          <p:nvPr/>
        </p:nvSpPr>
        <p:spPr>
          <a:xfrm>
            <a:off x="5418725" y="30516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4753475" y="3939925"/>
            <a:ext cx="1437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 scores</a:t>
            </a:r>
          </a:p>
        </p:txBody>
      </p:sp>
      <p:cxnSp>
        <p:nvCxnSpPr>
          <p:cNvPr id="228" name="Shape 228"/>
          <p:cNvCxnSpPr>
            <a:stCxn id="216" idx="3"/>
            <a:endCxn id="217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9" name="Shape 229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0" name="Shape 230"/>
          <p:cNvCxnSpPr/>
          <p:nvPr/>
        </p:nvCxnSpPr>
        <p:spPr>
          <a:xfrm>
            <a:off x="3970675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1" name="Shape 231"/>
          <p:cNvCxnSpPr/>
          <p:nvPr/>
        </p:nvCxnSpPr>
        <p:spPr>
          <a:xfrm>
            <a:off x="5047450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2" name="Shape 232"/>
          <p:cNvCxnSpPr/>
          <p:nvPr/>
        </p:nvCxnSpPr>
        <p:spPr>
          <a:xfrm>
            <a:off x="5711900" y="34507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3" name="Shape 233"/>
          <p:cNvSpPr txBox="1"/>
          <p:nvPr/>
        </p:nvSpPr>
        <p:spPr>
          <a:xfrm>
            <a:off x="6070250" y="3253975"/>
            <a:ext cx="13721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Softmax loss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120875" y="69950"/>
            <a:ext cx="8911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Simple Recipe for Classification + Localization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304625" y="647075"/>
            <a:ext cx="8452500" cy="86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2</a:t>
            </a:r>
            <a:r>
              <a:rPr lang="en" sz="1800"/>
              <a:t>: Attach new fully-connected “regression head” to the network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cxnSp>
        <p:nvCxnSpPr>
          <p:cNvPr id="247" name="Shape 247"/>
          <p:cNvCxnSpPr>
            <a:stCxn id="241" idx="3"/>
            <a:endCxn id="242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" name="Shape 248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49" name="Shape 249"/>
          <p:cNvGrpSpPr/>
          <p:nvPr/>
        </p:nvGrpSpPr>
        <p:grpSpPr>
          <a:xfrm>
            <a:off x="4472599" y="1171749"/>
            <a:ext cx="1852243" cy="1455631"/>
            <a:chOff x="4238657" y="1062230"/>
            <a:chExt cx="2619493" cy="2058594"/>
          </a:xfrm>
        </p:grpSpPr>
        <p:sp>
          <p:nvSpPr>
            <p:cNvPr id="250" name="Shape 250"/>
            <p:cNvSpPr/>
            <p:nvPr/>
          </p:nvSpPr>
          <p:spPr>
            <a:xfrm>
              <a:off x="4317750" y="1119225"/>
              <a:ext cx="2540400" cy="20016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5952125" y="1832425"/>
              <a:ext cx="106500" cy="9011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5179119" y="2612966"/>
              <a:ext cx="157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Class scores</a:t>
              </a:r>
            </a:p>
          </p:txBody>
        </p:sp>
        <p:cxnSp>
          <p:nvCxnSpPr>
            <p:cNvPr id="257" name="Shape 257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58" name="Shape 258"/>
          <p:cNvGrpSpPr/>
          <p:nvPr/>
        </p:nvGrpSpPr>
        <p:grpSpPr>
          <a:xfrm>
            <a:off x="4472599" y="2932925"/>
            <a:ext cx="2030693" cy="1455631"/>
            <a:chOff x="4238657" y="1062230"/>
            <a:chExt cx="2871861" cy="2058593"/>
          </a:xfrm>
        </p:grpSpPr>
        <p:sp>
          <p:nvSpPr>
            <p:cNvPr id="259" name="Shape 259"/>
            <p:cNvSpPr/>
            <p:nvPr/>
          </p:nvSpPr>
          <p:spPr>
            <a:xfrm>
              <a:off x="4317748" y="1119224"/>
              <a:ext cx="2739600" cy="20016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5956625" y="2041258"/>
              <a:ext cx="106500" cy="39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 txBox="1"/>
            <p:nvPr/>
          </p:nvSpPr>
          <p:spPr>
            <a:xfrm>
              <a:off x="5179118" y="2612966"/>
              <a:ext cx="193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" sz="1200"/>
                <a:t>Box coordinates</a:t>
              </a:r>
            </a:p>
          </p:txBody>
        </p:sp>
        <p:cxnSp>
          <p:nvCxnSpPr>
            <p:cNvPr id="266" name="Shape 266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cxnSp>
        <p:nvCxnSpPr>
          <p:cNvPr id="267" name="Shape 267"/>
          <p:cNvCxnSpPr>
            <a:stCxn id="243" idx="5"/>
            <a:endCxn id="250" idx="1"/>
          </p:cNvCxnSpPr>
          <p:nvPr/>
        </p:nvCxnSpPr>
        <p:spPr>
          <a:xfrm rot="10800000" flipH="1">
            <a:off x="3942924" y="1919673"/>
            <a:ext cx="585600" cy="1486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8" name="Shape 268"/>
          <p:cNvCxnSpPr>
            <a:stCxn id="243" idx="5"/>
            <a:endCxn id="259" idx="1"/>
          </p:cNvCxnSpPr>
          <p:nvPr/>
        </p:nvCxnSpPr>
        <p:spPr>
          <a:xfrm>
            <a:off x="3942924" y="3406473"/>
            <a:ext cx="585600" cy="27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9" name="Shape 269"/>
          <p:cNvSpPr txBox="1"/>
          <p:nvPr/>
        </p:nvSpPr>
        <p:spPr>
          <a:xfrm>
            <a:off x="6452450" y="1626112"/>
            <a:ext cx="2304675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“Classification head”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6618150" y="3387275"/>
            <a:ext cx="1935299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“Regression head”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120875" y="69950"/>
            <a:ext cx="8911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Simple Recipe for Classification + Localization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304625" y="647075"/>
            <a:ext cx="8452500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3</a:t>
            </a:r>
            <a:r>
              <a:rPr lang="en" sz="1800"/>
              <a:t>: Train the regression head only with SGD and L2 loss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cxnSp>
        <p:nvCxnSpPr>
          <p:cNvPr id="284" name="Shape 284"/>
          <p:cNvCxnSpPr>
            <a:stCxn id="278" idx="3"/>
            <a:endCxn id="279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5" name="Shape 285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86" name="Shape 286"/>
          <p:cNvGrpSpPr/>
          <p:nvPr/>
        </p:nvGrpSpPr>
        <p:grpSpPr>
          <a:xfrm>
            <a:off x="4472599" y="1171749"/>
            <a:ext cx="1852243" cy="1455631"/>
            <a:chOff x="4238657" y="1062230"/>
            <a:chExt cx="2619493" cy="2058594"/>
          </a:xfrm>
        </p:grpSpPr>
        <p:sp>
          <p:nvSpPr>
            <p:cNvPr id="287" name="Shape 287"/>
            <p:cNvSpPr/>
            <p:nvPr/>
          </p:nvSpPr>
          <p:spPr>
            <a:xfrm>
              <a:off x="4317750" y="1119225"/>
              <a:ext cx="2540400" cy="20016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1" name="Shape 291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292" name="Shape 292"/>
            <p:cNvSpPr/>
            <p:nvPr/>
          </p:nvSpPr>
          <p:spPr>
            <a:xfrm>
              <a:off x="5952125" y="1832425"/>
              <a:ext cx="106500" cy="9011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3" name="Shape 293"/>
            <p:cNvSpPr txBox="1"/>
            <p:nvPr/>
          </p:nvSpPr>
          <p:spPr>
            <a:xfrm>
              <a:off x="5179119" y="2612966"/>
              <a:ext cx="157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Class scores</a:t>
              </a:r>
            </a:p>
          </p:txBody>
        </p:sp>
        <p:cxnSp>
          <p:nvCxnSpPr>
            <p:cNvPr id="294" name="Shape 294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95" name="Shape 295"/>
          <p:cNvGrpSpPr/>
          <p:nvPr/>
        </p:nvGrpSpPr>
        <p:grpSpPr>
          <a:xfrm>
            <a:off x="4472599" y="2932925"/>
            <a:ext cx="2030693" cy="1374839"/>
            <a:chOff x="4238657" y="1062230"/>
            <a:chExt cx="2871861" cy="1944335"/>
          </a:xfrm>
        </p:grpSpPr>
        <p:sp>
          <p:nvSpPr>
            <p:cNvPr id="296" name="Shape 296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5956625" y="2041258"/>
              <a:ext cx="106500" cy="39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1" name="Shape 301"/>
            <p:cNvSpPr txBox="1"/>
            <p:nvPr/>
          </p:nvSpPr>
          <p:spPr>
            <a:xfrm>
              <a:off x="5179118" y="2612966"/>
              <a:ext cx="193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" sz="1200"/>
                <a:t>Box coordinates</a:t>
              </a:r>
            </a:p>
          </p:txBody>
        </p:sp>
        <p:cxnSp>
          <p:nvCxnSpPr>
            <p:cNvPr id="302" name="Shape 302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cxnSp>
        <p:nvCxnSpPr>
          <p:cNvPr id="303" name="Shape 303"/>
          <p:cNvCxnSpPr>
            <a:stCxn id="280" idx="5"/>
            <a:endCxn id="296" idx="1"/>
          </p:cNvCxnSpPr>
          <p:nvPr/>
        </p:nvCxnSpPr>
        <p:spPr>
          <a:xfrm>
            <a:off x="3942924" y="3406473"/>
            <a:ext cx="982200" cy="3609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04" name="Shape 304"/>
          <p:cNvCxnSpPr/>
          <p:nvPr/>
        </p:nvCxnSpPr>
        <p:spPr>
          <a:xfrm>
            <a:off x="5879964" y="3767366"/>
            <a:ext cx="2309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5" name="Shape 305"/>
          <p:cNvSpPr txBox="1"/>
          <p:nvPr/>
        </p:nvSpPr>
        <p:spPr>
          <a:xfrm>
            <a:off x="6170000" y="3570575"/>
            <a:ext cx="9821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L2 loss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120875" y="69950"/>
            <a:ext cx="8911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Simple Recipe for Classification + Localization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304625" y="647075"/>
            <a:ext cx="8452500" cy="86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4</a:t>
            </a:r>
            <a:r>
              <a:rPr lang="en" sz="1800"/>
              <a:t>: At test time use both heads</a:t>
            </a: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cxnSp>
        <p:nvCxnSpPr>
          <p:cNvPr id="319" name="Shape 319"/>
          <p:cNvCxnSpPr>
            <a:stCxn id="313" idx="3"/>
            <a:endCxn id="314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0" name="Shape 320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321" name="Shape 321"/>
          <p:cNvGrpSpPr/>
          <p:nvPr/>
        </p:nvGrpSpPr>
        <p:grpSpPr>
          <a:xfrm>
            <a:off x="4472599" y="1171749"/>
            <a:ext cx="1776137" cy="1374839"/>
            <a:chOff x="4238657" y="1062230"/>
            <a:chExt cx="2511862" cy="1944335"/>
          </a:xfrm>
        </p:grpSpPr>
        <p:sp>
          <p:nvSpPr>
            <p:cNvPr id="322" name="Shape 322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5" name="Shape 325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5952125" y="1832425"/>
              <a:ext cx="106500" cy="9011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 txBox="1"/>
            <p:nvPr/>
          </p:nvSpPr>
          <p:spPr>
            <a:xfrm>
              <a:off x="5179119" y="2612966"/>
              <a:ext cx="157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Class scores</a:t>
              </a:r>
            </a:p>
          </p:txBody>
        </p:sp>
        <p:cxnSp>
          <p:nvCxnSpPr>
            <p:cNvPr id="328" name="Shape 328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29" name="Shape 329"/>
          <p:cNvGrpSpPr/>
          <p:nvPr/>
        </p:nvGrpSpPr>
        <p:grpSpPr>
          <a:xfrm>
            <a:off x="4472599" y="2932925"/>
            <a:ext cx="2030693" cy="1374839"/>
            <a:chOff x="4238657" y="1062230"/>
            <a:chExt cx="2871861" cy="1944335"/>
          </a:xfrm>
        </p:grpSpPr>
        <p:sp>
          <p:nvSpPr>
            <p:cNvPr id="330" name="Shape 330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3" name="Shape 333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5956625" y="2041258"/>
              <a:ext cx="106500" cy="39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5179118" y="2612966"/>
              <a:ext cx="193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" sz="1200"/>
                <a:t>Box coordinates</a:t>
              </a:r>
            </a:p>
          </p:txBody>
        </p:sp>
        <p:cxnSp>
          <p:nvCxnSpPr>
            <p:cNvPr id="336" name="Shape 336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cxnSp>
        <p:nvCxnSpPr>
          <p:cNvPr id="337" name="Shape 337"/>
          <p:cNvCxnSpPr>
            <a:stCxn id="315" idx="5"/>
            <a:endCxn id="322" idx="1"/>
          </p:cNvCxnSpPr>
          <p:nvPr/>
        </p:nvCxnSpPr>
        <p:spPr>
          <a:xfrm rot="10800000" flipH="1">
            <a:off x="3942924" y="2006073"/>
            <a:ext cx="982200" cy="14004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8" name="Shape 338"/>
          <p:cNvCxnSpPr>
            <a:stCxn id="315" idx="5"/>
            <a:endCxn id="330" idx="1"/>
          </p:cNvCxnSpPr>
          <p:nvPr/>
        </p:nvCxnSpPr>
        <p:spPr>
          <a:xfrm>
            <a:off x="3942924" y="3406473"/>
            <a:ext cx="982200" cy="3609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Per-class vs class agnostic regression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cxnSp>
        <p:nvCxnSpPr>
          <p:cNvPr id="351" name="Shape 351"/>
          <p:cNvCxnSpPr>
            <a:stCxn id="345" idx="3"/>
            <a:endCxn id="346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2" name="Shape 352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353" name="Shape 353"/>
          <p:cNvGrpSpPr/>
          <p:nvPr/>
        </p:nvGrpSpPr>
        <p:grpSpPr>
          <a:xfrm>
            <a:off x="4472599" y="1171749"/>
            <a:ext cx="1776137" cy="1374839"/>
            <a:chOff x="4238657" y="1062230"/>
            <a:chExt cx="2511862" cy="1944335"/>
          </a:xfrm>
        </p:grpSpPr>
        <p:sp>
          <p:nvSpPr>
            <p:cNvPr id="354" name="Shape 354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5952125" y="1832425"/>
              <a:ext cx="106500" cy="9011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 txBox="1"/>
            <p:nvPr/>
          </p:nvSpPr>
          <p:spPr>
            <a:xfrm>
              <a:off x="5179119" y="2612966"/>
              <a:ext cx="157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Class scores</a:t>
              </a:r>
            </a:p>
          </p:txBody>
        </p:sp>
        <p:cxnSp>
          <p:nvCxnSpPr>
            <p:cNvPr id="360" name="Shape 360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61" name="Shape 361"/>
          <p:cNvGrpSpPr/>
          <p:nvPr/>
        </p:nvGrpSpPr>
        <p:grpSpPr>
          <a:xfrm>
            <a:off x="4472599" y="2932925"/>
            <a:ext cx="2030693" cy="1374839"/>
            <a:chOff x="4238657" y="1062230"/>
            <a:chExt cx="2871861" cy="1944335"/>
          </a:xfrm>
        </p:grpSpPr>
        <p:sp>
          <p:nvSpPr>
            <p:cNvPr id="362" name="Shape 362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5956625" y="2041258"/>
              <a:ext cx="106500" cy="39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 txBox="1"/>
            <p:nvPr/>
          </p:nvSpPr>
          <p:spPr>
            <a:xfrm>
              <a:off x="5179118" y="2612966"/>
              <a:ext cx="193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" sz="1200"/>
                <a:t>Box coordinates</a:t>
              </a:r>
            </a:p>
          </p:txBody>
        </p:sp>
        <p:cxnSp>
          <p:nvCxnSpPr>
            <p:cNvPr id="368" name="Shape 368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cxnSp>
        <p:nvCxnSpPr>
          <p:cNvPr id="369" name="Shape 369"/>
          <p:cNvCxnSpPr>
            <a:stCxn id="347" idx="5"/>
            <a:endCxn id="354" idx="1"/>
          </p:cNvCxnSpPr>
          <p:nvPr/>
        </p:nvCxnSpPr>
        <p:spPr>
          <a:xfrm rot="10800000" flipH="1">
            <a:off x="3942924" y="2006073"/>
            <a:ext cx="982200" cy="14004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0" name="Shape 370"/>
          <p:cNvCxnSpPr>
            <a:stCxn id="347" idx="5"/>
            <a:endCxn id="362" idx="1"/>
          </p:cNvCxnSpPr>
          <p:nvPr/>
        </p:nvCxnSpPr>
        <p:spPr>
          <a:xfrm>
            <a:off x="3942924" y="3406473"/>
            <a:ext cx="982200" cy="3609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1" name="Shape 371"/>
          <p:cNvSpPr txBox="1"/>
          <p:nvPr/>
        </p:nvSpPr>
        <p:spPr>
          <a:xfrm>
            <a:off x="340924" y="985125"/>
            <a:ext cx="3601999" cy="69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Assume classification over C classes:</a:t>
            </a:r>
            <a:r>
              <a:rPr lang="en" dirty="0"/>
              <a:t> 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6338125" y="1367625"/>
            <a:ext cx="2447400" cy="98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Classification head</a:t>
            </a:r>
            <a:r>
              <a:rPr lang="en" sz="1800"/>
              <a:t>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C numbers </a:t>
            </a:r>
            <a:br>
              <a:rPr lang="en" sz="1800"/>
            </a:br>
            <a:r>
              <a:rPr lang="en" sz="1800"/>
              <a:t>(one per class)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6409975" y="2583800"/>
            <a:ext cx="2030700" cy="9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Class agnostic:</a:t>
            </a:r>
            <a:br>
              <a:rPr lang="en" sz="1800"/>
            </a:br>
            <a:r>
              <a:rPr lang="en" sz="1800"/>
              <a:t>4 numbers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(one box)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6409975" y="3488777"/>
            <a:ext cx="2303699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Class specific:</a:t>
            </a:r>
            <a:br>
              <a:rPr lang="en" sz="1800"/>
            </a:br>
            <a:r>
              <a:rPr lang="en" sz="1800"/>
              <a:t>C x 4 numbers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(one box per class)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Where to attach the regression head?</a:t>
            </a:r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4345075" y="302912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4641475" y="302897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4891875" y="3177325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3813025" y="2389200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391" name="Shape 391"/>
          <p:cNvSpPr/>
          <p:nvPr/>
        </p:nvSpPr>
        <p:spPr>
          <a:xfrm>
            <a:off x="5418725" y="30516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 txBox="1"/>
          <p:nvPr/>
        </p:nvSpPr>
        <p:spPr>
          <a:xfrm>
            <a:off x="4753475" y="3939925"/>
            <a:ext cx="1437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 scores</a:t>
            </a:r>
          </a:p>
        </p:txBody>
      </p:sp>
      <p:cxnSp>
        <p:nvCxnSpPr>
          <p:cNvPr id="393" name="Shape 393"/>
          <p:cNvCxnSpPr>
            <a:stCxn id="381" idx="3"/>
            <a:endCxn id="382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4" name="Shape 394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5" name="Shape 395"/>
          <p:cNvCxnSpPr/>
          <p:nvPr/>
        </p:nvCxnSpPr>
        <p:spPr>
          <a:xfrm>
            <a:off x="3970675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6" name="Shape 396"/>
          <p:cNvCxnSpPr/>
          <p:nvPr/>
        </p:nvCxnSpPr>
        <p:spPr>
          <a:xfrm>
            <a:off x="5047450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7" name="Shape 397"/>
          <p:cNvCxnSpPr/>
          <p:nvPr/>
        </p:nvCxnSpPr>
        <p:spPr>
          <a:xfrm>
            <a:off x="5711900" y="34507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8" name="Shape 398"/>
          <p:cNvSpPr txBox="1"/>
          <p:nvPr/>
        </p:nvSpPr>
        <p:spPr>
          <a:xfrm>
            <a:off x="6070250" y="3253975"/>
            <a:ext cx="13721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Softmax loss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3818725" y="1098175"/>
            <a:ext cx="17120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After conv layers</a:t>
            </a:r>
            <a:r>
              <a:rPr lang="en"/>
              <a:t>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Overfeat, VGG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6070250" y="1098175"/>
            <a:ext cx="19692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After last FC layer</a:t>
            </a:r>
            <a:r>
              <a:rPr lang="en"/>
              <a:t>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DeepPose, R-CNN</a:t>
            </a:r>
          </a:p>
        </p:txBody>
      </p:sp>
      <p:cxnSp>
        <p:nvCxnSpPr>
          <p:cNvPr id="401" name="Shape 401"/>
          <p:cNvCxnSpPr>
            <a:stCxn id="383" idx="5"/>
            <a:endCxn id="399" idx="1"/>
          </p:cNvCxnSpPr>
          <p:nvPr/>
        </p:nvCxnSpPr>
        <p:spPr>
          <a:xfrm rot="10800000">
            <a:off x="3818724" y="1413273"/>
            <a:ext cx="124200" cy="1993200"/>
          </a:xfrm>
          <a:prstGeom prst="curvedConnector5">
            <a:avLst>
              <a:gd name="adj1" fmla="val -103664"/>
              <a:gd name="adj2" fmla="val 34873"/>
              <a:gd name="adj3" fmla="val 50792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2" name="Shape 402"/>
          <p:cNvCxnSpPr>
            <a:stCxn id="386" idx="3"/>
            <a:endCxn id="400" idx="1"/>
          </p:cNvCxnSpPr>
          <p:nvPr/>
        </p:nvCxnSpPr>
        <p:spPr>
          <a:xfrm rot="10800000" flipH="1">
            <a:off x="4998375" y="1413175"/>
            <a:ext cx="1071900" cy="2037600"/>
          </a:xfrm>
          <a:prstGeom prst="curvedConnector3">
            <a:avLst>
              <a:gd name="adj1" fmla="val 4558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Aside: Localizing multiple objects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340925" y="680325"/>
            <a:ext cx="3138900" cy="15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Want to localize </a:t>
            </a:r>
            <a:r>
              <a:rPr lang="en" sz="1800" b="1"/>
              <a:t>exactly </a:t>
            </a:r>
            <a:r>
              <a:rPr lang="en" sz="1800"/>
              <a:t>K objects in each image</a:t>
            </a:r>
            <a:br>
              <a:rPr lang="en" sz="1800"/>
            </a:br>
            <a:endParaRPr lang="en"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(e.g. whole cat, cat head, cat left ear, cat right ear for K=4)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3" name="Shape 413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cxnSp>
        <p:nvCxnSpPr>
          <p:cNvPr id="416" name="Shape 416"/>
          <p:cNvCxnSpPr>
            <a:stCxn id="410" idx="3"/>
            <a:endCxn id="411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417" name="Shape 417"/>
          <p:cNvGrpSpPr/>
          <p:nvPr/>
        </p:nvGrpSpPr>
        <p:grpSpPr>
          <a:xfrm>
            <a:off x="4472599" y="1171749"/>
            <a:ext cx="1776137" cy="1374839"/>
            <a:chOff x="4238657" y="1062230"/>
            <a:chExt cx="2511862" cy="1944335"/>
          </a:xfrm>
        </p:grpSpPr>
        <p:sp>
          <p:nvSpPr>
            <p:cNvPr id="418" name="Shape 418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5952125" y="1832425"/>
              <a:ext cx="106500" cy="9011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 txBox="1"/>
            <p:nvPr/>
          </p:nvSpPr>
          <p:spPr>
            <a:xfrm>
              <a:off x="5179119" y="2612966"/>
              <a:ext cx="157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Class scores</a:t>
              </a:r>
            </a:p>
          </p:txBody>
        </p:sp>
        <p:cxnSp>
          <p:nvCxnSpPr>
            <p:cNvPr id="424" name="Shape 424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425" name="Shape 425"/>
          <p:cNvGrpSpPr/>
          <p:nvPr/>
        </p:nvGrpSpPr>
        <p:grpSpPr>
          <a:xfrm>
            <a:off x="4472599" y="2932925"/>
            <a:ext cx="2030693" cy="1374839"/>
            <a:chOff x="4238657" y="1062230"/>
            <a:chExt cx="2871861" cy="1944335"/>
          </a:xfrm>
        </p:grpSpPr>
        <p:sp>
          <p:nvSpPr>
            <p:cNvPr id="426" name="Shape 426"/>
            <p:cNvSpPr/>
            <p:nvPr/>
          </p:nvSpPr>
          <p:spPr>
            <a:xfrm>
              <a:off x="4878475" y="180992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5174875" y="1809775"/>
              <a:ext cx="106500" cy="86459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5425275" y="1958125"/>
              <a:ext cx="106500" cy="546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9" name="Shape 429"/>
            <p:cNvSpPr txBox="1"/>
            <p:nvPr/>
          </p:nvSpPr>
          <p:spPr>
            <a:xfrm>
              <a:off x="4238657" y="1062230"/>
              <a:ext cx="2032199" cy="54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200"/>
                <a:t>Fully-connected layers</a:t>
              </a:r>
            </a:p>
          </p:txBody>
        </p:sp>
        <p:sp>
          <p:nvSpPr>
            <p:cNvPr id="430" name="Shape 430"/>
            <p:cNvSpPr/>
            <p:nvPr/>
          </p:nvSpPr>
          <p:spPr>
            <a:xfrm>
              <a:off x="5956625" y="2041258"/>
              <a:ext cx="106500" cy="39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1" name="Shape 431"/>
            <p:cNvSpPr txBox="1"/>
            <p:nvPr/>
          </p:nvSpPr>
          <p:spPr>
            <a:xfrm>
              <a:off x="5179118" y="2612966"/>
              <a:ext cx="1931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l" rtl="0">
                <a:spcBef>
                  <a:spcPts val="0"/>
                </a:spcBef>
                <a:buNone/>
              </a:pPr>
              <a:r>
                <a:rPr lang="en" sz="1200"/>
                <a:t>Box coordinates</a:t>
              </a:r>
            </a:p>
          </p:txBody>
        </p:sp>
        <p:cxnSp>
          <p:nvCxnSpPr>
            <p:cNvPr id="432" name="Shape 432"/>
            <p:cNvCxnSpPr/>
            <p:nvPr/>
          </p:nvCxnSpPr>
          <p:spPr>
            <a:xfrm>
              <a:off x="5580850" y="2239174"/>
              <a:ext cx="32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cxnSp>
        <p:nvCxnSpPr>
          <p:cNvPr id="433" name="Shape 433"/>
          <p:cNvCxnSpPr>
            <a:stCxn id="412" idx="5"/>
            <a:endCxn id="418" idx="1"/>
          </p:cNvCxnSpPr>
          <p:nvPr/>
        </p:nvCxnSpPr>
        <p:spPr>
          <a:xfrm rot="10800000" flipH="1">
            <a:off x="3942924" y="2006073"/>
            <a:ext cx="982200" cy="14004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4" name="Shape 434"/>
          <p:cNvCxnSpPr>
            <a:stCxn id="412" idx="5"/>
            <a:endCxn id="426" idx="1"/>
          </p:cNvCxnSpPr>
          <p:nvPr/>
        </p:nvCxnSpPr>
        <p:spPr>
          <a:xfrm>
            <a:off x="3942924" y="3406473"/>
            <a:ext cx="982200" cy="360900"/>
          </a:xfrm>
          <a:prstGeom prst="curvedConnector3">
            <a:avLst>
              <a:gd name="adj1" fmla="val 4999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35" name="Shape 435"/>
          <p:cNvSpPr txBox="1"/>
          <p:nvPr/>
        </p:nvSpPr>
        <p:spPr>
          <a:xfrm>
            <a:off x="6589550" y="3521427"/>
            <a:ext cx="2303699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K x 4 numbers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(one box per object)</a:t>
            </a:r>
          </a:p>
        </p:txBody>
      </p:sp>
      <p:cxnSp>
        <p:nvCxnSpPr>
          <p:cNvPr id="436" name="Shape 436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Idea #2: Sliding Window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286248" y="898650"/>
            <a:ext cx="8213696" cy="337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Run classification + regression network at multiple locations on a high-resolution image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Convert fully-connected layers into convolutional layers for efficient computation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 dirty="0"/>
              <a:t>Combine classifier and </a:t>
            </a:r>
            <a:br>
              <a:rPr lang="en" dirty="0"/>
            </a:br>
            <a:r>
              <a:rPr lang="en" dirty="0"/>
              <a:t>regressor predictions across all scales for final prediction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562200" y="2239050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3158450" y="2504850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54"/>
          <p:cNvCxnSpPr>
            <a:endCxn id="53" idx="2"/>
          </p:cNvCxnSpPr>
          <p:nvPr/>
        </p:nvCxnSpPr>
        <p:spPr>
          <a:xfrm rot="10800000" flipH="1">
            <a:off x="1668950" y="26459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55"/>
          <p:cNvCxnSpPr>
            <a:endCxn id="53" idx="2"/>
          </p:cNvCxnSpPr>
          <p:nvPr/>
        </p:nvCxnSpPr>
        <p:spPr>
          <a:xfrm>
            <a:off x="1688450" y="24086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56"/>
          <p:cNvCxnSpPr>
            <a:endCxn id="53" idx="2"/>
          </p:cNvCxnSpPr>
          <p:nvPr/>
        </p:nvCxnSpPr>
        <p:spPr>
          <a:xfrm>
            <a:off x="1824650" y="22592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7" name="Shape 57"/>
          <p:cNvCxnSpPr>
            <a:endCxn id="53" idx="2"/>
          </p:cNvCxnSpPr>
          <p:nvPr/>
        </p:nvCxnSpPr>
        <p:spPr>
          <a:xfrm rot="10800000" flipH="1">
            <a:off x="1850750" y="26459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8" name="Shape 58"/>
          <p:cNvSpPr txBox="1"/>
          <p:nvPr/>
        </p:nvSpPr>
        <p:spPr>
          <a:xfrm>
            <a:off x="1758300" y="35670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32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2122600" y="1493875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32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1087687" y="39586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3</a:t>
            </a:r>
          </a:p>
        </p:txBody>
      </p:sp>
      <p:sp>
        <p:nvSpPr>
          <p:cNvPr id="61" name="Shape 61"/>
          <p:cNvSpPr/>
          <p:nvPr/>
        </p:nvSpPr>
        <p:spPr>
          <a:xfrm>
            <a:off x="1145675" y="12670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177400" y="100800"/>
            <a:ext cx="6809399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/>
              <a:t>Convolution</a:t>
            </a:r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 r="53384" b="50438"/>
          <a:stretch/>
        </p:blipFill>
        <p:spPr>
          <a:xfrm>
            <a:off x="5028937" y="712750"/>
            <a:ext cx="2782824" cy="1433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096" y="2427716"/>
            <a:ext cx="3354500" cy="201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pic>
        <p:nvPicPr>
          <p:cNvPr id="469" name="Shape 469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660375" y="1907750"/>
            <a:ext cx="1342498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Image: </a:t>
            </a:r>
            <a:br>
              <a:rPr lang="en"/>
            </a:br>
            <a:r>
              <a:rPr lang="en"/>
              <a:t>3 x 221 x 221</a:t>
            </a:r>
          </a:p>
        </p:txBody>
      </p:sp>
      <p:sp>
        <p:nvSpPr>
          <p:cNvPr id="471" name="Shape 471"/>
          <p:cNvSpPr/>
          <p:nvPr/>
        </p:nvSpPr>
        <p:spPr>
          <a:xfrm rot="5400000">
            <a:off x="2070049" y="2168950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2" name="Shape 472"/>
          <p:cNvSpPr txBox="1"/>
          <p:nvPr/>
        </p:nvSpPr>
        <p:spPr>
          <a:xfrm>
            <a:off x="1807400" y="1389050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 </a:t>
            </a:r>
            <a:br>
              <a:rPr lang="en"/>
            </a:br>
            <a:r>
              <a:rPr lang="en"/>
              <a:t>+ pooling</a:t>
            </a:r>
          </a:p>
        </p:txBody>
      </p:sp>
      <p:sp>
        <p:nvSpPr>
          <p:cNvPr id="473" name="Shape 473"/>
          <p:cNvSpPr/>
          <p:nvPr/>
        </p:nvSpPr>
        <p:spPr>
          <a:xfrm>
            <a:off x="3188125" y="2374950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4" name="Shape 474"/>
          <p:cNvSpPr txBox="1"/>
          <p:nvPr/>
        </p:nvSpPr>
        <p:spPr>
          <a:xfrm>
            <a:off x="2948725" y="2987050"/>
            <a:ext cx="13424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Feature map: </a:t>
            </a:r>
            <a:br>
              <a:rPr lang="en"/>
            </a:br>
            <a:r>
              <a:rPr lang="en"/>
              <a:t>1024 x 5 x 5</a:t>
            </a:r>
          </a:p>
        </p:txBody>
      </p:sp>
      <p:sp>
        <p:nvSpPr>
          <p:cNvPr id="475" name="Shape 475"/>
          <p:cNvSpPr/>
          <p:nvPr/>
        </p:nvSpPr>
        <p:spPr>
          <a:xfrm>
            <a:off x="5096475" y="979025"/>
            <a:ext cx="106500" cy="1240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6003675" y="979025"/>
            <a:ext cx="106500" cy="1240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6971725" y="11485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5096475" y="2780650"/>
            <a:ext cx="106500" cy="1240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6003675" y="3032650"/>
            <a:ext cx="106500" cy="6302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 txBox="1"/>
          <p:nvPr/>
        </p:nvSpPr>
        <p:spPr>
          <a:xfrm>
            <a:off x="4768825" y="4122550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4096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5682575" y="4046350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1024</a:t>
            </a:r>
          </a:p>
        </p:txBody>
      </p:sp>
      <p:sp>
        <p:nvSpPr>
          <p:cNvPr id="482" name="Shape 482"/>
          <p:cNvSpPr txBox="1"/>
          <p:nvPr/>
        </p:nvSpPr>
        <p:spPr>
          <a:xfrm>
            <a:off x="6596325" y="3956850"/>
            <a:ext cx="1067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Boxes:</a:t>
            </a:r>
            <a:br>
              <a:rPr lang="en"/>
            </a:br>
            <a:r>
              <a:rPr lang="en"/>
              <a:t>1000 x 4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4784175" y="533925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4096</a:t>
            </a:r>
          </a:p>
        </p:txBody>
      </p:sp>
      <p:sp>
        <p:nvSpPr>
          <p:cNvPr id="484" name="Shape 484"/>
          <p:cNvSpPr txBox="1"/>
          <p:nvPr/>
        </p:nvSpPr>
        <p:spPr>
          <a:xfrm>
            <a:off x="5691375" y="533925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4096</a:t>
            </a:r>
          </a:p>
        </p:txBody>
      </p:sp>
      <p:sp>
        <p:nvSpPr>
          <p:cNvPr id="485" name="Shape 485"/>
          <p:cNvSpPr txBox="1"/>
          <p:nvPr/>
        </p:nvSpPr>
        <p:spPr>
          <a:xfrm>
            <a:off x="6298999" y="441674"/>
            <a:ext cx="1493325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Class scores: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/>
              <a:t>1000</a:t>
            </a:r>
          </a:p>
        </p:txBody>
      </p:sp>
      <p:cxnSp>
        <p:nvCxnSpPr>
          <p:cNvPr id="486" name="Shape 486"/>
          <p:cNvCxnSpPr/>
          <p:nvPr/>
        </p:nvCxnSpPr>
        <p:spPr>
          <a:xfrm rot="10800000" flipH="1">
            <a:off x="4204700" y="1563649"/>
            <a:ext cx="764700" cy="91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7" name="Shape 487"/>
          <p:cNvCxnSpPr/>
          <p:nvPr/>
        </p:nvCxnSpPr>
        <p:spPr>
          <a:xfrm>
            <a:off x="4191400" y="2621050"/>
            <a:ext cx="764700" cy="8978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8" name="Shape 488"/>
          <p:cNvCxnSpPr/>
          <p:nvPr/>
        </p:nvCxnSpPr>
        <p:spPr>
          <a:xfrm>
            <a:off x="5337225" y="1591175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89" name="Shape 489"/>
          <p:cNvCxnSpPr/>
          <p:nvPr/>
        </p:nvCxnSpPr>
        <p:spPr>
          <a:xfrm>
            <a:off x="6320900" y="1563600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5367650" y="3360200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1" name="Shape 491"/>
          <p:cNvCxnSpPr/>
          <p:nvPr/>
        </p:nvCxnSpPr>
        <p:spPr>
          <a:xfrm>
            <a:off x="6277125" y="3360200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2" name="Shape 492"/>
          <p:cNvSpPr txBox="1"/>
          <p:nvPr/>
        </p:nvSpPr>
        <p:spPr>
          <a:xfrm>
            <a:off x="7676074" y="1297675"/>
            <a:ext cx="1038555" cy="5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Softmax</a:t>
            </a:r>
            <a:br>
              <a:rPr lang="en"/>
            </a:br>
            <a:r>
              <a:rPr lang="en"/>
              <a:t>loss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7676075" y="3137450"/>
            <a:ext cx="113397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Euclidean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/>
              <a:t>loss</a:t>
            </a:r>
          </a:p>
        </p:txBody>
      </p:sp>
      <p:sp>
        <p:nvSpPr>
          <p:cNvPr id="494" name="Shape 494"/>
          <p:cNvSpPr/>
          <p:nvPr/>
        </p:nvSpPr>
        <p:spPr>
          <a:xfrm>
            <a:off x="6976275" y="2908175"/>
            <a:ext cx="307499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 txBox="1"/>
          <p:nvPr/>
        </p:nvSpPr>
        <p:spPr>
          <a:xfrm>
            <a:off x="266800" y="700250"/>
            <a:ext cx="2611572" cy="5941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Winner of ILSVRC 2013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localization challenge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4451899" y="2688550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497" name="Shape 497"/>
          <p:cNvSpPr txBox="1"/>
          <p:nvPr/>
        </p:nvSpPr>
        <p:spPr>
          <a:xfrm>
            <a:off x="5361374" y="2948100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498" name="Shape 498"/>
          <p:cNvSpPr txBox="1"/>
          <p:nvPr/>
        </p:nvSpPr>
        <p:spPr>
          <a:xfrm>
            <a:off x="6301274" y="2972798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5337224" y="1148525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6298999" y="1148525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4451899" y="2002450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38200" y="4221050"/>
            <a:ext cx="3841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Sermanet et al, “Integrated Recognition, Localization and Detection using Convolutional Networks”, ICLR 2014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9" name="Shape 50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Shape 512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9" name="Shape 51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21" name="Shape 521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/>
          <p:nvPr/>
        </p:nvSpPr>
        <p:spPr>
          <a:xfrm>
            <a:off x="3142000" y="169330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3752475" y="1759750"/>
            <a:ext cx="977699" cy="138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4" name="Shape 524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  <p:graphicFrame>
        <p:nvGraphicFramePr>
          <p:cNvPr id="525" name="Shape 525"/>
          <p:cNvGraphicFramePr/>
          <p:nvPr/>
        </p:nvGraphicFramePr>
        <p:xfrm>
          <a:off x="6432225" y="1883062"/>
          <a:ext cx="1293200" cy="1279775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6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5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0.5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6" name="Shape 526"/>
          <p:cNvSpPr txBox="1"/>
          <p:nvPr/>
        </p:nvSpPr>
        <p:spPr>
          <a:xfrm>
            <a:off x="6084625" y="3415475"/>
            <a:ext cx="198840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Classification scores: P(cat)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3" name="Shape 53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34" name="Shape 534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35" name="Shape 535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/>
          <p:nvPr/>
        </p:nvSpPr>
        <p:spPr>
          <a:xfrm>
            <a:off x="3728600" y="1779550"/>
            <a:ext cx="977699" cy="145019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537" name="Shape 537"/>
          <p:cNvGraphicFramePr/>
          <p:nvPr/>
        </p:nvGraphicFramePr>
        <p:xfrm>
          <a:off x="6432225" y="1883062"/>
          <a:ext cx="1293200" cy="1279775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6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0.5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0.75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8" name="Shape 538"/>
          <p:cNvSpPr txBox="1"/>
          <p:nvPr/>
        </p:nvSpPr>
        <p:spPr>
          <a:xfrm>
            <a:off x="6084625" y="3415475"/>
            <a:ext cx="198840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Classification scores: P(cat)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  <p:sp>
        <p:nvSpPr>
          <p:cNvPr id="540" name="Shape 540"/>
          <p:cNvSpPr/>
          <p:nvPr/>
        </p:nvSpPr>
        <p:spPr>
          <a:xfrm>
            <a:off x="3595550" y="169330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7" name="Shape 547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49" name="Shape 549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/>
          <p:nvPr/>
        </p:nvSpPr>
        <p:spPr>
          <a:xfrm>
            <a:off x="3142000" y="2112425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3672650" y="1902850"/>
            <a:ext cx="1215299" cy="138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552" name="Shape 552"/>
          <p:cNvGraphicFramePr/>
          <p:nvPr/>
        </p:nvGraphicFramePr>
        <p:xfrm>
          <a:off x="6432225" y="1883062"/>
          <a:ext cx="1293200" cy="1279775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6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0.5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0.75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0.6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3" name="Shape 553"/>
          <p:cNvSpPr txBox="1"/>
          <p:nvPr/>
        </p:nvSpPr>
        <p:spPr>
          <a:xfrm>
            <a:off x="6084625" y="3415475"/>
            <a:ext cx="198840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Classification scores: P(cat)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1" name="Shape 56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63" name="Shape 563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Shape 564"/>
          <p:cNvSpPr/>
          <p:nvPr/>
        </p:nvSpPr>
        <p:spPr>
          <a:xfrm>
            <a:off x="3639425" y="1969325"/>
            <a:ext cx="977699" cy="138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565" name="Shape 565"/>
          <p:cNvGraphicFramePr/>
          <p:nvPr/>
        </p:nvGraphicFramePr>
        <p:xfrm>
          <a:off x="6432225" y="1883062"/>
          <a:ext cx="1293200" cy="1279775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6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0.5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0.75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0.6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0.8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6" name="Shape 566"/>
          <p:cNvSpPr txBox="1"/>
          <p:nvPr/>
        </p:nvSpPr>
        <p:spPr>
          <a:xfrm>
            <a:off x="6084625" y="3415475"/>
            <a:ext cx="198840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Classification scores: P(cat)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  <p:sp>
        <p:nvSpPr>
          <p:cNvPr id="568" name="Shape 568"/>
          <p:cNvSpPr/>
          <p:nvPr/>
        </p:nvSpPr>
        <p:spPr>
          <a:xfrm>
            <a:off x="3604725" y="2112425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5" name="Shape 575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76" name="Shape 576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77" name="Shape 577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/>
          <p:nvPr/>
        </p:nvSpPr>
        <p:spPr>
          <a:xfrm>
            <a:off x="3639425" y="1969325"/>
            <a:ext cx="977699" cy="138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579" name="Shape 579"/>
          <p:cNvGraphicFramePr/>
          <p:nvPr/>
        </p:nvGraphicFramePr>
        <p:xfrm>
          <a:off x="6432225" y="1883062"/>
          <a:ext cx="1293200" cy="1279775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6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0.5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0.75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0.6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0.8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0" name="Shape 580"/>
          <p:cNvSpPr txBox="1"/>
          <p:nvPr/>
        </p:nvSpPr>
        <p:spPr>
          <a:xfrm>
            <a:off x="6084625" y="3415475"/>
            <a:ext cx="198840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Classification scores: P(cat)</a:t>
            </a:r>
          </a:p>
        </p:txBody>
      </p:sp>
      <p:sp>
        <p:nvSpPr>
          <p:cNvPr id="581" name="Shape 581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  <p:sp>
        <p:nvSpPr>
          <p:cNvPr id="582" name="Shape 582"/>
          <p:cNvSpPr/>
          <p:nvPr/>
        </p:nvSpPr>
        <p:spPr>
          <a:xfrm>
            <a:off x="3672650" y="1902850"/>
            <a:ext cx="1215299" cy="138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3" name="Shape 583"/>
          <p:cNvSpPr/>
          <p:nvPr/>
        </p:nvSpPr>
        <p:spPr>
          <a:xfrm>
            <a:off x="3728600" y="1779550"/>
            <a:ext cx="977699" cy="145019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4" name="Shape 584"/>
          <p:cNvSpPr/>
          <p:nvPr/>
        </p:nvSpPr>
        <p:spPr>
          <a:xfrm>
            <a:off x="3752475" y="1759750"/>
            <a:ext cx="977699" cy="138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/>
        </p:nvSpPr>
        <p:spPr>
          <a:xfrm>
            <a:off x="660150" y="1902850"/>
            <a:ext cx="1342499" cy="12401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1" name="Shape 59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Network input: </a:t>
            </a:r>
            <a:br>
              <a:rPr lang="en"/>
            </a:br>
            <a:r>
              <a:rPr lang="en"/>
              <a:t>3 x 221 x 221</a:t>
            </a:r>
          </a:p>
        </p:txBody>
      </p:sp>
      <p:pic>
        <p:nvPicPr>
          <p:cNvPr id="593" name="Shape 593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3142000" y="1693287"/>
            <a:ext cx="1796048" cy="16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/>
          <p:nvPr/>
        </p:nvSpPr>
        <p:spPr>
          <a:xfrm>
            <a:off x="3652725" y="1775375"/>
            <a:ext cx="1057499" cy="157709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5" name="Shape 595"/>
          <p:cNvSpPr txBox="1"/>
          <p:nvPr/>
        </p:nvSpPr>
        <p:spPr>
          <a:xfrm>
            <a:off x="6084625" y="3415475"/>
            <a:ext cx="1988400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Classification score: P(cat)</a:t>
            </a:r>
          </a:p>
        </p:txBody>
      </p:sp>
      <p:sp>
        <p:nvSpPr>
          <p:cNvPr id="596" name="Shape 596"/>
          <p:cNvSpPr txBox="1"/>
          <p:nvPr/>
        </p:nvSpPr>
        <p:spPr>
          <a:xfrm>
            <a:off x="3251925" y="34221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Larger image:</a:t>
            </a:r>
            <a:br>
              <a:rPr lang="en"/>
            </a:br>
            <a:r>
              <a:rPr lang="en"/>
              <a:t>3 x 257 x 257</a:t>
            </a:r>
          </a:p>
        </p:txBody>
      </p:sp>
      <p:sp>
        <p:nvSpPr>
          <p:cNvPr id="597" name="Shape 597"/>
          <p:cNvSpPr txBox="1"/>
          <p:nvPr/>
        </p:nvSpPr>
        <p:spPr>
          <a:xfrm>
            <a:off x="4528175" y="881625"/>
            <a:ext cx="2826782" cy="742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Greedily merge boxes and scores (details in paper)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6663175" y="2368900"/>
            <a:ext cx="8312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0.8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Sliding Window: Overfeat</a:t>
            </a: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3">
            <a:alphaModFix/>
          </a:blip>
          <a:srcRect b="61550"/>
          <a:stretch/>
        </p:blipFill>
        <p:spPr>
          <a:xfrm>
            <a:off x="299887" y="2308700"/>
            <a:ext cx="2976135" cy="139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 l="32071" t="76232" r="30774"/>
          <a:stretch/>
        </p:blipFill>
        <p:spPr>
          <a:xfrm>
            <a:off x="6971725" y="2308699"/>
            <a:ext cx="1788900" cy="139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 t="39292" b="23573"/>
          <a:stretch/>
        </p:blipFill>
        <p:spPr>
          <a:xfrm>
            <a:off x="3604350" y="2334925"/>
            <a:ext cx="3081490" cy="1393401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/>
        </p:nvSpPr>
        <p:spPr>
          <a:xfrm>
            <a:off x="327625" y="778950"/>
            <a:ext cx="4043400" cy="81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In practice use many sliding window locations and multiple scales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381399" y="1962947"/>
            <a:ext cx="3180507" cy="321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Window positions + score maps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3738550" y="1973257"/>
            <a:ext cx="2813099" cy="321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Box regression outputs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6882529" y="1986800"/>
            <a:ext cx="1880491" cy="321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Final Predictions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38200" y="4297250"/>
            <a:ext cx="732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Sermanet et al, “Integrated Recognition, Localization and Detection using Convolutional Networks”, ICLR 2014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Efficient Sliding Window: Overfeat</a:t>
            </a:r>
          </a:p>
        </p:txBody>
      </p:sp>
      <p:pic>
        <p:nvPicPr>
          <p:cNvPr id="619" name="Shape 619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660375" y="1907750"/>
            <a:ext cx="1342498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Shape 620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Image: </a:t>
            </a:r>
            <a:br>
              <a:rPr lang="en"/>
            </a:br>
            <a:r>
              <a:rPr lang="en"/>
              <a:t>3 x 221 x 221</a:t>
            </a:r>
          </a:p>
        </p:txBody>
      </p:sp>
      <p:sp>
        <p:nvSpPr>
          <p:cNvPr id="621" name="Shape 621"/>
          <p:cNvSpPr/>
          <p:nvPr/>
        </p:nvSpPr>
        <p:spPr>
          <a:xfrm rot="5400000">
            <a:off x="2070049" y="2168950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2" name="Shape 622"/>
          <p:cNvSpPr txBox="1"/>
          <p:nvPr/>
        </p:nvSpPr>
        <p:spPr>
          <a:xfrm>
            <a:off x="1807400" y="1389050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 </a:t>
            </a:r>
            <a:br>
              <a:rPr lang="en"/>
            </a:br>
            <a:r>
              <a:rPr lang="en"/>
              <a:t>+ pooling</a:t>
            </a:r>
          </a:p>
        </p:txBody>
      </p:sp>
      <p:sp>
        <p:nvSpPr>
          <p:cNvPr id="623" name="Shape 623"/>
          <p:cNvSpPr/>
          <p:nvPr/>
        </p:nvSpPr>
        <p:spPr>
          <a:xfrm>
            <a:off x="3188125" y="2374950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4" name="Shape 624"/>
          <p:cNvSpPr txBox="1"/>
          <p:nvPr/>
        </p:nvSpPr>
        <p:spPr>
          <a:xfrm>
            <a:off x="2948725" y="2987050"/>
            <a:ext cx="13424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Feature map: </a:t>
            </a:r>
            <a:br>
              <a:rPr lang="en"/>
            </a:br>
            <a:r>
              <a:rPr lang="en"/>
              <a:t>1024 x 5 x 5</a:t>
            </a:r>
          </a:p>
        </p:txBody>
      </p:sp>
      <p:sp>
        <p:nvSpPr>
          <p:cNvPr id="625" name="Shape 625"/>
          <p:cNvSpPr/>
          <p:nvPr/>
        </p:nvSpPr>
        <p:spPr>
          <a:xfrm>
            <a:off x="5096475" y="979025"/>
            <a:ext cx="106500" cy="1240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6003675" y="979025"/>
            <a:ext cx="106500" cy="1240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6971725" y="11485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5096475" y="2780650"/>
            <a:ext cx="106500" cy="1240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6003675" y="3032650"/>
            <a:ext cx="106500" cy="6302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0" name="Shape 630"/>
          <p:cNvSpPr txBox="1"/>
          <p:nvPr/>
        </p:nvSpPr>
        <p:spPr>
          <a:xfrm>
            <a:off x="4768825" y="4122550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4096</a:t>
            </a:r>
          </a:p>
        </p:txBody>
      </p:sp>
      <p:sp>
        <p:nvSpPr>
          <p:cNvPr id="631" name="Shape 631"/>
          <p:cNvSpPr txBox="1"/>
          <p:nvPr/>
        </p:nvSpPr>
        <p:spPr>
          <a:xfrm>
            <a:off x="5682575" y="4046350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1024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6596325" y="3956850"/>
            <a:ext cx="1067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Boxes:</a:t>
            </a:r>
            <a:br>
              <a:rPr lang="en"/>
            </a:br>
            <a:r>
              <a:rPr lang="en"/>
              <a:t>1000 x 4</a:t>
            </a:r>
          </a:p>
        </p:txBody>
      </p:sp>
      <p:sp>
        <p:nvSpPr>
          <p:cNvPr id="633" name="Shape 633"/>
          <p:cNvSpPr txBox="1"/>
          <p:nvPr/>
        </p:nvSpPr>
        <p:spPr>
          <a:xfrm>
            <a:off x="4784175" y="533925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4096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5691375" y="533925"/>
            <a:ext cx="7310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4096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6347220" y="441674"/>
            <a:ext cx="1444124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Class scores: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/>
              <a:t>1000</a:t>
            </a:r>
          </a:p>
        </p:txBody>
      </p:sp>
      <p:cxnSp>
        <p:nvCxnSpPr>
          <p:cNvPr id="636" name="Shape 636"/>
          <p:cNvCxnSpPr/>
          <p:nvPr/>
        </p:nvCxnSpPr>
        <p:spPr>
          <a:xfrm rot="10800000" flipH="1">
            <a:off x="4204700" y="1563649"/>
            <a:ext cx="764700" cy="91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37" name="Shape 637"/>
          <p:cNvCxnSpPr/>
          <p:nvPr/>
        </p:nvCxnSpPr>
        <p:spPr>
          <a:xfrm>
            <a:off x="4191400" y="2621050"/>
            <a:ext cx="764700" cy="8978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38" name="Shape 638"/>
          <p:cNvCxnSpPr/>
          <p:nvPr/>
        </p:nvCxnSpPr>
        <p:spPr>
          <a:xfrm>
            <a:off x="5337225" y="1591175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39" name="Shape 639"/>
          <p:cNvCxnSpPr/>
          <p:nvPr/>
        </p:nvCxnSpPr>
        <p:spPr>
          <a:xfrm>
            <a:off x="6320900" y="1563600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0" name="Shape 640"/>
          <p:cNvCxnSpPr/>
          <p:nvPr/>
        </p:nvCxnSpPr>
        <p:spPr>
          <a:xfrm>
            <a:off x="5367650" y="3360200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41" name="Shape 641"/>
          <p:cNvCxnSpPr/>
          <p:nvPr/>
        </p:nvCxnSpPr>
        <p:spPr>
          <a:xfrm>
            <a:off x="6277125" y="3360200"/>
            <a:ext cx="532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2" name="Shape 642"/>
          <p:cNvSpPr/>
          <p:nvPr/>
        </p:nvSpPr>
        <p:spPr>
          <a:xfrm>
            <a:off x="6976275" y="2908175"/>
            <a:ext cx="307499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3" name="Shape 643"/>
          <p:cNvSpPr txBox="1"/>
          <p:nvPr/>
        </p:nvSpPr>
        <p:spPr>
          <a:xfrm>
            <a:off x="4451899" y="2002450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644" name="Shape 644"/>
          <p:cNvSpPr txBox="1"/>
          <p:nvPr/>
        </p:nvSpPr>
        <p:spPr>
          <a:xfrm>
            <a:off x="4451899" y="2688550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645" name="Shape 645"/>
          <p:cNvSpPr txBox="1"/>
          <p:nvPr/>
        </p:nvSpPr>
        <p:spPr>
          <a:xfrm>
            <a:off x="5361374" y="2948100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646" name="Shape 646"/>
          <p:cNvSpPr txBox="1"/>
          <p:nvPr/>
        </p:nvSpPr>
        <p:spPr>
          <a:xfrm>
            <a:off x="6301274" y="2972798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647" name="Shape 647"/>
          <p:cNvSpPr txBox="1"/>
          <p:nvPr/>
        </p:nvSpPr>
        <p:spPr>
          <a:xfrm>
            <a:off x="5337224" y="1148525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6298999" y="1148525"/>
            <a:ext cx="483900" cy="34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650" y="1260650"/>
            <a:ext cx="3590850" cy="28363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177400" y="100800"/>
            <a:ext cx="6809399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/>
              <a:t>Pooling</a:t>
            </a:r>
          </a:p>
        </p:txBody>
      </p:sp>
      <p:graphicFrame>
        <p:nvGraphicFramePr>
          <p:cNvPr id="72" name="Shape 72"/>
          <p:cNvGraphicFramePr/>
          <p:nvPr/>
        </p:nvGraphicFramePr>
        <p:xfrm>
          <a:off x="6621625" y="320600"/>
          <a:ext cx="1637800" cy="1706760"/>
        </p:xfrm>
        <a:graphic>
          <a:graphicData uri="http://schemas.openxmlformats.org/drawingml/2006/table">
            <a:tbl>
              <a:tblPr>
                <a:noFill/>
                <a:tableStyleId>{7879D196-CB00-4439-91CD-F1F316C48EEF}</a:tableStyleId>
              </a:tblPr>
              <a:tblGrid>
                <a:gridCol w="40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</a:t>
                      </a:r>
                    </a:p>
                  </a:txBody>
                  <a:tcPr marL="91425" marR="91425" marT="91425" marB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</a:t>
                      </a:r>
                    </a:p>
                  </a:txBody>
                  <a:tcPr marL="91425" marR="91425" marT="91425" marB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</a:t>
                      </a:r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4</a:t>
                      </a:r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5</a:t>
                      </a:r>
                    </a:p>
                  </a:txBody>
                  <a:tcPr marL="91425" marR="91425" marT="91425" marB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6</a:t>
                      </a:r>
                    </a:p>
                  </a:txBody>
                  <a:tcPr marL="91425" marR="91425" marT="91425" marB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7</a:t>
                      </a:r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8</a:t>
                      </a:r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3</a:t>
                      </a: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</a:t>
                      </a: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</a:t>
                      </a:r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0</a:t>
                      </a:r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</a:t>
                      </a: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</a:t>
                      </a: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3</a:t>
                      </a:r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4</a:t>
                      </a:r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3" name="Shape 73"/>
          <p:cNvCxnSpPr/>
          <p:nvPr/>
        </p:nvCxnSpPr>
        <p:spPr>
          <a:xfrm>
            <a:off x="7454450" y="2155400"/>
            <a:ext cx="0" cy="121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" name="Shape 74"/>
          <p:cNvSpPr txBox="1"/>
          <p:nvPr/>
        </p:nvSpPr>
        <p:spPr>
          <a:xfrm>
            <a:off x="7538700" y="2385687"/>
            <a:ext cx="1300499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2x2 max pooling</a:t>
            </a:r>
          </a:p>
        </p:txBody>
      </p:sp>
      <p:graphicFrame>
        <p:nvGraphicFramePr>
          <p:cNvPr id="75" name="Shape 75"/>
          <p:cNvGraphicFramePr/>
          <p:nvPr/>
        </p:nvGraphicFramePr>
        <p:xfrm>
          <a:off x="7015762" y="3455975"/>
          <a:ext cx="849500" cy="853380"/>
        </p:xfrm>
        <a:graphic>
          <a:graphicData uri="http://schemas.openxmlformats.org/drawingml/2006/table">
            <a:tbl>
              <a:tblPr>
                <a:noFill/>
                <a:tableStyleId>{7879D196-CB00-4439-91CD-F1F316C48EEF}</a:tableStyleId>
              </a:tblPr>
              <a:tblGrid>
                <a:gridCol w="42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7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6</a:t>
                      </a:r>
                    </a:p>
                  </a:txBody>
                  <a:tcPr marL="91425" marR="91425" marT="91425" marB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8</a:t>
                      </a:r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7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3</a:t>
                      </a: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4</a:t>
                      </a:r>
                    </a:p>
                  </a:txBody>
                  <a:tcPr marL="91425" marR="91425" marT="91425" marB="91425" anchor="ctr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Efficient Sliding Window: Overfeat</a:t>
            </a:r>
          </a:p>
        </p:txBody>
      </p:sp>
      <p:pic>
        <p:nvPicPr>
          <p:cNvPr id="655" name="Shape 655"/>
          <p:cNvPicPr preferRelativeResize="0"/>
          <p:nvPr/>
        </p:nvPicPr>
        <p:blipFill rotWithShape="1">
          <a:blip r:embed="rId3">
            <a:alphaModFix/>
          </a:blip>
          <a:srcRect r="10193"/>
          <a:stretch/>
        </p:blipFill>
        <p:spPr>
          <a:xfrm>
            <a:off x="660375" y="1907750"/>
            <a:ext cx="1342498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 txBox="1"/>
          <p:nvPr/>
        </p:nvSpPr>
        <p:spPr>
          <a:xfrm>
            <a:off x="543525" y="3229825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Image: </a:t>
            </a:r>
            <a:br>
              <a:rPr lang="en"/>
            </a:br>
            <a:r>
              <a:rPr lang="en"/>
              <a:t>3 x 221 x 221</a:t>
            </a:r>
          </a:p>
        </p:txBody>
      </p:sp>
      <p:sp>
        <p:nvSpPr>
          <p:cNvPr id="657" name="Shape 657"/>
          <p:cNvSpPr/>
          <p:nvPr/>
        </p:nvSpPr>
        <p:spPr>
          <a:xfrm rot="5400000">
            <a:off x="2070049" y="2168950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8" name="Shape 658"/>
          <p:cNvSpPr txBox="1"/>
          <p:nvPr/>
        </p:nvSpPr>
        <p:spPr>
          <a:xfrm>
            <a:off x="1807400" y="1389050"/>
            <a:ext cx="15761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 </a:t>
            </a:r>
            <a:br>
              <a:rPr lang="en"/>
            </a:br>
            <a:r>
              <a:rPr lang="en"/>
              <a:t>+ pooling</a:t>
            </a:r>
          </a:p>
        </p:txBody>
      </p:sp>
      <p:sp>
        <p:nvSpPr>
          <p:cNvPr id="659" name="Shape 659"/>
          <p:cNvSpPr/>
          <p:nvPr/>
        </p:nvSpPr>
        <p:spPr>
          <a:xfrm>
            <a:off x="3188125" y="2374950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0" name="Shape 660"/>
          <p:cNvSpPr txBox="1"/>
          <p:nvPr/>
        </p:nvSpPr>
        <p:spPr>
          <a:xfrm>
            <a:off x="2948725" y="2987050"/>
            <a:ext cx="1342499" cy="5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Feature map: </a:t>
            </a:r>
            <a:br>
              <a:rPr lang="en"/>
            </a:br>
            <a:r>
              <a:rPr lang="en"/>
              <a:t>1024 x 5 x 5</a:t>
            </a:r>
          </a:p>
        </p:txBody>
      </p:sp>
      <p:sp>
        <p:nvSpPr>
          <p:cNvPr id="661" name="Shape 661"/>
          <p:cNvSpPr txBox="1"/>
          <p:nvPr/>
        </p:nvSpPr>
        <p:spPr>
          <a:xfrm>
            <a:off x="4561700" y="3564500"/>
            <a:ext cx="1171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4096 x 1 x 1</a:t>
            </a:r>
          </a:p>
        </p:txBody>
      </p:sp>
      <p:sp>
        <p:nvSpPr>
          <p:cNvPr id="662" name="Shape 662"/>
          <p:cNvSpPr txBox="1"/>
          <p:nvPr/>
        </p:nvSpPr>
        <p:spPr>
          <a:xfrm>
            <a:off x="5825875" y="3564500"/>
            <a:ext cx="120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1024 x 1 x 1</a:t>
            </a:r>
          </a:p>
        </p:txBody>
      </p:sp>
      <p:cxnSp>
        <p:nvCxnSpPr>
          <p:cNvPr id="663" name="Shape 663"/>
          <p:cNvCxnSpPr/>
          <p:nvPr/>
        </p:nvCxnSpPr>
        <p:spPr>
          <a:xfrm rot="10800000" flipH="1">
            <a:off x="4204700" y="1636849"/>
            <a:ext cx="485399" cy="837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64" name="Shape 664"/>
          <p:cNvCxnSpPr/>
          <p:nvPr/>
        </p:nvCxnSpPr>
        <p:spPr>
          <a:xfrm>
            <a:off x="4191400" y="2621050"/>
            <a:ext cx="512099" cy="684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65" name="Shape 665"/>
          <p:cNvSpPr txBox="1"/>
          <p:nvPr/>
        </p:nvSpPr>
        <p:spPr>
          <a:xfrm>
            <a:off x="4375700" y="2459950"/>
            <a:ext cx="764700" cy="5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5 x 5 conv</a:t>
            </a:r>
          </a:p>
        </p:txBody>
      </p:sp>
      <p:sp>
        <p:nvSpPr>
          <p:cNvPr id="666" name="Shape 666"/>
          <p:cNvSpPr/>
          <p:nvPr/>
        </p:nvSpPr>
        <p:spPr>
          <a:xfrm>
            <a:off x="4765100" y="3396475"/>
            <a:ext cx="764700" cy="185399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7" name="Shape 667"/>
          <p:cNvSpPr txBox="1"/>
          <p:nvPr/>
        </p:nvSpPr>
        <p:spPr>
          <a:xfrm>
            <a:off x="4361700" y="1852775"/>
            <a:ext cx="764700" cy="5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5 x 5 conv</a:t>
            </a:r>
          </a:p>
        </p:txBody>
      </p:sp>
      <p:sp>
        <p:nvSpPr>
          <p:cNvPr id="668" name="Shape 668"/>
          <p:cNvSpPr/>
          <p:nvPr/>
        </p:nvSpPr>
        <p:spPr>
          <a:xfrm>
            <a:off x="6047875" y="3396475"/>
            <a:ext cx="764700" cy="185399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69" name="Shape 669"/>
          <p:cNvCxnSpPr/>
          <p:nvPr/>
        </p:nvCxnSpPr>
        <p:spPr>
          <a:xfrm>
            <a:off x="5586625" y="3480075"/>
            <a:ext cx="400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0" name="Shape 670"/>
          <p:cNvSpPr txBox="1"/>
          <p:nvPr/>
        </p:nvSpPr>
        <p:spPr>
          <a:xfrm>
            <a:off x="5160925" y="3010337"/>
            <a:ext cx="1251599" cy="3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671" name="Shape 671"/>
          <p:cNvSpPr txBox="1"/>
          <p:nvPr/>
        </p:nvSpPr>
        <p:spPr>
          <a:xfrm>
            <a:off x="4581750" y="1161587"/>
            <a:ext cx="1171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4096 x 1 x 1</a:t>
            </a:r>
          </a:p>
        </p:txBody>
      </p:sp>
      <p:sp>
        <p:nvSpPr>
          <p:cNvPr id="672" name="Shape 672"/>
          <p:cNvSpPr txBox="1"/>
          <p:nvPr/>
        </p:nvSpPr>
        <p:spPr>
          <a:xfrm>
            <a:off x="5845925" y="1161587"/>
            <a:ext cx="120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1024 x 1 x 1</a:t>
            </a:r>
          </a:p>
        </p:txBody>
      </p:sp>
      <p:sp>
        <p:nvSpPr>
          <p:cNvPr id="673" name="Shape 673"/>
          <p:cNvSpPr/>
          <p:nvPr/>
        </p:nvSpPr>
        <p:spPr>
          <a:xfrm>
            <a:off x="4762987" y="1485150"/>
            <a:ext cx="764700" cy="185399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4" name="Shape 674"/>
          <p:cNvSpPr/>
          <p:nvPr/>
        </p:nvSpPr>
        <p:spPr>
          <a:xfrm>
            <a:off x="6045762" y="1485150"/>
            <a:ext cx="764700" cy="185399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75" name="Shape 675"/>
          <p:cNvCxnSpPr/>
          <p:nvPr/>
        </p:nvCxnSpPr>
        <p:spPr>
          <a:xfrm>
            <a:off x="5584513" y="1568750"/>
            <a:ext cx="400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6" name="Shape 676"/>
          <p:cNvSpPr txBox="1"/>
          <p:nvPr/>
        </p:nvSpPr>
        <p:spPr>
          <a:xfrm>
            <a:off x="6960475" y="3564500"/>
            <a:ext cx="1480800" cy="46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Box coordinates:</a:t>
            </a:r>
            <a:br>
              <a:rPr lang="en" sz="1200"/>
            </a:br>
            <a:r>
              <a:rPr lang="en" sz="1200"/>
              <a:t>(4 x 1000) x 1 x 1</a:t>
            </a:r>
          </a:p>
        </p:txBody>
      </p:sp>
      <p:sp>
        <p:nvSpPr>
          <p:cNvPr id="677" name="Shape 677"/>
          <p:cNvSpPr/>
          <p:nvPr/>
        </p:nvSpPr>
        <p:spPr>
          <a:xfrm>
            <a:off x="7334875" y="3396475"/>
            <a:ext cx="764700" cy="185399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78" name="Shape 678"/>
          <p:cNvCxnSpPr/>
          <p:nvPr/>
        </p:nvCxnSpPr>
        <p:spPr>
          <a:xfrm>
            <a:off x="6873625" y="3480075"/>
            <a:ext cx="400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9" name="Shape 679"/>
          <p:cNvSpPr txBox="1"/>
          <p:nvPr/>
        </p:nvSpPr>
        <p:spPr>
          <a:xfrm>
            <a:off x="7004925" y="1018637"/>
            <a:ext cx="1480800" cy="46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/>
              <a:t>Class scores:</a:t>
            </a:r>
            <a:br>
              <a:rPr lang="en" sz="1200"/>
            </a:br>
            <a:r>
              <a:rPr lang="en" sz="1200"/>
              <a:t>1000 x 1 x 1</a:t>
            </a:r>
          </a:p>
        </p:txBody>
      </p:sp>
      <p:sp>
        <p:nvSpPr>
          <p:cNvPr id="680" name="Shape 680"/>
          <p:cNvSpPr/>
          <p:nvPr/>
        </p:nvSpPr>
        <p:spPr>
          <a:xfrm>
            <a:off x="7332775" y="1485137"/>
            <a:ext cx="764700" cy="185399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81" name="Shape 681"/>
          <p:cNvCxnSpPr/>
          <p:nvPr/>
        </p:nvCxnSpPr>
        <p:spPr>
          <a:xfrm>
            <a:off x="6871525" y="1568737"/>
            <a:ext cx="4001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2" name="Shape 682"/>
          <p:cNvSpPr txBox="1"/>
          <p:nvPr/>
        </p:nvSpPr>
        <p:spPr>
          <a:xfrm>
            <a:off x="6452426" y="3011786"/>
            <a:ext cx="1251599" cy="3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683" name="Shape 683"/>
          <p:cNvSpPr txBox="1"/>
          <p:nvPr/>
        </p:nvSpPr>
        <p:spPr>
          <a:xfrm>
            <a:off x="5080575" y="1696287"/>
            <a:ext cx="1251599" cy="3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684" name="Shape 684"/>
          <p:cNvSpPr txBox="1"/>
          <p:nvPr/>
        </p:nvSpPr>
        <p:spPr>
          <a:xfrm>
            <a:off x="6372076" y="1697736"/>
            <a:ext cx="1251599" cy="31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685" name="Shape 685"/>
          <p:cNvSpPr txBox="1"/>
          <p:nvPr/>
        </p:nvSpPr>
        <p:spPr>
          <a:xfrm>
            <a:off x="294375" y="719100"/>
            <a:ext cx="3930299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Efficient sliding window by converting fully-connected layers into convolutions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Efficient Sliding Window: Overfeat</a:t>
            </a:r>
          </a:p>
        </p:txBody>
      </p:sp>
      <p:pic>
        <p:nvPicPr>
          <p:cNvPr id="692" name="Shape 6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249" y="856237"/>
            <a:ext cx="5253251" cy="304602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 txBox="1"/>
          <p:nvPr/>
        </p:nvSpPr>
        <p:spPr>
          <a:xfrm>
            <a:off x="495825" y="1104825"/>
            <a:ext cx="2666699" cy="309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Training time:</a:t>
            </a:r>
            <a:r>
              <a:rPr lang="en"/>
              <a:t> Small image, 1 x 1 classifier output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b="1"/>
              <a:t>Test time: </a:t>
            </a:r>
            <a:r>
              <a:rPr lang="en"/>
              <a:t>Larger image, 2 x 2 classifier output, only extra compute at yellow regions</a:t>
            </a:r>
          </a:p>
        </p:txBody>
      </p:sp>
      <p:sp>
        <p:nvSpPr>
          <p:cNvPr id="694" name="Shape 694"/>
          <p:cNvSpPr txBox="1"/>
          <p:nvPr/>
        </p:nvSpPr>
        <p:spPr>
          <a:xfrm>
            <a:off x="38200" y="4297250"/>
            <a:ext cx="732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Sermanet et al, “Integrated Recognition, Localization and Detection using Convolutional Networks”, ICLR 2014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ImageNet Classification + Localization</a:t>
            </a:r>
          </a:p>
        </p:txBody>
      </p:sp>
      <p:pic>
        <p:nvPicPr>
          <p:cNvPr id="701" name="Shape 701"/>
          <p:cNvPicPr preferRelativeResize="0"/>
          <p:nvPr/>
        </p:nvPicPr>
        <p:blipFill rotWithShape="1">
          <a:blip r:embed="rId3">
            <a:alphaModFix/>
          </a:blip>
          <a:srcRect l="11647" r="16892"/>
          <a:stretch/>
        </p:blipFill>
        <p:spPr>
          <a:xfrm>
            <a:off x="295050" y="804862"/>
            <a:ext cx="4083900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Shape 702"/>
          <p:cNvSpPr txBox="1"/>
          <p:nvPr/>
        </p:nvSpPr>
        <p:spPr>
          <a:xfrm>
            <a:off x="4882088" y="644056"/>
            <a:ext cx="3791100" cy="4293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err="1"/>
              <a:t>AlexNet</a:t>
            </a:r>
            <a:r>
              <a:rPr lang="en" dirty="0"/>
              <a:t>: Localization method not published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b="1" dirty="0" err="1"/>
              <a:t>Overfeat</a:t>
            </a:r>
            <a:r>
              <a:rPr lang="en" dirty="0"/>
              <a:t>: Multiscale convolutional regression with box merging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b="1" dirty="0"/>
              <a:t>VGG</a:t>
            </a:r>
            <a:r>
              <a:rPr lang="en" dirty="0"/>
              <a:t>: Same as </a:t>
            </a:r>
            <a:r>
              <a:rPr lang="en" dirty="0" err="1"/>
              <a:t>Overfeat</a:t>
            </a:r>
            <a:r>
              <a:rPr lang="en" dirty="0"/>
              <a:t>, but fewer scales and locations; simpler method, gains all due to deeper features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b="1" dirty="0" err="1"/>
              <a:t>ResNet</a:t>
            </a:r>
            <a:r>
              <a:rPr lang="en" b="1" dirty="0"/>
              <a:t>:</a:t>
            </a:r>
            <a:r>
              <a:rPr lang="en" dirty="0"/>
              <a:t> Different localization method (RPN) and much deeper features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Shape 708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45450" y="1600212"/>
            <a:ext cx="2007149" cy="16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Shape 709"/>
          <p:cNvSpPr txBox="1"/>
          <p:nvPr/>
        </p:nvSpPr>
        <p:spPr>
          <a:xfrm>
            <a:off x="245448" y="7609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Classification</a:t>
            </a:r>
          </a:p>
        </p:txBody>
      </p:sp>
      <p:sp>
        <p:nvSpPr>
          <p:cNvPr id="710" name="Shape 710"/>
          <p:cNvSpPr txBox="1"/>
          <p:nvPr/>
        </p:nvSpPr>
        <p:spPr>
          <a:xfrm>
            <a:off x="2338097" y="7476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/>
              <a:t>Classification + Localization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/>
              <a:t>Computer Vision Tasks</a:t>
            </a:r>
          </a:p>
        </p:txBody>
      </p:sp>
      <p:grpSp>
        <p:nvGrpSpPr>
          <p:cNvPr id="712" name="Shape 712"/>
          <p:cNvGrpSpPr/>
          <p:nvPr/>
        </p:nvGrpSpPr>
        <p:grpSpPr>
          <a:xfrm>
            <a:off x="2338088" y="1607053"/>
            <a:ext cx="2007150" cy="1683500"/>
            <a:chOff x="448550" y="2723399"/>
            <a:chExt cx="2141874" cy="1796500"/>
          </a:xfrm>
        </p:grpSpPr>
        <p:pic>
          <p:nvPicPr>
            <p:cNvPr id="713" name="Shape 7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8550" y="2723399"/>
              <a:ext cx="2141874" cy="177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4" name="Shape 714"/>
            <p:cNvSpPr/>
            <p:nvPr/>
          </p:nvSpPr>
          <p:spPr>
            <a:xfrm>
              <a:off x="1035725" y="2742700"/>
              <a:ext cx="1087500" cy="1777200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15" name="Shape 715"/>
          <p:cNvGrpSpPr/>
          <p:nvPr/>
        </p:nvGrpSpPr>
        <p:grpSpPr>
          <a:xfrm>
            <a:off x="4430738" y="1613518"/>
            <a:ext cx="2227377" cy="1670566"/>
            <a:chOff x="4522198" y="2551275"/>
            <a:chExt cx="1907327" cy="1430524"/>
          </a:xfrm>
        </p:grpSpPr>
        <p:pic>
          <p:nvPicPr>
            <p:cNvPr id="716" name="Shape 716"/>
            <p:cNvPicPr preferRelativeResize="0"/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4522198" y="2551275"/>
              <a:ext cx="1907327" cy="1430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" name="Shape 717"/>
            <p:cNvSpPr/>
            <p:nvPr/>
          </p:nvSpPr>
          <p:spPr>
            <a:xfrm>
              <a:off x="4670201" y="2954400"/>
              <a:ext cx="580499" cy="657900"/>
            </a:xfrm>
            <a:prstGeom prst="rect">
              <a:avLst/>
            </a:prstGeom>
            <a:noFill/>
            <a:ln w="38100" cap="flat" cmpd="sng">
              <a:solidFill>
                <a:srgbClr val="F4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8" name="Shape 718"/>
            <p:cNvSpPr/>
            <p:nvPr/>
          </p:nvSpPr>
          <p:spPr>
            <a:xfrm>
              <a:off x="4994250" y="2937597"/>
              <a:ext cx="485399" cy="514499"/>
            </a:xfrm>
            <a:prstGeom prst="rect">
              <a:avLst/>
            </a:prstGeom>
            <a:noFill/>
            <a:ln w="38100" cap="flat" cmpd="sng">
              <a:solidFill>
                <a:srgbClr val="F4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>
              <a:off x="5360499" y="2637574"/>
              <a:ext cx="965999" cy="1238099"/>
            </a:xfrm>
            <a:prstGeom prst="rect">
              <a:avLst/>
            </a:prstGeom>
            <a:noFill/>
            <a:ln w="38100" cap="flat" cmpd="sng">
              <a:solidFill>
                <a:srgbClr val="C9DA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>
              <a:off x="5274650" y="3515075"/>
              <a:ext cx="302400" cy="3606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21" name="Shape 721"/>
          <p:cNvSpPr txBox="1"/>
          <p:nvPr/>
        </p:nvSpPr>
        <p:spPr>
          <a:xfrm>
            <a:off x="4430748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Object Detection</a:t>
            </a:r>
          </a:p>
        </p:txBody>
      </p:sp>
      <p:grpSp>
        <p:nvGrpSpPr>
          <p:cNvPr id="722" name="Shape 722"/>
          <p:cNvGrpSpPr/>
          <p:nvPr/>
        </p:nvGrpSpPr>
        <p:grpSpPr>
          <a:xfrm>
            <a:off x="6743621" y="1607898"/>
            <a:ext cx="2242359" cy="1681796"/>
            <a:chOff x="1976038" y="594324"/>
            <a:chExt cx="4083699" cy="3062824"/>
          </a:xfrm>
        </p:grpSpPr>
        <p:pic>
          <p:nvPicPr>
            <p:cNvPr id="723" name="Shape 723"/>
            <p:cNvPicPr preferRelativeResize="0"/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976038" y="594324"/>
              <a:ext cx="4083699" cy="3062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Shape 724"/>
            <p:cNvSpPr/>
            <p:nvPr/>
          </p:nvSpPr>
          <p:spPr>
            <a:xfrm>
              <a:off x="2300325" y="1455200"/>
              <a:ext cx="1241700" cy="1321825"/>
            </a:xfrm>
            <a:custGeom>
              <a:avLst/>
              <a:gdLst/>
              <a:ahLst/>
              <a:cxnLst/>
              <a:rect l="0" t="0" r="0" b="0"/>
              <a:pathLst>
                <a:path w="49668" h="52873" extrusionOk="0">
                  <a:moveTo>
                    <a:pt x="19226" y="9613"/>
                  </a:moveTo>
                  <a:lnTo>
                    <a:pt x="13504" y="4120"/>
                  </a:lnTo>
                  <a:lnTo>
                    <a:pt x="9613" y="5951"/>
                  </a:lnTo>
                  <a:lnTo>
                    <a:pt x="10528" y="19913"/>
                  </a:lnTo>
                  <a:lnTo>
                    <a:pt x="13046" y="27467"/>
                  </a:lnTo>
                  <a:lnTo>
                    <a:pt x="8011" y="22431"/>
                  </a:lnTo>
                  <a:lnTo>
                    <a:pt x="1144" y="29069"/>
                  </a:lnTo>
                  <a:lnTo>
                    <a:pt x="0" y="37995"/>
                  </a:lnTo>
                  <a:lnTo>
                    <a:pt x="11673" y="42573"/>
                  </a:lnTo>
                  <a:lnTo>
                    <a:pt x="16708" y="52873"/>
                  </a:lnTo>
                  <a:lnTo>
                    <a:pt x="49668" y="52415"/>
                  </a:lnTo>
                  <a:lnTo>
                    <a:pt x="49439" y="46693"/>
                  </a:lnTo>
                  <a:lnTo>
                    <a:pt x="43030" y="41200"/>
                  </a:lnTo>
                  <a:lnTo>
                    <a:pt x="44861" y="36393"/>
                  </a:lnTo>
                  <a:lnTo>
                    <a:pt x="40055" y="29526"/>
                  </a:lnTo>
                  <a:lnTo>
                    <a:pt x="34333" y="0"/>
                  </a:lnTo>
                  <a:lnTo>
                    <a:pt x="28610" y="229"/>
                  </a:lnTo>
                  <a:lnTo>
                    <a:pt x="26779" y="7782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>
              <a:noFill/>
            </a:ln>
          </p:spPr>
        </p:sp>
        <p:sp>
          <p:nvSpPr>
            <p:cNvPr id="725" name="Shape 725"/>
            <p:cNvSpPr/>
            <p:nvPr/>
          </p:nvSpPr>
          <p:spPr>
            <a:xfrm>
              <a:off x="3152925" y="1392250"/>
              <a:ext cx="778200" cy="1064325"/>
            </a:xfrm>
            <a:custGeom>
              <a:avLst/>
              <a:gdLst/>
              <a:ahLst/>
              <a:cxnLst/>
              <a:rect l="0" t="0" r="0" b="0"/>
              <a:pathLst>
                <a:path w="31128" h="42573" extrusionOk="0">
                  <a:moveTo>
                    <a:pt x="8926" y="7096"/>
                  </a:moveTo>
                  <a:lnTo>
                    <a:pt x="15335" y="6180"/>
                  </a:lnTo>
                  <a:lnTo>
                    <a:pt x="20142" y="0"/>
                  </a:lnTo>
                  <a:lnTo>
                    <a:pt x="22659" y="458"/>
                  </a:lnTo>
                  <a:lnTo>
                    <a:pt x="24490" y="10758"/>
                  </a:lnTo>
                  <a:lnTo>
                    <a:pt x="24490" y="22660"/>
                  </a:lnTo>
                  <a:lnTo>
                    <a:pt x="28382" y="32273"/>
                  </a:lnTo>
                  <a:lnTo>
                    <a:pt x="31128" y="39369"/>
                  </a:lnTo>
                  <a:lnTo>
                    <a:pt x="21744" y="41200"/>
                  </a:lnTo>
                  <a:lnTo>
                    <a:pt x="9613" y="42573"/>
                  </a:lnTo>
                  <a:lnTo>
                    <a:pt x="10757" y="39140"/>
                  </a:lnTo>
                  <a:lnTo>
                    <a:pt x="6180" y="32731"/>
                  </a:lnTo>
                  <a:lnTo>
                    <a:pt x="0" y="4578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>
              <a:noFill/>
            </a:ln>
          </p:spPr>
        </p:sp>
        <p:sp>
          <p:nvSpPr>
            <p:cNvPr id="726" name="Shape 726"/>
            <p:cNvSpPr/>
            <p:nvPr/>
          </p:nvSpPr>
          <p:spPr>
            <a:xfrm>
              <a:off x="3810975" y="768550"/>
              <a:ext cx="1916900" cy="2574975"/>
            </a:xfrm>
            <a:custGeom>
              <a:avLst/>
              <a:gdLst/>
              <a:ahLst/>
              <a:cxnLst/>
              <a:rect l="0" t="0" r="0" b="0"/>
              <a:pathLst>
                <a:path w="76676" h="102999" extrusionOk="0">
                  <a:moveTo>
                    <a:pt x="26550" y="0"/>
                  </a:moveTo>
                  <a:lnTo>
                    <a:pt x="50583" y="7324"/>
                  </a:lnTo>
                  <a:lnTo>
                    <a:pt x="56534" y="25635"/>
                  </a:lnTo>
                  <a:lnTo>
                    <a:pt x="50126" y="35477"/>
                  </a:lnTo>
                  <a:lnTo>
                    <a:pt x="76676" y="82857"/>
                  </a:lnTo>
                  <a:lnTo>
                    <a:pt x="72328" y="99336"/>
                  </a:lnTo>
                  <a:lnTo>
                    <a:pt x="32959" y="102999"/>
                  </a:lnTo>
                  <a:lnTo>
                    <a:pt x="17624" y="97963"/>
                  </a:lnTo>
                  <a:lnTo>
                    <a:pt x="4806" y="90868"/>
                  </a:lnTo>
                  <a:lnTo>
                    <a:pt x="10299" y="62715"/>
                  </a:lnTo>
                  <a:lnTo>
                    <a:pt x="5264" y="52186"/>
                  </a:lnTo>
                  <a:lnTo>
                    <a:pt x="10986" y="36164"/>
                  </a:lnTo>
                  <a:lnTo>
                    <a:pt x="0" y="24491"/>
                  </a:lnTo>
                  <a:lnTo>
                    <a:pt x="15106" y="458"/>
                  </a:lnTo>
                  <a:close/>
                </a:path>
              </a:pathLst>
            </a:custGeom>
            <a:solidFill>
              <a:srgbClr val="C9DAF8">
                <a:alpha val="47750"/>
              </a:srgbClr>
            </a:solidFill>
            <a:ln>
              <a:noFill/>
            </a:ln>
          </p:spPr>
        </p:sp>
        <p:sp>
          <p:nvSpPr>
            <p:cNvPr id="727" name="Shape 727"/>
            <p:cNvSpPr/>
            <p:nvPr/>
          </p:nvSpPr>
          <p:spPr>
            <a:xfrm>
              <a:off x="3645025" y="2736975"/>
              <a:ext cx="595100" cy="617975"/>
            </a:xfrm>
            <a:custGeom>
              <a:avLst/>
              <a:gdLst/>
              <a:ahLst/>
              <a:cxnLst/>
              <a:rect l="0" t="0" r="0" b="0"/>
              <a:pathLst>
                <a:path w="23804" h="24719" extrusionOk="0">
                  <a:moveTo>
                    <a:pt x="0" y="21515"/>
                  </a:moveTo>
                  <a:lnTo>
                    <a:pt x="5035" y="11673"/>
                  </a:lnTo>
                  <a:lnTo>
                    <a:pt x="2518" y="7324"/>
                  </a:lnTo>
                  <a:lnTo>
                    <a:pt x="5493" y="0"/>
                  </a:lnTo>
                  <a:lnTo>
                    <a:pt x="14191" y="0"/>
                  </a:lnTo>
                  <a:lnTo>
                    <a:pt x="16022" y="7095"/>
                  </a:lnTo>
                  <a:lnTo>
                    <a:pt x="13733" y="12360"/>
                  </a:lnTo>
                  <a:lnTo>
                    <a:pt x="18082" y="13962"/>
                  </a:lnTo>
                  <a:lnTo>
                    <a:pt x="21515" y="12360"/>
                  </a:lnTo>
                  <a:lnTo>
                    <a:pt x="23804" y="18082"/>
                  </a:lnTo>
                  <a:lnTo>
                    <a:pt x="17624" y="24719"/>
                  </a:lnTo>
                  <a:close/>
                </a:path>
              </a:pathLst>
            </a:custGeom>
            <a:solidFill>
              <a:srgbClr val="93C47D">
                <a:alpha val="53950"/>
              </a:srgbClr>
            </a:solidFill>
            <a:ln>
              <a:noFill/>
            </a:ln>
          </p:spPr>
        </p:sp>
      </p:grpSp>
      <p:sp>
        <p:nvSpPr>
          <p:cNvPr id="728" name="Shape 728"/>
          <p:cNvSpPr txBox="1"/>
          <p:nvPr/>
        </p:nvSpPr>
        <p:spPr>
          <a:xfrm>
            <a:off x="6743624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Instance Segmentation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Shape 734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45450" y="1600212"/>
            <a:ext cx="2007149" cy="16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Shape 735"/>
          <p:cNvSpPr txBox="1"/>
          <p:nvPr/>
        </p:nvSpPr>
        <p:spPr>
          <a:xfrm>
            <a:off x="245448" y="7609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Classification</a:t>
            </a:r>
          </a:p>
        </p:txBody>
      </p:sp>
      <p:sp>
        <p:nvSpPr>
          <p:cNvPr id="736" name="Shape 736"/>
          <p:cNvSpPr txBox="1"/>
          <p:nvPr/>
        </p:nvSpPr>
        <p:spPr>
          <a:xfrm>
            <a:off x="2338097" y="7476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Classification + Localization</a:t>
            </a:r>
          </a:p>
        </p:txBody>
      </p:sp>
      <p:sp>
        <p:nvSpPr>
          <p:cNvPr id="737" name="Shape 737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Computer Vision Tasks</a:t>
            </a:r>
          </a:p>
        </p:txBody>
      </p:sp>
      <p:grpSp>
        <p:nvGrpSpPr>
          <p:cNvPr id="738" name="Shape 738"/>
          <p:cNvGrpSpPr/>
          <p:nvPr/>
        </p:nvGrpSpPr>
        <p:grpSpPr>
          <a:xfrm>
            <a:off x="2338088" y="1607053"/>
            <a:ext cx="2007150" cy="1683500"/>
            <a:chOff x="448550" y="2723399"/>
            <a:chExt cx="2141874" cy="1796500"/>
          </a:xfrm>
        </p:grpSpPr>
        <p:pic>
          <p:nvPicPr>
            <p:cNvPr id="739" name="Shape 739"/>
            <p:cNvPicPr preferRelativeResize="0"/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448550" y="2723399"/>
              <a:ext cx="2141874" cy="177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Shape 740"/>
            <p:cNvSpPr/>
            <p:nvPr/>
          </p:nvSpPr>
          <p:spPr>
            <a:xfrm>
              <a:off x="1035725" y="2742700"/>
              <a:ext cx="1087500" cy="1777200"/>
            </a:xfrm>
            <a:prstGeom prst="rect">
              <a:avLst/>
            </a:prstGeom>
            <a:noFill/>
            <a:ln w="76200" cap="flat" cmpd="sng">
              <a:solidFill>
                <a:srgbClr val="F4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741" name="Shape 741"/>
          <p:cNvGrpSpPr/>
          <p:nvPr/>
        </p:nvGrpSpPr>
        <p:grpSpPr>
          <a:xfrm>
            <a:off x="6743621" y="1607898"/>
            <a:ext cx="2242359" cy="1681796"/>
            <a:chOff x="1976038" y="594324"/>
            <a:chExt cx="4083699" cy="3062824"/>
          </a:xfrm>
        </p:grpSpPr>
        <p:pic>
          <p:nvPicPr>
            <p:cNvPr id="742" name="Shape 742"/>
            <p:cNvPicPr preferRelativeResize="0"/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976038" y="594324"/>
              <a:ext cx="4083699" cy="3062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Shape 743"/>
            <p:cNvSpPr/>
            <p:nvPr/>
          </p:nvSpPr>
          <p:spPr>
            <a:xfrm>
              <a:off x="2300325" y="1455200"/>
              <a:ext cx="1241700" cy="1321825"/>
            </a:xfrm>
            <a:custGeom>
              <a:avLst/>
              <a:gdLst/>
              <a:ahLst/>
              <a:cxnLst/>
              <a:rect l="0" t="0" r="0" b="0"/>
              <a:pathLst>
                <a:path w="49668" h="52873" extrusionOk="0">
                  <a:moveTo>
                    <a:pt x="19226" y="9613"/>
                  </a:moveTo>
                  <a:lnTo>
                    <a:pt x="13504" y="4120"/>
                  </a:lnTo>
                  <a:lnTo>
                    <a:pt x="9613" y="5951"/>
                  </a:lnTo>
                  <a:lnTo>
                    <a:pt x="10528" y="19913"/>
                  </a:lnTo>
                  <a:lnTo>
                    <a:pt x="13046" y="27467"/>
                  </a:lnTo>
                  <a:lnTo>
                    <a:pt x="8011" y="22431"/>
                  </a:lnTo>
                  <a:lnTo>
                    <a:pt x="1144" y="29069"/>
                  </a:lnTo>
                  <a:lnTo>
                    <a:pt x="0" y="37995"/>
                  </a:lnTo>
                  <a:lnTo>
                    <a:pt x="11673" y="42573"/>
                  </a:lnTo>
                  <a:lnTo>
                    <a:pt x="16708" y="52873"/>
                  </a:lnTo>
                  <a:lnTo>
                    <a:pt x="49668" y="52415"/>
                  </a:lnTo>
                  <a:lnTo>
                    <a:pt x="49439" y="46693"/>
                  </a:lnTo>
                  <a:lnTo>
                    <a:pt x="43030" y="41200"/>
                  </a:lnTo>
                  <a:lnTo>
                    <a:pt x="44861" y="36393"/>
                  </a:lnTo>
                  <a:lnTo>
                    <a:pt x="40055" y="29526"/>
                  </a:lnTo>
                  <a:lnTo>
                    <a:pt x="34333" y="0"/>
                  </a:lnTo>
                  <a:lnTo>
                    <a:pt x="28610" y="229"/>
                  </a:lnTo>
                  <a:lnTo>
                    <a:pt x="26779" y="7782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>
              <a:noFill/>
            </a:ln>
          </p:spPr>
        </p:sp>
        <p:sp>
          <p:nvSpPr>
            <p:cNvPr id="744" name="Shape 744"/>
            <p:cNvSpPr/>
            <p:nvPr/>
          </p:nvSpPr>
          <p:spPr>
            <a:xfrm>
              <a:off x="3152925" y="1392250"/>
              <a:ext cx="778200" cy="1064325"/>
            </a:xfrm>
            <a:custGeom>
              <a:avLst/>
              <a:gdLst/>
              <a:ahLst/>
              <a:cxnLst/>
              <a:rect l="0" t="0" r="0" b="0"/>
              <a:pathLst>
                <a:path w="31128" h="42573" extrusionOk="0">
                  <a:moveTo>
                    <a:pt x="8926" y="7096"/>
                  </a:moveTo>
                  <a:lnTo>
                    <a:pt x="15335" y="6180"/>
                  </a:lnTo>
                  <a:lnTo>
                    <a:pt x="20142" y="0"/>
                  </a:lnTo>
                  <a:lnTo>
                    <a:pt x="22659" y="458"/>
                  </a:lnTo>
                  <a:lnTo>
                    <a:pt x="24490" y="10758"/>
                  </a:lnTo>
                  <a:lnTo>
                    <a:pt x="24490" y="22660"/>
                  </a:lnTo>
                  <a:lnTo>
                    <a:pt x="28382" y="32273"/>
                  </a:lnTo>
                  <a:lnTo>
                    <a:pt x="31128" y="39369"/>
                  </a:lnTo>
                  <a:lnTo>
                    <a:pt x="21744" y="41200"/>
                  </a:lnTo>
                  <a:lnTo>
                    <a:pt x="9613" y="42573"/>
                  </a:lnTo>
                  <a:lnTo>
                    <a:pt x="10757" y="39140"/>
                  </a:lnTo>
                  <a:lnTo>
                    <a:pt x="6180" y="32731"/>
                  </a:lnTo>
                  <a:lnTo>
                    <a:pt x="0" y="4578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>
              <a:noFill/>
            </a:ln>
          </p:spPr>
        </p:sp>
        <p:sp>
          <p:nvSpPr>
            <p:cNvPr id="745" name="Shape 745"/>
            <p:cNvSpPr/>
            <p:nvPr/>
          </p:nvSpPr>
          <p:spPr>
            <a:xfrm>
              <a:off x="3810975" y="768550"/>
              <a:ext cx="1916900" cy="2574975"/>
            </a:xfrm>
            <a:custGeom>
              <a:avLst/>
              <a:gdLst/>
              <a:ahLst/>
              <a:cxnLst/>
              <a:rect l="0" t="0" r="0" b="0"/>
              <a:pathLst>
                <a:path w="76676" h="102999" extrusionOk="0">
                  <a:moveTo>
                    <a:pt x="26550" y="0"/>
                  </a:moveTo>
                  <a:lnTo>
                    <a:pt x="50583" y="7324"/>
                  </a:lnTo>
                  <a:lnTo>
                    <a:pt x="56534" y="25635"/>
                  </a:lnTo>
                  <a:lnTo>
                    <a:pt x="50126" y="35477"/>
                  </a:lnTo>
                  <a:lnTo>
                    <a:pt x="76676" y="82857"/>
                  </a:lnTo>
                  <a:lnTo>
                    <a:pt x="72328" y="99336"/>
                  </a:lnTo>
                  <a:lnTo>
                    <a:pt x="32959" y="102999"/>
                  </a:lnTo>
                  <a:lnTo>
                    <a:pt x="17624" y="97963"/>
                  </a:lnTo>
                  <a:lnTo>
                    <a:pt x="4806" y="90868"/>
                  </a:lnTo>
                  <a:lnTo>
                    <a:pt x="10299" y="62715"/>
                  </a:lnTo>
                  <a:lnTo>
                    <a:pt x="5264" y="52186"/>
                  </a:lnTo>
                  <a:lnTo>
                    <a:pt x="10986" y="36164"/>
                  </a:lnTo>
                  <a:lnTo>
                    <a:pt x="0" y="24491"/>
                  </a:lnTo>
                  <a:lnTo>
                    <a:pt x="15106" y="458"/>
                  </a:lnTo>
                  <a:close/>
                </a:path>
              </a:pathLst>
            </a:custGeom>
            <a:solidFill>
              <a:srgbClr val="C9DAF8">
                <a:alpha val="47750"/>
              </a:srgbClr>
            </a:solidFill>
            <a:ln>
              <a:noFill/>
            </a:ln>
          </p:spPr>
        </p:sp>
        <p:sp>
          <p:nvSpPr>
            <p:cNvPr id="746" name="Shape 746"/>
            <p:cNvSpPr/>
            <p:nvPr/>
          </p:nvSpPr>
          <p:spPr>
            <a:xfrm>
              <a:off x="3645025" y="2736975"/>
              <a:ext cx="595100" cy="617975"/>
            </a:xfrm>
            <a:custGeom>
              <a:avLst/>
              <a:gdLst/>
              <a:ahLst/>
              <a:cxnLst/>
              <a:rect l="0" t="0" r="0" b="0"/>
              <a:pathLst>
                <a:path w="23804" h="24719" extrusionOk="0">
                  <a:moveTo>
                    <a:pt x="0" y="21515"/>
                  </a:moveTo>
                  <a:lnTo>
                    <a:pt x="5035" y="11673"/>
                  </a:lnTo>
                  <a:lnTo>
                    <a:pt x="2518" y="7324"/>
                  </a:lnTo>
                  <a:lnTo>
                    <a:pt x="5493" y="0"/>
                  </a:lnTo>
                  <a:lnTo>
                    <a:pt x="14191" y="0"/>
                  </a:lnTo>
                  <a:lnTo>
                    <a:pt x="16022" y="7095"/>
                  </a:lnTo>
                  <a:lnTo>
                    <a:pt x="13733" y="12360"/>
                  </a:lnTo>
                  <a:lnTo>
                    <a:pt x="18082" y="13962"/>
                  </a:lnTo>
                  <a:lnTo>
                    <a:pt x="21515" y="12360"/>
                  </a:lnTo>
                  <a:lnTo>
                    <a:pt x="23804" y="18082"/>
                  </a:lnTo>
                  <a:lnTo>
                    <a:pt x="17624" y="24719"/>
                  </a:lnTo>
                  <a:close/>
                </a:path>
              </a:pathLst>
            </a:custGeom>
            <a:solidFill>
              <a:srgbClr val="93C47D">
                <a:alpha val="53950"/>
              </a:srgbClr>
            </a:solidFill>
            <a:ln>
              <a:noFill/>
            </a:ln>
          </p:spPr>
        </p:sp>
      </p:grpSp>
      <p:sp>
        <p:nvSpPr>
          <p:cNvPr id="747" name="Shape 747"/>
          <p:cNvSpPr txBox="1"/>
          <p:nvPr/>
        </p:nvSpPr>
        <p:spPr>
          <a:xfrm>
            <a:off x="6743624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Instance Segmentation</a:t>
            </a:r>
          </a:p>
        </p:txBody>
      </p:sp>
      <p:grpSp>
        <p:nvGrpSpPr>
          <p:cNvPr id="748" name="Shape 748"/>
          <p:cNvGrpSpPr/>
          <p:nvPr/>
        </p:nvGrpSpPr>
        <p:grpSpPr>
          <a:xfrm>
            <a:off x="4430738" y="1613518"/>
            <a:ext cx="2227377" cy="1670566"/>
            <a:chOff x="4522198" y="2551275"/>
            <a:chExt cx="1907327" cy="1430524"/>
          </a:xfrm>
        </p:grpSpPr>
        <p:pic>
          <p:nvPicPr>
            <p:cNvPr id="749" name="Shape 7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22198" y="2551275"/>
              <a:ext cx="1907327" cy="1430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0" name="Shape 750"/>
            <p:cNvSpPr/>
            <p:nvPr/>
          </p:nvSpPr>
          <p:spPr>
            <a:xfrm>
              <a:off x="4670201" y="2954400"/>
              <a:ext cx="580499" cy="657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1" name="Shape 751"/>
            <p:cNvSpPr/>
            <p:nvPr/>
          </p:nvSpPr>
          <p:spPr>
            <a:xfrm>
              <a:off x="4994250" y="2937597"/>
              <a:ext cx="485399" cy="514499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2" name="Shape 752"/>
            <p:cNvSpPr/>
            <p:nvPr/>
          </p:nvSpPr>
          <p:spPr>
            <a:xfrm>
              <a:off x="5360499" y="2637574"/>
              <a:ext cx="965999" cy="1238099"/>
            </a:xfrm>
            <a:prstGeom prst="rect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5274650" y="3515075"/>
              <a:ext cx="302400" cy="3606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54" name="Shape 754"/>
          <p:cNvSpPr txBox="1"/>
          <p:nvPr/>
        </p:nvSpPr>
        <p:spPr>
          <a:xfrm>
            <a:off x="4430748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/>
              <a:t>Object Detection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Regression?</a:t>
            </a:r>
          </a:p>
        </p:txBody>
      </p:sp>
      <p:pic>
        <p:nvPicPr>
          <p:cNvPr id="761" name="Shape 7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263" y="1654193"/>
            <a:ext cx="2227376" cy="1670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Shape 762"/>
          <p:cNvCxnSpPr/>
          <p:nvPr/>
        </p:nvCxnSpPr>
        <p:spPr>
          <a:xfrm>
            <a:off x="3931475" y="2490475"/>
            <a:ext cx="198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3" name="Shape 763"/>
          <p:cNvSpPr txBox="1"/>
          <p:nvPr/>
        </p:nvSpPr>
        <p:spPr>
          <a:xfrm>
            <a:off x="6126750" y="1288525"/>
            <a:ext cx="2547600" cy="240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DOG,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/>
              <a:t>CAT,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/>
              <a:t>CAT,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dirty="0"/>
              <a:t>DUCK, (x, y, w, h)</a:t>
            </a:r>
            <a:br>
              <a:rPr lang="en" sz="2400" dirty="0"/>
            </a:br>
            <a:endParaRPr lang="en" sz="2400" dirty="0"/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= 16 numbers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Regression?</a:t>
            </a:r>
          </a:p>
        </p:txBody>
      </p:sp>
      <p:cxnSp>
        <p:nvCxnSpPr>
          <p:cNvPr id="770" name="Shape 770"/>
          <p:cNvCxnSpPr/>
          <p:nvPr/>
        </p:nvCxnSpPr>
        <p:spPr>
          <a:xfrm>
            <a:off x="3931475" y="2490475"/>
            <a:ext cx="198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1" name="Shape 771"/>
          <p:cNvSpPr txBox="1"/>
          <p:nvPr/>
        </p:nvSpPr>
        <p:spPr>
          <a:xfrm>
            <a:off x="6126750" y="1288525"/>
            <a:ext cx="2547600" cy="240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DOG,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CAT, (x, y, w, h)</a:t>
            </a:r>
            <a:br>
              <a:rPr lang="en" sz="2400"/>
            </a:br>
            <a:endParaRPr lang="en"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= 8 numbers</a:t>
            </a:r>
          </a:p>
        </p:txBody>
      </p:sp>
      <p:pic>
        <p:nvPicPr>
          <p:cNvPr id="772" name="Shape 7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649" y="1603275"/>
            <a:ext cx="2666049" cy="177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Regression?</a:t>
            </a:r>
          </a:p>
        </p:txBody>
      </p:sp>
      <p:cxnSp>
        <p:nvCxnSpPr>
          <p:cNvPr id="779" name="Shape 779"/>
          <p:cNvCxnSpPr/>
          <p:nvPr/>
        </p:nvCxnSpPr>
        <p:spPr>
          <a:xfrm>
            <a:off x="3931475" y="2490475"/>
            <a:ext cx="198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0" name="Shape 780"/>
          <p:cNvSpPr txBox="1"/>
          <p:nvPr/>
        </p:nvSpPr>
        <p:spPr>
          <a:xfrm>
            <a:off x="6126750" y="1288525"/>
            <a:ext cx="2547600" cy="240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CAT,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CAT,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….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CAT (x, y, w, h)</a:t>
            </a:r>
            <a:br>
              <a:rPr lang="en" sz="2400"/>
            </a:br>
            <a:endParaRPr lang="en"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= many numbers</a:t>
            </a:r>
          </a:p>
        </p:txBody>
      </p:sp>
      <p:pic>
        <p:nvPicPr>
          <p:cNvPr id="781" name="Shape 7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50" y="1556425"/>
            <a:ext cx="3050949" cy="1868099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 txBox="1"/>
          <p:nvPr/>
        </p:nvSpPr>
        <p:spPr>
          <a:xfrm>
            <a:off x="1507175" y="3832775"/>
            <a:ext cx="5043900" cy="55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Need variable sized outputs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Shape 7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650" y="1603274"/>
            <a:ext cx="3851000" cy="25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Classification</a:t>
            </a:r>
          </a:p>
        </p:txBody>
      </p:sp>
      <p:sp>
        <p:nvSpPr>
          <p:cNvPr id="790" name="Shape 790"/>
          <p:cNvSpPr/>
          <p:nvPr/>
        </p:nvSpPr>
        <p:spPr>
          <a:xfrm>
            <a:off x="939100" y="1961225"/>
            <a:ext cx="1407299" cy="20748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91" name="Shape 791"/>
          <p:cNvSpPr txBox="1"/>
          <p:nvPr/>
        </p:nvSpPr>
        <p:spPr>
          <a:xfrm>
            <a:off x="5485325" y="2001000"/>
            <a:ext cx="2733299" cy="15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980000"/>
                </a:solidFill>
              </a:rPr>
              <a:t>CAT? NO</a:t>
            </a:r>
          </a:p>
          <a:p>
            <a:pPr lvl="0" rtl="0">
              <a:spcBef>
                <a:spcPts val="0"/>
              </a:spcBef>
              <a:buNone/>
            </a:pPr>
            <a:endParaRPr sz="3000" b="1">
              <a:solidFill>
                <a:srgbClr val="98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3000" b="1">
                <a:solidFill>
                  <a:srgbClr val="980000"/>
                </a:solidFill>
              </a:rPr>
              <a:t>DOG? NO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Shape 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650" y="1603274"/>
            <a:ext cx="3851000" cy="25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Shape 79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Classification</a:t>
            </a:r>
          </a:p>
        </p:txBody>
      </p:sp>
      <p:sp>
        <p:nvSpPr>
          <p:cNvPr id="799" name="Shape 799"/>
          <p:cNvSpPr/>
          <p:nvPr/>
        </p:nvSpPr>
        <p:spPr>
          <a:xfrm>
            <a:off x="1396300" y="1961225"/>
            <a:ext cx="1407299" cy="20748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00" name="Shape 800"/>
          <p:cNvSpPr txBox="1"/>
          <p:nvPr/>
        </p:nvSpPr>
        <p:spPr>
          <a:xfrm>
            <a:off x="5485325" y="2001000"/>
            <a:ext cx="2733299" cy="15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38761D"/>
                </a:solidFill>
              </a:rPr>
              <a:t>CAT? YES!</a:t>
            </a:r>
          </a:p>
          <a:p>
            <a:pPr lvl="0" rtl="0">
              <a:spcBef>
                <a:spcPts val="0"/>
              </a:spcBef>
              <a:buNone/>
            </a:pPr>
            <a:endParaRPr sz="3000" b="1">
              <a:solidFill>
                <a:srgbClr val="98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980000"/>
                </a:solidFill>
              </a:rPr>
              <a:t>DOG? 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177400" y="100800"/>
            <a:ext cx="6809399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/>
              <a:t>Case Studies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462" y="884513"/>
            <a:ext cx="5423413" cy="149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9462" y="2746507"/>
            <a:ext cx="5749457" cy="192314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891125" y="1172518"/>
            <a:ext cx="1157400" cy="91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 err="1"/>
              <a:t>LeNet</a:t>
            </a:r>
            <a:r>
              <a:rPr lang="en" sz="2400" dirty="0"/>
              <a:t> (1998)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803825" y="3273227"/>
            <a:ext cx="1332000" cy="86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 err="1"/>
              <a:t>AlexNet</a:t>
            </a:r>
            <a:br>
              <a:rPr lang="en" sz="2400" dirty="0"/>
            </a:br>
            <a:r>
              <a:rPr lang="en" sz="2400" dirty="0"/>
              <a:t>(2012)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Shape 8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650" y="1603274"/>
            <a:ext cx="3851000" cy="256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Shape 807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Classification</a:t>
            </a:r>
          </a:p>
        </p:txBody>
      </p:sp>
      <p:sp>
        <p:nvSpPr>
          <p:cNvPr id="808" name="Shape 808"/>
          <p:cNvSpPr/>
          <p:nvPr/>
        </p:nvSpPr>
        <p:spPr>
          <a:xfrm>
            <a:off x="2158300" y="1961225"/>
            <a:ext cx="1407299" cy="20748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09" name="Shape 809"/>
          <p:cNvSpPr txBox="1"/>
          <p:nvPr/>
        </p:nvSpPr>
        <p:spPr>
          <a:xfrm>
            <a:off x="5485325" y="2001000"/>
            <a:ext cx="2733299" cy="15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980000"/>
                </a:solidFill>
              </a:rPr>
              <a:t>CAT? NO</a:t>
            </a:r>
          </a:p>
          <a:p>
            <a:pPr lvl="0" rtl="0">
              <a:spcBef>
                <a:spcPts val="0"/>
              </a:spcBef>
              <a:buNone/>
            </a:pPr>
            <a:endParaRPr sz="3000" b="1">
              <a:solidFill>
                <a:srgbClr val="98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980000"/>
                </a:solidFill>
              </a:rPr>
              <a:t>DOG? NO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Classification</a:t>
            </a:r>
          </a:p>
        </p:txBody>
      </p:sp>
      <p:sp>
        <p:nvSpPr>
          <p:cNvPr id="816" name="Shape 816"/>
          <p:cNvSpPr txBox="1"/>
          <p:nvPr/>
        </p:nvSpPr>
        <p:spPr>
          <a:xfrm>
            <a:off x="286900" y="952900"/>
            <a:ext cx="7468199" cy="321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b="1"/>
          </a:p>
          <a:p>
            <a:pPr lvl="0" rtl="0">
              <a:spcBef>
                <a:spcPts val="0"/>
              </a:spcBef>
              <a:buNone/>
            </a:pPr>
            <a:r>
              <a:rPr lang="en" sz="2400" b="1"/>
              <a:t>Problem</a:t>
            </a:r>
            <a:r>
              <a:rPr lang="en" sz="2400"/>
              <a:t>: Need to test many positions and scales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 b="1"/>
              <a:t>Solution: </a:t>
            </a:r>
            <a:r>
              <a:rPr lang="en" sz="2400"/>
              <a:t>If your classifier is fast enough, just do it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Shape 8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750" y="696225"/>
            <a:ext cx="4944725" cy="3529662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Shape 82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Histogram of Oriented Gradients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38200" y="4263950"/>
            <a:ext cx="6333899" cy="35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Dalal and Triggs</a:t>
            </a:r>
            <a:r>
              <a:rPr lang="en" sz="1100"/>
              <a:t>, “Histograms of Oriented Gradients for Human Detection”, CVPR 2005</a:t>
            </a:r>
            <a:br>
              <a:rPr lang="en" sz="1100"/>
            </a:br>
            <a:r>
              <a:rPr lang="en" sz="1100"/>
              <a:t>Slide credit: Ross Girshick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Classification</a:t>
            </a:r>
          </a:p>
        </p:txBody>
      </p:sp>
      <p:sp>
        <p:nvSpPr>
          <p:cNvPr id="851" name="Shape 851"/>
          <p:cNvSpPr txBox="1"/>
          <p:nvPr/>
        </p:nvSpPr>
        <p:spPr>
          <a:xfrm>
            <a:off x="286900" y="952900"/>
            <a:ext cx="8558399" cy="321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b="1"/>
          </a:p>
          <a:p>
            <a:pPr lvl="0" rtl="0">
              <a:spcBef>
                <a:spcPts val="0"/>
              </a:spcBef>
              <a:buNone/>
            </a:pPr>
            <a:r>
              <a:rPr lang="en" sz="2400" b="1"/>
              <a:t>Problem</a:t>
            </a:r>
            <a:r>
              <a:rPr lang="en" sz="2400"/>
              <a:t>: Need to test many positions and scales, </a:t>
            </a:r>
            <a:br>
              <a:rPr lang="en" sz="2400"/>
            </a:br>
            <a:r>
              <a:rPr lang="en" sz="2400"/>
              <a:t>and use a computationally demanding classifier (CNN)</a:t>
            </a:r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 b="1"/>
              <a:t>Solution: </a:t>
            </a:r>
            <a:r>
              <a:rPr lang="en" sz="2400"/>
              <a:t>Only look at a tiny subset of possible positions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Shape 8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350" y="2300350"/>
            <a:ext cx="3105375" cy="2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Shape 85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Region Proposals</a:t>
            </a:r>
          </a:p>
        </p:txBody>
      </p:sp>
      <p:pic>
        <p:nvPicPr>
          <p:cNvPr id="859" name="Shape 8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75" y="2300200"/>
            <a:ext cx="3105375" cy="2066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0" name="Shape 860"/>
          <p:cNvCxnSpPr/>
          <p:nvPr/>
        </p:nvCxnSpPr>
        <p:spPr>
          <a:xfrm>
            <a:off x="3734100" y="3333750"/>
            <a:ext cx="1675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61" name="Shape 861"/>
          <p:cNvSpPr txBox="1"/>
          <p:nvPr/>
        </p:nvSpPr>
        <p:spPr>
          <a:xfrm>
            <a:off x="1049400" y="819175"/>
            <a:ext cx="7045200" cy="95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Find “blobby” image regions that are likely to contain objects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“Class-agnostic” object detector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Look for “blob-like” regions</a:t>
            </a:r>
          </a:p>
        </p:txBody>
      </p:sp>
      <p:sp>
        <p:nvSpPr>
          <p:cNvPr id="862" name="Shape 862"/>
          <p:cNvSpPr/>
          <p:nvPr/>
        </p:nvSpPr>
        <p:spPr>
          <a:xfrm>
            <a:off x="5802600" y="2770850"/>
            <a:ext cx="1407299" cy="14072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3" name="Shape 863"/>
          <p:cNvSpPr/>
          <p:nvPr/>
        </p:nvSpPr>
        <p:spPr>
          <a:xfrm>
            <a:off x="6345500" y="2388850"/>
            <a:ext cx="2231100" cy="19032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4" name="Shape 864"/>
          <p:cNvSpPr/>
          <p:nvPr/>
        </p:nvSpPr>
        <p:spPr>
          <a:xfrm>
            <a:off x="7287950" y="3081750"/>
            <a:ext cx="296100" cy="2519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5" name="Shape 865"/>
          <p:cNvSpPr/>
          <p:nvPr/>
        </p:nvSpPr>
        <p:spPr>
          <a:xfrm>
            <a:off x="7952875" y="2829750"/>
            <a:ext cx="469199" cy="3936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6" name="Shape 866"/>
          <p:cNvSpPr/>
          <p:nvPr/>
        </p:nvSpPr>
        <p:spPr>
          <a:xfrm>
            <a:off x="7473387" y="2756594"/>
            <a:ext cx="215999" cy="1910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7" name="Shape 867"/>
          <p:cNvSpPr/>
          <p:nvPr/>
        </p:nvSpPr>
        <p:spPr>
          <a:xfrm>
            <a:off x="7051711" y="2860182"/>
            <a:ext cx="215999" cy="1910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8" name="Shape 868"/>
          <p:cNvSpPr/>
          <p:nvPr/>
        </p:nvSpPr>
        <p:spPr>
          <a:xfrm>
            <a:off x="5840150" y="3234150"/>
            <a:ext cx="393600" cy="350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9" name="Shape 869"/>
          <p:cNvSpPr/>
          <p:nvPr/>
        </p:nvSpPr>
        <p:spPr>
          <a:xfrm>
            <a:off x="6025091" y="2929350"/>
            <a:ext cx="393600" cy="350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0" name="Shape 870"/>
          <p:cNvSpPr/>
          <p:nvPr/>
        </p:nvSpPr>
        <p:spPr>
          <a:xfrm>
            <a:off x="6449750" y="2548350"/>
            <a:ext cx="393600" cy="2519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Region Proposals: Selective Search</a:t>
            </a:r>
          </a:p>
        </p:txBody>
      </p:sp>
      <p:grpSp>
        <p:nvGrpSpPr>
          <p:cNvPr id="877" name="Shape 877"/>
          <p:cNvGrpSpPr/>
          <p:nvPr/>
        </p:nvGrpSpPr>
        <p:grpSpPr>
          <a:xfrm>
            <a:off x="1471606" y="1252148"/>
            <a:ext cx="6200792" cy="2943809"/>
            <a:chOff x="863950" y="1073050"/>
            <a:chExt cx="7191825" cy="3414299"/>
          </a:xfrm>
        </p:grpSpPr>
        <p:pic>
          <p:nvPicPr>
            <p:cNvPr id="878" name="Shape 878"/>
            <p:cNvPicPr preferRelativeResize="0"/>
            <p:nvPr/>
          </p:nvPicPr>
          <p:blipFill rotWithShape="1">
            <a:blip r:embed="rId3">
              <a:alphaModFix/>
            </a:blip>
            <a:srcRect r="66451" b="49601"/>
            <a:stretch/>
          </p:blipFill>
          <p:spPr>
            <a:xfrm>
              <a:off x="863950" y="1073050"/>
              <a:ext cx="1621100" cy="1550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Shape 879"/>
            <p:cNvPicPr preferRelativeResize="0"/>
            <p:nvPr/>
          </p:nvPicPr>
          <p:blipFill rotWithShape="1">
            <a:blip r:embed="rId3">
              <a:alphaModFix/>
            </a:blip>
            <a:srcRect l="33929" r="33240" b="49601"/>
            <a:stretch/>
          </p:blipFill>
          <p:spPr>
            <a:xfrm>
              <a:off x="3697450" y="1073050"/>
              <a:ext cx="1586375" cy="1550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Shape 880"/>
            <p:cNvPicPr preferRelativeResize="0"/>
            <p:nvPr/>
          </p:nvPicPr>
          <p:blipFill rotWithShape="1">
            <a:blip r:embed="rId3">
              <a:alphaModFix/>
            </a:blip>
            <a:srcRect l="66450" b="49601"/>
            <a:stretch/>
          </p:blipFill>
          <p:spPr>
            <a:xfrm>
              <a:off x="6434675" y="1073050"/>
              <a:ext cx="1621100" cy="1550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Shape 881"/>
            <p:cNvPicPr preferRelativeResize="0"/>
            <p:nvPr/>
          </p:nvPicPr>
          <p:blipFill rotWithShape="1">
            <a:blip r:embed="rId3">
              <a:alphaModFix/>
            </a:blip>
            <a:srcRect l="33929" t="50734" r="33240"/>
            <a:stretch/>
          </p:blipFill>
          <p:spPr>
            <a:xfrm>
              <a:off x="3697450" y="2954175"/>
              <a:ext cx="1586375" cy="1515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2" name="Shape 882"/>
            <p:cNvPicPr preferRelativeResize="0"/>
            <p:nvPr/>
          </p:nvPicPr>
          <p:blipFill rotWithShape="1">
            <a:blip r:embed="rId3">
              <a:alphaModFix/>
            </a:blip>
            <a:srcRect l="66450" t="50734"/>
            <a:stretch/>
          </p:blipFill>
          <p:spPr>
            <a:xfrm>
              <a:off x="6434675" y="2954175"/>
              <a:ext cx="1621100" cy="1515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3" name="Shape 883"/>
            <p:cNvPicPr preferRelativeResize="0"/>
            <p:nvPr/>
          </p:nvPicPr>
          <p:blipFill rotWithShape="1">
            <a:blip r:embed="rId3">
              <a:alphaModFix/>
            </a:blip>
            <a:srcRect t="50734" r="66451"/>
            <a:stretch/>
          </p:blipFill>
          <p:spPr>
            <a:xfrm>
              <a:off x="863950" y="2971575"/>
              <a:ext cx="1621100" cy="15157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4" name="Shape 884"/>
            <p:cNvCxnSpPr>
              <a:stCxn id="878" idx="3"/>
              <a:endCxn id="879" idx="1"/>
            </p:cNvCxnSpPr>
            <p:nvPr/>
          </p:nvCxnSpPr>
          <p:spPr>
            <a:xfrm>
              <a:off x="2485050" y="1848337"/>
              <a:ext cx="1212299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5" name="Shape 885"/>
            <p:cNvCxnSpPr>
              <a:stCxn id="879" idx="3"/>
              <a:endCxn id="880" idx="1"/>
            </p:cNvCxnSpPr>
            <p:nvPr/>
          </p:nvCxnSpPr>
          <p:spPr>
            <a:xfrm>
              <a:off x="5283825" y="1848337"/>
              <a:ext cx="11511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6" name="Shape 886"/>
            <p:cNvCxnSpPr>
              <a:stCxn id="878" idx="2"/>
              <a:endCxn id="883" idx="0"/>
            </p:cNvCxnSpPr>
            <p:nvPr/>
          </p:nvCxnSpPr>
          <p:spPr>
            <a:xfrm>
              <a:off x="1674500" y="2623624"/>
              <a:ext cx="0" cy="348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7" name="Shape 887"/>
            <p:cNvCxnSpPr/>
            <p:nvPr/>
          </p:nvCxnSpPr>
          <p:spPr>
            <a:xfrm>
              <a:off x="4490637" y="2623624"/>
              <a:ext cx="0" cy="347999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8" name="Shape 888"/>
            <p:cNvCxnSpPr/>
            <p:nvPr/>
          </p:nvCxnSpPr>
          <p:spPr>
            <a:xfrm>
              <a:off x="7245225" y="2623624"/>
              <a:ext cx="0" cy="347999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889" name="Shape 889"/>
          <p:cNvSpPr txBox="1"/>
          <p:nvPr/>
        </p:nvSpPr>
        <p:spPr>
          <a:xfrm>
            <a:off x="1368275" y="830884"/>
            <a:ext cx="6494700" cy="34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Bottom-up segmentation, merging regions at multiple scales</a:t>
            </a:r>
          </a:p>
        </p:txBody>
      </p:sp>
      <p:sp>
        <p:nvSpPr>
          <p:cNvPr id="890" name="Shape 890"/>
          <p:cNvSpPr txBox="1"/>
          <p:nvPr/>
        </p:nvSpPr>
        <p:spPr>
          <a:xfrm>
            <a:off x="247475" y="2219825"/>
            <a:ext cx="1120800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Convert regions to boxes</a:t>
            </a:r>
          </a:p>
        </p:txBody>
      </p:sp>
      <p:sp>
        <p:nvSpPr>
          <p:cNvPr id="891" name="Shape 891"/>
          <p:cNvSpPr txBox="1"/>
          <p:nvPr/>
        </p:nvSpPr>
        <p:spPr>
          <a:xfrm>
            <a:off x="96825" y="4329025"/>
            <a:ext cx="6681299" cy="28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Uijlings</a:t>
            </a:r>
            <a:r>
              <a:rPr lang="en" sz="1100">
                <a:solidFill>
                  <a:schemeClr val="dk1"/>
                </a:solidFill>
              </a:rPr>
              <a:t> et al, “Selective Search for Object Recognition”, IJCV 2013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Region Proposals: Many other choices</a:t>
            </a:r>
          </a:p>
        </p:txBody>
      </p:sp>
      <p:pic>
        <p:nvPicPr>
          <p:cNvPr id="898" name="Shape 8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36" y="905875"/>
            <a:ext cx="8443725" cy="28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Shape 899"/>
          <p:cNvSpPr txBox="1"/>
          <p:nvPr/>
        </p:nvSpPr>
        <p:spPr>
          <a:xfrm>
            <a:off x="96825" y="4329025"/>
            <a:ext cx="6681299" cy="28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Hosang</a:t>
            </a:r>
            <a:r>
              <a:rPr lang="en" sz="1100">
                <a:solidFill>
                  <a:schemeClr val="dk1"/>
                </a:solidFill>
              </a:rPr>
              <a:t> et al, “What makes for effective detection proposals?”, PAMI 2015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Region Proposals: Many other choices</a:t>
            </a:r>
          </a:p>
        </p:txBody>
      </p:sp>
      <p:pic>
        <p:nvPicPr>
          <p:cNvPr id="906" name="Shape 9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36" y="905875"/>
            <a:ext cx="8443725" cy="28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Shape 907"/>
          <p:cNvSpPr txBox="1"/>
          <p:nvPr/>
        </p:nvSpPr>
        <p:spPr>
          <a:xfrm>
            <a:off x="96825" y="4329025"/>
            <a:ext cx="6681299" cy="28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Hosang</a:t>
            </a:r>
            <a:r>
              <a:rPr lang="en" sz="1100">
                <a:solidFill>
                  <a:schemeClr val="dk1"/>
                </a:solidFill>
              </a:rPr>
              <a:t> et al, “What makes for effective detection proposals?”, PAMI 2015</a:t>
            </a:r>
          </a:p>
        </p:txBody>
      </p:sp>
      <p:sp>
        <p:nvSpPr>
          <p:cNvPr id="908" name="Shape 908"/>
          <p:cNvSpPr/>
          <p:nvPr/>
        </p:nvSpPr>
        <p:spPr>
          <a:xfrm>
            <a:off x="815700" y="1522375"/>
            <a:ext cx="7760999" cy="1710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Putting it together: R-CNN</a:t>
            </a:r>
          </a:p>
        </p:txBody>
      </p:sp>
      <p:sp>
        <p:nvSpPr>
          <p:cNvPr id="915" name="Shape 915"/>
          <p:cNvSpPr txBox="1"/>
          <p:nvPr/>
        </p:nvSpPr>
        <p:spPr>
          <a:xfrm>
            <a:off x="5959400" y="3666125"/>
            <a:ext cx="3069000" cy="90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Girschick</a:t>
            </a:r>
            <a:r>
              <a:rPr lang="en" sz="1100">
                <a:solidFill>
                  <a:schemeClr val="dk1"/>
                </a:solidFill>
              </a:rPr>
              <a:t> et al, “Rich feature hierarchies for accurate object detection and semantic segmentation”, CVPR 2014</a:t>
            </a:r>
            <a:br>
              <a:rPr lang="en" sz="1100">
                <a:solidFill>
                  <a:schemeClr val="dk1"/>
                </a:solidFill>
              </a:rPr>
            </a:b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Slide credit: Ross Girschick</a:t>
            </a:r>
          </a:p>
        </p:txBody>
      </p:sp>
      <p:pic>
        <p:nvPicPr>
          <p:cNvPr id="916" name="Shape 9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00" y="641274"/>
            <a:ext cx="5696697" cy="3927851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/>
          <p:nvPr/>
        </p:nvSpPr>
        <p:spPr>
          <a:xfrm>
            <a:off x="480452" y="700240"/>
            <a:ext cx="1888799" cy="50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Training</a:t>
            </a:r>
          </a:p>
        </p:txBody>
      </p:sp>
      <p:sp>
        <p:nvSpPr>
          <p:cNvPr id="924" name="Shape 924"/>
          <p:cNvSpPr txBox="1"/>
          <p:nvPr/>
        </p:nvSpPr>
        <p:spPr>
          <a:xfrm>
            <a:off x="304625" y="647075"/>
            <a:ext cx="8452500" cy="86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1</a:t>
            </a:r>
            <a:r>
              <a:rPr lang="en" sz="1800"/>
              <a:t>: Train (or download) a classification model for ImageNet (AlexNet)</a:t>
            </a:r>
          </a:p>
        </p:txBody>
      </p:sp>
      <p:pic>
        <p:nvPicPr>
          <p:cNvPr id="925" name="Shape 9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Shape 926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7" name="Shape 927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8" name="Shape 928"/>
          <p:cNvSpPr/>
          <p:nvPr/>
        </p:nvSpPr>
        <p:spPr>
          <a:xfrm>
            <a:off x="4345075" y="302912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9" name="Shape 929"/>
          <p:cNvSpPr/>
          <p:nvPr/>
        </p:nvSpPr>
        <p:spPr>
          <a:xfrm>
            <a:off x="4641475" y="302897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0" name="Shape 930"/>
          <p:cNvSpPr/>
          <p:nvPr/>
        </p:nvSpPr>
        <p:spPr>
          <a:xfrm>
            <a:off x="4891875" y="3177325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1" name="Shape 931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932" name="Shape 932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933" name="Shape 933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sp>
        <p:nvSpPr>
          <p:cNvPr id="934" name="Shape 934"/>
          <p:cNvSpPr txBox="1"/>
          <p:nvPr/>
        </p:nvSpPr>
        <p:spPr>
          <a:xfrm>
            <a:off x="3813025" y="2389200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935" name="Shape 935"/>
          <p:cNvSpPr/>
          <p:nvPr/>
        </p:nvSpPr>
        <p:spPr>
          <a:xfrm>
            <a:off x="5418725" y="30516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6" name="Shape 936"/>
          <p:cNvSpPr txBox="1"/>
          <p:nvPr/>
        </p:nvSpPr>
        <p:spPr>
          <a:xfrm>
            <a:off x="4753475" y="39399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 scores</a:t>
            </a:r>
            <a:br>
              <a:rPr lang="en"/>
            </a:br>
            <a:r>
              <a:rPr lang="en"/>
              <a:t>1000 classes</a:t>
            </a:r>
          </a:p>
        </p:txBody>
      </p:sp>
      <p:cxnSp>
        <p:nvCxnSpPr>
          <p:cNvPr id="937" name="Shape 937"/>
          <p:cNvCxnSpPr>
            <a:stCxn id="925" idx="3"/>
            <a:endCxn id="926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38" name="Shape 938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39" name="Shape 939"/>
          <p:cNvCxnSpPr/>
          <p:nvPr/>
        </p:nvCxnSpPr>
        <p:spPr>
          <a:xfrm>
            <a:off x="3970675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40" name="Shape 940"/>
          <p:cNvCxnSpPr/>
          <p:nvPr/>
        </p:nvCxnSpPr>
        <p:spPr>
          <a:xfrm>
            <a:off x="5047450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41" name="Shape 941"/>
          <p:cNvCxnSpPr/>
          <p:nvPr/>
        </p:nvCxnSpPr>
        <p:spPr>
          <a:xfrm>
            <a:off x="5711900" y="34507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42" name="Shape 942"/>
          <p:cNvSpPr txBox="1"/>
          <p:nvPr/>
        </p:nvSpPr>
        <p:spPr>
          <a:xfrm>
            <a:off x="6070250" y="3253975"/>
            <a:ext cx="13721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Softmax loss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/>
        </p:nvSpPr>
        <p:spPr>
          <a:xfrm>
            <a:off x="177400" y="100800"/>
            <a:ext cx="6809399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/>
              <a:t>Case Studies</a:t>
            </a:r>
          </a:p>
        </p:txBody>
      </p:sp>
      <p:grpSp>
        <p:nvGrpSpPr>
          <p:cNvPr id="94" name="Shape 94"/>
          <p:cNvGrpSpPr/>
          <p:nvPr/>
        </p:nvGrpSpPr>
        <p:grpSpPr>
          <a:xfrm>
            <a:off x="433657" y="915194"/>
            <a:ext cx="951956" cy="2754214"/>
            <a:chOff x="7404775" y="0"/>
            <a:chExt cx="1399524" cy="4049124"/>
          </a:xfrm>
        </p:grpSpPr>
        <p:pic>
          <p:nvPicPr>
            <p:cNvPr id="95" name="Shape 95"/>
            <p:cNvPicPr preferRelativeResize="0"/>
            <p:nvPr/>
          </p:nvPicPr>
          <p:blipFill rotWithShape="1">
            <a:blip r:embed="rId3">
              <a:alphaModFix/>
            </a:blip>
            <a:srcRect l="64793" b="27488"/>
            <a:stretch/>
          </p:blipFill>
          <p:spPr>
            <a:xfrm>
              <a:off x="7404775" y="0"/>
              <a:ext cx="1399524" cy="3341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Shape 96"/>
            <p:cNvPicPr preferRelativeResize="0"/>
            <p:nvPr/>
          </p:nvPicPr>
          <p:blipFill rotWithShape="1">
            <a:blip r:embed="rId3">
              <a:alphaModFix/>
            </a:blip>
            <a:srcRect l="33320" t="71615" r="34003" b="14103"/>
            <a:stretch/>
          </p:blipFill>
          <p:spPr>
            <a:xfrm>
              <a:off x="7436975" y="3391100"/>
              <a:ext cx="1298925" cy="658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Shape 97"/>
          <p:cNvSpPr txBox="1"/>
          <p:nvPr/>
        </p:nvSpPr>
        <p:spPr>
          <a:xfrm>
            <a:off x="330925" y="3610875"/>
            <a:ext cx="1157400" cy="91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/>
              <a:t>VGG</a:t>
            </a:r>
            <a:br>
              <a:rPr lang="en" sz="2400"/>
            </a:br>
            <a:r>
              <a:rPr lang="en" sz="2400"/>
              <a:t>(2014)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83414" y="1889324"/>
            <a:ext cx="2750949" cy="8097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567074" y="3669400"/>
            <a:ext cx="1839900" cy="91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/>
              <a:t>GoogLeNet</a:t>
            </a:r>
            <a:br>
              <a:rPr lang="en" sz="2400"/>
            </a:br>
            <a:r>
              <a:rPr lang="en" sz="2400"/>
              <a:t>(2014)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5">
            <a:alphaModFix/>
          </a:blip>
          <a:srcRect l="79486" r="12524" b="3502"/>
          <a:stretch/>
        </p:blipFill>
        <p:spPr>
          <a:xfrm>
            <a:off x="4018662" y="512325"/>
            <a:ext cx="469225" cy="31811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1" name="Shape 101"/>
          <p:cNvSpPr txBox="1"/>
          <p:nvPr/>
        </p:nvSpPr>
        <p:spPr>
          <a:xfrm>
            <a:off x="3333324" y="3669400"/>
            <a:ext cx="1839900" cy="91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/>
              <a:t>ResNet</a:t>
            </a:r>
            <a:br>
              <a:rPr lang="en" sz="2400"/>
            </a:br>
            <a:r>
              <a:rPr lang="en" sz="2400"/>
              <a:t>(2015)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075" y="1191975"/>
            <a:ext cx="4159149" cy="23346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Training</a:t>
            </a:r>
          </a:p>
        </p:txBody>
      </p:sp>
      <p:sp>
        <p:nvSpPr>
          <p:cNvPr id="949" name="Shape 949"/>
          <p:cNvSpPr txBox="1"/>
          <p:nvPr/>
        </p:nvSpPr>
        <p:spPr>
          <a:xfrm>
            <a:off x="304625" y="647075"/>
            <a:ext cx="8452500" cy="155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2</a:t>
            </a:r>
            <a:r>
              <a:rPr lang="en" sz="1800"/>
              <a:t>: Fine-tune model for detection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Instead of 1000 ImageNet classes, want 20 object classes + background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Throw away final fully-connected layer, reinitialize from scratch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Keep training model using positive / negative regions from detection images</a:t>
            </a:r>
          </a:p>
        </p:txBody>
      </p:sp>
      <p:sp>
        <p:nvSpPr>
          <p:cNvPr id="950" name="Shape 950"/>
          <p:cNvSpPr/>
          <p:nvPr/>
        </p:nvSpPr>
        <p:spPr>
          <a:xfrm rot="5400000">
            <a:off x="18419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1" name="Shape 951"/>
          <p:cNvSpPr/>
          <p:nvPr/>
        </p:nvSpPr>
        <p:spPr>
          <a:xfrm>
            <a:off x="3079224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4345075" y="302912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4641475" y="3028975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4891875" y="3177325"/>
            <a:ext cx="106500" cy="5469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5" name="Shape 955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956" name="Shape 956"/>
          <p:cNvSpPr txBox="1"/>
          <p:nvPr/>
        </p:nvSpPr>
        <p:spPr>
          <a:xfrm>
            <a:off x="1648950" y="22475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957" name="Shape 957"/>
          <p:cNvSpPr txBox="1"/>
          <p:nvPr/>
        </p:nvSpPr>
        <p:spPr>
          <a:xfrm>
            <a:off x="2792574" y="382305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Final conv feature map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3813025" y="2389200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959" name="Shape 959"/>
          <p:cNvSpPr/>
          <p:nvPr/>
        </p:nvSpPr>
        <p:spPr>
          <a:xfrm>
            <a:off x="5418725" y="30516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0" name="Shape 960"/>
          <p:cNvSpPr txBox="1"/>
          <p:nvPr/>
        </p:nvSpPr>
        <p:spPr>
          <a:xfrm>
            <a:off x="4753475" y="393992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Class scores:</a:t>
            </a:r>
            <a:br>
              <a:rPr lang="en"/>
            </a:br>
            <a:r>
              <a:rPr lang="en"/>
              <a:t>21 classes</a:t>
            </a:r>
          </a:p>
        </p:txBody>
      </p:sp>
      <p:cxnSp>
        <p:nvCxnSpPr>
          <p:cNvPr id="961" name="Shape 961"/>
          <p:cNvCxnSpPr>
            <a:stCxn id="962" idx="3"/>
            <a:endCxn id="950" idx="2"/>
          </p:cNvCxnSpPr>
          <p:nvPr/>
        </p:nvCxnSpPr>
        <p:spPr>
          <a:xfrm>
            <a:off x="1708276" y="3458371"/>
            <a:ext cx="300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63" name="Shape 963"/>
          <p:cNvCxnSpPr/>
          <p:nvPr/>
        </p:nvCxnSpPr>
        <p:spPr>
          <a:xfrm>
            <a:off x="27264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64" name="Shape 964"/>
          <p:cNvCxnSpPr/>
          <p:nvPr/>
        </p:nvCxnSpPr>
        <p:spPr>
          <a:xfrm>
            <a:off x="3970675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65" name="Shape 965"/>
          <p:cNvCxnSpPr/>
          <p:nvPr/>
        </p:nvCxnSpPr>
        <p:spPr>
          <a:xfrm>
            <a:off x="5047450" y="34583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66" name="Shape 966"/>
          <p:cNvCxnSpPr/>
          <p:nvPr/>
        </p:nvCxnSpPr>
        <p:spPr>
          <a:xfrm>
            <a:off x="5711900" y="345077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67" name="Shape 967"/>
          <p:cNvSpPr txBox="1"/>
          <p:nvPr/>
        </p:nvSpPr>
        <p:spPr>
          <a:xfrm>
            <a:off x="6070250" y="3253975"/>
            <a:ext cx="13721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Softmax loss</a:t>
            </a:r>
          </a:p>
        </p:txBody>
      </p:sp>
      <p:sp>
        <p:nvSpPr>
          <p:cNvPr id="968" name="Shape 968"/>
          <p:cNvSpPr txBox="1"/>
          <p:nvPr/>
        </p:nvSpPr>
        <p:spPr>
          <a:xfrm>
            <a:off x="6116400" y="2114175"/>
            <a:ext cx="1977900" cy="8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Re-initialize this layer: </a:t>
            </a:r>
            <a:br>
              <a:rPr lang="en" sz="1200"/>
            </a:br>
            <a:r>
              <a:rPr lang="en" sz="1200"/>
              <a:t>was 4096 x 1000, </a:t>
            </a:r>
            <a:br>
              <a:rPr lang="en" sz="1200"/>
            </a:br>
            <a:r>
              <a:rPr lang="en" sz="1200"/>
              <a:t>now will be 4096 x 21</a:t>
            </a:r>
          </a:p>
        </p:txBody>
      </p:sp>
      <p:cxnSp>
        <p:nvCxnSpPr>
          <p:cNvPr id="969" name="Shape 969"/>
          <p:cNvCxnSpPr>
            <a:stCxn id="954" idx="0"/>
            <a:endCxn id="968" idx="1"/>
          </p:cNvCxnSpPr>
          <p:nvPr/>
        </p:nvCxnSpPr>
        <p:spPr>
          <a:xfrm rot="-5400000">
            <a:off x="5202525" y="2263525"/>
            <a:ext cx="656400" cy="1171200"/>
          </a:xfrm>
          <a:prstGeom prst="curved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962" name="Shape 9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Training</a:t>
            </a:r>
          </a:p>
        </p:txBody>
      </p:sp>
      <p:sp>
        <p:nvSpPr>
          <p:cNvPr id="976" name="Shape 976"/>
          <p:cNvSpPr txBox="1"/>
          <p:nvPr/>
        </p:nvSpPr>
        <p:spPr>
          <a:xfrm>
            <a:off x="304625" y="647075"/>
            <a:ext cx="8452500" cy="155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3</a:t>
            </a:r>
            <a:r>
              <a:rPr lang="en" sz="1800"/>
              <a:t>: Extract features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-"/>
            </a:pPr>
            <a:r>
              <a:rPr lang="en" sz="1600"/>
              <a:t>Extract region proposals for all images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-"/>
            </a:pPr>
            <a:r>
              <a:rPr lang="en" sz="1600"/>
              <a:t>For each region: warp to CNN input size, run forward through CNN, save pool5 features to disk</a:t>
            </a:r>
          </a:p>
          <a:p>
            <a:pPr marL="457200" lvl="0" indent="-330200" rtl="0">
              <a:spcBef>
                <a:spcPts val="0"/>
              </a:spcBef>
              <a:buSzPct val="100000"/>
              <a:buChar char="-"/>
            </a:pPr>
            <a:r>
              <a:rPr lang="en" sz="1600"/>
              <a:t>Have a big hard drive: features are ~200GB for PASCAL dataset!</a:t>
            </a:r>
          </a:p>
        </p:txBody>
      </p:sp>
      <p:pic>
        <p:nvPicPr>
          <p:cNvPr id="977" name="Shape 9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283822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Shape 978"/>
          <p:cNvSpPr/>
          <p:nvPr/>
        </p:nvSpPr>
        <p:spPr>
          <a:xfrm rot="5400000">
            <a:off x="5118599" y="3099425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9" name="Shape 979"/>
          <p:cNvSpPr/>
          <p:nvPr/>
        </p:nvSpPr>
        <p:spPr>
          <a:xfrm>
            <a:off x="6355823" y="3258873"/>
            <a:ext cx="863700" cy="393600"/>
          </a:xfrm>
          <a:prstGeom prst="cube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0" name="Shape 980"/>
          <p:cNvSpPr txBox="1"/>
          <p:nvPr/>
        </p:nvSpPr>
        <p:spPr>
          <a:xfrm>
            <a:off x="172725" y="4122325"/>
            <a:ext cx="15761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Image</a:t>
            </a:r>
          </a:p>
        </p:txBody>
      </p:sp>
      <p:sp>
        <p:nvSpPr>
          <p:cNvPr id="981" name="Shape 981"/>
          <p:cNvSpPr txBox="1"/>
          <p:nvPr/>
        </p:nvSpPr>
        <p:spPr>
          <a:xfrm>
            <a:off x="4925550" y="2294900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982" name="Shape 982"/>
          <p:cNvSpPr txBox="1"/>
          <p:nvPr/>
        </p:nvSpPr>
        <p:spPr>
          <a:xfrm>
            <a:off x="6059148" y="365247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pool5 features</a:t>
            </a:r>
          </a:p>
        </p:txBody>
      </p:sp>
      <p:cxnSp>
        <p:nvCxnSpPr>
          <p:cNvPr id="983" name="Shape 983"/>
          <p:cNvCxnSpPr/>
          <p:nvPr/>
        </p:nvCxnSpPr>
        <p:spPr>
          <a:xfrm>
            <a:off x="6003000" y="3501324"/>
            <a:ext cx="326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984" name="Shape 9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237" y="2838171"/>
            <a:ext cx="1494901" cy="12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Shape 985"/>
          <p:cNvSpPr/>
          <p:nvPr/>
        </p:nvSpPr>
        <p:spPr>
          <a:xfrm>
            <a:off x="2347375" y="2908775"/>
            <a:ext cx="676500" cy="5469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6" name="Shape 986"/>
          <p:cNvSpPr/>
          <p:nvPr/>
        </p:nvSpPr>
        <p:spPr>
          <a:xfrm>
            <a:off x="2396450" y="2872800"/>
            <a:ext cx="863700" cy="11703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87" name="Shape 987"/>
          <p:cNvPicPr preferRelativeResize="0"/>
          <p:nvPr/>
        </p:nvPicPr>
        <p:blipFill rotWithShape="1">
          <a:blip r:embed="rId3">
            <a:alphaModFix/>
          </a:blip>
          <a:srcRect l="29382" r="29887" b="49181"/>
          <a:stretch/>
        </p:blipFill>
        <p:spPr>
          <a:xfrm>
            <a:off x="3998262" y="2872800"/>
            <a:ext cx="548726" cy="51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Shape 988"/>
          <p:cNvPicPr preferRelativeResize="0"/>
          <p:nvPr/>
        </p:nvPicPr>
        <p:blipFill rotWithShape="1">
          <a:blip r:embed="rId3">
            <a:alphaModFix/>
          </a:blip>
          <a:srcRect l="24202" r="18020"/>
          <a:stretch/>
        </p:blipFill>
        <p:spPr>
          <a:xfrm>
            <a:off x="3998275" y="3501325"/>
            <a:ext cx="548701" cy="516574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Shape 989"/>
          <p:cNvSpPr txBox="1"/>
          <p:nvPr/>
        </p:nvSpPr>
        <p:spPr>
          <a:xfrm>
            <a:off x="1870400" y="4160675"/>
            <a:ext cx="17648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Region Proposals</a:t>
            </a:r>
          </a:p>
        </p:txBody>
      </p:sp>
      <p:sp>
        <p:nvSpPr>
          <p:cNvPr id="990" name="Shape 990"/>
          <p:cNvSpPr txBox="1"/>
          <p:nvPr/>
        </p:nvSpPr>
        <p:spPr>
          <a:xfrm>
            <a:off x="3387312" y="4160675"/>
            <a:ext cx="17648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Crop + Warp</a:t>
            </a:r>
          </a:p>
        </p:txBody>
      </p:sp>
      <p:sp>
        <p:nvSpPr>
          <p:cNvPr id="991" name="Shape 991"/>
          <p:cNvSpPr/>
          <p:nvPr/>
        </p:nvSpPr>
        <p:spPr>
          <a:xfrm>
            <a:off x="7921625" y="3061775"/>
            <a:ext cx="592500" cy="7878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2" name="Shape 992"/>
          <p:cNvSpPr txBox="1"/>
          <p:nvPr/>
        </p:nvSpPr>
        <p:spPr>
          <a:xfrm>
            <a:off x="5368512" y="4159037"/>
            <a:ext cx="17648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Forward pass</a:t>
            </a:r>
          </a:p>
        </p:txBody>
      </p:sp>
      <p:sp>
        <p:nvSpPr>
          <p:cNvPr id="993" name="Shape 993"/>
          <p:cNvSpPr txBox="1"/>
          <p:nvPr/>
        </p:nvSpPr>
        <p:spPr>
          <a:xfrm>
            <a:off x="7219512" y="4159037"/>
            <a:ext cx="1764899" cy="3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Save to disk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Training</a:t>
            </a:r>
          </a:p>
        </p:txBody>
      </p:sp>
      <p:sp>
        <p:nvSpPr>
          <p:cNvPr id="1000" name="Shape 1000"/>
          <p:cNvSpPr txBox="1"/>
          <p:nvPr/>
        </p:nvSpPr>
        <p:spPr>
          <a:xfrm>
            <a:off x="304625" y="647075"/>
            <a:ext cx="8452500" cy="529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4</a:t>
            </a:r>
            <a:r>
              <a:rPr lang="en" sz="1800"/>
              <a:t>: Train one binary SVM per class to classify region features</a:t>
            </a:r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l="29382" r="29887" b="49181"/>
          <a:stretch/>
        </p:blipFill>
        <p:spPr>
          <a:xfrm>
            <a:off x="6676100" y="1646449"/>
            <a:ext cx="870525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Shape 1002"/>
          <p:cNvPicPr preferRelativeResize="0"/>
          <p:nvPr/>
        </p:nvPicPr>
        <p:blipFill rotWithShape="1">
          <a:blip r:embed="rId3">
            <a:alphaModFix/>
          </a:blip>
          <a:srcRect l="24202" r="18020"/>
          <a:stretch/>
        </p:blipFill>
        <p:spPr>
          <a:xfrm>
            <a:off x="2470050" y="1646450"/>
            <a:ext cx="1023501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Shape 1003"/>
          <p:cNvPicPr preferRelativeResize="0"/>
          <p:nvPr/>
        </p:nvPicPr>
        <p:blipFill rotWithShape="1">
          <a:blip r:embed="rId3">
            <a:alphaModFix/>
          </a:blip>
          <a:srcRect t="33244" r="63294"/>
          <a:stretch/>
        </p:blipFill>
        <p:spPr>
          <a:xfrm>
            <a:off x="5675675" y="1646450"/>
            <a:ext cx="933751" cy="91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Shape 1004"/>
          <p:cNvPicPr preferRelativeResize="0"/>
          <p:nvPr/>
        </p:nvPicPr>
        <p:blipFill rotWithShape="1">
          <a:blip r:embed="rId3">
            <a:alphaModFix/>
          </a:blip>
          <a:srcRect l="63294" t="2532" b="51669"/>
          <a:stretch/>
        </p:blipFill>
        <p:spPr>
          <a:xfrm>
            <a:off x="4675250" y="1646450"/>
            <a:ext cx="933751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Shape 1005"/>
          <p:cNvPicPr preferRelativeResize="0"/>
          <p:nvPr/>
        </p:nvPicPr>
        <p:blipFill rotWithShape="1">
          <a:blip r:embed="rId4">
            <a:alphaModFix/>
          </a:blip>
          <a:srcRect l="12587" t="21339" r="50005" b="8396"/>
          <a:stretch/>
        </p:blipFill>
        <p:spPr>
          <a:xfrm>
            <a:off x="3615975" y="1646440"/>
            <a:ext cx="933745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Shape 1006"/>
          <p:cNvPicPr preferRelativeResize="0"/>
          <p:nvPr/>
        </p:nvPicPr>
        <p:blipFill rotWithShape="1">
          <a:blip r:embed="rId4">
            <a:alphaModFix/>
          </a:blip>
          <a:srcRect l="43065" t="3288"/>
          <a:stretch/>
        </p:blipFill>
        <p:spPr>
          <a:xfrm>
            <a:off x="7669200" y="1646442"/>
            <a:ext cx="1023500" cy="901182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Shape 1007"/>
          <p:cNvSpPr/>
          <p:nvPr/>
        </p:nvSpPr>
        <p:spPr>
          <a:xfrm>
            <a:off x="2928550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8" name="Shape 1008"/>
          <p:cNvSpPr/>
          <p:nvPr/>
        </p:nvSpPr>
        <p:spPr>
          <a:xfrm>
            <a:off x="4029600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9" name="Shape 1009"/>
          <p:cNvSpPr/>
          <p:nvPr/>
        </p:nvSpPr>
        <p:spPr>
          <a:xfrm>
            <a:off x="5088875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6089300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1" name="Shape 1011"/>
          <p:cNvSpPr/>
          <p:nvPr/>
        </p:nvSpPr>
        <p:spPr>
          <a:xfrm>
            <a:off x="7058112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8127687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3" name="Shape 1013"/>
          <p:cNvSpPr/>
          <p:nvPr/>
        </p:nvSpPr>
        <p:spPr>
          <a:xfrm rot="5400000">
            <a:off x="3411410" y="3007590"/>
            <a:ext cx="474000" cy="1802619"/>
          </a:xfrm>
          <a:prstGeom prst="rightBrace">
            <a:avLst>
              <a:gd name="adj1" fmla="val 61086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4" name="Shape 1014"/>
          <p:cNvSpPr txBox="1"/>
          <p:nvPr/>
        </p:nvSpPr>
        <p:spPr>
          <a:xfrm>
            <a:off x="2279060" y="4139725"/>
            <a:ext cx="27386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Positive samples for cat SVM</a:t>
            </a:r>
          </a:p>
        </p:txBody>
      </p:sp>
      <p:sp>
        <p:nvSpPr>
          <p:cNvPr id="1015" name="Shape 1015"/>
          <p:cNvSpPr/>
          <p:nvPr/>
        </p:nvSpPr>
        <p:spPr>
          <a:xfrm rot="5400000">
            <a:off x="6348537" y="1995027"/>
            <a:ext cx="474000" cy="3820574"/>
          </a:xfrm>
          <a:prstGeom prst="rightBrace">
            <a:avLst>
              <a:gd name="adj1" fmla="val 61086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6" name="Shape 1016"/>
          <p:cNvSpPr txBox="1"/>
          <p:nvPr/>
        </p:nvSpPr>
        <p:spPr>
          <a:xfrm>
            <a:off x="5216187" y="4139725"/>
            <a:ext cx="27386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Negative samples for cat SVM</a:t>
            </a:r>
          </a:p>
        </p:txBody>
      </p:sp>
      <p:sp>
        <p:nvSpPr>
          <p:cNvPr id="1017" name="Shape 1017"/>
          <p:cNvSpPr txBox="1"/>
          <p:nvPr/>
        </p:nvSpPr>
        <p:spPr>
          <a:xfrm>
            <a:off x="304625" y="1952087"/>
            <a:ext cx="20429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Training image regions</a:t>
            </a:r>
          </a:p>
        </p:txBody>
      </p:sp>
      <p:sp>
        <p:nvSpPr>
          <p:cNvPr id="1018" name="Shape 1018"/>
          <p:cNvSpPr txBox="1"/>
          <p:nvPr/>
        </p:nvSpPr>
        <p:spPr>
          <a:xfrm>
            <a:off x="304625" y="2931412"/>
            <a:ext cx="20429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Cached region features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Training</a:t>
            </a:r>
          </a:p>
        </p:txBody>
      </p:sp>
      <p:sp>
        <p:nvSpPr>
          <p:cNvPr id="1025" name="Shape 1025"/>
          <p:cNvSpPr txBox="1"/>
          <p:nvPr/>
        </p:nvSpPr>
        <p:spPr>
          <a:xfrm>
            <a:off x="304625" y="647075"/>
            <a:ext cx="8452500" cy="529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4</a:t>
            </a:r>
            <a:r>
              <a:rPr lang="en" sz="1800"/>
              <a:t>: Train one binary SVM per class to classify region features</a:t>
            </a:r>
          </a:p>
        </p:txBody>
      </p:sp>
      <p:pic>
        <p:nvPicPr>
          <p:cNvPr id="1026" name="Shape 1026"/>
          <p:cNvPicPr preferRelativeResize="0"/>
          <p:nvPr/>
        </p:nvPicPr>
        <p:blipFill rotWithShape="1">
          <a:blip r:embed="rId3">
            <a:alphaModFix/>
          </a:blip>
          <a:srcRect l="29382" r="29887" b="49181"/>
          <a:stretch/>
        </p:blipFill>
        <p:spPr>
          <a:xfrm>
            <a:off x="6676100" y="1646449"/>
            <a:ext cx="870525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Shape 1027"/>
          <p:cNvPicPr preferRelativeResize="0"/>
          <p:nvPr/>
        </p:nvPicPr>
        <p:blipFill rotWithShape="1">
          <a:blip r:embed="rId3">
            <a:alphaModFix/>
          </a:blip>
          <a:srcRect l="24202" r="18020"/>
          <a:stretch/>
        </p:blipFill>
        <p:spPr>
          <a:xfrm>
            <a:off x="2470050" y="1646450"/>
            <a:ext cx="1023501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Shape 1028"/>
          <p:cNvPicPr preferRelativeResize="0"/>
          <p:nvPr/>
        </p:nvPicPr>
        <p:blipFill rotWithShape="1">
          <a:blip r:embed="rId3">
            <a:alphaModFix/>
          </a:blip>
          <a:srcRect t="33244" r="63294"/>
          <a:stretch/>
        </p:blipFill>
        <p:spPr>
          <a:xfrm>
            <a:off x="5675675" y="1646450"/>
            <a:ext cx="933751" cy="91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Shape 1029"/>
          <p:cNvPicPr preferRelativeResize="0"/>
          <p:nvPr/>
        </p:nvPicPr>
        <p:blipFill rotWithShape="1">
          <a:blip r:embed="rId3">
            <a:alphaModFix/>
          </a:blip>
          <a:srcRect l="63294" t="2532" b="51669"/>
          <a:stretch/>
        </p:blipFill>
        <p:spPr>
          <a:xfrm>
            <a:off x="4675250" y="1646450"/>
            <a:ext cx="933751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Shape 1030"/>
          <p:cNvPicPr preferRelativeResize="0"/>
          <p:nvPr/>
        </p:nvPicPr>
        <p:blipFill rotWithShape="1">
          <a:blip r:embed="rId4">
            <a:alphaModFix/>
          </a:blip>
          <a:srcRect l="12587" t="21339" r="50005" b="8396"/>
          <a:stretch/>
        </p:blipFill>
        <p:spPr>
          <a:xfrm>
            <a:off x="3615975" y="1646440"/>
            <a:ext cx="933745" cy="9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Shape 1031"/>
          <p:cNvPicPr preferRelativeResize="0"/>
          <p:nvPr/>
        </p:nvPicPr>
        <p:blipFill rotWithShape="1">
          <a:blip r:embed="rId4">
            <a:alphaModFix/>
          </a:blip>
          <a:srcRect l="43065" t="3288"/>
          <a:stretch/>
        </p:blipFill>
        <p:spPr>
          <a:xfrm>
            <a:off x="7669200" y="1646442"/>
            <a:ext cx="1023500" cy="901182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Shape 1032"/>
          <p:cNvSpPr txBox="1"/>
          <p:nvPr/>
        </p:nvSpPr>
        <p:spPr>
          <a:xfrm>
            <a:off x="304625" y="1952087"/>
            <a:ext cx="20429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Training image regions</a:t>
            </a:r>
          </a:p>
        </p:txBody>
      </p:sp>
      <p:sp>
        <p:nvSpPr>
          <p:cNvPr id="1033" name="Shape 1033"/>
          <p:cNvSpPr txBox="1"/>
          <p:nvPr/>
        </p:nvSpPr>
        <p:spPr>
          <a:xfrm>
            <a:off x="304625" y="2931412"/>
            <a:ext cx="20429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Cached region features</a:t>
            </a:r>
          </a:p>
        </p:txBody>
      </p:sp>
      <p:sp>
        <p:nvSpPr>
          <p:cNvPr id="1034" name="Shape 1034"/>
          <p:cNvSpPr/>
          <p:nvPr/>
        </p:nvSpPr>
        <p:spPr>
          <a:xfrm>
            <a:off x="2928550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5" name="Shape 1035"/>
          <p:cNvSpPr/>
          <p:nvPr/>
        </p:nvSpPr>
        <p:spPr>
          <a:xfrm>
            <a:off x="4029600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5088875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7" name="Shape 1037"/>
          <p:cNvSpPr/>
          <p:nvPr/>
        </p:nvSpPr>
        <p:spPr>
          <a:xfrm>
            <a:off x="6089300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8" name="Shape 1038"/>
          <p:cNvSpPr/>
          <p:nvPr/>
        </p:nvSpPr>
        <p:spPr>
          <a:xfrm>
            <a:off x="7058112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9" name="Shape 1039"/>
          <p:cNvSpPr/>
          <p:nvPr/>
        </p:nvSpPr>
        <p:spPr>
          <a:xfrm>
            <a:off x="8127687" y="26591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0" name="Shape 1040"/>
          <p:cNvSpPr/>
          <p:nvPr/>
        </p:nvSpPr>
        <p:spPr>
          <a:xfrm rot="5400000">
            <a:off x="4909912" y="1509186"/>
            <a:ext cx="474000" cy="4799426"/>
          </a:xfrm>
          <a:prstGeom prst="rightBrace">
            <a:avLst>
              <a:gd name="adj1" fmla="val 61086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1" name="Shape 1041"/>
          <p:cNvSpPr txBox="1"/>
          <p:nvPr/>
        </p:nvSpPr>
        <p:spPr>
          <a:xfrm>
            <a:off x="3772775" y="4178600"/>
            <a:ext cx="27386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Negative samples for dog SVM</a:t>
            </a:r>
          </a:p>
        </p:txBody>
      </p:sp>
      <p:sp>
        <p:nvSpPr>
          <p:cNvPr id="1042" name="Shape 1042"/>
          <p:cNvSpPr/>
          <p:nvPr/>
        </p:nvSpPr>
        <p:spPr>
          <a:xfrm rot="5400000">
            <a:off x="7943950" y="3393565"/>
            <a:ext cx="474000" cy="1023500"/>
          </a:xfrm>
          <a:prstGeom prst="rightBrace">
            <a:avLst>
              <a:gd name="adj1" fmla="val 61086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3" name="Shape 1043"/>
          <p:cNvSpPr txBox="1"/>
          <p:nvPr/>
        </p:nvSpPr>
        <p:spPr>
          <a:xfrm>
            <a:off x="7297835" y="4178600"/>
            <a:ext cx="1766203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Positive samples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/>
              <a:t>for dog SVM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Training</a:t>
            </a:r>
          </a:p>
        </p:txBody>
      </p:sp>
      <p:sp>
        <p:nvSpPr>
          <p:cNvPr id="1050" name="Shape 1050"/>
          <p:cNvSpPr txBox="1"/>
          <p:nvPr/>
        </p:nvSpPr>
        <p:spPr>
          <a:xfrm>
            <a:off x="304625" y="647075"/>
            <a:ext cx="8839500" cy="68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Step 5</a:t>
            </a:r>
            <a:r>
              <a:rPr lang="en" sz="1800"/>
              <a:t> (bbox regression): For each class, train a linear regression model to map from cached features to offsets to GT boxes to make up for “slightly wrong” proposals</a:t>
            </a:r>
          </a:p>
        </p:txBody>
      </p:sp>
      <p:pic>
        <p:nvPicPr>
          <p:cNvPr id="1051" name="Shape 1051"/>
          <p:cNvPicPr preferRelativeResize="0"/>
          <p:nvPr/>
        </p:nvPicPr>
        <p:blipFill rotWithShape="1">
          <a:blip r:embed="rId3">
            <a:alphaModFix/>
          </a:blip>
          <a:srcRect l="30062" r="24151"/>
          <a:stretch/>
        </p:blipFill>
        <p:spPr>
          <a:xfrm>
            <a:off x="2927250" y="1429475"/>
            <a:ext cx="1023501" cy="9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Shape 1052"/>
          <p:cNvSpPr txBox="1"/>
          <p:nvPr/>
        </p:nvSpPr>
        <p:spPr>
          <a:xfrm>
            <a:off x="304625" y="1723487"/>
            <a:ext cx="20429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Training image regions</a:t>
            </a:r>
          </a:p>
        </p:txBody>
      </p:sp>
      <p:sp>
        <p:nvSpPr>
          <p:cNvPr id="1053" name="Shape 1053"/>
          <p:cNvSpPr txBox="1"/>
          <p:nvPr/>
        </p:nvSpPr>
        <p:spPr>
          <a:xfrm>
            <a:off x="304625" y="2702812"/>
            <a:ext cx="2042999" cy="3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Cached region features</a:t>
            </a:r>
          </a:p>
        </p:txBody>
      </p:sp>
      <p:sp>
        <p:nvSpPr>
          <p:cNvPr id="1054" name="Shape 1054"/>
          <p:cNvSpPr/>
          <p:nvPr/>
        </p:nvSpPr>
        <p:spPr>
          <a:xfrm>
            <a:off x="3385750" y="243057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5" name="Shape 1055"/>
          <p:cNvSpPr txBox="1"/>
          <p:nvPr/>
        </p:nvSpPr>
        <p:spPr>
          <a:xfrm>
            <a:off x="198325" y="3514525"/>
            <a:ext cx="2149200" cy="8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Regression targets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(dx, dy, dw, dh)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Normalized coordinates</a:t>
            </a:r>
          </a:p>
        </p:txBody>
      </p:sp>
      <p:sp>
        <p:nvSpPr>
          <p:cNvPr id="1056" name="Shape 1056"/>
          <p:cNvSpPr txBox="1"/>
          <p:nvPr/>
        </p:nvSpPr>
        <p:spPr>
          <a:xfrm>
            <a:off x="2641900" y="3514525"/>
            <a:ext cx="1594200" cy="55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(0, 0, 0, 0)</a:t>
            </a:r>
            <a:br>
              <a:rPr lang="en"/>
            </a:br>
            <a:r>
              <a:rPr lang="en"/>
              <a:t>Proposal is good</a:t>
            </a:r>
          </a:p>
        </p:txBody>
      </p:sp>
      <p:sp>
        <p:nvSpPr>
          <p:cNvPr id="1057" name="Shape 1057"/>
          <p:cNvSpPr/>
          <p:nvPr/>
        </p:nvSpPr>
        <p:spPr>
          <a:xfrm>
            <a:off x="5260025" y="24073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8" name="Shape 1058"/>
          <p:cNvSpPr txBox="1"/>
          <p:nvPr/>
        </p:nvSpPr>
        <p:spPr>
          <a:xfrm>
            <a:off x="4516175" y="3491275"/>
            <a:ext cx="1594200" cy="8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(.25, 0, 0, 0)</a:t>
            </a:r>
            <a:br>
              <a:rPr lang="en"/>
            </a:br>
            <a:r>
              <a:rPr lang="en"/>
              <a:t>Proposal too </a:t>
            </a:r>
            <a:br>
              <a:rPr lang="en"/>
            </a:br>
            <a:r>
              <a:rPr lang="en"/>
              <a:t>far to left</a:t>
            </a:r>
          </a:p>
        </p:txBody>
      </p:sp>
      <p:pic>
        <p:nvPicPr>
          <p:cNvPr id="1059" name="Shape 1059"/>
          <p:cNvPicPr preferRelativeResize="0"/>
          <p:nvPr/>
        </p:nvPicPr>
        <p:blipFill rotWithShape="1">
          <a:blip r:embed="rId3">
            <a:alphaModFix/>
          </a:blip>
          <a:srcRect l="23240" r="30973"/>
          <a:stretch/>
        </p:blipFill>
        <p:spPr>
          <a:xfrm>
            <a:off x="4801525" y="1417850"/>
            <a:ext cx="1023501" cy="9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Shape 1060"/>
          <p:cNvSpPr/>
          <p:nvPr/>
        </p:nvSpPr>
        <p:spPr>
          <a:xfrm>
            <a:off x="7286700" y="2409125"/>
            <a:ext cx="106500" cy="9011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1" name="Shape 1061"/>
          <p:cNvSpPr txBox="1"/>
          <p:nvPr/>
        </p:nvSpPr>
        <p:spPr>
          <a:xfrm>
            <a:off x="6542850" y="3491275"/>
            <a:ext cx="1594200" cy="8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(0, 0, -0.125, 0)</a:t>
            </a:r>
            <a:br>
              <a:rPr lang="en"/>
            </a:br>
            <a:r>
              <a:rPr lang="en"/>
              <a:t>Proposal too </a:t>
            </a:r>
            <a:br>
              <a:rPr lang="en"/>
            </a:br>
            <a:r>
              <a:rPr lang="en"/>
              <a:t>wide</a:t>
            </a:r>
          </a:p>
        </p:txBody>
      </p:sp>
      <p:pic>
        <p:nvPicPr>
          <p:cNvPr id="1062" name="Shape 1062"/>
          <p:cNvPicPr preferRelativeResize="0"/>
          <p:nvPr/>
        </p:nvPicPr>
        <p:blipFill rotWithShape="1">
          <a:blip r:embed="rId3">
            <a:alphaModFix/>
          </a:blip>
          <a:srcRect l="20678" r="15104"/>
          <a:stretch/>
        </p:blipFill>
        <p:spPr>
          <a:xfrm>
            <a:off x="6828200" y="1418750"/>
            <a:ext cx="1023501" cy="9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Object Detection: Datasets</a:t>
            </a:r>
          </a:p>
        </p:txBody>
      </p:sp>
      <p:graphicFrame>
        <p:nvGraphicFramePr>
          <p:cNvPr id="1069" name="Shape 1069"/>
          <p:cNvGraphicFramePr/>
          <p:nvPr/>
        </p:nvGraphicFramePr>
        <p:xfrm>
          <a:off x="1353312" y="1158300"/>
          <a:ext cx="6437375" cy="237732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160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PASCAL VOC</a:t>
                      </a:r>
                      <a:br>
                        <a:rPr lang="en"/>
                      </a:br>
                      <a:r>
                        <a:rPr lang="en"/>
                        <a:t>(2010)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ImageNet Detection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(ILSVRC 2014)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MS-COCO</a:t>
                      </a:r>
                      <a:br>
                        <a:rPr lang="en"/>
                      </a:br>
                      <a:r>
                        <a:rPr lang="en"/>
                        <a:t>(2014)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Number of classes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20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200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80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Number of images (train + val)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~20k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~470k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~120k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Mean objects per image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2.4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1.1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7.2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Object Detection: Evaluation</a:t>
            </a:r>
          </a:p>
        </p:txBody>
      </p:sp>
      <p:sp>
        <p:nvSpPr>
          <p:cNvPr id="1076" name="Shape 1076"/>
          <p:cNvSpPr txBox="1"/>
          <p:nvPr/>
        </p:nvSpPr>
        <p:spPr>
          <a:xfrm>
            <a:off x="345881" y="1078596"/>
            <a:ext cx="8452237" cy="36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We use a metric called “mean average precision” (</a:t>
            </a:r>
            <a:r>
              <a:rPr lang="en" dirty="0" err="1"/>
              <a:t>mAP</a:t>
            </a:r>
            <a:r>
              <a:rPr lang="en" dirty="0"/>
              <a:t>)</a:t>
            </a:r>
          </a:p>
          <a:p>
            <a:pPr lvl="0" rtl="0">
              <a:spcBef>
                <a:spcPts val="0"/>
              </a:spcBef>
            </a:pPr>
            <a:endParaRPr dirty="0"/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Compute average precision (AP) separately for each class, then average over classes</a:t>
            </a:r>
          </a:p>
          <a:p>
            <a:pPr lvl="0" rtl="0">
              <a:spcBef>
                <a:spcPts val="0"/>
              </a:spcBef>
            </a:pPr>
            <a:endParaRPr dirty="0"/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 detection is a true positive if it has </a:t>
            </a:r>
            <a:r>
              <a:rPr lang="en" dirty="0" err="1"/>
              <a:t>IoU</a:t>
            </a:r>
            <a:r>
              <a:rPr lang="en" dirty="0"/>
              <a:t> with a ground-truth box greater than some threshold (usually 0.5) (mAP@0.5)</a:t>
            </a:r>
          </a:p>
          <a:p>
            <a:pPr lvl="0" rtl="0">
              <a:spcBef>
                <a:spcPts val="0"/>
              </a:spcBef>
            </a:pPr>
            <a:endParaRPr dirty="0"/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Combine all detections from all test images to draw a precision / recall curve for each class; AP is area under the curve</a:t>
            </a:r>
          </a:p>
          <a:p>
            <a:pPr lvl="0" rtl="0">
              <a:spcBef>
                <a:spcPts val="0"/>
              </a:spcBef>
            </a:pPr>
            <a:endParaRPr dirty="0"/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TL;DR </a:t>
            </a:r>
            <a:r>
              <a:rPr lang="en" dirty="0" err="1"/>
              <a:t>mAP</a:t>
            </a:r>
            <a:r>
              <a:rPr lang="en" dirty="0"/>
              <a:t> is a number from 0 to 100; high is good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Results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96825" y="4329025"/>
            <a:ext cx="7446599" cy="28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Wang</a:t>
            </a:r>
            <a:r>
              <a:rPr lang="en" sz="1100">
                <a:solidFill>
                  <a:schemeClr val="dk1"/>
                </a:solidFill>
              </a:rPr>
              <a:t> et al, “Regionlets for Generic Object Detection”, ICCV 2013</a:t>
            </a:r>
          </a:p>
        </p:txBody>
      </p:sp>
      <p:pic>
        <p:nvPicPr>
          <p:cNvPr id="1084" name="Shape 1084"/>
          <p:cNvPicPr preferRelativeResize="0"/>
          <p:nvPr/>
        </p:nvPicPr>
        <p:blipFill rotWithShape="1">
          <a:blip r:embed="rId3">
            <a:alphaModFix/>
          </a:blip>
          <a:srcRect t="15973"/>
          <a:stretch/>
        </p:blipFill>
        <p:spPr>
          <a:xfrm>
            <a:off x="1032825" y="700250"/>
            <a:ext cx="6789948" cy="353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Shape 109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Results</a:t>
            </a:r>
          </a:p>
        </p:txBody>
      </p:sp>
      <p:pic>
        <p:nvPicPr>
          <p:cNvPr id="1091" name="Shape 1091"/>
          <p:cNvPicPr preferRelativeResize="0"/>
          <p:nvPr/>
        </p:nvPicPr>
        <p:blipFill rotWithShape="1">
          <a:blip r:embed="rId3">
            <a:alphaModFix/>
          </a:blip>
          <a:srcRect t="15973"/>
          <a:stretch/>
        </p:blipFill>
        <p:spPr>
          <a:xfrm>
            <a:off x="1032825" y="700250"/>
            <a:ext cx="6789948" cy="3532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Shape 1092"/>
          <p:cNvSpPr txBox="1"/>
          <p:nvPr/>
        </p:nvSpPr>
        <p:spPr>
          <a:xfrm>
            <a:off x="3251550" y="192350"/>
            <a:ext cx="2503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Big improvement compared to pre-CNN methods</a:t>
            </a:r>
          </a:p>
        </p:txBody>
      </p:sp>
      <p:sp>
        <p:nvSpPr>
          <p:cNvPr id="1093" name="Shape 1093"/>
          <p:cNvSpPr/>
          <p:nvPr/>
        </p:nvSpPr>
        <p:spPr>
          <a:xfrm>
            <a:off x="3487000" y="2052878"/>
            <a:ext cx="125700" cy="1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4" name="Shape 1094"/>
          <p:cNvSpPr/>
          <p:nvPr/>
        </p:nvSpPr>
        <p:spPr>
          <a:xfrm>
            <a:off x="4302250" y="1613812"/>
            <a:ext cx="125700" cy="1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95" name="Shape 1095"/>
          <p:cNvCxnSpPr>
            <a:stCxn id="1093" idx="0"/>
            <a:endCxn id="1094" idx="0"/>
          </p:cNvCxnSpPr>
          <p:nvPr/>
        </p:nvCxnSpPr>
        <p:spPr>
          <a:xfrm rot="-5400000">
            <a:off x="3737950" y="1425578"/>
            <a:ext cx="439200" cy="815400"/>
          </a:xfrm>
          <a:prstGeom prst="curvedConnector3">
            <a:avLst>
              <a:gd name="adj1" fmla="val 15418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Results</a:t>
            </a:r>
          </a:p>
        </p:txBody>
      </p:sp>
      <p:pic>
        <p:nvPicPr>
          <p:cNvPr id="1102" name="Shape 1102"/>
          <p:cNvPicPr preferRelativeResize="0"/>
          <p:nvPr/>
        </p:nvPicPr>
        <p:blipFill rotWithShape="1">
          <a:blip r:embed="rId3">
            <a:alphaModFix/>
          </a:blip>
          <a:srcRect t="15973"/>
          <a:stretch/>
        </p:blipFill>
        <p:spPr>
          <a:xfrm>
            <a:off x="1032825" y="700250"/>
            <a:ext cx="6789948" cy="3532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Shape 1103"/>
          <p:cNvSpPr txBox="1"/>
          <p:nvPr/>
        </p:nvSpPr>
        <p:spPr>
          <a:xfrm>
            <a:off x="3251550" y="192350"/>
            <a:ext cx="2503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Bounding box regression helps a bit</a:t>
            </a:r>
          </a:p>
        </p:txBody>
      </p:sp>
      <p:sp>
        <p:nvSpPr>
          <p:cNvPr id="1104" name="Shape 1104"/>
          <p:cNvSpPr/>
          <p:nvPr/>
        </p:nvSpPr>
        <p:spPr>
          <a:xfrm>
            <a:off x="5163400" y="1519478"/>
            <a:ext cx="125700" cy="1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5" name="Shape 1105"/>
          <p:cNvSpPr/>
          <p:nvPr/>
        </p:nvSpPr>
        <p:spPr>
          <a:xfrm>
            <a:off x="4302250" y="1613812"/>
            <a:ext cx="125700" cy="1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06" name="Shape 1106"/>
          <p:cNvCxnSpPr>
            <a:stCxn id="1104" idx="0"/>
            <a:endCxn id="1105" idx="0"/>
          </p:cNvCxnSpPr>
          <p:nvPr/>
        </p:nvCxnSpPr>
        <p:spPr>
          <a:xfrm rot="5400000">
            <a:off x="4748500" y="1135928"/>
            <a:ext cx="94200" cy="861300"/>
          </a:xfrm>
          <a:prstGeom prst="curvedConnector3">
            <a:avLst>
              <a:gd name="adj1" fmla="val -32043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228050" y="-34350"/>
            <a:ext cx="8872800" cy="123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latin typeface="Helvetica Neue"/>
                <a:ea typeface="Helvetica Neue"/>
                <a:cs typeface="Helvetica Neue"/>
                <a:sym typeface="Helvetica Neue"/>
              </a:rPr>
              <a:t>Localization and Detection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r="25177"/>
          <a:stretch/>
        </p:blipFill>
        <p:spPr>
          <a:xfrm>
            <a:off x="967025" y="1039600"/>
            <a:ext cx="7209926" cy="32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6202925" y="4274250"/>
            <a:ext cx="2906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"/>
              <a:t>Results from Faster R-CNN, Ren et al 2015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Results</a:t>
            </a:r>
          </a:p>
        </p:txBody>
      </p:sp>
      <p:pic>
        <p:nvPicPr>
          <p:cNvPr id="1113" name="Shape 1113"/>
          <p:cNvPicPr preferRelativeResize="0"/>
          <p:nvPr/>
        </p:nvPicPr>
        <p:blipFill rotWithShape="1">
          <a:blip r:embed="rId3">
            <a:alphaModFix/>
          </a:blip>
          <a:srcRect t="15973"/>
          <a:stretch/>
        </p:blipFill>
        <p:spPr>
          <a:xfrm>
            <a:off x="1032825" y="700250"/>
            <a:ext cx="6789948" cy="3532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Shape 1114"/>
          <p:cNvSpPr txBox="1"/>
          <p:nvPr/>
        </p:nvSpPr>
        <p:spPr>
          <a:xfrm>
            <a:off x="3251550" y="192350"/>
            <a:ext cx="2503799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Features from a deeper network help a lot</a:t>
            </a:r>
          </a:p>
        </p:txBody>
      </p:sp>
      <p:sp>
        <p:nvSpPr>
          <p:cNvPr id="1115" name="Shape 1115"/>
          <p:cNvSpPr/>
          <p:nvPr/>
        </p:nvSpPr>
        <p:spPr>
          <a:xfrm>
            <a:off x="5163400" y="1519478"/>
            <a:ext cx="125700" cy="1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6" name="Shape 1116"/>
          <p:cNvSpPr/>
          <p:nvPr/>
        </p:nvSpPr>
        <p:spPr>
          <a:xfrm>
            <a:off x="6015605" y="1285465"/>
            <a:ext cx="125700" cy="1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17" name="Shape 1117"/>
          <p:cNvCxnSpPr>
            <a:stCxn id="1115" idx="0"/>
            <a:endCxn id="1116" idx="0"/>
          </p:cNvCxnSpPr>
          <p:nvPr/>
        </p:nvCxnSpPr>
        <p:spPr>
          <a:xfrm rot="-5400000">
            <a:off x="5535400" y="976328"/>
            <a:ext cx="234000" cy="852300"/>
          </a:xfrm>
          <a:prstGeom prst="curvedConnector3">
            <a:avLst>
              <a:gd name="adj1" fmla="val 27993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R-CNN Problems</a:t>
            </a:r>
          </a:p>
        </p:txBody>
      </p:sp>
      <p:sp>
        <p:nvSpPr>
          <p:cNvPr id="1124" name="Shape 1124"/>
          <p:cNvSpPr txBox="1"/>
          <p:nvPr/>
        </p:nvSpPr>
        <p:spPr>
          <a:xfrm>
            <a:off x="292499" y="801625"/>
            <a:ext cx="8493691" cy="355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AutoNum type="arabicPeriod"/>
            </a:pPr>
            <a:r>
              <a:rPr lang="en" sz="2400" dirty="0"/>
              <a:t>Slow at test-time: need to run full forward pass of CNN for each region proposal</a:t>
            </a:r>
            <a:br>
              <a:rPr lang="en" sz="2400" dirty="0"/>
            </a:br>
            <a:endParaRPr lang="en" sz="2400" dirty="0"/>
          </a:p>
          <a:p>
            <a:pPr marL="457200" lvl="0" indent="-381000" rtl="0">
              <a:spcBef>
                <a:spcPts val="0"/>
              </a:spcBef>
              <a:buSzPct val="100000"/>
              <a:buAutoNum type="arabicPeriod"/>
            </a:pPr>
            <a:r>
              <a:rPr lang="en" sz="2400" dirty="0"/>
              <a:t>SVMs and regressors are post-hoc: CNN features not updated in response to SVMs and regressors</a:t>
            </a:r>
            <a:br>
              <a:rPr lang="en" sz="2400" dirty="0"/>
            </a:br>
            <a:endParaRPr lang="en" sz="2400" dirty="0"/>
          </a:p>
          <a:p>
            <a:pPr marL="457200" lvl="0" indent="-381000" rtl="0">
              <a:spcBef>
                <a:spcPts val="0"/>
              </a:spcBef>
              <a:buSzPct val="100000"/>
              <a:buAutoNum type="arabicPeriod"/>
            </a:pPr>
            <a:r>
              <a:rPr lang="en" sz="2400" dirty="0"/>
              <a:t>Complex multistage training pipeline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Shape 1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4" y="52575"/>
            <a:ext cx="6381448" cy="452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Shape 1131"/>
          <p:cNvSpPr txBox="1"/>
          <p:nvPr/>
        </p:nvSpPr>
        <p:spPr>
          <a:xfrm>
            <a:off x="6469600" y="3878425"/>
            <a:ext cx="2558700" cy="69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Girschick,</a:t>
            </a:r>
            <a:r>
              <a:rPr lang="en" sz="1100">
                <a:solidFill>
                  <a:schemeClr val="dk1"/>
                </a:solidFill>
              </a:rPr>
              <a:t> “Fast R-CNN”, ICCV 2015</a:t>
            </a:r>
            <a:br>
              <a:rPr lang="en" sz="1100">
                <a:solidFill>
                  <a:schemeClr val="dk1"/>
                </a:solidFill>
              </a:rPr>
            </a:b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Slide credit: Ross Girschick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Shape 1137"/>
          <p:cNvSpPr txBox="1"/>
          <p:nvPr/>
        </p:nvSpPr>
        <p:spPr>
          <a:xfrm>
            <a:off x="6657975" y="271175"/>
            <a:ext cx="2409600" cy="115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/>
              <a:t>R-CNN Problem #1</a:t>
            </a:r>
            <a:r>
              <a:rPr lang="en" sz="1600"/>
              <a:t>: </a:t>
            </a:r>
            <a:br>
              <a:rPr lang="en" sz="1600"/>
            </a:br>
            <a:r>
              <a:rPr lang="en" sz="1600"/>
              <a:t>Slow at test-time due to independent forward passes of the CNN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138" name="Shape 1138"/>
          <p:cNvSpPr/>
          <p:nvPr/>
        </p:nvSpPr>
        <p:spPr>
          <a:xfrm>
            <a:off x="6657975" y="2316475"/>
            <a:ext cx="548699" cy="2017199"/>
          </a:xfrm>
          <a:prstGeom prst="rightBrace">
            <a:avLst>
              <a:gd name="adj1" fmla="val 51499"/>
              <a:gd name="adj2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9" name="Shape 1139"/>
          <p:cNvSpPr txBox="1"/>
          <p:nvPr/>
        </p:nvSpPr>
        <p:spPr>
          <a:xfrm>
            <a:off x="7206675" y="2542800"/>
            <a:ext cx="1903500" cy="163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/>
              <a:t>Solution:</a:t>
            </a:r>
            <a:r>
              <a:rPr lang="en" sz="1600"/>
              <a:t> </a:t>
            </a:r>
            <a:br>
              <a:rPr lang="en" sz="1600"/>
            </a:br>
            <a:r>
              <a:rPr lang="en" sz="1600"/>
              <a:t>Share computation of convolutional layers between proposals for an image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1140" name="Shape 1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4" y="52575"/>
            <a:ext cx="6381448" cy="45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Shape 1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23" y="47100"/>
            <a:ext cx="5175998" cy="453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Shape 1147"/>
          <p:cNvSpPr txBox="1"/>
          <p:nvPr/>
        </p:nvSpPr>
        <p:spPr>
          <a:xfrm>
            <a:off x="5669025" y="137750"/>
            <a:ext cx="2864700" cy="439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/>
              <a:t>R-CNN Problem #2</a:t>
            </a:r>
            <a:r>
              <a:rPr lang="en" sz="1600"/>
              <a:t>: </a:t>
            </a:r>
            <a:br>
              <a:rPr lang="en" sz="1600"/>
            </a:br>
            <a:r>
              <a:rPr lang="en" sz="1600"/>
              <a:t>Post-hoc training: CNN not updated in response to final classifiers and regressors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 b="1"/>
              <a:t>R-CNN Problem #3: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Complex training pipeline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 b="1"/>
              <a:t>Solution: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Just train the whole system end-to-end all at once!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148" name="Shape 1148"/>
          <p:cNvSpPr txBox="1"/>
          <p:nvPr/>
        </p:nvSpPr>
        <p:spPr>
          <a:xfrm>
            <a:off x="5499325" y="4191575"/>
            <a:ext cx="3584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Slide credit: Ross Girschick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R-CNN: Region of Interest Pooling</a:t>
            </a:r>
          </a:p>
        </p:txBody>
      </p:sp>
      <p:pic>
        <p:nvPicPr>
          <p:cNvPr id="1155" name="Shape 1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38" y="1739899"/>
            <a:ext cx="1359372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Shape 1156"/>
          <p:cNvSpPr txBox="1"/>
          <p:nvPr/>
        </p:nvSpPr>
        <p:spPr>
          <a:xfrm>
            <a:off x="188725" y="2971750"/>
            <a:ext cx="1683600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input image: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3 x 800 x 600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157" name="Shape 1157"/>
          <p:cNvSpPr/>
          <p:nvPr/>
        </p:nvSpPr>
        <p:spPr>
          <a:xfrm>
            <a:off x="539724" y="1767232"/>
            <a:ext cx="806399" cy="10742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8" name="Shape 1158"/>
          <p:cNvSpPr/>
          <p:nvPr/>
        </p:nvSpPr>
        <p:spPr>
          <a:xfrm rot="5400000">
            <a:off x="1705824" y="1944887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9" name="Shape 1159"/>
          <p:cNvSpPr txBox="1"/>
          <p:nvPr/>
        </p:nvSpPr>
        <p:spPr>
          <a:xfrm>
            <a:off x="1512775" y="102067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1160" name="Shape 1160"/>
          <p:cNvSpPr/>
          <p:nvPr/>
        </p:nvSpPr>
        <p:spPr>
          <a:xfrm>
            <a:off x="2949775" y="1567575"/>
            <a:ext cx="1359299" cy="1317299"/>
          </a:xfrm>
          <a:prstGeom prst="cube">
            <a:avLst>
              <a:gd name="adj" fmla="val 363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1" name="Shape 1161"/>
          <p:cNvSpPr txBox="1"/>
          <p:nvPr/>
        </p:nvSpPr>
        <p:spPr>
          <a:xfrm>
            <a:off x="2471725" y="3040125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162" name="Shape 1162"/>
          <p:cNvSpPr/>
          <p:nvPr/>
        </p:nvSpPr>
        <p:spPr>
          <a:xfrm>
            <a:off x="7437575" y="1777904"/>
            <a:ext cx="106500" cy="11279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3" name="Shape 1163"/>
          <p:cNvSpPr/>
          <p:nvPr/>
        </p:nvSpPr>
        <p:spPr>
          <a:xfrm>
            <a:off x="7726125" y="1909587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4" name="Shape 1164"/>
          <p:cNvSpPr/>
          <p:nvPr/>
        </p:nvSpPr>
        <p:spPr>
          <a:xfrm>
            <a:off x="7976525" y="2057937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5" name="Shape 1165"/>
          <p:cNvSpPr txBox="1"/>
          <p:nvPr/>
        </p:nvSpPr>
        <p:spPr>
          <a:xfrm>
            <a:off x="6917625" y="1105637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1166" name="Shape 1166"/>
          <p:cNvSpPr txBox="1"/>
          <p:nvPr/>
        </p:nvSpPr>
        <p:spPr>
          <a:xfrm>
            <a:off x="6289075" y="3040125"/>
            <a:ext cx="259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Problem</a:t>
            </a:r>
            <a:r>
              <a:rPr lang="en"/>
              <a:t>: Fully-connected layers expect low-res conv features: C x h x w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R-CNN: Region of Interest Pooling</a:t>
            </a:r>
          </a:p>
        </p:txBody>
      </p:sp>
      <p:pic>
        <p:nvPicPr>
          <p:cNvPr id="1173" name="Shape 1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38" y="1739899"/>
            <a:ext cx="1359372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Shape 1174"/>
          <p:cNvSpPr txBox="1"/>
          <p:nvPr/>
        </p:nvSpPr>
        <p:spPr>
          <a:xfrm>
            <a:off x="188725" y="2971750"/>
            <a:ext cx="1683600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input image: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3 x 800 x 600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175" name="Shape 1175"/>
          <p:cNvSpPr/>
          <p:nvPr/>
        </p:nvSpPr>
        <p:spPr>
          <a:xfrm>
            <a:off x="539724" y="1767232"/>
            <a:ext cx="806399" cy="10742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6" name="Shape 1176"/>
          <p:cNvSpPr/>
          <p:nvPr/>
        </p:nvSpPr>
        <p:spPr>
          <a:xfrm rot="5400000">
            <a:off x="1705824" y="1944887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7" name="Shape 1177"/>
          <p:cNvSpPr txBox="1"/>
          <p:nvPr/>
        </p:nvSpPr>
        <p:spPr>
          <a:xfrm>
            <a:off x="1512775" y="102067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1178" name="Shape 1178"/>
          <p:cNvSpPr/>
          <p:nvPr/>
        </p:nvSpPr>
        <p:spPr>
          <a:xfrm>
            <a:off x="2949775" y="1567575"/>
            <a:ext cx="1359299" cy="1317299"/>
          </a:xfrm>
          <a:prstGeom prst="cube">
            <a:avLst>
              <a:gd name="adj" fmla="val 363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9" name="Shape 1179"/>
          <p:cNvSpPr txBox="1"/>
          <p:nvPr/>
        </p:nvSpPr>
        <p:spPr>
          <a:xfrm>
            <a:off x="2471725" y="3040125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180" name="Shape 1180"/>
          <p:cNvSpPr/>
          <p:nvPr/>
        </p:nvSpPr>
        <p:spPr>
          <a:xfrm>
            <a:off x="7437575" y="1777904"/>
            <a:ext cx="106500" cy="11279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1" name="Shape 1181"/>
          <p:cNvSpPr/>
          <p:nvPr/>
        </p:nvSpPr>
        <p:spPr>
          <a:xfrm>
            <a:off x="7726125" y="1909587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2" name="Shape 1182"/>
          <p:cNvSpPr/>
          <p:nvPr/>
        </p:nvSpPr>
        <p:spPr>
          <a:xfrm>
            <a:off x="7976525" y="2057937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3" name="Shape 1183"/>
          <p:cNvSpPr txBox="1"/>
          <p:nvPr/>
        </p:nvSpPr>
        <p:spPr>
          <a:xfrm>
            <a:off x="6917625" y="1105637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1184" name="Shape 1184"/>
          <p:cNvSpPr/>
          <p:nvPr/>
        </p:nvSpPr>
        <p:spPr>
          <a:xfrm>
            <a:off x="3124277" y="2096954"/>
            <a:ext cx="548699" cy="737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85" name="Shape 1185"/>
          <p:cNvCxnSpPr>
            <a:stCxn id="1175" idx="0"/>
            <a:endCxn id="1184" idx="0"/>
          </p:cNvCxnSpPr>
          <p:nvPr/>
        </p:nvCxnSpPr>
        <p:spPr>
          <a:xfrm rot="-5400000" flipH="1">
            <a:off x="2005974" y="704182"/>
            <a:ext cx="329700" cy="2455800"/>
          </a:xfrm>
          <a:prstGeom prst="curvedConnector3">
            <a:avLst>
              <a:gd name="adj1" fmla="val -304772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86" name="Shape 1186"/>
          <p:cNvSpPr txBox="1"/>
          <p:nvPr/>
        </p:nvSpPr>
        <p:spPr>
          <a:xfrm>
            <a:off x="3160625" y="725425"/>
            <a:ext cx="2460947" cy="5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Project region proposal onto conv feature map</a:t>
            </a:r>
          </a:p>
        </p:txBody>
      </p:sp>
      <p:sp>
        <p:nvSpPr>
          <p:cNvPr id="1187" name="Shape 1187"/>
          <p:cNvSpPr txBox="1"/>
          <p:nvPr/>
        </p:nvSpPr>
        <p:spPr>
          <a:xfrm>
            <a:off x="6289075" y="3040125"/>
            <a:ext cx="259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Problem</a:t>
            </a:r>
            <a:r>
              <a:rPr lang="en"/>
              <a:t>: Fully-connected layers expect low-res conv features: C x h x w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/>
          <p:nvPr/>
        </p:nvSpPr>
        <p:spPr>
          <a:xfrm>
            <a:off x="2949775" y="1567575"/>
            <a:ext cx="1359299" cy="1317299"/>
          </a:xfrm>
          <a:prstGeom prst="cube">
            <a:avLst>
              <a:gd name="adj" fmla="val 363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3" name="Shape 119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67</a:t>
            </a:fld>
            <a:endParaRPr lang="en"/>
          </a:p>
        </p:txBody>
      </p:sp>
      <p:sp>
        <p:nvSpPr>
          <p:cNvPr id="1194" name="Shape 119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R-CNN: Region of Interest Pooling</a:t>
            </a:r>
          </a:p>
        </p:txBody>
      </p:sp>
      <p:pic>
        <p:nvPicPr>
          <p:cNvPr id="1195" name="Shape 1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38" y="1739899"/>
            <a:ext cx="1359372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Shape 1196"/>
          <p:cNvSpPr txBox="1"/>
          <p:nvPr/>
        </p:nvSpPr>
        <p:spPr>
          <a:xfrm>
            <a:off x="188725" y="2971750"/>
            <a:ext cx="1683600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input image: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3 x 800 x 600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197" name="Shape 1197"/>
          <p:cNvSpPr/>
          <p:nvPr/>
        </p:nvSpPr>
        <p:spPr>
          <a:xfrm>
            <a:off x="539724" y="1767232"/>
            <a:ext cx="806399" cy="10742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8" name="Shape 1198"/>
          <p:cNvSpPr/>
          <p:nvPr/>
        </p:nvSpPr>
        <p:spPr>
          <a:xfrm rot="5400000">
            <a:off x="1705824" y="1944887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9" name="Shape 1199"/>
          <p:cNvSpPr txBox="1"/>
          <p:nvPr/>
        </p:nvSpPr>
        <p:spPr>
          <a:xfrm>
            <a:off x="1512775" y="102067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1200" name="Shape 1200"/>
          <p:cNvSpPr txBox="1"/>
          <p:nvPr/>
        </p:nvSpPr>
        <p:spPr>
          <a:xfrm>
            <a:off x="2471725" y="3040125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201" name="Shape 1201"/>
          <p:cNvSpPr/>
          <p:nvPr/>
        </p:nvSpPr>
        <p:spPr>
          <a:xfrm>
            <a:off x="7437575" y="1777904"/>
            <a:ext cx="106500" cy="11279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2" name="Shape 1202"/>
          <p:cNvSpPr/>
          <p:nvPr/>
        </p:nvSpPr>
        <p:spPr>
          <a:xfrm>
            <a:off x="7726125" y="1909587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3" name="Shape 1203"/>
          <p:cNvSpPr/>
          <p:nvPr/>
        </p:nvSpPr>
        <p:spPr>
          <a:xfrm>
            <a:off x="7976525" y="2057937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4" name="Shape 1204"/>
          <p:cNvSpPr txBox="1"/>
          <p:nvPr/>
        </p:nvSpPr>
        <p:spPr>
          <a:xfrm>
            <a:off x="6917625" y="1105637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sp>
        <p:nvSpPr>
          <p:cNvPr id="1205" name="Shape 1205"/>
          <p:cNvSpPr txBox="1"/>
          <p:nvPr/>
        </p:nvSpPr>
        <p:spPr>
          <a:xfrm>
            <a:off x="6289075" y="3040125"/>
            <a:ext cx="259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Problem</a:t>
            </a:r>
            <a:r>
              <a:rPr lang="en"/>
              <a:t>: Fully-connected layers expect low-res conv features: C x h x w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06" name="Shape 1206"/>
          <p:cNvCxnSpPr/>
          <p:nvPr/>
        </p:nvCxnSpPr>
        <p:spPr>
          <a:xfrm>
            <a:off x="323380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7" name="Shape 1207"/>
          <p:cNvCxnSpPr/>
          <p:nvPr/>
        </p:nvCxnSpPr>
        <p:spPr>
          <a:xfrm>
            <a:off x="334695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8" name="Shape 1208"/>
          <p:cNvCxnSpPr/>
          <p:nvPr/>
        </p:nvCxnSpPr>
        <p:spPr>
          <a:xfrm>
            <a:off x="3475827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09" name="Shape 1209"/>
          <p:cNvCxnSpPr/>
          <p:nvPr/>
        </p:nvCxnSpPr>
        <p:spPr>
          <a:xfrm>
            <a:off x="358110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0" name="Shape 1210"/>
          <p:cNvCxnSpPr/>
          <p:nvPr/>
        </p:nvCxnSpPr>
        <p:spPr>
          <a:xfrm rot="10800000">
            <a:off x="3116350" y="2270155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 rot="10800000">
            <a:off x="3116425" y="244195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2" name="Shape 1212"/>
          <p:cNvCxnSpPr/>
          <p:nvPr/>
        </p:nvCxnSpPr>
        <p:spPr>
          <a:xfrm rot="10800000">
            <a:off x="3118444" y="259530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3" name="Shape 1213"/>
          <p:cNvCxnSpPr/>
          <p:nvPr/>
        </p:nvCxnSpPr>
        <p:spPr>
          <a:xfrm rot="10800000">
            <a:off x="3116419" y="270845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4" name="Shape 1214"/>
          <p:cNvCxnSpPr>
            <a:cxnSpLocks/>
            <a:stCxn id="1215" idx="0"/>
            <a:endCxn id="1216" idx="1"/>
          </p:cNvCxnSpPr>
          <p:nvPr/>
        </p:nvCxnSpPr>
        <p:spPr>
          <a:xfrm rot="5400000" flipH="1" flipV="1">
            <a:off x="3662790" y="1158169"/>
            <a:ext cx="674623" cy="1202948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6" name="Shape 1216"/>
          <p:cNvSpPr txBox="1"/>
          <p:nvPr/>
        </p:nvSpPr>
        <p:spPr>
          <a:xfrm>
            <a:off x="4601575" y="935075"/>
            <a:ext cx="1974154" cy="974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Divide projected region into h x w grid</a:t>
            </a:r>
          </a:p>
        </p:txBody>
      </p:sp>
      <p:sp>
        <p:nvSpPr>
          <p:cNvPr id="1215" name="Shape 1215"/>
          <p:cNvSpPr/>
          <p:nvPr/>
        </p:nvSpPr>
        <p:spPr>
          <a:xfrm>
            <a:off x="3124277" y="2096954"/>
            <a:ext cx="548699" cy="737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/>
          <p:nvPr/>
        </p:nvSpPr>
        <p:spPr>
          <a:xfrm>
            <a:off x="2949775" y="1567575"/>
            <a:ext cx="1359299" cy="1317299"/>
          </a:xfrm>
          <a:prstGeom prst="cube">
            <a:avLst>
              <a:gd name="adj" fmla="val 363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3" name="Shape 122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R-CNN: Region of Interest Pooling</a:t>
            </a:r>
          </a:p>
        </p:txBody>
      </p:sp>
      <p:pic>
        <p:nvPicPr>
          <p:cNvPr id="1224" name="Shape 1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38" y="1739899"/>
            <a:ext cx="1359372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Shape 1225"/>
          <p:cNvSpPr txBox="1"/>
          <p:nvPr/>
        </p:nvSpPr>
        <p:spPr>
          <a:xfrm>
            <a:off x="188725" y="2971750"/>
            <a:ext cx="1683600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input image: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3 x 800 x 600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226" name="Shape 1226"/>
          <p:cNvSpPr/>
          <p:nvPr/>
        </p:nvSpPr>
        <p:spPr>
          <a:xfrm>
            <a:off x="539724" y="1767232"/>
            <a:ext cx="806399" cy="10742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7" name="Shape 1227"/>
          <p:cNvSpPr/>
          <p:nvPr/>
        </p:nvSpPr>
        <p:spPr>
          <a:xfrm rot="5400000">
            <a:off x="1705824" y="1944887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8" name="Shape 1228"/>
          <p:cNvSpPr txBox="1"/>
          <p:nvPr/>
        </p:nvSpPr>
        <p:spPr>
          <a:xfrm>
            <a:off x="1512775" y="102067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1229" name="Shape 1229"/>
          <p:cNvSpPr txBox="1"/>
          <p:nvPr/>
        </p:nvSpPr>
        <p:spPr>
          <a:xfrm>
            <a:off x="2471725" y="3040125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230" name="Shape 1230"/>
          <p:cNvSpPr/>
          <p:nvPr/>
        </p:nvSpPr>
        <p:spPr>
          <a:xfrm>
            <a:off x="7437575" y="1777904"/>
            <a:ext cx="106500" cy="11279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1" name="Shape 1231"/>
          <p:cNvSpPr/>
          <p:nvPr/>
        </p:nvSpPr>
        <p:spPr>
          <a:xfrm>
            <a:off x="7726125" y="1909587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2" name="Shape 1232"/>
          <p:cNvSpPr/>
          <p:nvPr/>
        </p:nvSpPr>
        <p:spPr>
          <a:xfrm>
            <a:off x="7976525" y="2057937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3" name="Shape 1233"/>
          <p:cNvSpPr txBox="1"/>
          <p:nvPr/>
        </p:nvSpPr>
        <p:spPr>
          <a:xfrm>
            <a:off x="6917625" y="1105637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cxnSp>
        <p:nvCxnSpPr>
          <p:cNvPr id="1234" name="Shape 1234"/>
          <p:cNvCxnSpPr/>
          <p:nvPr/>
        </p:nvCxnSpPr>
        <p:spPr>
          <a:xfrm>
            <a:off x="323380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5" name="Shape 1235"/>
          <p:cNvCxnSpPr/>
          <p:nvPr/>
        </p:nvCxnSpPr>
        <p:spPr>
          <a:xfrm>
            <a:off x="334695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6" name="Shape 1236"/>
          <p:cNvCxnSpPr/>
          <p:nvPr/>
        </p:nvCxnSpPr>
        <p:spPr>
          <a:xfrm>
            <a:off x="3475827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7" name="Shape 1237"/>
          <p:cNvCxnSpPr/>
          <p:nvPr/>
        </p:nvCxnSpPr>
        <p:spPr>
          <a:xfrm>
            <a:off x="358110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8" name="Shape 1238"/>
          <p:cNvCxnSpPr/>
          <p:nvPr/>
        </p:nvCxnSpPr>
        <p:spPr>
          <a:xfrm rot="10800000">
            <a:off x="3116350" y="2270155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39" name="Shape 1239"/>
          <p:cNvCxnSpPr/>
          <p:nvPr/>
        </p:nvCxnSpPr>
        <p:spPr>
          <a:xfrm rot="10800000">
            <a:off x="3116425" y="244195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0" name="Shape 1240"/>
          <p:cNvCxnSpPr/>
          <p:nvPr/>
        </p:nvCxnSpPr>
        <p:spPr>
          <a:xfrm rot="10800000">
            <a:off x="3118444" y="259530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1" name="Shape 1241"/>
          <p:cNvCxnSpPr/>
          <p:nvPr/>
        </p:nvCxnSpPr>
        <p:spPr>
          <a:xfrm rot="10800000">
            <a:off x="3116419" y="270845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42" name="Shape 1242"/>
          <p:cNvSpPr/>
          <p:nvPr/>
        </p:nvSpPr>
        <p:spPr>
          <a:xfrm>
            <a:off x="5140912" y="1707905"/>
            <a:ext cx="1108500" cy="1074299"/>
          </a:xfrm>
          <a:prstGeom prst="cube">
            <a:avLst>
              <a:gd name="adj" fmla="val 5340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43" name="Shape 1243"/>
          <p:cNvCxnSpPr/>
          <p:nvPr/>
        </p:nvCxnSpPr>
        <p:spPr>
          <a:xfrm rot="10800000">
            <a:off x="5141207" y="238329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4" name="Shape 1244"/>
          <p:cNvCxnSpPr/>
          <p:nvPr/>
        </p:nvCxnSpPr>
        <p:spPr>
          <a:xfrm rot="10800000">
            <a:off x="5136629" y="2488602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5" name="Shape 1245"/>
          <p:cNvCxnSpPr/>
          <p:nvPr/>
        </p:nvCxnSpPr>
        <p:spPr>
          <a:xfrm rot="10800000">
            <a:off x="5139899" y="258606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6" name="Shape 1246"/>
          <p:cNvCxnSpPr/>
          <p:nvPr/>
        </p:nvCxnSpPr>
        <p:spPr>
          <a:xfrm rot="10800000">
            <a:off x="5143169" y="2683517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7" name="Shape 1247"/>
          <p:cNvCxnSpPr/>
          <p:nvPr/>
        </p:nvCxnSpPr>
        <p:spPr>
          <a:xfrm rot="-5400000">
            <a:off x="5303098" y="2538315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8" name="Shape 1248"/>
          <p:cNvCxnSpPr/>
          <p:nvPr/>
        </p:nvCxnSpPr>
        <p:spPr>
          <a:xfrm rot="-5400000">
            <a:off x="5197792" y="253373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49" name="Shape 1249"/>
          <p:cNvCxnSpPr/>
          <p:nvPr/>
        </p:nvCxnSpPr>
        <p:spPr>
          <a:xfrm rot="-5400000">
            <a:off x="5100335" y="2537007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50" name="Shape 1250"/>
          <p:cNvCxnSpPr/>
          <p:nvPr/>
        </p:nvCxnSpPr>
        <p:spPr>
          <a:xfrm rot="-5400000">
            <a:off x="5002877" y="2540277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51" name="Shape 1251"/>
          <p:cNvSpPr/>
          <p:nvPr/>
        </p:nvSpPr>
        <p:spPr>
          <a:xfrm>
            <a:off x="3124277" y="2096954"/>
            <a:ext cx="548699" cy="737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2" name="Shape 1252"/>
          <p:cNvSpPr txBox="1"/>
          <p:nvPr/>
        </p:nvSpPr>
        <p:spPr>
          <a:xfrm>
            <a:off x="4309075" y="700250"/>
            <a:ext cx="1359299" cy="708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Max-pool within each grid cell</a:t>
            </a:r>
          </a:p>
        </p:txBody>
      </p:sp>
      <p:cxnSp>
        <p:nvCxnSpPr>
          <p:cNvPr id="1253" name="Shape 1253"/>
          <p:cNvCxnSpPr>
            <a:cxnSpLocks/>
            <a:endCxn id="1252" idx="1"/>
          </p:cNvCxnSpPr>
          <p:nvPr/>
        </p:nvCxnSpPr>
        <p:spPr>
          <a:xfrm rot="5400000" flipH="1" flipV="1">
            <a:off x="3332463" y="1120437"/>
            <a:ext cx="1042724" cy="910500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5" name="Shape 1255"/>
          <p:cNvCxnSpPr>
            <a:cxnSpLocks/>
            <a:stCxn id="1252" idx="3"/>
            <a:endCxn id="1242" idx="0"/>
          </p:cNvCxnSpPr>
          <p:nvPr/>
        </p:nvCxnSpPr>
        <p:spPr>
          <a:xfrm>
            <a:off x="5668374" y="1054325"/>
            <a:ext cx="313631" cy="653580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6" name="Shape 1256"/>
          <p:cNvSpPr txBox="1"/>
          <p:nvPr/>
        </p:nvSpPr>
        <p:spPr>
          <a:xfrm>
            <a:off x="4480471" y="3030843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RoI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for region proposal</a:t>
            </a:r>
          </a:p>
        </p:txBody>
      </p:sp>
      <p:sp>
        <p:nvSpPr>
          <p:cNvPr id="1257" name="Shape 1257"/>
          <p:cNvSpPr txBox="1"/>
          <p:nvPr/>
        </p:nvSpPr>
        <p:spPr>
          <a:xfrm>
            <a:off x="6289075" y="3040125"/>
            <a:ext cx="259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 expect low-res conv features: </a:t>
            </a:r>
            <a:br>
              <a:rPr lang="en"/>
            </a:br>
            <a:r>
              <a:rPr lang="en"/>
              <a:t>C x h x w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/>
          <p:nvPr/>
        </p:nvSpPr>
        <p:spPr>
          <a:xfrm>
            <a:off x="2949775" y="1567575"/>
            <a:ext cx="1359299" cy="1317299"/>
          </a:xfrm>
          <a:prstGeom prst="cube">
            <a:avLst>
              <a:gd name="adj" fmla="val 3632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4" name="Shape 126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R-CNN: Region of Interest Pooling</a:t>
            </a:r>
          </a:p>
        </p:txBody>
      </p:sp>
      <p:pic>
        <p:nvPicPr>
          <p:cNvPr id="1265" name="Shape 1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38" y="1739899"/>
            <a:ext cx="1359372" cy="112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Shape 1266"/>
          <p:cNvSpPr txBox="1"/>
          <p:nvPr/>
        </p:nvSpPr>
        <p:spPr>
          <a:xfrm>
            <a:off x="188725" y="2971750"/>
            <a:ext cx="1683600" cy="93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input image: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3 x 800 x 600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267" name="Shape 1267"/>
          <p:cNvSpPr/>
          <p:nvPr/>
        </p:nvSpPr>
        <p:spPr>
          <a:xfrm>
            <a:off x="539724" y="1767232"/>
            <a:ext cx="806399" cy="1074299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8" name="Shape 1268"/>
          <p:cNvSpPr/>
          <p:nvPr/>
        </p:nvSpPr>
        <p:spPr>
          <a:xfrm rot="5400000">
            <a:off x="1705824" y="1944887"/>
            <a:ext cx="1050900" cy="717899"/>
          </a:xfrm>
          <a:prstGeom prst="trapezoid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9" name="Shape 1269"/>
          <p:cNvSpPr txBox="1"/>
          <p:nvPr/>
        </p:nvSpPr>
        <p:spPr>
          <a:xfrm>
            <a:off x="1512775" y="1020675"/>
            <a:ext cx="14370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Convolution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 and Pooling</a:t>
            </a:r>
          </a:p>
        </p:txBody>
      </p:sp>
      <p:sp>
        <p:nvSpPr>
          <p:cNvPr id="1270" name="Shape 1270"/>
          <p:cNvSpPr txBox="1"/>
          <p:nvPr/>
        </p:nvSpPr>
        <p:spPr>
          <a:xfrm>
            <a:off x="2471725" y="3040125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Hi-res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with region proposal</a:t>
            </a:r>
          </a:p>
        </p:txBody>
      </p:sp>
      <p:sp>
        <p:nvSpPr>
          <p:cNvPr id="1271" name="Shape 1271"/>
          <p:cNvSpPr/>
          <p:nvPr/>
        </p:nvSpPr>
        <p:spPr>
          <a:xfrm>
            <a:off x="7437575" y="1777904"/>
            <a:ext cx="106500" cy="11279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2" name="Shape 1272"/>
          <p:cNvSpPr/>
          <p:nvPr/>
        </p:nvSpPr>
        <p:spPr>
          <a:xfrm>
            <a:off x="7726125" y="1909587"/>
            <a:ext cx="106500" cy="8645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3" name="Shape 1273"/>
          <p:cNvSpPr/>
          <p:nvPr/>
        </p:nvSpPr>
        <p:spPr>
          <a:xfrm>
            <a:off x="7976525" y="2057937"/>
            <a:ext cx="106500" cy="546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4" name="Shape 1274"/>
          <p:cNvSpPr txBox="1"/>
          <p:nvPr/>
        </p:nvSpPr>
        <p:spPr>
          <a:xfrm>
            <a:off x="6917625" y="1105637"/>
            <a:ext cx="17235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</a:t>
            </a:r>
          </a:p>
        </p:txBody>
      </p:sp>
      <p:cxnSp>
        <p:nvCxnSpPr>
          <p:cNvPr id="1275" name="Shape 1275"/>
          <p:cNvCxnSpPr/>
          <p:nvPr/>
        </p:nvCxnSpPr>
        <p:spPr>
          <a:xfrm>
            <a:off x="323380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76" name="Shape 1276"/>
          <p:cNvCxnSpPr/>
          <p:nvPr/>
        </p:nvCxnSpPr>
        <p:spPr>
          <a:xfrm>
            <a:off x="334695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77" name="Shape 1277"/>
          <p:cNvCxnSpPr/>
          <p:nvPr/>
        </p:nvCxnSpPr>
        <p:spPr>
          <a:xfrm>
            <a:off x="3475827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78" name="Shape 1278"/>
          <p:cNvCxnSpPr/>
          <p:nvPr/>
        </p:nvCxnSpPr>
        <p:spPr>
          <a:xfrm>
            <a:off x="3581102" y="2096954"/>
            <a:ext cx="0" cy="73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79" name="Shape 1279"/>
          <p:cNvCxnSpPr/>
          <p:nvPr/>
        </p:nvCxnSpPr>
        <p:spPr>
          <a:xfrm rot="10800000">
            <a:off x="3116350" y="2270155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0" name="Shape 1280"/>
          <p:cNvCxnSpPr/>
          <p:nvPr/>
        </p:nvCxnSpPr>
        <p:spPr>
          <a:xfrm rot="10800000">
            <a:off x="3116425" y="244195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1" name="Shape 1281"/>
          <p:cNvCxnSpPr/>
          <p:nvPr/>
        </p:nvCxnSpPr>
        <p:spPr>
          <a:xfrm rot="10800000">
            <a:off x="3118444" y="259530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2" name="Shape 1282"/>
          <p:cNvCxnSpPr/>
          <p:nvPr/>
        </p:nvCxnSpPr>
        <p:spPr>
          <a:xfrm rot="10800000">
            <a:off x="3116419" y="270845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3" name="Shape 1283"/>
          <p:cNvSpPr/>
          <p:nvPr/>
        </p:nvSpPr>
        <p:spPr>
          <a:xfrm>
            <a:off x="5140912" y="1707905"/>
            <a:ext cx="1108500" cy="1074299"/>
          </a:xfrm>
          <a:prstGeom prst="cube">
            <a:avLst>
              <a:gd name="adj" fmla="val 5340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284" name="Shape 1284"/>
          <p:cNvCxnSpPr/>
          <p:nvPr/>
        </p:nvCxnSpPr>
        <p:spPr>
          <a:xfrm rot="10800000">
            <a:off x="5141207" y="238329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5" name="Shape 1285"/>
          <p:cNvCxnSpPr/>
          <p:nvPr/>
        </p:nvCxnSpPr>
        <p:spPr>
          <a:xfrm rot="10800000">
            <a:off x="5136629" y="2488602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6" name="Shape 1286"/>
          <p:cNvCxnSpPr/>
          <p:nvPr/>
        </p:nvCxnSpPr>
        <p:spPr>
          <a:xfrm rot="10800000">
            <a:off x="5139899" y="2586060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7" name="Shape 1287"/>
          <p:cNvCxnSpPr/>
          <p:nvPr/>
        </p:nvCxnSpPr>
        <p:spPr>
          <a:xfrm rot="10800000">
            <a:off x="5143169" y="2683517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8" name="Shape 1288"/>
          <p:cNvCxnSpPr/>
          <p:nvPr/>
        </p:nvCxnSpPr>
        <p:spPr>
          <a:xfrm rot="-5400000">
            <a:off x="5303098" y="2538315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9" name="Shape 1289"/>
          <p:cNvCxnSpPr/>
          <p:nvPr/>
        </p:nvCxnSpPr>
        <p:spPr>
          <a:xfrm rot="-5400000">
            <a:off x="5197792" y="2533736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90" name="Shape 1290"/>
          <p:cNvCxnSpPr/>
          <p:nvPr/>
        </p:nvCxnSpPr>
        <p:spPr>
          <a:xfrm rot="-5400000">
            <a:off x="5100335" y="2537007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91" name="Shape 1291"/>
          <p:cNvCxnSpPr/>
          <p:nvPr/>
        </p:nvCxnSpPr>
        <p:spPr>
          <a:xfrm rot="-5400000">
            <a:off x="5002877" y="2540277"/>
            <a:ext cx="5354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92" name="Shape 1292"/>
          <p:cNvSpPr/>
          <p:nvPr/>
        </p:nvSpPr>
        <p:spPr>
          <a:xfrm>
            <a:off x="3124277" y="2096954"/>
            <a:ext cx="548699" cy="737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3" name="Shape 1293"/>
          <p:cNvSpPr txBox="1"/>
          <p:nvPr/>
        </p:nvSpPr>
        <p:spPr>
          <a:xfrm>
            <a:off x="4309075" y="700250"/>
            <a:ext cx="1808261" cy="708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Can back propagate similar to max pooling</a:t>
            </a:r>
          </a:p>
        </p:txBody>
      </p:sp>
      <p:cxnSp>
        <p:nvCxnSpPr>
          <p:cNvPr id="1294" name="Shape 1294"/>
          <p:cNvCxnSpPr>
            <a:cxnSpLocks/>
            <a:endCxn id="1293" idx="1"/>
          </p:cNvCxnSpPr>
          <p:nvPr/>
        </p:nvCxnSpPr>
        <p:spPr>
          <a:xfrm rot="5400000" flipH="1" flipV="1">
            <a:off x="3332462" y="1120438"/>
            <a:ext cx="1042726" cy="910500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296" name="Shape 1296"/>
          <p:cNvCxnSpPr>
            <a:cxnSpLocks/>
            <a:stCxn id="1293" idx="3"/>
            <a:endCxn id="1283" idx="0"/>
          </p:cNvCxnSpPr>
          <p:nvPr/>
        </p:nvCxnSpPr>
        <p:spPr>
          <a:xfrm flipH="1">
            <a:off x="5982005" y="1054325"/>
            <a:ext cx="135331" cy="653580"/>
          </a:xfrm>
          <a:prstGeom prst="curvedConnector4">
            <a:avLst>
              <a:gd name="adj1" fmla="val -168919"/>
              <a:gd name="adj2" fmla="val 7708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97" name="Shape 1297"/>
          <p:cNvSpPr txBox="1"/>
          <p:nvPr/>
        </p:nvSpPr>
        <p:spPr>
          <a:xfrm>
            <a:off x="4480471" y="3030843"/>
            <a:ext cx="190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RoI conv features: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C x h x w</a:t>
            </a:r>
            <a:br>
              <a:rPr lang="en"/>
            </a:br>
            <a:r>
              <a:rPr lang="en"/>
              <a:t>for region proposal</a:t>
            </a:r>
          </a:p>
        </p:txBody>
      </p:sp>
      <p:sp>
        <p:nvSpPr>
          <p:cNvPr id="1298" name="Shape 1298"/>
          <p:cNvSpPr txBox="1"/>
          <p:nvPr/>
        </p:nvSpPr>
        <p:spPr>
          <a:xfrm>
            <a:off x="6289075" y="3040125"/>
            <a:ext cx="25979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Fully-connected layers expect low-res conv features: </a:t>
            </a:r>
            <a:br>
              <a:rPr lang="en"/>
            </a:br>
            <a:r>
              <a:rPr lang="en"/>
              <a:t>C x h x w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50" y="1600212"/>
            <a:ext cx="2007149" cy="16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45448" y="7609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b="1"/>
              <a:t>Classification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2338097" y="7476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/>
              <a:t>Classification + Localization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Computer Vision Tasks</a:t>
            </a:r>
          </a:p>
        </p:txBody>
      </p:sp>
      <p:grpSp>
        <p:nvGrpSpPr>
          <p:cNvPr id="120" name="Shape 120"/>
          <p:cNvGrpSpPr/>
          <p:nvPr/>
        </p:nvGrpSpPr>
        <p:grpSpPr>
          <a:xfrm>
            <a:off x="2338088" y="1607053"/>
            <a:ext cx="2007150" cy="1683500"/>
            <a:chOff x="448550" y="2723399"/>
            <a:chExt cx="2141874" cy="1796500"/>
          </a:xfrm>
        </p:grpSpPr>
        <p:pic>
          <p:nvPicPr>
            <p:cNvPr id="121" name="Shape 1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8550" y="2723399"/>
              <a:ext cx="2141874" cy="177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Shape 122"/>
            <p:cNvSpPr/>
            <p:nvPr/>
          </p:nvSpPr>
          <p:spPr>
            <a:xfrm>
              <a:off x="1035725" y="2742700"/>
              <a:ext cx="1087500" cy="1777200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3" name="Shape 123"/>
          <p:cNvSpPr txBox="1"/>
          <p:nvPr/>
        </p:nvSpPr>
        <p:spPr>
          <a:xfrm>
            <a:off x="241725" y="3367250"/>
            <a:ext cx="2007299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CAT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2338100" y="3367250"/>
            <a:ext cx="2007299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CAT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4434475" y="3367250"/>
            <a:ext cx="2227500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CAT</a:t>
            </a:r>
            <a:r>
              <a:rPr lang="en" sz="1800"/>
              <a:t>, </a:t>
            </a:r>
            <a:r>
              <a:rPr lang="en" sz="1800">
                <a:solidFill>
                  <a:srgbClr val="4A86E8"/>
                </a:solidFill>
              </a:rPr>
              <a:t>DOG</a:t>
            </a:r>
            <a:r>
              <a:rPr lang="en" sz="1800"/>
              <a:t>, </a:t>
            </a:r>
            <a:r>
              <a:rPr lang="en" sz="1800">
                <a:solidFill>
                  <a:srgbClr val="00FF00"/>
                </a:solidFill>
              </a:rPr>
              <a:t>DUCK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4430738" y="1613518"/>
            <a:ext cx="2227377" cy="1670566"/>
            <a:chOff x="4522198" y="2551275"/>
            <a:chExt cx="1907327" cy="1430524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22198" y="2551275"/>
              <a:ext cx="1907327" cy="1430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Shape 128"/>
            <p:cNvSpPr/>
            <p:nvPr/>
          </p:nvSpPr>
          <p:spPr>
            <a:xfrm>
              <a:off x="4670201" y="2954400"/>
              <a:ext cx="580499" cy="657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4994250" y="2937597"/>
              <a:ext cx="485399" cy="514499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360499" y="2637574"/>
              <a:ext cx="965999" cy="1238099"/>
            </a:xfrm>
            <a:prstGeom prst="rect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5274650" y="3515075"/>
              <a:ext cx="302400" cy="3606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2" name="Shape 132"/>
          <p:cNvSpPr txBox="1"/>
          <p:nvPr/>
        </p:nvSpPr>
        <p:spPr>
          <a:xfrm>
            <a:off x="4430748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/>
              <a:t>Object Detection</a:t>
            </a:r>
          </a:p>
        </p:txBody>
      </p:sp>
      <p:grpSp>
        <p:nvGrpSpPr>
          <p:cNvPr id="133" name="Shape 133"/>
          <p:cNvGrpSpPr/>
          <p:nvPr/>
        </p:nvGrpSpPr>
        <p:grpSpPr>
          <a:xfrm>
            <a:off x="6743621" y="1607898"/>
            <a:ext cx="2242359" cy="1681796"/>
            <a:chOff x="1976038" y="594324"/>
            <a:chExt cx="4083699" cy="3062824"/>
          </a:xfrm>
        </p:grpSpPr>
        <p:pic>
          <p:nvPicPr>
            <p:cNvPr id="134" name="Shape 1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76038" y="594324"/>
              <a:ext cx="4083699" cy="3062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Shape 135"/>
            <p:cNvSpPr/>
            <p:nvPr/>
          </p:nvSpPr>
          <p:spPr>
            <a:xfrm>
              <a:off x="2300325" y="1455200"/>
              <a:ext cx="1241700" cy="1321825"/>
            </a:xfrm>
            <a:custGeom>
              <a:avLst/>
              <a:gdLst/>
              <a:ahLst/>
              <a:cxnLst/>
              <a:rect l="0" t="0" r="0" b="0"/>
              <a:pathLst>
                <a:path w="49668" h="52873" extrusionOk="0">
                  <a:moveTo>
                    <a:pt x="19226" y="9613"/>
                  </a:moveTo>
                  <a:lnTo>
                    <a:pt x="13504" y="4120"/>
                  </a:lnTo>
                  <a:lnTo>
                    <a:pt x="9613" y="5951"/>
                  </a:lnTo>
                  <a:lnTo>
                    <a:pt x="10528" y="19913"/>
                  </a:lnTo>
                  <a:lnTo>
                    <a:pt x="13046" y="27467"/>
                  </a:lnTo>
                  <a:lnTo>
                    <a:pt x="8011" y="22431"/>
                  </a:lnTo>
                  <a:lnTo>
                    <a:pt x="1144" y="29069"/>
                  </a:lnTo>
                  <a:lnTo>
                    <a:pt x="0" y="37995"/>
                  </a:lnTo>
                  <a:lnTo>
                    <a:pt x="11673" y="42573"/>
                  </a:lnTo>
                  <a:lnTo>
                    <a:pt x="16708" y="52873"/>
                  </a:lnTo>
                  <a:lnTo>
                    <a:pt x="49668" y="52415"/>
                  </a:lnTo>
                  <a:lnTo>
                    <a:pt x="49439" y="46693"/>
                  </a:lnTo>
                  <a:lnTo>
                    <a:pt x="43030" y="41200"/>
                  </a:lnTo>
                  <a:lnTo>
                    <a:pt x="44861" y="36393"/>
                  </a:lnTo>
                  <a:lnTo>
                    <a:pt x="40055" y="29526"/>
                  </a:lnTo>
                  <a:lnTo>
                    <a:pt x="34333" y="0"/>
                  </a:lnTo>
                  <a:lnTo>
                    <a:pt x="28610" y="229"/>
                  </a:lnTo>
                  <a:lnTo>
                    <a:pt x="26779" y="7782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36" name="Shape 136"/>
            <p:cNvSpPr/>
            <p:nvPr/>
          </p:nvSpPr>
          <p:spPr>
            <a:xfrm>
              <a:off x="3152925" y="1392250"/>
              <a:ext cx="778200" cy="1064325"/>
            </a:xfrm>
            <a:custGeom>
              <a:avLst/>
              <a:gdLst/>
              <a:ahLst/>
              <a:cxnLst/>
              <a:rect l="0" t="0" r="0" b="0"/>
              <a:pathLst>
                <a:path w="31128" h="42573" extrusionOk="0">
                  <a:moveTo>
                    <a:pt x="8926" y="7096"/>
                  </a:moveTo>
                  <a:lnTo>
                    <a:pt x="15335" y="6180"/>
                  </a:lnTo>
                  <a:lnTo>
                    <a:pt x="20142" y="0"/>
                  </a:lnTo>
                  <a:lnTo>
                    <a:pt x="22659" y="458"/>
                  </a:lnTo>
                  <a:lnTo>
                    <a:pt x="24490" y="10758"/>
                  </a:lnTo>
                  <a:lnTo>
                    <a:pt x="24490" y="22660"/>
                  </a:lnTo>
                  <a:lnTo>
                    <a:pt x="28382" y="32273"/>
                  </a:lnTo>
                  <a:lnTo>
                    <a:pt x="31128" y="39369"/>
                  </a:lnTo>
                  <a:lnTo>
                    <a:pt x="21744" y="41200"/>
                  </a:lnTo>
                  <a:lnTo>
                    <a:pt x="9613" y="42573"/>
                  </a:lnTo>
                  <a:lnTo>
                    <a:pt x="10757" y="39140"/>
                  </a:lnTo>
                  <a:lnTo>
                    <a:pt x="6180" y="32731"/>
                  </a:lnTo>
                  <a:lnTo>
                    <a:pt x="0" y="4578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37" name="Shape 137"/>
            <p:cNvSpPr/>
            <p:nvPr/>
          </p:nvSpPr>
          <p:spPr>
            <a:xfrm>
              <a:off x="3810975" y="768550"/>
              <a:ext cx="1916900" cy="2574975"/>
            </a:xfrm>
            <a:custGeom>
              <a:avLst/>
              <a:gdLst/>
              <a:ahLst/>
              <a:cxnLst/>
              <a:rect l="0" t="0" r="0" b="0"/>
              <a:pathLst>
                <a:path w="76676" h="102999" extrusionOk="0">
                  <a:moveTo>
                    <a:pt x="26550" y="0"/>
                  </a:moveTo>
                  <a:lnTo>
                    <a:pt x="50583" y="7324"/>
                  </a:lnTo>
                  <a:lnTo>
                    <a:pt x="56534" y="25635"/>
                  </a:lnTo>
                  <a:lnTo>
                    <a:pt x="50126" y="35477"/>
                  </a:lnTo>
                  <a:lnTo>
                    <a:pt x="76676" y="82857"/>
                  </a:lnTo>
                  <a:lnTo>
                    <a:pt x="72328" y="99336"/>
                  </a:lnTo>
                  <a:lnTo>
                    <a:pt x="32959" y="102999"/>
                  </a:lnTo>
                  <a:lnTo>
                    <a:pt x="17624" y="97963"/>
                  </a:lnTo>
                  <a:lnTo>
                    <a:pt x="4806" y="90868"/>
                  </a:lnTo>
                  <a:lnTo>
                    <a:pt x="10299" y="62715"/>
                  </a:lnTo>
                  <a:lnTo>
                    <a:pt x="5264" y="52186"/>
                  </a:lnTo>
                  <a:lnTo>
                    <a:pt x="10986" y="36164"/>
                  </a:lnTo>
                  <a:lnTo>
                    <a:pt x="0" y="24491"/>
                  </a:lnTo>
                  <a:lnTo>
                    <a:pt x="15106" y="458"/>
                  </a:lnTo>
                  <a:close/>
                </a:path>
              </a:pathLst>
            </a:custGeom>
            <a:solidFill>
              <a:srgbClr val="C9DAF8">
                <a:alpha val="47750"/>
              </a:srgbClr>
            </a:solidFill>
            <a:ln w="38100" cap="flat" cmpd="sng">
              <a:solidFill>
                <a:srgbClr val="4A86E8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138" name="Shape 138"/>
            <p:cNvSpPr/>
            <p:nvPr/>
          </p:nvSpPr>
          <p:spPr>
            <a:xfrm>
              <a:off x="3645025" y="2736975"/>
              <a:ext cx="595100" cy="617975"/>
            </a:xfrm>
            <a:custGeom>
              <a:avLst/>
              <a:gdLst/>
              <a:ahLst/>
              <a:cxnLst/>
              <a:rect l="0" t="0" r="0" b="0"/>
              <a:pathLst>
                <a:path w="23804" h="24719" extrusionOk="0">
                  <a:moveTo>
                    <a:pt x="0" y="21515"/>
                  </a:moveTo>
                  <a:lnTo>
                    <a:pt x="5035" y="11673"/>
                  </a:lnTo>
                  <a:lnTo>
                    <a:pt x="2518" y="7324"/>
                  </a:lnTo>
                  <a:lnTo>
                    <a:pt x="5493" y="0"/>
                  </a:lnTo>
                  <a:lnTo>
                    <a:pt x="14191" y="0"/>
                  </a:lnTo>
                  <a:lnTo>
                    <a:pt x="16022" y="7095"/>
                  </a:lnTo>
                  <a:lnTo>
                    <a:pt x="13733" y="12360"/>
                  </a:lnTo>
                  <a:lnTo>
                    <a:pt x="18082" y="13962"/>
                  </a:lnTo>
                  <a:lnTo>
                    <a:pt x="21515" y="12360"/>
                  </a:lnTo>
                  <a:lnTo>
                    <a:pt x="23804" y="18082"/>
                  </a:lnTo>
                  <a:lnTo>
                    <a:pt x="17624" y="24719"/>
                  </a:lnTo>
                  <a:close/>
                </a:path>
              </a:pathLst>
            </a:custGeom>
            <a:solidFill>
              <a:srgbClr val="93C47D">
                <a:alpha val="53950"/>
              </a:srgbClr>
            </a:solidFill>
            <a:ln w="38100" cap="flat" cmpd="sng">
              <a:solidFill>
                <a:srgbClr val="00FF00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sp>
        <p:nvSpPr>
          <p:cNvPr id="139" name="Shape 139"/>
          <p:cNvSpPr txBox="1"/>
          <p:nvPr/>
        </p:nvSpPr>
        <p:spPr>
          <a:xfrm>
            <a:off x="6743624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/>
              <a:t>Instance Segmentation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6751050" y="3350750"/>
            <a:ext cx="2227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CAT</a:t>
            </a:r>
            <a:r>
              <a:rPr lang="en" sz="1800"/>
              <a:t>, </a:t>
            </a:r>
            <a:r>
              <a:rPr lang="en" sz="1800">
                <a:solidFill>
                  <a:srgbClr val="4A86E8"/>
                </a:solidFill>
              </a:rPr>
              <a:t>DOG</a:t>
            </a:r>
            <a:r>
              <a:rPr lang="en" sz="1800"/>
              <a:t>, </a:t>
            </a:r>
            <a:r>
              <a:rPr lang="en" sz="1800">
                <a:solidFill>
                  <a:srgbClr val="00FF00"/>
                </a:solidFill>
              </a:rPr>
              <a:t>DUCK</a:t>
            </a:r>
          </a:p>
        </p:txBody>
      </p:sp>
      <p:sp>
        <p:nvSpPr>
          <p:cNvPr id="141" name="Shape 141"/>
          <p:cNvSpPr/>
          <p:nvPr/>
        </p:nvSpPr>
        <p:spPr>
          <a:xfrm rot="-5400000">
            <a:off x="2127974" y="1970525"/>
            <a:ext cx="351899" cy="4124399"/>
          </a:xfrm>
          <a:prstGeom prst="leftBrace">
            <a:avLst>
              <a:gd name="adj1" fmla="val 64648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1576624" y="4211108"/>
            <a:ext cx="14393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Single object</a:t>
            </a:r>
          </a:p>
        </p:txBody>
      </p:sp>
      <p:sp>
        <p:nvSpPr>
          <p:cNvPr id="143" name="Shape 143"/>
          <p:cNvSpPr/>
          <p:nvPr/>
        </p:nvSpPr>
        <p:spPr>
          <a:xfrm rot="-5400000">
            <a:off x="6555875" y="1814974"/>
            <a:ext cx="351899" cy="4435500"/>
          </a:xfrm>
          <a:prstGeom prst="leftBrace">
            <a:avLst>
              <a:gd name="adj1" fmla="val 64648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5841103" y="4205591"/>
            <a:ext cx="1805035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Multiple objects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Shape 126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R-CNN: Region of Interest Pooling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48EB5-1B1D-3248-84F7-ED7CE230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62" y="700249"/>
            <a:ext cx="5930475" cy="44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757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 Results</a:t>
            </a:r>
          </a:p>
        </p:txBody>
      </p:sp>
      <p:graphicFrame>
        <p:nvGraphicFramePr>
          <p:cNvPr id="1305" name="Shape 1305"/>
          <p:cNvGraphicFramePr/>
          <p:nvPr/>
        </p:nvGraphicFramePr>
        <p:xfrm>
          <a:off x="1181100" y="1411750"/>
          <a:ext cx="7239000" cy="137151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R-CNN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 R-CNN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Training Time: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84 hours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9.5 hours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8.8x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06" name="Shape 1306"/>
          <p:cNvSpPr txBox="1"/>
          <p:nvPr/>
        </p:nvSpPr>
        <p:spPr>
          <a:xfrm>
            <a:off x="2571675" y="4244225"/>
            <a:ext cx="438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Using VGG-16 CNN on Pascal VOC 2007 dataset</a:t>
            </a:r>
          </a:p>
        </p:txBody>
      </p:sp>
      <p:sp>
        <p:nvSpPr>
          <p:cNvPr id="1307" name="Shape 1307"/>
          <p:cNvSpPr txBox="1"/>
          <p:nvPr/>
        </p:nvSpPr>
        <p:spPr>
          <a:xfrm>
            <a:off x="80575" y="2112400"/>
            <a:ext cx="10439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Faster!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 Results</a:t>
            </a:r>
          </a:p>
        </p:txBody>
      </p:sp>
      <p:graphicFrame>
        <p:nvGraphicFramePr>
          <p:cNvPr id="1314" name="Shape 1314"/>
          <p:cNvGraphicFramePr/>
          <p:nvPr/>
        </p:nvGraphicFramePr>
        <p:xfrm>
          <a:off x="1181100" y="1411750"/>
          <a:ext cx="7239000" cy="228585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R-CNN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 R-CNN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Training Time: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84 hours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9.5 hours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8.8x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47 seconds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0.32 seconds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146x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15" name="Shape 1315"/>
          <p:cNvSpPr txBox="1"/>
          <p:nvPr/>
        </p:nvSpPr>
        <p:spPr>
          <a:xfrm>
            <a:off x="2571675" y="4244225"/>
            <a:ext cx="438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Using VGG-16 CNN on Pascal VOC 2007 dataset</a:t>
            </a:r>
          </a:p>
        </p:txBody>
      </p:sp>
      <p:sp>
        <p:nvSpPr>
          <p:cNvPr id="1316" name="Shape 1316"/>
          <p:cNvSpPr txBox="1"/>
          <p:nvPr/>
        </p:nvSpPr>
        <p:spPr>
          <a:xfrm>
            <a:off x="80575" y="2112400"/>
            <a:ext cx="10439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Faster!</a:t>
            </a:r>
          </a:p>
        </p:txBody>
      </p:sp>
      <p:sp>
        <p:nvSpPr>
          <p:cNvPr id="1317" name="Shape 1317"/>
          <p:cNvSpPr txBox="1"/>
          <p:nvPr/>
        </p:nvSpPr>
        <p:spPr>
          <a:xfrm>
            <a:off x="80575" y="3002600"/>
            <a:ext cx="11459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FASTER!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 Results</a:t>
            </a:r>
          </a:p>
        </p:txBody>
      </p:sp>
      <p:graphicFrame>
        <p:nvGraphicFramePr>
          <p:cNvPr id="1324" name="Shape 1324"/>
          <p:cNvGraphicFramePr/>
          <p:nvPr/>
        </p:nvGraphicFramePr>
        <p:xfrm>
          <a:off x="1181100" y="1411750"/>
          <a:ext cx="7239000" cy="274302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R-CNN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 R-CNN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Training Time: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84 hours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9.5 hours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8.8x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47 seconds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0.32 seconds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146x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mAP (VOC 2007)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66.0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66.9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25" name="Shape 1325"/>
          <p:cNvSpPr txBox="1"/>
          <p:nvPr/>
        </p:nvSpPr>
        <p:spPr>
          <a:xfrm>
            <a:off x="2571675" y="4244225"/>
            <a:ext cx="4384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Using VGG-16 CNN on Pascal VOC 2007 dataset</a:t>
            </a:r>
          </a:p>
        </p:txBody>
      </p:sp>
      <p:sp>
        <p:nvSpPr>
          <p:cNvPr id="1326" name="Shape 1326"/>
          <p:cNvSpPr txBox="1"/>
          <p:nvPr/>
        </p:nvSpPr>
        <p:spPr>
          <a:xfrm>
            <a:off x="80575" y="2112400"/>
            <a:ext cx="10439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Faster!</a:t>
            </a:r>
          </a:p>
        </p:txBody>
      </p:sp>
      <p:sp>
        <p:nvSpPr>
          <p:cNvPr id="1327" name="Shape 1327"/>
          <p:cNvSpPr txBox="1"/>
          <p:nvPr/>
        </p:nvSpPr>
        <p:spPr>
          <a:xfrm>
            <a:off x="80575" y="3002600"/>
            <a:ext cx="11459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FASTER!</a:t>
            </a:r>
          </a:p>
        </p:txBody>
      </p:sp>
      <p:sp>
        <p:nvSpPr>
          <p:cNvPr id="1328" name="Shape 1328"/>
          <p:cNvSpPr txBox="1"/>
          <p:nvPr/>
        </p:nvSpPr>
        <p:spPr>
          <a:xfrm>
            <a:off x="0" y="3734500"/>
            <a:ext cx="11459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Better!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Shape 1334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 Problem:</a:t>
            </a:r>
          </a:p>
        </p:txBody>
      </p:sp>
      <p:graphicFrame>
        <p:nvGraphicFramePr>
          <p:cNvPr id="1335" name="Shape 1335"/>
          <p:cNvGraphicFramePr/>
          <p:nvPr/>
        </p:nvGraphicFramePr>
        <p:xfrm>
          <a:off x="952500" y="1487950"/>
          <a:ext cx="7239000" cy="256017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R-CNN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 R-CNN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47 seconds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0.32 seconds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146x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with Selective Search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50 seconds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2 seconds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25x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36" name="Shape 1336"/>
          <p:cNvSpPr txBox="1"/>
          <p:nvPr/>
        </p:nvSpPr>
        <p:spPr>
          <a:xfrm>
            <a:off x="1125175" y="700250"/>
            <a:ext cx="59268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Test-time speeds don’t include region proposals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Shape 1342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 R-CNN </a:t>
            </a:r>
            <a:r>
              <a:rPr lang="en" sz="3000" strike="sngStrike"/>
              <a:t>Problem</a:t>
            </a:r>
            <a:r>
              <a:rPr lang="en" sz="3000"/>
              <a:t> Solution:</a:t>
            </a:r>
          </a:p>
        </p:txBody>
      </p:sp>
      <p:graphicFrame>
        <p:nvGraphicFramePr>
          <p:cNvPr id="1343" name="Shape 1343"/>
          <p:cNvGraphicFramePr/>
          <p:nvPr/>
        </p:nvGraphicFramePr>
        <p:xfrm>
          <a:off x="952500" y="1487950"/>
          <a:ext cx="7239000" cy="256017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R-CNN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 R-CNN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47 seconds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0.32 seconds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146x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with Selective Search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50 seconds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2 seconds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25x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44" name="Shape 1344"/>
          <p:cNvSpPr txBox="1"/>
          <p:nvPr/>
        </p:nvSpPr>
        <p:spPr>
          <a:xfrm>
            <a:off x="1125175" y="700250"/>
            <a:ext cx="59268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Test-time speeds don’t include region proposals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Just make the CNN do region proposals too!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Faster R-CNN:</a:t>
            </a:r>
          </a:p>
        </p:txBody>
      </p:sp>
      <p:pic>
        <p:nvPicPr>
          <p:cNvPr id="1351" name="Shape 1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24" y="778074"/>
            <a:ext cx="3399925" cy="370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Shape 1352"/>
          <p:cNvSpPr/>
          <p:nvPr/>
        </p:nvSpPr>
        <p:spPr>
          <a:xfrm>
            <a:off x="3761750" y="574025"/>
            <a:ext cx="847799" cy="416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3" name="Shape 1353"/>
          <p:cNvSpPr txBox="1"/>
          <p:nvPr/>
        </p:nvSpPr>
        <p:spPr>
          <a:xfrm>
            <a:off x="5144125" y="303875"/>
            <a:ext cx="3704699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Insert a </a:t>
            </a:r>
            <a:r>
              <a:rPr lang="en" sz="1800" b="1"/>
              <a:t>Region Proposal Network (RPN)</a:t>
            </a:r>
            <a:r>
              <a:rPr lang="en" sz="1800"/>
              <a:t> after the last convolutional layer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RPN trained to produce region proposals directly; no need for external region proposals!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1800"/>
              <a:t>After RPN, use RoI Pooling and an upstream classifier and bbox regressor just like Fast R-CNN</a:t>
            </a:r>
          </a:p>
        </p:txBody>
      </p:sp>
      <p:sp>
        <p:nvSpPr>
          <p:cNvPr id="1354" name="Shape 1354"/>
          <p:cNvSpPr txBox="1"/>
          <p:nvPr/>
        </p:nvSpPr>
        <p:spPr>
          <a:xfrm>
            <a:off x="4915525" y="3878425"/>
            <a:ext cx="4175699" cy="69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Ren et al,</a:t>
            </a:r>
            <a:r>
              <a:rPr lang="en" sz="1100">
                <a:solidFill>
                  <a:schemeClr val="dk1"/>
                </a:solidFill>
              </a:rPr>
              <a:t> “Faster R-CNN: Towards Real-Time Object Detection with Region Proposal Networks”, NIPS 2015</a:t>
            </a:r>
            <a:br>
              <a:rPr lang="en" sz="1100">
                <a:solidFill>
                  <a:schemeClr val="dk1"/>
                </a:solidFill>
              </a:rPr>
            </a:b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Slide credit: Ross Girschick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Faster R-CNN: Region Proposal Network</a:t>
            </a:r>
          </a:p>
        </p:txBody>
      </p:sp>
      <p:pic>
        <p:nvPicPr>
          <p:cNvPr id="1361" name="Shape 1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324" y="752375"/>
            <a:ext cx="3307175" cy="34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Shape 1362"/>
          <p:cNvSpPr txBox="1"/>
          <p:nvPr/>
        </p:nvSpPr>
        <p:spPr>
          <a:xfrm>
            <a:off x="243501" y="746700"/>
            <a:ext cx="4746775" cy="334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Slide a small window on the feature map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/>
              <a:t>Build a small network for: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/>
              <a:t>• classifying object or not-object, and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• regressing </a:t>
            </a:r>
            <a:r>
              <a:rPr lang="en" dirty="0" err="1"/>
              <a:t>bbox</a:t>
            </a:r>
            <a:r>
              <a:rPr lang="en" dirty="0"/>
              <a:t> locations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/>
              <a:t>Position of the sliding window provides localization information with reference to the image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/>
              <a:t>Box regression provides finer localization information with reference to this sliding window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3" name="Shape 1363"/>
          <p:cNvSpPr txBox="1"/>
          <p:nvPr/>
        </p:nvSpPr>
        <p:spPr>
          <a:xfrm>
            <a:off x="7207400" y="2267850"/>
            <a:ext cx="1028100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1364" name="Shape 1364"/>
          <p:cNvSpPr txBox="1"/>
          <p:nvPr/>
        </p:nvSpPr>
        <p:spPr>
          <a:xfrm>
            <a:off x="7767950" y="1596100"/>
            <a:ext cx="1028100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1365" name="Shape 1365"/>
          <p:cNvSpPr txBox="1"/>
          <p:nvPr/>
        </p:nvSpPr>
        <p:spPr>
          <a:xfrm>
            <a:off x="5094725" y="1596100"/>
            <a:ext cx="1028100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 x 1 conv</a:t>
            </a:r>
          </a:p>
        </p:txBody>
      </p:sp>
      <p:sp>
        <p:nvSpPr>
          <p:cNvPr id="1366" name="Shape 1366"/>
          <p:cNvSpPr txBox="1"/>
          <p:nvPr/>
        </p:nvSpPr>
        <p:spPr>
          <a:xfrm>
            <a:off x="7583785" y="4765914"/>
            <a:ext cx="1642511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</a:rPr>
              <a:t>Slide credit: </a:t>
            </a:r>
            <a:r>
              <a:rPr lang="en" sz="1100" dirty="0" err="1">
                <a:solidFill>
                  <a:schemeClr val="dk1"/>
                </a:solidFill>
              </a:rPr>
              <a:t>Kaiming</a:t>
            </a:r>
            <a:r>
              <a:rPr lang="en" sz="1100" dirty="0">
                <a:solidFill>
                  <a:schemeClr val="dk1"/>
                </a:solidFill>
              </a:rPr>
              <a:t> He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Shape 1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349" y="1010424"/>
            <a:ext cx="4588474" cy="31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Shape 137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Faster R-CNN: Region Proposal Network</a:t>
            </a:r>
          </a:p>
        </p:txBody>
      </p:sp>
      <p:sp>
        <p:nvSpPr>
          <p:cNvPr id="1374" name="Shape 1374"/>
          <p:cNvSpPr/>
          <p:nvPr/>
        </p:nvSpPr>
        <p:spPr>
          <a:xfrm>
            <a:off x="4036475" y="2057475"/>
            <a:ext cx="847799" cy="416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5" name="Shape 1375"/>
          <p:cNvSpPr txBox="1"/>
          <p:nvPr/>
        </p:nvSpPr>
        <p:spPr>
          <a:xfrm>
            <a:off x="386700" y="746700"/>
            <a:ext cx="3798899" cy="334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Use </a:t>
            </a:r>
            <a:r>
              <a:rPr lang="en" b="1"/>
              <a:t>N anchor boxes</a:t>
            </a:r>
            <a:r>
              <a:rPr lang="en"/>
              <a:t> at each location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Anchors are </a:t>
            </a:r>
            <a:r>
              <a:rPr lang="en" b="1"/>
              <a:t>translation invariant</a:t>
            </a:r>
            <a:r>
              <a:rPr lang="en"/>
              <a:t>: use the same ones at every location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Regression gives offsets from anchor boxes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Classification gives the probability that each (regressed) anchor shows an object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Faster R-CNN: Training</a:t>
            </a:r>
          </a:p>
        </p:txBody>
      </p:sp>
      <p:sp>
        <p:nvSpPr>
          <p:cNvPr id="1382" name="Shape 1382"/>
          <p:cNvSpPr txBox="1"/>
          <p:nvPr/>
        </p:nvSpPr>
        <p:spPr>
          <a:xfrm>
            <a:off x="276800" y="735932"/>
            <a:ext cx="4968300" cy="3848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In the paper: Ugly pipeline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Use alternating optimization to train RPN, then Fast R-CNN with RPN proposals, etc.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More complex than it has to be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Since publication: Joint training!</a:t>
            </a:r>
            <a:br>
              <a:rPr lang="en" sz="1800"/>
            </a:br>
            <a:r>
              <a:rPr lang="en" sz="1800"/>
              <a:t>One network, four losses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RPN classification (anchor good / bad)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RPN regression (anchor -&gt; proposal)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Fast R-CNN classification (over classes)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Fast R-CNN regression (proposal -&gt; box)</a:t>
            </a:r>
          </a:p>
        </p:txBody>
      </p:sp>
      <p:pic>
        <p:nvPicPr>
          <p:cNvPr id="1383" name="Shape 1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609" y="958624"/>
            <a:ext cx="3967565" cy="314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Shape 1384"/>
          <p:cNvSpPr/>
          <p:nvPr/>
        </p:nvSpPr>
        <p:spPr>
          <a:xfrm>
            <a:off x="5047609" y="735932"/>
            <a:ext cx="1627511" cy="60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5" name="Shape 1385"/>
          <p:cNvSpPr txBox="1"/>
          <p:nvPr/>
        </p:nvSpPr>
        <p:spPr>
          <a:xfrm>
            <a:off x="7251192" y="4748051"/>
            <a:ext cx="1892808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</a:rPr>
              <a:t>Slide credit: Ross </a:t>
            </a:r>
            <a:r>
              <a:rPr lang="en" sz="1100" dirty="0" err="1">
                <a:solidFill>
                  <a:schemeClr val="dk1"/>
                </a:solidFill>
              </a:rPr>
              <a:t>Girschick</a:t>
            </a:r>
            <a:endParaRPr lang="en"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45450" y="1600212"/>
            <a:ext cx="2007149" cy="166533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245448" y="7609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Classification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2338097" y="747625"/>
            <a:ext cx="2007299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/>
              <a:t>Classification + Localization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Computer Vision Tasks</a:t>
            </a:r>
          </a:p>
        </p:txBody>
      </p:sp>
      <p:grpSp>
        <p:nvGrpSpPr>
          <p:cNvPr id="154" name="Shape 154"/>
          <p:cNvGrpSpPr/>
          <p:nvPr/>
        </p:nvGrpSpPr>
        <p:grpSpPr>
          <a:xfrm>
            <a:off x="2338088" y="1607053"/>
            <a:ext cx="2007150" cy="1683500"/>
            <a:chOff x="448550" y="2723399"/>
            <a:chExt cx="2141874" cy="1796500"/>
          </a:xfrm>
        </p:grpSpPr>
        <p:pic>
          <p:nvPicPr>
            <p:cNvPr id="155" name="Shape 1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8550" y="2723399"/>
              <a:ext cx="2141874" cy="177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Shape 156"/>
            <p:cNvSpPr/>
            <p:nvPr/>
          </p:nvSpPr>
          <p:spPr>
            <a:xfrm>
              <a:off x="1035725" y="2742700"/>
              <a:ext cx="1087500" cy="1777200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57" name="Shape 157"/>
          <p:cNvGrpSpPr/>
          <p:nvPr/>
        </p:nvGrpSpPr>
        <p:grpSpPr>
          <a:xfrm>
            <a:off x="4430738" y="1613518"/>
            <a:ext cx="2227377" cy="1670566"/>
            <a:chOff x="4522198" y="2551275"/>
            <a:chExt cx="1907327" cy="1430524"/>
          </a:xfrm>
        </p:grpSpPr>
        <p:pic>
          <p:nvPicPr>
            <p:cNvPr id="158" name="Shape 158"/>
            <p:cNvPicPr preferRelativeResize="0"/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4522198" y="2551275"/>
              <a:ext cx="1907327" cy="1430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Shape 159"/>
            <p:cNvSpPr/>
            <p:nvPr/>
          </p:nvSpPr>
          <p:spPr>
            <a:xfrm>
              <a:off x="4670201" y="2954400"/>
              <a:ext cx="580499" cy="657900"/>
            </a:xfrm>
            <a:prstGeom prst="rect">
              <a:avLst/>
            </a:prstGeom>
            <a:noFill/>
            <a:ln w="38100" cap="flat" cmpd="sng">
              <a:solidFill>
                <a:srgbClr val="F4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4994250" y="2937597"/>
              <a:ext cx="485399" cy="514499"/>
            </a:xfrm>
            <a:prstGeom prst="rect">
              <a:avLst/>
            </a:prstGeom>
            <a:noFill/>
            <a:ln w="38100" cap="flat" cmpd="sng">
              <a:solidFill>
                <a:srgbClr val="F4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5360499" y="2637574"/>
              <a:ext cx="965999" cy="1238099"/>
            </a:xfrm>
            <a:prstGeom prst="rect">
              <a:avLst/>
            </a:prstGeom>
            <a:noFill/>
            <a:ln w="38100" cap="flat" cmpd="sng">
              <a:solidFill>
                <a:srgbClr val="C9DA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5274650" y="3515075"/>
              <a:ext cx="302400" cy="3606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3" name="Shape 163"/>
          <p:cNvSpPr txBox="1"/>
          <p:nvPr/>
        </p:nvSpPr>
        <p:spPr>
          <a:xfrm>
            <a:off x="4430748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Object Detection</a:t>
            </a:r>
          </a:p>
        </p:txBody>
      </p:sp>
      <p:grpSp>
        <p:nvGrpSpPr>
          <p:cNvPr id="164" name="Shape 164"/>
          <p:cNvGrpSpPr/>
          <p:nvPr/>
        </p:nvGrpSpPr>
        <p:grpSpPr>
          <a:xfrm>
            <a:off x="6743621" y="1607898"/>
            <a:ext cx="2242359" cy="1681796"/>
            <a:chOff x="1976038" y="594324"/>
            <a:chExt cx="4083699" cy="3062824"/>
          </a:xfrm>
        </p:grpSpPr>
        <p:pic>
          <p:nvPicPr>
            <p:cNvPr id="165" name="Shape 165"/>
            <p:cNvPicPr preferRelativeResize="0"/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976038" y="594324"/>
              <a:ext cx="4083699" cy="3062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/>
            <p:nvPr/>
          </p:nvSpPr>
          <p:spPr>
            <a:xfrm>
              <a:off x="2300325" y="1455200"/>
              <a:ext cx="1241700" cy="1321825"/>
            </a:xfrm>
            <a:custGeom>
              <a:avLst/>
              <a:gdLst/>
              <a:ahLst/>
              <a:cxnLst/>
              <a:rect l="0" t="0" r="0" b="0"/>
              <a:pathLst>
                <a:path w="49668" h="52873" extrusionOk="0">
                  <a:moveTo>
                    <a:pt x="19226" y="9613"/>
                  </a:moveTo>
                  <a:lnTo>
                    <a:pt x="13504" y="4120"/>
                  </a:lnTo>
                  <a:lnTo>
                    <a:pt x="9613" y="5951"/>
                  </a:lnTo>
                  <a:lnTo>
                    <a:pt x="10528" y="19913"/>
                  </a:lnTo>
                  <a:lnTo>
                    <a:pt x="13046" y="27467"/>
                  </a:lnTo>
                  <a:lnTo>
                    <a:pt x="8011" y="22431"/>
                  </a:lnTo>
                  <a:lnTo>
                    <a:pt x="1144" y="29069"/>
                  </a:lnTo>
                  <a:lnTo>
                    <a:pt x="0" y="37995"/>
                  </a:lnTo>
                  <a:lnTo>
                    <a:pt x="11673" y="42573"/>
                  </a:lnTo>
                  <a:lnTo>
                    <a:pt x="16708" y="52873"/>
                  </a:lnTo>
                  <a:lnTo>
                    <a:pt x="49668" y="52415"/>
                  </a:lnTo>
                  <a:lnTo>
                    <a:pt x="49439" y="46693"/>
                  </a:lnTo>
                  <a:lnTo>
                    <a:pt x="43030" y="41200"/>
                  </a:lnTo>
                  <a:lnTo>
                    <a:pt x="44861" y="36393"/>
                  </a:lnTo>
                  <a:lnTo>
                    <a:pt x="40055" y="29526"/>
                  </a:lnTo>
                  <a:lnTo>
                    <a:pt x="34333" y="0"/>
                  </a:lnTo>
                  <a:lnTo>
                    <a:pt x="28610" y="229"/>
                  </a:lnTo>
                  <a:lnTo>
                    <a:pt x="26779" y="7782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>
              <a:noFill/>
            </a:ln>
          </p:spPr>
        </p:sp>
        <p:sp>
          <p:nvSpPr>
            <p:cNvPr id="167" name="Shape 167"/>
            <p:cNvSpPr/>
            <p:nvPr/>
          </p:nvSpPr>
          <p:spPr>
            <a:xfrm>
              <a:off x="3152925" y="1392250"/>
              <a:ext cx="778200" cy="1064325"/>
            </a:xfrm>
            <a:custGeom>
              <a:avLst/>
              <a:gdLst/>
              <a:ahLst/>
              <a:cxnLst/>
              <a:rect l="0" t="0" r="0" b="0"/>
              <a:pathLst>
                <a:path w="31128" h="42573" extrusionOk="0">
                  <a:moveTo>
                    <a:pt x="8926" y="7096"/>
                  </a:moveTo>
                  <a:lnTo>
                    <a:pt x="15335" y="6180"/>
                  </a:lnTo>
                  <a:lnTo>
                    <a:pt x="20142" y="0"/>
                  </a:lnTo>
                  <a:lnTo>
                    <a:pt x="22659" y="458"/>
                  </a:lnTo>
                  <a:lnTo>
                    <a:pt x="24490" y="10758"/>
                  </a:lnTo>
                  <a:lnTo>
                    <a:pt x="24490" y="22660"/>
                  </a:lnTo>
                  <a:lnTo>
                    <a:pt x="28382" y="32273"/>
                  </a:lnTo>
                  <a:lnTo>
                    <a:pt x="31128" y="39369"/>
                  </a:lnTo>
                  <a:lnTo>
                    <a:pt x="21744" y="41200"/>
                  </a:lnTo>
                  <a:lnTo>
                    <a:pt x="9613" y="42573"/>
                  </a:lnTo>
                  <a:lnTo>
                    <a:pt x="10757" y="39140"/>
                  </a:lnTo>
                  <a:lnTo>
                    <a:pt x="6180" y="32731"/>
                  </a:lnTo>
                  <a:lnTo>
                    <a:pt x="0" y="4578"/>
                  </a:lnTo>
                  <a:close/>
                </a:path>
              </a:pathLst>
            </a:custGeom>
            <a:solidFill>
              <a:srgbClr val="F4CCCC">
                <a:alpha val="53950"/>
              </a:srgbClr>
            </a:solidFill>
            <a:ln>
              <a:noFill/>
            </a:ln>
          </p:spPr>
        </p:sp>
        <p:sp>
          <p:nvSpPr>
            <p:cNvPr id="168" name="Shape 168"/>
            <p:cNvSpPr/>
            <p:nvPr/>
          </p:nvSpPr>
          <p:spPr>
            <a:xfrm>
              <a:off x="3810975" y="768550"/>
              <a:ext cx="1916900" cy="2574975"/>
            </a:xfrm>
            <a:custGeom>
              <a:avLst/>
              <a:gdLst/>
              <a:ahLst/>
              <a:cxnLst/>
              <a:rect l="0" t="0" r="0" b="0"/>
              <a:pathLst>
                <a:path w="76676" h="102999" extrusionOk="0">
                  <a:moveTo>
                    <a:pt x="26550" y="0"/>
                  </a:moveTo>
                  <a:lnTo>
                    <a:pt x="50583" y="7324"/>
                  </a:lnTo>
                  <a:lnTo>
                    <a:pt x="56534" y="25635"/>
                  </a:lnTo>
                  <a:lnTo>
                    <a:pt x="50126" y="35477"/>
                  </a:lnTo>
                  <a:lnTo>
                    <a:pt x="76676" y="82857"/>
                  </a:lnTo>
                  <a:lnTo>
                    <a:pt x="72328" y="99336"/>
                  </a:lnTo>
                  <a:lnTo>
                    <a:pt x="32959" y="102999"/>
                  </a:lnTo>
                  <a:lnTo>
                    <a:pt x="17624" y="97963"/>
                  </a:lnTo>
                  <a:lnTo>
                    <a:pt x="4806" y="90868"/>
                  </a:lnTo>
                  <a:lnTo>
                    <a:pt x="10299" y="62715"/>
                  </a:lnTo>
                  <a:lnTo>
                    <a:pt x="5264" y="52186"/>
                  </a:lnTo>
                  <a:lnTo>
                    <a:pt x="10986" y="36164"/>
                  </a:lnTo>
                  <a:lnTo>
                    <a:pt x="0" y="24491"/>
                  </a:lnTo>
                  <a:lnTo>
                    <a:pt x="15106" y="458"/>
                  </a:lnTo>
                  <a:close/>
                </a:path>
              </a:pathLst>
            </a:custGeom>
            <a:solidFill>
              <a:srgbClr val="C9DAF8">
                <a:alpha val="47750"/>
              </a:srgbClr>
            </a:solidFill>
            <a:ln>
              <a:noFill/>
            </a:ln>
          </p:spPr>
        </p:sp>
        <p:sp>
          <p:nvSpPr>
            <p:cNvPr id="169" name="Shape 169"/>
            <p:cNvSpPr/>
            <p:nvPr/>
          </p:nvSpPr>
          <p:spPr>
            <a:xfrm>
              <a:off x="3645025" y="2736975"/>
              <a:ext cx="595100" cy="617975"/>
            </a:xfrm>
            <a:custGeom>
              <a:avLst/>
              <a:gdLst/>
              <a:ahLst/>
              <a:cxnLst/>
              <a:rect l="0" t="0" r="0" b="0"/>
              <a:pathLst>
                <a:path w="23804" h="24719" extrusionOk="0">
                  <a:moveTo>
                    <a:pt x="0" y="21515"/>
                  </a:moveTo>
                  <a:lnTo>
                    <a:pt x="5035" y="11673"/>
                  </a:lnTo>
                  <a:lnTo>
                    <a:pt x="2518" y="7324"/>
                  </a:lnTo>
                  <a:lnTo>
                    <a:pt x="5493" y="0"/>
                  </a:lnTo>
                  <a:lnTo>
                    <a:pt x="14191" y="0"/>
                  </a:lnTo>
                  <a:lnTo>
                    <a:pt x="16022" y="7095"/>
                  </a:lnTo>
                  <a:lnTo>
                    <a:pt x="13733" y="12360"/>
                  </a:lnTo>
                  <a:lnTo>
                    <a:pt x="18082" y="13962"/>
                  </a:lnTo>
                  <a:lnTo>
                    <a:pt x="21515" y="12360"/>
                  </a:lnTo>
                  <a:lnTo>
                    <a:pt x="23804" y="18082"/>
                  </a:lnTo>
                  <a:lnTo>
                    <a:pt x="17624" y="24719"/>
                  </a:lnTo>
                  <a:close/>
                </a:path>
              </a:pathLst>
            </a:custGeom>
            <a:solidFill>
              <a:srgbClr val="93C47D">
                <a:alpha val="53950"/>
              </a:srgbClr>
            </a:solidFill>
            <a:ln>
              <a:noFill/>
            </a:ln>
          </p:spPr>
        </p:sp>
      </p:grpSp>
      <p:sp>
        <p:nvSpPr>
          <p:cNvPr id="170" name="Shape 170"/>
          <p:cNvSpPr txBox="1"/>
          <p:nvPr/>
        </p:nvSpPr>
        <p:spPr>
          <a:xfrm>
            <a:off x="6743624" y="74762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D9D9D9"/>
                </a:solidFill>
              </a:rPr>
              <a:t>Instance Segmentation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Faster R-CNN: Results</a:t>
            </a:r>
          </a:p>
        </p:txBody>
      </p:sp>
      <p:graphicFrame>
        <p:nvGraphicFramePr>
          <p:cNvPr id="1392" name="Shape 1392"/>
          <p:cNvGraphicFramePr/>
          <p:nvPr/>
        </p:nvGraphicFramePr>
        <p:xfrm>
          <a:off x="663000" y="1653600"/>
          <a:ext cx="7755200" cy="2103000"/>
        </p:xfrm>
        <a:graphic>
          <a:graphicData uri="http://schemas.openxmlformats.org/drawingml/2006/table">
            <a:tbl>
              <a:tblPr>
                <a:noFill/>
                <a:tableStyleId>{DA31EE9B-F7A5-4F06-BDA8-4B29480A5490}</a:tableStyleId>
              </a:tblPr>
              <a:tblGrid>
                <a:gridCol w="218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R-CNN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 R-CNN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Faster R-CNN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Test time per image</a:t>
                      </a:r>
                      <a:br>
                        <a:rPr lang="en" sz="1800"/>
                      </a:br>
                      <a:r>
                        <a:rPr lang="en" sz="1800"/>
                        <a:t>(with proposals)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50 seconds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 seconds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0.2 seconds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(Speedup)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1x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25x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250x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mAP (VOC 2007)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66.0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66.9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66.9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Shape 1398"/>
          <p:cNvSpPr txBox="1"/>
          <p:nvPr/>
        </p:nvSpPr>
        <p:spPr>
          <a:xfrm>
            <a:off x="120875" y="69950"/>
            <a:ext cx="7701900" cy="110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Object Detection State-of-the-art:</a:t>
            </a:r>
            <a:br>
              <a:rPr lang="en" sz="3000"/>
            </a:br>
            <a:r>
              <a:rPr lang="en" sz="3000"/>
              <a:t>ResNet 101 + Faster R-CNN + some extras</a:t>
            </a:r>
          </a:p>
        </p:txBody>
      </p:sp>
      <p:pic>
        <p:nvPicPr>
          <p:cNvPr id="1399" name="Shape 1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599" y="1499224"/>
            <a:ext cx="6607598" cy="23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Shape 1400"/>
          <p:cNvSpPr txBox="1"/>
          <p:nvPr/>
        </p:nvSpPr>
        <p:spPr>
          <a:xfrm>
            <a:off x="0" y="4275200"/>
            <a:ext cx="4632899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</a:rPr>
              <a:t>He et. al, “Deep Residual Learning for Image Recognition”, arXiv 2015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 txBox="1"/>
          <p:nvPr/>
        </p:nvSpPr>
        <p:spPr>
          <a:xfrm>
            <a:off x="120875" y="69950"/>
            <a:ext cx="7701900" cy="110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ImageNet Detection 2013 - 2015</a:t>
            </a:r>
          </a:p>
        </p:txBody>
      </p:sp>
      <p:pic>
        <p:nvPicPr>
          <p:cNvPr id="1407" name="Shape 1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650" y="660224"/>
            <a:ext cx="6364699" cy="382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400" y="304105"/>
            <a:ext cx="84085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>
                <a:latin typeface="Arial"/>
                <a:cs typeface="Arial"/>
              </a:rPr>
              <a:t>Faster R-CNN </a:t>
            </a:r>
            <a:r>
              <a:rPr sz="2800" spc="-5" dirty="0">
                <a:latin typeface="Arial"/>
                <a:cs typeface="Arial"/>
              </a:rPr>
              <a:t>Shortcoming</a:t>
            </a:r>
            <a:r>
              <a:rPr lang="en-US" sz="2800" spc="-5" dirty="0">
                <a:latin typeface="Arial"/>
                <a:cs typeface="Arial"/>
              </a:rPr>
              <a:t>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050" y="927430"/>
            <a:ext cx="6233350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 indent="-2540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66700" algn="l"/>
              </a:tabLst>
            </a:pP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Slow,</a:t>
            </a:r>
            <a:r>
              <a:rPr sz="18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impossible</a:t>
            </a:r>
            <a:r>
              <a:rPr sz="18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for</a:t>
            </a:r>
            <a:r>
              <a:rPr sz="18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real-time</a:t>
            </a:r>
            <a:r>
              <a:rPr sz="18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detection</a:t>
            </a:r>
            <a:r>
              <a:rPr lang="en-US" spc="-5" dirty="0">
                <a:solidFill>
                  <a:srgbClr val="595959"/>
                </a:solidFill>
                <a:latin typeface="Arial"/>
                <a:cs typeface="Arial"/>
              </a:rPr>
              <a:t>*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595959"/>
              </a:buClr>
              <a:buFont typeface="Arial"/>
              <a:buAutoNum type="arabicPeriod"/>
            </a:pPr>
            <a:endParaRPr sz="1600" dirty="0">
              <a:latin typeface="Arial"/>
              <a:cs typeface="Arial"/>
            </a:endParaRPr>
          </a:p>
          <a:p>
            <a:pPr marL="266065" indent="-254000">
              <a:lnSpc>
                <a:spcPct val="100000"/>
              </a:lnSpc>
              <a:buAutoNum type="arabicPeriod"/>
              <a:tabLst>
                <a:tab pos="266700" algn="l"/>
              </a:tabLst>
            </a:pP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Hard</a:t>
            </a:r>
            <a:r>
              <a:rPr sz="1800" spc="-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to</a:t>
            </a:r>
            <a:r>
              <a:rPr sz="1800" spc="-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optimize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075" y="1840604"/>
            <a:ext cx="8705851" cy="291767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Shape 1413"/>
          <p:cNvSpPr txBox="1"/>
          <p:nvPr/>
        </p:nvSpPr>
        <p:spPr>
          <a:xfrm>
            <a:off x="120874" y="69950"/>
            <a:ext cx="8816775" cy="107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/>
              <a:t>YOLO: You Only Look Once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 dirty="0"/>
              <a:t>Detection as </a:t>
            </a:r>
            <a:r>
              <a:rPr lang="en" sz="3000" dirty="0">
                <a:solidFill>
                  <a:srgbClr val="FF0000"/>
                </a:solidFill>
              </a:rPr>
              <a:t>Regression</a:t>
            </a:r>
          </a:p>
        </p:txBody>
      </p:sp>
      <p:pic>
        <p:nvPicPr>
          <p:cNvPr id="1414" name="Shape 1414"/>
          <p:cNvPicPr preferRelativeResize="0"/>
          <p:nvPr/>
        </p:nvPicPr>
        <p:blipFill rotWithShape="1">
          <a:blip r:embed="rId3">
            <a:alphaModFix/>
          </a:blip>
          <a:srcRect t="3873"/>
          <a:stretch/>
        </p:blipFill>
        <p:spPr>
          <a:xfrm>
            <a:off x="4907281" y="548082"/>
            <a:ext cx="4067220" cy="240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Shape 14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817" y="3617622"/>
            <a:ext cx="4398624" cy="12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Shape 1416"/>
          <p:cNvSpPr txBox="1"/>
          <p:nvPr/>
        </p:nvSpPr>
        <p:spPr>
          <a:xfrm>
            <a:off x="206350" y="1416470"/>
            <a:ext cx="4596238" cy="35650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Divide image into S x S grid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Within each grid cell predict: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	B Boxes: 4 coordinates + confidence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	Class scores: C numbers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Regression from image to </a:t>
            </a:r>
            <a:br>
              <a:rPr lang="en" sz="1800" dirty="0"/>
            </a:br>
            <a:r>
              <a:rPr lang="en" sz="1800" dirty="0"/>
              <a:t>7 x 7 x (5 * B + C) tensor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Direct prediction using a CNN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r>
              <a:rPr lang="en" sz="1000" dirty="0"/>
              <a:t>Redmon et al, “You Only Look Once: </a:t>
            </a:r>
            <a:br>
              <a:rPr lang="en" sz="1000" dirty="0"/>
            </a:br>
            <a:r>
              <a:rPr lang="en" sz="1000" dirty="0"/>
              <a:t>Unified, Real-Time Object Detection”, </a:t>
            </a:r>
            <a:r>
              <a:rPr lang="en" sz="1000" dirty="0" err="1"/>
              <a:t>arXiv</a:t>
            </a:r>
            <a:r>
              <a:rPr lang="en" sz="1000" dirty="0"/>
              <a:t> 2015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3825"/>
            <a:ext cx="2693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Arial"/>
                <a:cs typeface="Arial"/>
              </a:rPr>
              <a:t>YOLO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Features</a:t>
            </a:r>
            <a:r>
              <a:rPr sz="2800" dirty="0">
                <a:latin typeface="MS PGothic"/>
                <a:cs typeface="MS PGothic"/>
              </a:rPr>
              <a:t>：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612595"/>
            <a:ext cx="41452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1.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Extremely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fast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(45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frames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per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second)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725" y="2641295"/>
            <a:ext cx="400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2.</a:t>
            </a:r>
            <a:r>
              <a:rPr sz="1800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Reason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Globally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on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Entire</a:t>
            </a:r>
            <a:r>
              <a:rPr sz="1800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Image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725" y="3669995"/>
            <a:ext cx="40595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3.</a:t>
            </a:r>
            <a:r>
              <a:rPr sz="18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Learn</a:t>
            </a:r>
            <a:r>
              <a:rPr sz="18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Generalizable</a:t>
            </a:r>
            <a:r>
              <a:rPr sz="1800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595959"/>
                </a:solidFill>
                <a:latin typeface="Arial"/>
                <a:cs typeface="Arial"/>
              </a:rPr>
              <a:t>Representations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850" y="917521"/>
            <a:ext cx="4131225" cy="41312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8774" y="348615"/>
            <a:ext cx="83508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Detection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Procedure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852" y="920212"/>
            <a:ext cx="4131229" cy="41258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56675" y="2183785"/>
            <a:ext cx="13379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7*7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grid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9BF22260-3CDB-694E-AA76-29D140E63CD7}"/>
              </a:ext>
            </a:extLst>
          </p:cNvPr>
          <p:cNvSpPr txBox="1">
            <a:spLocks/>
          </p:cNvSpPr>
          <p:nvPr/>
        </p:nvSpPr>
        <p:spPr>
          <a:xfrm>
            <a:off x="384724" y="343801"/>
            <a:ext cx="8286835" cy="4521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B7B7B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9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1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-1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S*S</a:t>
            </a:r>
            <a:r>
              <a:rPr lang="en-GB" sz="28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spc="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40" y="415190"/>
            <a:ext cx="86287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5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predicts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(x,y,w,h)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confidences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box: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" dirty="0">
                <a:latin typeface="Arial" panose="020B0604020202020204" pitchFamily="34" charset="0"/>
                <a:cs typeface="Arial" panose="020B0604020202020204" pitchFamily="34" charset="0"/>
              </a:rPr>
              <a:t>P(Object)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17852" y="920212"/>
            <a:ext cx="4150995" cy="4126229"/>
            <a:chOff x="1817852" y="920212"/>
            <a:chExt cx="4150995" cy="41262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852" y="920212"/>
              <a:ext cx="4131229" cy="41258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34799" y="1538850"/>
              <a:ext cx="614680" cy="584835"/>
            </a:xfrm>
            <a:custGeom>
              <a:avLst/>
              <a:gdLst/>
              <a:ahLst/>
              <a:cxnLst/>
              <a:rect l="l" t="t" r="r" b="b"/>
              <a:pathLst>
                <a:path w="614679" h="584835">
                  <a:moveTo>
                    <a:pt x="614399" y="584699"/>
                  </a:moveTo>
                  <a:lnTo>
                    <a:pt x="0" y="584699"/>
                  </a:lnTo>
                  <a:lnTo>
                    <a:pt x="0" y="0"/>
                  </a:lnTo>
                  <a:lnTo>
                    <a:pt x="614399" y="0"/>
                  </a:lnTo>
                  <a:lnTo>
                    <a:pt x="614399" y="5846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4799" y="1538850"/>
              <a:ext cx="614680" cy="584835"/>
            </a:xfrm>
            <a:custGeom>
              <a:avLst/>
              <a:gdLst/>
              <a:ahLst/>
              <a:cxnLst/>
              <a:rect l="l" t="t" r="r" b="b"/>
              <a:pathLst>
                <a:path w="614679" h="584835">
                  <a:moveTo>
                    <a:pt x="0" y="0"/>
                  </a:moveTo>
                  <a:lnTo>
                    <a:pt x="614399" y="0"/>
                  </a:lnTo>
                  <a:lnTo>
                    <a:pt x="614399" y="584699"/>
                  </a:lnTo>
                  <a:lnTo>
                    <a:pt x="0" y="584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7850" y="917521"/>
            <a:ext cx="4131310" cy="4131310"/>
            <a:chOff x="1817850" y="917521"/>
            <a:chExt cx="4131310" cy="4131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850" y="917521"/>
              <a:ext cx="4131225" cy="41312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15224" y="1245881"/>
              <a:ext cx="1862455" cy="833755"/>
            </a:xfrm>
            <a:custGeom>
              <a:avLst/>
              <a:gdLst/>
              <a:ahLst/>
              <a:cxnLst/>
              <a:rect l="l" t="t" r="r" b="b"/>
              <a:pathLst>
                <a:path w="1862454" h="833755">
                  <a:moveTo>
                    <a:pt x="0" y="0"/>
                  </a:moveTo>
                  <a:lnTo>
                    <a:pt x="1862399" y="0"/>
                  </a:lnTo>
                  <a:lnTo>
                    <a:pt x="1862399" y="833699"/>
                  </a:lnTo>
                  <a:lnTo>
                    <a:pt x="0" y="833699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6650" y="1475637"/>
              <a:ext cx="895350" cy="466090"/>
            </a:xfrm>
            <a:custGeom>
              <a:avLst/>
              <a:gdLst/>
              <a:ahLst/>
              <a:cxnLst/>
              <a:rect l="l" t="t" r="r" b="b"/>
              <a:pathLst>
                <a:path w="895350" h="466089">
                  <a:moveTo>
                    <a:pt x="0" y="0"/>
                  </a:moveTo>
                  <a:lnTo>
                    <a:pt x="895199" y="0"/>
                  </a:lnTo>
                  <a:lnTo>
                    <a:pt x="895199" y="465599"/>
                  </a:lnTo>
                  <a:lnTo>
                    <a:pt x="0" y="4655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00B0C5B0-067F-C347-8957-2261C0EF14F9}"/>
              </a:ext>
            </a:extLst>
          </p:cNvPr>
          <p:cNvSpPr txBox="1">
            <a:spLocks/>
          </p:cNvSpPr>
          <p:nvPr/>
        </p:nvSpPr>
        <p:spPr>
          <a:xfrm>
            <a:off x="243840" y="415190"/>
            <a:ext cx="8628705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000" spc="-8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25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45" dirty="0">
                <a:latin typeface="Arial" panose="020B0604020202020204" pitchFamily="34" charset="0"/>
                <a:cs typeface="Arial" panose="020B0604020202020204" pitchFamily="34" charset="0"/>
              </a:rPr>
              <a:t>predicts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-5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-5" dirty="0">
                <a:latin typeface="Arial" panose="020B0604020202020204" pitchFamily="34" charset="0"/>
                <a:cs typeface="Arial" panose="020B0604020202020204" pitchFamily="34" charset="0"/>
              </a:rPr>
              <a:t>boxes (</a:t>
            </a:r>
            <a:r>
              <a:rPr lang="en-GB" sz="2000" spc="-5" dirty="0" err="1">
                <a:latin typeface="Arial" panose="020B0604020202020204" pitchFamily="34" charset="0"/>
                <a:cs typeface="Arial" panose="020B0604020202020204" pitchFamily="34" charset="0"/>
              </a:rPr>
              <a:t>x,y,w,h</a:t>
            </a:r>
            <a:r>
              <a:rPr lang="en-GB" sz="2000" spc="-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1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20" dirty="0">
                <a:latin typeface="Arial" panose="020B0604020202020204" pitchFamily="34" charset="0"/>
                <a:cs typeface="Arial" panose="020B0604020202020204" pitchFamily="34" charset="0"/>
              </a:rPr>
              <a:t>confidences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1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-3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20" dirty="0">
                <a:latin typeface="Arial" panose="020B0604020202020204" pitchFamily="34" charset="0"/>
                <a:cs typeface="Arial" panose="020B0604020202020204" pitchFamily="34" charset="0"/>
              </a:rPr>
              <a:t>box:</a:t>
            </a:r>
            <a:r>
              <a:rPr lang="en-GB"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pc="15" dirty="0">
                <a:latin typeface="Arial" panose="020B0604020202020204" pitchFamily="34" charset="0"/>
                <a:cs typeface="Arial" panose="020B0604020202020204" pitchFamily="34" charset="0"/>
              </a:rPr>
              <a:t>P(Object)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120875" y="69950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Classification + Localization: Task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283900" y="768175"/>
            <a:ext cx="8508599" cy="36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Classification</a:t>
            </a:r>
            <a:r>
              <a:rPr lang="en" sz="1800"/>
              <a:t>: C classes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800" b="1"/>
              <a:t>Input: </a:t>
            </a:r>
            <a:r>
              <a:rPr lang="en" sz="1800"/>
              <a:t>Image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800" b="1"/>
              <a:t>Output:</a:t>
            </a:r>
            <a:r>
              <a:rPr lang="en" sz="1800"/>
              <a:t> Class label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800" b="1"/>
              <a:t>Evaluation metric:</a:t>
            </a:r>
            <a:r>
              <a:rPr lang="en" sz="1800"/>
              <a:t> Accuracy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 b="1"/>
              <a:t>Localization</a:t>
            </a:r>
            <a:r>
              <a:rPr lang="en" sz="1800"/>
              <a:t>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800" b="1"/>
              <a:t>Input:</a:t>
            </a:r>
            <a:r>
              <a:rPr lang="en" sz="1800"/>
              <a:t> Image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800" b="1"/>
              <a:t>Output</a:t>
            </a:r>
            <a:r>
              <a:rPr lang="en" sz="1800"/>
              <a:t>: Box in the image (x, y, w, h)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800" b="1"/>
              <a:t>Evaluation metric:</a:t>
            </a:r>
            <a:r>
              <a:rPr lang="en" sz="1800"/>
              <a:t> Intersection over Union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1800" b="1"/>
              <a:t>Classification + Localization</a:t>
            </a:r>
            <a:r>
              <a:rPr lang="en" sz="1800"/>
              <a:t>: Do both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3175" y="820499"/>
            <a:ext cx="1349375" cy="1119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Shape 179"/>
          <p:cNvCxnSpPr/>
          <p:nvPr/>
        </p:nvCxnSpPr>
        <p:spPr>
          <a:xfrm>
            <a:off x="5686225" y="1380287"/>
            <a:ext cx="9185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0" name="Shape 180"/>
          <p:cNvSpPr txBox="1"/>
          <p:nvPr/>
        </p:nvSpPr>
        <p:spPr>
          <a:xfrm>
            <a:off x="6713350" y="1199975"/>
            <a:ext cx="659999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CAT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837" y="2464287"/>
            <a:ext cx="1349375" cy="1119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Shape 182"/>
          <p:cNvCxnSpPr/>
          <p:nvPr/>
        </p:nvCxnSpPr>
        <p:spPr>
          <a:xfrm>
            <a:off x="6949150" y="3024062"/>
            <a:ext cx="91859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3" name="Shape 183"/>
          <p:cNvSpPr txBox="1"/>
          <p:nvPr/>
        </p:nvSpPr>
        <p:spPr>
          <a:xfrm>
            <a:off x="7822775" y="2843775"/>
            <a:ext cx="1236600" cy="3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(x, y, w, h)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7850" y="917521"/>
            <a:ext cx="4131310" cy="4131310"/>
            <a:chOff x="1817850" y="917521"/>
            <a:chExt cx="4131310" cy="4131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850" y="917521"/>
              <a:ext cx="4131225" cy="41312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15224" y="1245881"/>
              <a:ext cx="1862455" cy="833755"/>
            </a:xfrm>
            <a:custGeom>
              <a:avLst/>
              <a:gdLst/>
              <a:ahLst/>
              <a:cxnLst/>
              <a:rect l="l" t="t" r="r" b="b"/>
              <a:pathLst>
                <a:path w="1862454" h="833755">
                  <a:moveTo>
                    <a:pt x="0" y="0"/>
                  </a:moveTo>
                  <a:lnTo>
                    <a:pt x="1862399" y="0"/>
                  </a:lnTo>
                  <a:lnTo>
                    <a:pt x="1862399" y="833699"/>
                  </a:lnTo>
                  <a:lnTo>
                    <a:pt x="0" y="833699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96650" y="1475637"/>
              <a:ext cx="895350" cy="466090"/>
            </a:xfrm>
            <a:custGeom>
              <a:avLst/>
              <a:gdLst/>
              <a:ahLst/>
              <a:cxnLst/>
              <a:rect l="l" t="t" r="r" b="b"/>
              <a:pathLst>
                <a:path w="895350" h="466089">
                  <a:moveTo>
                    <a:pt x="0" y="0"/>
                  </a:moveTo>
                  <a:lnTo>
                    <a:pt x="895199" y="0"/>
                  </a:lnTo>
                  <a:lnTo>
                    <a:pt x="895199" y="465599"/>
                  </a:lnTo>
                  <a:lnTo>
                    <a:pt x="0" y="4655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279525" y="981012"/>
            <a:ext cx="17669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each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box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predict</a:t>
            </a:r>
            <a:r>
              <a:rPr lang="en-US" sz="1400" spc="-5" dirty="0">
                <a:latin typeface="Arial"/>
                <a:cs typeface="Arial"/>
              </a:rPr>
              <a:t>s</a:t>
            </a:r>
            <a:r>
              <a:rPr sz="1400" spc="-5" dirty="0"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3471" y="1622897"/>
            <a:ext cx="2677698" cy="14243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359500" y="3369863"/>
            <a:ext cx="208978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P(Object): probability that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box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contains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object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4725" y="1533435"/>
            <a:ext cx="9239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Arial"/>
                <a:cs typeface="Arial"/>
              </a:rPr>
              <a:t>B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=</a:t>
            </a:r>
            <a:r>
              <a:rPr sz="3000" spc="-5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2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37562EAA-84E5-E749-A05D-4823F1B37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840" y="415190"/>
            <a:ext cx="86287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5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predicts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(x,y,w,h)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confidences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box: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" dirty="0">
                <a:latin typeface="Arial" panose="020B0604020202020204" pitchFamily="34" charset="0"/>
                <a:cs typeface="Arial" panose="020B0604020202020204" pitchFamily="34" charset="0"/>
              </a:rPr>
              <a:t>P(Object)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7850" y="917521"/>
            <a:ext cx="4131310" cy="4131310"/>
            <a:chOff x="1817850" y="917521"/>
            <a:chExt cx="4131310" cy="4131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850" y="917521"/>
              <a:ext cx="4131231" cy="41312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92099" y="1342668"/>
              <a:ext cx="1862455" cy="833755"/>
            </a:xfrm>
            <a:custGeom>
              <a:avLst/>
              <a:gdLst/>
              <a:ahLst/>
              <a:cxnLst/>
              <a:rect l="l" t="t" r="r" b="b"/>
              <a:pathLst>
                <a:path w="1862454" h="833755">
                  <a:moveTo>
                    <a:pt x="0" y="0"/>
                  </a:moveTo>
                  <a:lnTo>
                    <a:pt x="1862399" y="0"/>
                  </a:lnTo>
                  <a:lnTo>
                    <a:pt x="1862399" y="833699"/>
                  </a:lnTo>
                  <a:lnTo>
                    <a:pt x="0" y="833699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85224" y="1526750"/>
              <a:ext cx="895350" cy="466090"/>
            </a:xfrm>
            <a:custGeom>
              <a:avLst/>
              <a:gdLst/>
              <a:ahLst/>
              <a:cxnLst/>
              <a:rect l="l" t="t" r="r" b="b"/>
              <a:pathLst>
                <a:path w="895350" h="466089">
                  <a:moveTo>
                    <a:pt x="0" y="0"/>
                  </a:moveTo>
                  <a:lnTo>
                    <a:pt x="895199" y="0"/>
                  </a:lnTo>
                  <a:lnTo>
                    <a:pt x="895199" y="465599"/>
                  </a:lnTo>
                  <a:lnTo>
                    <a:pt x="0" y="4655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683E2129-A5B9-5C4E-ACEB-A57BEDB2E3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840" y="415190"/>
            <a:ext cx="86287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5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predicts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(x,y,w,h)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confidences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box: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" dirty="0">
                <a:latin typeface="Arial" panose="020B0604020202020204" pitchFamily="34" charset="0"/>
                <a:cs typeface="Arial" panose="020B0604020202020204" pitchFamily="34" charset="0"/>
              </a:rPr>
              <a:t>P(Object)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7850" y="857706"/>
            <a:ext cx="4208145" cy="4191635"/>
            <a:chOff x="1817850" y="857706"/>
            <a:chExt cx="4208145" cy="4191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850" y="917521"/>
              <a:ext cx="4131225" cy="41312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76625" y="3362193"/>
              <a:ext cx="1501775" cy="1375410"/>
            </a:xfrm>
            <a:custGeom>
              <a:avLst/>
              <a:gdLst/>
              <a:ahLst/>
              <a:cxnLst/>
              <a:rect l="l" t="t" r="r" b="b"/>
              <a:pathLst>
                <a:path w="1501775" h="1375410">
                  <a:moveTo>
                    <a:pt x="0" y="0"/>
                  </a:moveTo>
                  <a:lnTo>
                    <a:pt x="1501499" y="0"/>
                  </a:lnTo>
                  <a:lnTo>
                    <a:pt x="1501499" y="1375199"/>
                  </a:lnTo>
                  <a:lnTo>
                    <a:pt x="0" y="13751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22925" y="1579731"/>
              <a:ext cx="1862455" cy="833755"/>
            </a:xfrm>
            <a:custGeom>
              <a:avLst/>
              <a:gdLst/>
              <a:ahLst/>
              <a:cxnLst/>
              <a:rect l="l" t="t" r="r" b="b"/>
              <a:pathLst>
                <a:path w="1862454" h="833755">
                  <a:moveTo>
                    <a:pt x="0" y="0"/>
                  </a:moveTo>
                  <a:lnTo>
                    <a:pt x="1862399" y="0"/>
                  </a:lnTo>
                  <a:lnTo>
                    <a:pt x="1862399" y="833699"/>
                  </a:lnTo>
                  <a:lnTo>
                    <a:pt x="0" y="833699"/>
                  </a:lnTo>
                  <a:lnTo>
                    <a:pt x="0" y="0"/>
                  </a:lnTo>
                  <a:close/>
                </a:path>
              </a:pathLst>
            </a:custGeom>
            <a:ln w="1142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59674" y="3772493"/>
              <a:ext cx="794385" cy="715010"/>
            </a:xfrm>
            <a:custGeom>
              <a:avLst/>
              <a:gdLst/>
              <a:ahLst/>
              <a:cxnLst/>
              <a:rect l="l" t="t" r="r" b="b"/>
              <a:pathLst>
                <a:path w="794385" h="715010">
                  <a:moveTo>
                    <a:pt x="0" y="0"/>
                  </a:moveTo>
                  <a:lnTo>
                    <a:pt x="794099" y="0"/>
                  </a:lnTo>
                  <a:lnTo>
                    <a:pt x="794099" y="714599"/>
                  </a:lnTo>
                  <a:lnTo>
                    <a:pt x="0" y="7145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33775" y="1579724"/>
              <a:ext cx="895350" cy="466090"/>
            </a:xfrm>
            <a:custGeom>
              <a:avLst/>
              <a:gdLst/>
              <a:ahLst/>
              <a:cxnLst/>
              <a:rect l="l" t="t" r="r" b="b"/>
              <a:pathLst>
                <a:path w="895350" h="466089">
                  <a:moveTo>
                    <a:pt x="0" y="0"/>
                  </a:moveTo>
                  <a:lnTo>
                    <a:pt x="895199" y="0"/>
                  </a:lnTo>
                  <a:lnTo>
                    <a:pt x="895199" y="465599"/>
                  </a:lnTo>
                  <a:lnTo>
                    <a:pt x="0" y="46559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725" y="857706"/>
              <a:ext cx="4131225" cy="4131225"/>
            </a:xfrm>
            <a:prstGeom prst="rect">
              <a:avLst/>
            </a:prstGeom>
          </p:spPr>
        </p:pic>
      </p:grpSp>
      <p:sp>
        <p:nvSpPr>
          <p:cNvPr id="12" name="object 2">
            <a:extLst>
              <a:ext uri="{FF2B5EF4-FFF2-40B4-BE49-F238E27FC236}">
                <a16:creationId xmlns:a16="http://schemas.microsoft.com/office/drawing/2014/main" id="{BBE879B8-7F57-3C4F-B785-AD416D6A66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840" y="415190"/>
            <a:ext cx="862870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5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5" dirty="0">
                <a:latin typeface="Arial" panose="020B0604020202020204" pitchFamily="34" charset="0"/>
                <a:cs typeface="Arial" panose="020B0604020202020204" pitchFamily="34" charset="0"/>
              </a:rPr>
              <a:t>predicts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en-US" sz="2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(x,y,w,h)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confidences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4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" dirty="0">
                <a:latin typeface="Arial" panose="020B0604020202020204" pitchFamily="34" charset="0"/>
                <a:cs typeface="Arial" panose="020B0604020202020204" pitchFamily="34" charset="0"/>
              </a:rPr>
              <a:t>box:</a:t>
            </a:r>
            <a:r>
              <a:rPr sz="20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" dirty="0">
                <a:latin typeface="Arial" panose="020B0604020202020204" pitchFamily="34" charset="0"/>
                <a:cs typeface="Arial" panose="020B0604020202020204" pitchFamily="34" charset="0"/>
              </a:rPr>
              <a:t>P(Object)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848" y="917531"/>
            <a:ext cx="4131225" cy="41258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32375"/>
            <a:ext cx="84163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40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60" dirty="0">
                <a:latin typeface="Arial" panose="020B0604020202020204" pitchFamily="34" charset="0"/>
                <a:cs typeface="Arial" panose="020B0604020202020204" pitchFamily="34" charset="0"/>
              </a:rPr>
              <a:t>predicts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2800" spc="-75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75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125" y="3376553"/>
            <a:ext cx="7423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5" dirty="0">
                <a:latin typeface="Microsoft Sans Serif"/>
                <a:cs typeface="Microsoft Sans Serif"/>
              </a:rPr>
              <a:t>Dog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425" y="1323972"/>
            <a:ext cx="1227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latin typeface="Microsoft Sans Serif"/>
                <a:cs typeface="Microsoft Sans Serif"/>
              </a:rPr>
              <a:t>Bicycle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8224" y="1438291"/>
            <a:ext cx="607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Microsoft Sans Serif"/>
                <a:cs typeface="Microsoft Sans Serif"/>
              </a:rPr>
              <a:t>Car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6649" y="4049616"/>
            <a:ext cx="11474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40" dirty="0">
                <a:latin typeface="Microsoft Sans Serif"/>
                <a:cs typeface="Microsoft Sans Serif"/>
              </a:rPr>
              <a:t>Dining  </a:t>
            </a:r>
            <a:r>
              <a:rPr sz="3000" dirty="0">
                <a:latin typeface="Microsoft Sans Serif"/>
                <a:cs typeface="Microsoft Sans Serif"/>
              </a:rPr>
              <a:t>Table</a:t>
            </a:r>
            <a:endParaRPr sz="3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0754" y="917531"/>
            <a:ext cx="4488815" cy="4126229"/>
            <a:chOff x="1460754" y="917531"/>
            <a:chExt cx="4488815" cy="41262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7848" y="917531"/>
              <a:ext cx="4131225" cy="41258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08718" y="4309074"/>
              <a:ext cx="709295" cy="24130"/>
            </a:xfrm>
            <a:custGeom>
              <a:avLst/>
              <a:gdLst/>
              <a:ahLst/>
              <a:cxnLst/>
              <a:rect l="l" t="t" r="r" b="b"/>
              <a:pathLst>
                <a:path w="709294" h="24129">
                  <a:moveTo>
                    <a:pt x="708781" y="0"/>
                  </a:moveTo>
                  <a:lnTo>
                    <a:pt x="0" y="23598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5516" y="431694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724" y="31447"/>
                  </a:moveTo>
                  <a:lnTo>
                    <a:pt x="0" y="17162"/>
                  </a:lnTo>
                  <a:lnTo>
                    <a:pt x="42677" y="0"/>
                  </a:lnTo>
                  <a:lnTo>
                    <a:pt x="43724" y="314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5516" y="431694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2677" y="0"/>
                  </a:moveTo>
                  <a:lnTo>
                    <a:pt x="0" y="17162"/>
                  </a:lnTo>
                  <a:lnTo>
                    <a:pt x="43724" y="31447"/>
                  </a:lnTo>
                  <a:lnTo>
                    <a:pt x="42677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4724" y="320950"/>
            <a:ext cx="83782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60" dirty="0">
                <a:latin typeface="Arial" panose="020B0604020202020204" pitchFamily="34" charset="0"/>
                <a:cs typeface="Arial" panose="020B0604020202020204" pitchFamily="34" charset="0"/>
              </a:rPr>
              <a:t>Conditioned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7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60" dirty="0">
                <a:latin typeface="Arial" panose="020B0604020202020204" pitchFamily="34" charset="0"/>
                <a:cs typeface="Arial" panose="020B0604020202020204" pitchFamily="34" charset="0"/>
              </a:rPr>
              <a:t>object: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85" dirty="0">
                <a:latin typeface="Arial" panose="020B0604020202020204" pitchFamily="34" charset="0"/>
                <a:cs typeface="Arial" panose="020B0604020202020204" pitchFamily="34" charset="0"/>
              </a:rPr>
              <a:t>P(Car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5" dirty="0">
                <a:latin typeface="Arial" panose="020B0604020202020204" pitchFamily="34" charset="0"/>
                <a:cs typeface="Arial" panose="020B0604020202020204" pitchFamily="34" charset="0"/>
              </a:rPr>
              <a:t>Object)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125" y="3376553"/>
            <a:ext cx="7423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5" dirty="0">
                <a:latin typeface="Microsoft Sans Serif"/>
                <a:cs typeface="Microsoft Sans Serif"/>
              </a:rPr>
              <a:t>Dog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5425" y="1323972"/>
            <a:ext cx="1227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latin typeface="Microsoft Sans Serif"/>
                <a:cs typeface="Microsoft Sans Serif"/>
              </a:rPr>
              <a:t>Bicycle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8224" y="1438291"/>
            <a:ext cx="607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latin typeface="Microsoft Sans Serif"/>
                <a:cs typeface="Microsoft Sans Serif"/>
              </a:rPr>
              <a:t>Car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88449" y="4086860"/>
            <a:ext cx="11474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40" dirty="0">
                <a:latin typeface="Microsoft Sans Serif"/>
                <a:cs typeface="Microsoft Sans Serif"/>
              </a:rPr>
              <a:t>Dining  </a:t>
            </a:r>
            <a:r>
              <a:rPr sz="3000" dirty="0">
                <a:latin typeface="Microsoft Sans Serif"/>
                <a:cs typeface="Microsoft Sans Serif"/>
              </a:rPr>
              <a:t>Table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3025" y="3760280"/>
            <a:ext cx="356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latin typeface="Arial"/>
                <a:cs typeface="Arial"/>
              </a:rPr>
              <a:t>Eg.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3025" y="4036505"/>
            <a:ext cx="1024255" cy="852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Dog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=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0.8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spc="-10" dirty="0">
                <a:latin typeface="Microsoft Sans Serif"/>
                <a:cs typeface="Microsoft Sans Serif"/>
              </a:rPr>
              <a:t>Cat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=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0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spc="10" dirty="0">
                <a:latin typeface="Microsoft Sans Serif"/>
                <a:cs typeface="Microsoft Sans Serif"/>
              </a:rPr>
              <a:t>Bike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40" dirty="0">
                <a:latin typeface="Microsoft Sans Serif"/>
                <a:cs typeface="Microsoft Sans Serif"/>
              </a:rPr>
              <a:t>=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0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7800" y="940381"/>
            <a:ext cx="4131225" cy="41312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4" y="298075"/>
            <a:ext cx="83477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sz="28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80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40" dirty="0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sz="28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13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70" dirty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sz="28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1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75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sz="28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50" dirty="0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2075" y="2417490"/>
            <a:ext cx="31857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3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P(class|Object)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*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P(Object)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=P(class)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7850" y="917531"/>
            <a:ext cx="4131225" cy="41312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32375"/>
            <a:ext cx="81953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latin typeface="Arial" panose="020B0604020202020204" pitchFamily="34" charset="0"/>
                <a:cs typeface="Arial" panose="020B0604020202020204" pitchFamily="34" charset="0"/>
              </a:rPr>
              <a:t>Finally</a:t>
            </a:r>
            <a:r>
              <a:rPr sz="28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80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9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80" dirty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75" dirty="0">
                <a:latin typeface="Arial" panose="020B0604020202020204" pitchFamily="34" charset="0"/>
                <a:cs typeface="Arial" panose="020B0604020202020204" pitchFamily="34" charset="0"/>
              </a:rPr>
              <a:t>detections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1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90" dirty="0">
                <a:latin typeface="Arial" panose="020B0604020202020204" pitchFamily="34" charset="0"/>
                <a:cs typeface="Arial" panose="020B0604020202020204" pitchFamily="34" charset="0"/>
              </a:rPr>
              <a:t>NMS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8764" y="1128995"/>
            <a:ext cx="8519242" cy="3652565"/>
            <a:chOff x="-1684118" y="957534"/>
            <a:chExt cx="8519242" cy="3652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684118" y="957534"/>
              <a:ext cx="6919038" cy="36525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8925" y="4034800"/>
              <a:ext cx="3886199" cy="5752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1960" y="2682865"/>
            <a:ext cx="41998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(B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C)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tensor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647F40-F9C9-AD4F-A663-45064BAA363D}"/>
              </a:ext>
            </a:extLst>
          </p:cNvPr>
          <p:cNvSpPr txBox="1">
            <a:spLocks/>
          </p:cNvSpPr>
          <p:nvPr/>
        </p:nvSpPr>
        <p:spPr>
          <a:xfrm>
            <a:off x="384725" y="332375"/>
            <a:ext cx="8195395" cy="4521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rgbClr val="B7B7B7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8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format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 txBox="1"/>
          <p:nvPr/>
        </p:nvSpPr>
        <p:spPr>
          <a:xfrm>
            <a:off x="120875" y="69950"/>
            <a:ext cx="7701900" cy="107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YOLO: You Only Look Once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Detection as Regression</a:t>
            </a:r>
          </a:p>
        </p:txBody>
      </p:sp>
      <p:pic>
        <p:nvPicPr>
          <p:cNvPr id="1423" name="Shape 1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9962" y="1429787"/>
            <a:ext cx="469582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Shape 1424"/>
          <p:cNvSpPr txBox="1"/>
          <p:nvPr/>
        </p:nvSpPr>
        <p:spPr>
          <a:xfrm>
            <a:off x="206350" y="1142150"/>
            <a:ext cx="3768300" cy="33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Faster than Faster R-CNN, but not as good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000"/>
              <a:t>Redmon et al, “You Only Look Once: </a:t>
            </a:r>
            <a:br>
              <a:rPr lang="en" sz="1000"/>
            </a:br>
            <a:r>
              <a:rPr lang="en" sz="1000"/>
              <a:t>Unified, Real-Time Object Detection”, arXiv 2015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 txBox="1"/>
          <p:nvPr/>
        </p:nvSpPr>
        <p:spPr>
          <a:xfrm>
            <a:off x="120875" y="69950"/>
            <a:ext cx="7701900" cy="82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Recap</a:t>
            </a:r>
          </a:p>
        </p:txBody>
      </p:sp>
      <p:sp>
        <p:nvSpPr>
          <p:cNvPr id="1438" name="Shape 1438"/>
          <p:cNvSpPr txBox="1"/>
          <p:nvPr/>
        </p:nvSpPr>
        <p:spPr>
          <a:xfrm>
            <a:off x="480875" y="604425"/>
            <a:ext cx="8445299" cy="3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Localization</a:t>
            </a:r>
            <a:r>
              <a:rPr lang="en" sz="1800" dirty="0"/>
              <a:t>: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Find a fixed number of objects (one or many)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L2 regression from CNN features to box coordinates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Much simpler than detection; consider it for your projects!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 err="1"/>
              <a:t>Overfeat</a:t>
            </a:r>
            <a:r>
              <a:rPr lang="en" sz="1800" dirty="0"/>
              <a:t>: Regression + efficient sliding window with FC -&gt; conv conversion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Deeper networks do better</a:t>
            </a:r>
          </a:p>
          <a:p>
            <a:pPr marL="114300" lvl="0" rtl="0">
              <a:spcBef>
                <a:spcPts val="0"/>
              </a:spcBef>
              <a:buSzPct val="100000"/>
            </a:pPr>
            <a:endParaRPr lang="en" sz="1800"/>
          </a:p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Object</a:t>
            </a:r>
            <a:r>
              <a:rPr lang="en" sz="1800" dirty="0"/>
              <a:t> </a:t>
            </a:r>
            <a:r>
              <a:rPr lang="en" sz="1800" b="1" dirty="0"/>
              <a:t>Detection</a:t>
            </a:r>
            <a:r>
              <a:rPr lang="en" sz="1800" dirty="0"/>
              <a:t>: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Find a variable number of objects by classifying image regions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Before CNNs: dense multiscale sliding window (</a:t>
            </a:r>
            <a:r>
              <a:rPr lang="en" sz="1800" dirty="0" err="1"/>
              <a:t>HoG</a:t>
            </a:r>
            <a:r>
              <a:rPr lang="en" sz="1800" dirty="0"/>
              <a:t>, DPM)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Avoid dense sliding window with region proposals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R-CNN: Selective Search + CNN classification / regression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Fast R-CNN: Swap order of convolutions and region extraction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 dirty="0"/>
              <a:t>Faster R-CNN: Compute region proposals within the network</a:t>
            </a:r>
          </a:p>
          <a:p>
            <a:pPr marL="457200" lvl="0" indent="-342900">
              <a:spcBef>
                <a:spcPts val="0"/>
              </a:spcBef>
              <a:buSzPct val="100000"/>
              <a:buChar char="-"/>
            </a:pPr>
            <a:r>
              <a:rPr lang="en" sz="1800" dirty="0"/>
              <a:t>Deeper networks do better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</TotalTime>
  <Words>3690</Words>
  <Application>Microsoft Macintosh PowerPoint</Application>
  <PresentationFormat>On-screen Show (16:9)</PresentationFormat>
  <Paragraphs>781</Paragraphs>
  <Slides>99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Calibri Light</vt:lpstr>
      <vt:lpstr>Arial</vt:lpstr>
      <vt:lpstr>Microsoft Sans Serif</vt:lpstr>
      <vt:lpstr>MS PGothic</vt:lpstr>
      <vt:lpstr>Calibri</vt:lpstr>
      <vt:lpstr>Helvetica Neue</vt:lpstr>
      <vt:lpstr>Verdana</vt:lpstr>
      <vt:lpstr>Office Theme</vt:lpstr>
      <vt:lpstr>Object Localization. Object Detection. Faster R-CNN.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Faster R-CNN Shortcomings</vt:lpstr>
      <vt:lpstr>PowerPoint Presentation</vt:lpstr>
      <vt:lpstr>YOLO Features：</vt:lpstr>
      <vt:lpstr>PowerPoint Presentation</vt:lpstr>
      <vt:lpstr>PowerPoint Presentation</vt:lpstr>
      <vt:lpstr>Each cell predicts B boxes (x,y,w,h) and confidences of each box: P(Object)</vt:lpstr>
      <vt:lpstr>PowerPoint Presentation</vt:lpstr>
      <vt:lpstr>Each cell predicts B boxes (x,y,w,h) and confidences of each box: P(Object)</vt:lpstr>
      <vt:lpstr>Each cell predicts B boxes (x,y,w,h) and confidences of each box: P(Object)</vt:lpstr>
      <vt:lpstr>Each cell predicts B boxes (x,y,w,h) and confidences of each box: P(Object)</vt:lpstr>
      <vt:lpstr>Each cell also predicts a class probability</vt:lpstr>
      <vt:lpstr>Conditioned on object: P(Car | Object)</vt:lpstr>
      <vt:lpstr>Then we combine the box and class predictions</vt:lpstr>
      <vt:lpstr>Finally we do threshold detections and NMS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Localization. Object Detection Faster R-CNN.</dc:title>
  <cp:lastModifiedBy>Radu Ionescu</cp:lastModifiedBy>
  <cp:revision>28</cp:revision>
  <dcterms:modified xsi:type="dcterms:W3CDTF">2022-11-24T13:51:01Z</dcterms:modified>
</cp:coreProperties>
</file>