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5" r:id="rId1"/>
    <p:sldMasterId id="2147483687" r:id="rId2"/>
  </p:sldMasterIdLst>
  <p:notesMasterIdLst>
    <p:notesMasterId r:id="rId105"/>
  </p:notesMasterIdLst>
  <p:handoutMasterIdLst>
    <p:handoutMasterId r:id="rId106"/>
  </p:handoutMasterIdLst>
  <p:sldIdLst>
    <p:sldId id="256" r:id="rId3"/>
    <p:sldId id="514" r:id="rId4"/>
    <p:sldId id="518" r:id="rId5"/>
    <p:sldId id="520" r:id="rId6"/>
    <p:sldId id="521" r:id="rId7"/>
    <p:sldId id="522" r:id="rId8"/>
    <p:sldId id="526" r:id="rId9"/>
    <p:sldId id="525" r:id="rId10"/>
    <p:sldId id="545" r:id="rId11"/>
    <p:sldId id="527" r:id="rId12"/>
    <p:sldId id="528" r:id="rId13"/>
    <p:sldId id="534" r:id="rId14"/>
    <p:sldId id="531" r:id="rId15"/>
    <p:sldId id="532" r:id="rId16"/>
    <p:sldId id="533" r:id="rId17"/>
    <p:sldId id="537" r:id="rId18"/>
    <p:sldId id="536" r:id="rId19"/>
    <p:sldId id="544" r:id="rId20"/>
    <p:sldId id="535" r:id="rId21"/>
    <p:sldId id="546" r:id="rId22"/>
    <p:sldId id="539" r:id="rId23"/>
    <p:sldId id="560" r:id="rId24"/>
    <p:sldId id="541" r:id="rId25"/>
    <p:sldId id="543" r:id="rId26"/>
    <p:sldId id="542" r:id="rId27"/>
    <p:sldId id="558" r:id="rId28"/>
    <p:sldId id="547" r:id="rId29"/>
    <p:sldId id="548" r:id="rId30"/>
    <p:sldId id="549" r:id="rId31"/>
    <p:sldId id="550" r:id="rId32"/>
    <p:sldId id="523" r:id="rId33"/>
    <p:sldId id="524" r:id="rId34"/>
    <p:sldId id="551" r:id="rId35"/>
    <p:sldId id="552" r:id="rId36"/>
    <p:sldId id="554" r:id="rId37"/>
    <p:sldId id="529" r:id="rId38"/>
    <p:sldId id="530" r:id="rId39"/>
    <p:sldId id="555" r:id="rId40"/>
    <p:sldId id="556" r:id="rId41"/>
    <p:sldId id="557" r:id="rId42"/>
    <p:sldId id="559" r:id="rId43"/>
    <p:sldId id="257" r:id="rId44"/>
    <p:sldId id="260" r:id="rId45"/>
    <p:sldId id="258" r:id="rId46"/>
    <p:sldId id="264" r:id="rId47"/>
    <p:sldId id="265" r:id="rId48"/>
    <p:sldId id="266" r:id="rId49"/>
    <p:sldId id="270" r:id="rId50"/>
    <p:sldId id="267" r:id="rId51"/>
    <p:sldId id="268" r:id="rId52"/>
    <p:sldId id="269" r:id="rId53"/>
    <p:sldId id="307" r:id="rId54"/>
    <p:sldId id="308" r:id="rId55"/>
    <p:sldId id="309" r:id="rId56"/>
    <p:sldId id="310" r:id="rId57"/>
    <p:sldId id="306" r:id="rId58"/>
    <p:sldId id="271" r:id="rId59"/>
    <p:sldId id="331" r:id="rId60"/>
    <p:sldId id="272" r:id="rId61"/>
    <p:sldId id="273" r:id="rId62"/>
    <p:sldId id="277" r:id="rId63"/>
    <p:sldId id="278" r:id="rId64"/>
    <p:sldId id="279" r:id="rId65"/>
    <p:sldId id="280" r:id="rId66"/>
    <p:sldId id="281" r:id="rId67"/>
    <p:sldId id="282" r:id="rId68"/>
    <p:sldId id="283" r:id="rId69"/>
    <p:sldId id="284" r:id="rId70"/>
    <p:sldId id="274" r:id="rId71"/>
    <p:sldId id="276" r:id="rId72"/>
    <p:sldId id="275" r:id="rId73"/>
    <p:sldId id="285" r:id="rId74"/>
    <p:sldId id="286" r:id="rId75"/>
    <p:sldId id="311" r:id="rId76"/>
    <p:sldId id="313" r:id="rId77"/>
    <p:sldId id="315" r:id="rId78"/>
    <p:sldId id="316" r:id="rId79"/>
    <p:sldId id="314" r:id="rId80"/>
    <p:sldId id="291" r:id="rId81"/>
    <p:sldId id="292" r:id="rId82"/>
    <p:sldId id="293" r:id="rId83"/>
    <p:sldId id="294" r:id="rId84"/>
    <p:sldId id="332" r:id="rId85"/>
    <p:sldId id="295" r:id="rId86"/>
    <p:sldId id="296" r:id="rId87"/>
    <p:sldId id="319" r:id="rId88"/>
    <p:sldId id="320" r:id="rId89"/>
    <p:sldId id="321" r:id="rId90"/>
    <p:sldId id="322" r:id="rId91"/>
    <p:sldId id="324" r:id="rId92"/>
    <p:sldId id="323" r:id="rId93"/>
    <p:sldId id="300" r:id="rId94"/>
    <p:sldId id="330" r:id="rId95"/>
    <p:sldId id="297" r:id="rId96"/>
    <p:sldId id="325" r:id="rId97"/>
    <p:sldId id="327" r:id="rId98"/>
    <p:sldId id="328" r:id="rId99"/>
    <p:sldId id="299" r:id="rId100"/>
    <p:sldId id="302" r:id="rId101"/>
    <p:sldId id="326" r:id="rId102"/>
    <p:sldId id="301" r:id="rId103"/>
    <p:sldId id="303" r:id="rId104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9E8FF"/>
    <a:srgbClr val="5B5B64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33" autoAdjust="0"/>
    <p:restoredTop sz="93488" autoAdjust="0"/>
  </p:normalViewPr>
  <p:slideViewPr>
    <p:cSldViewPr>
      <p:cViewPr varScale="1">
        <p:scale>
          <a:sx n="141" d="100"/>
          <a:sy n="141" d="100"/>
        </p:scale>
        <p:origin x="80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16"/>
    </p:cViewPr>
  </p:sorterViewPr>
  <p:notesViewPr>
    <p:cSldViewPr>
      <p:cViewPr varScale="1">
        <p:scale>
          <a:sx n="88" d="100"/>
          <a:sy n="88" d="100"/>
        </p:scale>
        <p:origin x="-207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07" Type="http://schemas.openxmlformats.org/officeDocument/2006/relationships/presProps" Target="presProps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viewProps" Target="viewProps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theme" Target="theme/theme1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tableStyles" Target="tableStyle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E4735-A5D0-044D-BE7E-3A4B3C0A561F}" type="datetimeFigureOut">
              <a:rPr lang="en-US" smtClean="0"/>
              <a:pPr/>
              <a:t>11/3/22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6C03F-7434-D740-BBB1-1637C88A1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63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07DD8A4E-80D5-E442-8CCA-D5A1F77B1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48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9B584A-B9D8-443D-B09B-86E5AF592380}" type="slidenum">
              <a:rPr lang="en-US"/>
              <a:pPr/>
              <a:t>10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2474" indent="-28172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6884" indent="-22537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7637" indent="-22537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8391" indent="-22537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9144" indent="-2253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29898" indent="-2253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0651" indent="-2253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31405" indent="-2253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EC96302-3D4A-0142-9D99-0D8A99FF47A4}" type="slidenum">
              <a:rPr lang="en-US" sz="1200">
                <a:latin typeface="Times New Roman" charset="0"/>
              </a:rPr>
              <a:pPr eaLnBrk="1" hangingPunct="1"/>
              <a:t>12</a:t>
            </a:fld>
            <a:endParaRPr lang="en-US" sz="1200">
              <a:latin typeface="Times New Roman" charset="0"/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210053" y="694641"/>
            <a:ext cx="4437894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151" tIns="45075" rIns="90151" bIns="45075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9940" name="Text Box 3"/>
          <p:cNvSpPr>
            <a:spLocks noGrp="1" noChangeArrowheads="1"/>
          </p:cNvSpPr>
          <p:nvPr>
            <p:ph type="body"/>
          </p:nvPr>
        </p:nvSpPr>
        <p:spPr>
          <a:xfrm>
            <a:off x="687038" y="4343085"/>
            <a:ext cx="5483924" cy="411101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C6FF14-906B-8C43-8206-00F0F407B0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AFEEC-C182-2D4A-848B-6A0ED98C1F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168A2-5B33-FA46-93E8-3B51497323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Research at TTI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D4A4B-0330-AF4E-991D-7D58C0870B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89279-66D6-F54A-8DF6-8569F0E44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DD396-FCC9-5D4C-A19A-0D227FF654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8D718F-682B-7343-BB3C-8AD7033243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1E281-1F8F-6944-BFC1-D0DAE21D9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CFAE8-AF25-AC44-B97D-AB359B592C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dirty="0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(C) Dhruv Batra 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2209800"/>
          </a:xfrm>
        </p:spPr>
        <p:txBody>
          <a:bodyPr>
            <a:normAutofit/>
          </a:bodyPr>
          <a:lstStyle/>
          <a:p>
            <a:r>
              <a:rPr lang="en-US" dirty="0"/>
              <a:t>Recurrent Neural Networks.</a:t>
            </a:r>
            <a:br>
              <a:rPr lang="en-US" dirty="0"/>
            </a:br>
            <a:r>
              <a:rPr lang="en-US" dirty="0"/>
              <a:t>Long Short-Term Memory.</a:t>
            </a:r>
            <a:br>
              <a:rPr lang="en-US" dirty="0"/>
            </a:br>
            <a:r>
              <a:rPr lang="en-US" dirty="0"/>
              <a:t>Sequence-to-sequence.</a:t>
            </a:r>
            <a:endParaRPr lang="en-US" sz="3200" dirty="0"/>
          </a:p>
        </p:txBody>
      </p:sp>
      <p:sp>
        <p:nvSpPr>
          <p:cNvPr id="7" name="TextShape 2">
            <a:extLst>
              <a:ext uri="{FF2B5EF4-FFF2-40B4-BE49-F238E27FC236}">
                <a16:creationId xmlns:a16="http://schemas.microsoft.com/office/drawing/2014/main" id="{6D59B22D-7140-3146-A744-2C1B8F10D341}"/>
              </a:ext>
            </a:extLst>
          </p:cNvPr>
          <p:cNvSpPr txBox="1"/>
          <p:nvPr/>
        </p:nvSpPr>
        <p:spPr>
          <a:xfrm>
            <a:off x="36180" y="3217538"/>
            <a:ext cx="9071640" cy="32594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Radu Ionescu, Prof. PhD.</a:t>
            </a:r>
          </a:p>
          <a:p>
            <a:pPr algn="ctr">
              <a:spcBef>
                <a:spcPts val="799"/>
              </a:spcBef>
            </a:pPr>
            <a:r>
              <a:rPr lang="en-U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raducu.ionescu@gmail.com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spcBef>
                <a:spcPts val="799"/>
              </a:spcBef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spcBef>
                <a:spcPts val="799"/>
              </a:spcBef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Faculty of Mathematics and Computer Science</a:t>
            </a:r>
          </a:p>
          <a:p>
            <a:pPr algn="ctr">
              <a:spcBef>
                <a:spcPts val="799"/>
              </a:spcBef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University of Bucharest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Why model sequences?</a:t>
            </a:r>
          </a:p>
        </p:txBody>
      </p:sp>
      <p:pic>
        <p:nvPicPr>
          <p:cNvPr id="20485" name="Picture 3" descr="w51-r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01837" y="2214562"/>
            <a:ext cx="1616075" cy="2879725"/>
          </a:xfrm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4800" y="2214562"/>
            <a:ext cx="8534400" cy="2898775"/>
            <a:chOff x="96" y="963"/>
            <a:chExt cx="5376" cy="1826"/>
          </a:xfrm>
        </p:grpSpPr>
        <p:pic>
          <p:nvPicPr>
            <p:cNvPr id="20488" name="Picture 5" descr="w51-e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10" y="963"/>
              <a:ext cx="962" cy="1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9" name="Picture 6" descr="w51-b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6" y="963"/>
              <a:ext cx="962" cy="1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0" name="Picture 7" descr="w51-a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90" y="973"/>
              <a:ext cx="940" cy="1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487" name="Picture 8" descr="w51-c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49888" y="2209800"/>
            <a:ext cx="169068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dirty="0"/>
              <a:t>Figure Credit: Carlos </a:t>
            </a:r>
            <a:r>
              <a:rPr lang="en-US" dirty="0" err="1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03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18872" indent="0"/>
            <a:r>
              <a:rPr lang="en-US" dirty="0"/>
              <a:t>Grammar as a Foreign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sz="2400" dirty="0"/>
              <a:t>Converting tree to sequence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69917" y="4361353"/>
            <a:ext cx="6852758" cy="162950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884" y="2683319"/>
            <a:ext cx="5753100" cy="2628900"/>
          </a:xfrm>
          <a:prstGeom prst="rect">
            <a:avLst/>
          </a:prstGeom>
        </p:spPr>
      </p:pic>
      <p:sp>
        <p:nvSpPr>
          <p:cNvPr id="6" name="Connector 5"/>
          <p:cNvSpPr/>
          <p:nvPr/>
        </p:nvSpPr>
        <p:spPr>
          <a:xfrm>
            <a:off x="3919248" y="2808787"/>
            <a:ext cx="240847" cy="250936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nector 7"/>
          <p:cNvSpPr/>
          <p:nvPr/>
        </p:nvSpPr>
        <p:spPr>
          <a:xfrm>
            <a:off x="1941307" y="4841424"/>
            <a:ext cx="240847" cy="250936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2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0729E-7 -8.64953E-6 C -0.0059 0.00231 -0.01181 0.00324 -0.01788 0.00463 C -0.03421 0.01181 -0.05106 0.01551 -0.06703 0.02385 C -0.07242 0.0264 -0.07832 0.02849 -0.08371 0.03034 C -0.08735 0.03127 -0.09447 0.03335 -0.09447 0.03335 C -0.10403 0.0396 -0.11445 0.0396 -0.12452 0.04308 C -0.12782 0.04401 -0.13407 0.04632 -0.13407 0.04632 C -0.1398 0.05072 -0.14588 0.05142 -0.15196 0.0542 C -0.15821 0.05675 -0.16464 0.06068 -0.17002 0.06532 C -0.17419 0.08153 -0.17263 0.09798 -0.17471 0.11489 C -0.17471 0.11744 -0.17471 0.13041 -0.17245 0.13574 C -0.17106 0.13898 -0.16759 0.14523 -0.16759 0.14523 C -0.16498 0.13991 -0.16481 0.13481 -0.16273 0.12925 C -0.15908 0.11883 -0.15474 0.10817 -0.15196 0.09728 C -0.15005 0.08894 -0.14849 0.07319 -0.14362 0.06694 C -0.13911 0.06068 -0.13042 0.05953 -0.12452 0.05744 C -0.11045 0.05211 -0.09586 0.04771 -0.08145 0.04308 C -0.06582 0.03775 -0.05036 0.03103 -0.03473 0.02547 C -0.02865 0.02316 -0.02275 0.02154 -0.01667 0.01899 C -0.01441 0.01783 -0.00955 0.01598 -0.00955 0.01598 C -0.00833 0.01482 -0.00729 0.01343 -0.0059 0.01273 C -0.00364 0.01134 0.00122 0.00949 0.00122 0.00949 C 0.00938 0.01667 0.00643 0.03127 0.00365 0.04308 C 0.00244 0.05999 0.004 0.06763 -0.00833 0.0718 C -0.01597 0.0769 -0.02379 0.08037 -0.03108 0.08616 C -0.03525 0.08918 -0.04428 0.09265 -0.04428 0.09265 C -0.05331 0.10029 -0.06304 0.10493 -0.07172 0.11327 C -0.0745 0.11859 -0.07884 0.12207 -0.08145 0.12763 C -0.08301 0.13087 -0.08614 0.13736 -0.08614 0.13736 C -0.0844 0.14408 -0.08058 0.15102 -0.07537 0.15334 C -0.07363 0.15288 -0.06443 0.15265 -0.06095 0.1501 C -0.05522 0.1457 -0.0521 0.14153 -0.0455 0.13898 C -0.0415 0.13342 -0.03629 0.12995 -0.0323 0.12462 C -0.02917 0.12022 -0.02605 0.11581 -0.02275 0.11165 C -0.02171 0.11002 -0.0191 0.10701 -0.0191 0.10701 C -0.01667 0.09867 -0.01493 0.09589 -0.01076 0.08941 C -0.0099 0.08779 -0.00903 0.08616 -0.00833 0.08454 C -0.00781 0.08292 -0.00799 0.08084 -0.00712 0.07968 C -0.00503 0.07597 0.00035 0.07319 0.00365 0.0718 C 0.00782 0.07458 0.01112 0.07783 0.01563 0.07968 C 0.01998 0.08547 0.02467 0.08871 0.03005 0.09265 C 0.03248 0.09427 0.03439 0.09752 0.03717 0.0989 C 0.0403 0.10029 0.04828 0.10238 0.05158 0.10539 C 0.0528 0.10632 0.05384 0.10771 0.05523 0.10863 C 0.06791 0.11558 0.07538 0.11396 0.08389 0.13087 C 0.08215 0.13921 0.08076 0.13944 0.07677 0.14523 C 0.0752 0.14709 0.07451 0.14963 0.07312 0.15172 C 0.06739 0.15913 0.05176 0.16469 0.04446 0.16932 C 0.03665 0.17373 0.02953 0.17998 0.02171 0.18369 C 0.01998 0.18508 0.01859 0.18716 0.01685 0.18832 C 0.01529 0.18925 0.0132 0.18855 0.01199 0.18994 C 0.01077 0.19087 0.0106 0.19342 0.00973 0.1948 C 0.00869 0.19619 0.0073 0.19689 0.00608 0.19805 C 0.0033 0.20314 0.00018 0.20708 -0.00225 0.21241 C -0.00052 0.22168 0.00139 0.22144 0.00851 0.22353 C 0.01754 0.22237 0.02397 0.22029 0.03248 0.21727 C 0.04012 0.21009 0.04672 0.20083 0.05402 0.19318 C 0.06183 0.18438 0.07017 0.17651 0.07798 0.1677 C 0.08146 0.16353 0.08493 0.15867 0.08875 0.15496 C 0.09101 0.15241 0.09344 0.15056 0.09587 0.14848 C 0.09691 0.14732 0.09952 0.14523 0.09952 0.14523 C 0.10872 0.14824 0.1155 0.15751 0.12348 0.16446 C 0.12765 0.16793 0.13234 0.17048 0.13668 0.17396 C 0.14328 0.17952 0.14953 0.18554 0.157 0.18994 C 0.16204 0.19272 0.16603 0.19897 0.17142 0.20129 C 0.17541 0.20268 0.17941 0.20407 0.1834 0.20592 C 0.18896 0.21102 0.18531 0.20824 0.19417 0.21241 C 0.19521 0.21287 0.19764 0.21403 0.19764 0.21403 C 0.20042 0.21334 0.20355 0.21403 0.20615 0.21241 C 0.20719 0.21148 0.20719 0.20917 0.20719 0.20755 C 0.20719 0.18809 0.20737 0.19666 0.20372 0.18531 C 0.1992 0.17164 0.19191 0.17002 0.18444 0.16122 C 0.17958 0.15543 0.1808 0.15427 0.17489 0.15172 C 0.16482 0.14709 0.15475 0.14361 0.14502 0.13898 C 0.14068 0.13689 0.13182 0.13411 0.13182 0.13411 C 0.1181 0.12161 0.10403 0.10979 0.08997 0.0989 C 0.08285 0.09335 0.07625 0.08709 0.06826 0.08454 C 0.06287 0.07945 0.05679 0.07783 0.05158 0.07342 C 0.04985 0.0718 0.04846 0.06972 0.04672 0.06856 C 0.0396 0.0637 0.04064 0.06717 0.03474 0.06231 C 0.03057 0.0586 0.02675 0.05443 0.02275 0.05096 C 0.01633 0.03937 0.01355 0.04053 0.01077 0.02547 C 0.01286 0.01644 0.01338 0.01297 0.01928 0.00787 C 0.02866 0.00926 0.03647 0.01389 0.04551 0.01737 C 0.0495 0.01876 0.05593 0.01945 0.05992 0.02061 C 0.07763 0.02478 0.09604 0.02941 0.11393 0.03497 C 0.13199 0.04053 0.14919 0.04933 0.16777 0.05258 C 0.17871 0.05628 0.17454 0.05327 0.18097 0.05906 C 0.18305 0.06323 0.18687 0.06509 0.18687 0.07018 " pathEditMode="relative" ptsTypes="ffffffffffffffffffffffff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738E-6 3.72249E-6 L 0.60594 3.72249E-6 " pathEditMode="relative" ptsTypes="AA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18872" indent="0"/>
            <a:r>
              <a:rPr lang="en-US" dirty="0"/>
              <a:t>Grammar as a Foreign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dirty="0"/>
              <a:t>Model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69917" y="4361353"/>
            <a:ext cx="6852758" cy="162950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448" y="2616454"/>
            <a:ext cx="7962519" cy="303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3682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18872" indent="0"/>
            <a:r>
              <a:rPr lang="en-US" dirty="0"/>
              <a:t>Grammar as a Foreign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dirty="0"/>
              <a:t>Results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69917" y="4361353"/>
            <a:ext cx="6852758" cy="162950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6203"/>
            <a:ext cx="9144000" cy="261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79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model sequences?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700" y="2260600"/>
            <a:ext cx="4279900" cy="2324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22577" y="6578469"/>
            <a:ext cx="1980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Image Credit: Alex Graves</a:t>
            </a:r>
          </a:p>
        </p:txBody>
      </p:sp>
    </p:spTree>
    <p:extLst>
      <p:ext uri="{BB962C8B-B14F-4D97-AF65-F5344CB8AC3E}">
        <p14:creationId xmlns:p14="http://schemas.microsoft.com/office/powerpoint/2010/main" val="144159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classic approach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547998" y="5405697"/>
            <a:ext cx="42799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dirty="0">
                <a:solidFill>
                  <a:srgbClr val="0064E2"/>
                </a:solidFill>
              </a:rPr>
              <a:t>Hidden Markov Model (HMM)</a:t>
            </a:r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1066800" y="2057400"/>
            <a:ext cx="1143000" cy="914400"/>
          </a:xfrm>
          <a:prstGeom prst="ellipse">
            <a:avLst/>
          </a:prstGeom>
          <a:noFill/>
          <a:ln w="57150">
            <a:solidFill>
              <a:srgbClr val="00007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ysClr val="windowText" lastClr="000000"/>
                </a:solidFill>
              </a:rPr>
              <a:t>Y</a:t>
            </a:r>
            <a:r>
              <a:rPr kumimoji="0" lang="en-US" sz="16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= {a,…z}</a:t>
            </a: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1066800" y="2971800"/>
            <a:ext cx="1143000" cy="1447800"/>
            <a:chOff x="384" y="2304"/>
            <a:chExt cx="720" cy="912"/>
          </a:xfrm>
        </p:grpSpPr>
        <p:grpSp>
          <p:nvGrpSpPr>
            <p:cNvPr id="9" name="Group 5"/>
            <p:cNvGrpSpPr>
              <a:grpSpLocks/>
            </p:cNvGrpSpPr>
            <p:nvPr/>
          </p:nvGrpSpPr>
          <p:grpSpPr bwMode="auto">
            <a:xfrm>
              <a:off x="384" y="2640"/>
              <a:ext cx="720" cy="576"/>
              <a:chOff x="192" y="1104"/>
              <a:chExt cx="720" cy="576"/>
            </a:xfrm>
          </p:grpSpPr>
          <p:pic>
            <p:nvPicPr>
              <p:cNvPr id="11" name="Picture 6" descr="w51-b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48" y="1248"/>
                <a:ext cx="2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Oval 7"/>
              <p:cNvSpPr>
                <a:spLocks noChangeArrowheads="1"/>
              </p:cNvSpPr>
              <p:nvPr/>
            </p:nvSpPr>
            <p:spPr bwMode="auto">
              <a:xfrm>
                <a:off x="192" y="1104"/>
                <a:ext cx="720" cy="576"/>
              </a:xfrm>
              <a:prstGeom prst="ellips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kern="0" dirty="0">
                    <a:solidFill>
                      <a:sysClr val="windowText" lastClr="000000"/>
                    </a:solidFill>
                  </a:rPr>
                  <a:t>X</a:t>
                </a:r>
                <a:r>
                  <a:rPr kumimoji="0" lang="en-US" sz="1600" b="0" i="0" u="none" strike="noStrike" kern="0" cap="none" spc="0" normalizeH="0" baseline="-2500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1</a:t>
                </a: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=          </a:t>
                </a:r>
              </a:p>
            </p:txBody>
          </p:sp>
        </p:grpSp>
        <p:cxnSp>
          <p:nvCxnSpPr>
            <p:cNvPr id="10" name="AutoShape 8"/>
            <p:cNvCxnSpPr>
              <a:cxnSpLocks noChangeShapeType="1"/>
              <a:stCxn id="7" idx="4"/>
              <a:endCxn id="12" idx="0"/>
            </p:cNvCxnSpPr>
            <p:nvPr/>
          </p:nvCxnSpPr>
          <p:spPr bwMode="auto">
            <a:xfrm>
              <a:off x="744" y="2304"/>
              <a:ext cx="0" cy="336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3733800" y="2057400"/>
            <a:ext cx="4572000" cy="914400"/>
            <a:chOff x="2064" y="1728"/>
            <a:chExt cx="2880" cy="576"/>
          </a:xfrm>
        </p:grpSpPr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4224" y="1728"/>
              <a:ext cx="720" cy="576"/>
            </a:xfrm>
            <a:prstGeom prst="ellipse">
              <a:avLst/>
            </a:prstGeom>
            <a:noFill/>
            <a:ln w="57150">
              <a:solidFill>
                <a:srgbClr val="00007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kern="0" dirty="0">
                  <a:solidFill>
                    <a:sysClr val="windowText" lastClr="000000"/>
                  </a:solidFill>
                </a:rPr>
                <a:t>Y</a:t>
              </a:r>
              <a:r>
                <a:rPr kumimoji="0" lang="en-US" sz="1600" b="0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5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= {a,…z}</a:t>
              </a:r>
            </a:p>
          </p:txBody>
        </p:sp>
        <p:sp>
          <p:nvSpPr>
            <p:cNvPr id="15" name="Oval 11"/>
            <p:cNvSpPr>
              <a:spLocks noChangeArrowheads="1"/>
            </p:cNvSpPr>
            <p:nvPr/>
          </p:nvSpPr>
          <p:spPr bwMode="auto">
            <a:xfrm>
              <a:off x="2304" y="1728"/>
              <a:ext cx="720" cy="576"/>
            </a:xfrm>
            <a:prstGeom prst="ellipse">
              <a:avLst/>
            </a:prstGeom>
            <a:noFill/>
            <a:ln w="57150">
              <a:solidFill>
                <a:srgbClr val="00007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kern="0" dirty="0">
                  <a:solidFill>
                    <a:sysClr val="windowText" lastClr="000000"/>
                  </a:solidFill>
                </a:rPr>
                <a:t>Y</a:t>
              </a:r>
              <a:r>
                <a:rPr kumimoji="0" lang="en-US" sz="1600" b="0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3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= {a,…z}</a:t>
              </a:r>
            </a:p>
          </p:txBody>
        </p:sp>
        <p:sp>
          <p:nvSpPr>
            <p:cNvPr id="16" name="Oval 12"/>
            <p:cNvSpPr>
              <a:spLocks noChangeArrowheads="1"/>
            </p:cNvSpPr>
            <p:nvPr/>
          </p:nvSpPr>
          <p:spPr bwMode="auto">
            <a:xfrm>
              <a:off x="3264" y="1728"/>
              <a:ext cx="720" cy="576"/>
            </a:xfrm>
            <a:prstGeom prst="ellipse">
              <a:avLst/>
            </a:prstGeom>
            <a:noFill/>
            <a:ln w="57150">
              <a:solidFill>
                <a:srgbClr val="00007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kern="0" dirty="0">
                  <a:solidFill>
                    <a:sysClr val="windowText" lastClr="000000"/>
                  </a:solidFill>
                </a:rPr>
                <a:t>Y</a:t>
              </a:r>
              <a:r>
                <a:rPr kumimoji="0" lang="en-US" sz="1600" b="0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4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= {a,…z}</a:t>
              </a:r>
            </a:p>
          </p:txBody>
        </p:sp>
        <p:cxnSp>
          <p:nvCxnSpPr>
            <p:cNvPr id="17" name="AutoShape 13"/>
            <p:cNvCxnSpPr>
              <a:cxnSpLocks noChangeShapeType="1"/>
              <a:stCxn id="16" idx="6"/>
              <a:endCxn id="14" idx="2"/>
            </p:cNvCxnSpPr>
            <p:nvPr/>
          </p:nvCxnSpPr>
          <p:spPr bwMode="auto">
            <a:xfrm>
              <a:off x="4002" y="2016"/>
              <a:ext cx="204" cy="0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8" name="AutoShape 14"/>
            <p:cNvCxnSpPr>
              <a:cxnSpLocks noChangeShapeType="1"/>
              <a:stCxn id="15" idx="6"/>
              <a:endCxn id="16" idx="2"/>
            </p:cNvCxnSpPr>
            <p:nvPr/>
          </p:nvCxnSpPr>
          <p:spPr bwMode="auto">
            <a:xfrm>
              <a:off x="3042" y="2016"/>
              <a:ext cx="204" cy="0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9" name="AutoShape 15"/>
            <p:cNvCxnSpPr>
              <a:cxnSpLocks noChangeShapeType="1"/>
              <a:stCxn id="21" idx="6"/>
              <a:endCxn id="15" idx="2"/>
            </p:cNvCxnSpPr>
            <p:nvPr/>
          </p:nvCxnSpPr>
          <p:spPr bwMode="auto">
            <a:xfrm>
              <a:off x="2064" y="2016"/>
              <a:ext cx="240" cy="0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20" name="Group 16"/>
          <p:cNvGrpSpPr>
            <a:grpSpLocks/>
          </p:cNvGrpSpPr>
          <p:nvPr/>
        </p:nvGrpSpPr>
        <p:grpSpPr bwMode="auto">
          <a:xfrm>
            <a:off x="2209800" y="2057400"/>
            <a:ext cx="1524000" cy="914400"/>
            <a:chOff x="1104" y="1728"/>
            <a:chExt cx="960" cy="576"/>
          </a:xfrm>
        </p:grpSpPr>
        <p:sp>
          <p:nvSpPr>
            <p:cNvPr id="21" name="Oval 17"/>
            <p:cNvSpPr>
              <a:spLocks noChangeArrowheads="1"/>
            </p:cNvSpPr>
            <p:nvPr/>
          </p:nvSpPr>
          <p:spPr bwMode="auto">
            <a:xfrm>
              <a:off x="1344" y="1728"/>
              <a:ext cx="720" cy="576"/>
            </a:xfrm>
            <a:prstGeom prst="ellipse">
              <a:avLst/>
            </a:prstGeom>
            <a:noFill/>
            <a:ln w="57150">
              <a:solidFill>
                <a:srgbClr val="00007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kern="0" dirty="0">
                  <a:solidFill>
                    <a:sysClr val="windowText" lastClr="000000"/>
                  </a:solidFill>
                </a:rPr>
                <a:t>Y</a:t>
              </a:r>
              <a:r>
                <a:rPr kumimoji="0" lang="en-US" sz="1600" b="0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= {a,…z}</a:t>
              </a:r>
            </a:p>
          </p:txBody>
        </p:sp>
        <p:cxnSp>
          <p:nvCxnSpPr>
            <p:cNvPr id="22" name="AutoShape 18"/>
            <p:cNvCxnSpPr>
              <a:cxnSpLocks noChangeShapeType="1"/>
              <a:stCxn id="7" idx="6"/>
              <a:endCxn id="21" idx="2"/>
            </p:cNvCxnSpPr>
            <p:nvPr/>
          </p:nvCxnSpPr>
          <p:spPr bwMode="auto">
            <a:xfrm>
              <a:off x="1104" y="2016"/>
              <a:ext cx="240" cy="0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23" name="Group 19"/>
          <p:cNvGrpSpPr>
            <a:grpSpLocks/>
          </p:cNvGrpSpPr>
          <p:nvPr/>
        </p:nvGrpSpPr>
        <p:grpSpPr bwMode="auto">
          <a:xfrm>
            <a:off x="2590800" y="2971800"/>
            <a:ext cx="1143000" cy="1447800"/>
            <a:chOff x="1344" y="2304"/>
            <a:chExt cx="720" cy="912"/>
          </a:xfrm>
        </p:grpSpPr>
        <p:grpSp>
          <p:nvGrpSpPr>
            <p:cNvPr id="24" name="Group 20"/>
            <p:cNvGrpSpPr>
              <a:grpSpLocks/>
            </p:cNvGrpSpPr>
            <p:nvPr/>
          </p:nvGrpSpPr>
          <p:grpSpPr bwMode="auto">
            <a:xfrm>
              <a:off x="1344" y="2640"/>
              <a:ext cx="720" cy="576"/>
              <a:chOff x="288" y="2112"/>
              <a:chExt cx="720" cy="576"/>
            </a:xfrm>
          </p:grpSpPr>
          <p:pic>
            <p:nvPicPr>
              <p:cNvPr id="26" name="Picture 21" descr="w51-r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32" y="2256"/>
                <a:ext cx="228" cy="28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  <p:sp>
            <p:nvSpPr>
              <p:cNvPr id="27" name="Oval 22"/>
              <p:cNvSpPr>
                <a:spLocks noChangeArrowheads="1"/>
              </p:cNvSpPr>
              <p:nvPr/>
            </p:nvSpPr>
            <p:spPr bwMode="auto">
              <a:xfrm>
                <a:off x="288" y="2112"/>
                <a:ext cx="720" cy="576"/>
              </a:xfrm>
              <a:prstGeom prst="ellips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kern="0" dirty="0">
                    <a:solidFill>
                      <a:sysClr val="windowText" lastClr="000000"/>
                    </a:solidFill>
                  </a:rPr>
                  <a:t>X</a:t>
                </a:r>
                <a:r>
                  <a:rPr kumimoji="0" lang="en-US" sz="1600" b="0" i="0" u="none" strike="noStrike" kern="0" cap="none" spc="0" normalizeH="0" baseline="-2500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2</a:t>
                </a: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</a:t>
                </a:r>
                <a:r>
                  <a:rPr lang="en-US" sz="1600" kern="0" noProof="0" dirty="0">
                    <a:solidFill>
                      <a:sysClr val="windowText" lastClr="000000"/>
                    </a:solidFill>
                  </a:rPr>
                  <a:t>=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cxnSp>
          <p:nvCxnSpPr>
            <p:cNvPr id="25" name="AutoShape 23"/>
            <p:cNvCxnSpPr>
              <a:cxnSpLocks noChangeShapeType="1"/>
              <a:stCxn id="21" idx="4"/>
              <a:endCxn id="27" idx="0"/>
            </p:cNvCxnSpPr>
            <p:nvPr/>
          </p:nvCxnSpPr>
          <p:spPr bwMode="auto">
            <a:xfrm>
              <a:off x="1704" y="2304"/>
              <a:ext cx="0" cy="336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28" name="Group 24"/>
          <p:cNvGrpSpPr>
            <a:grpSpLocks/>
          </p:cNvGrpSpPr>
          <p:nvPr/>
        </p:nvGrpSpPr>
        <p:grpSpPr bwMode="auto">
          <a:xfrm>
            <a:off x="4114800" y="2971800"/>
            <a:ext cx="1143000" cy="1447800"/>
            <a:chOff x="2304" y="2304"/>
            <a:chExt cx="720" cy="912"/>
          </a:xfrm>
        </p:grpSpPr>
        <p:grpSp>
          <p:nvGrpSpPr>
            <p:cNvPr id="29" name="Group 25"/>
            <p:cNvGrpSpPr>
              <a:grpSpLocks/>
            </p:cNvGrpSpPr>
            <p:nvPr/>
          </p:nvGrpSpPr>
          <p:grpSpPr bwMode="auto">
            <a:xfrm>
              <a:off x="2304" y="2640"/>
              <a:ext cx="720" cy="576"/>
              <a:chOff x="1344" y="1968"/>
              <a:chExt cx="720" cy="576"/>
            </a:xfrm>
          </p:grpSpPr>
          <p:sp>
            <p:nvSpPr>
              <p:cNvPr id="31" name="Oval 26"/>
              <p:cNvSpPr>
                <a:spLocks noChangeArrowheads="1"/>
              </p:cNvSpPr>
              <p:nvPr/>
            </p:nvSpPr>
            <p:spPr bwMode="auto">
              <a:xfrm>
                <a:off x="1344" y="1968"/>
                <a:ext cx="720" cy="576"/>
              </a:xfrm>
              <a:prstGeom prst="ellips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kern="0" dirty="0">
                    <a:solidFill>
                      <a:sysClr val="windowText" lastClr="000000"/>
                    </a:solidFill>
                  </a:rPr>
                  <a:t>X</a:t>
                </a:r>
                <a:r>
                  <a:rPr kumimoji="0" lang="en-US" sz="1600" b="0" i="0" u="none" strike="noStrike" kern="0" cap="none" spc="0" normalizeH="0" baseline="-2500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3</a:t>
                </a: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=          </a:t>
                </a:r>
              </a:p>
            </p:txBody>
          </p:sp>
          <p:pic>
            <p:nvPicPr>
              <p:cNvPr id="32" name="Picture 27" descr="w51-a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776" y="2112"/>
                <a:ext cx="211" cy="28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</p:grpSp>
        <p:cxnSp>
          <p:nvCxnSpPr>
            <p:cNvPr id="30" name="AutoShape 28"/>
            <p:cNvCxnSpPr>
              <a:cxnSpLocks noChangeShapeType="1"/>
              <a:stCxn id="15" idx="4"/>
              <a:endCxn id="31" idx="0"/>
            </p:cNvCxnSpPr>
            <p:nvPr/>
          </p:nvCxnSpPr>
          <p:spPr bwMode="auto">
            <a:xfrm>
              <a:off x="2664" y="2304"/>
              <a:ext cx="0" cy="336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33" name="Group 29"/>
          <p:cNvGrpSpPr>
            <a:grpSpLocks/>
          </p:cNvGrpSpPr>
          <p:nvPr/>
        </p:nvGrpSpPr>
        <p:grpSpPr bwMode="auto">
          <a:xfrm>
            <a:off x="5638800" y="2971800"/>
            <a:ext cx="1143000" cy="1447800"/>
            <a:chOff x="3264" y="2304"/>
            <a:chExt cx="720" cy="912"/>
          </a:xfrm>
        </p:grpSpPr>
        <p:grpSp>
          <p:nvGrpSpPr>
            <p:cNvPr id="34" name="Group 30"/>
            <p:cNvGrpSpPr>
              <a:grpSpLocks/>
            </p:cNvGrpSpPr>
            <p:nvPr/>
          </p:nvGrpSpPr>
          <p:grpSpPr bwMode="auto">
            <a:xfrm>
              <a:off x="3264" y="2640"/>
              <a:ext cx="720" cy="576"/>
              <a:chOff x="2208" y="1824"/>
              <a:chExt cx="720" cy="576"/>
            </a:xfrm>
          </p:grpSpPr>
          <p:pic>
            <p:nvPicPr>
              <p:cNvPr id="36" name="Picture 31" descr="w51-c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641" y="1968"/>
                <a:ext cx="23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7" name="Oval 32"/>
              <p:cNvSpPr>
                <a:spLocks noChangeArrowheads="1"/>
              </p:cNvSpPr>
              <p:nvPr/>
            </p:nvSpPr>
            <p:spPr bwMode="auto">
              <a:xfrm>
                <a:off x="2208" y="1824"/>
                <a:ext cx="720" cy="576"/>
              </a:xfrm>
              <a:prstGeom prst="ellips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kern="0" dirty="0">
                    <a:solidFill>
                      <a:sysClr val="windowText" lastClr="000000"/>
                    </a:solidFill>
                  </a:rPr>
                  <a:t>X</a:t>
                </a:r>
                <a:r>
                  <a:rPr kumimoji="0" lang="en-US" sz="1600" b="0" i="0" u="none" strike="noStrike" kern="0" cap="none" spc="0" normalizeH="0" baseline="-2500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4</a:t>
                </a: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=          </a:t>
                </a:r>
              </a:p>
            </p:txBody>
          </p:sp>
        </p:grpSp>
        <p:cxnSp>
          <p:nvCxnSpPr>
            <p:cNvPr id="35" name="AutoShape 33"/>
            <p:cNvCxnSpPr>
              <a:cxnSpLocks noChangeShapeType="1"/>
              <a:stCxn id="16" idx="4"/>
              <a:endCxn id="37" idx="0"/>
            </p:cNvCxnSpPr>
            <p:nvPr/>
          </p:nvCxnSpPr>
          <p:spPr bwMode="auto">
            <a:xfrm>
              <a:off x="3624" y="2304"/>
              <a:ext cx="0" cy="336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38" name="Group 34"/>
          <p:cNvGrpSpPr>
            <a:grpSpLocks/>
          </p:cNvGrpSpPr>
          <p:nvPr/>
        </p:nvGrpSpPr>
        <p:grpSpPr bwMode="auto">
          <a:xfrm>
            <a:off x="7162800" y="2971800"/>
            <a:ext cx="1143000" cy="1447800"/>
            <a:chOff x="4224" y="2304"/>
            <a:chExt cx="720" cy="912"/>
          </a:xfrm>
        </p:grpSpPr>
        <p:grpSp>
          <p:nvGrpSpPr>
            <p:cNvPr id="39" name="Group 35"/>
            <p:cNvGrpSpPr>
              <a:grpSpLocks/>
            </p:cNvGrpSpPr>
            <p:nvPr/>
          </p:nvGrpSpPr>
          <p:grpSpPr bwMode="auto">
            <a:xfrm>
              <a:off x="4224" y="2640"/>
              <a:ext cx="720" cy="576"/>
              <a:chOff x="3408" y="1824"/>
              <a:chExt cx="720" cy="576"/>
            </a:xfrm>
          </p:grpSpPr>
          <p:pic>
            <p:nvPicPr>
              <p:cNvPr id="41" name="Picture 36" descr="w51-e6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864" y="1968"/>
                <a:ext cx="2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2" name="Oval 37"/>
              <p:cNvSpPr>
                <a:spLocks noChangeArrowheads="1"/>
              </p:cNvSpPr>
              <p:nvPr/>
            </p:nvSpPr>
            <p:spPr bwMode="auto">
              <a:xfrm>
                <a:off x="3408" y="1824"/>
                <a:ext cx="720" cy="576"/>
              </a:xfrm>
              <a:prstGeom prst="ellips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kern="0" dirty="0">
                    <a:solidFill>
                      <a:sysClr val="windowText" lastClr="000000"/>
                    </a:solidFill>
                  </a:rPr>
                  <a:t>X</a:t>
                </a:r>
                <a:r>
                  <a:rPr kumimoji="0" lang="en-US" sz="1600" b="0" i="0" u="none" strike="noStrike" kern="0" cap="none" spc="0" normalizeH="0" baseline="-2500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5</a:t>
                </a: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=          </a:t>
                </a:r>
              </a:p>
            </p:txBody>
          </p:sp>
        </p:grpSp>
        <p:cxnSp>
          <p:nvCxnSpPr>
            <p:cNvPr id="40" name="AutoShape 38"/>
            <p:cNvCxnSpPr>
              <a:cxnSpLocks noChangeShapeType="1"/>
              <a:stCxn id="14" idx="4"/>
              <a:endCxn id="42" idx="0"/>
            </p:cNvCxnSpPr>
            <p:nvPr/>
          </p:nvCxnSpPr>
          <p:spPr bwMode="auto">
            <a:xfrm>
              <a:off x="4584" y="2304"/>
              <a:ext cx="0" cy="336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47" name="Slide Number Placeholder 4"/>
          <p:cNvSpPr txBox="1">
            <a:spLocks/>
          </p:cNvSpPr>
          <p:nvPr/>
        </p:nvSpPr>
        <p:spPr bwMode="auto">
          <a:xfrm>
            <a:off x="3465419" y="6400799"/>
            <a:ext cx="2667000" cy="3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dirty="0"/>
              <a:t>Figure Credit: Carlos </a:t>
            </a:r>
            <a:r>
              <a:rPr lang="en-US" dirty="0" err="1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2628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model sequences?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input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81400"/>
            <a:ext cx="9144000" cy="21753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474" y="1803400"/>
            <a:ext cx="2773926" cy="939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32280" y="6578469"/>
            <a:ext cx="3161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Image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Bengio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Goodfellow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Courville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669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model sequences?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inputs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02249"/>
            <a:ext cx="9144000" cy="25413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500" y="2057400"/>
            <a:ext cx="3162300" cy="673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32280" y="6578469"/>
            <a:ext cx="3161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Image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Bengio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Goodfellow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Courville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07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model sequences?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inputs and outputs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07978"/>
            <a:ext cx="9144000" cy="34928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32280" y="6578469"/>
            <a:ext cx="3161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Image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Bengio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Goodfellow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Courville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831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model sequences?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Neural Nets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667000"/>
            <a:ext cx="5576637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3566" y="2760462"/>
            <a:ext cx="5040434" cy="2590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22577" y="6578469"/>
            <a:ext cx="1980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Image Credit: Alex Graves</a:t>
            </a:r>
          </a:p>
        </p:txBody>
      </p:sp>
    </p:spTree>
    <p:extLst>
      <p:ext uri="{BB962C8B-B14F-4D97-AF65-F5344CB8AC3E}">
        <p14:creationId xmlns:p14="http://schemas.microsoft.com/office/powerpoint/2010/main" val="3638354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3"/>
          </a:xfrm>
        </p:spPr>
        <p:txBody>
          <a:bodyPr/>
          <a:lstStyle/>
          <a:p>
            <a:r>
              <a:rPr lang="en-US" dirty="0"/>
              <a:t>How do we model sequences?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50003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It’s a spectrum…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9144000" cy="28622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27227" y="4690408"/>
            <a:ext cx="11702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Input: No sequence</a:t>
            </a:r>
          </a:p>
          <a:p>
            <a:r>
              <a:rPr lang="en-US" dirty="0"/>
              <a:t>Output: No sequence</a:t>
            </a:r>
          </a:p>
          <a:p>
            <a:r>
              <a:rPr lang="en-US" dirty="0"/>
              <a:t>Example: “standard” classification / </a:t>
            </a:r>
            <a:br>
              <a:rPr lang="en-US" dirty="0"/>
            </a:br>
            <a:r>
              <a:rPr lang="en-US" dirty="0"/>
              <a:t>regression problems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600" y="48006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Input: No sequence</a:t>
            </a:r>
          </a:p>
          <a:p>
            <a:r>
              <a:rPr lang="en-US" dirty="0"/>
              <a:t>Output: Sequence</a:t>
            </a:r>
          </a:p>
          <a:p>
            <a:r>
              <a:rPr lang="en-US" dirty="0"/>
              <a:t>Example: Im2Caption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24200" y="4800600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Input: Sequence</a:t>
            </a:r>
          </a:p>
          <a:p>
            <a:r>
              <a:rPr lang="en-US" dirty="0"/>
              <a:t>Output: No sequence</a:t>
            </a:r>
          </a:p>
          <a:p>
            <a:r>
              <a:rPr lang="en-US" dirty="0"/>
              <a:t>Example: sentence classification, multiple-choice question answering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53000" y="4800600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Input: Sequence</a:t>
            </a:r>
          </a:p>
          <a:p>
            <a:r>
              <a:rPr lang="en-US" dirty="0"/>
              <a:t>Output: Sequence</a:t>
            </a:r>
          </a:p>
          <a:p>
            <a:r>
              <a:rPr lang="en-US" dirty="0"/>
              <a:t>Example: machine translation, video captioning, video question answering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89882" y="6578469"/>
            <a:ext cx="22461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Image Credit: Andrej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Karpathy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727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Things can get arbitrarily complex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4700"/>
            <a:ext cx="9144000" cy="27570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24184" y="6578469"/>
            <a:ext cx="2177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Image Credit: Herbert Jaeger</a:t>
            </a:r>
          </a:p>
        </p:txBody>
      </p:sp>
    </p:spTree>
    <p:extLst>
      <p:ext uri="{BB962C8B-B14F-4D97-AF65-F5344CB8AC3E}">
        <p14:creationId xmlns:p14="http://schemas.microsoft.com/office/powerpoint/2010/main" val="871073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Parameter Sharing + Unrolling</a:t>
            </a:r>
          </a:p>
          <a:p>
            <a:pPr lvl="1"/>
            <a:r>
              <a:rPr lang="en-US" dirty="0"/>
              <a:t>Keeps numbers of parameters in check</a:t>
            </a:r>
          </a:p>
          <a:p>
            <a:pPr lvl="1"/>
            <a:r>
              <a:rPr lang="en-US" dirty="0"/>
              <a:t>Allows arbitrary sequence lengths!</a:t>
            </a:r>
          </a:p>
          <a:p>
            <a:pPr lvl="1"/>
            <a:endParaRPr lang="en-US" dirty="0"/>
          </a:p>
          <a:p>
            <a:r>
              <a:rPr lang="en-US" dirty="0"/>
              <a:t>“Depth”</a:t>
            </a:r>
          </a:p>
          <a:p>
            <a:pPr lvl="1"/>
            <a:r>
              <a:rPr lang="en-US" dirty="0"/>
              <a:t>Measured in the usual sense of layers</a:t>
            </a:r>
          </a:p>
          <a:p>
            <a:pPr lvl="1"/>
            <a:r>
              <a:rPr lang="en-US" dirty="0"/>
              <a:t>Not unrolled </a:t>
            </a:r>
            <a:r>
              <a:rPr lang="en-US" dirty="0" err="1"/>
              <a:t>timesteps</a:t>
            </a:r>
            <a:endParaRPr lang="en-US" dirty="0"/>
          </a:p>
          <a:p>
            <a:endParaRPr lang="en-US" dirty="0"/>
          </a:p>
          <a:p>
            <a:r>
              <a:rPr lang="en-US" dirty="0"/>
              <a:t>Learning</a:t>
            </a:r>
          </a:p>
          <a:p>
            <a:pPr lvl="1"/>
            <a:r>
              <a:rPr lang="en-US" dirty="0"/>
              <a:t>Is tricky even for “shallow” models due to unrolling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267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</a:t>
            </a:r>
          </a:p>
          <a:p>
            <a:pPr lvl="1"/>
            <a:r>
              <a:rPr lang="en-US" dirty="0"/>
              <a:t>Recurrent Neural Networks (RNNs)</a:t>
            </a:r>
          </a:p>
          <a:p>
            <a:r>
              <a:rPr lang="en-US" dirty="0"/>
              <a:t>Learning </a:t>
            </a:r>
          </a:p>
          <a:p>
            <a:pPr lvl="1"/>
            <a:r>
              <a:rPr lang="en-US" dirty="0" err="1"/>
              <a:t>BackProp</a:t>
            </a:r>
            <a:r>
              <a:rPr lang="en-US" dirty="0"/>
              <a:t> Through Time (BPTT)</a:t>
            </a:r>
          </a:p>
          <a:p>
            <a:pPr lvl="1"/>
            <a:r>
              <a:rPr lang="en-US" dirty="0"/>
              <a:t>Vanishing / Exploding Gradients</a:t>
            </a:r>
          </a:p>
          <a:p>
            <a:r>
              <a:rPr lang="en-US" dirty="0"/>
              <a:t>LSTMs</a:t>
            </a:r>
          </a:p>
          <a:p>
            <a:r>
              <a:rPr lang="en-US" dirty="0" err="1"/>
              <a:t>Sequene</a:t>
            </a:r>
            <a:r>
              <a:rPr lang="en-US" dirty="0"/>
              <a:t>-to-sequence</a:t>
            </a:r>
          </a:p>
        </p:txBody>
      </p:sp>
    </p:spTree>
    <p:extLst>
      <p:ext uri="{BB962C8B-B14F-4D97-AF65-F5344CB8AC3E}">
        <p14:creationId xmlns:p14="http://schemas.microsoft.com/office/powerpoint/2010/main" val="1256721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</a:t>
            </a:r>
          </a:p>
          <a:p>
            <a:pPr lvl="1"/>
            <a:r>
              <a:rPr lang="en-US" dirty="0"/>
              <a:t>Recurrent Neural Networks (RNNs)</a:t>
            </a:r>
          </a:p>
          <a:p>
            <a:r>
              <a:rPr lang="en-US" dirty="0"/>
              <a:t>Learning </a:t>
            </a:r>
          </a:p>
          <a:p>
            <a:pPr lvl="1"/>
            <a:r>
              <a:rPr lang="en-US" dirty="0" err="1"/>
              <a:t>BackProp</a:t>
            </a:r>
            <a:r>
              <a:rPr lang="en-US" dirty="0"/>
              <a:t> Through Time (BPTT)</a:t>
            </a:r>
          </a:p>
          <a:p>
            <a:pPr lvl="1"/>
            <a:r>
              <a:rPr lang="en-US" dirty="0"/>
              <a:t>Vanishing / Exploding Gradients</a:t>
            </a:r>
          </a:p>
          <a:p>
            <a:r>
              <a:rPr lang="en-US" dirty="0"/>
              <a:t>LSTMs</a:t>
            </a:r>
          </a:p>
          <a:p>
            <a:r>
              <a:rPr lang="en-US" dirty="0" err="1"/>
              <a:t>Sequene</a:t>
            </a:r>
            <a:r>
              <a:rPr lang="en-US" dirty="0"/>
              <a:t>-to-sequence</a:t>
            </a:r>
          </a:p>
        </p:txBody>
      </p:sp>
    </p:spTree>
    <p:extLst>
      <p:ext uri="{BB962C8B-B14F-4D97-AF65-F5344CB8AC3E}">
        <p14:creationId xmlns:p14="http://schemas.microsoft.com/office/powerpoint/2010/main" val="1248544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BPTT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52009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07090" y="6578469"/>
            <a:ext cx="22117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Image Credit: Richard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Socher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6206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BPTT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o-RO" sz="2400" dirty="0" err="1"/>
              <a:t>Algorithm</a:t>
            </a:r>
            <a:r>
              <a:rPr lang="ro-RO" sz="2400" dirty="0"/>
              <a:t>: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ro-RO" sz="2400" dirty="0" err="1"/>
              <a:t>Present</a:t>
            </a:r>
            <a:r>
              <a:rPr lang="ro-RO" sz="2400" dirty="0"/>
              <a:t> a </a:t>
            </a:r>
            <a:r>
              <a:rPr lang="ro-RO" sz="2400" dirty="0" err="1"/>
              <a:t>sequence</a:t>
            </a:r>
            <a:r>
              <a:rPr lang="ro-RO" sz="2400" dirty="0"/>
              <a:t> of </a:t>
            </a:r>
            <a:r>
              <a:rPr lang="ro-RO" sz="2400" dirty="0" err="1"/>
              <a:t>timesteps</a:t>
            </a:r>
            <a:r>
              <a:rPr lang="ro-RO" sz="2400" dirty="0"/>
              <a:t> of input </a:t>
            </a:r>
            <a:r>
              <a:rPr lang="ro-RO" sz="2400" dirty="0" err="1"/>
              <a:t>and</a:t>
            </a:r>
            <a:r>
              <a:rPr lang="ro-RO" sz="2400" dirty="0"/>
              <a:t> output </a:t>
            </a:r>
            <a:r>
              <a:rPr lang="ro-RO" sz="2400" dirty="0" err="1"/>
              <a:t>pairs</a:t>
            </a:r>
            <a:r>
              <a:rPr lang="ro-RO" sz="2400" dirty="0"/>
              <a:t> </a:t>
            </a:r>
            <a:r>
              <a:rPr lang="ro-RO" sz="2400" dirty="0" err="1"/>
              <a:t>to</a:t>
            </a:r>
            <a:r>
              <a:rPr lang="ro-RO" sz="2400" dirty="0"/>
              <a:t> </a:t>
            </a:r>
            <a:r>
              <a:rPr lang="ro-RO" sz="2400" dirty="0" err="1"/>
              <a:t>the</a:t>
            </a:r>
            <a:r>
              <a:rPr lang="ro-RO" sz="2400" dirty="0"/>
              <a:t> </a:t>
            </a:r>
            <a:r>
              <a:rPr lang="ro-RO" sz="2400" dirty="0" err="1"/>
              <a:t>network</a:t>
            </a:r>
            <a:r>
              <a:rPr lang="ro-RO" sz="2400" dirty="0"/>
              <a:t>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ro-RO" sz="2400" dirty="0" err="1"/>
              <a:t>Unroll</a:t>
            </a:r>
            <a:r>
              <a:rPr lang="ro-RO" sz="2400" dirty="0"/>
              <a:t> </a:t>
            </a:r>
            <a:r>
              <a:rPr lang="ro-RO" sz="2400" dirty="0" err="1"/>
              <a:t>the</a:t>
            </a:r>
            <a:r>
              <a:rPr lang="ro-RO" sz="2400" dirty="0"/>
              <a:t> </a:t>
            </a:r>
            <a:r>
              <a:rPr lang="ro-RO" sz="2400" dirty="0" err="1"/>
              <a:t>network</a:t>
            </a:r>
            <a:r>
              <a:rPr lang="ro-RO" sz="2400" dirty="0"/>
              <a:t> </a:t>
            </a:r>
            <a:r>
              <a:rPr lang="ro-RO" sz="2400" dirty="0" err="1"/>
              <a:t>then</a:t>
            </a:r>
            <a:r>
              <a:rPr lang="ro-RO" sz="2400" dirty="0"/>
              <a:t> calculate </a:t>
            </a:r>
            <a:r>
              <a:rPr lang="ro-RO" sz="2400" dirty="0" err="1"/>
              <a:t>and</a:t>
            </a:r>
            <a:r>
              <a:rPr lang="ro-RO" sz="2400" dirty="0"/>
              <a:t> </a:t>
            </a:r>
            <a:r>
              <a:rPr lang="ro-RO" sz="2400" dirty="0" err="1"/>
              <a:t>accumulate</a:t>
            </a:r>
            <a:r>
              <a:rPr lang="ro-RO" sz="2400" dirty="0"/>
              <a:t> </a:t>
            </a:r>
            <a:r>
              <a:rPr lang="ro-RO" sz="2400" dirty="0" err="1"/>
              <a:t>errors</a:t>
            </a:r>
            <a:r>
              <a:rPr lang="ro-RO" sz="2400" dirty="0"/>
              <a:t> </a:t>
            </a:r>
            <a:r>
              <a:rPr lang="ro-RO" sz="2400" dirty="0" err="1"/>
              <a:t>across</a:t>
            </a:r>
            <a:r>
              <a:rPr lang="ro-RO" sz="2400" dirty="0"/>
              <a:t> </a:t>
            </a:r>
            <a:r>
              <a:rPr lang="ro-RO" sz="2400" dirty="0" err="1"/>
              <a:t>each</a:t>
            </a:r>
            <a:r>
              <a:rPr lang="ro-RO" sz="2400" dirty="0"/>
              <a:t> </a:t>
            </a:r>
            <a:r>
              <a:rPr lang="ro-RO" sz="2400" dirty="0" err="1"/>
              <a:t>timestep</a:t>
            </a:r>
            <a:r>
              <a:rPr lang="ro-RO" sz="2400" dirty="0"/>
              <a:t>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ro-RO" sz="2400" dirty="0"/>
              <a:t>Roll-</a:t>
            </a:r>
            <a:r>
              <a:rPr lang="ro-RO" sz="2400" dirty="0" err="1"/>
              <a:t>up</a:t>
            </a:r>
            <a:r>
              <a:rPr lang="ro-RO" sz="2400" dirty="0"/>
              <a:t> </a:t>
            </a:r>
            <a:r>
              <a:rPr lang="ro-RO" sz="2400" dirty="0" err="1"/>
              <a:t>the</a:t>
            </a:r>
            <a:r>
              <a:rPr lang="ro-RO" sz="2400" dirty="0"/>
              <a:t> </a:t>
            </a:r>
            <a:r>
              <a:rPr lang="ro-RO" sz="2400" dirty="0" err="1"/>
              <a:t>network</a:t>
            </a:r>
            <a:r>
              <a:rPr lang="ro-RO" sz="2400" dirty="0"/>
              <a:t> </a:t>
            </a:r>
            <a:r>
              <a:rPr lang="ro-RO" sz="2400" dirty="0" err="1"/>
              <a:t>and</a:t>
            </a:r>
            <a:r>
              <a:rPr lang="ro-RO" sz="2400" dirty="0"/>
              <a:t> update </a:t>
            </a:r>
            <a:r>
              <a:rPr lang="ro-RO" sz="2400" dirty="0" err="1"/>
              <a:t>weights</a:t>
            </a:r>
            <a:r>
              <a:rPr lang="ro-RO" sz="2400" dirty="0"/>
              <a:t>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ro-RO" sz="2400" dirty="0" err="1"/>
              <a:t>Repeat</a:t>
            </a:r>
            <a:r>
              <a:rPr lang="ro-RO" sz="2400" dirty="0"/>
              <a:t>.</a:t>
            </a:r>
          </a:p>
          <a:p>
            <a:pPr marL="0" indent="0" fontAlgn="base">
              <a:buNone/>
            </a:pPr>
            <a:endParaRPr lang="ro-RO" sz="2400" dirty="0"/>
          </a:p>
          <a:p>
            <a:pPr fontAlgn="base"/>
            <a:r>
              <a:rPr lang="ro-RO" sz="2400" dirty="0"/>
              <a:t>In </a:t>
            </a:r>
            <a:r>
              <a:rPr lang="ro-RO" sz="2400" dirty="0" err="1"/>
              <a:t>Truncated</a:t>
            </a:r>
            <a:r>
              <a:rPr lang="ro-RO" sz="2400" dirty="0"/>
              <a:t> BPTT, </a:t>
            </a:r>
            <a:r>
              <a:rPr lang="ro-RO" sz="2400" dirty="0" err="1"/>
              <a:t>the</a:t>
            </a:r>
            <a:r>
              <a:rPr lang="ro-RO" sz="2400" dirty="0"/>
              <a:t> </a:t>
            </a:r>
            <a:r>
              <a:rPr lang="ro-RO" sz="2400" dirty="0" err="1"/>
              <a:t>sequence</a:t>
            </a:r>
            <a:r>
              <a:rPr lang="ro-RO" sz="2400" dirty="0"/>
              <a:t> </a:t>
            </a:r>
            <a:r>
              <a:rPr lang="ro-RO" sz="2400" dirty="0" err="1"/>
              <a:t>is</a:t>
            </a:r>
            <a:r>
              <a:rPr lang="ro-RO" sz="2400" dirty="0"/>
              <a:t> </a:t>
            </a:r>
            <a:r>
              <a:rPr lang="ro-RO" sz="2400" dirty="0" err="1"/>
              <a:t>processed</a:t>
            </a:r>
            <a:r>
              <a:rPr lang="ro-RO" sz="2400" dirty="0"/>
              <a:t> </a:t>
            </a:r>
            <a:r>
              <a:rPr lang="ro-RO" sz="2400" dirty="0" err="1"/>
              <a:t>one</a:t>
            </a:r>
            <a:r>
              <a:rPr lang="ro-RO" sz="2400" dirty="0"/>
              <a:t> </a:t>
            </a:r>
            <a:r>
              <a:rPr lang="ro-RO" sz="2400" dirty="0" err="1"/>
              <a:t>timestep</a:t>
            </a:r>
            <a:r>
              <a:rPr lang="ro-RO" sz="2400" dirty="0"/>
              <a:t> at a </a:t>
            </a:r>
            <a:r>
              <a:rPr lang="ro-RO" sz="2400" dirty="0" err="1"/>
              <a:t>time</a:t>
            </a:r>
            <a:r>
              <a:rPr lang="ro-RO" sz="2400" dirty="0"/>
              <a:t> </a:t>
            </a:r>
            <a:r>
              <a:rPr lang="ro-RO" sz="2400" dirty="0" err="1"/>
              <a:t>and</a:t>
            </a:r>
            <a:r>
              <a:rPr lang="ro-RO" sz="2400" dirty="0"/>
              <a:t> </a:t>
            </a:r>
            <a:r>
              <a:rPr lang="ro-RO" sz="2400" dirty="0" err="1"/>
              <a:t>periodically</a:t>
            </a:r>
            <a:r>
              <a:rPr lang="ro-RO" sz="2400" dirty="0"/>
              <a:t> (k</a:t>
            </a:r>
            <a:r>
              <a:rPr lang="ro-RO" sz="2400" baseline="-25000" dirty="0"/>
              <a:t>1</a:t>
            </a:r>
            <a:r>
              <a:rPr lang="ro-RO" sz="2400" dirty="0"/>
              <a:t> </a:t>
            </a:r>
            <a:r>
              <a:rPr lang="ro-RO" sz="2400" dirty="0" err="1"/>
              <a:t>timesteps</a:t>
            </a:r>
            <a:r>
              <a:rPr lang="ro-RO" sz="2400" dirty="0"/>
              <a:t>) </a:t>
            </a:r>
            <a:r>
              <a:rPr lang="ro-RO" sz="2400" dirty="0" err="1"/>
              <a:t>the</a:t>
            </a:r>
            <a:r>
              <a:rPr lang="ro-RO" sz="2400" dirty="0"/>
              <a:t> BPTT update </a:t>
            </a:r>
            <a:r>
              <a:rPr lang="ro-RO" sz="2400" dirty="0" err="1"/>
              <a:t>is</a:t>
            </a:r>
            <a:r>
              <a:rPr lang="ro-RO" sz="2400" dirty="0"/>
              <a:t> </a:t>
            </a:r>
            <a:r>
              <a:rPr lang="ro-RO" sz="2400" dirty="0" err="1"/>
              <a:t>performed</a:t>
            </a:r>
            <a:r>
              <a:rPr lang="ro-RO" sz="2400" dirty="0"/>
              <a:t> back for a </a:t>
            </a:r>
            <a:r>
              <a:rPr lang="ro-RO" sz="2400" dirty="0" err="1"/>
              <a:t>fixed</a:t>
            </a:r>
            <a:r>
              <a:rPr lang="ro-RO" sz="2400" dirty="0"/>
              <a:t> </a:t>
            </a:r>
            <a:r>
              <a:rPr lang="ro-RO" sz="2400" dirty="0" err="1"/>
              <a:t>number</a:t>
            </a:r>
            <a:r>
              <a:rPr lang="ro-RO" sz="2400" dirty="0"/>
              <a:t> of </a:t>
            </a:r>
            <a:r>
              <a:rPr lang="ro-RO" sz="2400" dirty="0" err="1"/>
              <a:t>timesteps</a:t>
            </a:r>
            <a:r>
              <a:rPr lang="ro-RO" sz="2400" dirty="0"/>
              <a:t> (k</a:t>
            </a:r>
            <a:r>
              <a:rPr lang="ro-RO" sz="2400" baseline="-25000" dirty="0"/>
              <a:t>2</a:t>
            </a:r>
            <a:r>
              <a:rPr lang="ro-RO" sz="2400" dirty="0"/>
              <a:t> </a:t>
            </a:r>
            <a:r>
              <a:rPr lang="ro-RO" sz="2400" dirty="0" err="1"/>
              <a:t>timesteps</a:t>
            </a:r>
            <a:r>
              <a:rPr lang="ro-RO" sz="2400" dirty="0"/>
              <a:t>).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67993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Illustration [</a:t>
            </a:r>
            <a:r>
              <a:rPr lang="en-US" dirty="0" err="1"/>
              <a:t>Pașcanu</a:t>
            </a:r>
            <a:r>
              <a:rPr lang="en-US" dirty="0"/>
              <a:t> et al]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059363"/>
          </a:xfrm>
        </p:spPr>
        <p:txBody>
          <a:bodyPr/>
          <a:lstStyle/>
          <a:p>
            <a:r>
              <a:rPr lang="en-US" dirty="0"/>
              <a:t>Intuition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/>
              <a:t>Error surface of a single hidden unit RNN; High curvature walls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/>
              <a:t>Solid lines: standard gradient descent trajectories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/>
              <a:t>Dashed lines: gradient rescaled to fix problem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747" y="3032386"/>
            <a:ext cx="4996506" cy="355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51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Norm Clipping (pseudo-code)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514600"/>
            <a:ext cx="7509362" cy="26258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07090" y="6578469"/>
            <a:ext cx="22117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Image Credit: Richard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Socher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5957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Fix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1905000"/>
          </a:xfrm>
        </p:spPr>
        <p:txBody>
          <a:bodyPr/>
          <a:lstStyle/>
          <a:p>
            <a:r>
              <a:rPr lang="en-US" dirty="0"/>
              <a:t>Smart Initialization and </a:t>
            </a:r>
            <a:r>
              <a:rPr lang="en-US" dirty="0" err="1"/>
              <a:t>ReLUs</a:t>
            </a:r>
            <a:endParaRPr lang="en-US" dirty="0"/>
          </a:p>
          <a:p>
            <a:pPr lvl="1"/>
            <a:r>
              <a:rPr lang="en-US" sz="2400" dirty="0"/>
              <a:t>[</a:t>
            </a:r>
            <a:r>
              <a:rPr lang="en-US" sz="2400" dirty="0" err="1"/>
              <a:t>Socher</a:t>
            </a:r>
            <a:r>
              <a:rPr lang="en-US" sz="2400" dirty="0"/>
              <a:t> et al 2013]</a:t>
            </a:r>
          </a:p>
          <a:p>
            <a:pPr lvl="1"/>
            <a:r>
              <a:rPr lang="en-US" sz="2400" i="1" dirty="0"/>
              <a:t>A Simple Way to Initialize Recurrent Networks of Rectified Linear </a:t>
            </a:r>
            <a:r>
              <a:rPr lang="en-US" sz="2400" dirty="0"/>
              <a:t>Units [Le et al. 2015]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568" y="2938911"/>
            <a:ext cx="4584432" cy="360679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8FEC349-0E64-7B4D-A02A-2A4870E39F5B}"/>
              </a:ext>
            </a:extLst>
          </p:cNvPr>
          <p:cNvSpPr txBox="1">
            <a:spLocks/>
          </p:cNvSpPr>
          <p:nvPr/>
        </p:nvSpPr>
        <p:spPr>
          <a:xfrm>
            <a:off x="-228600" y="2977460"/>
            <a:ext cx="4788168" cy="3606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fontAlgn="auto">
              <a:spcAft>
                <a:spcPts val="0"/>
              </a:spcAft>
              <a:buFont typeface="Arial"/>
              <a:buNone/>
            </a:pPr>
            <a:r>
              <a:rPr lang="en-US" sz="2200" i="1" dirty="0"/>
              <a:t>“</a:t>
            </a:r>
            <a:r>
              <a:rPr lang="ro-RO" sz="2200" i="1" dirty="0" err="1"/>
              <a:t>We</a:t>
            </a:r>
            <a:r>
              <a:rPr lang="ro-RO" sz="2200" i="1" dirty="0"/>
              <a:t> </a:t>
            </a:r>
            <a:r>
              <a:rPr lang="ro-RO" sz="2200" i="1" dirty="0" err="1"/>
              <a:t>initialize</a:t>
            </a:r>
            <a:r>
              <a:rPr lang="ro-RO" sz="2200" i="1" dirty="0"/>
              <a:t> </a:t>
            </a:r>
            <a:r>
              <a:rPr lang="ro-RO" sz="2200" i="1" dirty="0" err="1"/>
              <a:t>the</a:t>
            </a:r>
            <a:r>
              <a:rPr lang="ro-RO" sz="2200" i="1" dirty="0"/>
              <a:t> </a:t>
            </a:r>
            <a:r>
              <a:rPr lang="ro-RO" sz="2200" i="1" dirty="0" err="1"/>
              <a:t>recurrent</a:t>
            </a:r>
            <a:r>
              <a:rPr lang="ro-RO" sz="2200" i="1" dirty="0"/>
              <a:t> </a:t>
            </a:r>
            <a:r>
              <a:rPr lang="ro-RO" sz="2200" i="1" dirty="0" err="1"/>
              <a:t>weight</a:t>
            </a:r>
            <a:r>
              <a:rPr lang="ro-RO" sz="2200" i="1" dirty="0"/>
              <a:t> </a:t>
            </a:r>
            <a:r>
              <a:rPr lang="ro-RO" sz="2200" i="1" dirty="0" err="1"/>
              <a:t>matrix</a:t>
            </a:r>
            <a:r>
              <a:rPr lang="ro-RO" sz="2200" i="1" dirty="0"/>
              <a:t> </a:t>
            </a:r>
            <a:r>
              <a:rPr lang="ro-RO" sz="2200" i="1" dirty="0" err="1"/>
              <a:t>to</a:t>
            </a:r>
            <a:r>
              <a:rPr lang="ro-RO" sz="2200" i="1" dirty="0"/>
              <a:t> </a:t>
            </a:r>
            <a:r>
              <a:rPr lang="ro-RO" sz="2200" i="1" dirty="0" err="1"/>
              <a:t>be</a:t>
            </a:r>
            <a:r>
              <a:rPr lang="ro-RO" sz="2200" i="1" dirty="0"/>
              <a:t> </a:t>
            </a:r>
            <a:r>
              <a:rPr lang="ro-RO" sz="2200" i="1" dirty="0" err="1"/>
              <a:t>the</a:t>
            </a:r>
            <a:r>
              <a:rPr lang="ro-RO" sz="2200" i="1" dirty="0"/>
              <a:t> </a:t>
            </a:r>
            <a:r>
              <a:rPr lang="ro-RO" sz="2200" i="1" dirty="0" err="1"/>
              <a:t>identity</a:t>
            </a:r>
            <a:r>
              <a:rPr lang="ro-RO" sz="2200" i="1" dirty="0"/>
              <a:t> </a:t>
            </a:r>
            <a:r>
              <a:rPr lang="ro-RO" sz="2200" i="1" dirty="0" err="1"/>
              <a:t>matrix</a:t>
            </a:r>
            <a:r>
              <a:rPr lang="ro-RO" sz="2200" i="1" dirty="0"/>
              <a:t> </a:t>
            </a:r>
            <a:r>
              <a:rPr lang="ro-RO" sz="2200" i="1" dirty="0" err="1"/>
              <a:t>and</a:t>
            </a:r>
            <a:r>
              <a:rPr lang="ro-RO" sz="2200" i="1" dirty="0"/>
              <a:t> </a:t>
            </a:r>
            <a:r>
              <a:rPr lang="ro-RO" sz="2200" i="1" dirty="0" err="1"/>
              <a:t>biases</a:t>
            </a:r>
            <a:r>
              <a:rPr lang="ro-RO" sz="2200" i="1" dirty="0"/>
              <a:t> </a:t>
            </a:r>
            <a:r>
              <a:rPr lang="ro-RO" sz="2200" i="1" dirty="0" err="1"/>
              <a:t>to</a:t>
            </a:r>
            <a:r>
              <a:rPr lang="ro-RO" sz="2200" i="1" dirty="0"/>
              <a:t> </a:t>
            </a:r>
            <a:r>
              <a:rPr lang="ro-RO" sz="2200" i="1" dirty="0" err="1"/>
              <a:t>be</a:t>
            </a:r>
            <a:r>
              <a:rPr lang="ro-RO" sz="2200" i="1" dirty="0"/>
              <a:t> zero. </a:t>
            </a:r>
            <a:r>
              <a:rPr lang="ro-RO" sz="2200" i="1" dirty="0" err="1"/>
              <a:t>This</a:t>
            </a:r>
            <a:r>
              <a:rPr lang="ro-RO" sz="2200" i="1" dirty="0"/>
              <a:t> </a:t>
            </a:r>
            <a:r>
              <a:rPr lang="ro-RO" sz="2200" i="1" dirty="0" err="1"/>
              <a:t>means</a:t>
            </a:r>
            <a:r>
              <a:rPr lang="ro-RO" sz="2200" i="1" dirty="0"/>
              <a:t> </a:t>
            </a:r>
            <a:r>
              <a:rPr lang="ro-RO" sz="2200" i="1" dirty="0" err="1"/>
              <a:t>that</a:t>
            </a:r>
            <a:r>
              <a:rPr lang="ro-RO" sz="2200" i="1" dirty="0"/>
              <a:t> </a:t>
            </a:r>
            <a:r>
              <a:rPr lang="ro-RO" sz="2200" i="1" dirty="0" err="1"/>
              <a:t>each</a:t>
            </a:r>
            <a:r>
              <a:rPr lang="ro-RO" sz="2200" i="1" dirty="0"/>
              <a:t> </a:t>
            </a:r>
            <a:r>
              <a:rPr lang="ro-RO" sz="2200" i="1" dirty="0" err="1"/>
              <a:t>new</a:t>
            </a:r>
            <a:r>
              <a:rPr lang="ro-RO" sz="2200" i="1" dirty="0"/>
              <a:t> </a:t>
            </a:r>
            <a:r>
              <a:rPr lang="ro-RO" sz="2200" i="1" dirty="0" err="1"/>
              <a:t>hidden</a:t>
            </a:r>
            <a:r>
              <a:rPr lang="ro-RO" sz="2200" i="1" dirty="0"/>
              <a:t> state vector </a:t>
            </a:r>
            <a:r>
              <a:rPr lang="ro-RO" sz="2200" i="1" dirty="0" err="1"/>
              <a:t>is</a:t>
            </a:r>
            <a:r>
              <a:rPr lang="ro-RO" sz="2200" i="1" dirty="0"/>
              <a:t> </a:t>
            </a:r>
            <a:r>
              <a:rPr lang="ro-RO" sz="2200" i="1" dirty="0" err="1"/>
              <a:t>obtained</a:t>
            </a:r>
            <a:r>
              <a:rPr lang="ro-RO" sz="2200" i="1" dirty="0"/>
              <a:t> </a:t>
            </a:r>
            <a:r>
              <a:rPr lang="ro-RO" sz="2200" i="1" dirty="0" err="1"/>
              <a:t>by</a:t>
            </a:r>
            <a:r>
              <a:rPr lang="ro-RO" sz="2200" i="1" dirty="0"/>
              <a:t> </a:t>
            </a:r>
            <a:r>
              <a:rPr lang="ro-RO" sz="2200" i="1" dirty="0" err="1"/>
              <a:t>simply</a:t>
            </a:r>
            <a:r>
              <a:rPr lang="ro-RO" sz="2200" i="1" dirty="0"/>
              <a:t> </a:t>
            </a:r>
            <a:r>
              <a:rPr lang="ro-RO" sz="2200" i="1" dirty="0" err="1"/>
              <a:t>copying</a:t>
            </a:r>
            <a:r>
              <a:rPr lang="ro-RO" sz="2200" i="1" dirty="0"/>
              <a:t> </a:t>
            </a:r>
            <a:r>
              <a:rPr lang="ro-RO" sz="2200" i="1" dirty="0" err="1"/>
              <a:t>the</a:t>
            </a:r>
            <a:r>
              <a:rPr lang="ro-RO" sz="2200" i="1" dirty="0"/>
              <a:t> </a:t>
            </a:r>
            <a:r>
              <a:rPr lang="ro-RO" sz="2200" i="1" dirty="0" err="1"/>
              <a:t>previous</a:t>
            </a:r>
            <a:r>
              <a:rPr lang="ro-RO" sz="2200" i="1" dirty="0"/>
              <a:t> </a:t>
            </a:r>
            <a:r>
              <a:rPr lang="ro-RO" sz="2200" i="1" dirty="0" err="1"/>
              <a:t>hidden</a:t>
            </a:r>
            <a:r>
              <a:rPr lang="ro-RO" sz="2200" i="1" dirty="0"/>
              <a:t> vector </a:t>
            </a:r>
            <a:r>
              <a:rPr lang="ro-RO" sz="2200" i="1" dirty="0" err="1"/>
              <a:t>then</a:t>
            </a:r>
            <a:r>
              <a:rPr lang="ro-RO" sz="2200" i="1" dirty="0"/>
              <a:t> </a:t>
            </a:r>
            <a:r>
              <a:rPr lang="ro-RO" sz="2200" i="1" dirty="0" err="1"/>
              <a:t>adding</a:t>
            </a:r>
            <a:r>
              <a:rPr lang="ro-RO" sz="2200" i="1" dirty="0"/>
              <a:t> on </a:t>
            </a:r>
            <a:r>
              <a:rPr lang="ro-RO" sz="2200" i="1" dirty="0" err="1"/>
              <a:t>the</a:t>
            </a:r>
            <a:r>
              <a:rPr lang="ro-RO" sz="2200" i="1" dirty="0"/>
              <a:t> </a:t>
            </a:r>
            <a:r>
              <a:rPr lang="ro-RO" sz="2200" i="1" dirty="0" err="1"/>
              <a:t>effect</a:t>
            </a:r>
            <a:r>
              <a:rPr lang="ro-RO" sz="2200" i="1" dirty="0"/>
              <a:t> of </a:t>
            </a:r>
            <a:r>
              <a:rPr lang="ro-RO" sz="2200" i="1" dirty="0" err="1"/>
              <a:t>the</a:t>
            </a:r>
            <a:r>
              <a:rPr lang="ro-RO" sz="2200" i="1" dirty="0"/>
              <a:t> </a:t>
            </a:r>
            <a:r>
              <a:rPr lang="ro-RO" sz="2200" i="1" dirty="0" err="1"/>
              <a:t>current</a:t>
            </a:r>
            <a:r>
              <a:rPr lang="ro-RO" sz="2200" i="1" dirty="0"/>
              <a:t> </a:t>
            </a:r>
            <a:r>
              <a:rPr lang="ro-RO" sz="2200" i="1" dirty="0" err="1"/>
              <a:t>inputs</a:t>
            </a:r>
            <a:r>
              <a:rPr lang="ro-RO" sz="2200" i="1" dirty="0"/>
              <a:t> </a:t>
            </a:r>
            <a:r>
              <a:rPr lang="ro-RO" sz="2200" i="1" dirty="0" err="1"/>
              <a:t>and</a:t>
            </a:r>
            <a:r>
              <a:rPr lang="ro-RO" sz="2200" i="1" dirty="0"/>
              <a:t> </a:t>
            </a:r>
            <a:r>
              <a:rPr lang="ro-RO" sz="2200" i="1" dirty="0" err="1"/>
              <a:t>replacing</a:t>
            </a:r>
            <a:r>
              <a:rPr lang="ro-RO" sz="2200" i="1" dirty="0"/>
              <a:t> </a:t>
            </a:r>
            <a:r>
              <a:rPr lang="ro-RO" sz="2200" i="1" dirty="0" err="1"/>
              <a:t>all</a:t>
            </a:r>
            <a:r>
              <a:rPr lang="ro-RO" sz="2200" i="1" dirty="0"/>
              <a:t> negative </a:t>
            </a:r>
            <a:r>
              <a:rPr lang="ro-RO" sz="2200" i="1" dirty="0" err="1"/>
              <a:t>states</a:t>
            </a:r>
            <a:r>
              <a:rPr lang="ro-RO" sz="2200" i="1" dirty="0"/>
              <a:t> </a:t>
            </a:r>
            <a:r>
              <a:rPr lang="ro-RO" sz="2200" i="1" dirty="0" err="1"/>
              <a:t>by</a:t>
            </a:r>
            <a:r>
              <a:rPr lang="ro-RO" sz="2200" i="1" dirty="0"/>
              <a:t> zero.</a:t>
            </a:r>
            <a:r>
              <a:rPr lang="en-US" sz="2200" i="1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23451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dirty="0"/>
              <a:t>Long Short-Term Memory</a:t>
            </a:r>
          </a:p>
        </p:txBody>
      </p:sp>
    </p:spTree>
    <p:extLst>
      <p:ext uri="{BB962C8B-B14F-4D97-AF65-F5344CB8AC3E}">
        <p14:creationId xmlns:p14="http://schemas.microsoft.com/office/powerpoint/2010/main" val="2137460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block diagram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1940"/>
            <a:ext cx="9144000" cy="34218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5943600"/>
            <a:ext cx="2895600" cy="5394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52600" y="6578469"/>
            <a:ext cx="64374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Image Credit: Christopher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Olah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(http://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colah.github.io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/posts/2015-08-Understanding-LSTMs/)</a:t>
            </a:r>
          </a:p>
        </p:txBody>
      </p:sp>
    </p:spTree>
    <p:extLst>
      <p:ext uri="{BB962C8B-B14F-4D97-AF65-F5344CB8AC3E}">
        <p14:creationId xmlns:p14="http://schemas.microsoft.com/office/powerpoint/2010/main" val="21988955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Learning long-term dependencies is hard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" y="2288441"/>
            <a:ext cx="9144000" cy="3149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2600" y="6578469"/>
            <a:ext cx="64374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Image Credit: Christopher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Olah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(http://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colah.github.io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/posts/2015-08-Understanding-LSTMs/)</a:t>
            </a:r>
          </a:p>
        </p:txBody>
      </p:sp>
    </p:spTree>
    <p:extLst>
      <p:ext uri="{BB962C8B-B14F-4D97-AF65-F5344CB8AC3E}">
        <p14:creationId xmlns:p14="http://schemas.microsoft.com/office/powerpoint/2010/main" val="26131622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LSTMs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about we explicitly encode memory?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0780"/>
            <a:ext cx="9144000" cy="34356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5943600"/>
            <a:ext cx="2895600" cy="5394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52600" y="6578469"/>
            <a:ext cx="64374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Image Credit: Christopher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Olah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(http://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colah.github.io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/posts/2015-08-Understanding-LSTMs/)</a:t>
            </a:r>
          </a:p>
        </p:txBody>
      </p:sp>
    </p:spTree>
    <p:extLst>
      <p:ext uri="{BB962C8B-B14F-4D97-AF65-F5344CB8AC3E}">
        <p14:creationId xmlns:p14="http://schemas.microsoft.com/office/powerpoint/2010/main" val="807903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2832"/>
          </a:xfrm>
        </p:spPr>
        <p:txBody>
          <a:bodyPr/>
          <a:lstStyle/>
          <a:p>
            <a:r>
              <a:rPr lang="en-US" dirty="0"/>
              <a:t>New Topic: RNNs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087470"/>
            <a:ext cx="7237076" cy="22653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3371936"/>
            <a:ext cx="2984500" cy="34992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77944" y="6578469"/>
            <a:ext cx="22461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Image Credit: Andrej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Karpathy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880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LSTMs Intuition: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757"/>
            <a:ext cx="8229600" cy="4486406"/>
          </a:xfrm>
        </p:spPr>
        <p:txBody>
          <a:bodyPr/>
          <a:lstStyle/>
          <a:p>
            <a:r>
              <a:rPr lang="en-US" dirty="0"/>
              <a:t>Cell State / Memory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85558"/>
            <a:ext cx="9144000" cy="28243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2600" y="6578469"/>
            <a:ext cx="64374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Image Credit: Christopher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Olah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(http://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colah.github.io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/posts/2015-08-Understanding-LSTMs/)</a:t>
            </a:r>
          </a:p>
        </p:txBody>
      </p:sp>
    </p:spTree>
    <p:extLst>
      <p:ext uri="{BB962C8B-B14F-4D97-AF65-F5344CB8AC3E}">
        <p14:creationId xmlns:p14="http://schemas.microsoft.com/office/powerpoint/2010/main" val="25686943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LSTMs Intuition: Forget Gate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Should we continue to remember this “bit” of information or not?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9400"/>
            <a:ext cx="9144000" cy="28243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2600" y="6578469"/>
            <a:ext cx="64374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Image Credit: Christopher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Olah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(http://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colah.github.io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/posts/2015-08-Understanding-LSTMs/)</a:t>
            </a:r>
          </a:p>
        </p:txBody>
      </p:sp>
    </p:spTree>
    <p:extLst>
      <p:ext uri="{BB962C8B-B14F-4D97-AF65-F5344CB8AC3E}">
        <p14:creationId xmlns:p14="http://schemas.microsoft.com/office/powerpoint/2010/main" val="18362635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LSTMs Intuition: Input Gate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Should we update this “bit” of information or not?</a:t>
            </a:r>
          </a:p>
          <a:p>
            <a:pPr lvl="1"/>
            <a:r>
              <a:rPr lang="en-US" dirty="0"/>
              <a:t>If so, with what?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24200"/>
            <a:ext cx="9144000" cy="28243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52600" y="6578469"/>
            <a:ext cx="64374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Image Credit: Christopher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Olah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(http://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colah.github.io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/posts/2015-08-Understanding-LSTMs/)</a:t>
            </a:r>
          </a:p>
        </p:txBody>
      </p:sp>
    </p:spTree>
    <p:extLst>
      <p:ext uri="{BB962C8B-B14F-4D97-AF65-F5344CB8AC3E}">
        <p14:creationId xmlns:p14="http://schemas.microsoft.com/office/powerpoint/2010/main" val="31681684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LSTMs Intuition: Memory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Forget that + memorize this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51986"/>
            <a:ext cx="9144000" cy="28243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52600" y="6578469"/>
            <a:ext cx="64374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Image Credit: Christopher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Olah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(http://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colah.github.io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/posts/2015-08-Understanding-LSTMs/)</a:t>
            </a:r>
          </a:p>
        </p:txBody>
      </p:sp>
    </p:spTree>
    <p:extLst>
      <p:ext uri="{BB962C8B-B14F-4D97-AF65-F5344CB8AC3E}">
        <p14:creationId xmlns:p14="http://schemas.microsoft.com/office/powerpoint/2010/main" val="1430809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LSTMs Intuition: Output Gate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Should we output this “bit” of information to “deeper” layers?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5600"/>
            <a:ext cx="9144000" cy="28243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52600" y="6578469"/>
            <a:ext cx="64374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Image Credit: Christopher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Olah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(http://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colah.github.io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/posts/2015-08-Understanding-LSTMs/)</a:t>
            </a:r>
          </a:p>
        </p:txBody>
      </p:sp>
    </p:spTree>
    <p:extLst>
      <p:ext uri="{BB962C8B-B14F-4D97-AF65-F5344CB8AC3E}">
        <p14:creationId xmlns:p14="http://schemas.microsoft.com/office/powerpoint/2010/main" val="18049126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LSTMs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pretty sophisticated cell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2573"/>
            <a:ext cx="9144000" cy="34356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5943600"/>
            <a:ext cx="2895600" cy="5394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52600" y="6578469"/>
            <a:ext cx="64374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Image Credit: Christopher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Olah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(http://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colah.github.io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/posts/2015-08-Understanding-LSTMs/)</a:t>
            </a:r>
          </a:p>
        </p:txBody>
      </p:sp>
    </p:spTree>
    <p:extLst>
      <p:ext uri="{BB962C8B-B14F-4D97-AF65-F5344CB8AC3E}">
        <p14:creationId xmlns:p14="http://schemas.microsoft.com/office/powerpoint/2010/main" val="11319624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LSTM Variants #1: Peephole Connections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gates see the cell state / memory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3476"/>
            <a:ext cx="9144000" cy="28243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52600" y="6578469"/>
            <a:ext cx="64374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Image Credit: Christopher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Olah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(http://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colah.github.io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/posts/2015-08-Understanding-LSTMs/)</a:t>
            </a:r>
          </a:p>
        </p:txBody>
      </p:sp>
    </p:spTree>
    <p:extLst>
      <p:ext uri="{BB962C8B-B14F-4D97-AF65-F5344CB8AC3E}">
        <p14:creationId xmlns:p14="http://schemas.microsoft.com/office/powerpoint/2010/main" val="5312060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LSTM Variants #2: Coupled Gates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memorize new if forgetting old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3476"/>
            <a:ext cx="9144000" cy="28243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52600" y="6578469"/>
            <a:ext cx="64374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Image Credit: Christopher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Olah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(http://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colah.github.io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/posts/2015-08-Understanding-LSTMs/)</a:t>
            </a:r>
          </a:p>
        </p:txBody>
      </p:sp>
    </p:spTree>
    <p:extLst>
      <p:ext uri="{BB962C8B-B14F-4D97-AF65-F5344CB8AC3E}">
        <p14:creationId xmlns:p14="http://schemas.microsoft.com/office/powerpoint/2010/main" val="6826691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rmAutofit/>
          </a:bodyPr>
          <a:lstStyle/>
          <a:p>
            <a:r>
              <a:rPr lang="en-US" sz="3600" dirty="0"/>
              <a:t>LSTM Variants #3: Gated Recurrent Units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7150"/>
            <a:ext cx="8229600" cy="4799013"/>
          </a:xfrm>
        </p:spPr>
        <p:txBody>
          <a:bodyPr/>
          <a:lstStyle/>
          <a:p>
            <a:r>
              <a:rPr lang="en-US" dirty="0"/>
              <a:t>Changes: </a:t>
            </a:r>
          </a:p>
          <a:p>
            <a:pPr lvl="1"/>
            <a:r>
              <a:rPr lang="en-US" dirty="0"/>
              <a:t>No explicit memory; memory = hidden output</a:t>
            </a:r>
          </a:p>
          <a:p>
            <a:pPr lvl="1"/>
            <a:r>
              <a:rPr lang="en-US" dirty="0"/>
              <a:t>Z = memorize new and forget old</a:t>
            </a:r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19276"/>
            <a:ext cx="9144000" cy="28243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52600" y="6578469"/>
            <a:ext cx="64374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Image Credit: Christopher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Olah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(http://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colah.github.io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/posts/2015-08-Understanding-LSTMs/)</a:t>
            </a:r>
          </a:p>
        </p:txBody>
      </p:sp>
    </p:spTree>
    <p:extLst>
      <p:ext uri="{BB962C8B-B14F-4D97-AF65-F5344CB8AC3E}">
        <p14:creationId xmlns:p14="http://schemas.microsoft.com/office/powerpoint/2010/main" val="890900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1913"/>
          <a:stretch/>
        </p:blipFill>
        <p:spPr>
          <a:xfrm>
            <a:off x="4438926" y="3352800"/>
            <a:ext cx="4247874" cy="3340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RMSProp</a:t>
            </a:r>
            <a:r>
              <a:rPr lang="en-US" dirty="0"/>
              <a:t> Intuition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2720"/>
            <a:ext cx="8229600" cy="4913444"/>
          </a:xfrm>
        </p:spPr>
        <p:txBody>
          <a:bodyPr>
            <a:normAutofit/>
          </a:bodyPr>
          <a:lstStyle/>
          <a:p>
            <a:r>
              <a:rPr lang="en-US" sz="2200" dirty="0"/>
              <a:t>Gradients ≠ Direction to Opt</a:t>
            </a:r>
          </a:p>
          <a:p>
            <a:pPr lvl="1"/>
            <a:r>
              <a:rPr lang="en-US" sz="2200" dirty="0"/>
              <a:t>Gradients point in the direction of steepest ascent locally</a:t>
            </a:r>
          </a:p>
          <a:p>
            <a:pPr lvl="1"/>
            <a:r>
              <a:rPr lang="en-US" sz="2200" dirty="0"/>
              <a:t>Not where we want to go long term</a:t>
            </a:r>
          </a:p>
          <a:p>
            <a:r>
              <a:rPr lang="en-US" sz="2200" dirty="0"/>
              <a:t>Mismatch gradient magnitudes</a:t>
            </a:r>
          </a:p>
          <a:p>
            <a:pPr lvl="1"/>
            <a:r>
              <a:rPr lang="en-US" sz="2200" dirty="0"/>
              <a:t>magnitude large =  we should travel a small distance</a:t>
            </a:r>
          </a:p>
          <a:p>
            <a:pPr lvl="1"/>
            <a:r>
              <a:rPr lang="en-US" sz="2200" dirty="0"/>
              <a:t>magnitude small = we should travel a large distance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56" y="3871912"/>
            <a:ext cx="4022651" cy="2667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58273" y="6578469"/>
            <a:ext cx="2226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Image Credit: Geoffrey Hinton</a:t>
            </a:r>
          </a:p>
        </p:txBody>
      </p:sp>
    </p:spTree>
    <p:extLst>
      <p:ext uri="{BB962C8B-B14F-4D97-AF65-F5344CB8AC3E}">
        <p14:creationId xmlns:p14="http://schemas.microsoft.com/office/powerpoint/2010/main" val="1774560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Synonyms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Recurrent Neural Networks (RNNs)</a:t>
            </a:r>
          </a:p>
          <a:p>
            <a:endParaRPr lang="en-US" dirty="0"/>
          </a:p>
          <a:p>
            <a:r>
              <a:rPr lang="en-US" dirty="0"/>
              <a:t>Recursive Neural Networks</a:t>
            </a:r>
          </a:p>
          <a:p>
            <a:pPr lvl="1"/>
            <a:r>
              <a:rPr lang="en-US" dirty="0"/>
              <a:t>General family; think graphs instead of chains</a:t>
            </a:r>
          </a:p>
          <a:p>
            <a:endParaRPr lang="en-US" dirty="0"/>
          </a:p>
          <a:p>
            <a:r>
              <a:rPr lang="en-US" dirty="0"/>
              <a:t>Types:</a:t>
            </a:r>
          </a:p>
          <a:p>
            <a:pPr lvl="1"/>
            <a:r>
              <a:rPr lang="en-US" dirty="0"/>
              <a:t>Long Short Term Memory (LSTMs)</a:t>
            </a:r>
          </a:p>
          <a:p>
            <a:pPr lvl="1"/>
            <a:r>
              <a:rPr lang="en-US" dirty="0"/>
              <a:t>Gated Recurrent Units (GRUs)</a:t>
            </a:r>
          </a:p>
          <a:p>
            <a:pPr lvl="1"/>
            <a:r>
              <a:rPr lang="en-US" dirty="0"/>
              <a:t>…</a:t>
            </a:r>
          </a:p>
          <a:p>
            <a:endParaRPr lang="en-US" dirty="0"/>
          </a:p>
          <a:p>
            <a:r>
              <a:rPr lang="en-US" dirty="0"/>
              <a:t>Algorithms</a:t>
            </a:r>
          </a:p>
          <a:p>
            <a:pPr lvl="1"/>
            <a:r>
              <a:rPr lang="en-US" dirty="0" err="1"/>
              <a:t>BackProp</a:t>
            </a:r>
            <a:r>
              <a:rPr lang="en-US" dirty="0"/>
              <a:t> Through Time (BPTT)</a:t>
            </a:r>
          </a:p>
          <a:p>
            <a:pPr lvl="1"/>
            <a:r>
              <a:rPr lang="en-US" dirty="0" err="1"/>
              <a:t>BackProp</a:t>
            </a:r>
            <a:r>
              <a:rPr lang="en-US" dirty="0"/>
              <a:t> Through Structure (BPTS)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3736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RMSProp</a:t>
            </a:r>
            <a:r>
              <a:rPr lang="en-US" dirty="0"/>
              <a:t> Intuition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track of previous gradients to get an idea of magnitudes over batch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Divide by this accumulate</a:t>
            </a:r>
          </a:p>
        </p:txBody>
      </p:sp>
      <p:pic>
        <p:nvPicPr>
          <p:cNvPr id="9" name="Picture 8" descr="Screen Shot 2015-10-13 at 4.31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222" y="4435492"/>
            <a:ext cx="6922687" cy="822308"/>
          </a:xfrm>
          <a:prstGeom prst="rect">
            <a:avLst/>
          </a:prstGeom>
        </p:spPr>
      </p:pic>
      <p:pic>
        <p:nvPicPr>
          <p:cNvPr id="10" name="Picture 9" descr="Screen Shot 2015-10-13 at 4.30.4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667000"/>
            <a:ext cx="8105132" cy="93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5844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>
            <a:normAutofit/>
          </a:bodyPr>
          <a:lstStyle/>
          <a:p>
            <a:r>
              <a:rPr lang="en-US" b="0" dirty="0"/>
              <a:t>Sequence to Sequence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7174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to Sequence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035"/>
            <a:ext cx="8229600" cy="4555128"/>
          </a:xfrm>
        </p:spPr>
        <p:txBody>
          <a:bodyPr/>
          <a:lstStyle/>
          <a:p>
            <a:r>
              <a:rPr lang="en-US" dirty="0"/>
              <a:t>Speech recognition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94022a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963" y="2301597"/>
            <a:ext cx="4338320" cy="36171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51724" y="6072109"/>
            <a:ext cx="30572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8872" indent="0">
              <a:buNone/>
            </a:pPr>
            <a:r>
              <a:rPr lang="en-US" sz="1400" dirty="0"/>
              <a:t>http://</a:t>
            </a:r>
            <a:r>
              <a:rPr lang="en-US" sz="1400" dirty="0" err="1"/>
              <a:t>nlp.stanford.edu</a:t>
            </a:r>
            <a:r>
              <a:rPr lang="en-US" sz="1400" dirty="0"/>
              <a:t>/courses/lsa352/</a:t>
            </a:r>
          </a:p>
        </p:txBody>
      </p:sp>
    </p:spTree>
    <p:extLst>
      <p:ext uri="{BB962C8B-B14F-4D97-AF65-F5344CB8AC3E}">
        <p14:creationId xmlns:p14="http://schemas.microsoft.com/office/powerpoint/2010/main" val="21634393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to Sequence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Machine translation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35625" y="5982434"/>
            <a:ext cx="4541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8872" indent="0">
              <a:buNone/>
            </a:pPr>
            <a:r>
              <a:rPr lang="en-US" sz="1800" b="1" dirty="0"/>
              <a:t>Welcome to the deep learning class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876" y="3672243"/>
            <a:ext cx="1719942" cy="15368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71600" y="2872492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8872" indent="0">
              <a:buNone/>
            </a:pPr>
            <a:r>
              <a:rPr lang="en-US" sz="1800" b="1" dirty="0"/>
              <a:t>Bine </a:t>
            </a:r>
            <a:r>
              <a:rPr lang="en-US" sz="1800" b="1" dirty="0" err="1"/>
              <a:t>ați</a:t>
            </a:r>
            <a:r>
              <a:rPr lang="en-US" sz="1800" b="1" dirty="0"/>
              <a:t> </a:t>
            </a:r>
            <a:r>
              <a:rPr lang="en-US" sz="1800" b="1" dirty="0" err="1"/>
              <a:t>venit</a:t>
            </a:r>
            <a:r>
              <a:rPr lang="en-US" sz="1800" b="1" dirty="0"/>
              <a:t> la </a:t>
            </a:r>
            <a:r>
              <a:rPr lang="en-US" sz="1800" b="1" dirty="0" err="1"/>
              <a:t>cursul</a:t>
            </a:r>
            <a:r>
              <a:rPr lang="en-US" sz="1800" b="1" dirty="0"/>
              <a:t> de </a:t>
            </a:r>
            <a:r>
              <a:rPr lang="en-US" sz="1800" b="1" dirty="0" err="1"/>
              <a:t>învățare</a:t>
            </a:r>
            <a:r>
              <a:rPr lang="en-US" sz="1800" b="1" dirty="0"/>
              <a:t> </a:t>
            </a:r>
            <a:r>
              <a:rPr lang="en-US" sz="1800" b="1" dirty="0" err="1"/>
              <a:t>profundă</a:t>
            </a:r>
            <a:endParaRPr lang="en-US" sz="1800" b="1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169161" y="5415708"/>
            <a:ext cx="0" cy="515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169161" y="3267630"/>
            <a:ext cx="0" cy="515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8778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to Sequence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en-US" dirty="0"/>
          </a:p>
          <a:p>
            <a:r>
              <a:rPr lang="en-US" dirty="0"/>
              <a:t>Question answering</a:t>
            </a:r>
          </a:p>
          <a:p>
            <a:endParaRPr lang="en-US" dirty="0"/>
          </a:p>
        </p:txBody>
      </p:sp>
      <p:pic>
        <p:nvPicPr>
          <p:cNvPr id="4" name="Picture 3" descr="ibm-watson-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107952"/>
            <a:ext cx="59436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4554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Machine Translation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-23921" b="-23921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143860" y="6400924"/>
            <a:ext cx="19002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Knight and Koehn 2003</a:t>
            </a:r>
          </a:p>
        </p:txBody>
      </p:sp>
    </p:spTree>
    <p:extLst>
      <p:ext uri="{BB962C8B-B14F-4D97-AF65-F5344CB8AC3E}">
        <p14:creationId xmlns:p14="http://schemas.microsoft.com/office/powerpoint/2010/main" val="42806765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Machine Translation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9169" b="-9169"/>
          <a:stretch>
            <a:fillRect/>
          </a:stretch>
        </p:blipFill>
        <p:spPr>
          <a:xfrm>
            <a:off x="457200" y="1159327"/>
            <a:ext cx="8229600" cy="5296698"/>
          </a:xfrm>
        </p:spPr>
      </p:pic>
      <p:sp>
        <p:nvSpPr>
          <p:cNvPr id="5" name="Rectangle 4"/>
          <p:cNvSpPr/>
          <p:nvPr/>
        </p:nvSpPr>
        <p:spPr>
          <a:xfrm>
            <a:off x="143860" y="6400924"/>
            <a:ext cx="19002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Knight and Koehn 2003</a:t>
            </a:r>
          </a:p>
        </p:txBody>
      </p:sp>
    </p:spTree>
    <p:extLst>
      <p:ext uri="{BB962C8B-B14F-4D97-AF65-F5344CB8AC3E}">
        <p14:creationId xmlns:p14="http://schemas.microsoft.com/office/powerpoint/2010/main" val="28388497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Machine 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dirty="0"/>
              <a:t>Components:</a:t>
            </a:r>
          </a:p>
          <a:p>
            <a:r>
              <a:rPr lang="en-US" dirty="0"/>
              <a:t>Translation Model</a:t>
            </a:r>
          </a:p>
          <a:p>
            <a:r>
              <a:rPr lang="en-US" dirty="0"/>
              <a:t>Language Model</a:t>
            </a:r>
          </a:p>
          <a:p>
            <a:r>
              <a:rPr lang="en-US" dirty="0"/>
              <a:t>Decoding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9953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Machine 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Translation model</a:t>
            </a:r>
            <a:endParaRPr lang="en-US" sz="2400" dirty="0"/>
          </a:p>
          <a:p>
            <a:pPr marL="118872" indent="0">
              <a:buNone/>
            </a:pPr>
            <a:r>
              <a:rPr lang="en-US" sz="2400" dirty="0"/>
              <a:t>Learn the </a:t>
            </a:r>
            <a:r>
              <a:rPr lang="en-US" sz="2400" b="1" i="1" dirty="0"/>
              <a:t>P</a:t>
            </a:r>
            <a:r>
              <a:rPr lang="en-US" sz="2400" i="1" dirty="0"/>
              <a:t>(f | e)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072" y="2640276"/>
            <a:ext cx="6598727" cy="34410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3860" y="6400924"/>
            <a:ext cx="19002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Knight and Koehn 2003</a:t>
            </a:r>
          </a:p>
        </p:txBody>
      </p:sp>
    </p:spTree>
    <p:extLst>
      <p:ext uri="{BB962C8B-B14F-4D97-AF65-F5344CB8AC3E}">
        <p14:creationId xmlns:p14="http://schemas.microsoft.com/office/powerpoint/2010/main" val="7238609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Machine 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Translation model</a:t>
            </a:r>
          </a:p>
          <a:p>
            <a:endParaRPr lang="en-US" sz="2000" dirty="0"/>
          </a:p>
          <a:p>
            <a:r>
              <a:rPr lang="en-US" sz="2000" dirty="0"/>
              <a:t>Input is segmented into phrases</a:t>
            </a:r>
          </a:p>
          <a:p>
            <a:r>
              <a:rPr lang="en-US" sz="2000" dirty="0"/>
              <a:t>Each phrase is translated into English</a:t>
            </a:r>
          </a:p>
          <a:p>
            <a:r>
              <a:rPr lang="en-US" sz="2000" dirty="0"/>
              <a:t>Phrases are reordered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33800"/>
            <a:ext cx="9093200" cy="2514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6441862"/>
            <a:ext cx="10695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Koehn 2004</a:t>
            </a:r>
          </a:p>
        </p:txBody>
      </p:sp>
    </p:spTree>
    <p:extLst>
      <p:ext uri="{BB962C8B-B14F-4D97-AF65-F5344CB8AC3E}">
        <p14:creationId xmlns:p14="http://schemas.microsoft.com/office/powerpoint/2010/main" val="726529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wrong with MLPs?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7246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Problem 1: Can’t model sequences</a:t>
            </a:r>
          </a:p>
          <a:p>
            <a:pPr lvl="1"/>
            <a:r>
              <a:rPr lang="en-US" dirty="0"/>
              <a:t>Fixed-sized Inputs &amp; Outputs</a:t>
            </a:r>
          </a:p>
          <a:p>
            <a:pPr lvl="1"/>
            <a:r>
              <a:rPr lang="en-US" dirty="0"/>
              <a:t>No temporal structure</a:t>
            </a:r>
          </a:p>
          <a:p>
            <a:endParaRPr lang="en-US" dirty="0"/>
          </a:p>
          <a:p>
            <a:r>
              <a:rPr lang="en-US" dirty="0"/>
              <a:t>Problem 2: Pure feed-forward processing</a:t>
            </a:r>
          </a:p>
          <a:p>
            <a:pPr lvl="1"/>
            <a:r>
              <a:rPr lang="en-US" dirty="0"/>
              <a:t>No “memory”, no feedback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341" y="3872661"/>
            <a:ext cx="3657600" cy="27058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11341" y="6578469"/>
            <a:ext cx="2403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Image Credit: Alex Graves, book</a:t>
            </a:r>
          </a:p>
        </p:txBody>
      </p:sp>
    </p:spTree>
    <p:extLst>
      <p:ext uri="{BB962C8B-B14F-4D97-AF65-F5344CB8AC3E}">
        <p14:creationId xmlns:p14="http://schemas.microsoft.com/office/powerpoint/2010/main" val="20201425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Machine 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Language Model</a:t>
            </a:r>
          </a:p>
          <a:p>
            <a:pPr marL="118872" indent="0">
              <a:buNone/>
            </a:pPr>
            <a:r>
              <a:rPr lang="en-US" sz="2000" dirty="0"/>
              <a:t>Goal of the Language Model: Detect good English</a:t>
            </a:r>
            <a:r>
              <a:rPr lang="en-US" sz="2000" b="1" dirty="0"/>
              <a:t> </a:t>
            </a:r>
            <a:r>
              <a:rPr lang="en-US" sz="2000" b="1" i="1" dirty="0"/>
              <a:t>P</a:t>
            </a:r>
            <a:r>
              <a:rPr lang="en-US" sz="2000" i="1" dirty="0"/>
              <a:t>(e)</a:t>
            </a:r>
          </a:p>
          <a:p>
            <a:pPr marL="118872" indent="0">
              <a:buNone/>
            </a:pPr>
            <a:r>
              <a:rPr lang="en-US" sz="2000" dirty="0"/>
              <a:t>Standard Technique: Trigram Model</a:t>
            </a:r>
            <a:endParaRPr lang="en-US" sz="2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53" y="3309831"/>
            <a:ext cx="7026514" cy="30909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7853" y="3276984"/>
            <a:ext cx="4131943" cy="336090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3860" y="6400924"/>
            <a:ext cx="19002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Knight and Koehn 2003</a:t>
            </a:r>
          </a:p>
        </p:txBody>
      </p:sp>
    </p:spTree>
    <p:extLst>
      <p:ext uri="{BB962C8B-B14F-4D97-AF65-F5344CB8AC3E}">
        <p14:creationId xmlns:p14="http://schemas.microsoft.com/office/powerpoint/2010/main" val="12618796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Machine 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Decoding</a:t>
            </a:r>
          </a:p>
          <a:p>
            <a:pPr marL="118872" indent="0">
              <a:buNone/>
            </a:pPr>
            <a:r>
              <a:rPr lang="en-US" sz="2000" dirty="0"/>
              <a:t>Goal of the decoding algorithm: Put models to work, perform the actual translation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3001963"/>
            <a:ext cx="8356600" cy="3124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6441862"/>
            <a:ext cx="10695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Koehn 2004</a:t>
            </a:r>
          </a:p>
        </p:txBody>
      </p:sp>
    </p:spTree>
    <p:extLst>
      <p:ext uri="{BB962C8B-B14F-4D97-AF65-F5344CB8AC3E}">
        <p14:creationId xmlns:p14="http://schemas.microsoft.com/office/powerpoint/2010/main" val="25757650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Machine 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Decoding</a:t>
            </a:r>
          </a:p>
          <a:p>
            <a:pPr marL="118872" indent="0">
              <a:buNone/>
            </a:pPr>
            <a:r>
              <a:rPr lang="en-US" sz="2000" dirty="0"/>
              <a:t>Goal of the decoding algorithm: Put models to work, perform the actual translation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27363"/>
            <a:ext cx="8255000" cy="3098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6441862"/>
            <a:ext cx="10695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Koehn 2004</a:t>
            </a:r>
          </a:p>
        </p:txBody>
      </p:sp>
    </p:spTree>
    <p:extLst>
      <p:ext uri="{BB962C8B-B14F-4D97-AF65-F5344CB8AC3E}">
        <p14:creationId xmlns:p14="http://schemas.microsoft.com/office/powerpoint/2010/main" val="40186424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Machine 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Decoding</a:t>
            </a:r>
          </a:p>
          <a:p>
            <a:pPr marL="118872" indent="0">
              <a:buNone/>
            </a:pPr>
            <a:r>
              <a:rPr lang="en-US" sz="2000" dirty="0"/>
              <a:t>Goal of the decoding algorithm: Put models to work, perform the actual translation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38" y="3014663"/>
            <a:ext cx="8229600" cy="3111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6441862"/>
            <a:ext cx="10695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Koehn 2004</a:t>
            </a:r>
          </a:p>
        </p:txBody>
      </p:sp>
    </p:spTree>
    <p:extLst>
      <p:ext uri="{BB962C8B-B14F-4D97-AF65-F5344CB8AC3E}">
        <p14:creationId xmlns:p14="http://schemas.microsoft.com/office/powerpoint/2010/main" val="24154755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Machine 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Decoding</a:t>
            </a:r>
          </a:p>
          <a:p>
            <a:pPr marL="118872" indent="0">
              <a:buNone/>
            </a:pPr>
            <a:r>
              <a:rPr lang="en-US" sz="2000" dirty="0"/>
              <a:t>Goal of the decoding algorithm: Put models to work, perform the actual translation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27363"/>
            <a:ext cx="8255000" cy="3098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6441862"/>
            <a:ext cx="10695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Koehn 2004</a:t>
            </a:r>
          </a:p>
        </p:txBody>
      </p:sp>
    </p:spTree>
    <p:extLst>
      <p:ext uri="{BB962C8B-B14F-4D97-AF65-F5344CB8AC3E}">
        <p14:creationId xmlns:p14="http://schemas.microsoft.com/office/powerpoint/2010/main" val="15708269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Machine 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Decoding</a:t>
            </a:r>
          </a:p>
          <a:p>
            <a:pPr marL="118872" indent="0">
              <a:buNone/>
            </a:pPr>
            <a:r>
              <a:rPr lang="en-US" sz="2000" dirty="0"/>
              <a:t>Goal of the decoding algorithm: Put models to work, perform the actual translation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27363"/>
            <a:ext cx="8242300" cy="3098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6441862"/>
            <a:ext cx="10695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Koehn 2004</a:t>
            </a:r>
          </a:p>
        </p:txBody>
      </p:sp>
    </p:spTree>
    <p:extLst>
      <p:ext uri="{BB962C8B-B14F-4D97-AF65-F5344CB8AC3E}">
        <p14:creationId xmlns:p14="http://schemas.microsoft.com/office/powerpoint/2010/main" val="10931521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Machine 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Decoding</a:t>
            </a:r>
          </a:p>
          <a:p>
            <a:pPr marL="118872" indent="0">
              <a:buNone/>
            </a:pPr>
            <a:r>
              <a:rPr lang="en-US" sz="2000" dirty="0"/>
              <a:t>Goal of the decoding algorithm: Put models to work, perform the actual translation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19402"/>
            <a:ext cx="8576345" cy="40385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6441862"/>
            <a:ext cx="10695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Koehn 2004</a:t>
            </a:r>
          </a:p>
        </p:txBody>
      </p:sp>
    </p:spTree>
    <p:extLst>
      <p:ext uri="{BB962C8B-B14F-4D97-AF65-F5344CB8AC3E}">
        <p14:creationId xmlns:p14="http://schemas.microsoft.com/office/powerpoint/2010/main" val="7791576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Machine 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Decoding</a:t>
            </a:r>
          </a:p>
          <a:p>
            <a:pPr marL="118872" indent="0">
              <a:buNone/>
            </a:pPr>
            <a:r>
              <a:rPr lang="en-US" sz="2000" dirty="0"/>
              <a:t>Goal of the decoding algorithm: Put models to work, perform the actual translation</a:t>
            </a:r>
          </a:p>
          <a:p>
            <a:pPr marL="118872" indent="0">
              <a:buNone/>
            </a:pPr>
            <a:endParaRPr lang="en-US" sz="2000" dirty="0"/>
          </a:p>
          <a:p>
            <a:r>
              <a:rPr lang="en-US" sz="2000" dirty="0"/>
              <a:t>Prune out Weakest Hypotheses</a:t>
            </a:r>
          </a:p>
          <a:p>
            <a:pPr lvl="1"/>
            <a:r>
              <a:rPr lang="en-US" sz="1600" dirty="0"/>
              <a:t>by absolute threshold (keep 100 best)</a:t>
            </a:r>
          </a:p>
          <a:p>
            <a:pPr lvl="1"/>
            <a:r>
              <a:rPr lang="en-US" sz="1600" dirty="0"/>
              <a:t>by relative cutoff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Future Cost Estimation</a:t>
            </a:r>
          </a:p>
          <a:p>
            <a:pPr lvl="1"/>
            <a:r>
              <a:rPr lang="en-US" sz="1600" dirty="0"/>
              <a:t>compute expected cost of </a:t>
            </a:r>
            <a:r>
              <a:rPr lang="en-US" sz="1600" dirty="0" err="1"/>
              <a:t>untranslated</a:t>
            </a:r>
            <a:r>
              <a:rPr lang="en-US" sz="1600" dirty="0"/>
              <a:t> words</a:t>
            </a:r>
          </a:p>
        </p:txBody>
      </p:sp>
    </p:spTree>
    <p:extLst>
      <p:ext uri="{BB962C8B-B14F-4D97-AF65-F5344CB8AC3E}">
        <p14:creationId xmlns:p14="http://schemas.microsoft.com/office/powerpoint/2010/main" val="39653067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sz="2400" dirty="0" err="1"/>
              <a:t>Sutskever</a:t>
            </a:r>
            <a:r>
              <a:rPr lang="en-US" sz="2400" dirty="0"/>
              <a:t> et al., </a:t>
            </a:r>
            <a:r>
              <a:rPr lang="en-US" sz="2400" dirty="0">
                <a:solidFill>
                  <a:srgbClr val="800000"/>
                </a:solidFill>
              </a:rPr>
              <a:t>2014</a:t>
            </a:r>
            <a:endParaRPr lang="en-US" dirty="0"/>
          </a:p>
          <a:p>
            <a:pPr marL="118872" indent="0">
              <a:buNone/>
            </a:pPr>
            <a:r>
              <a:rPr lang="en-US" sz="3600" b="1" dirty="0"/>
              <a:t>Sequence to Sequence Learning with Neural Networks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1888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val 37"/>
          <p:cNvSpPr/>
          <p:nvPr/>
        </p:nvSpPr>
        <p:spPr>
          <a:xfrm>
            <a:off x="4507291" y="2320436"/>
            <a:ext cx="1566854" cy="1449065"/>
          </a:xfrm>
          <a:prstGeom prst="ellips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493485" y="4238904"/>
            <a:ext cx="1566854" cy="1449065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1" dirty="0"/>
              <a:t>Neural</a:t>
            </a:r>
            <a:r>
              <a:rPr lang="en-US" b="0" dirty="0"/>
              <a:t> </a:t>
            </a:r>
            <a:r>
              <a:rPr lang="en-US" dirty="0"/>
              <a:t>Machine 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</a:t>
            </a:r>
          </a:p>
        </p:txBody>
      </p:sp>
      <p:sp>
        <p:nvSpPr>
          <p:cNvPr id="4" name="Manual Operation 3"/>
          <p:cNvSpPr/>
          <p:nvPr/>
        </p:nvSpPr>
        <p:spPr>
          <a:xfrm rot="10800000">
            <a:off x="3023266" y="4473059"/>
            <a:ext cx="2457267" cy="980207"/>
          </a:xfrm>
          <a:prstGeom prst="flowChartManualOperat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anual Operation 4"/>
          <p:cNvSpPr/>
          <p:nvPr/>
        </p:nvSpPr>
        <p:spPr>
          <a:xfrm>
            <a:off x="3023266" y="2609817"/>
            <a:ext cx="2457267" cy="980207"/>
          </a:xfrm>
          <a:prstGeom prst="flowChartManualOperati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4" idx="2"/>
            <a:endCxn id="5" idx="2"/>
          </p:cNvCxnSpPr>
          <p:nvPr/>
        </p:nvCxnSpPr>
        <p:spPr>
          <a:xfrm flipV="1">
            <a:off x="4251899" y="3590024"/>
            <a:ext cx="1" cy="8830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251899" y="5453267"/>
            <a:ext cx="0" cy="7178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5" idx="0"/>
          </p:cNvCxnSpPr>
          <p:nvPr/>
        </p:nvCxnSpPr>
        <p:spPr>
          <a:xfrm flipV="1">
            <a:off x="4251900" y="1974220"/>
            <a:ext cx="0" cy="6355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410123" y="6126163"/>
            <a:ext cx="1866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  B   C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438400" y="1451000"/>
            <a:ext cx="3621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800000"/>
                </a:solidFill>
              </a:rPr>
              <a:t>W  X   Y   Z</a:t>
            </a:r>
          </a:p>
        </p:txBody>
      </p:sp>
    </p:spTree>
    <p:extLst>
      <p:ext uri="{BB962C8B-B14F-4D97-AF65-F5344CB8AC3E}">
        <p14:creationId xmlns:p14="http://schemas.microsoft.com/office/powerpoint/2010/main" val="4083797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Sequences are everywhere…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33332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93875" y="6578469"/>
            <a:ext cx="32381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Image Credit: Alex Graves and Kevin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Gimpel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191000"/>
            <a:ext cx="7213600" cy="218440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 bwMode="auto">
          <a:xfrm rot="2907571">
            <a:off x="1452890" y="5844024"/>
            <a:ext cx="990600" cy="228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00806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1" dirty="0"/>
              <a:t>Neural</a:t>
            </a:r>
            <a:r>
              <a:rPr lang="en-US" b="0" dirty="0"/>
              <a:t> </a:t>
            </a:r>
            <a:r>
              <a:rPr lang="en-US" dirty="0"/>
              <a:t>Machine 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</a:t>
            </a:r>
            <a:endParaRPr lang="en-US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78819"/>
            <a:ext cx="9144000" cy="203315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57200" y="6129747"/>
            <a:ext cx="8229600" cy="138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Manual Operation 17"/>
          <p:cNvSpPr/>
          <p:nvPr/>
        </p:nvSpPr>
        <p:spPr>
          <a:xfrm rot="10800000">
            <a:off x="0" y="3672325"/>
            <a:ext cx="3713510" cy="980207"/>
          </a:xfrm>
          <a:prstGeom prst="flowChartManualOperation">
            <a:avLst/>
          </a:prstGeom>
          <a:gradFill flip="none" rotWithShape="1">
            <a:gsLst>
              <a:gs pos="0">
                <a:schemeClr val="accent1">
                  <a:shade val="47500"/>
                  <a:satMod val="137000"/>
                  <a:alpha val="37000"/>
                </a:schemeClr>
              </a:gs>
              <a:gs pos="55000">
                <a:schemeClr val="accent1">
                  <a:shade val="69000"/>
                  <a:satMod val="137000"/>
                  <a:alpha val="37000"/>
                </a:schemeClr>
              </a:gs>
              <a:gs pos="100000">
                <a:schemeClr val="accent1">
                  <a:shade val="98000"/>
                  <a:satMod val="137000"/>
                  <a:alpha val="3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anual Operation 18"/>
          <p:cNvSpPr/>
          <p:nvPr/>
        </p:nvSpPr>
        <p:spPr>
          <a:xfrm>
            <a:off x="3382192" y="3590024"/>
            <a:ext cx="5761808" cy="980207"/>
          </a:xfrm>
          <a:prstGeom prst="flowChartManualOperation">
            <a:avLst/>
          </a:prstGeom>
          <a:gradFill flip="none" rotWithShape="1">
            <a:gsLst>
              <a:gs pos="0">
                <a:schemeClr val="accent2">
                  <a:shade val="47500"/>
                  <a:satMod val="137000"/>
                  <a:alpha val="45000"/>
                </a:schemeClr>
              </a:gs>
              <a:gs pos="55000">
                <a:schemeClr val="accent2">
                  <a:shade val="69000"/>
                  <a:satMod val="137000"/>
                  <a:alpha val="45000"/>
                </a:schemeClr>
              </a:gs>
              <a:gs pos="100000">
                <a:schemeClr val="accent2">
                  <a:shade val="98000"/>
                  <a:satMod val="137000"/>
                  <a:alpha val="4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6400801"/>
            <a:ext cx="17064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/>
              <a:t>Sutskever</a:t>
            </a:r>
            <a:r>
              <a:rPr lang="en-US" sz="1400" dirty="0"/>
              <a:t> et al. 2014</a:t>
            </a:r>
          </a:p>
        </p:txBody>
      </p:sp>
    </p:spTree>
    <p:extLst>
      <p:ext uri="{BB962C8B-B14F-4D97-AF65-F5344CB8AC3E}">
        <p14:creationId xmlns:p14="http://schemas.microsoft.com/office/powerpoint/2010/main" val="171815061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587" y="1600200"/>
            <a:ext cx="5833413" cy="521011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AD5BCD6-2481-2240-B875-FC3FE77B4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0" i="1" dirty="0"/>
              <a:t>Neural</a:t>
            </a:r>
            <a:r>
              <a:rPr lang="en-US" b="0" dirty="0"/>
              <a:t> </a:t>
            </a:r>
            <a:r>
              <a:rPr lang="en-US" dirty="0"/>
              <a:t>Machine Translation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C234158-4A7E-A744-A602-165EC2CDB7EB}"/>
              </a:ext>
            </a:extLst>
          </p:cNvPr>
          <p:cNvSpPr txBox="1">
            <a:spLocks/>
          </p:cNvSpPr>
          <p:nvPr/>
        </p:nvSpPr>
        <p:spPr>
          <a:xfrm>
            <a:off x="457200" y="1143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/>
              <a:t>Model- </a:t>
            </a:r>
            <a:r>
              <a:rPr lang="en-US" i="1">
                <a:solidFill>
                  <a:schemeClr val="accent1">
                    <a:lumMod val="75000"/>
                  </a:schemeClr>
                </a:solidFill>
              </a:rPr>
              <a:t>encoder</a:t>
            </a:r>
          </a:p>
          <a:p>
            <a:pPr fontAlgn="auto"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57659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0" i="1" dirty="0"/>
              <a:t>Neural</a:t>
            </a:r>
            <a:r>
              <a:rPr lang="en-US" b="0" dirty="0"/>
              <a:t> </a:t>
            </a:r>
            <a:r>
              <a:rPr lang="en-US" dirty="0"/>
              <a:t>Machine 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609600"/>
          </a:xfrm>
        </p:spPr>
        <p:txBody>
          <a:bodyPr/>
          <a:lstStyle/>
          <a:p>
            <a:r>
              <a:rPr lang="en-US" dirty="0"/>
              <a:t>Model-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encoder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125" y="1757688"/>
            <a:ext cx="7583058" cy="47091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9380" y="6517926"/>
            <a:ext cx="35313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 Cho: From Sequence Modeling to Translation</a:t>
            </a:r>
          </a:p>
        </p:txBody>
      </p:sp>
    </p:spTree>
    <p:extLst>
      <p:ext uri="{BB962C8B-B14F-4D97-AF65-F5344CB8AC3E}">
        <p14:creationId xmlns:p14="http://schemas.microsoft.com/office/powerpoint/2010/main" val="2227559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519" y="1711556"/>
            <a:ext cx="7874475" cy="47036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9380" y="6517926"/>
            <a:ext cx="35313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 Cho: From Sequence Modeling to Translation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9D1F43A-6F7B-2F46-B901-38C01D827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0" i="1" dirty="0"/>
              <a:t>Neural</a:t>
            </a:r>
            <a:r>
              <a:rPr lang="en-US" b="0" dirty="0"/>
              <a:t> </a:t>
            </a:r>
            <a:r>
              <a:rPr lang="en-US" dirty="0"/>
              <a:t>Machine Translation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B0A45CA-2283-0343-AB9E-C382B7F1AAD3}"/>
              </a:ext>
            </a:extLst>
          </p:cNvPr>
          <p:cNvSpPr txBox="1">
            <a:spLocks/>
          </p:cNvSpPr>
          <p:nvPr/>
        </p:nvSpPr>
        <p:spPr>
          <a:xfrm>
            <a:off x="457200" y="1143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/>
              <a:t>Model- </a:t>
            </a:r>
            <a:r>
              <a:rPr lang="en-US" i="1">
                <a:solidFill>
                  <a:schemeClr val="accent1">
                    <a:lumMod val="75000"/>
                  </a:schemeClr>
                </a:solidFill>
              </a:rPr>
              <a:t>encoder</a:t>
            </a:r>
          </a:p>
          <a:p>
            <a:pPr fontAlgn="auto"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24740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50" y="1779771"/>
            <a:ext cx="7962350" cy="483317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9380" y="6517926"/>
            <a:ext cx="35313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 Cho: From Sequence Modeling to Translation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C5552CA-8943-1A4D-A241-9F023A361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0" i="1" dirty="0"/>
              <a:t>Neural</a:t>
            </a:r>
            <a:r>
              <a:rPr lang="en-US" b="0" dirty="0"/>
              <a:t> </a:t>
            </a:r>
            <a:r>
              <a:rPr lang="en-US" dirty="0"/>
              <a:t>Machine Translation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C731FA8-EB90-2B49-8F79-E3276AC1CA8C}"/>
              </a:ext>
            </a:extLst>
          </p:cNvPr>
          <p:cNvSpPr txBox="1">
            <a:spLocks/>
          </p:cNvSpPr>
          <p:nvPr/>
        </p:nvSpPr>
        <p:spPr>
          <a:xfrm>
            <a:off x="457200" y="1143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/>
              <a:t>Model- </a:t>
            </a:r>
            <a:r>
              <a:rPr lang="en-US" i="1">
                <a:solidFill>
                  <a:schemeClr val="accent1">
                    <a:lumMod val="75000"/>
                  </a:schemeClr>
                </a:solidFill>
              </a:rPr>
              <a:t>encoder</a:t>
            </a:r>
          </a:p>
          <a:p>
            <a:pPr fontAlgn="auto"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10813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50" y="1779771"/>
            <a:ext cx="7962350" cy="4833178"/>
          </a:xfrm>
          <a:prstGeom prst="rect">
            <a:avLst/>
          </a:prstGeom>
        </p:spPr>
      </p:pic>
      <p:sp>
        <p:nvSpPr>
          <p:cNvPr id="5" name="Curved Down Arrow 4"/>
          <p:cNvSpPr/>
          <p:nvPr/>
        </p:nvSpPr>
        <p:spPr>
          <a:xfrm>
            <a:off x="7123312" y="1408185"/>
            <a:ext cx="1090585" cy="731704"/>
          </a:xfrm>
          <a:prstGeom prst="curved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9380" y="6517926"/>
            <a:ext cx="35313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 Cho: From Sequence Modeling to Translation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F7E4627-302C-B449-934A-F366E85E9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0" i="1" dirty="0"/>
              <a:t>Neural</a:t>
            </a:r>
            <a:r>
              <a:rPr lang="en-US" b="0" dirty="0"/>
              <a:t> </a:t>
            </a:r>
            <a:r>
              <a:rPr lang="en-US" dirty="0"/>
              <a:t>Machine Translation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1B8E1C7-7D58-0448-B28F-C16439FB9BBD}"/>
              </a:ext>
            </a:extLst>
          </p:cNvPr>
          <p:cNvSpPr txBox="1">
            <a:spLocks/>
          </p:cNvSpPr>
          <p:nvPr/>
        </p:nvSpPr>
        <p:spPr>
          <a:xfrm>
            <a:off x="457200" y="1143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/>
              <a:t>Model- </a:t>
            </a:r>
            <a:r>
              <a:rPr lang="en-US" i="1">
                <a:solidFill>
                  <a:schemeClr val="accent1">
                    <a:lumMod val="75000"/>
                  </a:schemeClr>
                </a:solidFill>
              </a:rPr>
              <a:t>encoder</a:t>
            </a:r>
          </a:p>
          <a:p>
            <a:pPr fontAlgn="auto"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37829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615" y="1960350"/>
            <a:ext cx="7494404" cy="45702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9380" y="6517926"/>
            <a:ext cx="35313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 Cho: From Sequence Modeling to Translation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3094215-D57D-BA48-87F6-BB084A60E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0" i="1" dirty="0"/>
              <a:t>Neural</a:t>
            </a:r>
            <a:r>
              <a:rPr lang="en-US" b="0" dirty="0"/>
              <a:t> </a:t>
            </a:r>
            <a:r>
              <a:rPr lang="en-US" dirty="0"/>
              <a:t>Machine Translation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794382C-267E-254B-8E3B-FF9B0E4A153B}"/>
              </a:ext>
            </a:extLst>
          </p:cNvPr>
          <p:cNvSpPr txBox="1">
            <a:spLocks/>
          </p:cNvSpPr>
          <p:nvPr/>
        </p:nvSpPr>
        <p:spPr>
          <a:xfrm>
            <a:off x="457200" y="1143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Model-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decoder</a:t>
            </a:r>
            <a:endParaRPr lang="en-US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69958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608" y="1820442"/>
            <a:ext cx="7527191" cy="47032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9380" y="6517926"/>
            <a:ext cx="35313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 Cho: From Sequence Modeling to Translation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6C7C77-AC2A-3141-B9A1-D42018D84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0" i="1" dirty="0"/>
              <a:t>Neural</a:t>
            </a:r>
            <a:r>
              <a:rPr lang="en-US" b="0" dirty="0"/>
              <a:t> </a:t>
            </a:r>
            <a:r>
              <a:rPr lang="en-US" dirty="0"/>
              <a:t>Machine Translation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37607EA-2139-F640-87A3-E0FDE016076D}"/>
              </a:ext>
            </a:extLst>
          </p:cNvPr>
          <p:cNvSpPr txBox="1">
            <a:spLocks/>
          </p:cNvSpPr>
          <p:nvPr/>
        </p:nvSpPr>
        <p:spPr>
          <a:xfrm>
            <a:off x="457200" y="1143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Model-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decoder</a:t>
            </a:r>
            <a:endParaRPr lang="en-US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37785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000" y="1789471"/>
            <a:ext cx="7344190" cy="48046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9380" y="6517926"/>
            <a:ext cx="35313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 Cho: From Sequence Modeling to Translation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06351BC-F9F0-9742-9816-694480F49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0" i="1" dirty="0"/>
              <a:t>Neural</a:t>
            </a:r>
            <a:r>
              <a:rPr lang="en-US" b="0" dirty="0"/>
              <a:t> </a:t>
            </a:r>
            <a:r>
              <a:rPr lang="en-US" dirty="0"/>
              <a:t>Machine Translation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5F3EAA8-1BB1-DC43-B69B-DB503C9244EC}"/>
              </a:ext>
            </a:extLst>
          </p:cNvPr>
          <p:cNvSpPr txBox="1">
            <a:spLocks/>
          </p:cNvSpPr>
          <p:nvPr/>
        </p:nvSpPr>
        <p:spPr>
          <a:xfrm>
            <a:off x="457200" y="1143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Model-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decoder</a:t>
            </a:r>
            <a:endParaRPr lang="en-US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08203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1" dirty="0"/>
              <a:t>Neural</a:t>
            </a:r>
            <a:r>
              <a:rPr lang="en-US" b="0" dirty="0"/>
              <a:t> </a:t>
            </a:r>
            <a:r>
              <a:rPr lang="en-US" dirty="0"/>
              <a:t>Machine 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RNN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600" y="3030340"/>
            <a:ext cx="43688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448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Autofit/>
          </a:bodyPr>
          <a:lstStyle/>
          <a:p>
            <a:r>
              <a:rPr lang="en-US" sz="3200" dirty="0"/>
              <a:t>Even where you might not expect a sequence…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14400"/>
            <a:ext cx="7543800" cy="30336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86200"/>
            <a:ext cx="9144000" cy="27945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02556" y="6578469"/>
            <a:ext cx="2020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Image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Vinyals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et al.</a:t>
            </a:r>
          </a:p>
        </p:txBody>
      </p:sp>
    </p:spTree>
    <p:extLst>
      <p:ext uri="{BB962C8B-B14F-4D97-AF65-F5344CB8AC3E}">
        <p14:creationId xmlns:p14="http://schemas.microsoft.com/office/powerpoint/2010/main" val="59869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48" y="1637491"/>
            <a:ext cx="7275166" cy="49013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1" dirty="0"/>
              <a:t>Neural</a:t>
            </a:r>
            <a:r>
              <a:rPr lang="en-US" b="0" dirty="0"/>
              <a:t> </a:t>
            </a:r>
            <a:r>
              <a:rPr lang="en-US" dirty="0"/>
              <a:t>Machine 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RNN</a:t>
            </a:r>
          </a:p>
          <a:p>
            <a:pPr marL="118872" indent="0">
              <a:buNone/>
            </a:pPr>
            <a:r>
              <a:rPr lang="en-US" sz="2000" dirty="0"/>
              <a:t>Vanishing gradient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349380" y="6517926"/>
            <a:ext cx="35313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 Cho: From Sequence Modeling to Translation</a:t>
            </a:r>
          </a:p>
        </p:txBody>
      </p:sp>
    </p:spTree>
    <p:extLst>
      <p:ext uri="{BB962C8B-B14F-4D97-AF65-F5344CB8AC3E}">
        <p14:creationId xmlns:p14="http://schemas.microsoft.com/office/powerpoint/2010/main" val="292788102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1" dirty="0"/>
              <a:t>Neural</a:t>
            </a:r>
            <a:r>
              <a:rPr lang="en-US" b="0" dirty="0"/>
              <a:t> </a:t>
            </a:r>
            <a:r>
              <a:rPr lang="en-US" dirty="0"/>
              <a:t>Machine 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LSTM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856" y="2688610"/>
            <a:ext cx="4495800" cy="2971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5813" y="6400801"/>
            <a:ext cx="10713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Graves 2013</a:t>
            </a:r>
          </a:p>
        </p:txBody>
      </p:sp>
    </p:spTree>
    <p:extLst>
      <p:ext uri="{BB962C8B-B14F-4D97-AF65-F5344CB8AC3E}">
        <p14:creationId xmlns:p14="http://schemas.microsoft.com/office/powerpoint/2010/main" val="15252778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1" dirty="0"/>
              <a:t>Neural</a:t>
            </a:r>
            <a:r>
              <a:rPr lang="en-US" b="0" dirty="0"/>
              <a:t> </a:t>
            </a:r>
            <a:r>
              <a:rPr lang="en-US" dirty="0"/>
              <a:t>Machine 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LSTM</a:t>
            </a:r>
          </a:p>
          <a:p>
            <a:pPr marL="118872" indent="0">
              <a:buNone/>
            </a:pP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: Exploding gradient </a:t>
            </a:r>
          </a:p>
        </p:txBody>
      </p:sp>
    </p:spTree>
    <p:extLst>
      <p:ext uri="{BB962C8B-B14F-4D97-AF65-F5344CB8AC3E}">
        <p14:creationId xmlns:p14="http://schemas.microsoft.com/office/powerpoint/2010/main" val="180820587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1" dirty="0"/>
              <a:t>Neural</a:t>
            </a:r>
            <a:r>
              <a:rPr lang="en-US" b="0" dirty="0"/>
              <a:t> </a:t>
            </a:r>
            <a:r>
              <a:rPr lang="en-US" dirty="0"/>
              <a:t>Machine 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LSTM</a:t>
            </a:r>
          </a:p>
          <a:p>
            <a:pPr marL="118872" indent="0">
              <a:buNone/>
            </a:pP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: Exploding gradient </a:t>
            </a:r>
          </a:p>
          <a:p>
            <a:pPr marL="118872" indent="0">
              <a:buNone/>
            </a:pPr>
            <a:r>
              <a:rPr lang="en-US" dirty="0">
                <a:solidFill>
                  <a:srgbClr val="008000"/>
                </a:solidFill>
              </a:rPr>
              <a:t>Solution</a:t>
            </a:r>
            <a:r>
              <a:rPr lang="en-US" dirty="0"/>
              <a:t>: Scaling gradient </a:t>
            </a:r>
          </a:p>
        </p:txBody>
      </p:sp>
    </p:spTree>
    <p:extLst>
      <p:ext uri="{BB962C8B-B14F-4D97-AF65-F5344CB8AC3E}">
        <p14:creationId xmlns:p14="http://schemas.microsoft.com/office/powerpoint/2010/main" val="37358678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to Sequence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en-US" dirty="0"/>
          </a:p>
          <a:p>
            <a:r>
              <a:rPr lang="en-US" dirty="0"/>
              <a:t> Reversing the Source Sentences</a:t>
            </a:r>
          </a:p>
          <a:p>
            <a:pPr marL="118872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70041" y="6031468"/>
            <a:ext cx="4009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8872" indent="0">
              <a:buNone/>
            </a:pPr>
            <a:r>
              <a:rPr lang="en-US" b="1" dirty="0"/>
              <a:t>Welcome to the deep learning class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876" y="3672243"/>
            <a:ext cx="1719942" cy="153686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4169161" y="5415708"/>
            <a:ext cx="0" cy="515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364686" y="5952817"/>
            <a:ext cx="3590820" cy="4698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7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5398 0.00324 " pathEditMode="relative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to Sequence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en-US" dirty="0"/>
          </a:p>
          <a:p>
            <a:r>
              <a:rPr lang="en-US" dirty="0"/>
              <a:t> Reversing the Source Sentences</a:t>
            </a:r>
          </a:p>
          <a:p>
            <a:pPr marL="118872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70041" y="6031468"/>
            <a:ext cx="4009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8872" indent="0">
              <a:buNone/>
            </a:pPr>
            <a:r>
              <a:rPr lang="en-US" b="1" dirty="0"/>
              <a:t>Welcome to the deep learning class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876" y="3672243"/>
            <a:ext cx="1719942" cy="153686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4169161" y="5415708"/>
            <a:ext cx="0" cy="515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364686" y="5952817"/>
            <a:ext cx="3590820" cy="4698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0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96144E-7 -1.85777E-6 L -0.43105 0.009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53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to Sequence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marL="118872" indent="0">
              <a:buNone/>
            </a:pPr>
            <a:r>
              <a:rPr lang="en-US" dirty="0"/>
              <a:t>Results</a:t>
            </a:r>
          </a:p>
          <a:p>
            <a:pPr marL="118872" indent="0">
              <a:buNone/>
            </a:pPr>
            <a:r>
              <a:rPr lang="en-US" dirty="0"/>
              <a:t>BLEU score (Bilingual Evaluation Understudy)</a:t>
            </a:r>
          </a:p>
          <a:p>
            <a:pPr marL="118872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https://</a:t>
            </a:r>
            <a:r>
              <a:rPr lang="en-US" sz="2000" dirty="0" err="1">
                <a:solidFill>
                  <a:srgbClr val="0070C0"/>
                </a:solidFill>
              </a:rPr>
              <a:t>en.wikipedia.org</a:t>
            </a:r>
            <a:r>
              <a:rPr lang="en-US" sz="2000" dirty="0">
                <a:solidFill>
                  <a:srgbClr val="0070C0"/>
                </a:solidFill>
              </a:rPr>
              <a:t>/wiki/BLEU </a:t>
            </a:r>
          </a:p>
        </p:txBody>
      </p:sp>
      <p:sp>
        <p:nvSpPr>
          <p:cNvPr id="5" name="Rectangle 4"/>
          <p:cNvSpPr/>
          <p:nvPr/>
        </p:nvSpPr>
        <p:spPr>
          <a:xfrm>
            <a:off x="432294" y="4057471"/>
            <a:ext cx="825450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Candidate	the	the	the	the	the	the	the</a:t>
            </a:r>
          </a:p>
          <a:p>
            <a:endParaRPr lang="en-US" dirty="0"/>
          </a:p>
          <a:p>
            <a:r>
              <a:rPr lang="en-US" dirty="0"/>
              <a:t>Reference 1		the	cat	is	on	the	mat</a:t>
            </a:r>
          </a:p>
          <a:p>
            <a:r>
              <a:rPr lang="en-US" dirty="0"/>
              <a:t>Reference 2	there	is	a	cat	on	the	mat</a:t>
            </a: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536433" y="4474937"/>
            <a:ext cx="79217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688288" y="5653051"/>
            <a:ext cx="15845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P = m / w = 7 / 7 = 1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6216135"/>
            <a:ext cx="16337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/>
              <a:t>Papineni</a:t>
            </a:r>
            <a:r>
              <a:rPr lang="en-US" sz="1400" dirty="0"/>
              <a:t> et al. 2002</a:t>
            </a:r>
          </a:p>
        </p:txBody>
      </p:sp>
    </p:spTree>
    <p:extLst>
      <p:ext uri="{BB962C8B-B14F-4D97-AF65-F5344CB8AC3E}">
        <p14:creationId xmlns:p14="http://schemas.microsoft.com/office/powerpoint/2010/main" val="145331123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to Sequence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marL="118872" indent="0">
              <a:buNone/>
            </a:pPr>
            <a:r>
              <a:rPr lang="en-US" dirty="0"/>
              <a:t>Results</a:t>
            </a:r>
          </a:p>
          <a:p>
            <a:pPr marL="118872" indent="0">
              <a:buNone/>
            </a:pPr>
            <a:r>
              <a:rPr lang="en-US" dirty="0"/>
              <a:t>BLEU score (Bilingual Evaluation Understudy)</a:t>
            </a:r>
          </a:p>
          <a:p>
            <a:pPr marL="118872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https://</a:t>
            </a:r>
            <a:r>
              <a:rPr lang="en-US" sz="2000" dirty="0" err="1">
                <a:solidFill>
                  <a:srgbClr val="0070C0"/>
                </a:solidFill>
              </a:rPr>
              <a:t>en.wikipedia.org</a:t>
            </a:r>
            <a:r>
              <a:rPr lang="en-US" sz="2000" dirty="0">
                <a:solidFill>
                  <a:srgbClr val="0070C0"/>
                </a:solidFill>
              </a:rPr>
              <a:t>/wiki/BLEU </a:t>
            </a:r>
          </a:p>
          <a:p>
            <a:pPr marL="118872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32294" y="4057471"/>
            <a:ext cx="825450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Candidate	the	the	the	the	the	the	the</a:t>
            </a:r>
          </a:p>
          <a:p>
            <a:endParaRPr lang="en-US" dirty="0"/>
          </a:p>
          <a:p>
            <a:r>
              <a:rPr lang="en-US" dirty="0"/>
              <a:t>Reference 1   	the	cat	is	on	the	mat</a:t>
            </a:r>
          </a:p>
          <a:p>
            <a:r>
              <a:rPr lang="en-US" dirty="0"/>
              <a:t>Reference 2	there	is	a	cat	on	the	mat</a:t>
            </a: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536433" y="4474937"/>
            <a:ext cx="79217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074318" y="5653051"/>
            <a:ext cx="8038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P = 2 / 7 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6216135"/>
            <a:ext cx="16337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/>
              <a:t>Papineni</a:t>
            </a:r>
            <a:r>
              <a:rPr lang="en-US" sz="1400" dirty="0"/>
              <a:t> et al. 2002</a:t>
            </a:r>
          </a:p>
        </p:txBody>
      </p:sp>
    </p:spTree>
    <p:extLst>
      <p:ext uri="{BB962C8B-B14F-4D97-AF65-F5344CB8AC3E}">
        <p14:creationId xmlns:p14="http://schemas.microsoft.com/office/powerpoint/2010/main" val="7610942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to Sequence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en-US" dirty="0"/>
          </a:p>
          <a:p>
            <a:r>
              <a:rPr lang="en-US" dirty="0"/>
              <a:t> Results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251" y="2868084"/>
            <a:ext cx="7401085" cy="26902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6400801"/>
            <a:ext cx="17064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/>
              <a:t>Sutskever</a:t>
            </a:r>
            <a:r>
              <a:rPr lang="en-US" sz="1400" dirty="0"/>
              <a:t> et al. 2014</a:t>
            </a:r>
          </a:p>
        </p:txBody>
      </p:sp>
    </p:spTree>
    <p:extLst>
      <p:ext uri="{BB962C8B-B14F-4D97-AF65-F5344CB8AC3E}">
        <p14:creationId xmlns:p14="http://schemas.microsoft.com/office/powerpoint/2010/main" val="127160086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to Sequence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en-US" dirty="0"/>
          </a:p>
          <a:p>
            <a:r>
              <a:rPr lang="en-US" dirty="0"/>
              <a:t> Results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43" y="3227002"/>
            <a:ext cx="7868775" cy="20006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6400801"/>
            <a:ext cx="17064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/>
              <a:t>Sutskever</a:t>
            </a:r>
            <a:r>
              <a:rPr lang="en-US" sz="1400" dirty="0"/>
              <a:t> et al. 2014</a:t>
            </a:r>
          </a:p>
        </p:txBody>
      </p:sp>
    </p:spTree>
    <p:extLst>
      <p:ext uri="{BB962C8B-B14F-4D97-AF65-F5344CB8AC3E}">
        <p14:creationId xmlns:p14="http://schemas.microsoft.com/office/powerpoint/2010/main" val="3632002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Autofit/>
          </a:bodyPr>
          <a:lstStyle/>
          <a:p>
            <a:r>
              <a:rPr lang="en-US" sz="3200" dirty="0"/>
              <a:t>Even where you might not expect a sequence… 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53837" y="914400"/>
            <a:ext cx="8229600" cy="685800"/>
          </a:xfrm>
        </p:spPr>
        <p:txBody>
          <a:bodyPr/>
          <a:lstStyle/>
          <a:p>
            <a:r>
              <a:rPr lang="en-US" dirty="0"/>
              <a:t>Input ordering = sequence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06057" y="6578469"/>
            <a:ext cx="2613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Image Credit: Ba et al.;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Gregor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et al</a:t>
            </a:r>
          </a:p>
        </p:txBody>
      </p:sp>
      <p:pic>
        <p:nvPicPr>
          <p:cNvPr id="12" name="Picture 11" descr="house_rea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44" y="1625600"/>
            <a:ext cx="2759456" cy="4927600"/>
          </a:xfrm>
          <a:prstGeom prst="rect">
            <a:avLst/>
          </a:prstGeom>
        </p:spPr>
      </p:pic>
      <p:pic>
        <p:nvPicPr>
          <p:cNvPr id="13" name="Picture 12" descr="house_generat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421" y="1622681"/>
            <a:ext cx="4937799" cy="477320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691FC52-1784-7E4C-9E1A-9CED80C42342}"/>
              </a:ext>
            </a:extLst>
          </p:cNvPr>
          <p:cNvSpPr/>
          <p:nvPr/>
        </p:nvSpPr>
        <p:spPr>
          <a:xfrm>
            <a:off x="6400800" y="6537960"/>
            <a:ext cx="25889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 err="1">
                <a:solidFill>
                  <a:srgbClr val="0070C0"/>
                </a:solidFill>
              </a:rPr>
              <a:t>https</a:t>
            </a:r>
            <a:r>
              <a:rPr lang="ro-RO" dirty="0">
                <a:solidFill>
                  <a:srgbClr val="0070C0"/>
                </a:solidFill>
              </a:rPr>
              <a:t>://</a:t>
            </a:r>
            <a:r>
              <a:rPr lang="ro-RO" dirty="0" err="1">
                <a:solidFill>
                  <a:srgbClr val="0070C0"/>
                </a:solidFill>
              </a:rPr>
              <a:t>arxiv.org</a:t>
            </a:r>
            <a:r>
              <a:rPr lang="ro-RO" dirty="0">
                <a:solidFill>
                  <a:srgbClr val="0070C0"/>
                </a:solidFill>
              </a:rPr>
              <a:t>/</a:t>
            </a:r>
            <a:r>
              <a:rPr lang="ro-RO" dirty="0" err="1">
                <a:solidFill>
                  <a:srgbClr val="0070C0"/>
                </a:solidFill>
              </a:rPr>
              <a:t>pdf</a:t>
            </a:r>
            <a:r>
              <a:rPr lang="ro-RO" dirty="0">
                <a:solidFill>
                  <a:srgbClr val="0070C0"/>
                </a:solidFill>
              </a:rPr>
              <a:t>/1502.04623.pdf</a:t>
            </a:r>
          </a:p>
        </p:txBody>
      </p:sp>
    </p:spTree>
    <p:extLst>
      <p:ext uri="{BB962C8B-B14F-4D97-AF65-F5344CB8AC3E}">
        <p14:creationId xmlns:p14="http://schemas.microsoft.com/office/powerpoint/2010/main" val="74672713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to Sequence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en-US" dirty="0"/>
          </a:p>
          <a:p>
            <a:r>
              <a:rPr lang="en-US" dirty="0"/>
              <a:t> Model Analysis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2250"/>
            <a:ext cx="9144000" cy="33585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6400801"/>
            <a:ext cx="17064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/>
              <a:t>Sutskever</a:t>
            </a:r>
            <a:r>
              <a:rPr lang="en-US" sz="1400" dirty="0"/>
              <a:t> et al. 2014</a:t>
            </a:r>
          </a:p>
        </p:txBody>
      </p:sp>
    </p:spTree>
    <p:extLst>
      <p:ext uri="{BB962C8B-B14F-4D97-AF65-F5344CB8AC3E}">
        <p14:creationId xmlns:p14="http://schemas.microsoft.com/office/powerpoint/2010/main" val="117510731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to Sequence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en-US" dirty="0"/>
          </a:p>
          <a:p>
            <a:r>
              <a:rPr lang="en-US" dirty="0"/>
              <a:t> Long sentences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25" y="2217998"/>
            <a:ext cx="8434775" cy="43819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6400801"/>
            <a:ext cx="17064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/>
              <a:t>Sutskever</a:t>
            </a:r>
            <a:r>
              <a:rPr lang="en-US" sz="1400" dirty="0"/>
              <a:t> et al. 2014</a:t>
            </a:r>
          </a:p>
        </p:txBody>
      </p:sp>
    </p:spTree>
    <p:extLst>
      <p:ext uri="{BB962C8B-B14F-4D97-AF65-F5344CB8AC3E}">
        <p14:creationId xmlns:p14="http://schemas.microsoft.com/office/powerpoint/2010/main" val="414873428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to Sequence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dirty="0"/>
              <a:t>Long sentences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564" y="2570993"/>
            <a:ext cx="4737100" cy="3124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6424561"/>
            <a:ext cx="12747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Cho et al. 2014</a:t>
            </a:r>
          </a:p>
        </p:txBody>
      </p:sp>
    </p:spTree>
    <p:extLst>
      <p:ext uri="{BB962C8B-B14F-4D97-AF65-F5344CB8AC3E}">
        <p14:creationId xmlns:p14="http://schemas.microsoft.com/office/powerpoint/2010/main" val="96142147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sz="2400" dirty="0" err="1"/>
              <a:t>Bahdanau</a:t>
            </a:r>
            <a:r>
              <a:rPr lang="en-US" sz="2400" dirty="0"/>
              <a:t> et al.,</a:t>
            </a:r>
            <a:r>
              <a:rPr lang="en-US" sz="2400" dirty="0">
                <a:solidFill>
                  <a:srgbClr val="800000"/>
                </a:solidFill>
              </a:rPr>
              <a:t>2014</a:t>
            </a:r>
            <a:endParaRPr lang="en-US" dirty="0"/>
          </a:p>
          <a:p>
            <a:pPr marL="118872" indent="0">
              <a:buNone/>
            </a:pPr>
            <a:r>
              <a:rPr lang="en-US" sz="3600" b="1" dirty="0"/>
              <a:t>Neural Machine Translation by Jointly Learning to Align and Translate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12803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to Sequence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en-US" dirty="0"/>
          </a:p>
          <a:p>
            <a:r>
              <a:rPr lang="en-US" dirty="0"/>
              <a:t> Long sentences</a:t>
            </a:r>
          </a:p>
          <a:p>
            <a:endParaRPr lang="en-US" dirty="0"/>
          </a:p>
          <a:p>
            <a:pPr marL="118872" indent="0">
              <a:buNone/>
            </a:pPr>
            <a:r>
              <a:rPr lang="en-US" dirty="0"/>
              <a:t>Fixed length representation maybe the cause</a:t>
            </a:r>
          </a:p>
        </p:txBody>
      </p:sp>
    </p:spTree>
    <p:extLst>
      <p:ext uri="{BB962C8B-B14F-4D97-AF65-F5344CB8AC3E}">
        <p14:creationId xmlns:p14="http://schemas.microsoft.com/office/powerpoint/2010/main" val="237429034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0987"/>
          </a:xfrm>
        </p:spPr>
        <p:txBody>
          <a:bodyPr>
            <a:normAutofit/>
          </a:bodyPr>
          <a:lstStyle/>
          <a:p>
            <a:r>
              <a:rPr lang="en-US" sz="3600" dirty="0"/>
              <a:t>Jointly Learning to Align and Translate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2064"/>
            <a:ext cx="8229600" cy="566736"/>
          </a:xfrm>
        </p:spPr>
        <p:txBody>
          <a:bodyPr>
            <a:normAutofit/>
          </a:bodyPr>
          <a:lstStyle/>
          <a:p>
            <a:r>
              <a:rPr lang="en-US" sz="2800" dirty="0"/>
              <a:t>Attention mechanism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650" y="1697518"/>
            <a:ext cx="3822700" cy="4864100"/>
          </a:xfrm>
          <a:prstGeom prst="rect">
            <a:avLst/>
          </a:prstGeom>
        </p:spPr>
      </p:pic>
      <p:sp>
        <p:nvSpPr>
          <p:cNvPr id="5" name="Manual Operation 4"/>
          <p:cNvSpPr/>
          <p:nvPr/>
        </p:nvSpPr>
        <p:spPr>
          <a:xfrm rot="10800000">
            <a:off x="3618065" y="4066576"/>
            <a:ext cx="5382170" cy="1972180"/>
          </a:xfrm>
          <a:prstGeom prst="flowChartManualOperation">
            <a:avLst/>
          </a:prstGeom>
          <a:gradFill flip="none" rotWithShape="1">
            <a:gsLst>
              <a:gs pos="0">
                <a:schemeClr val="accent1">
                  <a:shade val="47500"/>
                  <a:satMod val="137000"/>
                  <a:alpha val="37000"/>
                </a:schemeClr>
              </a:gs>
              <a:gs pos="55000">
                <a:schemeClr val="accent1">
                  <a:shade val="69000"/>
                  <a:satMod val="137000"/>
                  <a:alpha val="37000"/>
                </a:schemeClr>
              </a:gs>
              <a:gs pos="100000">
                <a:schemeClr val="accent1">
                  <a:shade val="98000"/>
                  <a:satMod val="137000"/>
                  <a:alpha val="3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anual Operation 5"/>
          <p:cNvSpPr/>
          <p:nvPr/>
        </p:nvSpPr>
        <p:spPr>
          <a:xfrm>
            <a:off x="3537936" y="2092320"/>
            <a:ext cx="5761808" cy="1382363"/>
          </a:xfrm>
          <a:prstGeom prst="flowChartManualOperation">
            <a:avLst/>
          </a:prstGeom>
          <a:gradFill flip="none" rotWithShape="1">
            <a:gsLst>
              <a:gs pos="0">
                <a:schemeClr val="accent2">
                  <a:shade val="47500"/>
                  <a:satMod val="137000"/>
                  <a:alpha val="45000"/>
                </a:schemeClr>
              </a:gs>
              <a:gs pos="55000">
                <a:schemeClr val="accent2">
                  <a:shade val="69000"/>
                  <a:satMod val="137000"/>
                  <a:alpha val="45000"/>
                </a:schemeClr>
              </a:gs>
              <a:gs pos="100000">
                <a:schemeClr val="accent2">
                  <a:shade val="98000"/>
                  <a:satMod val="137000"/>
                  <a:alpha val="4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74683"/>
            <a:ext cx="4762500" cy="4953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459096" y="1697518"/>
            <a:ext cx="448853" cy="394802"/>
          </a:xfrm>
          <a:prstGeom prst="ellipse">
            <a:avLst/>
          </a:prstGeom>
          <a:solidFill>
            <a:srgbClr val="CCFFCC">
              <a:alpha val="2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16614" y="3530544"/>
            <a:ext cx="448853" cy="394802"/>
          </a:xfrm>
          <a:prstGeom prst="ellipse">
            <a:avLst/>
          </a:prstGeom>
          <a:solidFill>
            <a:srgbClr val="CCFFCC">
              <a:alpha val="2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1044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650" y="1697518"/>
            <a:ext cx="3822700" cy="4864100"/>
          </a:xfrm>
          <a:prstGeom prst="rect">
            <a:avLst/>
          </a:prstGeom>
        </p:spPr>
      </p:pic>
      <p:sp>
        <p:nvSpPr>
          <p:cNvPr id="5" name="Manual Operation 4"/>
          <p:cNvSpPr/>
          <p:nvPr/>
        </p:nvSpPr>
        <p:spPr>
          <a:xfrm rot="10800000">
            <a:off x="3618065" y="4066576"/>
            <a:ext cx="5382170" cy="1972180"/>
          </a:xfrm>
          <a:prstGeom prst="flowChartManualOperation">
            <a:avLst/>
          </a:prstGeom>
          <a:gradFill flip="none" rotWithShape="1">
            <a:gsLst>
              <a:gs pos="0">
                <a:schemeClr val="accent1">
                  <a:shade val="47500"/>
                  <a:satMod val="137000"/>
                  <a:alpha val="37000"/>
                </a:schemeClr>
              </a:gs>
              <a:gs pos="55000">
                <a:schemeClr val="accent1">
                  <a:shade val="69000"/>
                  <a:satMod val="137000"/>
                  <a:alpha val="37000"/>
                </a:schemeClr>
              </a:gs>
              <a:gs pos="100000">
                <a:schemeClr val="accent1">
                  <a:shade val="98000"/>
                  <a:satMod val="137000"/>
                  <a:alpha val="3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anual Operation 5"/>
          <p:cNvSpPr/>
          <p:nvPr/>
        </p:nvSpPr>
        <p:spPr>
          <a:xfrm>
            <a:off x="3537936" y="2092320"/>
            <a:ext cx="5761808" cy="1382363"/>
          </a:xfrm>
          <a:prstGeom prst="flowChartManualOperation">
            <a:avLst/>
          </a:prstGeom>
          <a:gradFill flip="none" rotWithShape="1">
            <a:gsLst>
              <a:gs pos="0">
                <a:schemeClr val="accent2">
                  <a:shade val="47500"/>
                  <a:satMod val="137000"/>
                  <a:alpha val="45000"/>
                </a:schemeClr>
              </a:gs>
              <a:gs pos="55000">
                <a:schemeClr val="accent2">
                  <a:shade val="69000"/>
                  <a:satMod val="137000"/>
                  <a:alpha val="45000"/>
                </a:schemeClr>
              </a:gs>
              <a:gs pos="100000">
                <a:schemeClr val="accent2">
                  <a:shade val="98000"/>
                  <a:satMod val="137000"/>
                  <a:alpha val="4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74683"/>
            <a:ext cx="4762500" cy="4953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459096" y="1697518"/>
            <a:ext cx="448853" cy="394802"/>
          </a:xfrm>
          <a:prstGeom prst="ellipse">
            <a:avLst/>
          </a:prstGeom>
          <a:solidFill>
            <a:srgbClr val="CCFFCC">
              <a:alpha val="2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16614" y="3530544"/>
            <a:ext cx="448853" cy="394802"/>
          </a:xfrm>
          <a:prstGeom prst="ellipse">
            <a:avLst/>
          </a:prstGeom>
          <a:solidFill>
            <a:srgbClr val="CCFFCC">
              <a:alpha val="2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550444" y="1697518"/>
            <a:ext cx="481695" cy="492225"/>
          </a:xfrm>
          <a:prstGeom prst="ellipse">
            <a:avLst/>
          </a:prstGeom>
          <a:noFill/>
          <a:ln w="127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266877" y="3477758"/>
            <a:ext cx="481695" cy="492225"/>
          </a:xfrm>
          <a:prstGeom prst="ellipse">
            <a:avLst/>
          </a:prstGeom>
          <a:noFill/>
          <a:ln w="127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9EA31CF-8A5A-564E-BA6D-3070015C0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0987"/>
          </a:xfrm>
        </p:spPr>
        <p:txBody>
          <a:bodyPr>
            <a:normAutofit/>
          </a:bodyPr>
          <a:lstStyle/>
          <a:p>
            <a:r>
              <a:rPr lang="en-US" sz="3600" dirty="0"/>
              <a:t>Jointly Learning to Align and Translate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A1CDCA7-3B9A-5240-BB3E-73B99666D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2064"/>
            <a:ext cx="8229600" cy="566736"/>
          </a:xfrm>
        </p:spPr>
        <p:txBody>
          <a:bodyPr>
            <a:normAutofit/>
          </a:bodyPr>
          <a:lstStyle/>
          <a:p>
            <a:r>
              <a:rPr lang="en-US" sz="2800" dirty="0"/>
              <a:t>Attention mechanism </a:t>
            </a:r>
          </a:p>
        </p:txBody>
      </p:sp>
    </p:spTree>
    <p:extLst>
      <p:ext uri="{BB962C8B-B14F-4D97-AF65-F5344CB8AC3E}">
        <p14:creationId xmlns:p14="http://schemas.microsoft.com/office/powerpoint/2010/main" val="343322910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650" y="1697518"/>
            <a:ext cx="3822700" cy="4864100"/>
          </a:xfrm>
          <a:prstGeom prst="rect">
            <a:avLst/>
          </a:prstGeom>
        </p:spPr>
      </p:pic>
      <p:sp>
        <p:nvSpPr>
          <p:cNvPr id="5" name="Manual Operation 4"/>
          <p:cNvSpPr/>
          <p:nvPr/>
        </p:nvSpPr>
        <p:spPr>
          <a:xfrm rot="10800000">
            <a:off x="3618065" y="4066576"/>
            <a:ext cx="5382170" cy="1972180"/>
          </a:xfrm>
          <a:prstGeom prst="flowChartManualOperation">
            <a:avLst/>
          </a:prstGeom>
          <a:gradFill flip="none" rotWithShape="1">
            <a:gsLst>
              <a:gs pos="0">
                <a:schemeClr val="accent1">
                  <a:shade val="47500"/>
                  <a:satMod val="137000"/>
                  <a:alpha val="37000"/>
                </a:schemeClr>
              </a:gs>
              <a:gs pos="55000">
                <a:schemeClr val="accent1">
                  <a:shade val="69000"/>
                  <a:satMod val="137000"/>
                  <a:alpha val="37000"/>
                </a:schemeClr>
              </a:gs>
              <a:gs pos="100000">
                <a:schemeClr val="accent1">
                  <a:shade val="98000"/>
                  <a:satMod val="137000"/>
                  <a:alpha val="3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anual Operation 5"/>
          <p:cNvSpPr/>
          <p:nvPr/>
        </p:nvSpPr>
        <p:spPr>
          <a:xfrm>
            <a:off x="3537936" y="2092320"/>
            <a:ext cx="5761808" cy="1382363"/>
          </a:xfrm>
          <a:prstGeom prst="flowChartManualOperation">
            <a:avLst/>
          </a:prstGeom>
          <a:gradFill flip="none" rotWithShape="1">
            <a:gsLst>
              <a:gs pos="0">
                <a:schemeClr val="accent2">
                  <a:shade val="47500"/>
                  <a:satMod val="137000"/>
                  <a:alpha val="45000"/>
                </a:schemeClr>
              </a:gs>
              <a:gs pos="55000">
                <a:schemeClr val="accent2">
                  <a:shade val="69000"/>
                  <a:satMod val="137000"/>
                  <a:alpha val="45000"/>
                </a:schemeClr>
              </a:gs>
              <a:gs pos="100000">
                <a:schemeClr val="accent2">
                  <a:shade val="98000"/>
                  <a:satMod val="137000"/>
                  <a:alpha val="4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74683"/>
            <a:ext cx="4762500" cy="4953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459096" y="1697518"/>
            <a:ext cx="448853" cy="394802"/>
          </a:xfrm>
          <a:prstGeom prst="ellipse">
            <a:avLst/>
          </a:prstGeom>
          <a:solidFill>
            <a:srgbClr val="CCFFCC">
              <a:alpha val="2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16614" y="3530544"/>
            <a:ext cx="448853" cy="394802"/>
          </a:xfrm>
          <a:prstGeom prst="ellipse">
            <a:avLst/>
          </a:prstGeom>
          <a:solidFill>
            <a:srgbClr val="CCFFCC">
              <a:alpha val="2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550444" y="1697518"/>
            <a:ext cx="481695" cy="492225"/>
          </a:xfrm>
          <a:prstGeom prst="ellipse">
            <a:avLst/>
          </a:prstGeom>
          <a:noFill/>
          <a:ln w="127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201189" y="3477758"/>
            <a:ext cx="481695" cy="492225"/>
          </a:xfrm>
          <a:prstGeom prst="ellipse">
            <a:avLst/>
          </a:prstGeom>
          <a:noFill/>
          <a:ln w="127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758665" y="3487821"/>
            <a:ext cx="481695" cy="492225"/>
          </a:xfrm>
          <a:prstGeom prst="ellipse">
            <a:avLst/>
          </a:prstGeom>
          <a:noFill/>
          <a:ln w="127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470044" y="2222590"/>
            <a:ext cx="481695" cy="492225"/>
          </a:xfrm>
          <a:prstGeom prst="ellipse">
            <a:avLst/>
          </a:prstGeom>
          <a:noFill/>
          <a:ln w="127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8676EDA-F419-A64C-A939-F7A146998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0987"/>
          </a:xfrm>
        </p:spPr>
        <p:txBody>
          <a:bodyPr>
            <a:normAutofit/>
          </a:bodyPr>
          <a:lstStyle/>
          <a:p>
            <a:r>
              <a:rPr lang="en-US" sz="3600" dirty="0"/>
              <a:t>Jointly Learning to Align and Translate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4987E74-97E0-8A44-84F9-BD5C27CD6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2064"/>
            <a:ext cx="8229600" cy="566736"/>
          </a:xfrm>
        </p:spPr>
        <p:txBody>
          <a:bodyPr>
            <a:normAutofit/>
          </a:bodyPr>
          <a:lstStyle/>
          <a:p>
            <a:r>
              <a:rPr lang="en-US" sz="2800" dirty="0"/>
              <a:t>Attention mechanism </a:t>
            </a:r>
          </a:p>
        </p:txBody>
      </p:sp>
    </p:spTree>
    <p:extLst>
      <p:ext uri="{BB962C8B-B14F-4D97-AF65-F5344CB8AC3E}">
        <p14:creationId xmlns:p14="http://schemas.microsoft.com/office/powerpoint/2010/main" val="358020095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650" y="1697518"/>
            <a:ext cx="3822700" cy="4864100"/>
          </a:xfrm>
          <a:prstGeom prst="rect">
            <a:avLst/>
          </a:prstGeom>
        </p:spPr>
      </p:pic>
      <p:sp>
        <p:nvSpPr>
          <p:cNvPr id="5" name="Manual Operation 4"/>
          <p:cNvSpPr/>
          <p:nvPr/>
        </p:nvSpPr>
        <p:spPr>
          <a:xfrm rot="10800000">
            <a:off x="3618065" y="4066576"/>
            <a:ext cx="5382170" cy="1972180"/>
          </a:xfrm>
          <a:prstGeom prst="flowChartManualOperation">
            <a:avLst/>
          </a:prstGeom>
          <a:gradFill flip="none" rotWithShape="1">
            <a:gsLst>
              <a:gs pos="0">
                <a:schemeClr val="accent1">
                  <a:shade val="47500"/>
                  <a:satMod val="137000"/>
                  <a:alpha val="37000"/>
                </a:schemeClr>
              </a:gs>
              <a:gs pos="55000">
                <a:schemeClr val="accent1">
                  <a:shade val="69000"/>
                  <a:satMod val="137000"/>
                  <a:alpha val="37000"/>
                </a:schemeClr>
              </a:gs>
              <a:gs pos="100000">
                <a:schemeClr val="accent1">
                  <a:shade val="98000"/>
                  <a:satMod val="137000"/>
                  <a:alpha val="3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anual Operation 5"/>
          <p:cNvSpPr/>
          <p:nvPr/>
        </p:nvSpPr>
        <p:spPr>
          <a:xfrm>
            <a:off x="3537936" y="2092320"/>
            <a:ext cx="5761808" cy="1382363"/>
          </a:xfrm>
          <a:prstGeom prst="flowChartManualOperation">
            <a:avLst/>
          </a:prstGeom>
          <a:gradFill flip="none" rotWithShape="1">
            <a:gsLst>
              <a:gs pos="0">
                <a:schemeClr val="accent2">
                  <a:shade val="47500"/>
                  <a:satMod val="137000"/>
                  <a:alpha val="45000"/>
                </a:schemeClr>
              </a:gs>
              <a:gs pos="55000">
                <a:schemeClr val="accent2">
                  <a:shade val="69000"/>
                  <a:satMod val="137000"/>
                  <a:alpha val="45000"/>
                </a:schemeClr>
              </a:gs>
              <a:gs pos="100000">
                <a:schemeClr val="accent2">
                  <a:shade val="98000"/>
                  <a:satMod val="137000"/>
                  <a:alpha val="4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74683"/>
            <a:ext cx="4762500" cy="4953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459096" y="1697518"/>
            <a:ext cx="448853" cy="394802"/>
          </a:xfrm>
          <a:prstGeom prst="ellipse">
            <a:avLst/>
          </a:prstGeom>
          <a:solidFill>
            <a:srgbClr val="CCFFCC">
              <a:alpha val="2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16614" y="3530544"/>
            <a:ext cx="448853" cy="394802"/>
          </a:xfrm>
          <a:prstGeom prst="ellipse">
            <a:avLst/>
          </a:prstGeom>
          <a:solidFill>
            <a:srgbClr val="CCFFCC">
              <a:alpha val="2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550444" y="1697518"/>
            <a:ext cx="481695" cy="492225"/>
          </a:xfrm>
          <a:prstGeom prst="ellipse">
            <a:avLst/>
          </a:prstGeom>
          <a:noFill/>
          <a:ln w="127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201189" y="3477758"/>
            <a:ext cx="481695" cy="492225"/>
          </a:xfrm>
          <a:prstGeom prst="ellipse">
            <a:avLst/>
          </a:prstGeom>
          <a:noFill/>
          <a:ln w="127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758665" y="3487821"/>
            <a:ext cx="481695" cy="492225"/>
          </a:xfrm>
          <a:prstGeom prst="ellipse">
            <a:avLst/>
          </a:prstGeom>
          <a:noFill/>
          <a:ln w="127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470044" y="2222590"/>
            <a:ext cx="481695" cy="492225"/>
          </a:xfrm>
          <a:prstGeom prst="ellipse">
            <a:avLst/>
          </a:prstGeom>
          <a:noFill/>
          <a:ln w="127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amond 16"/>
          <p:cNvSpPr/>
          <p:nvPr/>
        </p:nvSpPr>
        <p:spPr>
          <a:xfrm>
            <a:off x="4240360" y="3487821"/>
            <a:ext cx="325290" cy="482162"/>
          </a:xfrm>
          <a:prstGeom prst="diamond">
            <a:avLst/>
          </a:prstGeom>
          <a:noFill/>
          <a:ln w="127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amond 17"/>
          <p:cNvSpPr/>
          <p:nvPr/>
        </p:nvSpPr>
        <p:spPr>
          <a:xfrm>
            <a:off x="5869494" y="3119927"/>
            <a:ext cx="325290" cy="482162"/>
          </a:xfrm>
          <a:prstGeom prst="diamond">
            <a:avLst/>
          </a:prstGeom>
          <a:noFill/>
          <a:ln w="28575" cmpd="sng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8D8E530-BD3F-664B-B607-19D5AA5F2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0987"/>
          </a:xfrm>
        </p:spPr>
        <p:txBody>
          <a:bodyPr>
            <a:normAutofit/>
          </a:bodyPr>
          <a:lstStyle/>
          <a:p>
            <a:r>
              <a:rPr lang="en-US" sz="3600" dirty="0"/>
              <a:t>Jointly Learning to Align and Translate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94480F0-3221-394A-A1EF-1C41316D4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2064"/>
            <a:ext cx="8229600" cy="566736"/>
          </a:xfrm>
        </p:spPr>
        <p:txBody>
          <a:bodyPr>
            <a:normAutofit/>
          </a:bodyPr>
          <a:lstStyle/>
          <a:p>
            <a:r>
              <a:rPr lang="en-US" sz="2800" dirty="0"/>
              <a:t>Attention mechanism </a:t>
            </a:r>
          </a:p>
        </p:txBody>
      </p:sp>
    </p:spTree>
    <p:extLst>
      <p:ext uri="{BB962C8B-B14F-4D97-AF65-F5344CB8AC3E}">
        <p14:creationId xmlns:p14="http://schemas.microsoft.com/office/powerpoint/2010/main" val="367029046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650" y="1697518"/>
            <a:ext cx="3822700" cy="4864100"/>
          </a:xfrm>
          <a:prstGeom prst="rect">
            <a:avLst/>
          </a:prstGeom>
        </p:spPr>
      </p:pic>
      <p:sp>
        <p:nvSpPr>
          <p:cNvPr id="5" name="Manual Operation 4"/>
          <p:cNvSpPr/>
          <p:nvPr/>
        </p:nvSpPr>
        <p:spPr>
          <a:xfrm rot="10800000">
            <a:off x="3618065" y="4066576"/>
            <a:ext cx="5382170" cy="1972180"/>
          </a:xfrm>
          <a:prstGeom prst="flowChartManualOperation">
            <a:avLst/>
          </a:prstGeom>
          <a:gradFill flip="none" rotWithShape="1">
            <a:gsLst>
              <a:gs pos="0">
                <a:schemeClr val="accent1">
                  <a:shade val="47500"/>
                  <a:satMod val="137000"/>
                  <a:alpha val="37000"/>
                </a:schemeClr>
              </a:gs>
              <a:gs pos="55000">
                <a:schemeClr val="accent1">
                  <a:shade val="69000"/>
                  <a:satMod val="137000"/>
                  <a:alpha val="37000"/>
                </a:schemeClr>
              </a:gs>
              <a:gs pos="100000">
                <a:schemeClr val="accent1">
                  <a:shade val="98000"/>
                  <a:satMod val="137000"/>
                  <a:alpha val="3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anual Operation 5"/>
          <p:cNvSpPr/>
          <p:nvPr/>
        </p:nvSpPr>
        <p:spPr>
          <a:xfrm>
            <a:off x="3537936" y="2092320"/>
            <a:ext cx="5761808" cy="1382363"/>
          </a:xfrm>
          <a:prstGeom prst="flowChartManualOperation">
            <a:avLst/>
          </a:prstGeom>
          <a:gradFill flip="none" rotWithShape="1">
            <a:gsLst>
              <a:gs pos="0">
                <a:schemeClr val="accent2">
                  <a:shade val="47500"/>
                  <a:satMod val="137000"/>
                  <a:alpha val="45000"/>
                </a:schemeClr>
              </a:gs>
              <a:gs pos="55000">
                <a:schemeClr val="accent2">
                  <a:shade val="69000"/>
                  <a:satMod val="137000"/>
                  <a:alpha val="45000"/>
                </a:schemeClr>
              </a:gs>
              <a:gs pos="100000">
                <a:schemeClr val="accent2">
                  <a:shade val="98000"/>
                  <a:satMod val="137000"/>
                  <a:alpha val="4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74683"/>
            <a:ext cx="4762500" cy="495300"/>
          </a:xfrm>
          <a:prstGeom prst="rect">
            <a:avLst/>
          </a:prstGeom>
        </p:spPr>
      </p:pic>
      <p:sp>
        <p:nvSpPr>
          <p:cNvPr id="17" name="Diamond 16"/>
          <p:cNvSpPr/>
          <p:nvPr/>
        </p:nvSpPr>
        <p:spPr>
          <a:xfrm>
            <a:off x="4240360" y="3487821"/>
            <a:ext cx="325290" cy="482162"/>
          </a:xfrm>
          <a:prstGeom prst="diamond">
            <a:avLst/>
          </a:prstGeom>
          <a:noFill/>
          <a:ln w="127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amond 17"/>
          <p:cNvSpPr/>
          <p:nvPr/>
        </p:nvSpPr>
        <p:spPr>
          <a:xfrm>
            <a:off x="5869494" y="3119927"/>
            <a:ext cx="325290" cy="482162"/>
          </a:xfrm>
          <a:prstGeom prst="diamond">
            <a:avLst/>
          </a:prstGeom>
          <a:noFill/>
          <a:ln w="28575" cmpd="sng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758" y="4030630"/>
            <a:ext cx="2057400" cy="9779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79696" y="3602089"/>
            <a:ext cx="2123838" cy="591268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07169EC-8779-6548-97CE-A65684387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0987"/>
          </a:xfrm>
        </p:spPr>
        <p:txBody>
          <a:bodyPr>
            <a:normAutofit/>
          </a:bodyPr>
          <a:lstStyle/>
          <a:p>
            <a:r>
              <a:rPr lang="en-US" sz="3600" dirty="0"/>
              <a:t>Jointly Learning to Align and Translate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E187BB2-7880-9B41-A276-979033514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2064"/>
            <a:ext cx="8229600" cy="566736"/>
          </a:xfrm>
        </p:spPr>
        <p:txBody>
          <a:bodyPr>
            <a:normAutofit/>
          </a:bodyPr>
          <a:lstStyle/>
          <a:p>
            <a:r>
              <a:rPr lang="en-US" sz="2800" dirty="0"/>
              <a:t>Attention mechanism </a:t>
            </a:r>
          </a:p>
        </p:txBody>
      </p:sp>
    </p:spTree>
    <p:extLst>
      <p:ext uri="{BB962C8B-B14F-4D97-AF65-F5344CB8AC3E}">
        <p14:creationId xmlns:p14="http://schemas.microsoft.com/office/powerpoint/2010/main" val="3791727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0"/>
            <a:ext cx="501711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21120" y="6578469"/>
            <a:ext cx="3383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Image Credit: [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Pinheiro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and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Collobert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ICML14]</a:t>
            </a:r>
          </a:p>
        </p:txBody>
      </p:sp>
    </p:spTree>
    <p:extLst>
      <p:ext uri="{BB962C8B-B14F-4D97-AF65-F5344CB8AC3E}">
        <p14:creationId xmlns:p14="http://schemas.microsoft.com/office/powerpoint/2010/main" val="134168892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650" y="1697518"/>
            <a:ext cx="3822700" cy="4864100"/>
          </a:xfrm>
          <a:prstGeom prst="rect">
            <a:avLst/>
          </a:prstGeom>
        </p:spPr>
      </p:pic>
      <p:sp>
        <p:nvSpPr>
          <p:cNvPr id="5" name="Manual Operation 4"/>
          <p:cNvSpPr/>
          <p:nvPr/>
        </p:nvSpPr>
        <p:spPr>
          <a:xfrm rot="10800000">
            <a:off x="3618065" y="4066576"/>
            <a:ext cx="5382170" cy="1972180"/>
          </a:xfrm>
          <a:prstGeom prst="flowChartManualOperation">
            <a:avLst/>
          </a:prstGeom>
          <a:gradFill flip="none" rotWithShape="1">
            <a:gsLst>
              <a:gs pos="0">
                <a:schemeClr val="accent1">
                  <a:shade val="47500"/>
                  <a:satMod val="137000"/>
                  <a:alpha val="37000"/>
                </a:schemeClr>
              </a:gs>
              <a:gs pos="55000">
                <a:schemeClr val="accent1">
                  <a:shade val="69000"/>
                  <a:satMod val="137000"/>
                  <a:alpha val="37000"/>
                </a:schemeClr>
              </a:gs>
              <a:gs pos="100000">
                <a:schemeClr val="accent1">
                  <a:shade val="98000"/>
                  <a:satMod val="137000"/>
                  <a:alpha val="3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anual Operation 5"/>
          <p:cNvSpPr/>
          <p:nvPr/>
        </p:nvSpPr>
        <p:spPr>
          <a:xfrm>
            <a:off x="3537936" y="2092320"/>
            <a:ext cx="5761808" cy="1382363"/>
          </a:xfrm>
          <a:prstGeom prst="flowChartManualOperation">
            <a:avLst/>
          </a:prstGeom>
          <a:gradFill flip="none" rotWithShape="1">
            <a:gsLst>
              <a:gs pos="0">
                <a:schemeClr val="accent2">
                  <a:shade val="47500"/>
                  <a:satMod val="137000"/>
                  <a:alpha val="45000"/>
                </a:schemeClr>
              </a:gs>
              <a:gs pos="55000">
                <a:schemeClr val="accent2">
                  <a:shade val="69000"/>
                  <a:satMod val="137000"/>
                  <a:alpha val="45000"/>
                </a:schemeClr>
              </a:gs>
              <a:gs pos="100000">
                <a:schemeClr val="accent2">
                  <a:shade val="98000"/>
                  <a:satMod val="137000"/>
                  <a:alpha val="4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74683"/>
            <a:ext cx="4762500" cy="495300"/>
          </a:xfrm>
          <a:prstGeom prst="rect">
            <a:avLst/>
          </a:prstGeom>
        </p:spPr>
      </p:pic>
      <p:sp>
        <p:nvSpPr>
          <p:cNvPr id="17" name="Diamond 16"/>
          <p:cNvSpPr/>
          <p:nvPr/>
        </p:nvSpPr>
        <p:spPr>
          <a:xfrm>
            <a:off x="4240360" y="3487821"/>
            <a:ext cx="325290" cy="482162"/>
          </a:xfrm>
          <a:prstGeom prst="diamond">
            <a:avLst/>
          </a:prstGeom>
          <a:noFill/>
          <a:ln w="127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amond 17"/>
          <p:cNvSpPr/>
          <p:nvPr/>
        </p:nvSpPr>
        <p:spPr>
          <a:xfrm>
            <a:off x="5869494" y="3119927"/>
            <a:ext cx="325290" cy="482162"/>
          </a:xfrm>
          <a:prstGeom prst="diamond">
            <a:avLst/>
          </a:prstGeom>
          <a:noFill/>
          <a:ln w="28575" cmpd="sng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758" y="4030630"/>
            <a:ext cx="2057400" cy="9779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900" y="5044476"/>
            <a:ext cx="3111500" cy="1651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8077E222-6201-C74A-AFAD-73A7EB721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0987"/>
          </a:xfrm>
        </p:spPr>
        <p:txBody>
          <a:bodyPr>
            <a:normAutofit/>
          </a:bodyPr>
          <a:lstStyle/>
          <a:p>
            <a:r>
              <a:rPr lang="en-US" sz="3600" dirty="0"/>
              <a:t>Jointly Learning to Align and Translate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69F90B2-D4F5-6040-A0D7-3862B316F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2064"/>
            <a:ext cx="8229600" cy="566736"/>
          </a:xfrm>
        </p:spPr>
        <p:txBody>
          <a:bodyPr>
            <a:normAutofit/>
          </a:bodyPr>
          <a:lstStyle/>
          <a:p>
            <a:r>
              <a:rPr lang="en-US" sz="2800" dirty="0"/>
              <a:t>Attention mechanism </a:t>
            </a:r>
          </a:p>
        </p:txBody>
      </p:sp>
    </p:spTree>
    <p:extLst>
      <p:ext uri="{BB962C8B-B14F-4D97-AF65-F5344CB8AC3E}">
        <p14:creationId xmlns:p14="http://schemas.microsoft.com/office/powerpoint/2010/main" val="145334783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650" y="1697518"/>
            <a:ext cx="3822700" cy="4864100"/>
          </a:xfrm>
          <a:prstGeom prst="rect">
            <a:avLst/>
          </a:prstGeom>
        </p:spPr>
      </p:pic>
      <p:sp>
        <p:nvSpPr>
          <p:cNvPr id="5" name="Manual Operation 4"/>
          <p:cNvSpPr/>
          <p:nvPr/>
        </p:nvSpPr>
        <p:spPr>
          <a:xfrm rot="10800000">
            <a:off x="3618065" y="4066576"/>
            <a:ext cx="5382170" cy="1972180"/>
          </a:xfrm>
          <a:prstGeom prst="flowChartManualOperation">
            <a:avLst/>
          </a:prstGeom>
          <a:gradFill flip="none" rotWithShape="1">
            <a:gsLst>
              <a:gs pos="0">
                <a:schemeClr val="accent1">
                  <a:shade val="47500"/>
                  <a:satMod val="137000"/>
                  <a:alpha val="37000"/>
                </a:schemeClr>
              </a:gs>
              <a:gs pos="55000">
                <a:schemeClr val="accent1">
                  <a:shade val="69000"/>
                  <a:satMod val="137000"/>
                  <a:alpha val="37000"/>
                </a:schemeClr>
              </a:gs>
              <a:gs pos="100000">
                <a:schemeClr val="accent1">
                  <a:shade val="98000"/>
                  <a:satMod val="137000"/>
                  <a:alpha val="3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anual Operation 5"/>
          <p:cNvSpPr/>
          <p:nvPr/>
        </p:nvSpPr>
        <p:spPr>
          <a:xfrm>
            <a:off x="3537936" y="2092320"/>
            <a:ext cx="5761808" cy="1382363"/>
          </a:xfrm>
          <a:prstGeom prst="flowChartManualOperation">
            <a:avLst/>
          </a:prstGeom>
          <a:gradFill flip="none" rotWithShape="1">
            <a:gsLst>
              <a:gs pos="0">
                <a:schemeClr val="accent2">
                  <a:shade val="47500"/>
                  <a:satMod val="137000"/>
                  <a:alpha val="45000"/>
                </a:schemeClr>
              </a:gs>
              <a:gs pos="55000">
                <a:schemeClr val="accent2">
                  <a:shade val="69000"/>
                  <a:satMod val="137000"/>
                  <a:alpha val="45000"/>
                </a:schemeClr>
              </a:gs>
              <a:gs pos="100000">
                <a:schemeClr val="accent2">
                  <a:shade val="98000"/>
                  <a:satMod val="137000"/>
                  <a:alpha val="4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74683"/>
            <a:ext cx="4762500" cy="495300"/>
          </a:xfrm>
          <a:prstGeom prst="rect">
            <a:avLst/>
          </a:prstGeom>
        </p:spPr>
      </p:pic>
      <p:sp>
        <p:nvSpPr>
          <p:cNvPr id="17" name="Diamond 16"/>
          <p:cNvSpPr/>
          <p:nvPr/>
        </p:nvSpPr>
        <p:spPr>
          <a:xfrm>
            <a:off x="4240360" y="3487821"/>
            <a:ext cx="325290" cy="482162"/>
          </a:xfrm>
          <a:prstGeom prst="diamond">
            <a:avLst/>
          </a:prstGeom>
          <a:noFill/>
          <a:ln w="127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amond 17"/>
          <p:cNvSpPr/>
          <p:nvPr/>
        </p:nvSpPr>
        <p:spPr>
          <a:xfrm>
            <a:off x="5869494" y="3119927"/>
            <a:ext cx="325290" cy="482162"/>
          </a:xfrm>
          <a:prstGeom prst="diamond">
            <a:avLst/>
          </a:prstGeom>
          <a:noFill/>
          <a:ln w="28575" cmpd="sng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758" y="4030630"/>
            <a:ext cx="2057400" cy="9779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900" y="5044476"/>
            <a:ext cx="3111500" cy="1651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5400000">
            <a:off x="5542894" y="4864738"/>
            <a:ext cx="1635345" cy="503591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5400000">
            <a:off x="5528883" y="2287082"/>
            <a:ext cx="383202" cy="341812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5400000">
            <a:off x="606068" y="6309823"/>
            <a:ext cx="492226" cy="503591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719B4D9-57A6-5D43-9F4D-9BED61B90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0987"/>
          </a:xfrm>
        </p:spPr>
        <p:txBody>
          <a:bodyPr>
            <a:normAutofit/>
          </a:bodyPr>
          <a:lstStyle/>
          <a:p>
            <a:r>
              <a:rPr lang="en-US" sz="3600" dirty="0"/>
              <a:t>Jointly Learning to Align and Translate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98509BC7-8908-6447-8BFF-E7C9ED5D2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2064"/>
            <a:ext cx="8229600" cy="566736"/>
          </a:xfrm>
        </p:spPr>
        <p:txBody>
          <a:bodyPr>
            <a:normAutofit/>
          </a:bodyPr>
          <a:lstStyle/>
          <a:p>
            <a:r>
              <a:rPr lang="en-US" sz="2800" dirty="0"/>
              <a:t>Attention mechanism </a:t>
            </a:r>
          </a:p>
        </p:txBody>
      </p:sp>
    </p:spTree>
    <p:extLst>
      <p:ext uri="{BB962C8B-B14F-4D97-AF65-F5344CB8AC3E}">
        <p14:creationId xmlns:p14="http://schemas.microsoft.com/office/powerpoint/2010/main" val="39900492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1126"/>
            <a:ext cx="8229600" cy="4695037"/>
          </a:xfrm>
        </p:spPr>
        <p:txBody>
          <a:bodyPr/>
          <a:lstStyle/>
          <a:p>
            <a:pPr marL="118872" indent="0">
              <a:buNone/>
            </a:pPr>
            <a:r>
              <a:rPr lang="en-US" dirty="0"/>
              <a:t>Long sentences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083" y="2162764"/>
            <a:ext cx="6635166" cy="39362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6424561"/>
            <a:ext cx="12747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Cho et al. 2014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24EC24C-BF48-1748-ADA9-448852A00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0987"/>
          </a:xfrm>
        </p:spPr>
        <p:txBody>
          <a:bodyPr>
            <a:normAutofit/>
          </a:bodyPr>
          <a:lstStyle/>
          <a:p>
            <a:r>
              <a:rPr lang="en-US" sz="3600" dirty="0"/>
              <a:t>Jointly Learning to Align and Translate</a:t>
            </a:r>
          </a:p>
        </p:txBody>
      </p:sp>
    </p:spTree>
    <p:extLst>
      <p:ext uri="{BB962C8B-B14F-4D97-AF65-F5344CB8AC3E}">
        <p14:creationId xmlns:p14="http://schemas.microsoft.com/office/powerpoint/2010/main" val="371270525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sz="2400" dirty="0" err="1"/>
              <a:t>Vinyals</a:t>
            </a:r>
            <a:r>
              <a:rPr lang="en-US" sz="2400" dirty="0"/>
              <a:t> et al., </a:t>
            </a:r>
            <a:r>
              <a:rPr lang="en-US" sz="2400" dirty="0">
                <a:solidFill>
                  <a:srgbClr val="800000"/>
                </a:solidFill>
              </a:rPr>
              <a:t>2015</a:t>
            </a:r>
            <a:endParaRPr lang="en-US" dirty="0"/>
          </a:p>
          <a:p>
            <a:pPr marL="118872" indent="0">
              <a:buNone/>
            </a:pPr>
            <a:r>
              <a:rPr lang="en-US" sz="3600" b="1" dirty="0"/>
              <a:t>Grammar as a Foreign Language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13734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18872" indent="0"/>
            <a:r>
              <a:rPr lang="en-US" dirty="0"/>
              <a:t>Grammar as a Foreign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dirty="0"/>
              <a:t>Parsing tree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2324100"/>
            <a:ext cx="9067800" cy="2209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69917" y="3318919"/>
            <a:ext cx="6852758" cy="162950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06840" y="3031359"/>
            <a:ext cx="563077" cy="2995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326460" y="3039975"/>
            <a:ext cx="991000" cy="2995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341421" y="3036609"/>
            <a:ext cx="294256" cy="2995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9927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18872" indent="0"/>
            <a:r>
              <a:rPr lang="en-US" dirty="0"/>
              <a:t>Grammar as a Foreign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dirty="0"/>
              <a:t>Parsing tree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2324100"/>
            <a:ext cx="9067800" cy="2209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69917" y="3318919"/>
            <a:ext cx="6852758" cy="162950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06840" y="3031359"/>
            <a:ext cx="563077" cy="2995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326460" y="3039975"/>
            <a:ext cx="991000" cy="2995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341421" y="3036609"/>
            <a:ext cx="294256" cy="2995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44998" y="3019377"/>
            <a:ext cx="563077" cy="2995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30931" y="2999090"/>
            <a:ext cx="563077" cy="2995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394970" y="3041585"/>
            <a:ext cx="563077" cy="2995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6304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18872" indent="0"/>
            <a:r>
              <a:rPr lang="en-US" dirty="0"/>
              <a:t>Grammar as a Foreign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dirty="0"/>
              <a:t>Parsing tree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2324100"/>
            <a:ext cx="9067800" cy="2209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69917" y="3833522"/>
            <a:ext cx="6852758" cy="162950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06840" y="3031359"/>
            <a:ext cx="563077" cy="2995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326460" y="3039975"/>
            <a:ext cx="381369" cy="2995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44998" y="3533980"/>
            <a:ext cx="563077" cy="2995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909859" y="3533980"/>
            <a:ext cx="563077" cy="2995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541055" y="3534140"/>
            <a:ext cx="563077" cy="2995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752560" y="3050038"/>
            <a:ext cx="566965" cy="2995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6685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18872" indent="0"/>
            <a:r>
              <a:rPr lang="en-US" dirty="0"/>
              <a:t>Grammar as a Foreign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dirty="0"/>
              <a:t>Parsing tree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2324100"/>
            <a:ext cx="9067800" cy="2209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69917" y="4490462"/>
            <a:ext cx="6852758" cy="162950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720588" y="3039975"/>
            <a:ext cx="151455" cy="2995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698088" y="4026832"/>
            <a:ext cx="563077" cy="2995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373074" y="4026832"/>
            <a:ext cx="563077" cy="2995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48676" y="3050038"/>
            <a:ext cx="370849" cy="2995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22467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18872" indent="0"/>
            <a:r>
              <a:rPr lang="en-US" dirty="0"/>
              <a:t>Grammar as a Foreign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dirty="0"/>
              <a:t>Parsing tree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2324100"/>
            <a:ext cx="9067800" cy="2209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69917" y="4361353"/>
            <a:ext cx="6852758" cy="162950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05201" y="6131279"/>
            <a:ext cx="5373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John             has              a                                     dog             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389996" y="3963434"/>
            <a:ext cx="0" cy="20274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166410" y="3963434"/>
            <a:ext cx="0" cy="20274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965587" y="4435258"/>
            <a:ext cx="0" cy="1555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683497" y="4383251"/>
            <a:ext cx="0" cy="1555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69845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18872" indent="0"/>
            <a:r>
              <a:rPr lang="en-US" dirty="0"/>
              <a:t>Grammar as a Foreign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sz="2400" dirty="0"/>
              <a:t>Converting tree to sequence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69917" y="4361353"/>
            <a:ext cx="6852758" cy="162950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884" y="2683319"/>
            <a:ext cx="57531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65953"/>
      </p:ext>
    </p:extLst>
  </p:cSld>
  <p:clrMapOvr>
    <a:masterClrMapping/>
  </p:clrMapOvr>
</p:sld>
</file>

<file path=ppt/theme/theme1.xml><?xml version="1.0" encoding="utf-8"?>
<a:theme xmlns:a="http://schemas.openxmlformats.org/drawingml/2006/main" name="pictu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pictures.thmx</Template>
  <TotalTime>48967</TotalTime>
  <Words>2076</Words>
  <Application>Microsoft Macintosh PowerPoint</Application>
  <PresentationFormat>On-screen Show (4:3)</PresentationFormat>
  <Paragraphs>433</Paragraphs>
  <Slides>102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102</vt:i4>
      </vt:variant>
    </vt:vector>
  </HeadingPairs>
  <TitlesOfParts>
    <vt:vector size="108" baseType="lpstr">
      <vt:lpstr>Arial</vt:lpstr>
      <vt:lpstr>Arial Narrow</vt:lpstr>
      <vt:lpstr>Times New Roman</vt:lpstr>
      <vt:lpstr>Wingdings</vt:lpstr>
      <vt:lpstr>pictures</vt:lpstr>
      <vt:lpstr>Blank Presentation</vt:lpstr>
      <vt:lpstr>Recurrent Neural Networks. Long Short-Term Memory. Sequence-to-sequence.</vt:lpstr>
      <vt:lpstr>Plan for Today</vt:lpstr>
      <vt:lpstr>New Topic: RNNs</vt:lpstr>
      <vt:lpstr>Synonyms</vt:lpstr>
      <vt:lpstr>What’s wrong with MLPs?</vt:lpstr>
      <vt:lpstr>Sequences are everywhere…</vt:lpstr>
      <vt:lpstr>Even where you might not expect a sequence… </vt:lpstr>
      <vt:lpstr>Even where you might not expect a sequence… </vt:lpstr>
      <vt:lpstr>PowerPoint Presentation</vt:lpstr>
      <vt:lpstr>Why model sequences?</vt:lpstr>
      <vt:lpstr>Why model sequences?</vt:lpstr>
      <vt:lpstr>The classic approach</vt:lpstr>
      <vt:lpstr>How do we model sequences?</vt:lpstr>
      <vt:lpstr>How do we model sequences?</vt:lpstr>
      <vt:lpstr>How do we model sequences?</vt:lpstr>
      <vt:lpstr>How do we model sequences?</vt:lpstr>
      <vt:lpstr>How do we model sequences?</vt:lpstr>
      <vt:lpstr>Things can get arbitrarily complex</vt:lpstr>
      <vt:lpstr>Key Ideas</vt:lpstr>
      <vt:lpstr>Plan for Today</vt:lpstr>
      <vt:lpstr>BPTT</vt:lpstr>
      <vt:lpstr>BPTT</vt:lpstr>
      <vt:lpstr>Illustration [Pașcanu et al]</vt:lpstr>
      <vt:lpstr>Fix #1</vt:lpstr>
      <vt:lpstr>Fix #2</vt:lpstr>
      <vt:lpstr>Long Short-Term Memory</vt:lpstr>
      <vt:lpstr>RNN</vt:lpstr>
      <vt:lpstr>Key Problem</vt:lpstr>
      <vt:lpstr>Meet LSTMs</vt:lpstr>
      <vt:lpstr>LSTMs Intuition: Memory</vt:lpstr>
      <vt:lpstr>LSTMs Intuition: Forget Gate</vt:lpstr>
      <vt:lpstr>LSTMs Intuition: Input Gate</vt:lpstr>
      <vt:lpstr>LSTMs Intuition: Memory Update</vt:lpstr>
      <vt:lpstr>LSTMs Intuition: Output Gate</vt:lpstr>
      <vt:lpstr>LSTMs</vt:lpstr>
      <vt:lpstr>LSTM Variants #1: Peephole Connections</vt:lpstr>
      <vt:lpstr>LSTM Variants #2: Coupled Gates</vt:lpstr>
      <vt:lpstr>LSTM Variants #3: Gated Recurrent Units</vt:lpstr>
      <vt:lpstr>RMSProp Intuition</vt:lpstr>
      <vt:lpstr>RMSProp Intuition</vt:lpstr>
      <vt:lpstr>Sequence to Sequence Learning</vt:lpstr>
      <vt:lpstr>Sequence to Sequence</vt:lpstr>
      <vt:lpstr>Sequence to Sequence</vt:lpstr>
      <vt:lpstr>Sequence to Sequence</vt:lpstr>
      <vt:lpstr>Statistical Machine Translation</vt:lpstr>
      <vt:lpstr>Statistical Machine Translation</vt:lpstr>
      <vt:lpstr>Statistical Machine Translation</vt:lpstr>
      <vt:lpstr>Statistical Machine Translation</vt:lpstr>
      <vt:lpstr>Statistical Machine Translation</vt:lpstr>
      <vt:lpstr>Statistical Machine Translation</vt:lpstr>
      <vt:lpstr>Statistical Machine Translation</vt:lpstr>
      <vt:lpstr>Statistical Machine Translation</vt:lpstr>
      <vt:lpstr>Statistical Machine Translation</vt:lpstr>
      <vt:lpstr>Statistical Machine Translation</vt:lpstr>
      <vt:lpstr>Statistical Machine Translation</vt:lpstr>
      <vt:lpstr>Statistical Machine Translation</vt:lpstr>
      <vt:lpstr>Statistical Machine Translation</vt:lpstr>
      <vt:lpstr>PowerPoint Presentation</vt:lpstr>
      <vt:lpstr>Neural Machine Translation</vt:lpstr>
      <vt:lpstr>Neural Machine Translation</vt:lpstr>
      <vt:lpstr>Neural Machine Translation</vt:lpstr>
      <vt:lpstr>Neural Machine Translation</vt:lpstr>
      <vt:lpstr>Neural Machine Translation</vt:lpstr>
      <vt:lpstr>Neural Machine Translation</vt:lpstr>
      <vt:lpstr>Neural Machine Translation</vt:lpstr>
      <vt:lpstr>Neural Machine Translation</vt:lpstr>
      <vt:lpstr>Neural Machine Translation</vt:lpstr>
      <vt:lpstr>Neural Machine Translation</vt:lpstr>
      <vt:lpstr>Neural Machine Translation</vt:lpstr>
      <vt:lpstr>Neural Machine Translation</vt:lpstr>
      <vt:lpstr>Neural Machine Translation</vt:lpstr>
      <vt:lpstr>Neural Machine Translation</vt:lpstr>
      <vt:lpstr>Neural Machine Translation</vt:lpstr>
      <vt:lpstr>Sequence to Sequence</vt:lpstr>
      <vt:lpstr>Sequence to Sequence</vt:lpstr>
      <vt:lpstr>Sequence to Sequence</vt:lpstr>
      <vt:lpstr>Sequence to Sequence</vt:lpstr>
      <vt:lpstr>Sequence to Sequence</vt:lpstr>
      <vt:lpstr>Sequence to Sequence</vt:lpstr>
      <vt:lpstr>Sequence to Sequence</vt:lpstr>
      <vt:lpstr>Sequence to Sequence</vt:lpstr>
      <vt:lpstr>Sequence to Sequence</vt:lpstr>
      <vt:lpstr>PowerPoint Presentation</vt:lpstr>
      <vt:lpstr>Sequence to Sequence</vt:lpstr>
      <vt:lpstr>Jointly Learning to Align and Translate</vt:lpstr>
      <vt:lpstr>Jointly Learning to Align and Translate</vt:lpstr>
      <vt:lpstr>Jointly Learning to Align and Translate</vt:lpstr>
      <vt:lpstr>Jointly Learning to Align and Translate</vt:lpstr>
      <vt:lpstr>Jointly Learning to Align and Translate</vt:lpstr>
      <vt:lpstr>Jointly Learning to Align and Translate</vt:lpstr>
      <vt:lpstr>Jointly Learning to Align and Translate</vt:lpstr>
      <vt:lpstr>Jointly Learning to Align and Translate</vt:lpstr>
      <vt:lpstr>PowerPoint Presentation</vt:lpstr>
      <vt:lpstr>Grammar as a Foreign Language</vt:lpstr>
      <vt:lpstr>Grammar as a Foreign Language</vt:lpstr>
      <vt:lpstr>Grammar as a Foreign Language</vt:lpstr>
      <vt:lpstr>Grammar as a Foreign Language</vt:lpstr>
      <vt:lpstr>Grammar as a Foreign Language</vt:lpstr>
      <vt:lpstr>Grammar as a Foreign Language</vt:lpstr>
      <vt:lpstr>Grammar as a Foreign Language</vt:lpstr>
      <vt:lpstr>Grammar as a Foreign Language</vt:lpstr>
      <vt:lpstr>Grammar as a Foreign Language</vt:lpstr>
    </vt:vector>
  </TitlesOfParts>
  <Manager/>
  <Company>Virginia Tech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5984: Introduction to Machine Learning</dc:title>
  <dc:subject>Machine Learning</dc:subject>
  <dc:creator>Dhruv Batra</dc:creator>
  <cp:keywords/>
  <dc:description/>
  <cp:lastModifiedBy>Radu Ionescu</cp:lastModifiedBy>
  <cp:revision>2776</cp:revision>
  <cp:lastPrinted>2015-04-01T17:45:43Z</cp:lastPrinted>
  <dcterms:created xsi:type="dcterms:W3CDTF">2013-03-06T19:31:42Z</dcterms:created>
  <dcterms:modified xsi:type="dcterms:W3CDTF">2022-11-03T13:33:54Z</dcterms:modified>
  <cp:category/>
</cp:coreProperties>
</file>