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7"/>
  </p:notesMasterIdLst>
  <p:handoutMasterIdLst>
    <p:handoutMasterId r:id="rId138"/>
  </p:handoutMasterIdLst>
  <p:sldIdLst>
    <p:sldId id="1426" r:id="rId2"/>
    <p:sldId id="1427" r:id="rId3"/>
    <p:sldId id="1428" r:id="rId4"/>
    <p:sldId id="264" r:id="rId5"/>
    <p:sldId id="1481" r:id="rId6"/>
    <p:sldId id="1429" r:id="rId7"/>
    <p:sldId id="1430" r:id="rId8"/>
    <p:sldId id="275" r:id="rId9"/>
    <p:sldId id="1431" r:id="rId10"/>
    <p:sldId id="1433" r:id="rId11"/>
    <p:sldId id="1434" r:id="rId12"/>
    <p:sldId id="1436" r:id="rId13"/>
    <p:sldId id="1437" r:id="rId14"/>
    <p:sldId id="1438" r:id="rId15"/>
    <p:sldId id="1439" r:id="rId16"/>
    <p:sldId id="1440" r:id="rId17"/>
    <p:sldId id="1441" r:id="rId18"/>
    <p:sldId id="295" r:id="rId19"/>
    <p:sldId id="297" r:id="rId20"/>
    <p:sldId id="1442" r:id="rId21"/>
    <p:sldId id="1443" r:id="rId22"/>
    <p:sldId id="1444" r:id="rId23"/>
    <p:sldId id="299" r:id="rId24"/>
    <p:sldId id="1445" r:id="rId25"/>
    <p:sldId id="1446" r:id="rId26"/>
    <p:sldId id="1447" r:id="rId27"/>
    <p:sldId id="1448" r:id="rId28"/>
    <p:sldId id="1450" r:id="rId29"/>
    <p:sldId id="1451" r:id="rId30"/>
    <p:sldId id="1452" r:id="rId31"/>
    <p:sldId id="1454" r:id="rId32"/>
    <p:sldId id="1455" r:id="rId33"/>
    <p:sldId id="1457" r:id="rId34"/>
    <p:sldId id="1458" r:id="rId35"/>
    <p:sldId id="1461" r:id="rId36"/>
    <p:sldId id="1462" r:id="rId37"/>
    <p:sldId id="1463" r:id="rId38"/>
    <p:sldId id="349" r:id="rId39"/>
    <p:sldId id="350" r:id="rId40"/>
    <p:sldId id="1464" r:id="rId41"/>
    <p:sldId id="1465" r:id="rId42"/>
    <p:sldId id="1466" r:id="rId43"/>
    <p:sldId id="1467" r:id="rId44"/>
    <p:sldId id="351" r:id="rId45"/>
    <p:sldId id="352" r:id="rId46"/>
    <p:sldId id="1468" r:id="rId47"/>
    <p:sldId id="353" r:id="rId48"/>
    <p:sldId id="354" r:id="rId49"/>
    <p:sldId id="1469" r:id="rId50"/>
    <p:sldId id="1470" r:id="rId51"/>
    <p:sldId id="1471" r:id="rId52"/>
    <p:sldId id="1474" r:id="rId53"/>
    <p:sldId id="1475" r:id="rId54"/>
    <p:sldId id="1476" r:id="rId55"/>
    <p:sldId id="1477" r:id="rId56"/>
    <p:sldId id="356" r:id="rId57"/>
    <p:sldId id="355" r:id="rId58"/>
    <p:sldId id="1478" r:id="rId59"/>
    <p:sldId id="1479" r:id="rId60"/>
    <p:sldId id="1480" r:id="rId61"/>
    <p:sldId id="303" r:id="rId62"/>
    <p:sldId id="260" r:id="rId63"/>
    <p:sldId id="262" r:id="rId64"/>
    <p:sldId id="265" r:id="rId65"/>
    <p:sldId id="302" r:id="rId66"/>
    <p:sldId id="266" r:id="rId67"/>
    <p:sldId id="267" r:id="rId68"/>
    <p:sldId id="268" r:id="rId69"/>
    <p:sldId id="269" r:id="rId70"/>
    <p:sldId id="270" r:id="rId71"/>
    <p:sldId id="271" r:id="rId72"/>
    <p:sldId id="272" r:id="rId73"/>
    <p:sldId id="273" r:id="rId74"/>
    <p:sldId id="274" r:id="rId75"/>
    <p:sldId id="279" r:id="rId76"/>
    <p:sldId id="276" r:id="rId77"/>
    <p:sldId id="277" r:id="rId78"/>
    <p:sldId id="278" r:id="rId79"/>
    <p:sldId id="280" r:id="rId80"/>
    <p:sldId id="281" r:id="rId81"/>
    <p:sldId id="282" r:id="rId82"/>
    <p:sldId id="283" r:id="rId83"/>
    <p:sldId id="284" r:id="rId84"/>
    <p:sldId id="285" r:id="rId85"/>
    <p:sldId id="286" r:id="rId86"/>
    <p:sldId id="287" r:id="rId87"/>
    <p:sldId id="288" r:id="rId88"/>
    <p:sldId id="289" r:id="rId89"/>
    <p:sldId id="290" r:id="rId90"/>
    <p:sldId id="291" r:id="rId91"/>
    <p:sldId id="292" r:id="rId92"/>
    <p:sldId id="306" r:id="rId93"/>
    <p:sldId id="307" r:id="rId94"/>
    <p:sldId id="308" r:id="rId95"/>
    <p:sldId id="309" r:id="rId96"/>
    <p:sldId id="310" r:id="rId97"/>
    <p:sldId id="311" r:id="rId98"/>
    <p:sldId id="312" r:id="rId99"/>
    <p:sldId id="313" r:id="rId100"/>
    <p:sldId id="314" r:id="rId101"/>
    <p:sldId id="315" r:id="rId102"/>
    <p:sldId id="316" r:id="rId103"/>
    <p:sldId id="317" r:id="rId104"/>
    <p:sldId id="318" r:id="rId105"/>
    <p:sldId id="319" r:id="rId106"/>
    <p:sldId id="320" r:id="rId107"/>
    <p:sldId id="321" r:id="rId108"/>
    <p:sldId id="322" r:id="rId109"/>
    <p:sldId id="323" r:id="rId110"/>
    <p:sldId id="324" r:id="rId111"/>
    <p:sldId id="325" r:id="rId112"/>
    <p:sldId id="326" r:id="rId113"/>
    <p:sldId id="327" r:id="rId114"/>
    <p:sldId id="328" r:id="rId115"/>
    <p:sldId id="329" r:id="rId116"/>
    <p:sldId id="330" r:id="rId117"/>
    <p:sldId id="337" r:id="rId118"/>
    <p:sldId id="338" r:id="rId119"/>
    <p:sldId id="339" r:id="rId120"/>
    <p:sldId id="340" r:id="rId121"/>
    <p:sldId id="341" r:id="rId122"/>
    <p:sldId id="342" r:id="rId123"/>
    <p:sldId id="347" r:id="rId124"/>
    <p:sldId id="258" r:id="rId125"/>
    <p:sldId id="343" r:id="rId126"/>
    <p:sldId id="344" r:id="rId127"/>
    <p:sldId id="345" r:id="rId128"/>
    <p:sldId id="294" r:id="rId129"/>
    <p:sldId id="296" r:id="rId130"/>
    <p:sldId id="1486" r:id="rId131"/>
    <p:sldId id="1487" r:id="rId132"/>
    <p:sldId id="1482" r:id="rId133"/>
    <p:sldId id="259" r:id="rId134"/>
    <p:sldId id="1485" r:id="rId135"/>
    <p:sldId id="348" r:id="rId1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76" autoAdjust="0"/>
    <p:restoredTop sz="82033"/>
  </p:normalViewPr>
  <p:slideViewPr>
    <p:cSldViewPr snapToGrid="0" snapToObjects="1">
      <p:cViewPr varScale="1">
        <p:scale>
          <a:sx n="116" d="100"/>
          <a:sy n="116" d="100"/>
        </p:scale>
        <p:origin x="1808"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9756402-5C63-5C47-826C-80024EBD8CE9}" type="datetime1">
              <a:rPr lang="en-US" smtClean="0"/>
              <a:t>10/27/23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0E82AE-5A39-C14C-BD0D-B84051BE0B95}" type="slidenum">
              <a:rPr lang="en-US" smtClean="0"/>
              <a:t>‹#›</a:t>
            </a:fld>
            <a:endParaRPr lang="en-US"/>
          </a:p>
        </p:txBody>
      </p:sp>
    </p:spTree>
    <p:extLst>
      <p:ext uri="{BB962C8B-B14F-4D97-AF65-F5344CB8AC3E}">
        <p14:creationId xmlns:p14="http://schemas.microsoft.com/office/powerpoint/2010/main" val="26216288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C03801-7AC6-FF43-8F7D-3C0D524A8B53}" type="datetime1">
              <a:rPr lang="en-US" smtClean="0"/>
              <a:t>10/27/23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729AE5-C272-D541-AB9D-5A0158E76BFB}" type="slidenum">
              <a:rPr lang="en-US" smtClean="0"/>
              <a:t>‹#›</a:t>
            </a:fld>
            <a:endParaRPr lang="en-US"/>
          </a:p>
        </p:txBody>
      </p:sp>
    </p:spTree>
    <p:extLst>
      <p:ext uri="{BB962C8B-B14F-4D97-AF65-F5344CB8AC3E}">
        <p14:creationId xmlns:p14="http://schemas.microsoft.com/office/powerpoint/2010/main" val="1942748640"/>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1138897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interesting point is here, that before using dropout,</a:t>
            </a:r>
            <a:r>
              <a:rPr lang="en-US" baseline="0" dirty="0"/>
              <a:t> Alex gets ~48% top 1 error which does not even beat the previous approaches. But with dropout in fully connected layers, he gets 39% error, a huge 9% improvement and 19% top-5 error rate, set the state of the art by 6%.</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17</a:t>
            </a:fld>
            <a:endParaRPr lang="en-US"/>
          </a:p>
        </p:txBody>
      </p:sp>
    </p:spTree>
    <p:extLst>
      <p:ext uri="{BB962C8B-B14F-4D97-AF65-F5344CB8AC3E}">
        <p14:creationId xmlns:p14="http://schemas.microsoft.com/office/powerpoint/2010/main" val="119612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as we know, he later also uses dropout in convolutional layers.</a:t>
            </a:r>
            <a:r>
              <a:rPr lang="en-US" baseline="0" dirty="0"/>
              <a:t> And his performance further improves by 2%</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18</a:t>
            </a:fld>
            <a:endParaRPr lang="en-US"/>
          </a:p>
        </p:txBody>
      </p:sp>
    </p:spTree>
    <p:extLst>
      <p:ext uri="{BB962C8B-B14F-4D97-AF65-F5344CB8AC3E}">
        <p14:creationId xmlns:p14="http://schemas.microsoft.com/office/powerpoint/2010/main" val="1295395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a:t>Ok</a:t>
            </a:r>
            <a:r>
              <a:rPr lang="en-US" altLang="zh-CN" baseline="0" dirty="0"/>
              <a:t> so what is the magic dropout?</a:t>
            </a:r>
            <a:endParaRPr lang="en-US" altLang="zh-CN"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19</a:t>
            </a:fld>
            <a:endParaRPr lang="en-US"/>
          </a:p>
        </p:txBody>
      </p:sp>
    </p:spTree>
    <p:extLst>
      <p:ext uri="{BB962C8B-B14F-4D97-AF65-F5344CB8AC3E}">
        <p14:creationId xmlns:p14="http://schemas.microsoft.com/office/powerpoint/2010/main" val="150810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During testing there is no dropout, but according to a theory I’ll talk about later</a:t>
            </a:r>
            <a:r>
              <a:rPr lang="en-US" altLang="zh-CN" baseline="0" dirty="0"/>
              <a:t> we need to halve all weights. </a:t>
            </a:r>
          </a:p>
          <a:p>
            <a:endParaRPr lang="en-US" altLang="zh-CN" baseline="0" dirty="0"/>
          </a:p>
          <a:p>
            <a:r>
              <a:rPr lang="en-US" altLang="zh-CN" baseline="0" dirty="0"/>
              <a:t>And that’s all dropout do. Surprisingly simple.</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23</a:t>
            </a:fld>
            <a:endParaRPr lang="en-US"/>
          </a:p>
        </p:txBody>
      </p:sp>
    </p:spTree>
    <p:extLst>
      <p:ext uri="{BB962C8B-B14F-4D97-AF65-F5344CB8AC3E}">
        <p14:creationId xmlns:p14="http://schemas.microsoft.com/office/powerpoint/2010/main" val="9618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dropout rate is a parameter if we dropout with rate p, at test time we multiply the weights by 1-p.</a:t>
            </a:r>
          </a:p>
          <a:p>
            <a:endParaRPr lang="en-US" baseline="0" dirty="0"/>
          </a:p>
          <a:p>
            <a:r>
              <a:rPr lang="en-US" baseline="0" dirty="0"/>
              <a:t>This paper talks about multiplying weights,.</a:t>
            </a:r>
          </a:p>
        </p:txBody>
      </p:sp>
      <p:sp>
        <p:nvSpPr>
          <p:cNvPr id="4" name="Slide Number Placeholder 3"/>
          <p:cNvSpPr>
            <a:spLocks noGrp="1"/>
          </p:cNvSpPr>
          <p:nvPr>
            <p:ph type="sldNum" sz="quarter" idx="10"/>
          </p:nvPr>
        </p:nvSpPr>
        <p:spPr/>
        <p:txBody>
          <a:bodyPr/>
          <a:lstStyle/>
          <a:p>
            <a:fld id="{3F2C4F00-43F5-4479-8B54-4627BD410720}" type="slidenum">
              <a:rPr lang="en-US" smtClean="0"/>
              <a:pPr/>
              <a:t>24</a:t>
            </a:fld>
            <a:endParaRPr lang="en-US"/>
          </a:p>
        </p:txBody>
      </p:sp>
    </p:spTree>
    <p:extLst>
      <p:ext uri="{BB962C8B-B14F-4D97-AF65-F5344CB8AC3E}">
        <p14:creationId xmlns:p14="http://schemas.microsoft.com/office/powerpoint/2010/main" val="2439555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equivalent way to think about it is to multiplying data. </a:t>
            </a:r>
          </a:p>
          <a:p>
            <a:r>
              <a:rPr lang="en-US" baseline="0" dirty="0"/>
              <a:t>Now training and testing are all operations on data, so we can think of dropout as one layer in the neural net, as one function in a cascade.</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25</a:t>
            </a:fld>
            <a:endParaRPr lang="en-US"/>
          </a:p>
        </p:txBody>
      </p:sp>
    </p:spTree>
    <p:extLst>
      <p:ext uri="{BB962C8B-B14F-4D97-AF65-F5344CB8AC3E}">
        <p14:creationId xmlns:p14="http://schemas.microsoft.com/office/powerpoint/2010/main" val="936882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Training…test…</a:t>
            </a:r>
          </a:p>
        </p:txBody>
      </p:sp>
      <p:sp>
        <p:nvSpPr>
          <p:cNvPr id="4" name="Slide Number Placeholder 3"/>
          <p:cNvSpPr>
            <a:spLocks noGrp="1"/>
          </p:cNvSpPr>
          <p:nvPr>
            <p:ph type="sldNum" sz="quarter" idx="10"/>
          </p:nvPr>
        </p:nvSpPr>
        <p:spPr/>
        <p:txBody>
          <a:bodyPr/>
          <a:lstStyle/>
          <a:p>
            <a:fld id="{3F2C4F00-43F5-4479-8B54-4627BD410720}" type="slidenum">
              <a:rPr lang="en-US" smtClean="0"/>
              <a:pPr/>
              <a:t>26</a:t>
            </a:fld>
            <a:endParaRPr lang="en-US"/>
          </a:p>
        </p:txBody>
      </p:sp>
    </p:spTree>
    <p:extLst>
      <p:ext uri="{BB962C8B-B14F-4D97-AF65-F5344CB8AC3E}">
        <p14:creationId xmlns:p14="http://schemas.microsoft.com/office/powerpoint/2010/main" val="3908539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paper shows extensive experiments on many datasets.</a:t>
            </a:r>
          </a:p>
          <a:p>
            <a:endParaRPr lang="en-US" dirty="0"/>
          </a:p>
          <a:p>
            <a:r>
              <a:rPr lang="en-US" dirty="0"/>
              <a:t>Insert dropout right before every inner product layer</a:t>
            </a:r>
          </a:p>
          <a:p>
            <a:endParaRPr lang="en-US" dirty="0"/>
          </a:p>
          <a:p>
            <a:r>
              <a:rPr lang="en-US" baseline="0" dirty="0"/>
              <a:t>Input dropout is not common.</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28</a:t>
            </a:fld>
            <a:endParaRPr lang="en-US"/>
          </a:p>
        </p:txBody>
      </p:sp>
    </p:spTree>
    <p:extLst>
      <p:ext uri="{BB962C8B-B14F-4D97-AF65-F5344CB8AC3E}">
        <p14:creationId xmlns:p14="http://schemas.microsoft.com/office/powerpoint/2010/main" val="232073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paper shows extensive experiments on many datasets.</a:t>
            </a:r>
          </a:p>
          <a:p>
            <a:endParaRPr lang="en-US" dirty="0"/>
          </a:p>
          <a:p>
            <a:r>
              <a:rPr lang="en-US" dirty="0"/>
              <a:t>Insert dropout right before every inner product layer</a:t>
            </a:r>
          </a:p>
          <a:p>
            <a:endParaRPr lang="en-US" dirty="0"/>
          </a:p>
          <a:p>
            <a:r>
              <a:rPr lang="en-US" baseline="0" dirty="0"/>
              <a:t>Input dropout is not common.</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29</a:t>
            </a:fld>
            <a:endParaRPr lang="en-US"/>
          </a:p>
        </p:txBody>
      </p:sp>
    </p:spTree>
    <p:extLst>
      <p:ext uri="{BB962C8B-B14F-4D97-AF65-F5344CB8AC3E}">
        <p14:creationId xmlns:p14="http://schemas.microsoft.com/office/powerpoint/2010/main" val="569635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34</a:t>
            </a:fld>
            <a:endParaRPr lang="en-US"/>
          </a:p>
        </p:txBody>
      </p:sp>
    </p:spTree>
    <p:extLst>
      <p:ext uri="{BB962C8B-B14F-4D97-AF65-F5344CB8AC3E}">
        <p14:creationId xmlns:p14="http://schemas.microsoft.com/office/powerpoint/2010/main" val="167162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with back propagation, you can compute and add the gradient of L1 or L2 norm. But they’re not enough to prevent overfitting.</a:t>
            </a:r>
          </a:p>
          <a:p>
            <a:endParaRPr lang="en-US" baseline="0" dirty="0"/>
          </a:p>
          <a:p>
            <a:r>
              <a:rPr lang="en-US" baseline="0" dirty="0"/>
              <a:t>For neural nets people do things like early stopping, to have a validation set, and if you see validation error increases you stop training.</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8</a:t>
            </a:fld>
            <a:endParaRPr lang="en-US"/>
          </a:p>
        </p:txBody>
      </p:sp>
    </p:spTree>
    <p:extLst>
      <p:ext uri="{BB962C8B-B14F-4D97-AF65-F5344CB8AC3E}">
        <p14:creationId xmlns:p14="http://schemas.microsoft.com/office/powerpoint/2010/main" val="2118747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35</a:t>
            </a:fld>
            <a:endParaRPr lang="en-US"/>
          </a:p>
        </p:txBody>
      </p:sp>
    </p:spTree>
    <p:extLst>
      <p:ext uri="{BB962C8B-B14F-4D97-AF65-F5344CB8AC3E}">
        <p14:creationId xmlns:p14="http://schemas.microsoft.com/office/powerpoint/2010/main" val="427951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36</a:t>
            </a:fld>
            <a:endParaRPr lang="en-US"/>
          </a:p>
        </p:txBody>
      </p:sp>
    </p:spTree>
    <p:extLst>
      <p:ext uri="{BB962C8B-B14F-4D97-AF65-F5344CB8AC3E}">
        <p14:creationId xmlns:p14="http://schemas.microsoft.com/office/powerpoint/2010/main" val="133933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a:t>
            </a:r>
            <a:r>
              <a:rPr lang="en-US" baseline="0" dirty="0"/>
              <a:t>’ve seen what dropout is and how it helps deep neural networks. But why does it work so well, what’s the theory behind it.</a:t>
            </a:r>
          </a:p>
          <a:p>
            <a:endParaRPr lang="en-US" baseline="0" dirty="0"/>
          </a:p>
          <a:p>
            <a:r>
              <a:rPr lang="en-US" baseline="0" dirty="0"/>
              <a:t>On a side note a lot of deep learning research goes this way, you find something that works and try to explain it.</a:t>
            </a:r>
          </a:p>
          <a:p>
            <a:endParaRPr lang="en-US" baseline="0" dirty="0"/>
          </a:p>
          <a:p>
            <a:r>
              <a:rPr lang="en-US" baseline="0" dirty="0"/>
              <a:t>As a regularization technique dropout looks at both problems in regularization</a:t>
            </a:r>
            <a:endParaRPr lang="en-US" dirty="0"/>
          </a:p>
          <a:p>
            <a:endParaRPr lang="en-US" dirty="0"/>
          </a:p>
          <a:p>
            <a:r>
              <a:rPr lang="en-US" dirty="0"/>
              <a:t>Reach here in 15~20 </a:t>
            </a:r>
            <a:r>
              <a:rPr lang="en-US" dirty="0" err="1"/>
              <a:t>mins</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46</a:t>
            </a:fld>
            <a:endParaRPr lang="en-US"/>
          </a:p>
        </p:txBody>
      </p:sp>
    </p:spTree>
    <p:extLst>
      <p:ext uri="{BB962C8B-B14F-4D97-AF65-F5344CB8AC3E}">
        <p14:creationId xmlns:p14="http://schemas.microsoft.com/office/powerpoint/2010/main" val="335047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a:t>
            </a:r>
            <a:r>
              <a:rPr lang="en-US" baseline="0" dirty="0"/>
              <a:t>’ve seen what dropout is and how it helps deep neural networks. But why does it work so well, what’s the theory behind it.</a:t>
            </a:r>
          </a:p>
          <a:p>
            <a:endParaRPr lang="en-US" baseline="0" dirty="0"/>
          </a:p>
          <a:p>
            <a:r>
              <a:rPr lang="en-US" baseline="0" dirty="0"/>
              <a:t>On a side note a lot of deep learning research goes this way, you find something that works and try to explain it.</a:t>
            </a:r>
          </a:p>
          <a:p>
            <a:endParaRPr lang="en-US" baseline="0" dirty="0"/>
          </a:p>
          <a:p>
            <a:r>
              <a:rPr lang="en-US" baseline="0" dirty="0"/>
              <a:t>As a regularization technique dropout looks at both problems in regularization</a:t>
            </a:r>
            <a:endParaRPr lang="en-US" dirty="0"/>
          </a:p>
          <a:p>
            <a:endParaRPr lang="en-US" dirty="0"/>
          </a:p>
          <a:p>
            <a:r>
              <a:rPr lang="en-US" dirty="0"/>
              <a:t>Reach here in 15~20 </a:t>
            </a:r>
            <a:r>
              <a:rPr lang="en-US" dirty="0" err="1"/>
              <a:t>mins</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47</a:t>
            </a:fld>
            <a:endParaRPr lang="en-US"/>
          </a:p>
        </p:txBody>
      </p:sp>
    </p:spTree>
    <p:extLst>
      <p:ext uri="{BB962C8B-B14F-4D97-AF65-F5344CB8AC3E}">
        <p14:creationId xmlns:p14="http://schemas.microsoft.com/office/powerpoint/2010/main" val="3244711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a:t>
            </a:r>
            <a:r>
              <a:rPr lang="en-US" baseline="0" dirty="0"/>
              <a:t>’ve seen what dropout is and how it helps deep neural networks. But why does it work so well, what’s the theory behind it.</a:t>
            </a:r>
          </a:p>
          <a:p>
            <a:endParaRPr lang="en-US" baseline="0" dirty="0"/>
          </a:p>
          <a:p>
            <a:r>
              <a:rPr lang="en-US" baseline="0" dirty="0"/>
              <a:t>On a side note a lot of deep learning research goes this way, you find something that works and try to explain it.</a:t>
            </a:r>
          </a:p>
          <a:p>
            <a:endParaRPr lang="en-US" baseline="0" dirty="0"/>
          </a:p>
          <a:p>
            <a:r>
              <a:rPr lang="en-US" baseline="0" dirty="0"/>
              <a:t>As a regularization technique dropout looks at both problems in regularization</a:t>
            </a:r>
            <a:endParaRPr lang="en-US" dirty="0"/>
          </a:p>
          <a:p>
            <a:endParaRPr lang="en-US" dirty="0"/>
          </a:p>
          <a:p>
            <a:r>
              <a:rPr lang="en-US" dirty="0"/>
              <a:t>Reach here in 15~20 </a:t>
            </a:r>
            <a:r>
              <a:rPr lang="en-US" dirty="0" err="1"/>
              <a:t>mins</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48</a:t>
            </a:fld>
            <a:endParaRPr lang="en-US"/>
          </a:p>
        </p:txBody>
      </p:sp>
    </p:spTree>
    <p:extLst>
      <p:ext uri="{BB962C8B-B14F-4D97-AF65-F5344CB8AC3E}">
        <p14:creationId xmlns:p14="http://schemas.microsoft.com/office/powerpoint/2010/main" val="737141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Likely</a:t>
            </a:r>
            <a:r>
              <a:rPr lang="en-US" baseline="0" dirty="0"/>
              <a:t> to fail</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49</a:t>
            </a:fld>
            <a:endParaRPr lang="en-US"/>
          </a:p>
        </p:txBody>
      </p:sp>
    </p:spTree>
    <p:extLst>
      <p:ext uri="{BB962C8B-B14F-4D97-AF65-F5344CB8AC3E}">
        <p14:creationId xmlns:p14="http://schemas.microsoft.com/office/powerpoint/2010/main" val="624405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training, training exponentially many architectures with weights shared</a:t>
            </a:r>
          </a:p>
        </p:txBody>
      </p:sp>
      <p:sp>
        <p:nvSpPr>
          <p:cNvPr id="4" name="Slide Number Placeholder 3"/>
          <p:cNvSpPr>
            <a:spLocks noGrp="1"/>
          </p:cNvSpPr>
          <p:nvPr>
            <p:ph type="sldNum" sz="quarter" idx="10"/>
          </p:nvPr>
        </p:nvSpPr>
        <p:spPr/>
        <p:txBody>
          <a:bodyPr/>
          <a:lstStyle/>
          <a:p>
            <a:fld id="{3F2C4F00-43F5-4479-8B54-4627BD410720}" type="slidenum">
              <a:rPr lang="en-US" smtClean="0"/>
              <a:pPr/>
              <a:t>54</a:t>
            </a:fld>
            <a:endParaRPr lang="en-US"/>
          </a:p>
        </p:txBody>
      </p:sp>
    </p:spTree>
    <p:extLst>
      <p:ext uri="{BB962C8B-B14F-4D97-AF65-F5344CB8AC3E}">
        <p14:creationId xmlns:p14="http://schemas.microsoft.com/office/powerpoint/2010/main" val="56845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testing, it</a:t>
            </a:r>
            <a:r>
              <a:rPr lang="en-US" baseline="0" dirty="0"/>
              <a:t> uses a simple approximation to compute the geometric mean of all the architectures.</a:t>
            </a:r>
            <a:endParaRPr lang="en-US" dirty="0"/>
          </a:p>
          <a:p>
            <a:endParaRPr lang="en-US" dirty="0"/>
          </a:p>
          <a:p>
            <a:r>
              <a:rPr lang="en-US" dirty="0"/>
              <a:t>With activation and more layers it’s approximate. One extension</a:t>
            </a:r>
            <a:r>
              <a:rPr lang="en-US" baseline="0" dirty="0"/>
              <a:t> of dropout, </a:t>
            </a:r>
            <a:r>
              <a:rPr lang="en-US" baseline="0" dirty="0" err="1"/>
              <a:t>dropconnect</a:t>
            </a:r>
            <a:r>
              <a:rPr lang="en-US" baseline="0" dirty="0"/>
              <a:t> that </a:t>
            </a:r>
            <a:r>
              <a:rPr lang="en-US" baseline="0" dirty="0" err="1"/>
              <a:t>peng</a:t>
            </a:r>
            <a:r>
              <a:rPr lang="en-US" baseline="0" dirty="0"/>
              <a:t> will talk about tries to address this issue.</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55</a:t>
            </a:fld>
            <a:endParaRPr lang="en-US"/>
          </a:p>
        </p:txBody>
      </p:sp>
    </p:spTree>
    <p:extLst>
      <p:ext uri="{BB962C8B-B14F-4D97-AF65-F5344CB8AC3E}">
        <p14:creationId xmlns:p14="http://schemas.microsoft.com/office/powerpoint/2010/main" val="13685566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testing, it</a:t>
            </a:r>
            <a:r>
              <a:rPr lang="en-US" baseline="0" dirty="0"/>
              <a:t> uses a simple approximation to compute the geometric mean of all the architectures.</a:t>
            </a:r>
            <a:endParaRPr lang="en-US" dirty="0"/>
          </a:p>
          <a:p>
            <a:endParaRPr lang="en-US" dirty="0"/>
          </a:p>
          <a:p>
            <a:r>
              <a:rPr lang="en-US" dirty="0"/>
              <a:t>With activation and more layers it’s approximate. One extension</a:t>
            </a:r>
            <a:r>
              <a:rPr lang="en-US" baseline="0" dirty="0"/>
              <a:t> of dropout, </a:t>
            </a:r>
            <a:r>
              <a:rPr lang="en-US" baseline="0" dirty="0" err="1"/>
              <a:t>dropconnect</a:t>
            </a:r>
            <a:r>
              <a:rPr lang="en-US" baseline="0" dirty="0"/>
              <a:t> that </a:t>
            </a:r>
            <a:r>
              <a:rPr lang="en-US" baseline="0" dirty="0" err="1"/>
              <a:t>peng</a:t>
            </a:r>
            <a:r>
              <a:rPr lang="en-US" baseline="0" dirty="0"/>
              <a:t> will talk about tries to address this issue.</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56</a:t>
            </a:fld>
            <a:endParaRPr lang="en-US"/>
          </a:p>
        </p:txBody>
      </p:sp>
    </p:spTree>
    <p:extLst>
      <p:ext uri="{BB962C8B-B14F-4D97-AF65-F5344CB8AC3E}">
        <p14:creationId xmlns:p14="http://schemas.microsoft.com/office/powerpoint/2010/main" val="519127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testing, it</a:t>
            </a:r>
            <a:r>
              <a:rPr lang="en-US" baseline="0" dirty="0"/>
              <a:t> uses a simple approximation to compute the geometric mean of all the architectures.</a:t>
            </a:r>
            <a:endParaRPr lang="en-US" dirty="0"/>
          </a:p>
          <a:p>
            <a:endParaRPr lang="en-US" dirty="0"/>
          </a:p>
          <a:p>
            <a:r>
              <a:rPr lang="en-US" dirty="0"/>
              <a:t>With activation and more layers it’s approximate. One extension</a:t>
            </a:r>
            <a:r>
              <a:rPr lang="en-US" baseline="0" dirty="0"/>
              <a:t> of dropout, </a:t>
            </a:r>
            <a:r>
              <a:rPr lang="en-US" baseline="0" dirty="0" err="1"/>
              <a:t>dropconnect</a:t>
            </a:r>
            <a:r>
              <a:rPr lang="en-US" baseline="0" dirty="0"/>
              <a:t> that </a:t>
            </a:r>
            <a:r>
              <a:rPr lang="en-US" baseline="0" dirty="0" err="1"/>
              <a:t>peng</a:t>
            </a:r>
            <a:r>
              <a:rPr lang="en-US" baseline="0" dirty="0"/>
              <a:t> will talk about tries to address this issue.</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57</a:t>
            </a:fld>
            <a:endParaRPr lang="en-US"/>
          </a:p>
        </p:txBody>
      </p:sp>
    </p:spTree>
    <p:extLst>
      <p:ext uri="{BB962C8B-B14F-4D97-AF65-F5344CB8AC3E}">
        <p14:creationId xmlns:p14="http://schemas.microsoft.com/office/powerpoint/2010/main" val="608794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that with back propagation, you can compute and add the gradient of L1 or L2 norm. But they’re not enough to prevent overfitting.</a:t>
            </a:r>
          </a:p>
          <a:p>
            <a:endParaRPr lang="en-US" baseline="0" dirty="0"/>
          </a:p>
          <a:p>
            <a:r>
              <a:rPr lang="en-US" baseline="0" dirty="0"/>
              <a:t>For neural nets people do things like early stopping, to have a validation set, and if you see validation error increases you stop training.</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9</a:t>
            </a:fld>
            <a:endParaRPr lang="en-US"/>
          </a:p>
        </p:txBody>
      </p:sp>
    </p:spTree>
    <p:extLst>
      <p:ext uri="{BB962C8B-B14F-4D97-AF65-F5344CB8AC3E}">
        <p14:creationId xmlns:p14="http://schemas.microsoft.com/office/powerpoint/2010/main" val="1507398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paper also shows how well this approximation works.</a:t>
            </a:r>
            <a:r>
              <a:rPr lang="en-US" baseline="0" dirty="0"/>
              <a:t> On MNIST they compare the (1-p) approximate averaging and sampling a bunch of architectures then average over the samples, and it shows that the dropout approximation performs well in terms of test errors.</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58</a:t>
            </a:fld>
            <a:endParaRPr lang="en-US"/>
          </a:p>
        </p:txBody>
      </p:sp>
    </p:spTree>
    <p:extLst>
      <p:ext uri="{BB962C8B-B14F-4D97-AF65-F5344CB8AC3E}">
        <p14:creationId xmlns:p14="http://schemas.microsoft.com/office/powerpoint/2010/main" val="1639082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practical guidelines, this paper also studies the effect of dropout parameters.</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59</a:t>
            </a:fld>
            <a:endParaRPr lang="en-US"/>
          </a:p>
        </p:txBody>
      </p:sp>
    </p:spTree>
    <p:extLst>
      <p:ext uri="{BB962C8B-B14F-4D97-AF65-F5344CB8AC3E}">
        <p14:creationId xmlns:p14="http://schemas.microsoft.com/office/powerpoint/2010/main" val="3219015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9729AE5-C272-D541-AB9D-5A0158E76BFB}" type="slidenum">
              <a:rPr lang="en-US" smtClean="0"/>
              <a:t>61</a:t>
            </a:fld>
            <a:endParaRPr lang="en-US"/>
          </a:p>
        </p:txBody>
      </p:sp>
    </p:spTree>
    <p:extLst>
      <p:ext uri="{BB962C8B-B14F-4D97-AF65-F5344CB8AC3E}">
        <p14:creationId xmlns:p14="http://schemas.microsoft.com/office/powerpoint/2010/main" val="2816122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prstGeom prst="rect">
            <a:avLst/>
          </a:prstGeom>
        </p:spPr>
        <p:txBody>
          <a:bodyPr/>
          <a:lstStyle/>
          <a:p>
            <a:pPr lvl="0"/>
            <a:endParaRPr/>
          </a:p>
        </p:txBody>
      </p:sp>
      <p:sp>
        <p:nvSpPr>
          <p:cNvPr id="84" name="Shape 84"/>
          <p:cNvSpPr>
            <a:spLocks noGrp="1"/>
          </p:cNvSpPr>
          <p:nvPr>
            <p:ph type="body" sz="quarter" idx="1"/>
          </p:nvPr>
        </p:nvSpPr>
        <p:spPr>
          <a:prstGeom prst="rect">
            <a:avLst/>
          </a:prstGeom>
        </p:spPr>
        <p:txBody>
          <a:bodyPr/>
          <a:lstStyle/>
          <a:p>
            <a:pPr lvl="0">
              <a:defRPr sz="1800"/>
            </a:pPr>
            <a:r>
              <a:rPr lang="en-US" sz="2200" dirty="0"/>
              <a:t>Successful training of a very large CNN on </a:t>
            </a:r>
            <a:r>
              <a:rPr lang="en-US" sz="2200" dirty="0" err="1"/>
              <a:t>imagenet</a:t>
            </a:r>
            <a:r>
              <a:rPr lang="en-US" sz="2200" baseline="0" dirty="0"/>
              <a:t> data to predict one of the thousand classes. </a:t>
            </a:r>
          </a:p>
          <a:p>
            <a:pPr lvl="0">
              <a:defRPr sz="1800"/>
            </a:pPr>
            <a:r>
              <a:rPr lang="en-US" sz="2200" baseline="0" dirty="0"/>
              <a:t>We know these models are working</a:t>
            </a:r>
            <a:endParaRPr sz="2200"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91398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pPr lvl="0"/>
            <a:endParaRPr/>
          </a:p>
        </p:txBody>
      </p:sp>
      <p:sp>
        <p:nvSpPr>
          <p:cNvPr id="170" name="Shape 170"/>
          <p:cNvSpPr>
            <a:spLocks noGrp="1"/>
          </p:cNvSpPr>
          <p:nvPr>
            <p:ph type="body" sz="quarter" idx="1"/>
          </p:nvPr>
        </p:nvSpPr>
        <p:spPr>
          <a:prstGeom prst="rect">
            <a:avLst/>
          </a:prstGeom>
        </p:spPr>
        <p:txBody>
          <a:bodyPr/>
          <a:lstStyle/>
          <a:p>
            <a:pPr lvl="0">
              <a:defRPr sz="1800"/>
            </a:pPr>
            <a:r>
              <a:rPr sz="2200" dirty="0"/>
              <a:t>clear THAT they work, but not as clear WHY or HOW.</a:t>
            </a:r>
          </a:p>
          <a:p>
            <a:pPr lvl="0">
              <a:defRPr sz="1800"/>
            </a:pPr>
            <a:r>
              <a:rPr sz="2200" dirty="0"/>
              <a:t>WHAT’s going on in the middle? </a:t>
            </a:r>
          </a:p>
          <a:p>
            <a:pPr lvl="0">
              <a:defRPr sz="1800"/>
            </a:pPr>
            <a:r>
              <a:rPr sz="2200" dirty="0"/>
              <a:t>LET’S think about what we DO KNOW.</a:t>
            </a:r>
            <a:endParaRPr lang="en-US" sz="2200" dirty="0"/>
          </a:p>
          <a:p>
            <a:pPr lvl="0">
              <a:defRPr sz="1800"/>
            </a:pPr>
            <a:r>
              <a:rPr lang="en-US" sz="2200" dirty="0"/>
              <a:t>It does not matter what</a:t>
            </a:r>
            <a:r>
              <a:rPr lang="en-US" sz="2200" baseline="0" dirty="0"/>
              <a:t> dataset you use or what task you are training on, the first layer is always a </a:t>
            </a:r>
            <a:r>
              <a:rPr lang="en-US" sz="2200" baseline="0" dirty="0" err="1"/>
              <a:t>gabor</a:t>
            </a:r>
            <a:r>
              <a:rPr lang="en-US" sz="2200" baseline="0" dirty="0"/>
              <a:t> filter. </a:t>
            </a:r>
          </a:p>
          <a:p>
            <a:pPr lvl="0">
              <a:defRPr sz="1800"/>
            </a:pPr>
            <a:r>
              <a:rPr lang="en-US" sz="2200" baseline="0" dirty="0"/>
              <a:t>To find patches of images that cause high activation: </a:t>
            </a:r>
            <a:r>
              <a:rPr lang="en-US" sz="2200" baseline="0" dirty="0" err="1"/>
              <a:t>deconvulutional</a:t>
            </a:r>
            <a:r>
              <a:rPr lang="en-US" sz="2200" baseline="0" dirty="0"/>
              <a:t> neural network</a:t>
            </a:r>
            <a:endParaRPr sz="2200" dirty="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86933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a:t>
            </a:r>
            <a:r>
              <a:rPr lang="en-US" baseline="0" dirty="0"/>
              <a:t> layers we learn features that are general. At the last layers, we learn features that are specific to the target task. The question is how this transition occurs. Quantify the transition using transfer learning. Specific to tasks,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9729AE5-C272-D541-AB9D-5A0158E76BFB}" type="slidenum">
              <a:rPr lang="en-US" smtClean="0"/>
              <a:t>64</a:t>
            </a:fld>
            <a:endParaRPr lang="en-US"/>
          </a:p>
        </p:txBody>
      </p:sp>
    </p:spTree>
    <p:extLst>
      <p:ext uri="{BB962C8B-B14F-4D97-AF65-F5344CB8AC3E}">
        <p14:creationId xmlns:p14="http://schemas.microsoft.com/office/powerpoint/2010/main" val="777260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pPr lvl="0"/>
            <a:endParaRPr/>
          </a:p>
        </p:txBody>
      </p:sp>
      <p:sp>
        <p:nvSpPr>
          <p:cNvPr id="315" name="Shape 315"/>
          <p:cNvSpPr>
            <a:spLocks noGrp="1"/>
          </p:cNvSpPr>
          <p:nvPr>
            <p:ph type="body" sz="quarter" idx="1"/>
          </p:nvPr>
        </p:nvSpPr>
        <p:spPr>
          <a:prstGeom prst="rect">
            <a:avLst/>
          </a:prstGeom>
        </p:spPr>
        <p:txBody>
          <a:bodyPr/>
          <a:lstStyle/>
          <a:p>
            <a:pPr lvl="0">
              <a:defRPr sz="1800"/>
            </a:pPr>
            <a:r>
              <a:rPr sz="2200"/>
              <a:t>okapi</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679398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pPr lvl="0"/>
            <a:endParaRPr/>
          </a:p>
        </p:txBody>
      </p:sp>
      <p:sp>
        <p:nvSpPr>
          <p:cNvPr id="375" name="Shape 375"/>
          <p:cNvSpPr>
            <a:spLocks noGrp="1"/>
          </p:cNvSpPr>
          <p:nvPr>
            <p:ph type="body" sz="quarter" idx="1"/>
          </p:nvPr>
        </p:nvSpPr>
        <p:spPr>
          <a:prstGeom prst="rect">
            <a:avLst/>
          </a:prstGeom>
        </p:spPr>
        <p:txBody>
          <a:bodyPr/>
          <a:lstStyle/>
          <a:p>
            <a:pPr lvl="0">
              <a:defRPr sz="1800"/>
            </a:pPr>
            <a:r>
              <a:rPr sz="2200"/>
              <a:t>train using the Caffe</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397648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point is average accuracy</a:t>
            </a:r>
            <a:r>
              <a:rPr lang="en-US" baseline="0" dirty="0"/>
              <a:t> over validation set. Variants because of different 500 classes. </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9729AE5-C272-D541-AB9D-5A0158E76BFB}" type="slidenum">
              <a:rPr lang="en-US" smtClean="0"/>
              <a:t>71</a:t>
            </a:fld>
            <a:endParaRPr lang="en-US"/>
          </a:p>
        </p:txBody>
      </p:sp>
    </p:spTree>
    <p:extLst>
      <p:ext uri="{BB962C8B-B14F-4D97-AF65-F5344CB8AC3E}">
        <p14:creationId xmlns:p14="http://schemas.microsoft.com/office/powerpoint/2010/main" val="8384846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96285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9729AE5-C272-D541-AB9D-5A0158E76BFB}" type="slidenum">
              <a:rPr lang="en-US" smtClean="0"/>
              <a:t>11</a:t>
            </a:fld>
            <a:endParaRPr lang="en-US"/>
          </a:p>
        </p:txBody>
      </p:sp>
    </p:spTree>
    <p:extLst>
      <p:ext uri="{BB962C8B-B14F-4D97-AF65-F5344CB8AC3E}">
        <p14:creationId xmlns:p14="http://schemas.microsoft.com/office/powerpoint/2010/main" val="3532070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a:t>
            </a:r>
            <a:r>
              <a:rPr lang="en-US" baseline="0" dirty="0"/>
              <a:t> chop half of the network, randomly initialize the rest of the network, keep the weights frozen, u have optimization issues. A so</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9729AE5-C272-D541-AB9D-5A0158E76BFB}" type="slidenum">
              <a:rPr lang="en-US" smtClean="0"/>
              <a:t>75</a:t>
            </a:fld>
            <a:endParaRPr lang="en-US"/>
          </a:p>
        </p:txBody>
      </p:sp>
    </p:spTree>
    <p:extLst>
      <p:ext uri="{BB962C8B-B14F-4D97-AF65-F5344CB8AC3E}">
        <p14:creationId xmlns:p14="http://schemas.microsoft.com/office/powerpoint/2010/main" val="1631101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noRot="1" noChangeAspect="1"/>
          </p:cNvSpPr>
          <p:nvPr>
            <p:ph type="sldImg"/>
          </p:nvPr>
        </p:nvSpPr>
        <p:spPr>
          <a:prstGeom prst="rect">
            <a:avLst/>
          </a:prstGeom>
        </p:spPr>
        <p:txBody>
          <a:bodyPr/>
          <a:lstStyle/>
          <a:p>
            <a:pPr lvl="0"/>
            <a:endParaRPr/>
          </a:p>
        </p:txBody>
      </p:sp>
      <p:sp>
        <p:nvSpPr>
          <p:cNvPr id="714" name="Shape 714"/>
          <p:cNvSpPr>
            <a:spLocks noGrp="1"/>
          </p:cNvSpPr>
          <p:nvPr>
            <p:ph type="body" sz="quarter" idx="1"/>
          </p:nvPr>
        </p:nvSpPr>
        <p:spPr>
          <a:prstGeom prst="rect">
            <a:avLst/>
          </a:prstGeom>
        </p:spPr>
        <p:txBody>
          <a:bodyPr/>
          <a:lstStyle/>
          <a:p>
            <a:pPr lvl="0">
              <a:defRPr sz="1800"/>
            </a:pPr>
            <a:r>
              <a:rPr sz="2200"/>
              <a:t>Not previously shown</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13366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prstGeom prst="rect">
            <a:avLst/>
          </a:prstGeom>
        </p:spPr>
        <p:txBody>
          <a:bodyPr/>
          <a:lstStyle/>
          <a:p>
            <a:pPr lvl="0"/>
            <a:endParaRPr/>
          </a:p>
        </p:txBody>
      </p:sp>
      <p:sp>
        <p:nvSpPr>
          <p:cNvPr id="719" name="Shape 719"/>
          <p:cNvSpPr>
            <a:spLocks noGrp="1"/>
          </p:cNvSpPr>
          <p:nvPr>
            <p:ph type="body" sz="quarter" idx="1"/>
          </p:nvPr>
        </p:nvSpPr>
        <p:spPr>
          <a:prstGeom prst="rect">
            <a:avLst/>
          </a:prstGeom>
        </p:spPr>
        <p:txBody>
          <a:bodyPr/>
          <a:lstStyle/>
          <a:p>
            <a:pPr lvl="0">
              <a:defRPr sz="1800"/>
            </a:pPr>
            <a:r>
              <a:rPr sz="2200"/>
              <a:t>Not previously shown</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41314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prstGeom prst="rect">
            <a:avLst/>
          </a:prstGeom>
        </p:spPr>
        <p:txBody>
          <a:bodyPr/>
          <a:lstStyle/>
          <a:p>
            <a:pPr lvl="0"/>
            <a:endParaRPr/>
          </a:p>
        </p:txBody>
      </p:sp>
      <p:sp>
        <p:nvSpPr>
          <p:cNvPr id="724" name="Shape 724"/>
          <p:cNvSpPr>
            <a:spLocks noGrp="1"/>
          </p:cNvSpPr>
          <p:nvPr>
            <p:ph type="body" sz="quarter" idx="1"/>
          </p:nvPr>
        </p:nvSpPr>
        <p:spPr>
          <a:prstGeom prst="rect">
            <a:avLst/>
          </a:prstGeom>
        </p:spPr>
        <p:txBody>
          <a:bodyPr/>
          <a:lstStyle/>
          <a:p>
            <a:pPr lvl="0">
              <a:defRPr sz="1800"/>
            </a:pPr>
            <a:r>
              <a:rPr sz="2200"/>
              <a:t>Not previously shown</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98615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hape 728"/>
          <p:cNvSpPr>
            <a:spLocks noGrp="1" noRot="1" noChangeAspect="1"/>
          </p:cNvSpPr>
          <p:nvPr>
            <p:ph type="sldImg"/>
          </p:nvPr>
        </p:nvSpPr>
        <p:spPr>
          <a:prstGeom prst="rect">
            <a:avLst/>
          </a:prstGeom>
        </p:spPr>
        <p:txBody>
          <a:bodyPr/>
          <a:lstStyle/>
          <a:p>
            <a:pPr lvl="0"/>
            <a:endParaRPr/>
          </a:p>
        </p:txBody>
      </p:sp>
      <p:sp>
        <p:nvSpPr>
          <p:cNvPr id="729" name="Shape 729"/>
          <p:cNvSpPr>
            <a:spLocks noGrp="1"/>
          </p:cNvSpPr>
          <p:nvPr>
            <p:ph type="body" sz="quarter" idx="1"/>
          </p:nvPr>
        </p:nvSpPr>
        <p:spPr>
          <a:prstGeom prst="rect">
            <a:avLst/>
          </a:prstGeom>
        </p:spPr>
        <p:txBody>
          <a:bodyPr/>
          <a:lstStyle/>
          <a:p>
            <a:pPr lvl="0">
              <a:defRPr sz="1800"/>
            </a:pPr>
            <a:r>
              <a:rPr sz="2200"/>
              <a:t>Not previously shown</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09564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prstGeom prst="rect">
            <a:avLst/>
          </a:prstGeom>
        </p:spPr>
        <p:txBody>
          <a:bodyPr/>
          <a:lstStyle/>
          <a:p>
            <a:pPr lvl="0"/>
            <a:endParaRPr/>
          </a:p>
        </p:txBody>
      </p:sp>
      <p:sp>
        <p:nvSpPr>
          <p:cNvPr id="734" name="Shape 734"/>
          <p:cNvSpPr>
            <a:spLocks noGrp="1"/>
          </p:cNvSpPr>
          <p:nvPr>
            <p:ph type="body" sz="quarter" idx="1"/>
          </p:nvPr>
        </p:nvSpPr>
        <p:spPr>
          <a:prstGeom prst="rect">
            <a:avLst/>
          </a:prstGeom>
        </p:spPr>
        <p:txBody>
          <a:bodyPr/>
          <a:lstStyle/>
          <a:p>
            <a:pPr lvl="0">
              <a:defRPr sz="1800"/>
            </a:pPr>
            <a:r>
              <a:rPr sz="2200"/>
              <a:t>Not previously shown</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19239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pPr lvl="0"/>
            <a:endParaRPr/>
          </a:p>
        </p:txBody>
      </p:sp>
      <p:sp>
        <p:nvSpPr>
          <p:cNvPr id="740" name="Shape 740"/>
          <p:cNvSpPr>
            <a:spLocks noGrp="1"/>
          </p:cNvSpPr>
          <p:nvPr>
            <p:ph type="body" sz="quarter" idx="1"/>
          </p:nvPr>
        </p:nvSpPr>
        <p:spPr>
          <a:prstGeom prst="rect">
            <a:avLst/>
          </a:prstGeom>
        </p:spPr>
        <p:txBody>
          <a:bodyPr/>
          <a:lstStyle/>
          <a:p>
            <a:pPr lvl="0">
              <a:defRPr sz="1800"/>
            </a:pPr>
            <a:r>
              <a:rPr sz="2200"/>
              <a:t>Not previously shown</a:t>
            </a: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354245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In top-5 accuracy you give yourself credit for having the right answer if the right answer appears in your top five guesses.</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9729AE5-C272-D541-AB9D-5A0158E76BFB}" type="slidenum">
              <a:rPr lang="en-US" smtClean="0"/>
              <a:t>91</a:t>
            </a:fld>
            <a:endParaRPr lang="en-US"/>
          </a:p>
        </p:txBody>
      </p:sp>
    </p:spTree>
    <p:extLst>
      <p:ext uri="{BB962C8B-B14F-4D97-AF65-F5344CB8AC3E}">
        <p14:creationId xmlns:p14="http://schemas.microsoft.com/office/powerpoint/2010/main" val="29958991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imbusRomNo9L-Regu"/>
              </a:rPr>
              <a:t>- This is compatible with common deep learning knowledge that the first layers learn “low-level” features, whereas the latter layers learn semantic or “high-level” features.</a:t>
            </a:r>
            <a:endParaRPr lang="en-US" dirty="0"/>
          </a:p>
          <a:p>
            <a:r>
              <a:rPr lang="ro-RO" dirty="0"/>
              <a:t>- </a:t>
            </a:r>
            <a:r>
              <a:rPr lang="en-US" dirty="0">
                <a:latin typeface="NimbusRomNo9L-Regu"/>
              </a:rPr>
              <a:t>Furthermore, other features such as GIST or LLC fail to capture the semantic difference in the image</a:t>
            </a:r>
            <a:endParaRPr lang="en-US" dirty="0"/>
          </a:p>
          <a:p>
            <a:endParaRPr lang="ro-RO"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9729AE5-C272-D541-AB9D-5A0158E76BFB}" type="slidenum">
              <a:rPr lang="en-US" smtClean="0"/>
              <a:t>98</a:t>
            </a:fld>
            <a:endParaRPr lang="en-US"/>
          </a:p>
        </p:txBody>
      </p:sp>
    </p:spTree>
    <p:extLst>
      <p:ext uri="{BB962C8B-B14F-4D97-AF65-F5344CB8AC3E}">
        <p14:creationId xmlns:p14="http://schemas.microsoft.com/office/powerpoint/2010/main" val="21126842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NimbusRomNo9L-Regu"/>
              </a:rPr>
              <a:t>The dataset contains three domains: </a:t>
            </a:r>
            <a:r>
              <a:rPr lang="en-US" dirty="0">
                <a:solidFill>
                  <a:srgbClr val="000000"/>
                </a:solidFill>
                <a:latin typeface="NimbusMonL-Regu"/>
              </a:rPr>
              <a:t>Amazon</a:t>
            </a:r>
            <a:r>
              <a:rPr lang="en-US" dirty="0">
                <a:solidFill>
                  <a:srgbClr val="000000"/>
                </a:solidFill>
                <a:latin typeface="NimbusRomNo9L-Regu"/>
              </a:rPr>
              <a:t>, which consists of product images taken from </a:t>
            </a:r>
            <a:r>
              <a:rPr lang="en-US" dirty="0" err="1">
                <a:solidFill>
                  <a:srgbClr val="001473"/>
                </a:solidFill>
                <a:latin typeface="NimbusMonL-Regu"/>
              </a:rPr>
              <a:t>amazon.com</a:t>
            </a:r>
            <a:r>
              <a:rPr lang="en-US" dirty="0">
                <a:solidFill>
                  <a:srgbClr val="000000"/>
                </a:solidFill>
                <a:latin typeface="NimbusRomNo9L-Regu"/>
              </a:rPr>
              <a:t>; and </a:t>
            </a:r>
            <a:r>
              <a:rPr lang="en-US" dirty="0">
                <a:solidFill>
                  <a:srgbClr val="000000"/>
                </a:solidFill>
                <a:latin typeface="NimbusMonL-Regu"/>
              </a:rPr>
              <a:t>Webcam </a:t>
            </a:r>
            <a:r>
              <a:rPr lang="en-US" dirty="0">
                <a:solidFill>
                  <a:srgbClr val="000000"/>
                </a:solidFill>
                <a:latin typeface="NimbusRomNo9L-Regu"/>
              </a:rPr>
              <a:t>and </a:t>
            </a:r>
            <a:r>
              <a:rPr lang="en-US" dirty="0" err="1">
                <a:solidFill>
                  <a:srgbClr val="000000"/>
                </a:solidFill>
                <a:latin typeface="NimbusMonL-Regu"/>
              </a:rPr>
              <a:t>Dslr</a:t>
            </a:r>
            <a:r>
              <a:rPr lang="en-US" dirty="0">
                <a:solidFill>
                  <a:srgbClr val="000000"/>
                </a:solidFill>
                <a:latin typeface="NimbusRomNo9L-Regu"/>
              </a:rPr>
              <a:t>, which consists of images taken in an office environment using a webcam or digital SLR camera, respectively.</a:t>
            </a:r>
            <a:endParaRPr lang="en-US" dirty="0"/>
          </a:p>
          <a:p>
            <a:endParaRPr lang="ro-RO"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9729AE5-C272-D541-AB9D-5A0158E76BFB}" type="slidenum">
              <a:rPr lang="en-US" smtClean="0"/>
              <a:t>103</a:t>
            </a:fld>
            <a:endParaRPr lang="en-US"/>
          </a:p>
        </p:txBody>
      </p:sp>
    </p:spTree>
    <p:extLst>
      <p:ext uri="{BB962C8B-B14F-4D97-AF65-F5344CB8AC3E}">
        <p14:creationId xmlns:p14="http://schemas.microsoft.com/office/powerpoint/2010/main" val="174754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t>
            </a:r>
            <a:r>
              <a:rPr lang="en-US" baseline="0" dirty="0"/>
              <a:t>two main problems regularization tries to address.</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12</a:t>
            </a:fld>
            <a:endParaRPr lang="en-US"/>
          </a:p>
        </p:txBody>
      </p:sp>
    </p:spTree>
    <p:extLst>
      <p:ext uri="{BB962C8B-B14F-4D97-AF65-F5344CB8AC3E}">
        <p14:creationId xmlns:p14="http://schemas.microsoft.com/office/powerpoint/2010/main" val="1467804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39729AE5-C272-D541-AB9D-5A0158E76BFB}" type="slidenum">
              <a:rPr lang="en-US" smtClean="0"/>
              <a:t>104</a:t>
            </a:fld>
            <a:endParaRPr lang="en-US"/>
          </a:p>
        </p:txBody>
      </p:sp>
    </p:spTree>
    <p:extLst>
      <p:ext uri="{BB962C8B-B14F-4D97-AF65-F5344CB8AC3E}">
        <p14:creationId xmlns:p14="http://schemas.microsoft.com/office/powerpoint/2010/main" val="4239800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70DEA8-73DF-4736-B9CC-E65EBF8D4C36}" type="slidenum">
              <a:rPr lang="en-US" smtClean="0"/>
              <a:t>116</a:t>
            </a:fld>
            <a:endParaRPr lang="en-US"/>
          </a:p>
        </p:txBody>
      </p:sp>
    </p:spTree>
    <p:extLst>
      <p:ext uri="{BB962C8B-B14F-4D97-AF65-F5344CB8AC3E}">
        <p14:creationId xmlns:p14="http://schemas.microsoft.com/office/powerpoint/2010/main" val="19124087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endParaRPr lang="en-US" altLang="ko-KR" dirty="0"/>
          </a:p>
        </p:txBody>
      </p:sp>
      <p:sp>
        <p:nvSpPr>
          <p:cNvPr id="4" name="슬라이드 번호 개체 틀 3"/>
          <p:cNvSpPr>
            <a:spLocks noGrp="1"/>
          </p:cNvSpPr>
          <p:nvPr>
            <p:ph type="sldNum" sz="quarter" idx="5"/>
          </p:nvPr>
        </p:nvSpPr>
        <p:spPr/>
        <p:txBody>
          <a:bodyPr/>
          <a:lstStyle/>
          <a:p>
            <a:fld id="{4409FEC2-E03A-4AE0-A376-EF4F600C0078}" type="slidenum">
              <a:rPr lang="ko-KR" altLang="en-US" smtClean="0"/>
              <a:t>128</a:t>
            </a:fld>
            <a:endParaRPr lang="ko-KR" altLang="en-US"/>
          </a:p>
        </p:txBody>
      </p:sp>
    </p:spTree>
    <p:extLst>
      <p:ext uri="{BB962C8B-B14F-4D97-AF65-F5344CB8AC3E}">
        <p14:creationId xmlns:p14="http://schemas.microsoft.com/office/powerpoint/2010/main" val="2140661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endParaRPr lang="en-US" altLang="ko-KR" dirty="0"/>
          </a:p>
        </p:txBody>
      </p:sp>
      <p:sp>
        <p:nvSpPr>
          <p:cNvPr id="4" name="슬라이드 번호 개체 틀 3"/>
          <p:cNvSpPr>
            <a:spLocks noGrp="1"/>
          </p:cNvSpPr>
          <p:nvPr>
            <p:ph type="sldNum" sz="quarter" idx="5"/>
          </p:nvPr>
        </p:nvSpPr>
        <p:spPr/>
        <p:txBody>
          <a:bodyPr/>
          <a:lstStyle/>
          <a:p>
            <a:fld id="{4409FEC2-E03A-4AE0-A376-EF4F600C0078}" type="slidenum">
              <a:rPr lang="ko-KR" altLang="en-US" smtClean="0"/>
              <a:t>129</a:t>
            </a:fld>
            <a:endParaRPr lang="ko-KR" altLang="en-US"/>
          </a:p>
        </p:txBody>
      </p:sp>
    </p:spTree>
    <p:extLst>
      <p:ext uri="{BB962C8B-B14F-4D97-AF65-F5344CB8AC3E}">
        <p14:creationId xmlns:p14="http://schemas.microsoft.com/office/powerpoint/2010/main" val="23384072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4409FEC2-E03A-4AE0-A376-EF4F600C0078}" type="slidenum">
              <a:rPr lang="ko-KR" altLang="en-US" smtClean="0"/>
              <a:t>130</a:t>
            </a:fld>
            <a:endParaRPr lang="ko-KR" altLang="en-US"/>
          </a:p>
        </p:txBody>
      </p:sp>
    </p:spTree>
    <p:extLst>
      <p:ext uri="{BB962C8B-B14F-4D97-AF65-F5344CB8AC3E}">
        <p14:creationId xmlns:p14="http://schemas.microsoft.com/office/powerpoint/2010/main" val="12661353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371600" y="1143000"/>
            <a:ext cx="411480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4409FEC2-E03A-4AE0-A376-EF4F600C0078}" type="slidenum">
              <a:rPr lang="ko-KR" altLang="en-US" smtClean="0"/>
              <a:t>131</a:t>
            </a:fld>
            <a:endParaRPr lang="ko-KR" altLang="en-US"/>
          </a:p>
        </p:txBody>
      </p:sp>
    </p:spTree>
    <p:extLst>
      <p:ext uri="{BB962C8B-B14F-4D97-AF65-F5344CB8AC3E}">
        <p14:creationId xmlns:p14="http://schemas.microsoft.com/office/powerpoint/2010/main" val="663804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t>
            </a:r>
            <a:r>
              <a:rPr lang="en-US" baseline="0" dirty="0"/>
              <a:t>two main problems regularization tries to address.</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13</a:t>
            </a:fld>
            <a:endParaRPr lang="en-US"/>
          </a:p>
        </p:txBody>
      </p:sp>
    </p:spTree>
    <p:extLst>
      <p:ext uri="{BB962C8B-B14F-4D97-AF65-F5344CB8AC3E}">
        <p14:creationId xmlns:p14="http://schemas.microsoft.com/office/powerpoint/2010/main" val="932235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paper we read today,</a:t>
            </a:r>
            <a:r>
              <a:rPr lang="en-US" baseline="0" dirty="0"/>
              <a:t> d</a:t>
            </a:r>
            <a:r>
              <a:rPr lang="en-US" dirty="0"/>
              <a:t>ropout</a:t>
            </a:r>
            <a:r>
              <a:rPr lang="en-US" baseline="0" dirty="0"/>
              <a:t> provides solutions to both sides</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14</a:t>
            </a:fld>
            <a:endParaRPr lang="en-US"/>
          </a:p>
        </p:txBody>
      </p:sp>
    </p:spTree>
    <p:extLst>
      <p:ext uri="{BB962C8B-B14F-4D97-AF65-F5344CB8AC3E}">
        <p14:creationId xmlns:p14="http://schemas.microsoft.com/office/powerpoint/2010/main" val="85809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success</a:t>
            </a:r>
            <a:r>
              <a:rPr lang="en-US" baseline="0" dirty="0"/>
              <a:t> of neural nets in ImageNet challenge</a:t>
            </a:r>
          </a:p>
          <a:p>
            <a:r>
              <a:rPr lang="en-US" baseline="0" dirty="0"/>
              <a:t>dropout plays an important role</a:t>
            </a:r>
          </a:p>
          <a:p>
            <a:endParaRPr lang="en-US" baseline="0" dirty="0"/>
          </a:p>
          <a:p>
            <a:r>
              <a:rPr lang="en-US" baseline="0" dirty="0"/>
              <a:t>We learned in the last class about the </a:t>
            </a:r>
            <a:r>
              <a:rPr lang="en-US" baseline="0" dirty="0" err="1"/>
              <a:t>Imagenet</a:t>
            </a:r>
            <a:r>
              <a:rPr lang="en-US" baseline="0" dirty="0"/>
              <a:t> challenge, and how </a:t>
            </a:r>
            <a:r>
              <a:rPr lang="en-US" baseline="0" dirty="0" err="1"/>
              <a:t>alex</a:t>
            </a:r>
            <a:r>
              <a:rPr lang="en-US" baseline="0" dirty="0"/>
              <a:t> </a:t>
            </a:r>
            <a:r>
              <a:rPr lang="en-US" baseline="0" dirty="0" err="1"/>
              <a:t>krizhevsky</a:t>
            </a:r>
            <a:r>
              <a:rPr lang="en-US" baseline="0" dirty="0"/>
              <a:t> beats previous approaches by 8%.</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15</a:t>
            </a:fld>
            <a:endParaRPr lang="en-US"/>
          </a:p>
        </p:txBody>
      </p:sp>
    </p:spTree>
    <p:extLst>
      <p:ext uri="{BB962C8B-B14F-4D97-AF65-F5344CB8AC3E}">
        <p14:creationId xmlns:p14="http://schemas.microsoft.com/office/powerpoint/2010/main" val="2777839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success</a:t>
            </a:r>
            <a:r>
              <a:rPr lang="en-US" baseline="0" dirty="0"/>
              <a:t> of neural nets in ImageNet challenge</a:t>
            </a:r>
          </a:p>
          <a:p>
            <a:r>
              <a:rPr lang="en-US" baseline="0" dirty="0"/>
              <a:t>dropout plays an important role</a:t>
            </a:r>
          </a:p>
          <a:p>
            <a:endParaRPr lang="en-US" baseline="0" dirty="0"/>
          </a:p>
          <a:p>
            <a:r>
              <a:rPr lang="en-US" baseline="0" dirty="0"/>
              <a:t>We learned in the last class about the </a:t>
            </a:r>
            <a:r>
              <a:rPr lang="en-US" baseline="0" dirty="0" err="1"/>
              <a:t>Imagenet</a:t>
            </a:r>
            <a:r>
              <a:rPr lang="en-US" baseline="0" dirty="0"/>
              <a:t> challenge, and how </a:t>
            </a:r>
            <a:r>
              <a:rPr lang="en-US" baseline="0" dirty="0" err="1"/>
              <a:t>alex</a:t>
            </a:r>
            <a:r>
              <a:rPr lang="en-US" baseline="0" dirty="0"/>
              <a:t> </a:t>
            </a:r>
            <a:r>
              <a:rPr lang="en-US" baseline="0" dirty="0" err="1"/>
              <a:t>krizhevsky</a:t>
            </a:r>
            <a:r>
              <a:rPr lang="en-US" baseline="0" dirty="0"/>
              <a:t> beats previous approaches by 8%.</a:t>
            </a:r>
            <a:endParaRPr lang="en-US" dirty="0"/>
          </a:p>
        </p:txBody>
      </p:sp>
      <p:sp>
        <p:nvSpPr>
          <p:cNvPr id="4" name="Slide Number Placeholder 3"/>
          <p:cNvSpPr>
            <a:spLocks noGrp="1"/>
          </p:cNvSpPr>
          <p:nvPr>
            <p:ph type="sldNum" sz="quarter" idx="10"/>
          </p:nvPr>
        </p:nvSpPr>
        <p:spPr/>
        <p:txBody>
          <a:bodyPr/>
          <a:lstStyle/>
          <a:p>
            <a:fld id="{3F2C4F00-43F5-4479-8B54-4627BD410720}" type="slidenum">
              <a:rPr lang="en-US" smtClean="0"/>
              <a:pPr/>
              <a:t>16</a:t>
            </a:fld>
            <a:endParaRPr lang="en-US"/>
          </a:p>
        </p:txBody>
      </p:sp>
    </p:spTree>
    <p:extLst>
      <p:ext uri="{BB962C8B-B14F-4D97-AF65-F5344CB8AC3E}">
        <p14:creationId xmlns:p14="http://schemas.microsoft.com/office/powerpoint/2010/main" val="128385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194DC6-AF9F-7044-9640-98378B8C9664}" type="datetime1">
              <a:rPr lang="en-US" smtClean="0"/>
              <a:t>10/27/23</a:t>
            </a:fld>
            <a:endParaRPr lang="en-US"/>
          </a:p>
        </p:txBody>
      </p:sp>
      <p:sp>
        <p:nvSpPr>
          <p:cNvPr id="5" name="Footer Placeholder 4"/>
          <p:cNvSpPr>
            <a:spLocks noGrp="1"/>
          </p:cNvSpPr>
          <p:nvPr>
            <p:ph type="ftr" sz="quarter" idx="11"/>
          </p:nvPr>
        </p:nvSpPr>
        <p:spPr/>
        <p:txBody>
          <a:bodyPr/>
          <a:lstStyle/>
          <a:p>
            <a:r>
              <a:rPr lang="en-US"/>
              <a:t>slide credit Jason Yosinski</a:t>
            </a:r>
          </a:p>
        </p:txBody>
      </p:sp>
      <p:sp>
        <p:nvSpPr>
          <p:cNvPr id="6" name="Slide Number Placeholder 5"/>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174339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BA834-96F0-FE4C-B4FE-C5388841E742}" type="datetime1">
              <a:rPr lang="en-US" smtClean="0"/>
              <a:t>10/27/23</a:t>
            </a:fld>
            <a:endParaRPr lang="en-US"/>
          </a:p>
        </p:txBody>
      </p:sp>
      <p:sp>
        <p:nvSpPr>
          <p:cNvPr id="5" name="Footer Placeholder 4"/>
          <p:cNvSpPr>
            <a:spLocks noGrp="1"/>
          </p:cNvSpPr>
          <p:nvPr>
            <p:ph type="ftr" sz="quarter" idx="11"/>
          </p:nvPr>
        </p:nvSpPr>
        <p:spPr/>
        <p:txBody>
          <a:bodyPr/>
          <a:lstStyle/>
          <a:p>
            <a:r>
              <a:rPr lang="en-US"/>
              <a:t>slide credit Jason Yosinski</a:t>
            </a:r>
          </a:p>
        </p:txBody>
      </p:sp>
      <p:sp>
        <p:nvSpPr>
          <p:cNvPr id="6" name="Slide Number Placeholder 5"/>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175104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15A649-9CF6-A042-870A-1585F92B1B4A}" type="datetime1">
              <a:rPr lang="en-US" smtClean="0"/>
              <a:t>10/27/23</a:t>
            </a:fld>
            <a:endParaRPr lang="en-US"/>
          </a:p>
        </p:txBody>
      </p:sp>
      <p:sp>
        <p:nvSpPr>
          <p:cNvPr id="5" name="Footer Placeholder 4"/>
          <p:cNvSpPr>
            <a:spLocks noGrp="1"/>
          </p:cNvSpPr>
          <p:nvPr>
            <p:ph type="ftr" sz="quarter" idx="11"/>
          </p:nvPr>
        </p:nvSpPr>
        <p:spPr/>
        <p:txBody>
          <a:bodyPr/>
          <a:lstStyle/>
          <a:p>
            <a:r>
              <a:rPr lang="en-US"/>
              <a:t>slide credit Jason Yosinski</a:t>
            </a:r>
          </a:p>
        </p:txBody>
      </p:sp>
      <p:sp>
        <p:nvSpPr>
          <p:cNvPr id="6" name="Slide Number Placeholder 5"/>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411246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3300"/>
              <a:t>Title Text</a:t>
            </a:r>
          </a:p>
        </p:txBody>
      </p:sp>
      <p:sp>
        <p:nvSpPr>
          <p:cNvPr id="11" name="Shape 11"/>
          <p:cNvSpPr>
            <a:spLocks noGrp="1"/>
          </p:cNvSpPr>
          <p:nvPr>
            <p:ph type="body" idx="1"/>
          </p:nvPr>
        </p:nvSpPr>
        <p:spPr>
          <a:prstGeom prst="rect">
            <a:avLst/>
          </a:prstGeom>
        </p:spPr>
        <p:txBody>
          <a:bodyPr/>
          <a:lstStyle/>
          <a:p>
            <a:pPr lvl="0">
              <a:defRPr sz="1800"/>
            </a:pPr>
            <a:r>
              <a:rPr sz="2600"/>
              <a:t>Body Level One</a:t>
            </a:r>
          </a:p>
          <a:p>
            <a:pPr lvl="1">
              <a:defRPr sz="1800"/>
            </a:pPr>
            <a:r>
              <a:rPr sz="2600"/>
              <a:t>Body Level Two</a:t>
            </a:r>
          </a:p>
          <a:p>
            <a:pPr lvl="2">
              <a:defRPr sz="1800"/>
            </a:pPr>
            <a:r>
              <a:rPr sz="2600"/>
              <a:t>Body Level Three</a:t>
            </a:r>
          </a:p>
          <a:p>
            <a:pPr lvl="3">
              <a:defRPr sz="1800"/>
            </a:pPr>
            <a:r>
              <a:rPr sz="2600"/>
              <a:t>Body Level Four</a:t>
            </a:r>
          </a:p>
          <a:p>
            <a:pPr lvl="4">
              <a:defRPr sz="1800"/>
            </a:pPr>
            <a:r>
              <a:rPr sz="2600"/>
              <a:t>Body Level Five</a:t>
            </a:r>
          </a:p>
        </p:txBody>
      </p:sp>
    </p:spTree>
    <p:extLst>
      <p:ext uri="{BB962C8B-B14F-4D97-AF65-F5344CB8AC3E}">
        <p14:creationId xmlns:p14="http://schemas.microsoft.com/office/powerpoint/2010/main" val="17700091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2DFA31-CD5F-EE4A-8489-58F1C7D312E4}" type="datetime1">
              <a:rPr lang="en-US" smtClean="0"/>
              <a:t>10/27/23</a:t>
            </a:fld>
            <a:endParaRPr lang="en-US"/>
          </a:p>
        </p:txBody>
      </p:sp>
      <p:sp>
        <p:nvSpPr>
          <p:cNvPr id="5" name="Footer Placeholder 4"/>
          <p:cNvSpPr>
            <a:spLocks noGrp="1"/>
          </p:cNvSpPr>
          <p:nvPr>
            <p:ph type="ftr" sz="quarter" idx="11"/>
          </p:nvPr>
        </p:nvSpPr>
        <p:spPr/>
        <p:txBody>
          <a:bodyPr/>
          <a:lstStyle/>
          <a:p>
            <a:r>
              <a:rPr lang="en-US"/>
              <a:t>slide credit Jason Yosinski</a:t>
            </a:r>
          </a:p>
        </p:txBody>
      </p:sp>
      <p:sp>
        <p:nvSpPr>
          <p:cNvPr id="6" name="Slide Number Placeholder 5"/>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1787147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81C1D7-FAE3-9F46-B182-6275D4E38386}" type="datetime1">
              <a:rPr lang="en-US" smtClean="0"/>
              <a:t>10/27/23</a:t>
            </a:fld>
            <a:endParaRPr lang="en-US"/>
          </a:p>
        </p:txBody>
      </p:sp>
      <p:sp>
        <p:nvSpPr>
          <p:cNvPr id="5" name="Footer Placeholder 4"/>
          <p:cNvSpPr>
            <a:spLocks noGrp="1"/>
          </p:cNvSpPr>
          <p:nvPr>
            <p:ph type="ftr" sz="quarter" idx="11"/>
          </p:nvPr>
        </p:nvSpPr>
        <p:spPr/>
        <p:txBody>
          <a:bodyPr/>
          <a:lstStyle/>
          <a:p>
            <a:r>
              <a:rPr lang="en-US"/>
              <a:t>slide credit Jason Yosinski</a:t>
            </a:r>
          </a:p>
        </p:txBody>
      </p:sp>
      <p:sp>
        <p:nvSpPr>
          <p:cNvPr id="6" name="Slide Number Placeholder 5"/>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143823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7440DF-EF4B-104F-956E-DC32AC1400E5}" type="datetime1">
              <a:rPr lang="en-US" smtClean="0"/>
              <a:t>10/27/23</a:t>
            </a:fld>
            <a:endParaRPr lang="en-US"/>
          </a:p>
        </p:txBody>
      </p:sp>
      <p:sp>
        <p:nvSpPr>
          <p:cNvPr id="6" name="Footer Placeholder 5"/>
          <p:cNvSpPr>
            <a:spLocks noGrp="1"/>
          </p:cNvSpPr>
          <p:nvPr>
            <p:ph type="ftr" sz="quarter" idx="11"/>
          </p:nvPr>
        </p:nvSpPr>
        <p:spPr/>
        <p:txBody>
          <a:bodyPr/>
          <a:lstStyle/>
          <a:p>
            <a:r>
              <a:rPr lang="en-US"/>
              <a:t>slide credit Jason Yosinski</a:t>
            </a:r>
          </a:p>
        </p:txBody>
      </p:sp>
      <p:sp>
        <p:nvSpPr>
          <p:cNvPr id="7" name="Slide Number Placeholder 6"/>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122804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A92AE5-484B-AF4C-A518-B88528A19E20}" type="datetime1">
              <a:rPr lang="en-US" smtClean="0"/>
              <a:t>10/27/23</a:t>
            </a:fld>
            <a:endParaRPr lang="en-US"/>
          </a:p>
        </p:txBody>
      </p:sp>
      <p:sp>
        <p:nvSpPr>
          <p:cNvPr id="8" name="Footer Placeholder 7"/>
          <p:cNvSpPr>
            <a:spLocks noGrp="1"/>
          </p:cNvSpPr>
          <p:nvPr>
            <p:ph type="ftr" sz="quarter" idx="11"/>
          </p:nvPr>
        </p:nvSpPr>
        <p:spPr/>
        <p:txBody>
          <a:bodyPr/>
          <a:lstStyle/>
          <a:p>
            <a:r>
              <a:rPr lang="en-US"/>
              <a:t>slide credit Jason Yosinski</a:t>
            </a:r>
          </a:p>
        </p:txBody>
      </p:sp>
      <p:sp>
        <p:nvSpPr>
          <p:cNvPr id="9" name="Slide Number Placeholder 8"/>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1718027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3A7BEE-9D59-824D-9142-7B9F7F78A554}" type="datetime1">
              <a:rPr lang="en-US" smtClean="0"/>
              <a:t>10/27/23</a:t>
            </a:fld>
            <a:endParaRPr lang="en-US"/>
          </a:p>
        </p:txBody>
      </p:sp>
      <p:sp>
        <p:nvSpPr>
          <p:cNvPr id="4" name="Footer Placeholder 3"/>
          <p:cNvSpPr>
            <a:spLocks noGrp="1"/>
          </p:cNvSpPr>
          <p:nvPr>
            <p:ph type="ftr" sz="quarter" idx="11"/>
          </p:nvPr>
        </p:nvSpPr>
        <p:spPr/>
        <p:txBody>
          <a:bodyPr/>
          <a:lstStyle/>
          <a:p>
            <a:r>
              <a:rPr lang="en-US"/>
              <a:t>slide credit Jason Yosinski</a:t>
            </a:r>
          </a:p>
        </p:txBody>
      </p:sp>
      <p:sp>
        <p:nvSpPr>
          <p:cNvPr id="5" name="Slide Number Placeholder 4"/>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62851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9311F-D744-BA4D-A519-442F18778F78}" type="datetime1">
              <a:rPr lang="en-US" smtClean="0"/>
              <a:t>10/27/23</a:t>
            </a:fld>
            <a:endParaRPr lang="en-US"/>
          </a:p>
        </p:txBody>
      </p:sp>
      <p:sp>
        <p:nvSpPr>
          <p:cNvPr id="3" name="Footer Placeholder 2"/>
          <p:cNvSpPr>
            <a:spLocks noGrp="1"/>
          </p:cNvSpPr>
          <p:nvPr>
            <p:ph type="ftr" sz="quarter" idx="11"/>
          </p:nvPr>
        </p:nvSpPr>
        <p:spPr/>
        <p:txBody>
          <a:bodyPr/>
          <a:lstStyle/>
          <a:p>
            <a:r>
              <a:rPr lang="en-US"/>
              <a:t>slide credit Jason Yosinski</a:t>
            </a:r>
          </a:p>
        </p:txBody>
      </p:sp>
      <p:sp>
        <p:nvSpPr>
          <p:cNvPr id="4" name="Slide Number Placeholder 3"/>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402554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93AEAD-8816-F944-990E-196FA38A315F}" type="datetime1">
              <a:rPr lang="en-US" smtClean="0"/>
              <a:t>10/27/23</a:t>
            </a:fld>
            <a:endParaRPr lang="en-US"/>
          </a:p>
        </p:txBody>
      </p:sp>
      <p:sp>
        <p:nvSpPr>
          <p:cNvPr id="6" name="Footer Placeholder 5"/>
          <p:cNvSpPr>
            <a:spLocks noGrp="1"/>
          </p:cNvSpPr>
          <p:nvPr>
            <p:ph type="ftr" sz="quarter" idx="11"/>
          </p:nvPr>
        </p:nvSpPr>
        <p:spPr/>
        <p:txBody>
          <a:bodyPr/>
          <a:lstStyle/>
          <a:p>
            <a:r>
              <a:rPr lang="en-US"/>
              <a:t>slide credit Jason Yosinski</a:t>
            </a:r>
          </a:p>
        </p:txBody>
      </p:sp>
      <p:sp>
        <p:nvSpPr>
          <p:cNvPr id="7" name="Slide Number Placeholder 6"/>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610286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B07B39-5A7B-E44E-90C4-88F07894D322}" type="datetime1">
              <a:rPr lang="en-US" smtClean="0"/>
              <a:t>10/27/23</a:t>
            </a:fld>
            <a:endParaRPr lang="en-US"/>
          </a:p>
        </p:txBody>
      </p:sp>
      <p:sp>
        <p:nvSpPr>
          <p:cNvPr id="6" name="Footer Placeholder 5"/>
          <p:cNvSpPr>
            <a:spLocks noGrp="1"/>
          </p:cNvSpPr>
          <p:nvPr>
            <p:ph type="ftr" sz="quarter" idx="11"/>
          </p:nvPr>
        </p:nvSpPr>
        <p:spPr/>
        <p:txBody>
          <a:bodyPr/>
          <a:lstStyle/>
          <a:p>
            <a:r>
              <a:rPr lang="en-US"/>
              <a:t>slide credit Jason Yosinski</a:t>
            </a:r>
          </a:p>
        </p:txBody>
      </p:sp>
      <p:sp>
        <p:nvSpPr>
          <p:cNvPr id="7" name="Slide Number Placeholder 6"/>
          <p:cNvSpPr>
            <a:spLocks noGrp="1"/>
          </p:cNvSpPr>
          <p:nvPr>
            <p:ph type="sldNum" sz="quarter" idx="12"/>
          </p:nvPr>
        </p:nvSpPr>
        <p:spPr/>
        <p:txBody>
          <a:bodyPr/>
          <a:lstStyle/>
          <a:p>
            <a:fld id="{5796176B-D564-D642-B4C5-D11E8858BEE1}" type="slidenum">
              <a:rPr lang="en-US" smtClean="0"/>
              <a:t>‹#›</a:t>
            </a:fld>
            <a:endParaRPr lang="en-US"/>
          </a:p>
        </p:txBody>
      </p:sp>
    </p:spTree>
    <p:extLst>
      <p:ext uri="{BB962C8B-B14F-4D97-AF65-F5344CB8AC3E}">
        <p14:creationId xmlns:p14="http://schemas.microsoft.com/office/powerpoint/2010/main" val="35200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0F7AD-2B71-AE4E-9029-72E34E7BE129}" type="datetime1">
              <a:rPr lang="en-US" smtClean="0"/>
              <a:t>10/27/23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 credit Jason Yosinski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96176B-D564-D642-B4C5-D11E8858BEE1}" type="slidenum">
              <a:rPr lang="en-US" smtClean="0"/>
              <a:t>‹#›</a:t>
            </a:fld>
            <a:endParaRPr lang="en-US"/>
          </a:p>
        </p:txBody>
      </p:sp>
    </p:spTree>
    <p:extLst>
      <p:ext uri="{BB962C8B-B14F-4D97-AF65-F5344CB8AC3E}">
        <p14:creationId xmlns:p14="http://schemas.microsoft.com/office/powerpoint/2010/main" val="29591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0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6.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7.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png"/><Relationship Id="rId9" Type="http://schemas.openxmlformats.org/officeDocument/2006/relationships/image" Target="../media/image47.jpeg"/></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64.jpeg"/><Relationship Id="rId2" Type="http://schemas.openxmlformats.org/officeDocument/2006/relationships/notesSlide" Target="../notesSlides/notesSlide36.xml"/><Relationship Id="rId16"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6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6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7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NUL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9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7.png"/></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0317"/>
            <a:ext cx="7772400" cy="2028497"/>
          </a:xfrm>
        </p:spPr>
        <p:txBody>
          <a:bodyPr>
            <a:normAutofit fontScale="90000"/>
          </a:bodyPr>
          <a:lstStyle/>
          <a:p>
            <a:r>
              <a:rPr lang="en-US" dirty="0"/>
              <a:t>Regularization. </a:t>
            </a:r>
            <a:br>
              <a:rPr lang="en-US" dirty="0"/>
            </a:br>
            <a:r>
              <a:rPr lang="en-US" dirty="0"/>
              <a:t>Transfer Learning.</a:t>
            </a:r>
            <a:br>
              <a:rPr lang="en-US" dirty="0"/>
            </a:br>
            <a:r>
              <a:rPr lang="en-US" dirty="0"/>
              <a:t>Data Augmentation</a:t>
            </a:r>
            <a:endParaRPr lang="en-US" sz="3200" dirty="0"/>
          </a:p>
        </p:txBody>
      </p:sp>
      <p:sp>
        <p:nvSpPr>
          <p:cNvPr id="6" name="TextShape 2">
            <a:extLst>
              <a:ext uri="{FF2B5EF4-FFF2-40B4-BE49-F238E27FC236}">
                <a16:creationId xmlns:a16="http://schemas.microsoft.com/office/drawing/2014/main" id="{B9B1AD32-7630-004A-82EB-01397F95C26B}"/>
              </a:ext>
            </a:extLst>
          </p:cNvPr>
          <p:cNvSpPr txBox="1"/>
          <p:nvPr/>
        </p:nvSpPr>
        <p:spPr>
          <a:xfrm>
            <a:off x="36180" y="3217538"/>
            <a:ext cx="9071640" cy="3259462"/>
          </a:xfrm>
          <a:prstGeom prst="rect">
            <a:avLst/>
          </a:prstGeom>
          <a:noFill/>
          <a:ln>
            <a:noFill/>
          </a:ln>
        </p:spPr>
        <p:txBody>
          <a:bodyPr lIns="0" tIns="0" rIns="0" bIns="0" anchor="ctr"/>
          <a:lstStyle/>
          <a:p>
            <a:pPr algn="ctr">
              <a:spcBef>
                <a:spcPts val="799"/>
              </a:spcBef>
            </a:pPr>
            <a:r>
              <a:rPr lang="en-US" sz="3200" b="0" strike="noStrike" spc="-1">
                <a:solidFill>
                  <a:srgbClr val="000000"/>
                </a:solidFill>
                <a:uFill>
                  <a:solidFill>
                    <a:srgbClr val="FFFFFF"/>
                  </a:solidFill>
                </a:uFill>
                <a:latin typeface="Arial"/>
              </a:rPr>
              <a:t>Radu Ionescu, Prof. PhD.</a:t>
            </a:r>
          </a:p>
          <a:p>
            <a:pPr algn="ctr">
              <a:spcBef>
                <a:spcPts val="799"/>
              </a:spcBef>
            </a:pPr>
            <a:r>
              <a:rPr lang="en-US" sz="3200" b="0" strike="noStrike" spc="-1">
                <a:solidFill>
                  <a:srgbClr val="000000"/>
                </a:solidFill>
                <a:uFill>
                  <a:solidFill>
                    <a:srgbClr val="FFFFFF"/>
                  </a:solidFill>
                </a:uFill>
                <a:latin typeface="Arial"/>
              </a:rPr>
              <a:t>raducu.ionescu@gmail.com</a:t>
            </a:r>
          </a:p>
          <a:p>
            <a:pPr algn="ctr">
              <a:spcBef>
                <a:spcPts val="799"/>
              </a:spcBef>
            </a:pPr>
            <a:endParaRPr lang="en-US" sz="3200" b="0" strike="noStrike" spc="-1">
              <a:solidFill>
                <a:srgbClr val="000000"/>
              </a:solidFill>
              <a:uFill>
                <a:solidFill>
                  <a:srgbClr val="FFFFFF"/>
                </a:solidFill>
              </a:uFill>
              <a:latin typeface="Arial"/>
            </a:endParaRPr>
          </a:p>
          <a:p>
            <a:pPr algn="ctr">
              <a:spcBef>
                <a:spcPts val="799"/>
              </a:spcBef>
            </a:pPr>
            <a:r>
              <a:rPr lang="en-US" sz="3200" b="0" strike="noStrike" spc="-1">
                <a:solidFill>
                  <a:srgbClr val="000000"/>
                </a:solidFill>
                <a:uFill>
                  <a:solidFill>
                    <a:srgbClr val="FFFFFF"/>
                  </a:solidFill>
                </a:uFill>
                <a:latin typeface="Arial"/>
              </a:rPr>
              <a:t>Faculty of Mathematics and Computer Science</a:t>
            </a:r>
          </a:p>
          <a:p>
            <a:pPr algn="ctr">
              <a:spcBef>
                <a:spcPts val="799"/>
              </a:spcBef>
            </a:pPr>
            <a:r>
              <a:rPr lang="en-US" sz="3200" b="0" strike="noStrike" spc="-1">
                <a:solidFill>
                  <a:srgbClr val="000000"/>
                </a:solidFill>
                <a:uFill>
                  <a:solidFill>
                    <a:srgbClr val="FFFFFF"/>
                  </a:solidFill>
                </a:uFill>
                <a:latin typeface="Arial"/>
              </a:rPr>
              <a:t>University of Bucharest</a:t>
            </a:r>
          </a:p>
        </p:txBody>
      </p:sp>
    </p:spTree>
    <p:extLst>
      <p:ext uri="{BB962C8B-B14F-4D97-AF65-F5344CB8AC3E}">
        <p14:creationId xmlns:p14="http://schemas.microsoft.com/office/powerpoint/2010/main" val="378576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a:off x="3606265" y="1655546"/>
            <a:ext cx="1414914" cy="385010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134627" y="1655545"/>
            <a:ext cx="866274" cy="428324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55355" y="1385427"/>
            <a:ext cx="1917221" cy="4161808"/>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87028" y="1981153"/>
            <a:ext cx="2439587" cy="411003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65722" y="1655545"/>
            <a:ext cx="3079215" cy="3744228"/>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287027" y="1807945"/>
            <a:ext cx="866274" cy="428324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72692" y="2791326"/>
            <a:ext cx="6833937" cy="109728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087626" y="1463041"/>
            <a:ext cx="548547" cy="427589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6866964" y="2398011"/>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p:cNvSpPr/>
          <p:nvPr/>
        </p:nvSpPr>
        <p:spPr>
          <a:xfrm>
            <a:off x="5601620" y="3395694"/>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p:nvPr/>
        </p:nvSpPr>
        <p:spPr>
          <a:xfrm>
            <a:off x="6705600" y="4101305"/>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2360768" y="4344977"/>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141377" y="2398011"/>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p>
        </p:txBody>
      </p:sp>
      <p:sp>
        <p:nvSpPr>
          <p:cNvPr id="38" name="Rectangle 37"/>
          <p:cNvSpPr/>
          <p:nvPr/>
        </p:nvSpPr>
        <p:spPr>
          <a:xfrm>
            <a:off x="2581837" y="3049475"/>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9" name="Straight Arrow Connector 38"/>
          <p:cNvCxnSpPr/>
          <p:nvPr/>
        </p:nvCxnSpPr>
        <p:spPr>
          <a:xfrm flipV="1">
            <a:off x="872692" y="4422961"/>
            <a:ext cx="0" cy="16682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872692" y="6091187"/>
            <a:ext cx="143326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2366003" y="6180094"/>
                <a:ext cx="7336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1</m:t>
                          </m:r>
                        </m:sub>
                      </m:sSub>
                    </m:oMath>
                  </m:oMathPara>
                </a14:m>
                <a:endParaRPr lang="en-US" sz="3600" dirty="0"/>
              </a:p>
            </p:txBody>
          </p:sp>
        </mc:Choice>
        <mc:Fallback xmlns="">
          <p:sp>
            <p:nvSpPr>
              <p:cNvPr id="41" name="TextBox 40"/>
              <p:cNvSpPr txBox="1">
                <a:spLocks noRot="1" noChangeAspect="1" noMove="1" noResize="1" noEditPoints="1" noAdjustHandles="1" noChangeArrowheads="1" noChangeShapeType="1" noTextEdit="1"/>
              </p:cNvSpPr>
              <p:nvPr/>
            </p:nvSpPr>
            <p:spPr>
              <a:xfrm>
                <a:off x="2366003" y="6180094"/>
                <a:ext cx="733662"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5037" y="3907490"/>
                <a:ext cx="74437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2</m:t>
                          </m:r>
                        </m:sub>
                      </m:sSub>
                    </m:oMath>
                  </m:oMathPara>
                </a14:m>
                <a:endParaRPr lang="en-US" sz="3600" dirty="0"/>
              </a:p>
            </p:txBody>
          </p:sp>
        </mc:Choice>
        <mc:Fallback xmlns="">
          <p:sp>
            <p:nvSpPr>
              <p:cNvPr id="42" name="TextBox 41"/>
              <p:cNvSpPr txBox="1">
                <a:spLocks noRot="1" noChangeAspect="1" noMove="1" noResize="1" noEditPoints="1" noAdjustHandles="1" noChangeArrowheads="1" noChangeShapeType="1" noTextEdit="1"/>
              </p:cNvSpPr>
              <p:nvPr/>
            </p:nvSpPr>
            <p:spPr>
              <a:xfrm>
                <a:off x="-55037" y="3907490"/>
                <a:ext cx="744370" cy="646331"/>
              </a:xfrm>
              <a:prstGeom prst="rect">
                <a:avLst/>
              </a:prstGeom>
              <a:blipFill rotWithShape="0">
                <a:blip r:embed="rId5"/>
                <a:stretch>
                  <a:fillRect/>
                </a:stretch>
              </a:blipFill>
            </p:spPr>
            <p:txBody>
              <a:bodyPr/>
              <a:lstStyle/>
              <a:p>
                <a:r>
                  <a:rPr lang="en-US">
                    <a:noFill/>
                  </a:rPr>
                  <a:t> </a:t>
                </a:r>
              </a:p>
            </p:txBody>
          </p:sp>
        </mc:Fallback>
      </mc:AlternateContent>
      <p:sp>
        <p:nvSpPr>
          <p:cNvPr id="43" name="TextBox 42"/>
          <p:cNvSpPr txBox="1"/>
          <p:nvPr/>
        </p:nvSpPr>
        <p:spPr>
          <a:xfrm>
            <a:off x="2151530" y="329398"/>
            <a:ext cx="4928850" cy="769441"/>
          </a:xfrm>
          <a:prstGeom prst="rect">
            <a:avLst/>
          </a:prstGeom>
          <a:noFill/>
        </p:spPr>
        <p:txBody>
          <a:bodyPr wrap="none" rtlCol="0">
            <a:spAutoFit/>
          </a:bodyPr>
          <a:lstStyle/>
          <a:p>
            <a:r>
              <a:rPr lang="en-US" sz="4400" dirty="0"/>
              <a:t>Bayesian Prediction?</a:t>
            </a:r>
          </a:p>
        </p:txBody>
      </p:sp>
      <p:sp>
        <p:nvSpPr>
          <p:cNvPr id="44" name="Rounded Rectangle 43"/>
          <p:cNvSpPr/>
          <p:nvPr/>
        </p:nvSpPr>
        <p:spPr>
          <a:xfrm>
            <a:off x="4717240" y="4756638"/>
            <a:ext cx="667247" cy="68973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dirty="0"/>
              <a:t>?</a:t>
            </a:r>
          </a:p>
        </p:txBody>
      </p:sp>
      <p:cxnSp>
        <p:nvCxnSpPr>
          <p:cNvPr id="28" name="Straight Connector 27"/>
          <p:cNvCxnSpPr/>
          <p:nvPr/>
        </p:nvCxnSpPr>
        <p:spPr>
          <a:xfrm flipH="1">
            <a:off x="4456836" y="1428655"/>
            <a:ext cx="34941" cy="438912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6765665" y="1803744"/>
                <a:ext cx="233781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𝑝</m:t>
                      </m:r>
                      <m:r>
                        <a:rPr lang="en-US" sz="3200" i="1">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1</m:t>
                          </m:r>
                        </m:sub>
                      </m:sSub>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𝑡𝑟𝑎𝑖𝑛</m:t>
                      </m:r>
                      <m:r>
                        <a:rPr lang="en-US" sz="3200" i="1">
                          <a:latin typeface="Cambria Math" panose="02040503050406030204" pitchFamily="18" charset="0"/>
                        </a:rPr>
                        <m:t>)</m:t>
                      </m:r>
                    </m:oMath>
                  </m:oMathPara>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6765665" y="1803744"/>
                <a:ext cx="2337819" cy="58477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021179" y="1154410"/>
                <a:ext cx="234730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𝑝</m:t>
                      </m:r>
                      <m:r>
                        <a:rPr lang="en-US" sz="3200" i="1" smtClean="0">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2</m:t>
                          </m:r>
                        </m:sub>
                      </m:sSub>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𝑡𝑟𝑎𝑖𝑛</m:t>
                      </m:r>
                      <m:r>
                        <a:rPr lang="en-US" sz="3200" i="1">
                          <a:latin typeface="Cambria Math" panose="02040503050406030204" pitchFamily="18" charset="0"/>
                        </a:rPr>
                        <m:t>)</m:t>
                      </m:r>
                    </m:oMath>
                  </m:oMathPara>
                </a14:m>
                <a:endParaRPr lang="en-US" dirty="0"/>
              </a:p>
            </p:txBody>
          </p:sp>
        </mc:Choice>
        <mc:Fallback xmlns="">
          <p:sp>
            <p:nvSpPr>
              <p:cNvPr id="46" name="TextBox 45"/>
              <p:cNvSpPr txBox="1">
                <a:spLocks noRot="1" noChangeAspect="1" noMove="1" noResize="1" noEditPoints="1" noAdjustHandles="1" noChangeArrowheads="1" noChangeShapeType="1" noTextEdit="1"/>
              </p:cNvSpPr>
              <p:nvPr/>
            </p:nvSpPr>
            <p:spPr>
              <a:xfrm>
                <a:off x="5021179" y="1154410"/>
                <a:ext cx="2347309" cy="584775"/>
              </a:xfrm>
              <a:prstGeom prst="rect">
                <a:avLst/>
              </a:prstGeom>
              <a:blipFill rotWithShape="0">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040570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67930" y="151689"/>
            <a:ext cx="3135025"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Computational Time</a:t>
            </a:r>
            <a:endParaRPr lang="en-US" sz="1400" b="1" dirty="0">
              <a:solidFill>
                <a:srgbClr val="555555"/>
              </a:solidFill>
              <a:latin typeface="Arial" panose="020B0604020202020204" pitchFamily="34" charset="0"/>
              <a:cs typeface="Arial" panose="020B0604020202020204" pitchFamily="34" charset="0"/>
            </a:endParaRPr>
          </a:p>
        </p:txBody>
      </p:sp>
      <p:sp>
        <p:nvSpPr>
          <p:cNvPr id="2" name="Rectangle 1"/>
          <p:cNvSpPr/>
          <p:nvPr/>
        </p:nvSpPr>
        <p:spPr>
          <a:xfrm>
            <a:off x="681929" y="1076737"/>
            <a:ext cx="7991807" cy="369332"/>
          </a:xfrm>
          <a:prstGeom prst="rect">
            <a:avLst/>
          </a:prstGeom>
        </p:spPr>
        <p:txBody>
          <a:bodyPr wrap="square">
            <a:spAutoFit/>
          </a:bodyPr>
          <a:lstStyle/>
          <a:p>
            <a:r>
              <a:rPr lang="en-US" dirty="0">
                <a:latin typeface="NimbusRomNo9L-Regu"/>
              </a:rPr>
              <a:t>Break-down of the computation time analyzed using the </a:t>
            </a:r>
            <a:r>
              <a:rPr lang="en-US" dirty="0">
                <a:latin typeface="NimbusMonL-Regu"/>
              </a:rPr>
              <a:t>decaf </a:t>
            </a:r>
            <a:r>
              <a:rPr lang="en-US" dirty="0">
                <a:latin typeface="NimbusRomNo9L-Regu"/>
              </a:rPr>
              <a:t>framework.</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2786" y="4802814"/>
            <a:ext cx="5824924" cy="132130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929" y="1706048"/>
            <a:ext cx="3553941" cy="2705101"/>
          </a:xfrm>
          <a:prstGeom prst="rect">
            <a:avLst/>
          </a:prstGeom>
        </p:spPr>
      </p:pic>
      <p:sp>
        <p:nvSpPr>
          <p:cNvPr id="3" name="Rectangle 2"/>
          <p:cNvSpPr/>
          <p:nvPr/>
        </p:nvSpPr>
        <p:spPr>
          <a:xfrm>
            <a:off x="4332514" y="2524277"/>
            <a:ext cx="4572000" cy="1200329"/>
          </a:xfrm>
          <a:prstGeom prst="rect">
            <a:avLst/>
          </a:prstGeom>
        </p:spPr>
        <p:txBody>
          <a:bodyPr>
            <a:spAutoFit/>
          </a:bodyPr>
          <a:lstStyle/>
          <a:p>
            <a:r>
              <a:rPr lang="en-US" dirty="0">
                <a:solidFill>
                  <a:srgbClr val="000000"/>
                </a:solidFill>
                <a:latin typeface="NimbusRomNo9L-Regu"/>
              </a:rPr>
              <a:t>The convolution and fully-connected layers take most of the time to run, which is understandable as they involve large matrix-matrix multiplications.</a:t>
            </a:r>
            <a:endParaRPr lang="en-US" dirty="0"/>
          </a:p>
        </p:txBody>
      </p:sp>
    </p:spTree>
    <p:extLst>
      <p:ext uri="{BB962C8B-B14F-4D97-AF65-F5344CB8AC3E}">
        <p14:creationId xmlns:p14="http://schemas.microsoft.com/office/powerpoint/2010/main" val="136087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092" y="1025524"/>
            <a:ext cx="7886700" cy="1421585"/>
          </a:xfrm>
        </p:spPr>
        <p:txBody>
          <a:bodyPr>
            <a:normAutofit/>
          </a:bodyPr>
          <a:lstStyle/>
          <a:p>
            <a:pPr>
              <a:lnSpc>
                <a:spcPct val="150000"/>
              </a:lnSpc>
              <a:buFont typeface="Wingdings" panose="05000000000000000000" pitchFamily="2" charset="2"/>
              <a:buChar char="Ø"/>
            </a:pPr>
            <a:r>
              <a:rPr lang="en-US" sz="1800" dirty="0"/>
              <a:t>No evaluation of features from any earlier layers in the CNN</a:t>
            </a:r>
          </a:p>
          <a:p>
            <a:pPr lvl="1">
              <a:lnSpc>
                <a:spcPct val="150000"/>
              </a:lnSpc>
              <a:buFont typeface="Calibri" panose="020F0502020204030204" pitchFamily="34" charset="0"/>
              <a:buChar char="−"/>
            </a:pPr>
            <a:r>
              <a:rPr lang="en-US" sz="1800" dirty="0"/>
              <a:t>do not contain rich semantic representation</a:t>
            </a:r>
          </a:p>
          <a:p>
            <a:pPr lvl="1">
              <a:lnSpc>
                <a:spcPct val="150000"/>
              </a:lnSpc>
              <a:buFont typeface="Wingdings" panose="05000000000000000000" pitchFamily="2" charset="2"/>
              <a:buChar char="Ø"/>
            </a:pPr>
            <a:endParaRPr lang="en-US" sz="1800" dirty="0"/>
          </a:p>
          <a:p>
            <a:pPr lvl="1">
              <a:lnSpc>
                <a:spcPct val="150000"/>
              </a:lnSpc>
              <a:buFont typeface="Wingdings" panose="05000000000000000000" pitchFamily="2" charset="2"/>
              <a:buChar char="Ø"/>
            </a:pPr>
            <a:endParaRPr lang="en-US" sz="1800" dirty="0"/>
          </a:p>
        </p:txBody>
      </p:sp>
      <p:sp>
        <p:nvSpPr>
          <p:cNvPr id="5" name="Rectangle 4"/>
          <p:cNvSpPr/>
          <p:nvPr/>
        </p:nvSpPr>
        <p:spPr>
          <a:xfrm>
            <a:off x="1783727" y="151689"/>
            <a:ext cx="5503431"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Experimental Comparison Feedback</a:t>
            </a:r>
            <a:endParaRPr lang="en-US" sz="1400" b="1" dirty="0">
              <a:solidFill>
                <a:srgbClr val="555555"/>
              </a:solidFill>
              <a:latin typeface="Arial" panose="020B0604020202020204" pitchFamily="34" charset="0"/>
              <a:cs typeface="Arial" panose="020B0604020202020204" pitchFamily="34" charset="0"/>
            </a:endParaRPr>
          </a:p>
        </p:txBody>
      </p:sp>
      <p:sp>
        <p:nvSpPr>
          <p:cNvPr id="2" name="Rectangle 1"/>
          <p:cNvSpPr/>
          <p:nvPr/>
        </p:nvSpPr>
        <p:spPr>
          <a:xfrm>
            <a:off x="592091" y="2928819"/>
            <a:ext cx="7472045" cy="2169825"/>
          </a:xfrm>
          <a:prstGeom prst="rect">
            <a:avLst/>
          </a:prstGeom>
        </p:spPr>
        <p:txBody>
          <a:bodyPr wrap="square">
            <a:spAutoFit/>
          </a:bodyPr>
          <a:lstStyle/>
          <a:p>
            <a:pPr>
              <a:lnSpc>
                <a:spcPct val="150000"/>
              </a:lnSpc>
              <a:buFont typeface="Wingdings" panose="05000000000000000000" pitchFamily="2" charset="2"/>
              <a:buChar char="Ø"/>
            </a:pPr>
            <a:r>
              <a:rPr lang="en-US" dirty="0"/>
              <a:t>   Results on multiple datasets to evaluate the strength of </a:t>
            </a:r>
            <a:r>
              <a:rPr lang="en-US" b="1" dirty="0" err="1"/>
              <a:t>DeCAF</a:t>
            </a:r>
            <a:r>
              <a:rPr lang="en-US" b="1" dirty="0"/>
              <a:t> </a:t>
            </a:r>
            <a:r>
              <a:rPr lang="en-US" dirty="0"/>
              <a:t>for</a:t>
            </a:r>
          </a:p>
          <a:p>
            <a:pPr lvl="1">
              <a:lnSpc>
                <a:spcPct val="150000"/>
              </a:lnSpc>
              <a:buFont typeface="Calibri" panose="020F0502020204030204" pitchFamily="34" charset="0"/>
              <a:buChar char="−"/>
            </a:pPr>
            <a:r>
              <a:rPr lang="en-US" dirty="0"/>
              <a:t>basic object recognition (</a:t>
            </a:r>
            <a:r>
              <a:rPr lang="en-US" b="1" dirty="0"/>
              <a:t>Caltech-101</a:t>
            </a:r>
            <a:r>
              <a:rPr lang="en-US" dirty="0"/>
              <a:t>)</a:t>
            </a:r>
          </a:p>
          <a:p>
            <a:pPr lvl="1">
              <a:lnSpc>
                <a:spcPct val="150000"/>
              </a:lnSpc>
              <a:buFont typeface="Calibri" panose="020F0502020204030204" pitchFamily="34" charset="0"/>
              <a:buChar char="−"/>
            </a:pPr>
            <a:r>
              <a:rPr lang="en-US" dirty="0"/>
              <a:t>domain adaptation (</a:t>
            </a:r>
            <a:r>
              <a:rPr lang="en-US" b="1" dirty="0"/>
              <a:t>Office</a:t>
            </a:r>
            <a:r>
              <a:rPr lang="en-US" dirty="0"/>
              <a:t>)</a:t>
            </a:r>
          </a:p>
          <a:p>
            <a:pPr lvl="1">
              <a:lnSpc>
                <a:spcPct val="150000"/>
              </a:lnSpc>
              <a:buFont typeface="Calibri" panose="020F0502020204030204" pitchFamily="34" charset="0"/>
              <a:buChar char="−"/>
            </a:pPr>
            <a:r>
              <a:rPr lang="en-US" dirty="0"/>
              <a:t>fine-grained recognition (</a:t>
            </a:r>
            <a:r>
              <a:rPr lang="en-US" b="1" dirty="0"/>
              <a:t>Caltech-UCSD</a:t>
            </a:r>
            <a:r>
              <a:rPr lang="en-US" dirty="0"/>
              <a:t>)</a:t>
            </a:r>
          </a:p>
          <a:p>
            <a:pPr lvl="1">
              <a:lnSpc>
                <a:spcPct val="150000"/>
              </a:lnSpc>
              <a:buFont typeface="Calibri" panose="020F0502020204030204" pitchFamily="34" charset="0"/>
              <a:buChar char="−"/>
            </a:pPr>
            <a:r>
              <a:rPr lang="en-US" dirty="0"/>
              <a:t>scene recognition (</a:t>
            </a:r>
            <a:r>
              <a:rPr lang="en-US" b="1" dirty="0"/>
              <a:t>SUN-397</a:t>
            </a:r>
            <a:r>
              <a:rPr lang="en-US" dirty="0"/>
              <a:t>)</a:t>
            </a:r>
          </a:p>
        </p:txBody>
      </p:sp>
    </p:spTree>
    <p:extLst>
      <p:ext uri="{BB962C8B-B14F-4D97-AF65-F5344CB8AC3E}">
        <p14:creationId xmlns:p14="http://schemas.microsoft.com/office/powerpoint/2010/main" val="294847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16164" y="151689"/>
            <a:ext cx="5038559"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Experiments: Object Recognition</a:t>
            </a:r>
            <a:endParaRPr lang="en-US" sz="1400" b="1" dirty="0">
              <a:solidFill>
                <a:srgbClr val="555555"/>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12" y="2262485"/>
            <a:ext cx="7873038" cy="2901698"/>
          </a:xfrm>
          <a:prstGeom prst="rect">
            <a:avLst/>
          </a:prstGeom>
        </p:spPr>
      </p:pic>
      <p:sp>
        <p:nvSpPr>
          <p:cNvPr id="2" name="Rectangle 1"/>
          <p:cNvSpPr/>
          <p:nvPr/>
        </p:nvSpPr>
        <p:spPr>
          <a:xfrm>
            <a:off x="3566160" y="1760919"/>
            <a:ext cx="2825931" cy="369332"/>
          </a:xfrm>
          <a:prstGeom prst="rect">
            <a:avLst/>
          </a:prstGeom>
        </p:spPr>
        <p:txBody>
          <a:bodyPr wrap="square">
            <a:spAutoFit/>
          </a:bodyPr>
          <a:lstStyle/>
          <a:p>
            <a:r>
              <a:rPr lang="en-US" b="1" dirty="0">
                <a:latin typeface="NimbusRomNo9L-Regu"/>
              </a:rPr>
              <a:t>Caltech-101</a:t>
            </a:r>
            <a:endParaRPr lang="en-US" dirty="0"/>
          </a:p>
        </p:txBody>
      </p:sp>
      <p:sp>
        <p:nvSpPr>
          <p:cNvPr id="6" name="Rectangle 5"/>
          <p:cNvSpPr/>
          <p:nvPr/>
        </p:nvSpPr>
        <p:spPr>
          <a:xfrm>
            <a:off x="613953" y="5710020"/>
            <a:ext cx="8112035" cy="369332"/>
          </a:xfrm>
          <a:prstGeom prst="rect">
            <a:avLst/>
          </a:prstGeom>
        </p:spPr>
        <p:txBody>
          <a:bodyPr wrap="square">
            <a:spAutoFit/>
          </a:bodyPr>
          <a:lstStyle/>
          <a:p>
            <a:r>
              <a:rPr lang="en-US" dirty="0"/>
              <a:t>Compared also with the two-layers convolutional network of Jarret et al (2009)</a:t>
            </a:r>
          </a:p>
        </p:txBody>
      </p:sp>
      <p:sp>
        <p:nvSpPr>
          <p:cNvPr id="7" name="Rectangle 6"/>
          <p:cNvSpPr/>
          <p:nvPr/>
        </p:nvSpPr>
        <p:spPr>
          <a:xfrm>
            <a:off x="5094514" y="3718560"/>
            <a:ext cx="1663337" cy="4021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2908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1073" y="151689"/>
            <a:ext cx="5028749"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Experiments: Domain Adaptation</a:t>
            </a:r>
            <a:endParaRPr lang="en-US" sz="1400" b="1" dirty="0">
              <a:solidFill>
                <a:srgbClr val="555555"/>
              </a:solidFill>
              <a:latin typeface="Arial" panose="020B0604020202020204" pitchFamily="34" charset="0"/>
              <a:cs typeface="Arial" panose="020B0604020202020204" pitchFamily="34" charset="0"/>
            </a:endParaRPr>
          </a:p>
        </p:txBody>
      </p:sp>
      <p:sp>
        <p:nvSpPr>
          <p:cNvPr id="3" name="Rectangle 2"/>
          <p:cNvSpPr/>
          <p:nvPr/>
        </p:nvSpPr>
        <p:spPr>
          <a:xfrm>
            <a:off x="535576" y="782167"/>
            <a:ext cx="8512629" cy="1477328"/>
          </a:xfrm>
          <a:prstGeom prst="rect">
            <a:avLst/>
          </a:prstGeom>
        </p:spPr>
        <p:txBody>
          <a:bodyPr wrap="square">
            <a:spAutoFit/>
          </a:bodyPr>
          <a:lstStyle/>
          <a:p>
            <a:pPr marL="285750" indent="-285750">
              <a:buFont typeface="Wingdings" panose="05000000000000000000" pitchFamily="2" charset="2"/>
              <a:buChar char="Ø"/>
            </a:pPr>
            <a:r>
              <a:rPr lang="en-US" b="1" dirty="0">
                <a:solidFill>
                  <a:srgbClr val="000000"/>
                </a:solidFill>
              </a:rPr>
              <a:t>Office</a:t>
            </a:r>
            <a:r>
              <a:rPr lang="en-US" dirty="0">
                <a:solidFill>
                  <a:srgbClr val="000000"/>
                </a:solidFill>
              </a:rPr>
              <a:t> </a:t>
            </a:r>
            <a:r>
              <a:rPr lang="fi-FI" dirty="0">
                <a:solidFill>
                  <a:srgbClr val="000000"/>
                </a:solidFill>
              </a:rPr>
              <a:t>dataset </a:t>
            </a:r>
            <a:r>
              <a:rPr lang="fi-FI" dirty="0">
                <a:solidFill>
                  <a:srgbClr val="0070C0"/>
                </a:solidFill>
              </a:rPr>
              <a:t>[</a:t>
            </a:r>
            <a:r>
              <a:rPr lang="fi-FI" dirty="0" err="1">
                <a:solidFill>
                  <a:srgbClr val="0070C0"/>
                </a:solidFill>
              </a:rPr>
              <a:t>Saenko</a:t>
            </a:r>
            <a:r>
              <a:rPr lang="fi-FI" dirty="0">
                <a:solidFill>
                  <a:srgbClr val="0070C0"/>
                </a:solidFill>
              </a:rPr>
              <a:t> et al., 2010]</a:t>
            </a:r>
            <a:r>
              <a:rPr lang="fi-FI" dirty="0"/>
              <a:t>, which has 3 domains:</a:t>
            </a:r>
          </a:p>
          <a:p>
            <a:pPr marL="742950" lvl="1" indent="-285750">
              <a:buFont typeface="Calibri" panose="020F0502020204030204" pitchFamily="34" charset="0"/>
              <a:buChar char="−"/>
            </a:pPr>
            <a:r>
              <a:rPr lang="en-US" b="1" i="1" dirty="0"/>
              <a:t>Amazon</a:t>
            </a:r>
            <a:r>
              <a:rPr lang="en-US" b="1" dirty="0"/>
              <a:t>: </a:t>
            </a:r>
            <a:r>
              <a:rPr lang="en-US" dirty="0"/>
              <a:t>images taken from amazon.com</a:t>
            </a:r>
          </a:p>
          <a:p>
            <a:pPr marL="742950" lvl="1" indent="-285750">
              <a:buFont typeface="Calibri" panose="020F0502020204030204" pitchFamily="34" charset="0"/>
              <a:buChar char="−"/>
            </a:pPr>
            <a:r>
              <a:rPr lang="en-US" b="1" i="1" dirty="0"/>
              <a:t>Webcam</a:t>
            </a:r>
            <a:r>
              <a:rPr lang="en-US" i="1" dirty="0"/>
              <a:t> </a:t>
            </a:r>
            <a:r>
              <a:rPr lang="en-US" dirty="0"/>
              <a:t>and </a:t>
            </a:r>
            <a:r>
              <a:rPr lang="en-US" b="1" i="1" dirty="0"/>
              <a:t>DSLR</a:t>
            </a:r>
            <a:r>
              <a:rPr lang="en-US" dirty="0"/>
              <a:t>: images taken in office environment using a webcam or SLR camera</a:t>
            </a:r>
            <a:endParaRPr lang="fi-FI" dirty="0">
              <a:solidFill>
                <a:schemeClr val="accent6">
                  <a:lumMod val="60000"/>
                  <a:lumOff val="40000"/>
                </a:schemeClr>
              </a:solidFill>
            </a:endParaRPr>
          </a:p>
          <a:p>
            <a:endParaRPr lang="en-US" dirty="0">
              <a:solidFill>
                <a:schemeClr val="accent6">
                  <a:lumMod val="60000"/>
                  <a:lumOff val="40000"/>
                </a:schemeClr>
              </a:solidFill>
            </a:endParaRPr>
          </a:p>
        </p:txBody>
      </p:sp>
      <p:sp>
        <p:nvSpPr>
          <p:cNvPr id="19" name="Slide Number Placeholder 18"/>
          <p:cNvSpPr>
            <a:spLocks noGrp="1"/>
          </p:cNvSpPr>
          <p:nvPr>
            <p:ph type="sldNum" sz="quarter" idx="12"/>
          </p:nvPr>
        </p:nvSpPr>
        <p:spPr/>
        <p:txBody>
          <a:bodyPr/>
          <a:lstStyle/>
          <a:p>
            <a:fld id="{76D7EB24-4836-4E83-8457-0C305DF37254}" type="slidenum">
              <a:rPr lang="en-US" smtClean="0"/>
              <a:t>103</a:t>
            </a:fld>
            <a:endParaRPr lang="en-US"/>
          </a:p>
        </p:txBody>
      </p:sp>
      <p:pic>
        <p:nvPicPr>
          <p:cNvPr id="16" name="Picture 15"/>
          <p:cNvPicPr>
            <a:picLocks noChangeAspect="1"/>
          </p:cNvPicPr>
          <p:nvPr/>
        </p:nvPicPr>
        <p:blipFill>
          <a:blip r:embed="rId3"/>
          <a:stretch>
            <a:fillRect/>
          </a:stretch>
        </p:blipFill>
        <p:spPr>
          <a:xfrm>
            <a:off x="631371" y="2905316"/>
            <a:ext cx="8222957" cy="3816160"/>
          </a:xfrm>
          <a:prstGeom prst="rect">
            <a:avLst/>
          </a:prstGeom>
        </p:spPr>
      </p:pic>
      <p:sp>
        <p:nvSpPr>
          <p:cNvPr id="9" name="Rectangle 8"/>
          <p:cNvSpPr/>
          <p:nvPr/>
        </p:nvSpPr>
        <p:spPr>
          <a:xfrm>
            <a:off x="6574972" y="5068389"/>
            <a:ext cx="1062446" cy="2699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61360" y="5473338"/>
            <a:ext cx="1062446" cy="2699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4864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21073" y="151689"/>
            <a:ext cx="5028749"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Experiments: Domain Adaptation</a:t>
            </a:r>
            <a:endParaRPr lang="en-US" sz="1400" b="1" dirty="0">
              <a:solidFill>
                <a:srgbClr val="555555"/>
              </a:solidFill>
              <a:latin typeface="Arial" panose="020B0604020202020204" pitchFamily="34" charset="0"/>
              <a:cs typeface="Arial" panose="020B0604020202020204" pitchFamily="34" charset="0"/>
            </a:endParaRPr>
          </a:p>
        </p:txBody>
      </p:sp>
      <p:pic>
        <p:nvPicPr>
          <p:cNvPr id="10"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572" y="2094662"/>
            <a:ext cx="4756231" cy="4749267"/>
          </a:xfr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803" y="2029025"/>
            <a:ext cx="4816330" cy="4823290"/>
          </a:xfrm>
          <a:prstGeom prst="rect">
            <a:avLst/>
          </a:prstGeom>
        </p:spPr>
      </p:pic>
      <p:cxnSp>
        <p:nvCxnSpPr>
          <p:cNvPr id="8" name="Straight Connector 7"/>
          <p:cNvCxnSpPr/>
          <p:nvPr/>
        </p:nvCxnSpPr>
        <p:spPr>
          <a:xfrm>
            <a:off x="4789719" y="1941537"/>
            <a:ext cx="0" cy="5147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86615" y="6474597"/>
            <a:ext cx="1588576" cy="369332"/>
          </a:xfrm>
          <a:prstGeom prst="rect">
            <a:avLst/>
          </a:prstGeom>
          <a:noFill/>
        </p:spPr>
        <p:txBody>
          <a:bodyPr wrap="none" rtlCol="0">
            <a:spAutoFit/>
          </a:bodyPr>
          <a:lstStyle/>
          <a:p>
            <a:r>
              <a:rPr lang="en-US" dirty="0">
                <a:solidFill>
                  <a:srgbClr val="FF0000"/>
                </a:solidFill>
              </a:rPr>
              <a:t>GIST FEATURES</a:t>
            </a:r>
          </a:p>
        </p:txBody>
      </p:sp>
      <p:sp>
        <p:nvSpPr>
          <p:cNvPr id="15" name="TextBox 14"/>
          <p:cNvSpPr txBox="1"/>
          <p:nvPr/>
        </p:nvSpPr>
        <p:spPr>
          <a:xfrm>
            <a:off x="7049822" y="6105265"/>
            <a:ext cx="1867499" cy="369332"/>
          </a:xfrm>
          <a:prstGeom prst="rect">
            <a:avLst/>
          </a:prstGeom>
          <a:noFill/>
        </p:spPr>
        <p:txBody>
          <a:bodyPr wrap="none" rtlCol="0">
            <a:spAutoFit/>
          </a:bodyPr>
          <a:lstStyle/>
          <a:p>
            <a:r>
              <a:rPr lang="en-US" dirty="0">
                <a:solidFill>
                  <a:srgbClr val="FF0000"/>
                </a:solidFill>
              </a:rPr>
              <a:t>DeCAF</a:t>
            </a:r>
            <a:r>
              <a:rPr lang="en-US" baseline="-25000" dirty="0">
                <a:solidFill>
                  <a:srgbClr val="FF0000"/>
                </a:solidFill>
              </a:rPr>
              <a:t>6</a:t>
            </a:r>
            <a:r>
              <a:rPr lang="en-US" dirty="0">
                <a:solidFill>
                  <a:srgbClr val="FF0000"/>
                </a:solidFill>
              </a:rPr>
              <a:t> FEATURES</a:t>
            </a:r>
          </a:p>
        </p:txBody>
      </p:sp>
      <p:sp>
        <p:nvSpPr>
          <p:cNvPr id="19" name="Slide Number Placeholder 18"/>
          <p:cNvSpPr>
            <a:spLocks noGrp="1"/>
          </p:cNvSpPr>
          <p:nvPr>
            <p:ph type="sldNum" sz="quarter" idx="12"/>
          </p:nvPr>
        </p:nvSpPr>
        <p:spPr/>
        <p:txBody>
          <a:bodyPr/>
          <a:lstStyle/>
          <a:p>
            <a:fld id="{76D7EB24-4836-4E83-8457-0C305DF37254}" type="slidenum">
              <a:rPr lang="en-US" smtClean="0"/>
              <a:t>104</a:t>
            </a:fld>
            <a:endParaRPr lang="en-US"/>
          </a:p>
        </p:txBody>
      </p:sp>
      <p:sp>
        <p:nvSpPr>
          <p:cNvPr id="14" name="Rectangle 13"/>
          <p:cNvSpPr/>
          <p:nvPr/>
        </p:nvSpPr>
        <p:spPr>
          <a:xfrm>
            <a:off x="237177" y="887368"/>
            <a:ext cx="9838977" cy="923330"/>
          </a:xfrm>
          <a:prstGeom prst="rect">
            <a:avLst/>
          </a:prstGeom>
        </p:spPr>
        <p:txBody>
          <a:bodyPr wrap="square">
            <a:spAutoFit/>
          </a:bodyPr>
          <a:lstStyle/>
          <a:p>
            <a:pPr marL="285750" indent="-285750">
              <a:buFontTx/>
              <a:buChar char="−"/>
            </a:pPr>
            <a:r>
              <a:rPr lang="en-US" dirty="0" err="1">
                <a:solidFill>
                  <a:srgbClr val="000000"/>
                </a:solidFill>
              </a:rPr>
              <a:t>DeCAF</a:t>
            </a:r>
            <a:r>
              <a:rPr lang="en-US" dirty="0">
                <a:solidFill>
                  <a:srgbClr val="000000"/>
                </a:solidFill>
              </a:rPr>
              <a:t> robust to resolution changes</a:t>
            </a:r>
          </a:p>
          <a:p>
            <a:pPr marL="285750" indent="-285750">
              <a:buFontTx/>
              <a:buChar char="−"/>
            </a:pPr>
            <a:r>
              <a:rPr lang="en-US" dirty="0" err="1">
                <a:solidFill>
                  <a:srgbClr val="000000"/>
                </a:solidFill>
              </a:rPr>
              <a:t>DeCAF</a:t>
            </a:r>
            <a:r>
              <a:rPr lang="en-US" dirty="0">
                <a:solidFill>
                  <a:srgbClr val="000000"/>
                </a:solidFill>
              </a:rPr>
              <a:t> provides better category clustering than SURF</a:t>
            </a:r>
          </a:p>
          <a:p>
            <a:pPr marL="285750" indent="-285750">
              <a:buFontTx/>
              <a:buChar char="−"/>
            </a:pPr>
            <a:r>
              <a:rPr lang="en-US" dirty="0" err="1">
                <a:solidFill>
                  <a:srgbClr val="000000"/>
                </a:solidFill>
              </a:rPr>
              <a:t>DeCAF</a:t>
            </a:r>
            <a:r>
              <a:rPr lang="en-US" dirty="0">
                <a:solidFill>
                  <a:srgbClr val="000000"/>
                </a:solidFill>
              </a:rPr>
              <a:t> clusters same category instances across domains</a:t>
            </a:r>
          </a:p>
        </p:txBody>
      </p:sp>
    </p:spTree>
    <p:extLst>
      <p:ext uri="{BB962C8B-B14F-4D97-AF65-F5344CB8AC3E}">
        <p14:creationId xmlns:p14="http://schemas.microsoft.com/office/powerpoint/2010/main" val="34703340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2525" y="151689"/>
            <a:ext cx="5945859"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Experiments: Subcategory Recognition</a:t>
            </a:r>
            <a:endParaRPr lang="en-US" sz="1400" b="1" dirty="0">
              <a:solidFill>
                <a:srgbClr val="555555"/>
              </a:solidFill>
              <a:latin typeface="Arial" panose="020B0604020202020204" pitchFamily="34" charset="0"/>
              <a:cs typeface="Arial" panose="020B0604020202020204" pitchFamily="34" charset="0"/>
            </a:endParaRPr>
          </a:p>
        </p:txBody>
      </p:sp>
      <p:sp>
        <p:nvSpPr>
          <p:cNvPr id="2" name="Rectangle 1"/>
          <p:cNvSpPr/>
          <p:nvPr/>
        </p:nvSpPr>
        <p:spPr>
          <a:xfrm>
            <a:off x="426719" y="1784307"/>
            <a:ext cx="3198311" cy="369332"/>
          </a:xfrm>
          <a:prstGeom prst="rect">
            <a:avLst/>
          </a:prstGeom>
        </p:spPr>
        <p:txBody>
          <a:bodyPr wrap="none">
            <a:spAutoFit/>
          </a:bodyPr>
          <a:lstStyle/>
          <a:p>
            <a:r>
              <a:rPr lang="en-US" b="1" dirty="0">
                <a:latin typeface="NimbusRomNo9L-Regu"/>
              </a:rPr>
              <a:t>Caltech-UCSD birds </a:t>
            </a:r>
            <a:r>
              <a:rPr lang="en-US" dirty="0">
                <a:latin typeface="NimbusRomNo9L-Regu"/>
              </a:rPr>
              <a:t>dataset</a:t>
            </a:r>
            <a:endParaRPr lang="en-US" dirty="0"/>
          </a:p>
        </p:txBody>
      </p:sp>
      <p:sp>
        <p:nvSpPr>
          <p:cNvPr id="7" name="TextBox 6"/>
          <p:cNvSpPr txBox="1"/>
          <p:nvPr/>
        </p:nvSpPr>
        <p:spPr>
          <a:xfrm>
            <a:off x="426720" y="739787"/>
            <a:ext cx="7959634" cy="646331"/>
          </a:xfrm>
          <a:prstGeom prst="rect">
            <a:avLst/>
          </a:prstGeom>
          <a:noFill/>
        </p:spPr>
        <p:txBody>
          <a:bodyPr wrap="square" rtlCol="0">
            <a:spAutoFit/>
          </a:bodyPr>
          <a:lstStyle/>
          <a:p>
            <a:r>
              <a:rPr lang="en-US" b="1" dirty="0"/>
              <a:t>Fine grained recognition </a:t>
            </a:r>
            <a:r>
              <a:rPr lang="en-US" dirty="0"/>
              <a:t>involves recognizing subclasses of the same object class such as different bird species, dog breeds, flower types, etc.</a:t>
            </a:r>
          </a:p>
        </p:txBody>
      </p:sp>
      <p:sp>
        <p:nvSpPr>
          <p:cNvPr id="4" name="Rectangle 3"/>
          <p:cNvSpPr/>
          <p:nvPr/>
        </p:nvSpPr>
        <p:spPr>
          <a:xfrm>
            <a:off x="426719" y="2689116"/>
            <a:ext cx="8612506" cy="1200329"/>
          </a:xfrm>
          <a:prstGeom prst="rect">
            <a:avLst/>
          </a:prstGeom>
        </p:spPr>
        <p:txBody>
          <a:bodyPr wrap="square">
            <a:spAutoFit/>
          </a:bodyPr>
          <a:lstStyle/>
          <a:p>
            <a:pPr marL="285750" indent="-285750">
              <a:buFontTx/>
              <a:buChar char="-"/>
            </a:pPr>
            <a:r>
              <a:rPr lang="en-US" dirty="0"/>
              <a:t>First adopt ImageNet-like pipeline, </a:t>
            </a:r>
            <a:r>
              <a:rPr lang="en-US" b="1" dirty="0"/>
              <a:t>DeCAF6 </a:t>
            </a:r>
            <a:r>
              <a:rPr lang="en-US" dirty="0"/>
              <a:t>and a </a:t>
            </a:r>
            <a:r>
              <a:rPr lang="en-US" b="1" dirty="0"/>
              <a:t>multi-class logistic regression</a:t>
            </a:r>
          </a:p>
          <a:p>
            <a:pPr marL="285750" indent="-285750">
              <a:buFontTx/>
              <a:buChar char="-"/>
            </a:pPr>
            <a:endParaRPr lang="en-US" b="1" dirty="0"/>
          </a:p>
          <a:p>
            <a:pPr marL="285750" indent="-285750">
              <a:buFontTx/>
              <a:buChar char="-"/>
            </a:pPr>
            <a:endParaRPr lang="en-US" dirty="0"/>
          </a:p>
          <a:p>
            <a:pPr marL="285750" indent="-285750">
              <a:buFontTx/>
              <a:buChar char="-"/>
            </a:pPr>
            <a:r>
              <a:rPr lang="fr-FR" dirty="0"/>
              <a:t>Second </a:t>
            </a:r>
            <a:r>
              <a:rPr lang="fr-FR" dirty="0" err="1"/>
              <a:t>adopt</a:t>
            </a:r>
            <a:r>
              <a:rPr lang="fr-FR" dirty="0"/>
              <a:t> </a:t>
            </a:r>
            <a:r>
              <a:rPr lang="fr-FR" dirty="0" err="1"/>
              <a:t>deformable</a:t>
            </a:r>
            <a:r>
              <a:rPr lang="fr-FR" dirty="0"/>
              <a:t> part </a:t>
            </a:r>
            <a:r>
              <a:rPr lang="fr-FR" dirty="0" err="1"/>
              <a:t>descriptors</a:t>
            </a:r>
            <a:r>
              <a:rPr lang="fr-FR" dirty="0"/>
              <a:t> (DPD) </a:t>
            </a:r>
            <a:r>
              <a:rPr lang="fr-FR" dirty="0" err="1"/>
              <a:t>method</a:t>
            </a:r>
            <a:r>
              <a:rPr lang="fr-FR" dirty="0"/>
              <a:t> </a:t>
            </a:r>
            <a:r>
              <a:rPr lang="fr-FR" dirty="0">
                <a:solidFill>
                  <a:srgbClr val="0070C0"/>
                </a:solidFill>
              </a:rPr>
              <a:t>[Zhang et al., 2013]</a:t>
            </a:r>
            <a:endParaRPr lang="en-US" dirty="0">
              <a:solidFill>
                <a:srgbClr val="0070C0"/>
              </a:solidFill>
            </a:endParaRPr>
          </a:p>
        </p:txBody>
      </p:sp>
      <p:pic>
        <p:nvPicPr>
          <p:cNvPr id="8" name="Picture 7"/>
          <p:cNvPicPr>
            <a:picLocks noChangeAspect="1"/>
          </p:cNvPicPr>
          <p:nvPr/>
        </p:nvPicPr>
        <p:blipFill>
          <a:blip r:embed="rId2"/>
          <a:stretch>
            <a:fillRect/>
          </a:stretch>
        </p:blipFill>
        <p:spPr>
          <a:xfrm>
            <a:off x="4659637" y="4289980"/>
            <a:ext cx="4126474" cy="178805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58" y="4423330"/>
            <a:ext cx="2105733" cy="162950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9434" y="4432038"/>
            <a:ext cx="818697" cy="162079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2614" y="4424855"/>
            <a:ext cx="521949" cy="1605558"/>
          </a:xfrm>
          <a:prstGeom prst="rect">
            <a:avLst/>
          </a:prstGeom>
        </p:spPr>
      </p:pic>
    </p:spTree>
    <p:extLst>
      <p:ext uri="{BB962C8B-B14F-4D97-AF65-F5344CB8AC3E}">
        <p14:creationId xmlns:p14="http://schemas.microsoft.com/office/powerpoint/2010/main" val="24425641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1023" y="151689"/>
            <a:ext cx="4988866"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Experiments: Scene Recognition</a:t>
            </a:r>
            <a:endParaRPr lang="en-US" sz="1400" b="1" dirty="0">
              <a:solidFill>
                <a:srgbClr val="555555"/>
              </a:solidFill>
              <a:latin typeface="Arial" panose="020B0604020202020204" pitchFamily="34" charset="0"/>
              <a:cs typeface="Arial" panose="020B0604020202020204" pitchFamily="34" charset="0"/>
            </a:endParaRPr>
          </a:p>
        </p:txBody>
      </p:sp>
      <p:sp>
        <p:nvSpPr>
          <p:cNvPr id="7" name="Rectangle 6"/>
          <p:cNvSpPr/>
          <p:nvPr/>
        </p:nvSpPr>
        <p:spPr>
          <a:xfrm>
            <a:off x="1663805" y="1346341"/>
            <a:ext cx="5743302" cy="369332"/>
          </a:xfrm>
          <a:prstGeom prst="rect">
            <a:avLst/>
          </a:prstGeom>
        </p:spPr>
        <p:txBody>
          <a:bodyPr wrap="square">
            <a:spAutoFit/>
          </a:bodyPr>
          <a:lstStyle/>
          <a:p>
            <a:r>
              <a:rPr lang="en-US" b="1" dirty="0">
                <a:latin typeface="NimbusRomNo9L-Regu"/>
              </a:rPr>
              <a:t>SUN-397</a:t>
            </a:r>
            <a:r>
              <a:rPr lang="en-US" dirty="0">
                <a:latin typeface="NimbusRomNo9L-Regu"/>
              </a:rPr>
              <a:t> large-scale scene recognition database</a:t>
            </a:r>
            <a:endParaRPr lang="en-US" dirty="0"/>
          </a:p>
        </p:txBody>
      </p:sp>
      <p:pic>
        <p:nvPicPr>
          <p:cNvPr id="8" name="Picture 7"/>
          <p:cNvPicPr>
            <a:picLocks noChangeAspect="1"/>
          </p:cNvPicPr>
          <p:nvPr/>
        </p:nvPicPr>
        <p:blipFill>
          <a:blip r:embed="rId2"/>
          <a:stretch>
            <a:fillRect/>
          </a:stretch>
        </p:blipFill>
        <p:spPr>
          <a:xfrm>
            <a:off x="1521855" y="1994017"/>
            <a:ext cx="5885252" cy="1971841"/>
          </a:xfrm>
          <a:prstGeom prst="rect">
            <a:avLst/>
          </a:prstGeom>
        </p:spPr>
      </p:pic>
      <p:sp>
        <p:nvSpPr>
          <p:cNvPr id="2" name="Rectangle 1"/>
          <p:cNvSpPr/>
          <p:nvPr/>
        </p:nvSpPr>
        <p:spPr>
          <a:xfrm>
            <a:off x="411043" y="729100"/>
            <a:ext cx="4596130" cy="369332"/>
          </a:xfrm>
          <a:prstGeom prst="rect">
            <a:avLst/>
          </a:prstGeom>
        </p:spPr>
        <p:txBody>
          <a:bodyPr wrap="none">
            <a:spAutoFit/>
          </a:bodyPr>
          <a:lstStyle/>
          <a:p>
            <a:r>
              <a:rPr lang="en-US" b="1" dirty="0">
                <a:latin typeface="NimbusRomNo9L-Regu"/>
              </a:rPr>
              <a:t>Goal: </a:t>
            </a:r>
            <a:r>
              <a:rPr lang="en-US" dirty="0">
                <a:latin typeface="NimbusRomNo9L-Regu"/>
              </a:rPr>
              <a:t>classify the scene of the entire image</a:t>
            </a:r>
          </a:p>
        </p:txBody>
      </p:sp>
      <p:sp>
        <p:nvSpPr>
          <p:cNvPr id="3" name="TextBox 2"/>
          <p:cNvSpPr txBox="1"/>
          <p:nvPr/>
        </p:nvSpPr>
        <p:spPr>
          <a:xfrm>
            <a:off x="289015" y="4415131"/>
            <a:ext cx="6662145" cy="369332"/>
          </a:xfrm>
          <a:prstGeom prst="rect">
            <a:avLst/>
          </a:prstGeom>
          <a:noFill/>
        </p:spPr>
        <p:txBody>
          <a:bodyPr wrap="none" rtlCol="0">
            <a:spAutoFit/>
          </a:bodyPr>
          <a:lstStyle/>
          <a:p>
            <a:r>
              <a:rPr lang="en-US" dirty="0">
                <a:latin typeface="NimbusRomNo9L-Regu"/>
              </a:rPr>
              <a:t>Outperforms </a:t>
            </a:r>
            <a:r>
              <a:rPr lang="en-US" dirty="0">
                <a:solidFill>
                  <a:srgbClr val="0070C0"/>
                </a:solidFill>
                <a:latin typeface="NimbusRomNo9L-Regu"/>
              </a:rPr>
              <a:t>Xiao </a:t>
            </a:r>
            <a:r>
              <a:rPr lang="en-US" dirty="0" err="1">
                <a:solidFill>
                  <a:srgbClr val="0070C0"/>
                </a:solidFill>
                <a:latin typeface="NimbusRomNo9L-Regu"/>
              </a:rPr>
              <a:t>ed</a:t>
            </a:r>
            <a:r>
              <a:rPr lang="en-US" dirty="0">
                <a:solidFill>
                  <a:srgbClr val="0070C0"/>
                </a:solidFill>
                <a:latin typeface="NimbusRomNo9L-Regu"/>
              </a:rPr>
              <a:t> al. (2010)</a:t>
            </a:r>
            <a:r>
              <a:rPr lang="en-US" dirty="0">
                <a:latin typeface="NimbusRomNo9L-Regu"/>
              </a:rPr>
              <a:t>, the current state-of-the-art method</a:t>
            </a:r>
          </a:p>
        </p:txBody>
      </p:sp>
      <p:sp>
        <p:nvSpPr>
          <p:cNvPr id="6" name="TextBox 5"/>
          <p:cNvSpPr txBox="1"/>
          <p:nvPr/>
        </p:nvSpPr>
        <p:spPr>
          <a:xfrm>
            <a:off x="289015" y="5010814"/>
            <a:ext cx="2213363" cy="369332"/>
          </a:xfrm>
          <a:prstGeom prst="rect">
            <a:avLst/>
          </a:prstGeom>
          <a:noFill/>
        </p:spPr>
        <p:txBody>
          <a:bodyPr wrap="none" rtlCol="0">
            <a:spAutoFit/>
          </a:bodyPr>
          <a:lstStyle/>
          <a:p>
            <a:r>
              <a:rPr lang="en-US" dirty="0" err="1">
                <a:latin typeface="NimbusRomNo9L-Regu"/>
              </a:rPr>
              <a:t>DeCAF</a:t>
            </a:r>
            <a:r>
              <a:rPr lang="en-US" dirty="0">
                <a:latin typeface="NimbusRomNo9L-Regu"/>
              </a:rPr>
              <a:t> demonstrates:</a:t>
            </a:r>
          </a:p>
        </p:txBody>
      </p:sp>
      <p:sp>
        <p:nvSpPr>
          <p:cNvPr id="9" name="TextBox 8"/>
          <p:cNvSpPr txBox="1"/>
          <p:nvPr/>
        </p:nvSpPr>
        <p:spPr>
          <a:xfrm>
            <a:off x="411043" y="5463516"/>
            <a:ext cx="8225329" cy="923330"/>
          </a:xfrm>
          <a:prstGeom prst="rect">
            <a:avLst/>
          </a:prstGeom>
          <a:noFill/>
        </p:spPr>
        <p:txBody>
          <a:bodyPr wrap="none" rtlCol="0">
            <a:spAutoFit/>
          </a:bodyPr>
          <a:lstStyle/>
          <a:p>
            <a:pPr marL="285750" indent="-285750">
              <a:buFontTx/>
              <a:buChar char="-"/>
            </a:pPr>
            <a:r>
              <a:rPr lang="en-US" dirty="0">
                <a:latin typeface="NimbusRomNo9L-Regu"/>
              </a:rPr>
              <a:t>the ability to generalize to other tasks</a:t>
            </a:r>
          </a:p>
          <a:p>
            <a:endParaRPr lang="en-US" dirty="0">
              <a:latin typeface="NimbusRomNo9L-Regu"/>
            </a:endParaRPr>
          </a:p>
          <a:p>
            <a:r>
              <a:rPr lang="en-US" dirty="0">
                <a:latin typeface="NimbusRomNo9L-Regu"/>
              </a:rPr>
              <a:t>-    representational power as compared to traditional hand-engineered features</a:t>
            </a:r>
          </a:p>
        </p:txBody>
      </p:sp>
      <p:sp>
        <p:nvSpPr>
          <p:cNvPr id="11" name="Rectangle 10"/>
          <p:cNvSpPr/>
          <p:nvPr/>
        </p:nvSpPr>
        <p:spPr>
          <a:xfrm>
            <a:off x="3831772" y="2596090"/>
            <a:ext cx="1539314" cy="2546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885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240" y="2199534"/>
            <a:ext cx="7673486" cy="1882536"/>
          </a:xfrm>
          <a:prstGeom prst="rect">
            <a:avLst/>
          </a:prstGeom>
        </p:spPr>
      </p:pic>
      <p:sp>
        <p:nvSpPr>
          <p:cNvPr id="2" name="Rectangle 1"/>
          <p:cNvSpPr/>
          <p:nvPr/>
        </p:nvSpPr>
        <p:spPr>
          <a:xfrm>
            <a:off x="815120" y="5252232"/>
            <a:ext cx="7853029" cy="646331"/>
          </a:xfrm>
          <a:prstGeom prst="rect">
            <a:avLst/>
          </a:prstGeom>
        </p:spPr>
        <p:txBody>
          <a:bodyPr wrap="square">
            <a:spAutoFit/>
          </a:bodyPr>
          <a:lstStyle/>
          <a:p>
            <a:r>
              <a:rPr lang="en-US" b="1" dirty="0">
                <a:solidFill>
                  <a:srgbClr val="000000"/>
                </a:solidFill>
                <a:latin typeface="NimbusRomNo9L-Regu"/>
              </a:rPr>
              <a:t>CNN representation </a:t>
            </a:r>
            <a:r>
              <a:rPr lang="en-US" dirty="0">
                <a:solidFill>
                  <a:srgbClr val="000000"/>
                </a:solidFill>
                <a:latin typeface="NimbusRomNo9L-Regu"/>
              </a:rPr>
              <a:t>replaces pipelines of service-oriented architecture (state-of-the-art) methods and achieve better results. </a:t>
            </a:r>
          </a:p>
        </p:txBody>
      </p:sp>
      <p:sp>
        <p:nvSpPr>
          <p:cNvPr id="3" name="Rectangle 2"/>
          <p:cNvSpPr/>
          <p:nvPr/>
        </p:nvSpPr>
        <p:spPr>
          <a:xfrm>
            <a:off x="815120" y="796644"/>
            <a:ext cx="7646817" cy="646331"/>
          </a:xfrm>
          <a:prstGeom prst="rect">
            <a:avLst/>
          </a:prstGeom>
        </p:spPr>
        <p:txBody>
          <a:bodyPr wrap="square">
            <a:spAutoFit/>
          </a:bodyPr>
          <a:lstStyle/>
          <a:p>
            <a:r>
              <a:rPr lang="en-US" dirty="0">
                <a:latin typeface="NimbusRomNo9L-Regu"/>
              </a:rPr>
              <a:t>Could the features extracted by a deep network be exploited for a wide variety of vision tasks?</a:t>
            </a:r>
            <a:endParaRPr lang="en-US" dirty="0"/>
          </a:p>
        </p:txBody>
      </p:sp>
    </p:spTree>
    <p:extLst>
      <p:ext uri="{BB962C8B-B14F-4D97-AF65-F5344CB8AC3E}">
        <p14:creationId xmlns:p14="http://schemas.microsoft.com/office/powerpoint/2010/main" val="27672578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9418" y="484600"/>
            <a:ext cx="7587343" cy="7017306"/>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b="1" i="1" dirty="0" err="1"/>
              <a:t>OverFeat</a:t>
            </a:r>
            <a:r>
              <a:rPr lang="en-US" dirty="0"/>
              <a:t>: publicly available trained CNN, with a structure that follows </a:t>
            </a:r>
            <a:r>
              <a:rPr lang="en-US" i="1" dirty="0">
                <a:solidFill>
                  <a:srgbClr val="0070C0"/>
                </a:solidFill>
              </a:rPr>
              <a:t>Krizhevsky et al. (2012)</a:t>
            </a:r>
            <a:r>
              <a:rPr lang="en-US" dirty="0"/>
              <a:t>. </a:t>
            </a:r>
          </a:p>
          <a:p>
            <a:pPr>
              <a:lnSpc>
                <a:spcPct val="150000"/>
              </a:lnSpc>
            </a:pPr>
            <a:r>
              <a:rPr lang="en-US" dirty="0"/>
              <a:t>Trained for image classification of ImageNet ILSVRC 2013 </a:t>
            </a:r>
          </a:p>
          <a:p>
            <a:pPr>
              <a:lnSpc>
                <a:spcPct val="150000"/>
              </a:lnSpc>
            </a:pPr>
            <a:r>
              <a:rPr lang="en-US" dirty="0"/>
              <a:t>     (</a:t>
            </a:r>
            <a:r>
              <a:rPr lang="en-US" b="1" dirty="0"/>
              <a:t>1.2 million </a:t>
            </a:r>
            <a:r>
              <a:rPr lang="en-US" dirty="0"/>
              <a:t>images, </a:t>
            </a:r>
            <a:r>
              <a:rPr lang="en-US" b="1" dirty="0"/>
              <a:t>1000</a:t>
            </a:r>
            <a:r>
              <a:rPr lang="en-US" dirty="0"/>
              <a:t> categories).</a:t>
            </a:r>
          </a:p>
          <a:p>
            <a:pPr>
              <a:lnSpc>
                <a:spcPct val="150000"/>
              </a:lnSpc>
            </a:pPr>
            <a:endParaRPr lang="en-US" dirty="0"/>
          </a:p>
          <a:p>
            <a:pPr>
              <a:lnSpc>
                <a:spcPct val="150000"/>
              </a:lnSpc>
            </a:pPr>
            <a:endParaRPr lang="en-US" dirty="0"/>
          </a:p>
          <a:p>
            <a:pPr>
              <a:lnSpc>
                <a:spcPct val="150000"/>
              </a:lnSpc>
            </a:pPr>
            <a:endParaRPr lang="en-US" dirty="0"/>
          </a:p>
          <a:p>
            <a:pPr marL="285750" indent="-285750">
              <a:lnSpc>
                <a:spcPct val="150000"/>
              </a:lnSpc>
              <a:buFont typeface="Wingdings" panose="05000000000000000000" pitchFamily="2" charset="2"/>
              <a:buChar char="Ø"/>
            </a:pPr>
            <a:r>
              <a:rPr lang="en-US" dirty="0"/>
              <a:t>The features extracted from the </a:t>
            </a:r>
            <a:r>
              <a:rPr lang="en-US" dirty="0" err="1"/>
              <a:t>OverFeat</a:t>
            </a:r>
            <a:r>
              <a:rPr lang="en-US" dirty="0"/>
              <a:t> network were used as a </a:t>
            </a:r>
            <a:r>
              <a:rPr lang="en-US" b="1" dirty="0"/>
              <a:t>generic image representation</a:t>
            </a:r>
          </a:p>
          <a:p>
            <a:pPr marL="285750" indent="-285750">
              <a:lnSpc>
                <a:spcPct val="150000"/>
              </a:lnSpc>
              <a:buFont typeface="Wingdings" panose="05000000000000000000" pitchFamily="2" charset="2"/>
              <a:buChar char="Ø"/>
            </a:pPr>
            <a:endParaRPr lang="en-US" b="1" dirty="0"/>
          </a:p>
          <a:p>
            <a:pPr marL="285750" indent="-285750">
              <a:lnSpc>
                <a:spcPct val="150000"/>
              </a:lnSpc>
              <a:buFont typeface="Wingdings" panose="05000000000000000000" pitchFamily="2" charset="2"/>
              <a:buChar char="Ø"/>
            </a:pPr>
            <a:endParaRPr lang="en-US" b="1" dirty="0"/>
          </a:p>
          <a:p>
            <a:pPr marL="285750" indent="-285750">
              <a:lnSpc>
                <a:spcPct val="150000"/>
              </a:lnSpc>
              <a:buFont typeface="Wingdings" panose="05000000000000000000" pitchFamily="2" charset="2"/>
              <a:buChar char="Ø"/>
            </a:pPr>
            <a:endParaRPr lang="en-US" b="1" dirty="0"/>
          </a:p>
          <a:p>
            <a:pPr marL="285750" indent="-285750">
              <a:lnSpc>
                <a:spcPct val="150000"/>
              </a:lnSpc>
              <a:buFont typeface="Wingdings" panose="05000000000000000000" pitchFamily="2" charset="2"/>
              <a:buChar char="Ø"/>
            </a:pPr>
            <a:r>
              <a:rPr lang="en-US" dirty="0"/>
              <a:t>The CNN features used are trained only using ImageNet data, while the simple classifiers are trained using images specific to </a:t>
            </a:r>
            <a:r>
              <a:rPr lang="en-US" b="1" dirty="0"/>
              <a:t>the task’s dataset.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902311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5489" y="1434659"/>
            <a:ext cx="8968511" cy="3564062"/>
          </a:xfrm>
        </p:spPr>
      </p:pic>
    </p:spTree>
    <p:extLst>
      <p:ext uri="{BB962C8B-B14F-4D97-AF65-F5344CB8AC3E}">
        <p14:creationId xmlns:p14="http://schemas.microsoft.com/office/powerpoint/2010/main" val="401766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flipH="1">
            <a:off x="3606265" y="1655546"/>
            <a:ext cx="1414914" cy="385010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72692" y="4422961"/>
            <a:ext cx="0" cy="16682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72692" y="6091187"/>
            <a:ext cx="143326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a:off x="2366003" y="6180094"/>
                <a:ext cx="7336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1</m:t>
                          </m:r>
                        </m:sub>
                      </m:sSub>
                    </m:oMath>
                  </m:oMathPara>
                </a14:m>
                <a:endParaRPr lang="en-US" sz="3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2366003" y="6180094"/>
                <a:ext cx="733662" cy="64633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5037" y="3907490"/>
                <a:ext cx="74437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2</m:t>
                          </m:r>
                        </m:sub>
                      </m:sSub>
                    </m:oMath>
                  </m:oMathPara>
                </a14:m>
                <a:endParaRPr lang="en-US" sz="3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55037" y="3907490"/>
                <a:ext cx="744370" cy="646331"/>
              </a:xfrm>
              <a:prstGeom prst="rect">
                <a:avLst/>
              </a:prstGeom>
              <a:blipFill rotWithShape="0">
                <a:blip r:embed="rId4"/>
                <a:stretch>
                  <a:fillRect/>
                </a:stretch>
              </a:blipFill>
            </p:spPr>
            <p:txBody>
              <a:bodyPr/>
              <a:lstStyle/>
              <a:p>
                <a:r>
                  <a:rPr lang="en-US">
                    <a:noFill/>
                  </a:rPr>
                  <a:t> </a:t>
                </a:r>
              </a:p>
            </p:txBody>
          </p:sp>
        </mc:Fallback>
      </mc:AlternateContent>
      <p:cxnSp>
        <p:nvCxnSpPr>
          <p:cNvPr id="22" name="Straight Connector 21"/>
          <p:cNvCxnSpPr/>
          <p:nvPr/>
        </p:nvCxnSpPr>
        <p:spPr>
          <a:xfrm flipH="1">
            <a:off x="3134627" y="1655545"/>
            <a:ext cx="866274" cy="428324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55355" y="1385427"/>
            <a:ext cx="1917221" cy="4161808"/>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87028" y="1981153"/>
            <a:ext cx="2439587" cy="411003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65722" y="1655545"/>
            <a:ext cx="3079215" cy="3744228"/>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287027" y="1807945"/>
            <a:ext cx="866274" cy="428324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72692" y="2791326"/>
            <a:ext cx="6833937" cy="109728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087626" y="1463041"/>
            <a:ext cx="548547" cy="427589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4717240" y="4756638"/>
            <a:ext cx="667247" cy="68973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dirty="0"/>
              <a:t>?</a:t>
            </a:r>
          </a:p>
        </p:txBody>
      </p:sp>
      <mc:AlternateContent xmlns:mc="http://schemas.openxmlformats.org/markup-compatibility/2006" xmlns:a14="http://schemas.microsoft.com/office/drawing/2010/main">
        <mc:Choice Requires="a14">
          <p:sp>
            <p:nvSpPr>
              <p:cNvPr id="28" name="TextBox 27"/>
              <p:cNvSpPr txBox="1"/>
              <p:nvPr/>
            </p:nvSpPr>
            <p:spPr>
              <a:xfrm>
                <a:off x="6765665" y="1803744"/>
                <a:ext cx="233781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𝑝</m:t>
                      </m:r>
                      <m:r>
                        <a:rPr lang="en-US" sz="3200" i="1">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1</m:t>
                          </m:r>
                        </m:sub>
                      </m:sSub>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𝑡𝑟𝑎𝑖𝑛</m:t>
                      </m:r>
                      <m:r>
                        <a:rPr lang="en-US" sz="3200" i="1">
                          <a:latin typeface="Cambria Math" panose="02040503050406030204" pitchFamily="18" charset="0"/>
                        </a:rPr>
                        <m:t>)</m:t>
                      </m:r>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6765665" y="1803744"/>
                <a:ext cx="2337819" cy="58477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021179" y="1154410"/>
                <a:ext cx="234730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𝑝</m:t>
                      </m:r>
                      <m:r>
                        <a:rPr lang="en-US" sz="3200" i="1" smtClean="0">
                          <a:latin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𝜃</m:t>
                          </m:r>
                        </m:e>
                        <m:sub>
                          <m:r>
                            <a:rPr lang="en-US" sz="3200" i="1">
                              <a:latin typeface="Cambria Math" panose="02040503050406030204" pitchFamily="18" charset="0"/>
                              <a:ea typeface="Cambria Math" panose="02040503050406030204" pitchFamily="18" charset="0"/>
                            </a:rPr>
                            <m:t>2</m:t>
                          </m:r>
                        </m:sub>
                      </m:sSub>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𝑡𝑟𝑎𝑖𝑛</m:t>
                      </m:r>
                      <m:r>
                        <a:rPr lang="en-US" sz="3200" i="1">
                          <a:latin typeface="Cambria Math" panose="02040503050406030204" pitchFamily="18" charset="0"/>
                        </a:rPr>
                        <m:t>)</m:t>
                      </m:r>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5021179" y="1154410"/>
                <a:ext cx="2347309" cy="584775"/>
              </a:xfrm>
              <a:prstGeom prst="rect">
                <a:avLst/>
              </a:prstGeom>
              <a:blipFill rotWithShape="0">
                <a:blip r:embed="rId6"/>
                <a:stretch>
                  <a:fillRect/>
                </a:stretch>
              </a:blipFill>
            </p:spPr>
            <p:txBody>
              <a:bodyPr/>
              <a:lstStyle/>
              <a:p>
                <a:r>
                  <a:rPr lang="en-US">
                    <a:noFill/>
                  </a:rPr>
                  <a:t> </a:t>
                </a:r>
              </a:p>
            </p:txBody>
          </p:sp>
        </mc:Fallback>
      </mc:AlternateContent>
      <p:sp>
        <p:nvSpPr>
          <p:cNvPr id="31" name="Oval 30"/>
          <p:cNvSpPr/>
          <p:nvPr/>
        </p:nvSpPr>
        <p:spPr>
          <a:xfrm>
            <a:off x="6866964" y="2398011"/>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p:cNvSpPr/>
          <p:nvPr/>
        </p:nvSpPr>
        <p:spPr>
          <a:xfrm>
            <a:off x="5601620" y="3395694"/>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p:cNvSpPr/>
          <p:nvPr/>
        </p:nvSpPr>
        <p:spPr>
          <a:xfrm>
            <a:off x="6705600" y="4101305"/>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2360768" y="4344977"/>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141377" y="2398011"/>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p>
        </p:txBody>
      </p:sp>
      <p:sp>
        <p:nvSpPr>
          <p:cNvPr id="37" name="Rectangle 36"/>
          <p:cNvSpPr/>
          <p:nvPr/>
        </p:nvSpPr>
        <p:spPr>
          <a:xfrm>
            <a:off x="2581837" y="3049475"/>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p:cNvSpPr txBox="1"/>
          <p:nvPr/>
        </p:nvSpPr>
        <p:spPr>
          <a:xfrm>
            <a:off x="2151530" y="329398"/>
            <a:ext cx="4928850" cy="769441"/>
          </a:xfrm>
          <a:prstGeom prst="rect">
            <a:avLst/>
          </a:prstGeom>
          <a:noFill/>
        </p:spPr>
        <p:txBody>
          <a:bodyPr wrap="none" rtlCol="0">
            <a:spAutoFit/>
          </a:bodyPr>
          <a:lstStyle/>
          <a:p>
            <a:r>
              <a:rPr lang="en-US" sz="4400" dirty="0"/>
              <a:t>Bayesian Prediction?</a:t>
            </a:r>
          </a:p>
        </p:txBody>
      </p:sp>
      <p:cxnSp>
        <p:nvCxnSpPr>
          <p:cNvPr id="39" name="Straight Connector 38"/>
          <p:cNvCxnSpPr/>
          <p:nvPr/>
        </p:nvCxnSpPr>
        <p:spPr>
          <a:xfrm flipH="1">
            <a:off x="4456836" y="1428655"/>
            <a:ext cx="34941" cy="438912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2665713" y="5718350"/>
                <a:ext cx="6494342" cy="11378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𝑃</m:t>
                      </m:r>
                      <m:d>
                        <m:dPr>
                          <m:ctrlPr>
                            <a:rPr lang="en-US" sz="2800" i="1">
                              <a:latin typeface="Cambria Math" panose="02040503050406030204" pitchFamily="18" charset="0"/>
                            </a:rPr>
                          </m:ctrlPr>
                        </m:dPr>
                        <m:e>
                          <m:r>
                            <a:rPr lang="en-US" sz="2800" i="1">
                              <a:latin typeface="Cambria Math" panose="02040503050406030204" pitchFamily="18" charset="0"/>
                            </a:rPr>
                            <m:t>𝑍</m:t>
                          </m:r>
                        </m:e>
                        <m:e>
                          <m:r>
                            <a:rPr lang="en-US" sz="2800" i="1">
                              <a:latin typeface="Cambria Math" panose="02040503050406030204" pitchFamily="18" charset="0"/>
                              <a:ea typeface="Cambria Math" panose="02040503050406030204" pitchFamily="18" charset="0"/>
                            </a:rPr>
                            <m:t>𝑋</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𝑡𝑟𝑎𝑖𝑛</m:t>
                          </m:r>
                        </m:e>
                      </m:d>
                      <m:r>
                        <a:rPr lang="en-US" sz="2800" i="1">
                          <a:latin typeface="Cambria Math" panose="02040503050406030204" pitchFamily="18" charset="0"/>
                        </a:rPr>
                        <m:t>=</m:t>
                      </m:r>
                      <m:nary>
                        <m:naryPr>
                          <m:chr m:val="∑"/>
                          <m:supHide m:val="on"/>
                          <m:ctrlPr>
                            <a:rPr lang="en-US" sz="2800" i="1" smtClean="0">
                              <a:latin typeface="Cambria Math" panose="02040503050406030204" pitchFamily="18" charset="0"/>
                            </a:rPr>
                          </m:ctrlPr>
                        </m:naryPr>
                        <m:sub>
                          <m:r>
                            <m:rPr>
                              <m:brk m:alnAt="7"/>
                            </m:rPr>
                            <a:rPr lang="en-US" sz="2800" i="1">
                              <a:latin typeface="Cambria Math" panose="02040503050406030204" pitchFamily="18" charset="0"/>
                              <a:ea typeface="Cambria Math" panose="02040503050406030204" pitchFamily="18" charset="0"/>
                            </a:rPr>
                            <m:t>𝜃</m:t>
                          </m:r>
                        </m:sub>
                        <m:sup/>
                        <m:e>
                          <m:r>
                            <a:rPr lang="en-US" sz="2800" i="1" smtClean="0">
                              <a:latin typeface="Cambria Math" panose="02040503050406030204" pitchFamily="18" charset="0"/>
                            </a:rPr>
                            <m:t>𝑃</m:t>
                          </m:r>
                          <m:d>
                            <m:dPr>
                              <m:ctrlPr>
                                <a:rPr lang="en-US" sz="2800" i="1">
                                  <a:latin typeface="Cambria Math" panose="02040503050406030204" pitchFamily="18" charset="0"/>
                                </a:rPr>
                              </m:ctrlPr>
                            </m:dPr>
                            <m:e>
                              <m:r>
                                <a:rPr lang="en-US" sz="2800" i="1">
                                  <a:latin typeface="Cambria Math" panose="02040503050406030204" pitchFamily="18" charset="0"/>
                                </a:rPr>
                                <m:t>𝑍</m:t>
                              </m:r>
                            </m:e>
                            <m:e>
                              <m:r>
                                <a:rPr lang="en-US" sz="2800" i="1">
                                  <a:latin typeface="Cambria Math" panose="02040503050406030204" pitchFamily="18" charset="0"/>
                                </a:rPr>
                                <m:t>𝑋</m:t>
                              </m:r>
                              <m:r>
                                <a:rPr lang="en-US" sz="2800" i="1">
                                  <a:latin typeface="Cambria Math" panose="02040503050406030204" pitchFamily="18" charset="0"/>
                                </a:rPr>
                                <m:t>,</m:t>
                              </m:r>
                              <m:r>
                                <a:rPr lang="en-US" sz="2800" i="1">
                                  <a:latin typeface="Cambria Math" panose="02040503050406030204" pitchFamily="18" charset="0"/>
                                  <a:ea typeface="Cambria Math" panose="02040503050406030204" pitchFamily="18" charset="0"/>
                                </a:rPr>
                                <m:t>𝜃</m:t>
                              </m:r>
                            </m:e>
                          </m:d>
                          <m:r>
                            <a:rPr lang="en-US" sz="2800" i="1">
                              <a:latin typeface="Cambria Math" panose="02040503050406030204" pitchFamily="18" charset="0"/>
                              <a:ea typeface="Cambria Math" panose="02040503050406030204" pitchFamily="18" charset="0"/>
                            </a:rPr>
                            <m:t>𝑃</m:t>
                          </m:r>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𝜃</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𝑡𝑟𝑎𝑖𝑛</m:t>
                          </m:r>
                          <m:r>
                            <a:rPr lang="en-US" sz="2800" i="1">
                              <a:latin typeface="Cambria Math" panose="02040503050406030204" pitchFamily="18" charset="0"/>
                              <a:ea typeface="Cambria Math" panose="02040503050406030204" pitchFamily="18" charset="0"/>
                            </a:rPr>
                            <m:t>)</m:t>
                          </m:r>
                        </m:e>
                      </m:nary>
                    </m:oMath>
                  </m:oMathPara>
                </a14:m>
                <a:endParaRPr lang="en-US" sz="2800" dirty="0"/>
              </a:p>
            </p:txBody>
          </p:sp>
        </mc:Choice>
        <mc:Fallback xmlns="">
          <p:sp>
            <p:nvSpPr>
              <p:cNvPr id="40" name="TextBox 39"/>
              <p:cNvSpPr txBox="1">
                <a:spLocks noRot="1" noChangeAspect="1" noMove="1" noResize="1" noEditPoints="1" noAdjustHandles="1" noChangeArrowheads="1" noChangeShapeType="1" noTextEdit="1"/>
              </p:cNvSpPr>
              <p:nvPr/>
            </p:nvSpPr>
            <p:spPr>
              <a:xfrm>
                <a:off x="2665713" y="5718350"/>
                <a:ext cx="6494342" cy="1137876"/>
              </a:xfrm>
              <a:prstGeom prst="rect">
                <a:avLst/>
              </a:prstGeom>
              <a:blipFill>
                <a:blip r:embed="rId7"/>
                <a:stretch>
                  <a:fillRect t="-128571" b="-180220"/>
                </a:stretch>
              </a:blipFill>
            </p:spPr>
            <p:txBody>
              <a:bodyPr/>
              <a:lstStyle/>
              <a:p>
                <a:r>
                  <a:rPr lang="ro-RO">
                    <a:noFill/>
                  </a:rPr>
                  <a:t> </a:t>
                </a:r>
              </a:p>
            </p:txBody>
          </p:sp>
        </mc:Fallback>
      </mc:AlternateContent>
    </p:spTree>
    <p:extLst>
      <p:ext uri="{BB962C8B-B14F-4D97-AF65-F5344CB8AC3E}">
        <p14:creationId xmlns:p14="http://schemas.microsoft.com/office/powerpoint/2010/main" val="19675966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092" y="1025524"/>
            <a:ext cx="7886700" cy="4841875"/>
          </a:xfrm>
        </p:spPr>
        <p:txBody>
          <a:bodyPr>
            <a:normAutofit/>
          </a:bodyPr>
          <a:lstStyle/>
          <a:p>
            <a:pPr>
              <a:lnSpc>
                <a:spcPct val="150000"/>
              </a:lnSpc>
              <a:buFont typeface="Wingdings" panose="05000000000000000000" pitchFamily="2" charset="2"/>
              <a:buChar char="Ø"/>
            </a:pPr>
            <a:r>
              <a:rPr lang="en-US" sz="1800" dirty="0"/>
              <a:t>Results on multiple different </a:t>
            </a:r>
            <a:r>
              <a:rPr lang="en-US" sz="1800" b="1" dirty="0"/>
              <a:t>recognition tasks</a:t>
            </a:r>
            <a:r>
              <a:rPr lang="en-US" sz="1800" dirty="0"/>
              <a:t>:</a:t>
            </a:r>
          </a:p>
          <a:p>
            <a:pPr marL="0" indent="0">
              <a:lnSpc>
                <a:spcPct val="150000"/>
              </a:lnSpc>
              <a:buNone/>
            </a:pPr>
            <a:endParaRPr lang="en-US" sz="1800" dirty="0"/>
          </a:p>
          <a:p>
            <a:pPr lvl="1">
              <a:lnSpc>
                <a:spcPct val="150000"/>
              </a:lnSpc>
              <a:buFont typeface="Calibri" panose="020F0502020204030204" pitchFamily="34" charset="0"/>
              <a:buChar char="−"/>
            </a:pPr>
            <a:r>
              <a:rPr lang="en-US" sz="1800" dirty="0"/>
              <a:t>visual classification (</a:t>
            </a:r>
            <a:r>
              <a:rPr lang="fr-FR" sz="1800" b="1" dirty="0"/>
              <a:t>Pascal VOC 2007, </a:t>
            </a:r>
            <a:r>
              <a:rPr lang="en-US" sz="1800" b="1" dirty="0"/>
              <a:t>MIT-67</a:t>
            </a:r>
            <a:r>
              <a:rPr lang="fr-FR" sz="1800" b="1" dirty="0"/>
              <a:t> </a:t>
            </a:r>
            <a:r>
              <a:rPr lang="en-US" sz="1800" dirty="0"/>
              <a:t>)</a:t>
            </a:r>
          </a:p>
          <a:p>
            <a:pPr lvl="1">
              <a:lnSpc>
                <a:spcPct val="150000"/>
              </a:lnSpc>
              <a:buFont typeface="Calibri" panose="020F0502020204030204" pitchFamily="34" charset="0"/>
              <a:buChar char="−"/>
            </a:pPr>
            <a:endParaRPr lang="en-US" sz="1800" dirty="0"/>
          </a:p>
          <a:p>
            <a:pPr lvl="1">
              <a:lnSpc>
                <a:spcPct val="150000"/>
              </a:lnSpc>
              <a:buFont typeface="Calibri" panose="020F0502020204030204" pitchFamily="34" charset="0"/>
              <a:buChar char="−"/>
            </a:pPr>
            <a:r>
              <a:rPr lang="en-US" sz="1800" dirty="0"/>
              <a:t>fine-grained recognition (</a:t>
            </a:r>
            <a:r>
              <a:rPr lang="en-US" sz="1800" b="1" dirty="0"/>
              <a:t>Caltech-UCSD</a:t>
            </a:r>
            <a:r>
              <a:rPr lang="en-US" sz="1800" dirty="0"/>
              <a:t>, </a:t>
            </a:r>
            <a:r>
              <a:rPr lang="en-US" sz="1800" b="1" dirty="0"/>
              <a:t>Oxford 102</a:t>
            </a:r>
            <a:r>
              <a:rPr lang="en-US" sz="1800" dirty="0"/>
              <a:t>)</a:t>
            </a:r>
          </a:p>
          <a:p>
            <a:pPr lvl="1">
              <a:lnSpc>
                <a:spcPct val="150000"/>
              </a:lnSpc>
              <a:buFont typeface="Calibri" panose="020F0502020204030204" pitchFamily="34" charset="0"/>
              <a:buChar char="−"/>
            </a:pPr>
            <a:endParaRPr lang="en-US" sz="1800" dirty="0"/>
          </a:p>
          <a:p>
            <a:pPr lvl="1">
              <a:lnSpc>
                <a:spcPct val="150000"/>
              </a:lnSpc>
              <a:buFont typeface="Calibri" panose="020F0502020204030204" pitchFamily="34" charset="0"/>
              <a:buChar char="−"/>
            </a:pPr>
            <a:r>
              <a:rPr lang="en-US" sz="1800" dirty="0"/>
              <a:t>attribute detection (</a:t>
            </a:r>
            <a:r>
              <a:rPr lang="en-US" sz="1800" b="1" dirty="0"/>
              <a:t>UIUC 64, H3D dataset</a:t>
            </a:r>
            <a:r>
              <a:rPr lang="en-US" sz="1800" dirty="0"/>
              <a:t>)</a:t>
            </a:r>
          </a:p>
          <a:p>
            <a:pPr lvl="1">
              <a:lnSpc>
                <a:spcPct val="150000"/>
              </a:lnSpc>
              <a:buFont typeface="Calibri" panose="020F0502020204030204" pitchFamily="34" charset="0"/>
              <a:buChar char="−"/>
            </a:pPr>
            <a:endParaRPr lang="en-US" sz="1800" dirty="0"/>
          </a:p>
          <a:p>
            <a:pPr lvl="1">
              <a:lnSpc>
                <a:spcPct val="150000"/>
              </a:lnSpc>
              <a:buFont typeface="Calibri" panose="020F0502020204030204" pitchFamily="34" charset="0"/>
              <a:buChar char="−"/>
            </a:pPr>
            <a:r>
              <a:rPr lang="en-US" sz="1800" dirty="0"/>
              <a:t>visual image retrieval  (</a:t>
            </a:r>
            <a:r>
              <a:rPr lang="en-US" sz="1800" b="1" dirty="0"/>
              <a:t>Oxford5k, Paris6k, Sculptures6k, Holidays and </a:t>
            </a:r>
            <a:r>
              <a:rPr lang="en-US" sz="1800" b="1" dirty="0" err="1"/>
              <a:t>Ukbench</a:t>
            </a:r>
            <a:r>
              <a:rPr lang="en-US" sz="1800" b="1" dirty="0"/>
              <a:t>)</a:t>
            </a:r>
            <a:endParaRPr lang="en-US" sz="1800" dirty="0"/>
          </a:p>
        </p:txBody>
      </p:sp>
      <p:sp>
        <p:nvSpPr>
          <p:cNvPr id="5" name="Rectangle 4"/>
          <p:cNvSpPr/>
          <p:nvPr/>
        </p:nvSpPr>
        <p:spPr>
          <a:xfrm>
            <a:off x="1783727" y="151689"/>
            <a:ext cx="5503431"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Experimental Comparison Feedback</a:t>
            </a:r>
            <a:endParaRPr lang="en-US" sz="1400" b="1" dirty="0">
              <a:solidFill>
                <a:srgbClr val="5555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7466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1223" y="1111594"/>
            <a:ext cx="7924800" cy="5078313"/>
          </a:xfrm>
          <a:prstGeom prst="rect">
            <a:avLst/>
          </a:prstGeom>
          <a:noFill/>
        </p:spPr>
        <p:txBody>
          <a:bodyPr wrap="square" rtlCol="0">
            <a:spAutoFit/>
          </a:bodyPr>
          <a:lstStyle/>
          <a:p>
            <a:pPr marL="285750" indent="-285750">
              <a:buFont typeface="Wingdings" panose="05000000000000000000" pitchFamily="2" charset="2"/>
              <a:buChar char="Ø"/>
            </a:pPr>
            <a:r>
              <a:rPr lang="en-US" dirty="0"/>
              <a:t>The feature vector is  </a:t>
            </a:r>
            <a:r>
              <a:rPr lang="en-US" b="1" dirty="0"/>
              <a:t>L2 normalized </a:t>
            </a:r>
            <a:r>
              <a:rPr lang="en-US" dirty="0"/>
              <a:t>to unit length for all the experiments. </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The 4096 dimensional </a:t>
            </a:r>
            <a:r>
              <a:rPr lang="en-US" b="1" dirty="0"/>
              <a:t>feature vector </a:t>
            </a:r>
            <a:r>
              <a:rPr lang="en-US" dirty="0"/>
              <a:t>was used in combination with a </a:t>
            </a:r>
            <a:r>
              <a:rPr lang="en-US" b="1" dirty="0"/>
              <a:t>Support Vector Machine (SVM)</a:t>
            </a:r>
            <a:r>
              <a:rPr lang="en-US" dirty="0"/>
              <a:t> to solve different classification tasks </a:t>
            </a:r>
            <a:r>
              <a:rPr lang="en-US" b="1" dirty="0"/>
              <a:t>(CNN-SVM).</a:t>
            </a:r>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endParaRPr lang="en-US" b="1" dirty="0"/>
          </a:p>
          <a:p>
            <a:pPr marL="285750" indent="-285750">
              <a:buFont typeface="Wingdings" panose="05000000000000000000" pitchFamily="2" charset="2"/>
              <a:buChar char="Ø"/>
            </a:pPr>
            <a:r>
              <a:rPr lang="en-US" dirty="0"/>
              <a:t>The training set was </a:t>
            </a:r>
            <a:r>
              <a:rPr lang="en-US" b="1" dirty="0"/>
              <a:t>augmented</a:t>
            </a:r>
            <a:r>
              <a:rPr lang="en-US" dirty="0"/>
              <a:t> by adding cropped and rotated samples  </a:t>
            </a:r>
            <a:r>
              <a:rPr lang="en-US" b="1" dirty="0"/>
              <a:t>(</a:t>
            </a:r>
            <a:r>
              <a:rPr lang="en-US" b="1" dirty="0" err="1"/>
              <a:t>CNNaug</a:t>
            </a:r>
            <a:r>
              <a:rPr lang="en-US" b="1" dirty="0"/>
              <a:t>+ SVM</a:t>
            </a:r>
            <a:r>
              <a:rPr lang="en-US" dirty="0"/>
              <a:t>).</a:t>
            </a:r>
          </a:p>
          <a:p>
            <a:endParaRPr lang="en-US" b="1" dirty="0"/>
          </a:p>
        </p:txBody>
      </p:sp>
      <p:sp>
        <p:nvSpPr>
          <p:cNvPr id="9" name="Rectangle 8"/>
          <p:cNvSpPr/>
          <p:nvPr/>
        </p:nvSpPr>
        <p:spPr>
          <a:xfrm>
            <a:off x="2950285" y="151689"/>
            <a:ext cx="3170291"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Visual Classification</a:t>
            </a:r>
            <a:endParaRPr lang="en-US" sz="1400" b="1" dirty="0">
              <a:solidFill>
                <a:srgbClr val="5555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4820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9941" y="4516228"/>
            <a:ext cx="8114756" cy="646331"/>
          </a:xfrm>
          <a:prstGeom prst="rect">
            <a:avLst/>
          </a:prstGeom>
          <a:noFill/>
        </p:spPr>
        <p:txBody>
          <a:bodyPr wrap="square" rtlCol="0">
            <a:spAutoFit/>
          </a:bodyPr>
          <a:lstStyle/>
          <a:p>
            <a:r>
              <a:rPr lang="en-US" dirty="0"/>
              <a:t>In contrast to object detection, object image classification requires no localization of the objects.</a:t>
            </a:r>
          </a:p>
        </p:txBody>
      </p:sp>
      <p:sp>
        <p:nvSpPr>
          <p:cNvPr id="7" name="TextBox 6"/>
          <p:cNvSpPr txBox="1"/>
          <p:nvPr/>
        </p:nvSpPr>
        <p:spPr>
          <a:xfrm>
            <a:off x="619941" y="1654906"/>
            <a:ext cx="7886700" cy="646331"/>
          </a:xfrm>
          <a:prstGeom prst="rect">
            <a:avLst/>
          </a:prstGeom>
          <a:noFill/>
        </p:spPr>
        <p:txBody>
          <a:bodyPr wrap="square" rtlCol="0">
            <a:spAutoFit/>
          </a:bodyPr>
          <a:lstStyle/>
          <a:p>
            <a:r>
              <a:rPr lang="fr-FR" b="1" dirty="0"/>
              <a:t>Pascal VOC 2007  </a:t>
            </a:r>
            <a:r>
              <a:rPr lang="en-US" dirty="0"/>
              <a:t>for object image classification</a:t>
            </a:r>
            <a:r>
              <a:rPr lang="fr-FR" dirty="0"/>
              <a:t>. Pascal VOC 2007 </a:t>
            </a:r>
            <a:r>
              <a:rPr lang="fr-FR" dirty="0" err="1"/>
              <a:t>contains</a:t>
            </a:r>
            <a:r>
              <a:rPr lang="fr-FR" dirty="0"/>
              <a:t> 10000 images </a:t>
            </a:r>
            <a:r>
              <a:rPr lang="en-US" dirty="0"/>
              <a:t>of 20 classes including animals, handmade and natural objects.</a:t>
            </a:r>
          </a:p>
        </p:txBody>
      </p:sp>
      <p:sp>
        <p:nvSpPr>
          <p:cNvPr id="8" name="TextBox 7"/>
          <p:cNvSpPr txBox="1"/>
          <p:nvPr/>
        </p:nvSpPr>
        <p:spPr>
          <a:xfrm>
            <a:off x="619941" y="2859303"/>
            <a:ext cx="7628708" cy="646331"/>
          </a:xfrm>
          <a:prstGeom prst="rect">
            <a:avLst/>
          </a:prstGeom>
          <a:noFill/>
        </p:spPr>
        <p:txBody>
          <a:bodyPr wrap="square" rtlCol="0">
            <a:spAutoFit/>
          </a:bodyPr>
          <a:lstStyle/>
          <a:p>
            <a:r>
              <a:rPr lang="en-US" b="1" dirty="0"/>
              <a:t>MIT-67 </a:t>
            </a:r>
            <a:r>
              <a:rPr lang="en-US" dirty="0"/>
              <a:t>indoor scenes for scene recognition. The MIT scenes dataset has 15620</a:t>
            </a:r>
          </a:p>
          <a:p>
            <a:r>
              <a:rPr lang="en-US" dirty="0"/>
              <a:t>images of 67 indoor scene classes. </a:t>
            </a:r>
          </a:p>
        </p:txBody>
      </p:sp>
      <p:sp>
        <p:nvSpPr>
          <p:cNvPr id="11" name="TextBox 10"/>
          <p:cNvSpPr txBox="1"/>
          <p:nvPr/>
        </p:nvSpPr>
        <p:spPr>
          <a:xfrm>
            <a:off x="619941" y="1054963"/>
            <a:ext cx="1231876" cy="369332"/>
          </a:xfrm>
          <a:prstGeom prst="rect">
            <a:avLst/>
          </a:prstGeom>
          <a:noFill/>
        </p:spPr>
        <p:txBody>
          <a:bodyPr wrap="none" rtlCol="0">
            <a:spAutoFit/>
          </a:bodyPr>
          <a:lstStyle/>
          <a:p>
            <a:r>
              <a:rPr lang="en-US" u="sng" dirty="0"/>
              <a:t>Databases:</a:t>
            </a:r>
          </a:p>
        </p:txBody>
      </p:sp>
      <p:sp>
        <p:nvSpPr>
          <p:cNvPr id="12" name="Rectangle 11"/>
          <p:cNvSpPr/>
          <p:nvPr/>
        </p:nvSpPr>
        <p:spPr>
          <a:xfrm>
            <a:off x="2950285" y="151689"/>
            <a:ext cx="3170291"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Visual Classification</a:t>
            </a:r>
            <a:endParaRPr lang="en-US" sz="1400" b="1" dirty="0">
              <a:solidFill>
                <a:srgbClr val="5555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1416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9005" y="1470660"/>
            <a:ext cx="8621486" cy="2500175"/>
          </a:xfrm>
          <a:prstGeom prst="rect">
            <a:avLst/>
          </a:prstGeom>
        </p:spPr>
      </p:pic>
      <p:sp>
        <p:nvSpPr>
          <p:cNvPr id="5" name="TextBox 4"/>
          <p:cNvSpPr txBox="1"/>
          <p:nvPr/>
        </p:nvSpPr>
        <p:spPr>
          <a:xfrm>
            <a:off x="209005" y="4281181"/>
            <a:ext cx="9056914" cy="646331"/>
          </a:xfrm>
          <a:prstGeom prst="rect">
            <a:avLst/>
          </a:prstGeom>
          <a:noFill/>
        </p:spPr>
        <p:txBody>
          <a:bodyPr wrap="square" rtlCol="0">
            <a:spAutoFit/>
          </a:bodyPr>
          <a:lstStyle/>
          <a:p>
            <a:r>
              <a:rPr lang="en-US" b="1" dirty="0"/>
              <a:t>Pascal VOC 2007 Image Classification Results </a:t>
            </a:r>
            <a:r>
              <a:rPr lang="en-US" dirty="0"/>
              <a:t>compared to other methods which also use training data outside VOC. The CNN representation is not tuned for the Pascal VOC dataset</a:t>
            </a:r>
          </a:p>
        </p:txBody>
      </p:sp>
      <p:sp>
        <p:nvSpPr>
          <p:cNvPr id="10" name="Rectangle 9"/>
          <p:cNvSpPr/>
          <p:nvPr/>
        </p:nvSpPr>
        <p:spPr>
          <a:xfrm>
            <a:off x="2950285" y="151689"/>
            <a:ext cx="3170291"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Visual Classification</a:t>
            </a:r>
            <a:endParaRPr lang="en-US" sz="1400" b="1" dirty="0">
              <a:solidFill>
                <a:srgbClr val="555555"/>
              </a:solidFill>
              <a:latin typeface="Arial" panose="020B0604020202020204" pitchFamily="34" charset="0"/>
              <a:cs typeface="Arial" panose="020B0604020202020204" pitchFamily="34" charset="0"/>
            </a:endParaRPr>
          </a:p>
        </p:txBody>
      </p:sp>
      <p:sp>
        <p:nvSpPr>
          <p:cNvPr id="6" name="Rectangle 5"/>
          <p:cNvSpPr/>
          <p:nvPr/>
        </p:nvSpPr>
        <p:spPr>
          <a:xfrm>
            <a:off x="2180628" y="3493072"/>
            <a:ext cx="2722298" cy="312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33872" y="2489865"/>
            <a:ext cx="2070353" cy="3398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07516" y="3510332"/>
            <a:ext cx="524582" cy="3125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157159" y="2489865"/>
            <a:ext cx="524582" cy="3151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7644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5840" y="680543"/>
            <a:ext cx="4855844" cy="4172610"/>
          </a:xfrm>
        </p:spPr>
      </p:pic>
      <p:sp>
        <p:nvSpPr>
          <p:cNvPr id="2" name="TextBox 1"/>
          <p:cNvSpPr txBox="1"/>
          <p:nvPr/>
        </p:nvSpPr>
        <p:spPr>
          <a:xfrm>
            <a:off x="1053737" y="5001197"/>
            <a:ext cx="7556318" cy="923330"/>
          </a:xfrm>
          <a:prstGeom prst="rect">
            <a:avLst/>
          </a:prstGeom>
          <a:noFill/>
        </p:spPr>
        <p:txBody>
          <a:bodyPr wrap="square" rtlCol="0">
            <a:spAutoFit/>
          </a:bodyPr>
          <a:lstStyle/>
          <a:p>
            <a:r>
              <a:rPr lang="en-US" dirty="0"/>
              <a:t>Evolution of the </a:t>
            </a:r>
            <a:r>
              <a:rPr lang="en-US" b="1" dirty="0"/>
              <a:t>mean image classification AP (average precision) </a:t>
            </a:r>
            <a:r>
              <a:rPr lang="en-US" dirty="0"/>
              <a:t>over </a:t>
            </a:r>
            <a:r>
              <a:rPr lang="en-US" b="1" dirty="0"/>
              <a:t>PASCAL VOC 2007</a:t>
            </a:r>
            <a:r>
              <a:rPr lang="en-US" dirty="0"/>
              <a:t> classes as we use a </a:t>
            </a:r>
            <a:r>
              <a:rPr lang="en-US" b="1" dirty="0"/>
              <a:t>deeper</a:t>
            </a:r>
            <a:r>
              <a:rPr lang="en-US" dirty="0"/>
              <a:t> representation from the </a:t>
            </a:r>
            <a:r>
              <a:rPr lang="en-US" b="1" dirty="0" err="1"/>
              <a:t>OverFeat</a:t>
            </a:r>
            <a:r>
              <a:rPr lang="en-US" b="1" dirty="0"/>
              <a:t> CNN </a:t>
            </a:r>
            <a:r>
              <a:rPr lang="en-US" dirty="0"/>
              <a:t>trained on the </a:t>
            </a:r>
            <a:r>
              <a:rPr lang="en-US" b="1" dirty="0"/>
              <a:t>ILSVRC dataset.</a:t>
            </a:r>
            <a:endParaRPr lang="en-US" dirty="0"/>
          </a:p>
        </p:txBody>
      </p:sp>
      <p:sp>
        <p:nvSpPr>
          <p:cNvPr id="3" name="TextBox 2"/>
          <p:cNvSpPr txBox="1"/>
          <p:nvPr/>
        </p:nvSpPr>
        <p:spPr>
          <a:xfrm>
            <a:off x="1974124" y="7454538"/>
            <a:ext cx="3683726" cy="4524315"/>
          </a:xfrm>
          <a:prstGeom prst="rect">
            <a:avLst/>
          </a:prstGeom>
          <a:noFill/>
        </p:spPr>
        <p:txBody>
          <a:bodyPr wrap="square" rtlCol="0">
            <a:spAutoFit/>
          </a:bodyPr>
          <a:lstStyle/>
          <a:p>
            <a:r>
              <a:rPr lang="en-US" dirty="0"/>
              <a:t>Intuitively one could reason that the</a:t>
            </a:r>
          </a:p>
          <a:p>
            <a:r>
              <a:rPr lang="en-US" dirty="0"/>
              <a:t>learnt weights for the deeper layers could become more specific</a:t>
            </a:r>
          </a:p>
          <a:p>
            <a:r>
              <a:rPr lang="en-US" dirty="0"/>
              <a:t>to the images of the training dataset and the task it is</a:t>
            </a:r>
          </a:p>
          <a:p>
            <a:r>
              <a:rPr lang="en-US" dirty="0"/>
              <a:t>trained for. We observed the</a:t>
            </a:r>
          </a:p>
          <a:p>
            <a:r>
              <a:rPr lang="en-US" dirty="0"/>
              <a:t>same trend in the individual class plots. The subtle drops in</a:t>
            </a:r>
          </a:p>
          <a:p>
            <a:r>
              <a:rPr lang="en-US" dirty="0"/>
              <a:t>the mid layers (e.g. 4, 8, etc.) is due to the “</a:t>
            </a:r>
            <a:r>
              <a:rPr lang="en-US" dirty="0" err="1"/>
              <a:t>ReLU</a:t>
            </a:r>
            <a:r>
              <a:rPr lang="en-US" dirty="0"/>
              <a:t>” layer</a:t>
            </a:r>
          </a:p>
          <a:p>
            <a:r>
              <a:rPr lang="en-US" dirty="0"/>
              <a:t>which half-rectifies the signals. Although this will help the</a:t>
            </a:r>
          </a:p>
          <a:p>
            <a:r>
              <a:rPr lang="en-US" dirty="0"/>
              <a:t>non-linearity of the trained model in the CNN, it does not</a:t>
            </a:r>
          </a:p>
          <a:p>
            <a:r>
              <a:rPr lang="en-US" dirty="0"/>
              <a:t>help if immediately used for classification.</a:t>
            </a:r>
          </a:p>
        </p:txBody>
      </p:sp>
      <p:sp>
        <p:nvSpPr>
          <p:cNvPr id="7" name="Rectangle 6"/>
          <p:cNvSpPr/>
          <p:nvPr/>
        </p:nvSpPr>
        <p:spPr>
          <a:xfrm>
            <a:off x="2950285" y="151689"/>
            <a:ext cx="3170291"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Visual Classification</a:t>
            </a:r>
            <a:endParaRPr lang="en-US" sz="1400" b="1" dirty="0">
              <a:solidFill>
                <a:srgbClr val="5555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2928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1612" y="865905"/>
            <a:ext cx="4344684" cy="4592220"/>
          </a:xfrm>
          <a:prstGeom prst="rect">
            <a:avLst/>
          </a:prstGeom>
        </p:spPr>
      </p:pic>
      <p:sp>
        <p:nvSpPr>
          <p:cNvPr id="2" name="TextBox 1"/>
          <p:cNvSpPr txBox="1"/>
          <p:nvPr/>
        </p:nvSpPr>
        <p:spPr>
          <a:xfrm>
            <a:off x="1245326" y="5405255"/>
            <a:ext cx="6827520" cy="923330"/>
          </a:xfrm>
          <a:prstGeom prst="rect">
            <a:avLst/>
          </a:prstGeom>
          <a:noFill/>
        </p:spPr>
        <p:txBody>
          <a:bodyPr wrap="square" rtlCol="0">
            <a:spAutoFit/>
          </a:bodyPr>
          <a:lstStyle/>
          <a:p>
            <a:r>
              <a:rPr lang="en-US" b="1" dirty="0"/>
              <a:t>Confusion matrix</a:t>
            </a:r>
            <a:r>
              <a:rPr lang="en-US" dirty="0"/>
              <a:t> for the </a:t>
            </a:r>
            <a:r>
              <a:rPr lang="en-US" b="1" dirty="0"/>
              <a:t>MIT-67 indoor dataset</a:t>
            </a:r>
            <a:r>
              <a:rPr lang="en-US" dirty="0"/>
              <a:t>. Some of the off-diagonal confused classes have been annotated, these particular cases could be </a:t>
            </a:r>
            <a:r>
              <a:rPr lang="en-US" b="1" dirty="0"/>
              <a:t>hard even for a human to distinguish</a:t>
            </a:r>
            <a:r>
              <a:rPr lang="en-US" dirty="0"/>
              <a:t>.</a:t>
            </a:r>
          </a:p>
        </p:txBody>
      </p:sp>
      <p:sp>
        <p:nvSpPr>
          <p:cNvPr id="6" name="Rectangle 5"/>
          <p:cNvSpPr/>
          <p:nvPr/>
        </p:nvSpPr>
        <p:spPr>
          <a:xfrm>
            <a:off x="2950285" y="151689"/>
            <a:ext cx="3170291"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Visual Classification</a:t>
            </a:r>
            <a:endParaRPr lang="en-US" sz="1400" b="1" dirty="0">
              <a:solidFill>
                <a:srgbClr val="5555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355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162" y="5515104"/>
            <a:ext cx="8202031" cy="646331"/>
          </a:xfrm>
          <a:prstGeom prst="rect">
            <a:avLst/>
          </a:prstGeom>
          <a:noFill/>
        </p:spPr>
        <p:txBody>
          <a:bodyPr wrap="square" rtlCol="0">
            <a:spAutoFit/>
          </a:bodyPr>
          <a:lstStyle/>
          <a:p>
            <a:r>
              <a:rPr lang="en-US" dirty="0"/>
              <a:t>Using a CNN off-the-shelf representation with linear SVMs training significantly outperforms a majority of the baselines.</a:t>
            </a:r>
          </a:p>
        </p:txBody>
      </p:sp>
      <p:sp>
        <p:nvSpPr>
          <p:cNvPr id="5" name="TextBox 4"/>
          <p:cNvSpPr txBox="1"/>
          <p:nvPr/>
        </p:nvSpPr>
        <p:spPr>
          <a:xfrm>
            <a:off x="2856411" y="873496"/>
            <a:ext cx="6287589" cy="369332"/>
          </a:xfrm>
          <a:prstGeom prst="rect">
            <a:avLst/>
          </a:prstGeom>
          <a:noFill/>
        </p:spPr>
        <p:txBody>
          <a:bodyPr wrap="square" rtlCol="0">
            <a:spAutoFit/>
          </a:bodyPr>
          <a:lstStyle/>
          <a:p>
            <a:r>
              <a:rPr lang="en-US" dirty="0"/>
              <a:t>Results of MIT 67 Scene Classification</a:t>
            </a:r>
          </a:p>
        </p:txBody>
      </p:sp>
      <p:sp>
        <p:nvSpPr>
          <p:cNvPr id="6" name="TextBox 5"/>
          <p:cNvSpPr txBox="1"/>
          <p:nvPr/>
        </p:nvSpPr>
        <p:spPr>
          <a:xfrm>
            <a:off x="428161" y="6161435"/>
            <a:ext cx="7871107" cy="646331"/>
          </a:xfrm>
          <a:prstGeom prst="rect">
            <a:avLst/>
          </a:prstGeom>
          <a:noFill/>
        </p:spPr>
        <p:txBody>
          <a:bodyPr wrap="square" rtlCol="0">
            <a:spAutoFit/>
          </a:bodyPr>
          <a:lstStyle/>
          <a:p>
            <a:r>
              <a:rPr lang="en-US" dirty="0"/>
              <a:t>The </a:t>
            </a:r>
            <a:r>
              <a:rPr lang="en-US" b="1" dirty="0"/>
              <a:t>performance </a:t>
            </a:r>
            <a:r>
              <a:rPr lang="en-US" dirty="0"/>
              <a:t>is measured by the average classification accuracy of different classes (</a:t>
            </a:r>
            <a:r>
              <a:rPr lang="en-US" b="1" dirty="0"/>
              <a:t>mean of the confusion matrix diagonal</a:t>
            </a:r>
            <a:r>
              <a:rPr lang="en-US" dirty="0"/>
              <a:t>).</a:t>
            </a:r>
          </a:p>
        </p:txBody>
      </p:sp>
      <p:pic>
        <p:nvPicPr>
          <p:cNvPr id="7" name="Picture 6"/>
          <p:cNvPicPr>
            <a:picLocks noChangeAspect="1"/>
          </p:cNvPicPr>
          <p:nvPr/>
        </p:nvPicPr>
        <p:blipFill>
          <a:blip r:embed="rId3"/>
          <a:stretch>
            <a:fillRect/>
          </a:stretch>
        </p:blipFill>
        <p:spPr>
          <a:xfrm>
            <a:off x="1239501" y="1242828"/>
            <a:ext cx="7059768" cy="4226110"/>
          </a:xfrm>
          <a:prstGeom prst="rect">
            <a:avLst/>
          </a:prstGeom>
        </p:spPr>
      </p:pic>
      <p:sp>
        <p:nvSpPr>
          <p:cNvPr id="10" name="Rectangle 9"/>
          <p:cNvSpPr/>
          <p:nvPr/>
        </p:nvSpPr>
        <p:spPr>
          <a:xfrm>
            <a:off x="2950285" y="151689"/>
            <a:ext cx="3170291"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Visual Classification</a:t>
            </a:r>
            <a:endParaRPr lang="en-US" sz="1400" b="1" dirty="0">
              <a:solidFill>
                <a:srgbClr val="555555"/>
              </a:solidFill>
              <a:latin typeface="Arial" panose="020B0604020202020204" pitchFamily="34" charset="0"/>
              <a:cs typeface="Arial" panose="020B0604020202020204" pitchFamily="34" charset="0"/>
            </a:endParaRPr>
          </a:p>
        </p:txBody>
      </p:sp>
      <p:sp>
        <p:nvSpPr>
          <p:cNvPr id="8" name="Rectangle 7"/>
          <p:cNvSpPr/>
          <p:nvPr/>
        </p:nvSpPr>
        <p:spPr>
          <a:xfrm>
            <a:off x="6529362" y="4749800"/>
            <a:ext cx="524582" cy="3411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9662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112" y="1499877"/>
            <a:ext cx="7849238" cy="646331"/>
          </a:xfrm>
          <a:prstGeom prst="rect">
            <a:avLst/>
          </a:prstGeom>
        </p:spPr>
        <p:txBody>
          <a:bodyPr wrap="square">
            <a:spAutoFit/>
          </a:bodyPr>
          <a:lstStyle/>
          <a:p>
            <a:r>
              <a:rPr lang="en-US" dirty="0" err="1"/>
              <a:t>ConvNet</a:t>
            </a:r>
            <a:r>
              <a:rPr lang="en-US" dirty="0"/>
              <a:t> based feature representations with different </a:t>
            </a:r>
            <a:r>
              <a:rPr lang="en-US" b="1" dirty="0"/>
              <a:t>pre-trained network architectures </a:t>
            </a:r>
            <a:r>
              <a:rPr lang="en-US" dirty="0"/>
              <a:t>and different </a:t>
            </a:r>
            <a:r>
              <a:rPr lang="en-US" b="1" dirty="0"/>
              <a:t>learning heuristics</a:t>
            </a:r>
            <a:r>
              <a:rPr lang="en-US" dirty="0"/>
              <a:t>.</a:t>
            </a:r>
          </a:p>
        </p:txBody>
      </p:sp>
      <p:sp>
        <p:nvSpPr>
          <p:cNvPr id="7" name="Rectangle 6"/>
          <p:cNvSpPr/>
          <p:nvPr/>
        </p:nvSpPr>
        <p:spPr>
          <a:xfrm>
            <a:off x="473884" y="367763"/>
            <a:ext cx="7849238" cy="369332"/>
          </a:xfrm>
          <a:prstGeom prst="rect">
            <a:avLst/>
          </a:prstGeom>
        </p:spPr>
        <p:txBody>
          <a:bodyPr wrap="square">
            <a:spAutoFit/>
          </a:bodyPr>
          <a:lstStyle/>
          <a:p>
            <a:r>
              <a:rPr lang="en-US" b="1" dirty="0"/>
              <a:t>Comparison:</a:t>
            </a:r>
          </a:p>
        </p:txBody>
      </p:sp>
      <p:pic>
        <p:nvPicPr>
          <p:cNvPr id="2" name="Picture 1"/>
          <p:cNvPicPr>
            <a:picLocks noChangeAspect="1"/>
          </p:cNvPicPr>
          <p:nvPr/>
        </p:nvPicPr>
        <p:blipFill>
          <a:blip r:embed="rId2"/>
          <a:stretch>
            <a:fillRect/>
          </a:stretch>
        </p:blipFill>
        <p:spPr>
          <a:xfrm>
            <a:off x="473884" y="3180027"/>
            <a:ext cx="7693826" cy="3176324"/>
          </a:xfrm>
          <a:prstGeom prst="rect">
            <a:avLst/>
          </a:prstGeom>
        </p:spPr>
      </p:pic>
    </p:spTree>
    <p:extLst>
      <p:ext uri="{BB962C8B-B14F-4D97-AF65-F5344CB8AC3E}">
        <p14:creationId xmlns:p14="http://schemas.microsoft.com/office/powerpoint/2010/main" val="36243159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01" y="440962"/>
            <a:ext cx="7886700" cy="995952"/>
          </a:xfrm>
        </p:spPr>
        <p:txBody>
          <a:bodyPr/>
          <a:lstStyle/>
          <a:p>
            <a:pPr marL="0" indent="0">
              <a:buNone/>
            </a:pPr>
            <a:r>
              <a:rPr lang="en-US" sz="1800" b="1" dirty="0"/>
              <a:t>CNN-F Network (Fast Architecture)</a:t>
            </a:r>
          </a:p>
          <a:p>
            <a:r>
              <a:rPr lang="da-DK" sz="1800" dirty="0"/>
              <a:t>Similar to Krizhevsky et al. (ILSVRC-2012 winner)</a:t>
            </a:r>
            <a:endParaRPr lang="en-US" sz="1800" dirty="0"/>
          </a:p>
        </p:txBody>
      </p:sp>
      <p:pic>
        <p:nvPicPr>
          <p:cNvPr id="5" name="Picture 4"/>
          <p:cNvPicPr>
            <a:picLocks noChangeAspect="1"/>
          </p:cNvPicPr>
          <p:nvPr/>
        </p:nvPicPr>
        <p:blipFill>
          <a:blip r:embed="rId2"/>
          <a:stretch>
            <a:fillRect/>
          </a:stretch>
        </p:blipFill>
        <p:spPr>
          <a:xfrm>
            <a:off x="271325" y="1436913"/>
            <a:ext cx="8568460" cy="3631475"/>
          </a:xfrm>
          <a:prstGeom prst="rect">
            <a:avLst/>
          </a:prstGeom>
        </p:spPr>
      </p:pic>
      <p:sp>
        <p:nvSpPr>
          <p:cNvPr id="2" name="Rectangle 1"/>
          <p:cNvSpPr/>
          <p:nvPr/>
        </p:nvSpPr>
        <p:spPr>
          <a:xfrm>
            <a:off x="490537" y="5343037"/>
            <a:ext cx="8130036" cy="369332"/>
          </a:xfrm>
          <a:prstGeom prst="rect">
            <a:avLst/>
          </a:prstGeom>
        </p:spPr>
        <p:txBody>
          <a:bodyPr wrap="square">
            <a:spAutoFit/>
          </a:bodyPr>
          <a:lstStyle/>
          <a:p>
            <a:r>
              <a:rPr lang="en-US" dirty="0">
                <a:latin typeface="URWPalladioL-Roma"/>
              </a:rPr>
              <a:t>Fast processing is ensured by the 4 pixel stride in the first convolutional layer</a:t>
            </a:r>
            <a:endParaRPr lang="en-US" dirty="0"/>
          </a:p>
        </p:txBody>
      </p:sp>
    </p:spTree>
    <p:extLst>
      <p:ext uri="{BB962C8B-B14F-4D97-AF65-F5344CB8AC3E}">
        <p14:creationId xmlns:p14="http://schemas.microsoft.com/office/powerpoint/2010/main" val="30617631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01" y="440962"/>
            <a:ext cx="7886700" cy="995952"/>
          </a:xfrm>
        </p:spPr>
        <p:txBody>
          <a:bodyPr/>
          <a:lstStyle/>
          <a:p>
            <a:pPr marL="0" indent="0">
              <a:buNone/>
            </a:pPr>
            <a:r>
              <a:rPr lang="en-US" sz="1800" b="1" dirty="0"/>
              <a:t>CNN-M Network (Medium Architecture)</a:t>
            </a:r>
          </a:p>
          <a:p>
            <a:r>
              <a:rPr lang="en-US" sz="1800" dirty="0"/>
              <a:t>Similar to </a:t>
            </a:r>
            <a:r>
              <a:rPr lang="en-US" sz="1800" dirty="0" err="1"/>
              <a:t>Zeiler</a:t>
            </a:r>
            <a:r>
              <a:rPr lang="en-US" sz="1800" dirty="0"/>
              <a:t> &amp; Fergus (ILSVRC-2013 winner)</a:t>
            </a:r>
          </a:p>
        </p:txBody>
      </p:sp>
      <p:pic>
        <p:nvPicPr>
          <p:cNvPr id="2" name="Picture 1"/>
          <p:cNvPicPr>
            <a:picLocks noChangeAspect="1"/>
          </p:cNvPicPr>
          <p:nvPr/>
        </p:nvPicPr>
        <p:blipFill>
          <a:blip r:embed="rId2"/>
          <a:stretch>
            <a:fillRect/>
          </a:stretch>
        </p:blipFill>
        <p:spPr>
          <a:xfrm>
            <a:off x="376101" y="1436914"/>
            <a:ext cx="8671460" cy="3581440"/>
          </a:xfrm>
          <a:prstGeom prst="rect">
            <a:avLst/>
          </a:prstGeom>
        </p:spPr>
      </p:pic>
      <p:sp>
        <p:nvSpPr>
          <p:cNvPr id="6" name="TextBox 5"/>
          <p:cNvSpPr txBox="1"/>
          <p:nvPr/>
        </p:nvSpPr>
        <p:spPr>
          <a:xfrm>
            <a:off x="2203269" y="5502686"/>
            <a:ext cx="4604274" cy="369332"/>
          </a:xfrm>
          <a:prstGeom prst="rect">
            <a:avLst/>
          </a:prstGeom>
          <a:noFill/>
        </p:spPr>
        <p:txBody>
          <a:bodyPr wrap="none" rtlCol="0">
            <a:spAutoFit/>
          </a:bodyPr>
          <a:lstStyle/>
          <a:p>
            <a:r>
              <a:rPr lang="en-US" dirty="0"/>
              <a:t>Smaller receptive window size + stride in conv1</a:t>
            </a:r>
          </a:p>
        </p:txBody>
      </p:sp>
    </p:spTree>
    <p:extLst>
      <p:ext uri="{BB962C8B-B14F-4D97-AF65-F5344CB8AC3E}">
        <p14:creationId xmlns:p14="http://schemas.microsoft.com/office/powerpoint/2010/main" val="436591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Regularization</a:t>
            </a:r>
          </a:p>
        </p:txBody>
      </p:sp>
      <p:sp>
        <p:nvSpPr>
          <p:cNvPr id="3" name="Content Placeholder 2"/>
          <p:cNvSpPr>
            <a:spLocks noGrp="1"/>
          </p:cNvSpPr>
          <p:nvPr>
            <p:ph idx="1"/>
          </p:nvPr>
        </p:nvSpPr>
        <p:spPr>
          <a:xfrm>
            <a:off x="0" y="1748624"/>
            <a:ext cx="6256421" cy="4351338"/>
          </a:xfrm>
        </p:spPr>
        <p:txBody>
          <a:bodyPr>
            <a:normAutofit/>
          </a:bodyPr>
          <a:lstStyle/>
          <a:p>
            <a:r>
              <a:rPr lang="en-US" sz="3200" dirty="0"/>
              <a:t>How to select a good model?</a:t>
            </a:r>
          </a:p>
          <a:p>
            <a:pPr lvl="1"/>
            <a:r>
              <a:rPr lang="en-US" dirty="0"/>
              <a:t>How to regularize neural nets?</a:t>
            </a:r>
          </a:p>
          <a:p>
            <a:pPr lvl="1"/>
            <a:endParaRPr lang="en-US" dirty="0"/>
          </a:p>
          <a:p>
            <a:pPr marL="457200" lvl="1" indent="0">
              <a:buNone/>
            </a:pPr>
            <a:endParaRPr lang="en-US" dirty="0"/>
          </a:p>
          <a:p>
            <a:pPr marL="457200" lvl="1" indent="0">
              <a:buNone/>
            </a:pPr>
            <a:endParaRPr lang="en-US" dirty="0"/>
          </a:p>
        </p:txBody>
      </p:sp>
      <p:pic>
        <p:nvPicPr>
          <p:cNvPr id="4" name="Picture 3"/>
          <p:cNvPicPr>
            <a:picLocks noChangeAspect="1"/>
          </p:cNvPicPr>
          <p:nvPr/>
        </p:nvPicPr>
        <p:blipFill>
          <a:blip r:embed="rId3" cstate="print"/>
          <a:stretch>
            <a:fillRect/>
          </a:stretch>
        </p:blipFill>
        <p:spPr>
          <a:xfrm>
            <a:off x="5852160" y="1388004"/>
            <a:ext cx="3137836" cy="2355852"/>
          </a:xfrm>
          <a:prstGeom prst="rect">
            <a:avLst/>
          </a:prstGeom>
        </p:spPr>
      </p:pic>
    </p:spTree>
    <p:extLst>
      <p:ext uri="{BB962C8B-B14F-4D97-AF65-F5344CB8AC3E}">
        <p14:creationId xmlns:p14="http://schemas.microsoft.com/office/powerpoint/2010/main" val="34149809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01" y="440962"/>
            <a:ext cx="7886700" cy="995952"/>
          </a:xfrm>
        </p:spPr>
        <p:txBody>
          <a:bodyPr/>
          <a:lstStyle/>
          <a:p>
            <a:pPr marL="0" indent="0">
              <a:buNone/>
            </a:pPr>
            <a:r>
              <a:rPr lang="en-US" sz="1800" b="1" dirty="0"/>
              <a:t>CNN-S Network (Slow Architecture)</a:t>
            </a:r>
          </a:p>
          <a:p>
            <a:r>
              <a:rPr lang="en-US" sz="1800" dirty="0"/>
              <a:t>Similar to </a:t>
            </a:r>
            <a:r>
              <a:rPr lang="en-US" sz="1800" dirty="0" err="1"/>
              <a:t>Overfeat</a:t>
            </a:r>
            <a:r>
              <a:rPr lang="en-US" sz="1800" dirty="0"/>
              <a:t> ‘accurate’ network (ICLR 2014)</a:t>
            </a:r>
          </a:p>
        </p:txBody>
      </p:sp>
      <p:sp>
        <p:nvSpPr>
          <p:cNvPr id="2" name="TextBox 1"/>
          <p:cNvSpPr txBox="1"/>
          <p:nvPr/>
        </p:nvSpPr>
        <p:spPr>
          <a:xfrm>
            <a:off x="757646" y="5521234"/>
            <a:ext cx="45719" cy="369332"/>
          </a:xfrm>
          <a:prstGeom prst="rect">
            <a:avLst/>
          </a:prstGeom>
          <a:noFill/>
        </p:spPr>
        <p:txBody>
          <a:bodyPr wrap="square" rtlCol="0">
            <a:spAutoFit/>
          </a:bodyPr>
          <a:lstStyle/>
          <a:p>
            <a:endParaRPr lang="en-US" dirty="0"/>
          </a:p>
        </p:txBody>
      </p:sp>
      <p:sp>
        <p:nvSpPr>
          <p:cNvPr id="7" name="TextBox 6"/>
          <p:cNvSpPr txBox="1"/>
          <p:nvPr/>
        </p:nvSpPr>
        <p:spPr>
          <a:xfrm>
            <a:off x="531223" y="5286103"/>
            <a:ext cx="7731578" cy="369332"/>
          </a:xfrm>
          <a:prstGeom prst="rect">
            <a:avLst/>
          </a:prstGeom>
          <a:noFill/>
        </p:spPr>
        <p:txBody>
          <a:bodyPr wrap="square" rtlCol="0">
            <a:spAutoFit/>
          </a:bodyPr>
          <a:lstStyle/>
          <a:p>
            <a:r>
              <a:rPr lang="en-US" dirty="0"/>
              <a:t>Smaller stride in conv2</a:t>
            </a:r>
          </a:p>
        </p:txBody>
      </p:sp>
      <p:pic>
        <p:nvPicPr>
          <p:cNvPr id="8" name="Picture 7"/>
          <p:cNvPicPr>
            <a:picLocks noChangeAspect="1"/>
          </p:cNvPicPr>
          <p:nvPr/>
        </p:nvPicPr>
        <p:blipFill>
          <a:blip r:embed="rId2"/>
          <a:stretch>
            <a:fillRect/>
          </a:stretch>
        </p:blipFill>
        <p:spPr>
          <a:xfrm>
            <a:off x="191588" y="1544400"/>
            <a:ext cx="8682986" cy="3624137"/>
          </a:xfrm>
          <a:prstGeom prst="rect">
            <a:avLst/>
          </a:prstGeom>
        </p:spPr>
      </p:pic>
    </p:spTree>
    <p:extLst>
      <p:ext uri="{BB962C8B-B14F-4D97-AF65-F5344CB8AC3E}">
        <p14:creationId xmlns:p14="http://schemas.microsoft.com/office/powerpoint/2010/main" val="36742268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101" y="440962"/>
            <a:ext cx="7886700" cy="995952"/>
          </a:xfrm>
        </p:spPr>
        <p:txBody>
          <a:bodyPr/>
          <a:lstStyle/>
          <a:p>
            <a:pPr marL="0" indent="0">
              <a:buNone/>
            </a:pPr>
            <a:r>
              <a:rPr lang="en-US" sz="1800" b="1" dirty="0"/>
              <a:t>VGG Very Deep Network</a:t>
            </a:r>
          </a:p>
          <a:p>
            <a:r>
              <a:rPr lang="en-US" sz="1800" dirty="0" err="1"/>
              <a:t>Simonyan</a:t>
            </a:r>
            <a:r>
              <a:rPr lang="en-US" sz="1800" dirty="0"/>
              <a:t> &amp; Zisserman (ICLR 2015)</a:t>
            </a:r>
          </a:p>
        </p:txBody>
      </p:sp>
      <p:sp>
        <p:nvSpPr>
          <p:cNvPr id="2" name="TextBox 1"/>
          <p:cNvSpPr txBox="1"/>
          <p:nvPr/>
        </p:nvSpPr>
        <p:spPr>
          <a:xfrm>
            <a:off x="757646" y="5521234"/>
            <a:ext cx="45719" cy="369332"/>
          </a:xfrm>
          <a:prstGeom prst="rect">
            <a:avLst/>
          </a:prstGeom>
          <a:noFill/>
        </p:spPr>
        <p:txBody>
          <a:bodyPr wrap="square" rtlCol="0">
            <a:spAutoFit/>
          </a:bodyPr>
          <a:lstStyle/>
          <a:p>
            <a:endParaRPr lang="en-US" dirty="0"/>
          </a:p>
        </p:txBody>
      </p:sp>
      <p:sp>
        <p:nvSpPr>
          <p:cNvPr id="7" name="TextBox 6"/>
          <p:cNvSpPr txBox="1"/>
          <p:nvPr/>
        </p:nvSpPr>
        <p:spPr>
          <a:xfrm>
            <a:off x="531223" y="5286103"/>
            <a:ext cx="7731578" cy="369332"/>
          </a:xfrm>
          <a:prstGeom prst="rect">
            <a:avLst/>
          </a:prstGeom>
          <a:noFill/>
        </p:spPr>
        <p:txBody>
          <a:bodyPr wrap="square" rtlCol="0">
            <a:spAutoFit/>
          </a:bodyPr>
          <a:lstStyle/>
          <a:p>
            <a:r>
              <a:rPr lang="en-US" dirty="0"/>
              <a:t>Smaller receptive window size + stride, and deeper</a:t>
            </a:r>
          </a:p>
        </p:txBody>
      </p:sp>
      <p:pic>
        <p:nvPicPr>
          <p:cNvPr id="5" name="Picture 4"/>
          <p:cNvPicPr>
            <a:picLocks noChangeAspect="1"/>
          </p:cNvPicPr>
          <p:nvPr/>
        </p:nvPicPr>
        <p:blipFill>
          <a:blip r:embed="rId2"/>
          <a:stretch>
            <a:fillRect/>
          </a:stretch>
        </p:blipFill>
        <p:spPr>
          <a:xfrm>
            <a:off x="247318" y="1627468"/>
            <a:ext cx="8670260" cy="3413403"/>
          </a:xfrm>
          <a:prstGeom prst="rect">
            <a:avLst/>
          </a:prstGeom>
        </p:spPr>
      </p:pic>
    </p:spTree>
    <p:extLst>
      <p:ext uri="{BB962C8B-B14F-4D97-AF65-F5344CB8AC3E}">
        <p14:creationId xmlns:p14="http://schemas.microsoft.com/office/powerpoint/2010/main" val="34591162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49674" y="572760"/>
            <a:ext cx="8207008" cy="5401320"/>
          </a:xfrm>
          <a:prstGeom prst="rect">
            <a:avLst/>
          </a:prstGeom>
        </p:spPr>
      </p:pic>
    </p:spTree>
    <p:extLst>
      <p:ext uri="{BB962C8B-B14F-4D97-AF65-F5344CB8AC3E}">
        <p14:creationId xmlns:p14="http://schemas.microsoft.com/office/powerpoint/2010/main" val="35586817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36915" y="217715"/>
            <a:ext cx="6755183" cy="369332"/>
          </a:xfrm>
          <a:prstGeom prst="rect">
            <a:avLst/>
          </a:prstGeom>
          <a:noFill/>
        </p:spPr>
        <p:txBody>
          <a:bodyPr wrap="none" rtlCol="0">
            <a:spAutoFit/>
          </a:bodyPr>
          <a:lstStyle/>
          <a:p>
            <a:r>
              <a:rPr lang="en-US" dirty="0"/>
              <a:t>Evolution of Performance on PASCAL VOC-2007 over the recent years</a:t>
            </a:r>
          </a:p>
        </p:txBody>
      </p:sp>
      <p:pic>
        <p:nvPicPr>
          <p:cNvPr id="2" name="Picture 1"/>
          <p:cNvPicPr>
            <a:picLocks noChangeAspect="1"/>
          </p:cNvPicPr>
          <p:nvPr/>
        </p:nvPicPr>
        <p:blipFill>
          <a:blip r:embed="rId2"/>
          <a:stretch>
            <a:fillRect/>
          </a:stretch>
        </p:blipFill>
        <p:spPr>
          <a:xfrm>
            <a:off x="373043" y="785499"/>
            <a:ext cx="8142307" cy="5614356"/>
          </a:xfrm>
          <a:prstGeom prst="rect">
            <a:avLst/>
          </a:prstGeom>
        </p:spPr>
      </p:pic>
    </p:spTree>
    <p:extLst>
      <p:ext uri="{BB962C8B-B14F-4D97-AF65-F5344CB8AC3E}">
        <p14:creationId xmlns:p14="http://schemas.microsoft.com/office/powerpoint/2010/main" val="36587992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2837"/>
          </a:xfrm>
        </p:spPr>
        <p:txBody>
          <a:bodyPr>
            <a:normAutofit fontScale="90000"/>
          </a:bodyPr>
          <a:lstStyle/>
          <a:p>
            <a:r>
              <a:rPr lang="en-US" dirty="0"/>
              <a:t>Data Augmentation</a:t>
            </a:r>
          </a:p>
        </p:txBody>
      </p:sp>
      <p:sp>
        <p:nvSpPr>
          <p:cNvPr id="3" name="Content Placeholder 2"/>
          <p:cNvSpPr>
            <a:spLocks noGrp="1"/>
          </p:cNvSpPr>
          <p:nvPr>
            <p:ph idx="1"/>
          </p:nvPr>
        </p:nvSpPr>
        <p:spPr>
          <a:xfrm>
            <a:off x="434570" y="2251085"/>
            <a:ext cx="8424863" cy="1538412"/>
          </a:xfrm>
        </p:spPr>
        <p:txBody>
          <a:bodyPr>
            <a:noAutofit/>
          </a:bodyPr>
          <a:lstStyle/>
          <a:p>
            <a:pPr>
              <a:lnSpc>
                <a:spcPct val="150000"/>
              </a:lnSpc>
            </a:pPr>
            <a:r>
              <a:rPr lang="en-US" sz="1800" dirty="0"/>
              <a:t>Data augmentation is an essential part of todays machine learning and deep learning applications.</a:t>
            </a:r>
          </a:p>
          <a:p>
            <a:pPr>
              <a:lnSpc>
                <a:spcPct val="150000"/>
              </a:lnSpc>
            </a:pPr>
            <a:r>
              <a:rPr lang="en-US" sz="1800" dirty="0"/>
              <a:t>Makes the model more </a:t>
            </a:r>
            <a:r>
              <a:rPr lang="en-US" sz="1800" b="1" dirty="0"/>
              <a:t>generalizable</a:t>
            </a:r>
            <a:r>
              <a:rPr lang="en-US" sz="1800" dirty="0"/>
              <a:t> and serves as a natural </a:t>
            </a:r>
            <a:r>
              <a:rPr lang="en-US" sz="1800" b="1" dirty="0" err="1"/>
              <a:t>regularizer</a:t>
            </a:r>
            <a:r>
              <a:rPr lang="en-US" sz="1800" b="1" dirty="0"/>
              <a:t>.</a:t>
            </a:r>
          </a:p>
        </p:txBody>
      </p:sp>
      <p:sp>
        <p:nvSpPr>
          <p:cNvPr id="9" name="Slide Number Placeholder 8">
            <a:extLst>
              <a:ext uri="{FF2B5EF4-FFF2-40B4-BE49-F238E27FC236}">
                <a16:creationId xmlns:a16="http://schemas.microsoft.com/office/drawing/2014/main" id="{1DA7D08C-34E2-C94F-A447-B6466BD94E9A}"/>
              </a:ext>
            </a:extLst>
          </p:cNvPr>
          <p:cNvSpPr>
            <a:spLocks noGrp="1"/>
          </p:cNvSpPr>
          <p:nvPr>
            <p:ph type="sldNum" sz="quarter" idx="4"/>
          </p:nvPr>
        </p:nvSpPr>
        <p:spPr bwMode="auto">
          <a:xfrm>
            <a:off x="8077200" y="6324600"/>
            <a:ext cx="10668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Slide </a:t>
            </a:r>
            <a:fld id="{E27654B9-2CBC-E046-9B7E-70345D26D3AC}" type="slidenum">
              <a:rPr lang="en-US" smtClean="0"/>
              <a:pPr/>
              <a:t>124</a:t>
            </a:fld>
            <a:endParaRPr lang="en-US" dirty="0"/>
          </a:p>
        </p:txBody>
      </p:sp>
      <p:pic>
        <p:nvPicPr>
          <p:cNvPr id="8" name="Picture 7" descr="A grey striped cat looking at the camera&#10;&#10;Description automatically generated">
            <a:extLst>
              <a:ext uri="{FF2B5EF4-FFF2-40B4-BE49-F238E27FC236}">
                <a16:creationId xmlns:a16="http://schemas.microsoft.com/office/drawing/2014/main" id="{8EF4BD73-7599-A64D-B2C9-FD7BF3A84540}"/>
              </a:ext>
            </a:extLst>
          </p:cNvPr>
          <p:cNvPicPr>
            <a:picLocks noChangeAspect="1"/>
          </p:cNvPicPr>
          <p:nvPr/>
        </p:nvPicPr>
        <p:blipFill>
          <a:blip r:embed="rId2"/>
          <a:stretch>
            <a:fillRect/>
          </a:stretch>
        </p:blipFill>
        <p:spPr>
          <a:xfrm>
            <a:off x="1903034" y="3806564"/>
            <a:ext cx="5337931" cy="2248677"/>
          </a:xfrm>
          <a:prstGeom prst="rect">
            <a:avLst/>
          </a:prstGeom>
        </p:spPr>
      </p:pic>
      <p:sp>
        <p:nvSpPr>
          <p:cNvPr id="12" name="TextBox 11">
            <a:extLst>
              <a:ext uri="{FF2B5EF4-FFF2-40B4-BE49-F238E27FC236}">
                <a16:creationId xmlns:a16="http://schemas.microsoft.com/office/drawing/2014/main" id="{AEE7190C-C38C-234A-B067-67D63E79E233}"/>
              </a:ext>
            </a:extLst>
          </p:cNvPr>
          <p:cNvSpPr txBox="1"/>
          <p:nvPr/>
        </p:nvSpPr>
        <p:spPr>
          <a:xfrm>
            <a:off x="2712628" y="6094057"/>
            <a:ext cx="3523785" cy="276999"/>
          </a:xfrm>
          <a:prstGeom prst="rect">
            <a:avLst/>
          </a:prstGeom>
          <a:noFill/>
        </p:spPr>
        <p:txBody>
          <a:bodyPr wrap="none" rtlCol="0">
            <a:spAutoFit/>
          </a:bodyPr>
          <a:lstStyle/>
          <a:p>
            <a:r>
              <a:rPr lang="en-DE" sz="1200" dirty="0"/>
              <a:t>Figure 1. Data augmentation (rotation, flip, zoom). [1]</a:t>
            </a:r>
          </a:p>
        </p:txBody>
      </p:sp>
      <p:sp>
        <p:nvSpPr>
          <p:cNvPr id="13" name="TextBox 12">
            <a:extLst>
              <a:ext uri="{FF2B5EF4-FFF2-40B4-BE49-F238E27FC236}">
                <a16:creationId xmlns:a16="http://schemas.microsoft.com/office/drawing/2014/main" id="{05E23FAF-9E66-6A43-B7F3-3EF2BDDEA3EC}"/>
              </a:ext>
            </a:extLst>
          </p:cNvPr>
          <p:cNvSpPr txBox="1"/>
          <p:nvPr/>
        </p:nvSpPr>
        <p:spPr>
          <a:xfrm>
            <a:off x="5101254" y="6591300"/>
            <a:ext cx="4196983" cy="215444"/>
          </a:xfrm>
          <a:prstGeom prst="rect">
            <a:avLst/>
          </a:prstGeom>
          <a:noFill/>
        </p:spPr>
        <p:txBody>
          <a:bodyPr wrap="none" rtlCol="0">
            <a:spAutoFit/>
          </a:bodyPr>
          <a:lstStyle/>
          <a:p>
            <a:r>
              <a:rPr lang="en-GB" sz="800" dirty="0"/>
              <a:t>https://</a:t>
            </a:r>
            <a:r>
              <a:rPr lang="en-GB" sz="800" dirty="0" err="1"/>
              <a:t>www.kdnuggets.com</a:t>
            </a:r>
            <a:r>
              <a:rPr lang="en-GB" sz="800" dirty="0"/>
              <a:t>/2018/05/data-augmentation-deep-learning-limited-</a:t>
            </a:r>
            <a:r>
              <a:rPr lang="en-GB" sz="800" dirty="0" err="1"/>
              <a:t>data.html</a:t>
            </a:r>
            <a:r>
              <a:rPr lang="en-GB" sz="800" dirty="0"/>
              <a:t>.</a:t>
            </a:r>
            <a:endParaRPr lang="en-DE" sz="800" dirty="0"/>
          </a:p>
        </p:txBody>
      </p:sp>
      <p:sp>
        <p:nvSpPr>
          <p:cNvPr id="14" name="Rectangle 13">
            <a:extLst>
              <a:ext uri="{FF2B5EF4-FFF2-40B4-BE49-F238E27FC236}">
                <a16:creationId xmlns:a16="http://schemas.microsoft.com/office/drawing/2014/main" id="{0CD0590F-D98D-4F42-8348-73AF27F02275}"/>
              </a:ext>
            </a:extLst>
          </p:cNvPr>
          <p:cNvSpPr/>
          <p:nvPr/>
        </p:nvSpPr>
        <p:spPr>
          <a:xfrm>
            <a:off x="378910" y="1403811"/>
            <a:ext cx="2768029" cy="476182"/>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600" dirty="0"/>
              <a:t>What is data augmentation?</a:t>
            </a:r>
          </a:p>
        </p:txBody>
      </p:sp>
      <p:sp>
        <p:nvSpPr>
          <p:cNvPr id="15" name="Rectangle 14">
            <a:extLst>
              <a:ext uri="{FF2B5EF4-FFF2-40B4-BE49-F238E27FC236}">
                <a16:creationId xmlns:a16="http://schemas.microsoft.com/office/drawing/2014/main" id="{BF274D0D-29E4-164F-B971-071069933DAD}"/>
              </a:ext>
            </a:extLst>
          </p:cNvPr>
          <p:cNvSpPr/>
          <p:nvPr/>
        </p:nvSpPr>
        <p:spPr>
          <a:xfrm>
            <a:off x="4160023" y="1209150"/>
            <a:ext cx="4639962" cy="85252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600" dirty="0"/>
              <a:t>Application of different transformation operations (rotation, flip, etc.) to the input data.</a:t>
            </a:r>
          </a:p>
        </p:txBody>
      </p:sp>
      <p:sp>
        <p:nvSpPr>
          <p:cNvPr id="16" name="Right Arrow 15">
            <a:extLst>
              <a:ext uri="{FF2B5EF4-FFF2-40B4-BE49-F238E27FC236}">
                <a16:creationId xmlns:a16="http://schemas.microsoft.com/office/drawing/2014/main" id="{2C29BB27-8389-B243-8791-B90173576AD4}"/>
              </a:ext>
            </a:extLst>
          </p:cNvPr>
          <p:cNvSpPr/>
          <p:nvPr/>
        </p:nvSpPr>
        <p:spPr>
          <a:xfrm>
            <a:off x="3253946" y="1474772"/>
            <a:ext cx="799070" cy="321276"/>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4664343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7646" y="5521234"/>
            <a:ext cx="45719" cy="369332"/>
          </a:xfrm>
          <a:prstGeom prst="rect">
            <a:avLst/>
          </a:prstGeom>
          <a:noFill/>
        </p:spPr>
        <p:txBody>
          <a:bodyPr wrap="square" rtlCol="0">
            <a:spAutoFit/>
          </a:bodyPr>
          <a:lstStyle/>
          <a:p>
            <a:endParaRPr lang="en-US" dirty="0"/>
          </a:p>
        </p:txBody>
      </p:sp>
      <p:sp>
        <p:nvSpPr>
          <p:cNvPr id="6" name="TextBox 5"/>
          <p:cNvSpPr txBox="1"/>
          <p:nvPr/>
        </p:nvSpPr>
        <p:spPr>
          <a:xfrm>
            <a:off x="452846" y="1323703"/>
            <a:ext cx="6612579" cy="369332"/>
          </a:xfrm>
          <a:prstGeom prst="rect">
            <a:avLst/>
          </a:prstGeom>
          <a:noFill/>
        </p:spPr>
        <p:txBody>
          <a:bodyPr wrap="none" rtlCol="0">
            <a:spAutoFit/>
          </a:bodyPr>
          <a:lstStyle/>
          <a:p>
            <a:r>
              <a:rPr lang="en-US" i="1" dirty="0"/>
              <a:t>Given </a:t>
            </a:r>
            <a:r>
              <a:rPr lang="en-US" dirty="0"/>
              <a:t>pre-trained </a:t>
            </a:r>
            <a:r>
              <a:rPr lang="en-US" dirty="0" err="1"/>
              <a:t>ConvNet</a:t>
            </a:r>
            <a:r>
              <a:rPr lang="en-US" dirty="0"/>
              <a:t>, augmentation can be applied at test time</a:t>
            </a:r>
          </a:p>
        </p:txBody>
      </p:sp>
      <p:pic>
        <p:nvPicPr>
          <p:cNvPr id="8" name="Picture 7"/>
          <p:cNvPicPr>
            <a:picLocks noChangeAspect="1"/>
          </p:cNvPicPr>
          <p:nvPr/>
        </p:nvPicPr>
        <p:blipFill>
          <a:blip r:embed="rId2"/>
          <a:stretch>
            <a:fillRect/>
          </a:stretch>
        </p:blipFill>
        <p:spPr>
          <a:xfrm>
            <a:off x="376101" y="1817655"/>
            <a:ext cx="8150591" cy="4538696"/>
          </a:xfrm>
          <a:prstGeom prst="rect">
            <a:avLst/>
          </a:prstGeom>
        </p:spPr>
      </p:pic>
      <p:sp>
        <p:nvSpPr>
          <p:cNvPr id="7" name="Title 1">
            <a:extLst>
              <a:ext uri="{FF2B5EF4-FFF2-40B4-BE49-F238E27FC236}">
                <a16:creationId xmlns:a16="http://schemas.microsoft.com/office/drawing/2014/main" id="{79C57F70-F07D-58ED-1462-B05479525157}"/>
              </a:ext>
            </a:extLst>
          </p:cNvPr>
          <p:cNvSpPr>
            <a:spLocks noGrp="1"/>
          </p:cNvSpPr>
          <p:nvPr>
            <p:ph type="title"/>
          </p:nvPr>
        </p:nvSpPr>
        <p:spPr>
          <a:xfrm>
            <a:off x="457200" y="274638"/>
            <a:ext cx="8229600" cy="702837"/>
          </a:xfrm>
        </p:spPr>
        <p:txBody>
          <a:bodyPr>
            <a:normAutofit fontScale="90000"/>
          </a:bodyPr>
          <a:lstStyle/>
          <a:p>
            <a:r>
              <a:rPr lang="en-US" dirty="0"/>
              <a:t>Data Augmentation</a:t>
            </a:r>
          </a:p>
        </p:txBody>
      </p:sp>
    </p:spTree>
    <p:extLst>
      <p:ext uri="{BB962C8B-B14F-4D97-AF65-F5344CB8AC3E}">
        <p14:creationId xmlns:p14="http://schemas.microsoft.com/office/powerpoint/2010/main" val="2380693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7646" y="5521234"/>
            <a:ext cx="45719"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652404" y="970512"/>
            <a:ext cx="7523312" cy="5568401"/>
          </a:xfrm>
          <a:prstGeom prst="rect">
            <a:avLst/>
          </a:prstGeom>
        </p:spPr>
      </p:pic>
      <p:sp>
        <p:nvSpPr>
          <p:cNvPr id="7" name="Title 1">
            <a:extLst>
              <a:ext uri="{FF2B5EF4-FFF2-40B4-BE49-F238E27FC236}">
                <a16:creationId xmlns:a16="http://schemas.microsoft.com/office/drawing/2014/main" id="{5F039994-034D-0B86-16CF-4ED18A8454B8}"/>
              </a:ext>
            </a:extLst>
          </p:cNvPr>
          <p:cNvSpPr>
            <a:spLocks noGrp="1"/>
          </p:cNvSpPr>
          <p:nvPr>
            <p:ph type="title"/>
          </p:nvPr>
        </p:nvSpPr>
        <p:spPr>
          <a:xfrm>
            <a:off x="457200" y="274638"/>
            <a:ext cx="8229600" cy="702837"/>
          </a:xfrm>
        </p:spPr>
        <p:txBody>
          <a:bodyPr>
            <a:normAutofit fontScale="90000"/>
          </a:bodyPr>
          <a:lstStyle/>
          <a:p>
            <a:r>
              <a:rPr lang="en-US" dirty="0"/>
              <a:t>Data Augmentation</a:t>
            </a:r>
          </a:p>
        </p:txBody>
      </p:sp>
    </p:spTree>
    <p:extLst>
      <p:ext uri="{BB962C8B-B14F-4D97-AF65-F5344CB8AC3E}">
        <p14:creationId xmlns:p14="http://schemas.microsoft.com/office/powerpoint/2010/main" val="12530742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7646" y="5521234"/>
            <a:ext cx="45719" cy="369332"/>
          </a:xfrm>
          <a:prstGeom prst="rect">
            <a:avLst/>
          </a:prstGeom>
          <a:noFill/>
        </p:spPr>
        <p:txBody>
          <a:bodyPr wrap="square" rtlCol="0">
            <a:spAutoFit/>
          </a:bodyPr>
          <a:lstStyle/>
          <a:p>
            <a:endParaRPr lang="en-US" dirty="0"/>
          </a:p>
        </p:txBody>
      </p:sp>
      <p:pic>
        <p:nvPicPr>
          <p:cNvPr id="6" name="Picture 5"/>
          <p:cNvPicPr>
            <a:picLocks noChangeAspect="1"/>
          </p:cNvPicPr>
          <p:nvPr/>
        </p:nvPicPr>
        <p:blipFill>
          <a:blip r:embed="rId2"/>
          <a:stretch>
            <a:fillRect/>
          </a:stretch>
        </p:blipFill>
        <p:spPr>
          <a:xfrm>
            <a:off x="606061" y="984069"/>
            <a:ext cx="7426779" cy="5490509"/>
          </a:xfrm>
          <a:prstGeom prst="rect">
            <a:avLst/>
          </a:prstGeom>
        </p:spPr>
      </p:pic>
      <p:sp>
        <p:nvSpPr>
          <p:cNvPr id="7" name="Title 1">
            <a:extLst>
              <a:ext uri="{FF2B5EF4-FFF2-40B4-BE49-F238E27FC236}">
                <a16:creationId xmlns:a16="http://schemas.microsoft.com/office/drawing/2014/main" id="{61E6DC3D-8B03-879E-69BC-EA9902CDCE49}"/>
              </a:ext>
            </a:extLst>
          </p:cNvPr>
          <p:cNvSpPr>
            <a:spLocks noGrp="1"/>
          </p:cNvSpPr>
          <p:nvPr>
            <p:ph type="title"/>
          </p:nvPr>
        </p:nvSpPr>
        <p:spPr>
          <a:xfrm>
            <a:off x="457200" y="274638"/>
            <a:ext cx="8229600" cy="702837"/>
          </a:xfrm>
        </p:spPr>
        <p:txBody>
          <a:bodyPr>
            <a:normAutofit fontScale="90000"/>
          </a:bodyPr>
          <a:lstStyle/>
          <a:p>
            <a:r>
              <a:rPr lang="en-US" dirty="0"/>
              <a:t>Data Augmentation</a:t>
            </a:r>
          </a:p>
        </p:txBody>
      </p:sp>
    </p:spTree>
    <p:extLst>
      <p:ext uri="{BB962C8B-B14F-4D97-AF65-F5344CB8AC3E}">
        <p14:creationId xmlns:p14="http://schemas.microsoft.com/office/powerpoint/2010/main" val="1856719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56DECAC-1E7E-0426-A099-BBB5E58DE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75" y="2988382"/>
            <a:ext cx="2453355" cy="1617946"/>
          </a:xfrm>
          <a:prstGeom prst="rect">
            <a:avLst/>
          </a:prstGeom>
          <a:noFill/>
          <a:extLst>
            <a:ext uri="{909E8E84-426E-40DD-AFC4-6F175D3DCCD1}">
              <a14:hiddenFill xmlns:a14="http://schemas.microsoft.com/office/drawing/2010/main">
                <a:solidFill>
                  <a:srgbClr val="FFFFFF"/>
                </a:solidFill>
              </a14:hiddenFill>
            </a:ext>
          </a:extLst>
        </p:spPr>
      </p:pic>
      <p:pic>
        <p:nvPicPr>
          <p:cNvPr id="3" name="그림 2">
            <a:extLst>
              <a:ext uri="{FF2B5EF4-FFF2-40B4-BE49-F238E27FC236}">
                <a16:creationId xmlns:a16="http://schemas.microsoft.com/office/drawing/2014/main" id="{6535DD31-8EA0-586C-05E1-5F3937E67C63}"/>
              </a:ext>
            </a:extLst>
          </p:cNvPr>
          <p:cNvPicPr>
            <a:picLocks noChangeAspect="1"/>
          </p:cNvPicPr>
          <p:nvPr/>
        </p:nvPicPr>
        <p:blipFill>
          <a:blip r:embed="rId4"/>
          <a:stretch>
            <a:fillRect/>
          </a:stretch>
        </p:blipFill>
        <p:spPr>
          <a:xfrm>
            <a:off x="3445373" y="1993900"/>
            <a:ext cx="5173647" cy="2013527"/>
          </a:xfrm>
          <a:prstGeom prst="rect">
            <a:avLst/>
          </a:prstGeom>
        </p:spPr>
      </p:pic>
      <p:pic>
        <p:nvPicPr>
          <p:cNvPr id="7" name="그림 6">
            <a:extLst>
              <a:ext uri="{FF2B5EF4-FFF2-40B4-BE49-F238E27FC236}">
                <a16:creationId xmlns:a16="http://schemas.microsoft.com/office/drawing/2014/main" id="{C5239A6F-980F-9939-6691-C8F27ECD73BE}"/>
              </a:ext>
            </a:extLst>
          </p:cNvPr>
          <p:cNvPicPr>
            <a:picLocks noChangeAspect="1"/>
          </p:cNvPicPr>
          <p:nvPr/>
        </p:nvPicPr>
        <p:blipFill>
          <a:blip r:embed="rId5"/>
          <a:stretch>
            <a:fillRect/>
          </a:stretch>
        </p:blipFill>
        <p:spPr>
          <a:xfrm>
            <a:off x="3438231" y="4016412"/>
            <a:ext cx="5173646" cy="2056432"/>
          </a:xfrm>
          <a:prstGeom prst="rect">
            <a:avLst/>
          </a:prstGeom>
        </p:spPr>
      </p:pic>
      <p:sp>
        <p:nvSpPr>
          <p:cNvPr id="2" name="Title 1">
            <a:extLst>
              <a:ext uri="{FF2B5EF4-FFF2-40B4-BE49-F238E27FC236}">
                <a16:creationId xmlns:a16="http://schemas.microsoft.com/office/drawing/2014/main" id="{232F618B-A1FC-D813-361F-8079D14BAE2A}"/>
              </a:ext>
            </a:extLst>
          </p:cNvPr>
          <p:cNvSpPr>
            <a:spLocks noGrp="1"/>
          </p:cNvSpPr>
          <p:nvPr>
            <p:ph type="title"/>
          </p:nvPr>
        </p:nvSpPr>
        <p:spPr>
          <a:xfrm>
            <a:off x="457200" y="274638"/>
            <a:ext cx="8229600" cy="702837"/>
          </a:xfrm>
        </p:spPr>
        <p:txBody>
          <a:bodyPr>
            <a:normAutofit fontScale="90000"/>
          </a:bodyPr>
          <a:lstStyle/>
          <a:p>
            <a:r>
              <a:rPr lang="en-US" dirty="0"/>
              <a:t>Contrast / Illumination changes</a:t>
            </a:r>
          </a:p>
        </p:txBody>
      </p:sp>
    </p:spTree>
    <p:extLst>
      <p:ext uri="{BB962C8B-B14F-4D97-AF65-F5344CB8AC3E}">
        <p14:creationId xmlns:p14="http://schemas.microsoft.com/office/powerpoint/2010/main" val="18579842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40AD0280-AF39-F119-2CB3-9B4B670064F7}"/>
              </a:ext>
            </a:extLst>
          </p:cNvPr>
          <p:cNvPicPr>
            <a:picLocks noChangeAspect="1"/>
          </p:cNvPicPr>
          <p:nvPr/>
        </p:nvPicPr>
        <p:blipFill>
          <a:blip r:embed="rId3"/>
          <a:stretch>
            <a:fillRect/>
          </a:stretch>
        </p:blipFill>
        <p:spPr>
          <a:xfrm>
            <a:off x="381900" y="2583218"/>
            <a:ext cx="2734768" cy="2222489"/>
          </a:xfrm>
          <a:prstGeom prst="rect">
            <a:avLst/>
          </a:prstGeom>
        </p:spPr>
      </p:pic>
      <p:pic>
        <p:nvPicPr>
          <p:cNvPr id="7" name="그림 6">
            <a:extLst>
              <a:ext uri="{FF2B5EF4-FFF2-40B4-BE49-F238E27FC236}">
                <a16:creationId xmlns:a16="http://schemas.microsoft.com/office/drawing/2014/main" id="{AAA99134-4FA7-8EEC-FC85-8A3B008FA490}"/>
              </a:ext>
            </a:extLst>
          </p:cNvPr>
          <p:cNvPicPr>
            <a:picLocks noChangeAspect="1"/>
          </p:cNvPicPr>
          <p:nvPr/>
        </p:nvPicPr>
        <p:blipFill>
          <a:blip r:embed="rId4"/>
          <a:stretch>
            <a:fillRect/>
          </a:stretch>
        </p:blipFill>
        <p:spPr>
          <a:xfrm>
            <a:off x="6027335" y="2583218"/>
            <a:ext cx="2737758" cy="2222489"/>
          </a:xfrm>
          <a:prstGeom prst="rect">
            <a:avLst/>
          </a:prstGeom>
        </p:spPr>
      </p:pic>
      <p:sp>
        <p:nvSpPr>
          <p:cNvPr id="17" name="제목 1">
            <a:extLst>
              <a:ext uri="{FF2B5EF4-FFF2-40B4-BE49-F238E27FC236}">
                <a16:creationId xmlns:a16="http://schemas.microsoft.com/office/drawing/2014/main" id="{99C0DA30-5798-AE62-856A-89C6B6B52E86}"/>
              </a:ext>
            </a:extLst>
          </p:cNvPr>
          <p:cNvSpPr txBox="1">
            <a:spLocks/>
          </p:cNvSpPr>
          <p:nvPr/>
        </p:nvSpPr>
        <p:spPr>
          <a:xfrm>
            <a:off x="6550819" y="5002016"/>
            <a:ext cx="1871663" cy="476130"/>
          </a:xfrm>
          <a:prstGeom prst="rect">
            <a:avLst/>
          </a:prstGeom>
        </p:spPr>
        <p:txBody>
          <a:bodyPr vert="horz" lIns="68580" tIns="34290" rIns="68580" bIns="34290" rtlCol="0" anchor="ctr">
            <a:normAutofit lnSpcReduction="10000"/>
          </a:bodyPr>
          <a:lstStyle>
            <a:lvl1pPr algn="l" defTabSz="914400" rtl="0" eaLnBrk="1" latinLnBrk="1" hangingPunct="1">
              <a:lnSpc>
                <a:spcPct val="90000"/>
              </a:lnSpc>
              <a:spcBef>
                <a:spcPct val="0"/>
              </a:spcBef>
              <a:buNone/>
              <a:defRPr sz="3200" b="1" kern="1200">
                <a:solidFill>
                  <a:schemeClr val="tx1"/>
                </a:solidFill>
                <a:latin typeface="KoPub돋움체 Bold" panose="00000800000000000000" pitchFamily="2" charset="-127"/>
                <a:ea typeface="KoPub돋움체 Bold" panose="00000800000000000000" pitchFamily="2" charset="-127"/>
                <a:cs typeface="+mj-cs"/>
              </a:defRPr>
            </a:lvl1pPr>
          </a:lstStyle>
          <a:p>
            <a:pPr algn="ctr"/>
            <a:r>
              <a:rPr lang="en-US" altLang="ko-KR" sz="1500" b="0" dirty="0">
                <a:latin typeface="+mn-ea"/>
                <a:ea typeface="+mn-ea"/>
                <a:cs typeface="Malgun Gothic Semilight" panose="020B0502040204020203" pitchFamily="50" charset="-127"/>
              </a:rPr>
              <a:t>Equalized Histogram</a:t>
            </a:r>
          </a:p>
          <a:p>
            <a:pPr algn="ctr"/>
            <a:endParaRPr lang="ko-KR" altLang="en-US" sz="1500" b="0" dirty="0">
              <a:latin typeface="+mn-ea"/>
              <a:ea typeface="+mn-ea"/>
              <a:cs typeface="Malgun Gothic Semilight" panose="020B0502040204020203" pitchFamily="50" charset="-127"/>
            </a:endParaRPr>
          </a:p>
        </p:txBody>
      </p:sp>
      <p:sp>
        <p:nvSpPr>
          <p:cNvPr id="19" name="제목 1">
            <a:extLst>
              <a:ext uri="{FF2B5EF4-FFF2-40B4-BE49-F238E27FC236}">
                <a16:creationId xmlns:a16="http://schemas.microsoft.com/office/drawing/2014/main" id="{C24F4330-C721-5775-890D-40E6FF5CB80D}"/>
              </a:ext>
            </a:extLst>
          </p:cNvPr>
          <p:cNvSpPr txBox="1">
            <a:spLocks/>
          </p:cNvSpPr>
          <p:nvPr/>
        </p:nvSpPr>
        <p:spPr>
          <a:xfrm>
            <a:off x="1229632" y="4805707"/>
            <a:ext cx="1039304" cy="476130"/>
          </a:xfrm>
          <a:prstGeom prst="rect">
            <a:avLst/>
          </a:prstGeom>
        </p:spPr>
        <p:txBody>
          <a:bodyPr vert="horz" lIns="68580" tIns="34290" rIns="68580" bIns="34290" rtlCol="0" anchor="ctr">
            <a:normAutofit/>
          </a:bodyPr>
          <a:lstStyle>
            <a:lvl1pPr algn="l" defTabSz="914400" rtl="0" eaLnBrk="1" latinLnBrk="1" hangingPunct="1">
              <a:lnSpc>
                <a:spcPct val="90000"/>
              </a:lnSpc>
              <a:spcBef>
                <a:spcPct val="0"/>
              </a:spcBef>
              <a:buNone/>
              <a:defRPr sz="3200" b="1" kern="1200">
                <a:solidFill>
                  <a:schemeClr val="tx1"/>
                </a:solidFill>
                <a:latin typeface="KoPub돋움체 Bold" panose="00000800000000000000" pitchFamily="2" charset="-127"/>
                <a:ea typeface="KoPub돋움체 Bold" panose="00000800000000000000" pitchFamily="2" charset="-127"/>
                <a:cs typeface="+mj-cs"/>
              </a:defRPr>
            </a:lvl1pPr>
          </a:lstStyle>
          <a:p>
            <a:pPr algn="ctr"/>
            <a:r>
              <a:rPr lang="en-US" altLang="ko-KR" sz="1500" b="0" dirty="0">
                <a:latin typeface="+mn-ea"/>
                <a:ea typeface="+mn-ea"/>
                <a:cs typeface="Malgun Gothic Semilight" panose="020B0502040204020203" pitchFamily="50" charset="-127"/>
              </a:rPr>
              <a:t>Original</a:t>
            </a:r>
            <a:endParaRPr lang="ko-KR" altLang="en-US" sz="1500" b="0" dirty="0">
              <a:latin typeface="+mn-ea"/>
              <a:ea typeface="+mn-ea"/>
              <a:cs typeface="Malgun Gothic Semilight" panose="020B0502040204020203" pitchFamily="50" charset="-127"/>
            </a:endParaRPr>
          </a:p>
        </p:txBody>
      </p:sp>
      <p:pic>
        <p:nvPicPr>
          <p:cNvPr id="21" name="그림 20">
            <a:extLst>
              <a:ext uri="{FF2B5EF4-FFF2-40B4-BE49-F238E27FC236}">
                <a16:creationId xmlns:a16="http://schemas.microsoft.com/office/drawing/2014/main" id="{F3A66B1E-7E18-904B-B67F-B8080BE07B83}"/>
              </a:ext>
            </a:extLst>
          </p:cNvPr>
          <p:cNvPicPr>
            <a:picLocks noChangeAspect="1"/>
          </p:cNvPicPr>
          <p:nvPr/>
        </p:nvPicPr>
        <p:blipFill>
          <a:blip r:embed="rId5"/>
          <a:stretch>
            <a:fillRect/>
          </a:stretch>
        </p:blipFill>
        <p:spPr>
          <a:xfrm>
            <a:off x="3428841" y="3389202"/>
            <a:ext cx="2286319" cy="1200317"/>
          </a:xfrm>
          <a:prstGeom prst="rect">
            <a:avLst/>
          </a:prstGeom>
        </p:spPr>
      </p:pic>
      <p:sp>
        <p:nvSpPr>
          <p:cNvPr id="2" name="Title 1">
            <a:extLst>
              <a:ext uri="{FF2B5EF4-FFF2-40B4-BE49-F238E27FC236}">
                <a16:creationId xmlns:a16="http://schemas.microsoft.com/office/drawing/2014/main" id="{B775F8A9-78D6-8AD3-F3EA-08703A4E247E}"/>
              </a:ext>
            </a:extLst>
          </p:cNvPr>
          <p:cNvSpPr>
            <a:spLocks noGrp="1"/>
          </p:cNvSpPr>
          <p:nvPr>
            <p:ph type="title"/>
          </p:nvPr>
        </p:nvSpPr>
        <p:spPr>
          <a:xfrm>
            <a:off x="457200" y="274638"/>
            <a:ext cx="8229600" cy="702837"/>
          </a:xfrm>
        </p:spPr>
        <p:txBody>
          <a:bodyPr>
            <a:normAutofit fontScale="90000"/>
          </a:bodyPr>
          <a:lstStyle/>
          <a:p>
            <a:r>
              <a:rPr lang="en-US" dirty="0"/>
              <a:t>Histogram equalization</a:t>
            </a:r>
          </a:p>
        </p:txBody>
      </p:sp>
    </p:spTree>
    <p:extLst>
      <p:ext uri="{BB962C8B-B14F-4D97-AF65-F5344CB8AC3E}">
        <p14:creationId xmlns:p14="http://schemas.microsoft.com/office/powerpoint/2010/main" val="1399610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Regularization</a:t>
            </a:r>
          </a:p>
        </p:txBody>
      </p:sp>
      <p:sp>
        <p:nvSpPr>
          <p:cNvPr id="3" name="Content Placeholder 2"/>
          <p:cNvSpPr>
            <a:spLocks noGrp="1"/>
          </p:cNvSpPr>
          <p:nvPr>
            <p:ph idx="1"/>
          </p:nvPr>
        </p:nvSpPr>
        <p:spPr>
          <a:xfrm>
            <a:off x="0" y="1748624"/>
            <a:ext cx="6256421" cy="4351338"/>
          </a:xfrm>
        </p:spPr>
        <p:txBody>
          <a:bodyPr>
            <a:normAutofit/>
          </a:bodyPr>
          <a:lstStyle/>
          <a:p>
            <a:r>
              <a:rPr lang="en-US" sz="3200" dirty="0"/>
              <a:t>How to select a good model?</a:t>
            </a:r>
          </a:p>
          <a:p>
            <a:pPr lvl="1"/>
            <a:r>
              <a:rPr lang="en-US" dirty="0"/>
              <a:t>How to regularize neural nets?</a:t>
            </a:r>
          </a:p>
          <a:p>
            <a:pPr lvl="1"/>
            <a:endParaRPr lang="en-US" dirty="0"/>
          </a:p>
          <a:p>
            <a:pPr marL="457200" lvl="1" indent="0">
              <a:buNone/>
            </a:pPr>
            <a:endParaRPr lang="en-US" dirty="0"/>
          </a:p>
          <a:p>
            <a:pPr marL="457200" lvl="1" indent="0">
              <a:buNone/>
            </a:pPr>
            <a:endParaRPr lang="en-US" dirty="0"/>
          </a:p>
          <a:p>
            <a:r>
              <a:rPr lang="en-US" sz="3200" dirty="0"/>
              <a:t>How to make a good prediction?</a:t>
            </a:r>
          </a:p>
          <a:p>
            <a:pPr lvl="1"/>
            <a:r>
              <a:rPr lang="en-US" dirty="0"/>
              <a:t>How to approximately vote over all models?</a:t>
            </a:r>
          </a:p>
        </p:txBody>
      </p:sp>
      <p:pic>
        <p:nvPicPr>
          <p:cNvPr id="4" name="Picture 3"/>
          <p:cNvPicPr>
            <a:picLocks noChangeAspect="1"/>
          </p:cNvPicPr>
          <p:nvPr/>
        </p:nvPicPr>
        <p:blipFill>
          <a:blip r:embed="rId3" cstate="print"/>
          <a:stretch>
            <a:fillRect/>
          </a:stretch>
        </p:blipFill>
        <p:spPr>
          <a:xfrm>
            <a:off x="5852160" y="1388004"/>
            <a:ext cx="3137836" cy="2355852"/>
          </a:xfrm>
          <a:prstGeom prst="rect">
            <a:avLst/>
          </a:prstGeom>
        </p:spPr>
      </p:pic>
      <p:pic>
        <p:nvPicPr>
          <p:cNvPr id="9" name="Picture 8"/>
          <p:cNvPicPr>
            <a:picLocks noChangeAspect="1"/>
          </p:cNvPicPr>
          <p:nvPr/>
        </p:nvPicPr>
        <p:blipFill>
          <a:blip r:embed="rId4"/>
          <a:stretch>
            <a:fillRect/>
          </a:stretch>
        </p:blipFill>
        <p:spPr>
          <a:xfrm>
            <a:off x="5852160" y="3806297"/>
            <a:ext cx="3137836" cy="2356107"/>
          </a:xfrm>
          <a:prstGeom prst="rect">
            <a:avLst/>
          </a:prstGeom>
        </p:spPr>
      </p:pic>
    </p:spTree>
    <p:extLst>
      <p:ext uri="{BB962C8B-B14F-4D97-AF65-F5344CB8AC3E}">
        <p14:creationId xmlns:p14="http://schemas.microsoft.com/office/powerpoint/2010/main" val="676773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내용 개체 틀 2">
            <a:extLst>
              <a:ext uri="{FF2B5EF4-FFF2-40B4-BE49-F238E27FC236}">
                <a16:creationId xmlns:a16="http://schemas.microsoft.com/office/drawing/2014/main" id="{8C99DCE2-1216-EFD2-E5F6-BEF70B30BF53}"/>
              </a:ext>
            </a:extLst>
          </p:cNvPr>
          <p:cNvSpPr txBox="1">
            <a:spLocks/>
          </p:cNvSpPr>
          <p:nvPr/>
        </p:nvSpPr>
        <p:spPr>
          <a:xfrm>
            <a:off x="205766" y="993346"/>
            <a:ext cx="8481034" cy="3775166"/>
          </a:xfrm>
          <a:prstGeom prst="rect">
            <a:avLst/>
          </a:prstGeom>
        </p:spPr>
        <p:txBody>
          <a:bodyPr vert="horz" lIns="68580" tIns="34290" rIns="68580" bIns="34290" rtlCol="0">
            <a:normAutofit/>
          </a:bodyPr>
          <a:lstStyle>
            <a:lvl1pPr marL="266700" indent="-266700" algn="l" defTabSz="914400" rtl="0" eaLnBrk="1" latinLnBrk="0" hangingPunct="1">
              <a:lnSpc>
                <a:spcPct val="90000"/>
              </a:lnSpc>
              <a:spcBef>
                <a:spcPts val="1000"/>
              </a:spcBef>
              <a:buSzPct val="100000"/>
              <a:buFont typeface="Wingdings 2" panose="05020102010507070707" pitchFamily="18" charset="2"/>
              <a:buChar char=""/>
              <a:defRPr sz="2400" kern="1200">
                <a:solidFill>
                  <a:schemeClr val="tx1"/>
                </a:solidFill>
                <a:latin typeface="KoPub돋움체 Bold" panose="00000800000000000000" pitchFamily="2" charset="-127"/>
                <a:ea typeface="KoPub돋움체 Bold" panose="00000800000000000000" pitchFamily="2" charset="-127"/>
                <a:cs typeface="+mn-cs"/>
              </a:defRPr>
            </a:lvl1pPr>
            <a:lvl2pPr marL="685800" indent="-228600" algn="l" defTabSz="914400" rtl="0" eaLnBrk="1" latinLnBrk="0" hangingPunct="1">
              <a:lnSpc>
                <a:spcPct val="90000"/>
              </a:lnSpc>
              <a:spcBef>
                <a:spcPts val="500"/>
              </a:spcBef>
              <a:buFont typeface="Wingdings 2" panose="05020102010507070707" pitchFamily="18" charset="2"/>
              <a:buChar char=""/>
              <a:defRPr sz="2000" kern="1200">
                <a:solidFill>
                  <a:schemeClr val="tx1"/>
                </a:solidFill>
                <a:latin typeface="KoPub돋움체 Bold" panose="00000800000000000000" pitchFamily="2" charset="-127"/>
                <a:ea typeface="KoPub돋움체 Bold" panose="00000800000000000000" pitchFamily="2" charset="-127"/>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KoPub돋움체 Bold" panose="00000800000000000000" pitchFamily="2" charset="-127"/>
                <a:ea typeface="KoPub돋움체 Bold" panose="00000800000000000000" pitchFamily="2" charset="-127"/>
                <a:cs typeface="+mn-cs"/>
              </a:defRPr>
            </a:lvl3pPr>
            <a:lvl4pPr marL="1600200" indent="-228600" algn="l" defTabSz="914400" rtl="0" eaLnBrk="1" latinLnBrk="0" hangingPunct="1">
              <a:lnSpc>
                <a:spcPct val="90000"/>
              </a:lnSpc>
              <a:spcBef>
                <a:spcPts val="500"/>
              </a:spcBef>
              <a:buFont typeface="맑은 고딕" panose="020B0503020000020004" pitchFamily="50" charset="-127"/>
              <a:buChar char="〮"/>
              <a:defRPr sz="1600" kern="1200">
                <a:solidFill>
                  <a:schemeClr val="tx1"/>
                </a:solidFill>
                <a:latin typeface="KoPub돋움체 Bold" panose="00000800000000000000" pitchFamily="2" charset="-127"/>
                <a:ea typeface="KoPub돋움체 Bold" panose="00000800000000000000" pitchFamily="2" charset="-127"/>
                <a:cs typeface="+mn-cs"/>
              </a:defRPr>
            </a:lvl4pPr>
            <a:lvl5pPr marL="2057400" indent="-228600" algn="l" defTabSz="914400" rtl="0" eaLnBrk="1" latinLnBrk="0" hangingPunct="1">
              <a:lnSpc>
                <a:spcPct val="90000"/>
              </a:lnSpc>
              <a:spcBef>
                <a:spcPts val="500"/>
              </a:spcBef>
              <a:buFont typeface="Wingdings 2" panose="05020102010507070707" pitchFamily="18" charset="2"/>
              <a:buChar char=""/>
              <a:defRPr sz="1600" kern="1200">
                <a:solidFill>
                  <a:schemeClr val="tx1"/>
                </a:solidFill>
                <a:latin typeface="KoPub돋움체 Bold" panose="00000800000000000000" pitchFamily="2" charset="-127"/>
                <a:ea typeface="KoPub돋움체 Bold" panose="00000800000000000000" pitchFamily="2"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US" altLang="ko-KR" sz="1350" dirty="0">
              <a:latin typeface="+mn-ea"/>
              <a:ea typeface="+mn-ea"/>
              <a:sym typeface="Wingdings" panose="05000000000000000000" pitchFamily="2" charset="2"/>
            </a:endParaRPr>
          </a:p>
          <a:p>
            <a:pPr>
              <a:buFont typeface="Arial" panose="020B0604020202020204" pitchFamily="34" charset="0"/>
              <a:buChar char="•"/>
            </a:pPr>
            <a:r>
              <a:rPr lang="en-US" altLang="ko-KR" sz="1800" b="1" dirty="0">
                <a:latin typeface="+mn-ea"/>
                <a:ea typeface="+mn-ea"/>
                <a:sym typeface="Wingdings" panose="05000000000000000000" pitchFamily="2" charset="2"/>
              </a:rPr>
              <a:t>Generative Adversarial Networks (GAN) – discussed in a Lecture 7.</a:t>
            </a:r>
          </a:p>
        </p:txBody>
      </p:sp>
      <p:sp>
        <p:nvSpPr>
          <p:cNvPr id="8" name="AutoShape 6" descr="Illustration of GAN inversion. Different from the conventional sampling and generation process using trained generator G, GAN inversion maps a given real image x to the latent space and obtains the latent code z * . The reconstructed image x * is then obtained by x * = G(z * ). By varying the latent code z * in different interpretable directions e.g., z * + n 1 and z * + n 2 where n 1 and n 2 model the age and smile in the latent space respectively, we can edit the corresponding attribute of the real image. The reconstructed results are from [22].">
            <a:extLst>
              <a:ext uri="{FF2B5EF4-FFF2-40B4-BE49-F238E27FC236}">
                <a16:creationId xmlns:a16="http://schemas.microsoft.com/office/drawing/2014/main" id="{8D1E828C-A8DC-ACEA-BB85-37A569F9DD01}"/>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350"/>
          </a:p>
        </p:txBody>
      </p:sp>
      <p:pic>
        <p:nvPicPr>
          <p:cNvPr id="11" name="그림 10">
            <a:extLst>
              <a:ext uri="{FF2B5EF4-FFF2-40B4-BE49-F238E27FC236}">
                <a16:creationId xmlns:a16="http://schemas.microsoft.com/office/drawing/2014/main" id="{07AF882D-180C-3DA0-2C4A-61D4B1DB7CE8}"/>
              </a:ext>
            </a:extLst>
          </p:cNvPr>
          <p:cNvPicPr>
            <a:picLocks noChangeAspect="1"/>
          </p:cNvPicPr>
          <p:nvPr/>
        </p:nvPicPr>
        <p:blipFill>
          <a:blip r:embed="rId3"/>
          <a:stretch>
            <a:fillRect/>
          </a:stretch>
        </p:blipFill>
        <p:spPr>
          <a:xfrm>
            <a:off x="205766" y="2150061"/>
            <a:ext cx="6618233" cy="4112563"/>
          </a:xfrm>
          <a:prstGeom prst="rect">
            <a:avLst/>
          </a:prstGeom>
        </p:spPr>
      </p:pic>
      <p:sp>
        <p:nvSpPr>
          <p:cNvPr id="2" name="Title 1">
            <a:extLst>
              <a:ext uri="{FF2B5EF4-FFF2-40B4-BE49-F238E27FC236}">
                <a16:creationId xmlns:a16="http://schemas.microsoft.com/office/drawing/2014/main" id="{FB4221C2-7624-7243-A1D0-C5E074A16229}"/>
              </a:ext>
            </a:extLst>
          </p:cNvPr>
          <p:cNvSpPr>
            <a:spLocks noGrp="1"/>
          </p:cNvSpPr>
          <p:nvPr>
            <p:ph type="title"/>
          </p:nvPr>
        </p:nvSpPr>
        <p:spPr>
          <a:xfrm>
            <a:off x="457200" y="274638"/>
            <a:ext cx="8229600" cy="702837"/>
          </a:xfrm>
        </p:spPr>
        <p:txBody>
          <a:bodyPr>
            <a:normAutofit fontScale="90000"/>
          </a:bodyPr>
          <a:lstStyle/>
          <a:p>
            <a:r>
              <a:rPr lang="en-US" dirty="0"/>
              <a:t>GAN-based Augmentation</a:t>
            </a:r>
          </a:p>
        </p:txBody>
      </p:sp>
      <p:pic>
        <p:nvPicPr>
          <p:cNvPr id="29" name="Picture 2" descr="Image result for generative adversarial networks">
            <a:extLst>
              <a:ext uri="{FF2B5EF4-FFF2-40B4-BE49-F238E27FC236}">
                <a16:creationId xmlns:a16="http://schemas.microsoft.com/office/drawing/2014/main" id="{2DBCDFFB-D1F5-8D72-B8DB-9FFEED2EA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234" y="1797357"/>
            <a:ext cx="4572000" cy="1993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9182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내용 개체 틀 2">
            <a:extLst>
              <a:ext uri="{FF2B5EF4-FFF2-40B4-BE49-F238E27FC236}">
                <a16:creationId xmlns:a16="http://schemas.microsoft.com/office/drawing/2014/main" id="{8C99DCE2-1216-EFD2-E5F6-BEF70B30BF53}"/>
              </a:ext>
            </a:extLst>
          </p:cNvPr>
          <p:cNvSpPr txBox="1">
            <a:spLocks/>
          </p:cNvSpPr>
          <p:nvPr/>
        </p:nvSpPr>
        <p:spPr>
          <a:xfrm>
            <a:off x="205766" y="993346"/>
            <a:ext cx="8481034" cy="3775166"/>
          </a:xfrm>
          <a:prstGeom prst="rect">
            <a:avLst/>
          </a:prstGeom>
        </p:spPr>
        <p:txBody>
          <a:bodyPr vert="horz" lIns="68580" tIns="34290" rIns="68580" bIns="34290" rtlCol="0">
            <a:normAutofit/>
          </a:bodyPr>
          <a:lstStyle>
            <a:lvl1pPr marL="266700" indent="-266700" algn="l" defTabSz="914400" rtl="0" eaLnBrk="1" latinLnBrk="0" hangingPunct="1">
              <a:lnSpc>
                <a:spcPct val="90000"/>
              </a:lnSpc>
              <a:spcBef>
                <a:spcPts val="1000"/>
              </a:spcBef>
              <a:buSzPct val="100000"/>
              <a:buFont typeface="Wingdings 2" panose="05020102010507070707" pitchFamily="18" charset="2"/>
              <a:buChar char=""/>
              <a:defRPr sz="2400" kern="1200">
                <a:solidFill>
                  <a:schemeClr val="tx1"/>
                </a:solidFill>
                <a:latin typeface="KoPub돋움체 Bold" panose="00000800000000000000" pitchFamily="2" charset="-127"/>
                <a:ea typeface="KoPub돋움체 Bold" panose="00000800000000000000" pitchFamily="2" charset="-127"/>
                <a:cs typeface="+mn-cs"/>
              </a:defRPr>
            </a:lvl1pPr>
            <a:lvl2pPr marL="685800" indent="-228600" algn="l" defTabSz="914400" rtl="0" eaLnBrk="1" latinLnBrk="0" hangingPunct="1">
              <a:lnSpc>
                <a:spcPct val="90000"/>
              </a:lnSpc>
              <a:spcBef>
                <a:spcPts val="500"/>
              </a:spcBef>
              <a:buFont typeface="Wingdings 2" panose="05020102010507070707" pitchFamily="18" charset="2"/>
              <a:buChar char=""/>
              <a:defRPr sz="2000" kern="1200">
                <a:solidFill>
                  <a:schemeClr val="tx1"/>
                </a:solidFill>
                <a:latin typeface="KoPub돋움체 Bold" panose="00000800000000000000" pitchFamily="2" charset="-127"/>
                <a:ea typeface="KoPub돋움체 Bold" panose="00000800000000000000" pitchFamily="2" charset="-127"/>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KoPub돋움체 Bold" panose="00000800000000000000" pitchFamily="2" charset="-127"/>
                <a:ea typeface="KoPub돋움체 Bold" panose="00000800000000000000" pitchFamily="2" charset="-127"/>
                <a:cs typeface="+mn-cs"/>
              </a:defRPr>
            </a:lvl3pPr>
            <a:lvl4pPr marL="1600200" indent="-228600" algn="l" defTabSz="914400" rtl="0" eaLnBrk="1" latinLnBrk="0" hangingPunct="1">
              <a:lnSpc>
                <a:spcPct val="90000"/>
              </a:lnSpc>
              <a:spcBef>
                <a:spcPts val="500"/>
              </a:spcBef>
              <a:buFont typeface="맑은 고딕" panose="020B0503020000020004" pitchFamily="50" charset="-127"/>
              <a:buChar char="〮"/>
              <a:defRPr sz="1600" kern="1200">
                <a:solidFill>
                  <a:schemeClr val="tx1"/>
                </a:solidFill>
                <a:latin typeface="KoPub돋움체 Bold" panose="00000800000000000000" pitchFamily="2" charset="-127"/>
                <a:ea typeface="KoPub돋움체 Bold" panose="00000800000000000000" pitchFamily="2" charset="-127"/>
                <a:cs typeface="+mn-cs"/>
              </a:defRPr>
            </a:lvl4pPr>
            <a:lvl5pPr marL="2057400" indent="-228600" algn="l" defTabSz="914400" rtl="0" eaLnBrk="1" latinLnBrk="0" hangingPunct="1">
              <a:lnSpc>
                <a:spcPct val="90000"/>
              </a:lnSpc>
              <a:spcBef>
                <a:spcPts val="500"/>
              </a:spcBef>
              <a:buFont typeface="Wingdings 2" panose="05020102010507070707" pitchFamily="18" charset="2"/>
              <a:buChar char=""/>
              <a:defRPr sz="1600" kern="1200">
                <a:solidFill>
                  <a:schemeClr val="tx1"/>
                </a:solidFill>
                <a:latin typeface="KoPub돋움체 Bold" panose="00000800000000000000" pitchFamily="2" charset="-127"/>
                <a:ea typeface="KoPub돋움체 Bold" panose="00000800000000000000" pitchFamily="2"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US" altLang="ko-KR" sz="1350" dirty="0">
              <a:latin typeface="+mn-ea"/>
              <a:ea typeface="+mn-ea"/>
              <a:sym typeface="Wingdings" panose="05000000000000000000" pitchFamily="2" charset="2"/>
            </a:endParaRPr>
          </a:p>
          <a:p>
            <a:pPr>
              <a:buFont typeface="Arial" panose="020B0604020202020204" pitchFamily="34" charset="0"/>
              <a:buChar char="•"/>
            </a:pPr>
            <a:r>
              <a:rPr lang="en-US" altLang="ko-KR" sz="1800" b="1" dirty="0">
                <a:latin typeface="+mn-ea"/>
                <a:ea typeface="+mn-ea"/>
                <a:sym typeface="Wingdings" panose="05000000000000000000" pitchFamily="2" charset="2"/>
              </a:rPr>
              <a:t>Levels out unknown biases in data.</a:t>
            </a:r>
          </a:p>
        </p:txBody>
      </p:sp>
      <p:sp>
        <p:nvSpPr>
          <p:cNvPr id="8" name="AutoShape 6" descr="Illustration of GAN inversion. Different from the conventional sampling and generation process using trained generator G, GAN inversion maps a given real image x to the latent space and obtains the latent code z * . The reconstructed image x * is then obtained by x * = G(z * ). By varying the latent code z * in different interpretable directions e.g., z * + n 1 and z * + n 2 where n 1 and n 2 model the age and smile in the latent space respectively, we can edit the corresponding attribute of the real image. The reconstructed results are from [22].">
            <a:extLst>
              <a:ext uri="{FF2B5EF4-FFF2-40B4-BE49-F238E27FC236}">
                <a16:creationId xmlns:a16="http://schemas.microsoft.com/office/drawing/2014/main" id="{8D1E828C-A8DC-ACEA-BB85-37A569F9DD01}"/>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350"/>
          </a:p>
        </p:txBody>
      </p:sp>
      <p:sp>
        <p:nvSpPr>
          <p:cNvPr id="2" name="Title 1">
            <a:extLst>
              <a:ext uri="{FF2B5EF4-FFF2-40B4-BE49-F238E27FC236}">
                <a16:creationId xmlns:a16="http://schemas.microsoft.com/office/drawing/2014/main" id="{FB4221C2-7624-7243-A1D0-C5E074A16229}"/>
              </a:ext>
            </a:extLst>
          </p:cNvPr>
          <p:cNvSpPr>
            <a:spLocks noGrp="1"/>
          </p:cNvSpPr>
          <p:nvPr>
            <p:ph type="title"/>
          </p:nvPr>
        </p:nvSpPr>
        <p:spPr>
          <a:xfrm>
            <a:off x="457200" y="274638"/>
            <a:ext cx="8229600" cy="702837"/>
          </a:xfrm>
        </p:spPr>
        <p:txBody>
          <a:bodyPr>
            <a:normAutofit fontScale="90000"/>
          </a:bodyPr>
          <a:lstStyle/>
          <a:p>
            <a:r>
              <a:rPr lang="en-US" dirty="0"/>
              <a:t>Cycle GAN-based Augmentation</a:t>
            </a:r>
          </a:p>
        </p:txBody>
      </p:sp>
      <p:pic>
        <p:nvPicPr>
          <p:cNvPr id="4" name="Picture 3" descr="A diagram of a mathematical equation&#10;&#10;Description automatically generated">
            <a:extLst>
              <a:ext uri="{FF2B5EF4-FFF2-40B4-BE49-F238E27FC236}">
                <a16:creationId xmlns:a16="http://schemas.microsoft.com/office/drawing/2014/main" id="{CCEC3BB1-6260-9CDB-F746-BB69442F5EE8}"/>
              </a:ext>
            </a:extLst>
          </p:cNvPr>
          <p:cNvPicPr>
            <a:picLocks noChangeAspect="1"/>
          </p:cNvPicPr>
          <p:nvPr/>
        </p:nvPicPr>
        <p:blipFill>
          <a:blip r:embed="rId3"/>
          <a:stretch>
            <a:fillRect/>
          </a:stretch>
        </p:blipFill>
        <p:spPr>
          <a:xfrm>
            <a:off x="5222523" y="1005803"/>
            <a:ext cx="3581508" cy="1758194"/>
          </a:xfrm>
          <a:prstGeom prst="rect">
            <a:avLst/>
          </a:prstGeom>
        </p:spPr>
      </p:pic>
      <p:pic>
        <p:nvPicPr>
          <p:cNvPr id="6" name="Picture 5" descr="A diagram of a diagram of a network&#10;&#10;Description automatically generated with medium confidence">
            <a:extLst>
              <a:ext uri="{FF2B5EF4-FFF2-40B4-BE49-F238E27FC236}">
                <a16:creationId xmlns:a16="http://schemas.microsoft.com/office/drawing/2014/main" id="{5A6B41B2-02BC-AF33-F62B-153D913D0D6F}"/>
              </a:ext>
            </a:extLst>
          </p:cNvPr>
          <p:cNvPicPr>
            <a:picLocks noChangeAspect="1"/>
          </p:cNvPicPr>
          <p:nvPr/>
        </p:nvPicPr>
        <p:blipFill>
          <a:blip r:embed="rId4"/>
          <a:stretch>
            <a:fillRect/>
          </a:stretch>
        </p:blipFill>
        <p:spPr>
          <a:xfrm>
            <a:off x="773723" y="2891623"/>
            <a:ext cx="7596554" cy="3691739"/>
          </a:xfrm>
          <a:prstGeom prst="rect">
            <a:avLst/>
          </a:prstGeom>
        </p:spPr>
      </p:pic>
      <p:sp>
        <p:nvSpPr>
          <p:cNvPr id="7" name="TextBox 6">
            <a:extLst>
              <a:ext uri="{FF2B5EF4-FFF2-40B4-BE49-F238E27FC236}">
                <a16:creationId xmlns:a16="http://schemas.microsoft.com/office/drawing/2014/main" id="{B90DD47A-2CFD-0F87-DD59-3BBD6BE4D2D6}"/>
              </a:ext>
            </a:extLst>
          </p:cNvPr>
          <p:cNvSpPr txBox="1"/>
          <p:nvPr/>
        </p:nvSpPr>
        <p:spPr>
          <a:xfrm>
            <a:off x="180910" y="6602283"/>
            <a:ext cx="8963090" cy="215444"/>
          </a:xfrm>
          <a:prstGeom prst="rect">
            <a:avLst/>
          </a:prstGeom>
          <a:noFill/>
        </p:spPr>
        <p:txBody>
          <a:bodyPr wrap="square" rtlCol="0">
            <a:spAutoFit/>
          </a:bodyPr>
          <a:lstStyle/>
          <a:p>
            <a:r>
              <a:rPr lang="en-DE" sz="800" dirty="0"/>
              <a:t>[1</a:t>
            </a:r>
            <a:r>
              <a:rPr lang="en-DE" sz="800"/>
              <a:t>] </a:t>
            </a:r>
            <a:r>
              <a:rPr lang="en-GB" sz="800" b="0" i="0" u="none" strike="noStrike" dirty="0">
                <a:solidFill>
                  <a:srgbClr val="222222"/>
                </a:solidFill>
                <a:effectLst/>
                <a:latin typeface="Arial" panose="020B0604020202020204" pitchFamily="34" charset="0"/>
              </a:rPr>
              <a:t>Nicolae-</a:t>
            </a:r>
            <a:r>
              <a:rPr lang="en-GB" sz="800" b="0" i="0" u="none" strike="noStrike" dirty="0" err="1">
                <a:solidFill>
                  <a:srgbClr val="222222"/>
                </a:solidFill>
                <a:effectLst/>
                <a:latin typeface="Arial" panose="020B0604020202020204" pitchFamily="34" charset="0"/>
              </a:rPr>
              <a:t>Catalin</a:t>
            </a:r>
            <a:r>
              <a:rPr lang="en-GB" sz="800" b="0" i="0" u="none" strike="noStrike" dirty="0">
                <a:solidFill>
                  <a:srgbClr val="222222"/>
                </a:solidFill>
                <a:effectLst/>
                <a:latin typeface="Arial" panose="020B0604020202020204" pitchFamily="34" charset="0"/>
              </a:rPr>
              <a:t> </a:t>
            </a:r>
            <a:r>
              <a:rPr lang="en-GB" sz="800" b="0" i="0" u="none" strike="noStrike" dirty="0" err="1">
                <a:solidFill>
                  <a:srgbClr val="222222"/>
                </a:solidFill>
                <a:effectLst/>
                <a:latin typeface="Arial" panose="020B0604020202020204" pitchFamily="34" charset="0"/>
              </a:rPr>
              <a:t>Ristea</a:t>
            </a:r>
            <a:r>
              <a:rPr lang="en-GB" sz="800" b="0" i="0" u="none" strike="noStrike" dirty="0">
                <a:solidFill>
                  <a:srgbClr val="222222"/>
                </a:solidFill>
                <a:effectLst/>
                <a:latin typeface="Arial" panose="020B0604020202020204" pitchFamily="34" charset="0"/>
              </a:rPr>
              <a:t> and Radu Tudor Ionescu. "Are you wearing a mask? Improving mask detection from speech using augmentation by cycle-consistent GANs." INTERSPEECH 2020.</a:t>
            </a:r>
            <a:endParaRPr lang="en-GB" sz="800" dirty="0"/>
          </a:p>
        </p:txBody>
      </p:sp>
    </p:spTree>
    <p:extLst>
      <p:ext uri="{BB962C8B-B14F-4D97-AF65-F5344CB8AC3E}">
        <p14:creationId xmlns:p14="http://schemas.microsoft.com/office/powerpoint/2010/main" val="8400888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35C94-F567-4D45-BDD4-83B4BC2A914D}"/>
              </a:ext>
            </a:extLst>
          </p:cNvPr>
          <p:cNvSpPr>
            <a:spLocks noGrp="1"/>
          </p:cNvSpPr>
          <p:nvPr>
            <p:ph type="title"/>
          </p:nvPr>
        </p:nvSpPr>
        <p:spPr>
          <a:xfrm>
            <a:off x="457200" y="274638"/>
            <a:ext cx="8229600" cy="716764"/>
          </a:xfrm>
        </p:spPr>
        <p:txBody>
          <a:bodyPr>
            <a:normAutofit fontScale="90000"/>
          </a:bodyPr>
          <a:lstStyle/>
          <a:p>
            <a:r>
              <a:rPr lang="en-US" dirty="0" err="1"/>
              <a:t>Mixup</a:t>
            </a:r>
            <a:r>
              <a:rPr lang="en-US" dirty="0"/>
              <a:t>, Cutout, </a:t>
            </a:r>
            <a:r>
              <a:rPr lang="en-US" dirty="0" err="1"/>
              <a:t>CutMix</a:t>
            </a:r>
            <a:endParaRPr lang="en-DE" dirty="0"/>
          </a:p>
        </p:txBody>
      </p:sp>
      <p:sp>
        <p:nvSpPr>
          <p:cNvPr id="3" name="Content Placeholder 2">
            <a:extLst>
              <a:ext uri="{FF2B5EF4-FFF2-40B4-BE49-F238E27FC236}">
                <a16:creationId xmlns:a16="http://schemas.microsoft.com/office/drawing/2014/main" id="{C5FE8C23-1F1D-DE48-93F1-6D6CDEBCD63E}"/>
              </a:ext>
            </a:extLst>
          </p:cNvPr>
          <p:cNvSpPr>
            <a:spLocks noGrp="1"/>
          </p:cNvSpPr>
          <p:nvPr>
            <p:ph idx="1"/>
          </p:nvPr>
        </p:nvSpPr>
        <p:spPr>
          <a:xfrm>
            <a:off x="180910" y="1250748"/>
            <a:ext cx="3611444" cy="3298466"/>
          </a:xfrm>
        </p:spPr>
        <p:txBody>
          <a:bodyPr>
            <a:noAutofit/>
          </a:bodyPr>
          <a:lstStyle/>
          <a:p>
            <a:pPr>
              <a:lnSpc>
                <a:spcPct val="150000"/>
              </a:lnSpc>
            </a:pPr>
            <a:r>
              <a:rPr lang="en-DE" sz="1800" dirty="0"/>
              <a:t>Basic transformations: random crop, flip, rotation, scaling, color transformation [1,2,3]</a:t>
            </a:r>
          </a:p>
          <a:p>
            <a:pPr>
              <a:lnSpc>
                <a:spcPct val="150000"/>
              </a:lnSpc>
            </a:pPr>
            <a:r>
              <a:rPr lang="en-DE" sz="1800" dirty="0"/>
              <a:t>Mixup [4], Cutout [5], CutMix [</a:t>
            </a:r>
            <a:r>
              <a:rPr lang="en-DE" sz="1800"/>
              <a:t>6]</a:t>
            </a:r>
            <a:endParaRPr lang="en-DE" sz="1800" dirty="0"/>
          </a:p>
        </p:txBody>
      </p:sp>
      <p:sp>
        <p:nvSpPr>
          <p:cNvPr id="4" name="Date Placeholder 3">
            <a:extLst>
              <a:ext uri="{FF2B5EF4-FFF2-40B4-BE49-F238E27FC236}">
                <a16:creationId xmlns:a16="http://schemas.microsoft.com/office/drawing/2014/main" id="{5D4664E4-3D92-6444-9A68-06DB56484A04}"/>
              </a:ext>
            </a:extLst>
          </p:cNvPr>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8EB84A-0033-C04D-8FAD-15D91AD078C4}" type="datetime3">
              <a:rPr lang="de-DE" smtClean="0"/>
              <a:pPr/>
              <a:t>27/10/2023</a:t>
            </a:fld>
            <a:endParaRPr lang="en-US" dirty="0"/>
          </a:p>
        </p:txBody>
      </p:sp>
      <p:sp>
        <p:nvSpPr>
          <p:cNvPr id="8" name="TextBox 7">
            <a:extLst>
              <a:ext uri="{FF2B5EF4-FFF2-40B4-BE49-F238E27FC236}">
                <a16:creationId xmlns:a16="http://schemas.microsoft.com/office/drawing/2014/main" id="{D21D7127-1D89-944D-A8BD-ABF83D28B2B2}"/>
              </a:ext>
            </a:extLst>
          </p:cNvPr>
          <p:cNvSpPr txBox="1"/>
          <p:nvPr/>
        </p:nvSpPr>
        <p:spPr>
          <a:xfrm>
            <a:off x="0" y="5989164"/>
            <a:ext cx="8782180" cy="830997"/>
          </a:xfrm>
          <a:prstGeom prst="rect">
            <a:avLst/>
          </a:prstGeom>
          <a:noFill/>
        </p:spPr>
        <p:txBody>
          <a:bodyPr wrap="square" rtlCol="0">
            <a:spAutoFit/>
          </a:bodyPr>
          <a:lstStyle/>
          <a:p>
            <a:r>
              <a:rPr lang="en-DE" sz="800" dirty="0"/>
              <a:t>[1] </a:t>
            </a:r>
            <a:r>
              <a:rPr lang="en-GB" sz="800" dirty="0"/>
              <a:t>D. Han, J. Kim, and J. Kim. Deep pyramidal residual networks. In </a:t>
            </a:r>
            <a:r>
              <a:rPr lang="en-GB" sz="800" i="1" dirty="0"/>
              <a:t>The IEEE Conference on Computer Vision and Pattern Recognition (CVPR)</a:t>
            </a:r>
            <a:r>
              <a:rPr lang="en-GB" sz="800" dirty="0"/>
              <a:t>, July 2017. </a:t>
            </a:r>
          </a:p>
          <a:p>
            <a:r>
              <a:rPr lang="en-GB" sz="800" dirty="0"/>
              <a:t>[2] A. </a:t>
            </a:r>
            <a:r>
              <a:rPr lang="en-GB" sz="800" dirty="0" err="1"/>
              <a:t>Krizhevsky</a:t>
            </a:r>
            <a:r>
              <a:rPr lang="en-GB" sz="800" dirty="0"/>
              <a:t>, I. </a:t>
            </a:r>
            <a:r>
              <a:rPr lang="en-GB" sz="800" dirty="0" err="1"/>
              <a:t>Sutskever</a:t>
            </a:r>
            <a:r>
              <a:rPr lang="en-GB" sz="800" dirty="0"/>
              <a:t>, and G. E. Hinton. ImageNet classification with deep convolutional neural networks. In </a:t>
            </a:r>
            <a:r>
              <a:rPr lang="en-GB" sz="800" i="1" dirty="0"/>
              <a:t>Advances in neural information processing systems</a:t>
            </a:r>
            <a:r>
              <a:rPr lang="en-GB" sz="800" dirty="0"/>
              <a:t>, pages 1097–1105, 2012. </a:t>
            </a:r>
          </a:p>
          <a:p>
            <a:r>
              <a:rPr lang="en-GB" sz="800" dirty="0"/>
              <a:t>[3] I. Sato, H. Nishimura, and K. Yokoi. APAC: Augmented pattern classification with neural networks. </a:t>
            </a:r>
            <a:r>
              <a:rPr lang="en-GB" sz="800" i="1" dirty="0" err="1"/>
              <a:t>arXiv</a:t>
            </a:r>
            <a:r>
              <a:rPr lang="en-GB" sz="800" i="1" dirty="0"/>
              <a:t> preprint arXiv:1505.03229</a:t>
            </a:r>
            <a:r>
              <a:rPr lang="en-GB" sz="800" dirty="0"/>
              <a:t>, 2015. </a:t>
            </a:r>
          </a:p>
          <a:p>
            <a:r>
              <a:rPr lang="en-GB" sz="800" dirty="0"/>
              <a:t>[4] H. Zhang, M. </a:t>
            </a:r>
            <a:r>
              <a:rPr lang="en-GB" sz="800" dirty="0" err="1"/>
              <a:t>Cisse</a:t>
            </a:r>
            <a:r>
              <a:rPr lang="en-GB" sz="800" dirty="0"/>
              <a:t>, Y. N. Dauphin, and D. Lopez-Paz. </a:t>
            </a:r>
            <a:r>
              <a:rPr lang="en-GB" sz="800" dirty="0" err="1"/>
              <a:t>mixup</a:t>
            </a:r>
            <a:r>
              <a:rPr lang="en-GB" sz="800" dirty="0"/>
              <a:t>: Beyond empirical risk minimization. </a:t>
            </a:r>
            <a:r>
              <a:rPr lang="en-GB" sz="800" i="1" dirty="0" err="1"/>
              <a:t>arXiv</a:t>
            </a:r>
            <a:r>
              <a:rPr lang="en-GB" sz="800" i="1" dirty="0"/>
              <a:t> preprint arXiv:1710.09412</a:t>
            </a:r>
            <a:r>
              <a:rPr lang="en-GB" sz="800" dirty="0"/>
              <a:t>, 2017. </a:t>
            </a:r>
          </a:p>
          <a:p>
            <a:r>
              <a:rPr lang="en-GB" sz="800" dirty="0"/>
              <a:t>[5] T. DeVries and G. W. Taylor. Improved regularization of convolutional neural networks with </a:t>
            </a:r>
            <a:r>
              <a:rPr lang="en-GB" sz="800" dirty="0" err="1"/>
              <a:t>cutout</a:t>
            </a:r>
            <a:r>
              <a:rPr lang="en-GB" sz="800" dirty="0"/>
              <a:t>. </a:t>
            </a:r>
            <a:r>
              <a:rPr lang="en-GB" sz="800" i="1" dirty="0" err="1"/>
              <a:t>arXiv</a:t>
            </a:r>
            <a:r>
              <a:rPr lang="en-GB" sz="800" i="1" dirty="0"/>
              <a:t> preprint arXiv:1708.04552</a:t>
            </a:r>
            <a:r>
              <a:rPr lang="en-GB" sz="800" dirty="0"/>
              <a:t>, 2017. </a:t>
            </a:r>
          </a:p>
          <a:p>
            <a:r>
              <a:rPr lang="en-GB" sz="800" dirty="0"/>
              <a:t>[6] S. Yun, D. Han, S. J. Oh, S. Chun, J. Choe, and Y. </a:t>
            </a:r>
            <a:r>
              <a:rPr lang="en-GB" sz="800" dirty="0" err="1"/>
              <a:t>Yoo</a:t>
            </a:r>
            <a:r>
              <a:rPr lang="en-GB" sz="800" dirty="0"/>
              <a:t>. </a:t>
            </a:r>
            <a:r>
              <a:rPr lang="en-GB" sz="800" dirty="0" err="1"/>
              <a:t>Cutmix</a:t>
            </a:r>
            <a:r>
              <a:rPr lang="en-GB" sz="800" dirty="0"/>
              <a:t>: Regularization strategy to train strong classifiers with localizable features. </a:t>
            </a:r>
            <a:r>
              <a:rPr lang="en-GB" sz="800" i="1" dirty="0" err="1"/>
              <a:t>arXiv</a:t>
            </a:r>
            <a:r>
              <a:rPr lang="en-GB" sz="800" i="1" dirty="0"/>
              <a:t> preprint arXiv:1905.04899</a:t>
            </a:r>
            <a:r>
              <a:rPr lang="en-GB" sz="800" dirty="0"/>
              <a:t>, 2019. </a:t>
            </a:r>
          </a:p>
        </p:txBody>
      </p:sp>
      <p:pic>
        <p:nvPicPr>
          <p:cNvPr id="11" name="Picture 10" descr="A screenshot of a cell phone&#10;&#10;Description automatically generated">
            <a:extLst>
              <a:ext uri="{FF2B5EF4-FFF2-40B4-BE49-F238E27FC236}">
                <a16:creationId xmlns:a16="http://schemas.microsoft.com/office/drawing/2014/main" id="{0011EF3D-FF4A-0541-90AB-D70D2428CB29}"/>
              </a:ext>
            </a:extLst>
          </p:cNvPr>
          <p:cNvPicPr>
            <a:picLocks noChangeAspect="1"/>
          </p:cNvPicPr>
          <p:nvPr/>
        </p:nvPicPr>
        <p:blipFill>
          <a:blip r:embed="rId2"/>
          <a:stretch>
            <a:fillRect/>
          </a:stretch>
        </p:blipFill>
        <p:spPr>
          <a:xfrm>
            <a:off x="3727025" y="1873329"/>
            <a:ext cx="5416975" cy="3733923"/>
          </a:xfrm>
          <a:prstGeom prst="rect">
            <a:avLst/>
          </a:prstGeom>
        </p:spPr>
      </p:pic>
      <p:sp>
        <p:nvSpPr>
          <p:cNvPr id="7" name="Slide Number Placeholder 6">
            <a:extLst>
              <a:ext uri="{FF2B5EF4-FFF2-40B4-BE49-F238E27FC236}">
                <a16:creationId xmlns:a16="http://schemas.microsoft.com/office/drawing/2014/main" id="{B73CF263-1DA5-A847-B8B8-B574129C6B90}"/>
              </a:ext>
            </a:extLst>
          </p:cNvPr>
          <p:cNvSpPr>
            <a:spLocks noGrp="1"/>
          </p:cNvSpPr>
          <p:nvPr>
            <p:ph type="sldNum" sz="quarter" idx="4"/>
          </p:nvPr>
        </p:nvSpPr>
        <p:spPr bwMode="auto">
          <a:xfrm>
            <a:off x="8077200" y="6324600"/>
            <a:ext cx="10668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Slide </a:t>
            </a:r>
            <a:fld id="{E27654B9-2CBC-E046-9B7E-70345D26D3AC}" type="slidenum">
              <a:rPr lang="en-US" smtClean="0"/>
              <a:pPr/>
              <a:t>132</a:t>
            </a:fld>
            <a:endParaRPr lang="en-US" dirty="0"/>
          </a:p>
        </p:txBody>
      </p:sp>
      <p:sp>
        <p:nvSpPr>
          <p:cNvPr id="5" name="Footer Placeholder 4">
            <a:extLst>
              <a:ext uri="{FF2B5EF4-FFF2-40B4-BE49-F238E27FC236}">
                <a16:creationId xmlns:a16="http://schemas.microsoft.com/office/drawing/2014/main" id="{A153879B-7D69-DD40-9D94-8CCCC71701ED}"/>
              </a:ext>
            </a:extLst>
          </p:cNvPr>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Tree>
    <p:extLst>
      <p:ext uri="{BB962C8B-B14F-4D97-AF65-F5344CB8AC3E}">
        <p14:creationId xmlns:p14="http://schemas.microsoft.com/office/powerpoint/2010/main" val="31592609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3618-D4A4-AE4D-8EF8-6BD28C5128DC}"/>
              </a:ext>
            </a:extLst>
          </p:cNvPr>
          <p:cNvSpPr>
            <a:spLocks noGrp="1"/>
          </p:cNvSpPr>
          <p:nvPr>
            <p:ph type="title"/>
          </p:nvPr>
        </p:nvSpPr>
        <p:spPr/>
        <p:txBody>
          <a:bodyPr/>
          <a:lstStyle/>
          <a:p>
            <a:r>
              <a:rPr lang="en-DE"/>
              <a:t>AutoAugment</a:t>
            </a:r>
            <a:endParaRPr lang="en-DE" dirty="0"/>
          </a:p>
        </p:txBody>
      </p:sp>
      <p:sp>
        <p:nvSpPr>
          <p:cNvPr id="3" name="Content Placeholder 2">
            <a:extLst>
              <a:ext uri="{FF2B5EF4-FFF2-40B4-BE49-F238E27FC236}">
                <a16:creationId xmlns:a16="http://schemas.microsoft.com/office/drawing/2014/main" id="{33EDFEA2-9A68-7E4D-9938-0009257A6A14}"/>
              </a:ext>
            </a:extLst>
          </p:cNvPr>
          <p:cNvSpPr>
            <a:spLocks noGrp="1"/>
          </p:cNvSpPr>
          <p:nvPr>
            <p:ph idx="1"/>
          </p:nvPr>
        </p:nvSpPr>
        <p:spPr>
          <a:xfrm>
            <a:off x="263359" y="1559392"/>
            <a:ext cx="4308641" cy="3377981"/>
          </a:xfrm>
        </p:spPr>
        <p:txBody>
          <a:bodyPr>
            <a:normAutofit fontScale="55000" lnSpcReduction="20000"/>
          </a:bodyPr>
          <a:lstStyle/>
          <a:p>
            <a:pPr>
              <a:lnSpc>
                <a:spcPct val="150000"/>
              </a:lnSpc>
              <a:buFont typeface="Arial" panose="020B0604020202020204" pitchFamily="34" charset="0"/>
              <a:buChar char="•"/>
            </a:pPr>
            <a:r>
              <a:rPr lang="en-DE" dirty="0"/>
              <a:t>Inspired by neural architecture search</a:t>
            </a:r>
            <a:r>
              <a:rPr lang="uk-UA" dirty="0"/>
              <a:t> </a:t>
            </a:r>
            <a:endParaRPr lang="en-US" dirty="0"/>
          </a:p>
          <a:p>
            <a:pPr lvl="1">
              <a:lnSpc>
                <a:spcPct val="150000"/>
              </a:lnSpc>
            </a:pPr>
            <a:r>
              <a:rPr lang="en-US" b="1" dirty="0"/>
              <a:t>reinforcement learning </a:t>
            </a:r>
            <a:r>
              <a:rPr lang="en-US" dirty="0"/>
              <a:t>[1, 2, 3]</a:t>
            </a:r>
          </a:p>
          <a:p>
            <a:pPr>
              <a:lnSpc>
                <a:spcPct val="150000"/>
              </a:lnSpc>
              <a:buFont typeface="Arial" panose="020B0604020202020204" pitchFamily="34" charset="0"/>
              <a:buChar char="•"/>
            </a:pPr>
            <a:r>
              <a:rPr lang="en-US" sz="3600" dirty="0"/>
              <a:t>Best augmentation policy – </a:t>
            </a:r>
            <a:r>
              <a:rPr lang="en-US" sz="3600" b="1" dirty="0"/>
              <a:t>discrete</a:t>
            </a:r>
            <a:r>
              <a:rPr lang="en-US" sz="3600" dirty="0"/>
              <a:t> search problem</a:t>
            </a:r>
          </a:p>
          <a:p>
            <a:pPr lvl="1">
              <a:lnSpc>
                <a:spcPct val="150000"/>
              </a:lnSpc>
            </a:pPr>
            <a:r>
              <a:rPr lang="en-US" dirty="0"/>
              <a:t>Search algorithm – controller RNN</a:t>
            </a:r>
          </a:p>
          <a:p>
            <a:pPr lvl="1">
              <a:lnSpc>
                <a:spcPct val="150000"/>
              </a:lnSpc>
            </a:pPr>
            <a:r>
              <a:rPr lang="en-US" dirty="0"/>
              <a:t>Search space (operation type, probability of operations and their magnitude)</a:t>
            </a:r>
          </a:p>
          <a:p>
            <a:pPr lvl="1">
              <a:lnSpc>
                <a:spcPct val="150000"/>
              </a:lnSpc>
            </a:pPr>
            <a:r>
              <a:rPr lang="en-US" dirty="0"/>
              <a:t>R is used as a reward to train controller RNN</a:t>
            </a:r>
            <a:endParaRPr lang="en-DE" dirty="0"/>
          </a:p>
        </p:txBody>
      </p:sp>
      <p:sp>
        <p:nvSpPr>
          <p:cNvPr id="4" name="Date Placeholder 3">
            <a:extLst>
              <a:ext uri="{FF2B5EF4-FFF2-40B4-BE49-F238E27FC236}">
                <a16:creationId xmlns:a16="http://schemas.microsoft.com/office/drawing/2014/main" id="{D19C0C89-C01F-9E46-8C7D-45AD9CF9C587}"/>
              </a:ext>
            </a:extLst>
          </p:cNvPr>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8EB84A-0033-C04D-8FAD-15D91AD078C4}" type="datetime3">
              <a:rPr lang="de-DE" smtClean="0"/>
              <a:pPr/>
              <a:t>27/10/2023</a:t>
            </a:fld>
            <a:endParaRPr lang="en-US"/>
          </a:p>
        </p:txBody>
      </p:sp>
      <p:pic>
        <p:nvPicPr>
          <p:cNvPr id="8" name="Picture 7" descr="A close up of a logo&#10;&#10;Description automatically generated">
            <a:extLst>
              <a:ext uri="{FF2B5EF4-FFF2-40B4-BE49-F238E27FC236}">
                <a16:creationId xmlns:a16="http://schemas.microsoft.com/office/drawing/2014/main" id="{B4941BA4-81B6-5A4B-9332-65EDC7753EF1}"/>
              </a:ext>
            </a:extLst>
          </p:cNvPr>
          <p:cNvPicPr>
            <a:picLocks noChangeAspect="1"/>
          </p:cNvPicPr>
          <p:nvPr/>
        </p:nvPicPr>
        <p:blipFill>
          <a:blip r:embed="rId2"/>
          <a:stretch>
            <a:fillRect/>
          </a:stretch>
        </p:blipFill>
        <p:spPr>
          <a:xfrm>
            <a:off x="4552121" y="1396186"/>
            <a:ext cx="4781804" cy="2738736"/>
          </a:xfrm>
          <a:prstGeom prst="rect">
            <a:avLst/>
          </a:prstGeom>
        </p:spPr>
      </p:pic>
      <p:sp>
        <p:nvSpPr>
          <p:cNvPr id="9" name="TextBox 8">
            <a:extLst>
              <a:ext uri="{FF2B5EF4-FFF2-40B4-BE49-F238E27FC236}">
                <a16:creationId xmlns:a16="http://schemas.microsoft.com/office/drawing/2014/main" id="{D7D589C4-7F91-CF4C-B37D-13070856BF1A}"/>
              </a:ext>
            </a:extLst>
          </p:cNvPr>
          <p:cNvSpPr txBox="1"/>
          <p:nvPr/>
        </p:nvSpPr>
        <p:spPr>
          <a:xfrm>
            <a:off x="79512" y="6201490"/>
            <a:ext cx="8945217" cy="584775"/>
          </a:xfrm>
          <a:prstGeom prst="rect">
            <a:avLst/>
          </a:prstGeom>
          <a:noFill/>
        </p:spPr>
        <p:txBody>
          <a:bodyPr wrap="square" rtlCol="0">
            <a:spAutoFit/>
          </a:bodyPr>
          <a:lstStyle/>
          <a:p>
            <a:r>
              <a:rPr lang="en-DE" sz="800" dirty="0"/>
              <a:t>[1]</a:t>
            </a:r>
            <a:r>
              <a:rPr lang="en-GB" sz="800" dirty="0"/>
              <a:t> B. </a:t>
            </a:r>
            <a:r>
              <a:rPr lang="en-GB" sz="800" dirty="0" err="1"/>
              <a:t>Zoph</a:t>
            </a:r>
            <a:r>
              <a:rPr lang="en-GB" sz="800" dirty="0"/>
              <a:t> and Q. V. Le. Neural architecture search with reinforcement learning. In </a:t>
            </a:r>
            <a:r>
              <a:rPr lang="en-GB" sz="800" i="1" dirty="0"/>
              <a:t>International Conference on Learning Representations</a:t>
            </a:r>
            <a:r>
              <a:rPr lang="en-GB" sz="800" dirty="0"/>
              <a:t>, 2017. </a:t>
            </a:r>
          </a:p>
          <a:p>
            <a:r>
              <a:rPr lang="en-GB" sz="800" dirty="0"/>
              <a:t>[2] B. Baker, O. Gupta, N. Naik, and R. </a:t>
            </a:r>
            <a:r>
              <a:rPr lang="en-GB" sz="800" dirty="0" err="1"/>
              <a:t>Raskar</a:t>
            </a:r>
            <a:r>
              <a:rPr lang="en-GB" sz="800" dirty="0"/>
              <a:t>. Designing neural network architectures using reinforcement learning. In </a:t>
            </a:r>
            <a:r>
              <a:rPr lang="en-GB" sz="800" i="1" dirty="0"/>
              <a:t>International Conference on Learning Representations</a:t>
            </a:r>
            <a:r>
              <a:rPr lang="en-GB" sz="800" dirty="0"/>
              <a:t>, 2017. </a:t>
            </a:r>
          </a:p>
          <a:p>
            <a:r>
              <a:rPr lang="en-GB" sz="800" dirty="0"/>
              <a:t>[3] B. </a:t>
            </a:r>
            <a:r>
              <a:rPr lang="en-GB" sz="800" dirty="0" err="1"/>
              <a:t>Zoph</a:t>
            </a:r>
            <a:r>
              <a:rPr lang="en-GB" sz="800" dirty="0"/>
              <a:t>, V. Vasudevan, J. </a:t>
            </a:r>
            <a:r>
              <a:rPr lang="en-GB" sz="800" dirty="0" err="1"/>
              <a:t>Shlens</a:t>
            </a:r>
            <a:r>
              <a:rPr lang="en-GB" sz="800" dirty="0"/>
              <a:t>, and Q. V. Le. Learning transferable architectures for scalable image recognition. In </a:t>
            </a:r>
            <a:r>
              <a:rPr lang="en-GB" sz="800" i="1" dirty="0"/>
              <a:t>Proceedings of IEEE Conference on Computer Vision and Pattern Recognition</a:t>
            </a:r>
            <a:r>
              <a:rPr lang="en-GB" sz="800" dirty="0"/>
              <a:t>, 2017. </a:t>
            </a:r>
          </a:p>
          <a:p>
            <a:r>
              <a:rPr lang="en-GB" sz="800" dirty="0"/>
              <a:t>[4] E. D. </a:t>
            </a:r>
            <a:r>
              <a:rPr lang="en-GB" sz="800" dirty="0" err="1"/>
              <a:t>Cubuk</a:t>
            </a:r>
            <a:r>
              <a:rPr lang="en-GB" sz="800" dirty="0"/>
              <a:t>, B. </a:t>
            </a:r>
            <a:r>
              <a:rPr lang="en-GB" sz="800" dirty="0" err="1"/>
              <a:t>Zoph</a:t>
            </a:r>
            <a:r>
              <a:rPr lang="en-GB" sz="800" dirty="0"/>
              <a:t>, D. Mane, V. Vasudevan, and Q. V. Le. </a:t>
            </a:r>
            <a:r>
              <a:rPr lang="en-GB" sz="800" dirty="0" err="1"/>
              <a:t>Autoaugment</a:t>
            </a:r>
            <a:r>
              <a:rPr lang="en-GB" sz="800" dirty="0"/>
              <a:t>: Learning augmentation strategies from data. In </a:t>
            </a:r>
            <a:r>
              <a:rPr lang="en-GB" sz="800" i="1" dirty="0"/>
              <a:t>Proceedings of the IEEE conference on computer vision and pattern recognition</a:t>
            </a:r>
            <a:r>
              <a:rPr lang="en-GB" sz="800" dirty="0"/>
              <a:t>, 2019. </a:t>
            </a:r>
          </a:p>
        </p:txBody>
      </p:sp>
      <p:sp>
        <p:nvSpPr>
          <p:cNvPr id="11" name="Slide Number Placeholder 10">
            <a:extLst>
              <a:ext uri="{FF2B5EF4-FFF2-40B4-BE49-F238E27FC236}">
                <a16:creationId xmlns:a16="http://schemas.microsoft.com/office/drawing/2014/main" id="{174F78EF-F5CD-6F46-9C63-094DB58702D1}"/>
              </a:ext>
            </a:extLst>
          </p:cNvPr>
          <p:cNvSpPr>
            <a:spLocks noGrp="1"/>
          </p:cNvSpPr>
          <p:nvPr>
            <p:ph type="sldNum" sz="quarter" idx="4"/>
          </p:nvPr>
        </p:nvSpPr>
        <p:spPr bwMode="auto">
          <a:xfrm>
            <a:off x="8077200" y="6324600"/>
            <a:ext cx="10668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Slide </a:t>
            </a:r>
            <a:fld id="{E27654B9-2CBC-E046-9B7E-70345D26D3AC}" type="slidenum">
              <a:rPr lang="en-US" smtClean="0"/>
              <a:pPr/>
              <a:t>133</a:t>
            </a:fld>
            <a:endParaRPr lang="en-US" dirty="0"/>
          </a:p>
        </p:txBody>
      </p:sp>
      <p:sp>
        <p:nvSpPr>
          <p:cNvPr id="12" name="TextBox 11">
            <a:extLst>
              <a:ext uri="{FF2B5EF4-FFF2-40B4-BE49-F238E27FC236}">
                <a16:creationId xmlns:a16="http://schemas.microsoft.com/office/drawing/2014/main" id="{C49606F4-F6E4-C941-B4BD-8A7630696FF8}"/>
              </a:ext>
            </a:extLst>
          </p:cNvPr>
          <p:cNvSpPr txBox="1"/>
          <p:nvPr/>
        </p:nvSpPr>
        <p:spPr>
          <a:xfrm>
            <a:off x="5316785" y="4134922"/>
            <a:ext cx="3465802" cy="461665"/>
          </a:xfrm>
          <a:prstGeom prst="rect">
            <a:avLst/>
          </a:prstGeom>
          <a:noFill/>
        </p:spPr>
        <p:txBody>
          <a:bodyPr wrap="square" rtlCol="0">
            <a:spAutoFit/>
          </a:bodyPr>
          <a:lstStyle/>
          <a:p>
            <a:r>
              <a:rPr lang="en-DE" sz="1200" dirty="0"/>
              <a:t>Figure 3. Overview of AutoAugment policy search framework. [4]</a:t>
            </a:r>
          </a:p>
        </p:txBody>
      </p:sp>
      <p:sp>
        <p:nvSpPr>
          <p:cNvPr id="5" name="Footer Placeholder 4">
            <a:extLst>
              <a:ext uri="{FF2B5EF4-FFF2-40B4-BE49-F238E27FC236}">
                <a16:creationId xmlns:a16="http://schemas.microsoft.com/office/drawing/2014/main" id="{89F77C57-F744-8648-98D3-4A0156A10771}"/>
              </a:ext>
            </a:extLst>
          </p:cNvPr>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Tree>
    <p:extLst>
      <p:ext uri="{BB962C8B-B14F-4D97-AF65-F5344CB8AC3E}">
        <p14:creationId xmlns:p14="http://schemas.microsoft.com/office/powerpoint/2010/main" val="34426292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81B5-B3FC-E646-88B1-C6E92B8B096E}"/>
              </a:ext>
            </a:extLst>
          </p:cNvPr>
          <p:cNvSpPr>
            <a:spLocks noGrp="1"/>
          </p:cNvSpPr>
          <p:nvPr>
            <p:ph type="title"/>
          </p:nvPr>
        </p:nvSpPr>
        <p:spPr/>
        <p:txBody>
          <a:bodyPr/>
          <a:lstStyle/>
          <a:p>
            <a:r>
              <a:rPr lang="en-DE"/>
              <a:t>AutoAugment</a:t>
            </a:r>
            <a:endParaRPr lang="en-DE" dirty="0"/>
          </a:p>
        </p:txBody>
      </p:sp>
      <p:sp>
        <p:nvSpPr>
          <p:cNvPr id="3" name="Content Placeholder 2">
            <a:extLst>
              <a:ext uri="{FF2B5EF4-FFF2-40B4-BE49-F238E27FC236}">
                <a16:creationId xmlns:a16="http://schemas.microsoft.com/office/drawing/2014/main" id="{FFA88A78-8C58-3148-A762-986C1BE66BD0}"/>
              </a:ext>
            </a:extLst>
          </p:cNvPr>
          <p:cNvSpPr>
            <a:spLocks noGrp="1"/>
          </p:cNvSpPr>
          <p:nvPr>
            <p:ph idx="1"/>
          </p:nvPr>
        </p:nvSpPr>
        <p:spPr>
          <a:xfrm>
            <a:off x="359568" y="1389550"/>
            <a:ext cx="8424863" cy="1254981"/>
          </a:xfrm>
        </p:spPr>
        <p:txBody>
          <a:bodyPr>
            <a:normAutofit fontScale="70000" lnSpcReduction="20000"/>
          </a:bodyPr>
          <a:lstStyle/>
          <a:p>
            <a:r>
              <a:rPr lang="en-US" sz="2600" dirty="0"/>
              <a:t>Search space </a:t>
            </a:r>
            <a:r>
              <a:rPr lang="en-US" sz="2600" b="1" dirty="0"/>
              <a:t>(16 op × 10 m × 11 pr)</a:t>
            </a:r>
            <a:r>
              <a:rPr lang="en-US" sz="2600" b="1" baseline="30000" dirty="0"/>
              <a:t>2 x 5</a:t>
            </a:r>
            <a:r>
              <a:rPr lang="en-US" sz="2600" b="1" dirty="0"/>
              <a:t>  </a:t>
            </a:r>
            <a:r>
              <a:rPr lang="en-US" sz="2600" b="1" baseline="30000" dirty="0"/>
              <a:t> </a:t>
            </a:r>
            <a:r>
              <a:rPr lang="en-US" sz="2600" b="1" dirty="0"/>
              <a:t>≈ 2.9 ×10</a:t>
            </a:r>
            <a:r>
              <a:rPr lang="en-US" sz="2600" b="1" baseline="30000" dirty="0"/>
              <a:t>32</a:t>
            </a:r>
          </a:p>
          <a:p>
            <a:pPr lvl="1"/>
            <a:r>
              <a:rPr lang="en-GB" dirty="0"/>
              <a:t>o</a:t>
            </a:r>
            <a:r>
              <a:rPr lang="en-DE"/>
              <a:t>p </a:t>
            </a:r>
            <a:r>
              <a:rPr lang="en-US" dirty="0"/>
              <a:t>=</a:t>
            </a:r>
            <a:r>
              <a:rPr lang="en-DE"/>
              <a:t> </a:t>
            </a:r>
            <a:r>
              <a:rPr lang="en-DE" dirty="0"/>
              <a:t>number of operations</a:t>
            </a:r>
          </a:p>
          <a:p>
            <a:pPr lvl="1"/>
            <a:r>
              <a:rPr lang="en-DE"/>
              <a:t>m </a:t>
            </a:r>
            <a:r>
              <a:rPr lang="en-US" dirty="0"/>
              <a:t>=</a:t>
            </a:r>
            <a:r>
              <a:rPr lang="en-DE"/>
              <a:t> </a:t>
            </a:r>
            <a:r>
              <a:rPr lang="en-DE" dirty="0"/>
              <a:t>magnitude range (uniform spacing)</a:t>
            </a:r>
          </a:p>
          <a:p>
            <a:pPr lvl="1"/>
            <a:r>
              <a:rPr lang="en-DE"/>
              <a:t>pr </a:t>
            </a:r>
            <a:r>
              <a:rPr lang="en-US" dirty="0"/>
              <a:t>=</a:t>
            </a:r>
            <a:r>
              <a:rPr lang="en-DE"/>
              <a:t> </a:t>
            </a:r>
            <a:r>
              <a:rPr lang="en-DE" dirty="0"/>
              <a:t>probability range (uniform spacing)</a:t>
            </a:r>
            <a:endParaRPr lang="en-US" sz="1400" b="1" baseline="30000" dirty="0"/>
          </a:p>
        </p:txBody>
      </p:sp>
      <p:sp>
        <p:nvSpPr>
          <p:cNvPr id="4" name="Date Placeholder 3">
            <a:extLst>
              <a:ext uri="{FF2B5EF4-FFF2-40B4-BE49-F238E27FC236}">
                <a16:creationId xmlns:a16="http://schemas.microsoft.com/office/drawing/2014/main" id="{14C38CA1-682F-E841-AA56-2769DD9BA699}"/>
              </a:ext>
            </a:extLst>
          </p:cNvPr>
          <p:cNvSpPr>
            <a:spLocks noGrp="1"/>
          </p:cNvSpPr>
          <p:nvPr>
            <p:ph type="dt" sz="half" idx="2"/>
          </p:nvPr>
        </p:nvSpPr>
        <p:spPr bwMode="auto">
          <a:xfrm>
            <a:off x="4876800" y="6324600"/>
            <a:ext cx="32766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r"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08EB84A-0033-C04D-8FAD-15D91AD078C4}" type="datetime3">
              <a:rPr lang="de-DE" smtClean="0"/>
              <a:pPr/>
              <a:t>27/10/2023</a:t>
            </a:fld>
            <a:endParaRPr lang="en-US" dirty="0"/>
          </a:p>
        </p:txBody>
      </p:sp>
      <p:sp>
        <p:nvSpPr>
          <p:cNvPr id="5" name="Slide Number Placeholder 4">
            <a:extLst>
              <a:ext uri="{FF2B5EF4-FFF2-40B4-BE49-F238E27FC236}">
                <a16:creationId xmlns:a16="http://schemas.microsoft.com/office/drawing/2014/main" id="{E109FD42-01EF-3B47-8598-02E18BED0EC2}"/>
              </a:ext>
            </a:extLst>
          </p:cNvPr>
          <p:cNvSpPr>
            <a:spLocks noGrp="1"/>
          </p:cNvSpPr>
          <p:nvPr>
            <p:ph type="sldNum" sz="quarter" idx="4"/>
          </p:nvPr>
        </p:nvSpPr>
        <p:spPr bwMode="auto">
          <a:xfrm>
            <a:off x="8077200" y="6324600"/>
            <a:ext cx="1066800" cy="533400"/>
          </a:xfrm>
          <a:prstGeom prst="rect">
            <a:avLst/>
          </a:prstGeom>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457200" rtl="0" eaLnBrk="0" latinLnBrk="0" hangingPunct="0">
              <a:defRPr sz="1200" kern="1200">
                <a:solidFill>
                  <a:srgbClr val="FFFFFF"/>
                </a:solidFill>
                <a:latin typeface="TUM Neue Helvetica 55 Regular"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Slide </a:t>
            </a:r>
            <a:fld id="{E27654B9-2CBC-E046-9B7E-70345D26D3AC}" type="slidenum">
              <a:rPr lang="en-US" smtClean="0"/>
              <a:pPr/>
              <a:t>134</a:t>
            </a:fld>
            <a:endParaRPr lang="en-US" dirty="0"/>
          </a:p>
        </p:txBody>
      </p:sp>
      <p:pic>
        <p:nvPicPr>
          <p:cNvPr id="7" name="Picture 6" descr="A picture containing clock&#10;&#10;Description automatically generated">
            <a:extLst>
              <a:ext uri="{FF2B5EF4-FFF2-40B4-BE49-F238E27FC236}">
                <a16:creationId xmlns:a16="http://schemas.microsoft.com/office/drawing/2014/main" id="{610513E9-04B6-5545-8609-608B5916AEAF}"/>
              </a:ext>
            </a:extLst>
          </p:cNvPr>
          <p:cNvPicPr>
            <a:picLocks noChangeAspect="1"/>
          </p:cNvPicPr>
          <p:nvPr/>
        </p:nvPicPr>
        <p:blipFill>
          <a:blip r:embed="rId2"/>
          <a:stretch>
            <a:fillRect/>
          </a:stretch>
        </p:blipFill>
        <p:spPr>
          <a:xfrm>
            <a:off x="986213" y="2638351"/>
            <a:ext cx="7090987" cy="3228554"/>
          </a:xfrm>
          <a:prstGeom prst="rect">
            <a:avLst/>
          </a:prstGeom>
        </p:spPr>
      </p:pic>
      <p:sp>
        <p:nvSpPr>
          <p:cNvPr id="8" name="TextBox 7">
            <a:extLst>
              <a:ext uri="{FF2B5EF4-FFF2-40B4-BE49-F238E27FC236}">
                <a16:creationId xmlns:a16="http://schemas.microsoft.com/office/drawing/2014/main" id="{0CD4E41A-506B-E94F-8E56-0935783E7A8D}"/>
              </a:ext>
            </a:extLst>
          </p:cNvPr>
          <p:cNvSpPr txBox="1"/>
          <p:nvPr/>
        </p:nvSpPr>
        <p:spPr>
          <a:xfrm>
            <a:off x="1650356" y="5860724"/>
            <a:ext cx="6289481" cy="276999"/>
          </a:xfrm>
          <a:prstGeom prst="rect">
            <a:avLst/>
          </a:prstGeom>
          <a:noFill/>
        </p:spPr>
        <p:txBody>
          <a:bodyPr wrap="square" rtlCol="0">
            <a:spAutoFit/>
          </a:bodyPr>
          <a:lstStyle/>
          <a:p>
            <a:r>
              <a:rPr lang="en-DE" sz="1200" dirty="0"/>
              <a:t>Figure 4. One of the policies found on SVHN applied to the same image in 3 different batches. [1]</a:t>
            </a:r>
          </a:p>
        </p:txBody>
      </p:sp>
      <p:sp>
        <p:nvSpPr>
          <p:cNvPr id="9" name="TextBox 8">
            <a:extLst>
              <a:ext uri="{FF2B5EF4-FFF2-40B4-BE49-F238E27FC236}">
                <a16:creationId xmlns:a16="http://schemas.microsoft.com/office/drawing/2014/main" id="{8925C3F3-6015-E343-A338-259AA9AE843E}"/>
              </a:ext>
            </a:extLst>
          </p:cNvPr>
          <p:cNvSpPr txBox="1"/>
          <p:nvPr/>
        </p:nvSpPr>
        <p:spPr>
          <a:xfrm>
            <a:off x="96253" y="6324600"/>
            <a:ext cx="8768615" cy="369332"/>
          </a:xfrm>
          <a:prstGeom prst="rect">
            <a:avLst/>
          </a:prstGeom>
          <a:noFill/>
        </p:spPr>
        <p:txBody>
          <a:bodyPr wrap="square" rtlCol="0">
            <a:spAutoFit/>
          </a:bodyPr>
          <a:lstStyle/>
          <a:p>
            <a:r>
              <a:rPr lang="en-GB" sz="900" dirty="0"/>
              <a:t>[1] E. D. </a:t>
            </a:r>
            <a:r>
              <a:rPr lang="en-GB" sz="900" dirty="0" err="1"/>
              <a:t>Cubuk</a:t>
            </a:r>
            <a:r>
              <a:rPr lang="en-GB" sz="900" dirty="0"/>
              <a:t>, B. </a:t>
            </a:r>
            <a:r>
              <a:rPr lang="en-GB" sz="900" dirty="0" err="1"/>
              <a:t>Zoph</a:t>
            </a:r>
            <a:r>
              <a:rPr lang="en-GB" sz="900" dirty="0"/>
              <a:t>, D. Mane, V. Vasudevan, and Q. V. Le. </a:t>
            </a:r>
            <a:r>
              <a:rPr lang="en-GB" sz="900" dirty="0" err="1"/>
              <a:t>Autoaugment</a:t>
            </a:r>
            <a:r>
              <a:rPr lang="en-GB" sz="900" dirty="0"/>
              <a:t>: Learning augmentation strategies from data. In </a:t>
            </a:r>
            <a:r>
              <a:rPr lang="en-GB" sz="900" i="1" dirty="0"/>
              <a:t>Proceedings of the IEEE conference on computer vision and pattern recognition</a:t>
            </a:r>
            <a:r>
              <a:rPr lang="en-GB" sz="900" dirty="0"/>
              <a:t>, 2019. </a:t>
            </a:r>
          </a:p>
        </p:txBody>
      </p:sp>
      <p:sp>
        <p:nvSpPr>
          <p:cNvPr id="6" name="Footer Placeholder 5">
            <a:extLst>
              <a:ext uri="{FF2B5EF4-FFF2-40B4-BE49-F238E27FC236}">
                <a16:creationId xmlns:a16="http://schemas.microsoft.com/office/drawing/2014/main" id="{36EB9666-35F5-E440-B9C3-C5C55F8FD39C}"/>
              </a:ext>
            </a:extLst>
          </p:cNvPr>
          <p:cNvSpPr>
            <a:spLocks noGrp="1"/>
          </p:cNvSpPr>
          <p:nvPr>
            <p:ph type="ftr" sz="quarter" idx="3"/>
          </p:nvPr>
        </p:nvSpPr>
        <p:spPr>
          <a:xfrm>
            <a:off x="1117172" y="6324600"/>
            <a:ext cx="3759628" cy="53340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Computer Aided Medical Procedures</a:t>
            </a:r>
            <a:endParaRPr lang="en-US" dirty="0"/>
          </a:p>
        </p:txBody>
      </p:sp>
    </p:spTree>
    <p:extLst>
      <p:ext uri="{BB962C8B-B14F-4D97-AF65-F5344CB8AC3E}">
        <p14:creationId xmlns:p14="http://schemas.microsoft.com/office/powerpoint/2010/main" val="26444697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437062" y="1690689"/>
            <a:ext cx="7886700" cy="5305154"/>
          </a:xfrm>
        </p:spPr>
        <p:txBody>
          <a:bodyPr>
            <a:noAutofit/>
          </a:bodyPr>
          <a:lstStyle/>
          <a:p>
            <a:pPr>
              <a:lnSpc>
                <a:spcPct val="100000"/>
              </a:lnSpc>
              <a:buFont typeface="Wingdings" panose="05000000000000000000" pitchFamily="2" charset="2"/>
              <a:buChar char="Ø"/>
            </a:pPr>
            <a:r>
              <a:rPr lang="en-US" sz="1800" dirty="0"/>
              <a:t>We can learn features to perform </a:t>
            </a:r>
            <a:r>
              <a:rPr lang="en-US" sz="1800" b="1" dirty="0"/>
              <a:t>semantic visual discrimination tasks </a:t>
            </a:r>
            <a:r>
              <a:rPr lang="en-US" sz="1800" dirty="0"/>
              <a:t>using </a:t>
            </a:r>
            <a:r>
              <a:rPr lang="en-US" sz="1800" b="1" dirty="0"/>
              <a:t>simple linear classifiers</a:t>
            </a:r>
          </a:p>
          <a:p>
            <a:pPr>
              <a:lnSpc>
                <a:spcPct val="100000"/>
              </a:lnSpc>
              <a:buFont typeface="Wingdings" panose="05000000000000000000" pitchFamily="2" charset="2"/>
              <a:buChar char="Ø"/>
            </a:pPr>
            <a:endParaRPr lang="en-US" sz="1800" dirty="0"/>
          </a:p>
          <a:p>
            <a:pPr>
              <a:lnSpc>
                <a:spcPct val="100000"/>
              </a:lnSpc>
              <a:buFont typeface="Wingdings" panose="05000000000000000000" pitchFamily="2" charset="2"/>
              <a:buChar char="Ø"/>
            </a:pPr>
            <a:r>
              <a:rPr lang="en-US" sz="1800" b="1" dirty="0"/>
              <a:t>CNN features </a:t>
            </a:r>
            <a:r>
              <a:rPr lang="en-US" sz="1800" dirty="0"/>
              <a:t>tend to cluster images into interesting semantic categories on which the network </a:t>
            </a:r>
            <a:r>
              <a:rPr lang="en-US" sz="1800" b="1" dirty="0"/>
              <a:t>was never explicitly trained.</a:t>
            </a:r>
          </a:p>
          <a:p>
            <a:pPr>
              <a:lnSpc>
                <a:spcPct val="100000"/>
              </a:lnSpc>
              <a:buFont typeface="Wingdings" panose="05000000000000000000" pitchFamily="2" charset="2"/>
              <a:buChar char="Ø"/>
            </a:pPr>
            <a:endParaRPr lang="en-US" sz="1800" dirty="0"/>
          </a:p>
          <a:p>
            <a:pPr>
              <a:lnSpc>
                <a:spcPct val="100000"/>
              </a:lnSpc>
              <a:buFont typeface="Wingdings" panose="05000000000000000000" pitchFamily="2" charset="2"/>
              <a:buChar char="Ø"/>
            </a:pPr>
            <a:r>
              <a:rPr lang="en-US" sz="1800" dirty="0"/>
              <a:t>Performance improves across a spectrum of visual recognition tasks.</a:t>
            </a:r>
          </a:p>
          <a:p>
            <a:pPr>
              <a:lnSpc>
                <a:spcPct val="100000"/>
              </a:lnSpc>
              <a:buFont typeface="Wingdings" panose="05000000000000000000" pitchFamily="2" charset="2"/>
              <a:buChar char="Ø"/>
            </a:pPr>
            <a:endParaRPr lang="en-US" sz="1800" dirty="0"/>
          </a:p>
          <a:p>
            <a:pPr>
              <a:lnSpc>
                <a:spcPct val="100000"/>
              </a:lnSpc>
              <a:buFont typeface="Wingdings" panose="05000000000000000000" pitchFamily="2" charset="2"/>
              <a:buChar char="Ø"/>
            </a:pPr>
            <a:r>
              <a:rPr lang="en-US" sz="1800" b="1" dirty="0"/>
              <a:t>Data augmentation </a:t>
            </a:r>
            <a:r>
              <a:rPr lang="en-US" sz="1800" dirty="0"/>
              <a:t>helps a lot, both for deep and shallow features.</a:t>
            </a:r>
          </a:p>
          <a:p>
            <a:pPr>
              <a:lnSpc>
                <a:spcPct val="100000"/>
              </a:lnSpc>
              <a:buFont typeface="Wingdings" panose="05000000000000000000" pitchFamily="2" charset="2"/>
              <a:buChar char="Ø"/>
            </a:pPr>
            <a:endParaRPr lang="en-US" sz="1800" dirty="0"/>
          </a:p>
          <a:p>
            <a:pPr>
              <a:lnSpc>
                <a:spcPct val="100000"/>
              </a:lnSpc>
              <a:buFont typeface="Wingdings" panose="05000000000000000000" pitchFamily="2" charset="2"/>
              <a:buChar char="Ø"/>
            </a:pPr>
            <a:r>
              <a:rPr lang="en-US" sz="1800" b="1" dirty="0"/>
              <a:t>Fine tuning makes a difference</a:t>
            </a:r>
            <a:r>
              <a:rPr lang="en-US" sz="1800" dirty="0"/>
              <a:t>, and should use ranking loss where appropriate.</a:t>
            </a:r>
          </a:p>
        </p:txBody>
      </p:sp>
    </p:spTree>
    <p:extLst>
      <p:ext uri="{BB962C8B-B14F-4D97-AF65-F5344CB8AC3E}">
        <p14:creationId xmlns:p14="http://schemas.microsoft.com/office/powerpoint/2010/main" val="3841714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US" sz="5400" dirty="0"/>
              <a:t>Regularization</a:t>
            </a:r>
          </a:p>
        </p:txBody>
      </p:sp>
      <p:sp>
        <p:nvSpPr>
          <p:cNvPr id="3" name="Content Placeholder 2"/>
          <p:cNvSpPr>
            <a:spLocks noGrp="1"/>
          </p:cNvSpPr>
          <p:nvPr>
            <p:ph idx="1"/>
          </p:nvPr>
        </p:nvSpPr>
        <p:spPr>
          <a:xfrm>
            <a:off x="0" y="1748624"/>
            <a:ext cx="5852160" cy="4351338"/>
          </a:xfrm>
        </p:spPr>
        <p:txBody>
          <a:bodyPr>
            <a:normAutofit/>
          </a:bodyPr>
          <a:lstStyle/>
          <a:p>
            <a:r>
              <a:rPr lang="en-US" sz="3200" dirty="0"/>
              <a:t>How to select a good model?</a:t>
            </a:r>
          </a:p>
          <a:p>
            <a:pPr lvl="1"/>
            <a:r>
              <a:rPr lang="en-US" dirty="0"/>
              <a:t>How to regularize neural nets?</a:t>
            </a:r>
          </a:p>
          <a:p>
            <a:pPr marL="457200" lvl="1" indent="0">
              <a:buNone/>
            </a:pPr>
            <a:endParaRPr lang="en-US" dirty="0"/>
          </a:p>
          <a:p>
            <a:pPr marL="457200" lvl="1" indent="0">
              <a:buNone/>
            </a:pPr>
            <a:endParaRPr lang="en-US" dirty="0"/>
          </a:p>
          <a:p>
            <a:r>
              <a:rPr lang="en-US" sz="3200" dirty="0"/>
              <a:t>How to make a good prediction?</a:t>
            </a:r>
          </a:p>
          <a:p>
            <a:pPr lvl="1"/>
            <a:r>
              <a:rPr lang="en-US" dirty="0"/>
              <a:t>How to approximately vote over all models?</a:t>
            </a:r>
          </a:p>
        </p:txBody>
      </p:sp>
      <p:pic>
        <p:nvPicPr>
          <p:cNvPr id="4" name="Picture 3"/>
          <p:cNvPicPr>
            <a:picLocks noChangeAspect="1"/>
          </p:cNvPicPr>
          <p:nvPr/>
        </p:nvPicPr>
        <p:blipFill>
          <a:blip r:embed="rId3" cstate="print"/>
          <a:stretch>
            <a:fillRect/>
          </a:stretch>
        </p:blipFill>
        <p:spPr>
          <a:xfrm>
            <a:off x="5852160" y="1388004"/>
            <a:ext cx="3137836" cy="2355852"/>
          </a:xfrm>
          <a:prstGeom prst="rect">
            <a:avLst/>
          </a:prstGeom>
        </p:spPr>
      </p:pic>
      <p:sp>
        <p:nvSpPr>
          <p:cNvPr id="5" name="TextBox 4"/>
          <p:cNvSpPr txBox="1"/>
          <p:nvPr/>
        </p:nvSpPr>
        <p:spPr>
          <a:xfrm>
            <a:off x="823099" y="2775857"/>
            <a:ext cx="1577483" cy="584775"/>
          </a:xfrm>
          <a:prstGeom prst="rect">
            <a:avLst/>
          </a:prstGeom>
          <a:noFill/>
        </p:spPr>
        <p:txBody>
          <a:bodyPr wrap="none" rtlCol="0">
            <a:spAutoFit/>
          </a:bodyPr>
          <a:lstStyle/>
          <a:p>
            <a:r>
              <a:rPr lang="en-US" sz="3200" dirty="0">
                <a:solidFill>
                  <a:srgbClr val="FF0000"/>
                </a:solidFill>
              </a:rPr>
              <a:t>Dropout</a:t>
            </a:r>
          </a:p>
        </p:txBody>
      </p:sp>
      <p:sp>
        <p:nvSpPr>
          <p:cNvPr id="10" name="TextBox 9"/>
          <p:cNvSpPr txBox="1"/>
          <p:nvPr/>
        </p:nvSpPr>
        <p:spPr>
          <a:xfrm>
            <a:off x="823099" y="5870016"/>
            <a:ext cx="1577483" cy="584775"/>
          </a:xfrm>
          <a:prstGeom prst="rect">
            <a:avLst/>
          </a:prstGeom>
          <a:noFill/>
        </p:spPr>
        <p:txBody>
          <a:bodyPr wrap="none" rtlCol="0">
            <a:spAutoFit/>
          </a:bodyPr>
          <a:lstStyle/>
          <a:p>
            <a:r>
              <a:rPr lang="en-US" sz="3200" dirty="0">
                <a:solidFill>
                  <a:srgbClr val="FF0000"/>
                </a:solidFill>
              </a:rPr>
              <a:t>Dropout</a:t>
            </a:r>
          </a:p>
        </p:txBody>
      </p:sp>
      <p:pic>
        <p:nvPicPr>
          <p:cNvPr id="12" name="Picture 11"/>
          <p:cNvPicPr>
            <a:picLocks noChangeAspect="1"/>
          </p:cNvPicPr>
          <p:nvPr/>
        </p:nvPicPr>
        <p:blipFill>
          <a:blip r:embed="rId4"/>
          <a:stretch>
            <a:fillRect/>
          </a:stretch>
        </p:blipFill>
        <p:spPr>
          <a:xfrm>
            <a:off x="5852160" y="3806297"/>
            <a:ext cx="3137836" cy="2356107"/>
          </a:xfrm>
          <a:prstGeom prst="rect">
            <a:avLst/>
          </a:prstGeom>
        </p:spPr>
      </p:pic>
    </p:spTree>
    <p:extLst>
      <p:ext uri="{BB962C8B-B14F-4D97-AF65-F5344CB8AC3E}">
        <p14:creationId xmlns:p14="http://schemas.microsoft.com/office/powerpoint/2010/main" val="191981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Dropout in ILSVRC 2010</a:t>
            </a:r>
          </a:p>
        </p:txBody>
      </p:sp>
      <p:sp>
        <p:nvSpPr>
          <p:cNvPr id="3" name="Content Placeholder 2"/>
          <p:cNvSpPr>
            <a:spLocks noGrp="1"/>
          </p:cNvSpPr>
          <p:nvPr>
            <p:ph idx="1"/>
          </p:nvPr>
        </p:nvSpPr>
        <p:spPr>
          <a:xfrm>
            <a:off x="0" y="1825625"/>
            <a:ext cx="9144000" cy="4351338"/>
          </a:xfrm>
        </p:spPr>
        <p:txBody>
          <a:bodyPr/>
          <a:lstStyle/>
          <a:p>
            <a:r>
              <a:rPr lang="en-US" dirty="0" err="1"/>
              <a:t>ImageNet</a:t>
            </a:r>
            <a:r>
              <a:rPr lang="en-US" dirty="0"/>
              <a:t> Large Scale Visual Recognition Challenge (ILSVRC)</a:t>
            </a:r>
          </a:p>
          <a:p>
            <a:pPr lvl="1"/>
            <a:r>
              <a:rPr lang="en-US" dirty="0"/>
              <a:t>1.2 million images over 1000 categories</a:t>
            </a:r>
          </a:p>
          <a:p>
            <a:pPr lvl="1"/>
            <a:r>
              <a:rPr lang="en-US" dirty="0"/>
              <a:t>Report top-1 and top-5 error rate</a:t>
            </a:r>
          </a:p>
          <a:p>
            <a:pPr lvl="1"/>
            <a:endParaRPr lang="en-US" dirty="0"/>
          </a:p>
        </p:txBody>
      </p:sp>
    </p:spTree>
    <p:extLst>
      <p:ext uri="{BB962C8B-B14F-4D97-AF65-F5344CB8AC3E}">
        <p14:creationId xmlns:p14="http://schemas.microsoft.com/office/powerpoint/2010/main" val="1881356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Dropout in ILSVRC 2010</a:t>
            </a:r>
          </a:p>
        </p:txBody>
      </p:sp>
      <p:sp>
        <p:nvSpPr>
          <p:cNvPr id="3" name="Content Placeholder 2"/>
          <p:cNvSpPr>
            <a:spLocks noGrp="1"/>
          </p:cNvSpPr>
          <p:nvPr>
            <p:ph idx="1"/>
          </p:nvPr>
        </p:nvSpPr>
        <p:spPr>
          <a:xfrm>
            <a:off x="0" y="1825625"/>
            <a:ext cx="9144000" cy="4351338"/>
          </a:xfrm>
        </p:spPr>
        <p:txBody>
          <a:bodyPr/>
          <a:lstStyle/>
          <a:p>
            <a:r>
              <a:rPr lang="en-US" dirty="0" err="1"/>
              <a:t>ImageNet</a:t>
            </a:r>
            <a:r>
              <a:rPr lang="en-US" dirty="0"/>
              <a:t> Large Scale Visual Recognition Challenge (ILSVRC)</a:t>
            </a:r>
          </a:p>
          <a:p>
            <a:pPr lvl="1"/>
            <a:r>
              <a:rPr lang="en-US" dirty="0"/>
              <a:t>1.2 million images over 1000 categories</a:t>
            </a:r>
          </a:p>
          <a:p>
            <a:pPr lvl="1"/>
            <a:r>
              <a:rPr lang="en-US" dirty="0"/>
              <a:t>Report top-1 and top-5 error rate</a:t>
            </a:r>
          </a:p>
          <a:p>
            <a:pPr lvl="1"/>
            <a:endParaRPr lang="en-US" dirty="0"/>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 </a:t>
            </a:r>
          </a:p>
        </p:txBody>
      </p:sp>
      <p:pic>
        <p:nvPicPr>
          <p:cNvPr id="2050" name="Picture 2"/>
          <p:cNvPicPr>
            <a:picLocks noChangeAspect="1" noChangeArrowheads="1"/>
          </p:cNvPicPr>
          <p:nvPr/>
        </p:nvPicPr>
        <p:blipFill>
          <a:blip r:embed="rId3"/>
          <a:srcRect/>
          <a:stretch>
            <a:fillRect/>
          </a:stretch>
        </p:blipFill>
        <p:spPr bwMode="auto">
          <a:xfrm>
            <a:off x="454143" y="4159919"/>
            <a:ext cx="8561387" cy="1714500"/>
          </a:xfrm>
          <a:prstGeom prst="rect">
            <a:avLst/>
          </a:prstGeom>
          <a:noFill/>
          <a:ln w="9525">
            <a:noFill/>
            <a:miter lim="800000"/>
            <a:headEnd/>
            <a:tailEnd/>
          </a:ln>
          <a:effectLst/>
        </p:spPr>
      </p:pic>
    </p:spTree>
    <p:extLst>
      <p:ext uri="{BB962C8B-B14F-4D97-AF65-F5344CB8AC3E}">
        <p14:creationId xmlns:p14="http://schemas.microsoft.com/office/powerpoint/2010/main" val="367318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Dropout in ILSVRC 2010</a:t>
            </a:r>
          </a:p>
        </p:txBody>
      </p:sp>
      <p:sp>
        <p:nvSpPr>
          <p:cNvPr id="5" name="Footer Placeholder 4"/>
          <p:cNvSpPr>
            <a:spLocks noGrp="1"/>
          </p:cNvSpPr>
          <p:nvPr>
            <p:ph type="ftr" sz="quarter" idx="11"/>
          </p:nvPr>
        </p:nvSpPr>
        <p:spPr>
          <a:xfrm>
            <a:off x="1597793" y="6337101"/>
            <a:ext cx="6275672" cy="365125"/>
          </a:xfrm>
        </p:spPr>
        <p:txBody>
          <a:bodyPr/>
          <a:lstStyle/>
          <a:p>
            <a:r>
              <a:rPr lang="en-US" sz="1800" dirty="0"/>
              <a:t>G. Hinton, “Brains, Sex, and Machine Learning”, </a:t>
            </a:r>
            <a:r>
              <a:rPr lang="en-US" sz="1800" dirty="0" err="1"/>
              <a:t>Youtube</a:t>
            </a:r>
            <a:r>
              <a:rPr lang="en-US" sz="1800" dirty="0"/>
              <a:t> 2012</a:t>
            </a:r>
          </a:p>
        </p:txBody>
      </p:sp>
      <p:pic>
        <p:nvPicPr>
          <p:cNvPr id="1026" name="Picture 2"/>
          <p:cNvPicPr>
            <a:picLocks noChangeAspect="1" noChangeArrowheads="1"/>
          </p:cNvPicPr>
          <p:nvPr/>
        </p:nvPicPr>
        <p:blipFill>
          <a:blip r:embed="rId3"/>
          <a:srcRect/>
          <a:stretch>
            <a:fillRect/>
          </a:stretch>
        </p:blipFill>
        <p:spPr bwMode="auto">
          <a:xfrm>
            <a:off x="1962302" y="1251284"/>
            <a:ext cx="5497277" cy="4389739"/>
          </a:xfrm>
          <a:prstGeom prst="rect">
            <a:avLst/>
          </a:prstGeom>
          <a:noFill/>
          <a:ln w="9525">
            <a:noFill/>
            <a:miter lim="800000"/>
            <a:headEnd/>
            <a:tailEnd/>
          </a:ln>
          <a:effectLst/>
        </p:spPr>
      </p:pic>
    </p:spTree>
    <p:extLst>
      <p:ext uri="{BB962C8B-B14F-4D97-AF65-F5344CB8AC3E}">
        <p14:creationId xmlns:p14="http://schemas.microsoft.com/office/powerpoint/2010/main" val="3260153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Dropout in ILSVRC 2010</a:t>
            </a:r>
          </a:p>
        </p:txBody>
      </p:sp>
      <p:sp>
        <p:nvSpPr>
          <p:cNvPr id="5" name="Footer Placeholder 4"/>
          <p:cNvSpPr>
            <a:spLocks noGrp="1"/>
          </p:cNvSpPr>
          <p:nvPr>
            <p:ph type="ftr" sz="quarter" idx="11"/>
          </p:nvPr>
        </p:nvSpPr>
        <p:spPr>
          <a:xfrm>
            <a:off x="1597793" y="6337101"/>
            <a:ext cx="6275672" cy="365125"/>
          </a:xfrm>
        </p:spPr>
        <p:txBody>
          <a:bodyPr/>
          <a:lstStyle/>
          <a:p>
            <a:r>
              <a:rPr lang="en-US" sz="1800" dirty="0"/>
              <a:t>G. Hinton, “Brains, Sex, and Machine Learning”, </a:t>
            </a:r>
            <a:r>
              <a:rPr lang="en-US" sz="1800" dirty="0" err="1"/>
              <a:t>Youtube</a:t>
            </a:r>
            <a:r>
              <a:rPr lang="en-US" sz="1800" dirty="0"/>
              <a:t> 2012</a:t>
            </a:r>
          </a:p>
        </p:txBody>
      </p:sp>
      <p:pic>
        <p:nvPicPr>
          <p:cNvPr id="1026" name="Picture 2"/>
          <p:cNvPicPr>
            <a:picLocks noChangeAspect="1" noChangeArrowheads="1"/>
          </p:cNvPicPr>
          <p:nvPr/>
        </p:nvPicPr>
        <p:blipFill>
          <a:blip r:embed="rId3"/>
          <a:srcRect/>
          <a:stretch>
            <a:fillRect/>
          </a:stretch>
        </p:blipFill>
        <p:spPr bwMode="auto">
          <a:xfrm>
            <a:off x="1962302" y="1251284"/>
            <a:ext cx="5497277" cy="4389739"/>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a:srcRect/>
          <a:stretch>
            <a:fillRect/>
          </a:stretch>
        </p:blipFill>
        <p:spPr bwMode="auto">
          <a:xfrm>
            <a:off x="614964" y="5750392"/>
            <a:ext cx="8027987" cy="323850"/>
          </a:xfrm>
          <a:prstGeom prst="rect">
            <a:avLst/>
          </a:prstGeom>
          <a:noFill/>
          <a:ln w="9525">
            <a:noFill/>
            <a:miter lim="800000"/>
            <a:headEnd/>
            <a:tailEnd/>
          </a:ln>
          <a:effectLst/>
        </p:spPr>
      </p:pic>
    </p:spTree>
    <p:extLst>
      <p:ext uri="{BB962C8B-B14F-4D97-AF65-F5344CB8AC3E}">
        <p14:creationId xmlns:p14="http://schemas.microsoft.com/office/powerpoint/2010/main" val="4202963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 </a:t>
            </a:r>
          </a:p>
        </p:txBody>
      </p:sp>
      <p:sp>
        <p:nvSpPr>
          <p:cNvPr id="32" name="Oval 31"/>
          <p:cNvSpPr/>
          <p:nvPr/>
        </p:nvSpPr>
        <p:spPr>
          <a:xfrm>
            <a:off x="4340994" y="2233062"/>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Oval 32"/>
          <p:cNvSpPr/>
          <p:nvPr/>
        </p:nvSpPr>
        <p:spPr>
          <a:xfrm>
            <a:off x="4339390" y="3020729"/>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Oval 34"/>
          <p:cNvSpPr/>
          <p:nvPr/>
        </p:nvSpPr>
        <p:spPr>
          <a:xfrm>
            <a:off x="4339390" y="3829251"/>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Oval 35"/>
          <p:cNvSpPr/>
          <p:nvPr/>
        </p:nvSpPr>
        <p:spPr>
          <a:xfrm>
            <a:off x="4329765" y="460889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Oval 36"/>
          <p:cNvSpPr/>
          <p:nvPr/>
        </p:nvSpPr>
        <p:spPr>
          <a:xfrm>
            <a:off x="6524325" y="334798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Straight Arrow Connector 37"/>
          <p:cNvCxnSpPr>
            <a:stCxn id="32" idx="6"/>
            <a:endCxn id="37" idx="2"/>
          </p:cNvCxnSpPr>
          <p:nvPr/>
        </p:nvCxnSpPr>
        <p:spPr>
          <a:xfrm>
            <a:off x="4803007" y="2454443"/>
            <a:ext cx="1721318" cy="11149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3" idx="6"/>
            <a:endCxn id="37" idx="2"/>
          </p:cNvCxnSpPr>
          <p:nvPr/>
        </p:nvCxnSpPr>
        <p:spPr>
          <a:xfrm>
            <a:off x="4801403" y="3242110"/>
            <a:ext cx="1722922" cy="32725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6"/>
            <a:endCxn id="37" idx="2"/>
          </p:cNvCxnSpPr>
          <p:nvPr/>
        </p:nvCxnSpPr>
        <p:spPr>
          <a:xfrm flipV="1">
            <a:off x="4801403" y="3569369"/>
            <a:ext cx="1722922" cy="481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6"/>
            <a:endCxn id="37" idx="2"/>
          </p:cNvCxnSpPr>
          <p:nvPr/>
        </p:nvCxnSpPr>
        <p:spPr>
          <a:xfrm flipV="1">
            <a:off x="4791778" y="3569369"/>
            <a:ext cx="1732547" cy="12609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3809991" y="3675278"/>
                <a:ext cx="62081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3</m:t>
                          </m:r>
                        </m:sub>
                      </m:sSub>
                    </m:oMath>
                  </m:oMathPara>
                </a14:m>
                <a:endParaRPr lang="zh-CN" altLang="en-US" sz="2800" dirty="0"/>
              </a:p>
            </p:txBody>
          </p:sp>
        </mc:Choice>
        <mc:Fallback xmlns="">
          <p:sp>
            <p:nvSpPr>
              <p:cNvPr id="44" name="TextBox 43"/>
              <p:cNvSpPr txBox="1">
                <a:spLocks noRot="1" noChangeAspect="1" noMove="1" noResize="1" noEditPoints="1" noAdjustHandles="1" noChangeArrowheads="1" noChangeShapeType="1" noTextEdit="1"/>
              </p:cNvSpPr>
              <p:nvPr/>
            </p:nvSpPr>
            <p:spPr>
              <a:xfrm>
                <a:off x="3809991" y="3675278"/>
                <a:ext cx="620811"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3811086" y="4492594"/>
                <a:ext cx="62081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4</m:t>
                          </m:r>
                        </m:sub>
                      </m:sSub>
                    </m:oMath>
                  </m:oMathPara>
                </a14:m>
                <a:endParaRPr lang="zh-CN" altLang="en-US" sz="2800" dirty="0"/>
              </a:p>
            </p:txBody>
          </p:sp>
        </mc:Choice>
        <mc:Fallback xmlns="">
          <p:sp>
            <p:nvSpPr>
              <p:cNvPr id="45" name="TextBox 44"/>
              <p:cNvSpPr txBox="1">
                <a:spLocks noRot="1" noChangeAspect="1" noMove="1" noResize="1" noEditPoints="1" noAdjustHandles="1" noChangeArrowheads="1" noChangeShapeType="1" noTextEdit="1"/>
              </p:cNvSpPr>
              <p:nvPr/>
            </p:nvSpPr>
            <p:spPr>
              <a:xfrm>
                <a:off x="3811086" y="4492594"/>
                <a:ext cx="620811"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438708" y="2388752"/>
                <a:ext cx="2705292"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𝑦</m:t>
                      </m:r>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1</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1</m:t>
                          </m:r>
                        </m:sub>
                      </m:sSub>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2</m:t>
                          </m:r>
                        </m:sub>
                      </m:sSub>
                    </m:oMath>
                  </m:oMathPara>
                </a14:m>
                <a:endParaRPr lang="en-US" altLang="zh-CN"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3</m:t>
                          </m:r>
                        </m:sub>
                      </m:sSub>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4</m:t>
                          </m:r>
                        </m:sub>
                      </m:sSub>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𝑏</m:t>
                      </m:r>
                    </m:oMath>
                  </m:oMathPara>
                </a14:m>
                <a:endParaRPr lang="zh-CN" alt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6438708" y="2388752"/>
                <a:ext cx="2705292" cy="83099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4973009" y="2224526"/>
                <a:ext cx="6065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i="1" dirty="0" smtClean="0">
                              <a:latin typeface="Cambria Math" panose="02040503050406030204" pitchFamily="18" charset="0"/>
                            </a:rPr>
                            <m:t>1</m:t>
                          </m:r>
                        </m:sub>
                      </m:sSub>
                    </m:oMath>
                  </m:oMathPara>
                </a14:m>
                <a:endParaRPr lang="zh-CN" altLang="en-US" sz="2400" dirty="0"/>
              </a:p>
            </p:txBody>
          </p:sp>
        </mc:Choice>
        <mc:Fallback xmlns="">
          <p:sp>
            <p:nvSpPr>
              <p:cNvPr id="47" name="TextBox 46"/>
              <p:cNvSpPr txBox="1">
                <a:spLocks noRot="1" noChangeAspect="1" noMove="1" noResize="1" noEditPoints="1" noAdjustHandles="1" noChangeArrowheads="1" noChangeShapeType="1" noTextEdit="1"/>
              </p:cNvSpPr>
              <p:nvPr/>
            </p:nvSpPr>
            <p:spPr>
              <a:xfrm>
                <a:off x="4973009" y="2224526"/>
                <a:ext cx="606512" cy="461665"/>
              </a:xfrm>
              <a:prstGeom prst="rect">
                <a:avLst/>
              </a:prstGeom>
              <a:blipFill rotWithShape="0">
                <a:blip r:embed="rId6"/>
                <a:stretch>
                  <a:fillRect/>
                </a:stretch>
              </a:blipFill>
            </p:spPr>
            <p:txBody>
              <a:bodyPr/>
              <a:lstStyle/>
              <a:p>
                <a:r>
                  <a:rPr lang="en-US">
                    <a:noFill/>
                  </a:rPr>
                  <a:t> </a:t>
                </a:r>
              </a:p>
            </p:txBody>
          </p:sp>
        </mc:Fallback>
      </mc:AlternateContent>
      <p:sp>
        <p:nvSpPr>
          <p:cNvPr id="51" name="Oval 50"/>
          <p:cNvSpPr/>
          <p:nvPr/>
        </p:nvSpPr>
        <p:spPr>
          <a:xfrm>
            <a:off x="4320799" y="5399963"/>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cxnSp>
        <p:nvCxnSpPr>
          <p:cNvPr id="52" name="Straight Arrow Connector 51"/>
          <p:cNvCxnSpPr>
            <a:stCxn id="51" idx="6"/>
            <a:endCxn id="37" idx="2"/>
          </p:cNvCxnSpPr>
          <p:nvPr/>
        </p:nvCxnSpPr>
        <p:spPr>
          <a:xfrm flipV="1">
            <a:off x="4782812" y="3569369"/>
            <a:ext cx="1741513" cy="205197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p:cNvSpPr txBox="1"/>
              <p:nvPr/>
            </p:nvSpPr>
            <p:spPr>
              <a:xfrm>
                <a:off x="3898439" y="1996465"/>
                <a:ext cx="42787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oMath>
                  </m:oMathPara>
                </a14:m>
                <a:endParaRPr lang="en-US" sz="2800" dirty="0"/>
              </a:p>
            </p:txBody>
          </p:sp>
        </mc:Choice>
        <mc:Fallback xmlns="">
          <p:sp>
            <p:nvSpPr>
              <p:cNvPr id="3" name="TextBox 2"/>
              <p:cNvSpPr txBox="1">
                <a:spLocks noRot="1" noChangeAspect="1" noMove="1" noResize="1" noEditPoints="1" noAdjustHandles="1" noChangeArrowheads="1" noChangeShapeType="1" noTextEdit="1"/>
              </p:cNvSpPr>
              <p:nvPr/>
            </p:nvSpPr>
            <p:spPr>
              <a:xfrm>
                <a:off x="3898439" y="1996465"/>
                <a:ext cx="427873" cy="43088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893604" y="2924646"/>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oMath>
                  </m:oMathPara>
                </a14:m>
                <a:endParaRPr lang="en-US" sz="2800" dirty="0"/>
              </a:p>
            </p:txBody>
          </p:sp>
        </mc:Choice>
        <mc:Fallback xmlns="">
          <p:sp>
            <p:nvSpPr>
              <p:cNvPr id="28" name="TextBox 27"/>
              <p:cNvSpPr txBox="1">
                <a:spLocks noRot="1" noChangeAspect="1" noMove="1" noResize="1" noEditPoints="1" noAdjustHandles="1" noChangeArrowheads="1" noChangeShapeType="1" noTextEdit="1"/>
              </p:cNvSpPr>
              <p:nvPr/>
            </p:nvSpPr>
            <p:spPr>
              <a:xfrm>
                <a:off x="3893604" y="2924646"/>
                <a:ext cx="43614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973009" y="288720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oMath>
                  </m:oMathPara>
                </a14:m>
                <a:endParaRPr lang="zh-CN" altLang="en-US"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4973009" y="2887206"/>
                <a:ext cx="613630" cy="461665"/>
              </a:xfrm>
              <a:prstGeom prst="rect">
                <a:avLst/>
              </a:prstGeom>
              <a:blipFill rotWithShape="0">
                <a:blip r:embed="rId9"/>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973009" y="343442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oMath>
                  </m:oMathPara>
                </a14:m>
                <a:endParaRPr lang="zh-CN" altLang="en-US" sz="2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4973009" y="3434426"/>
                <a:ext cx="613630" cy="461665"/>
              </a:xfrm>
              <a:prstGeom prst="rect">
                <a:avLst/>
              </a:prstGeom>
              <a:blipFill rotWithShape="0">
                <a:blip r:embed="rId10"/>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4973009" y="3941107"/>
                <a:ext cx="6042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oMath>
                  </m:oMathPara>
                </a14:m>
                <a:endParaRPr lang="zh-CN" altLang="en-US" sz="2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4973009" y="3941107"/>
                <a:ext cx="604268" cy="461665"/>
              </a:xfrm>
              <a:prstGeom prst="rect">
                <a:avLst/>
              </a:prstGeom>
              <a:blipFill rotWithShape="0">
                <a:blip r:embed="rId11"/>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465452" y="4874060"/>
                <a:ext cx="2423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m:t>
                      </m:r>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5465452" y="4874060"/>
                <a:ext cx="242374" cy="369332"/>
              </a:xfrm>
              <a:prstGeom prst="rect">
                <a:avLst/>
              </a:prstGeom>
              <a:blipFill rotWithShape="0">
                <a:blip r:embed="rId12"/>
                <a:stretch>
                  <a:fillRect l="-30769" r="-30769" b="-8333"/>
                </a:stretch>
              </a:blipFill>
            </p:spPr>
            <p:txBody>
              <a:bodyPr/>
              <a:lstStyle/>
              <a:p>
                <a:r>
                  <a:rPr lang="en-US">
                    <a:noFill/>
                  </a:rPr>
                  <a:t> </a:t>
                </a:r>
              </a:p>
            </p:txBody>
          </p:sp>
        </mc:Fallback>
      </mc:AlternateContent>
    </p:spTree>
    <p:extLst>
      <p:ext uri="{BB962C8B-B14F-4D97-AF65-F5344CB8AC3E}">
        <p14:creationId xmlns:p14="http://schemas.microsoft.com/office/powerpoint/2010/main" val="2436242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lstStyle/>
          <a:p>
            <a:r>
              <a:rPr lang="en-US" altLang="zh-CN" dirty="0"/>
              <a:t>Regularization</a:t>
            </a:r>
            <a:endParaRPr lang="zh-CN" altLang="en-US" dirty="0"/>
          </a:p>
        </p:txBody>
      </p:sp>
      <p:sp>
        <p:nvSpPr>
          <p:cNvPr id="3" name="Content Placeholder 2"/>
          <p:cNvSpPr>
            <a:spLocks noGrp="1"/>
          </p:cNvSpPr>
          <p:nvPr>
            <p:ph idx="1"/>
          </p:nvPr>
        </p:nvSpPr>
        <p:spPr>
          <a:xfrm>
            <a:off x="407773" y="1440614"/>
            <a:ext cx="8072083" cy="4351338"/>
          </a:xfrm>
        </p:spPr>
        <p:txBody>
          <a:bodyPr>
            <a:normAutofit fontScale="92500"/>
          </a:bodyPr>
          <a:lstStyle/>
          <a:p>
            <a:r>
              <a:rPr lang="en-US" dirty="0" err="1"/>
              <a:t>Srivastava</a:t>
            </a:r>
            <a:r>
              <a:rPr lang="en-US" dirty="0"/>
              <a:t> et al. “Dropout: A simple way to prevent neural networks from overfitting”. </a:t>
            </a:r>
            <a:r>
              <a:rPr lang="en-US" i="1" dirty="0"/>
              <a:t>JMLR 2014</a:t>
            </a:r>
            <a:r>
              <a:rPr lang="en-US" dirty="0"/>
              <a:t>.</a:t>
            </a:r>
          </a:p>
          <a:p>
            <a:pPr marL="0" indent="0">
              <a:buNone/>
            </a:pPr>
            <a:endParaRPr lang="en-US" dirty="0"/>
          </a:p>
          <a:p>
            <a:r>
              <a:rPr lang="en-US" altLang="zh-CN" dirty="0"/>
              <a:t>Wan et al. “Regularization of neural networks using </a:t>
            </a:r>
            <a:r>
              <a:rPr lang="en-US" altLang="zh-CN" dirty="0" err="1"/>
              <a:t>dropconnect</a:t>
            </a:r>
            <a:r>
              <a:rPr lang="en-US" altLang="zh-CN" dirty="0"/>
              <a:t>”. </a:t>
            </a:r>
            <a:r>
              <a:rPr lang="en-US" altLang="zh-CN" i="1" dirty="0"/>
              <a:t>ICML 2013</a:t>
            </a:r>
            <a:r>
              <a:rPr lang="en-US" altLang="zh-CN" dirty="0"/>
              <a:t>.</a:t>
            </a:r>
          </a:p>
          <a:p>
            <a:endParaRPr lang="en-US" altLang="zh-CN" dirty="0"/>
          </a:p>
          <a:p>
            <a:r>
              <a:rPr lang="en-US" altLang="zh-CN" dirty="0" err="1"/>
              <a:t>Goodfellow</a:t>
            </a:r>
            <a:r>
              <a:rPr lang="en-US" altLang="zh-CN" dirty="0"/>
              <a:t> et al. “</a:t>
            </a:r>
            <a:r>
              <a:rPr lang="en-US" altLang="zh-CN" dirty="0" err="1"/>
              <a:t>Maxout</a:t>
            </a:r>
            <a:r>
              <a:rPr lang="en-US" altLang="zh-CN" dirty="0"/>
              <a:t> networks”. </a:t>
            </a:r>
            <a:r>
              <a:rPr lang="en-US" altLang="zh-CN" i="1" dirty="0"/>
              <a:t>ICML 2013</a:t>
            </a:r>
            <a:r>
              <a:rPr lang="en-US" altLang="zh-CN" dirty="0"/>
              <a:t>.</a:t>
            </a:r>
          </a:p>
        </p:txBody>
      </p:sp>
    </p:spTree>
    <p:extLst>
      <p:ext uri="{BB962C8B-B14F-4D97-AF65-F5344CB8AC3E}">
        <p14:creationId xmlns:p14="http://schemas.microsoft.com/office/powerpoint/2010/main" val="50510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 </a:t>
            </a:r>
          </a:p>
        </p:txBody>
      </p:sp>
      <p:sp>
        <p:nvSpPr>
          <p:cNvPr id="33" name="Content Placeholder 2"/>
          <p:cNvSpPr>
            <a:spLocks noGrp="1"/>
          </p:cNvSpPr>
          <p:nvPr>
            <p:ph idx="1"/>
          </p:nvPr>
        </p:nvSpPr>
        <p:spPr>
          <a:xfrm>
            <a:off x="0" y="1825625"/>
            <a:ext cx="3753853" cy="4351338"/>
          </a:xfrm>
        </p:spPr>
        <p:txBody>
          <a:bodyPr/>
          <a:lstStyle/>
          <a:p>
            <a:r>
              <a:rPr lang="en-US" dirty="0"/>
              <a:t>During training</a:t>
            </a:r>
          </a:p>
          <a:p>
            <a:pPr lvl="1"/>
            <a:r>
              <a:rPr lang="en-US" dirty="0"/>
              <a:t>For each data point</a:t>
            </a:r>
          </a:p>
          <a:p>
            <a:pPr lvl="1"/>
            <a:r>
              <a:rPr lang="en-US" dirty="0"/>
              <a:t>Randomly set input to 0 with probability 0.5 “dropout ratio”. </a:t>
            </a:r>
          </a:p>
        </p:txBody>
      </p:sp>
      <p:sp>
        <p:nvSpPr>
          <p:cNvPr id="32" name="Oval 31"/>
          <p:cNvSpPr/>
          <p:nvPr/>
        </p:nvSpPr>
        <p:spPr>
          <a:xfrm>
            <a:off x="4340994" y="2233062"/>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Oval 34"/>
          <p:cNvSpPr/>
          <p:nvPr/>
        </p:nvSpPr>
        <p:spPr>
          <a:xfrm>
            <a:off x="4339390" y="3020729"/>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Oval 35"/>
          <p:cNvSpPr/>
          <p:nvPr/>
        </p:nvSpPr>
        <p:spPr>
          <a:xfrm>
            <a:off x="4339390" y="3829251"/>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Oval 36"/>
          <p:cNvSpPr/>
          <p:nvPr/>
        </p:nvSpPr>
        <p:spPr>
          <a:xfrm>
            <a:off x="4329765" y="460889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Oval 37"/>
          <p:cNvSpPr/>
          <p:nvPr/>
        </p:nvSpPr>
        <p:spPr>
          <a:xfrm>
            <a:off x="6524325" y="334798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Straight Arrow Connector 38"/>
          <p:cNvCxnSpPr>
            <a:stCxn id="32" idx="6"/>
            <a:endCxn id="38" idx="2"/>
          </p:cNvCxnSpPr>
          <p:nvPr/>
        </p:nvCxnSpPr>
        <p:spPr>
          <a:xfrm>
            <a:off x="4803007" y="2454443"/>
            <a:ext cx="1721318" cy="11149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6"/>
            <a:endCxn id="38" idx="2"/>
          </p:cNvCxnSpPr>
          <p:nvPr/>
        </p:nvCxnSpPr>
        <p:spPr>
          <a:xfrm>
            <a:off x="4801403" y="3242110"/>
            <a:ext cx="1722922" cy="32725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6"/>
            <a:endCxn id="38" idx="2"/>
          </p:cNvCxnSpPr>
          <p:nvPr/>
        </p:nvCxnSpPr>
        <p:spPr>
          <a:xfrm flipV="1">
            <a:off x="4801403" y="3569369"/>
            <a:ext cx="1722922" cy="481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7" idx="6"/>
            <a:endCxn id="38" idx="2"/>
          </p:cNvCxnSpPr>
          <p:nvPr/>
        </p:nvCxnSpPr>
        <p:spPr>
          <a:xfrm flipV="1">
            <a:off x="4791778" y="3569369"/>
            <a:ext cx="1732547" cy="12609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3809991" y="3675278"/>
                <a:ext cx="62081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3</m:t>
                          </m:r>
                        </m:sub>
                      </m:sSub>
                    </m:oMath>
                  </m:oMathPara>
                </a14:m>
                <a:endParaRPr lang="zh-CN" altLang="en-US" sz="2800" dirty="0"/>
              </a:p>
            </p:txBody>
          </p:sp>
        </mc:Choice>
        <mc:Fallback xmlns="">
          <p:sp>
            <p:nvSpPr>
              <p:cNvPr id="43" name="TextBox 42"/>
              <p:cNvSpPr txBox="1">
                <a:spLocks noRot="1" noChangeAspect="1" noMove="1" noResize="1" noEditPoints="1" noAdjustHandles="1" noChangeArrowheads="1" noChangeShapeType="1" noTextEdit="1"/>
              </p:cNvSpPr>
              <p:nvPr/>
            </p:nvSpPr>
            <p:spPr>
              <a:xfrm>
                <a:off x="3809991" y="3675278"/>
                <a:ext cx="620811" cy="52322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3811086" y="4492594"/>
                <a:ext cx="46519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solidFill>
                            <a:srgbClr val="FF0000"/>
                          </a:solidFill>
                          <a:latin typeface="Cambria Math" panose="02040503050406030204" pitchFamily="18" charset="0"/>
                        </a:rPr>
                        <m:t>0</m:t>
                      </m:r>
                    </m:oMath>
                  </m:oMathPara>
                </a14:m>
                <a:endParaRPr lang="zh-CN" altLang="en-US" sz="2800" dirty="0"/>
              </a:p>
            </p:txBody>
          </p:sp>
        </mc:Choice>
        <mc:Fallback xmlns="">
          <p:sp>
            <p:nvSpPr>
              <p:cNvPr id="44" name="TextBox 43"/>
              <p:cNvSpPr txBox="1">
                <a:spLocks noRot="1" noChangeAspect="1" noMove="1" noResize="1" noEditPoints="1" noAdjustHandles="1" noChangeArrowheads="1" noChangeShapeType="1" noTextEdit="1"/>
              </p:cNvSpPr>
              <p:nvPr/>
            </p:nvSpPr>
            <p:spPr>
              <a:xfrm>
                <a:off x="3811086" y="4492594"/>
                <a:ext cx="465191"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095858" y="2568010"/>
                <a:ext cx="304814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solidFill>
                            <a:srgbClr val="FF0000"/>
                          </a:solidFill>
                          <a:latin typeface="Cambria Math" panose="02040503050406030204" pitchFamily="18" charset="0"/>
                        </a:rPr>
                        <m:t>𝑦</m:t>
                      </m:r>
                      <m:r>
                        <a:rPr lang="en-US" altLang="zh-CN" sz="2400" i="1" dirty="0" smtClean="0">
                          <a:solidFill>
                            <a:srgbClr val="FF0000"/>
                          </a:solidFill>
                          <a:latin typeface="Cambria Math" panose="02040503050406030204" pitchFamily="18" charset="0"/>
                        </a:rPr>
                        <m:t>=</m:t>
                      </m:r>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𝑤</m:t>
                          </m:r>
                        </m:e>
                        <m:sub>
                          <m:r>
                            <a:rPr lang="en-US" altLang="zh-CN" sz="2400" b="0" i="1" dirty="0" smtClean="0">
                              <a:solidFill>
                                <a:srgbClr val="FF0000"/>
                              </a:solidFill>
                              <a:latin typeface="Cambria Math" panose="02040503050406030204" pitchFamily="18" charset="0"/>
                            </a:rPr>
                            <m:t>1</m:t>
                          </m:r>
                        </m:sub>
                      </m:sSub>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𝑥</m:t>
                          </m:r>
                        </m:e>
                        <m:sub>
                          <m:r>
                            <a:rPr lang="en-US" altLang="zh-CN" sz="2400" b="0" i="1" dirty="0" smtClean="0">
                              <a:solidFill>
                                <a:srgbClr val="FF0000"/>
                              </a:solidFill>
                              <a:latin typeface="Cambria Math" panose="02040503050406030204" pitchFamily="18" charset="0"/>
                            </a:rPr>
                            <m:t>1</m:t>
                          </m:r>
                        </m:sub>
                      </m:sSub>
                      <m:r>
                        <a:rPr lang="en-US" altLang="zh-CN" sz="2400" i="1" dirty="0" smtClean="0">
                          <a:solidFill>
                            <a:srgbClr val="FF0000"/>
                          </a:solidFill>
                          <a:latin typeface="Cambria Math" panose="02040503050406030204" pitchFamily="18" charset="0"/>
                        </a:rPr>
                        <m:t>+</m:t>
                      </m:r>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𝑤</m:t>
                          </m:r>
                        </m:e>
                        <m:sub>
                          <m:r>
                            <a:rPr lang="en-US" altLang="zh-CN" sz="2400" b="0" i="1" dirty="0" smtClean="0">
                              <a:solidFill>
                                <a:srgbClr val="FF0000"/>
                              </a:solidFill>
                              <a:latin typeface="Cambria Math" panose="02040503050406030204" pitchFamily="18" charset="0"/>
                            </a:rPr>
                            <m:t>3</m:t>
                          </m:r>
                        </m:sub>
                      </m:sSub>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𝑥</m:t>
                          </m:r>
                        </m:e>
                        <m:sub>
                          <m:r>
                            <a:rPr lang="en-US" altLang="zh-CN" sz="2400" b="0" i="1" dirty="0" smtClean="0">
                              <a:solidFill>
                                <a:srgbClr val="FF0000"/>
                              </a:solidFill>
                              <a:latin typeface="Cambria Math" panose="02040503050406030204" pitchFamily="18" charset="0"/>
                            </a:rPr>
                            <m:t>3</m:t>
                          </m:r>
                        </m:sub>
                      </m:sSub>
                      <m:r>
                        <a:rPr lang="en-US" altLang="zh-CN" sz="2400" i="1" dirty="0" smtClean="0">
                          <a:solidFill>
                            <a:srgbClr val="FF0000"/>
                          </a:solidFill>
                          <a:latin typeface="Cambria Math" panose="02040503050406030204" pitchFamily="18" charset="0"/>
                        </a:rPr>
                        <m:t>+</m:t>
                      </m:r>
                      <m:r>
                        <a:rPr lang="en-US" altLang="zh-CN" sz="2400" i="1" dirty="0" smtClean="0">
                          <a:solidFill>
                            <a:srgbClr val="FF0000"/>
                          </a:solidFill>
                          <a:latin typeface="Cambria Math" panose="02040503050406030204" pitchFamily="18" charset="0"/>
                        </a:rPr>
                        <m:t>𝑏</m:t>
                      </m:r>
                    </m:oMath>
                  </m:oMathPara>
                </a14:m>
                <a:endParaRPr lang="zh-CN" altLang="en-US" sz="2400" dirty="0">
                  <a:solidFill>
                    <a:srgbClr val="FF0000"/>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095858" y="2568010"/>
                <a:ext cx="3048142" cy="461665"/>
              </a:xfrm>
              <a:prstGeom prst="rect">
                <a:avLst/>
              </a:prstGeom>
              <a:blipFill rotWithShape="0">
                <a:blip r:embed="rId4"/>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4973009" y="2224526"/>
                <a:ext cx="6065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i="1" dirty="0" smtClean="0">
                              <a:latin typeface="Cambria Math" panose="02040503050406030204" pitchFamily="18" charset="0"/>
                            </a:rPr>
                            <m:t>1</m:t>
                          </m:r>
                        </m:sub>
                      </m:sSub>
                    </m:oMath>
                  </m:oMathPara>
                </a14:m>
                <a:endParaRPr lang="zh-CN" alt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4973009" y="2224526"/>
                <a:ext cx="606512" cy="461665"/>
              </a:xfrm>
              <a:prstGeom prst="rect">
                <a:avLst/>
              </a:prstGeom>
              <a:blipFill rotWithShape="0">
                <a:blip r:embed="rId5"/>
                <a:stretch>
                  <a:fillRect/>
                </a:stretch>
              </a:blipFill>
            </p:spPr>
            <p:txBody>
              <a:bodyPr/>
              <a:lstStyle/>
              <a:p>
                <a:r>
                  <a:rPr lang="en-US">
                    <a:noFill/>
                  </a:rPr>
                  <a:t> </a:t>
                </a:r>
              </a:p>
            </p:txBody>
          </p:sp>
        </mc:Fallback>
      </mc:AlternateContent>
      <p:sp>
        <p:nvSpPr>
          <p:cNvPr id="47" name="Oval 46"/>
          <p:cNvSpPr/>
          <p:nvPr/>
        </p:nvSpPr>
        <p:spPr>
          <a:xfrm>
            <a:off x="4320799" y="5399963"/>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cxnSp>
        <p:nvCxnSpPr>
          <p:cNvPr id="48" name="Straight Arrow Connector 47"/>
          <p:cNvCxnSpPr>
            <a:stCxn id="47" idx="6"/>
            <a:endCxn id="38" idx="2"/>
          </p:cNvCxnSpPr>
          <p:nvPr/>
        </p:nvCxnSpPr>
        <p:spPr>
          <a:xfrm flipV="1">
            <a:off x="4782812" y="3569369"/>
            <a:ext cx="1741513" cy="205197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p:cNvSpPr txBox="1"/>
              <p:nvPr/>
            </p:nvSpPr>
            <p:spPr>
              <a:xfrm>
                <a:off x="3898439" y="1996465"/>
                <a:ext cx="42787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oMath>
                  </m:oMathPara>
                </a14:m>
                <a:endParaRPr lang="en-US" sz="2800" dirty="0"/>
              </a:p>
            </p:txBody>
          </p:sp>
        </mc:Choice>
        <mc:Fallback xmlns="">
          <p:sp>
            <p:nvSpPr>
              <p:cNvPr id="49" name="TextBox 48"/>
              <p:cNvSpPr txBox="1">
                <a:spLocks noRot="1" noChangeAspect="1" noMove="1" noResize="1" noEditPoints="1" noAdjustHandles="1" noChangeArrowheads="1" noChangeShapeType="1" noTextEdit="1"/>
              </p:cNvSpPr>
              <p:nvPr/>
            </p:nvSpPr>
            <p:spPr>
              <a:xfrm>
                <a:off x="3898439" y="1996465"/>
                <a:ext cx="427873"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3893604" y="2924646"/>
                <a:ext cx="28052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panose="02040503050406030204" pitchFamily="18" charset="0"/>
                        </a:rPr>
                        <m:t>0</m:t>
                      </m:r>
                    </m:oMath>
                  </m:oMathPara>
                </a14:m>
                <a:endParaRPr lang="en-US" sz="2800" dirty="0">
                  <a:solidFill>
                    <a:srgbClr val="FF0000"/>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893604" y="2924646"/>
                <a:ext cx="280525" cy="43088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4973009" y="288720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oMath>
                  </m:oMathPara>
                </a14:m>
                <a:endParaRPr lang="zh-CN" altLang="en-US" sz="2400" dirty="0"/>
              </a:p>
            </p:txBody>
          </p:sp>
        </mc:Choice>
        <mc:Fallback xmlns="">
          <p:sp>
            <p:nvSpPr>
              <p:cNvPr id="51" name="TextBox 50"/>
              <p:cNvSpPr txBox="1">
                <a:spLocks noRot="1" noChangeAspect="1" noMove="1" noResize="1" noEditPoints="1" noAdjustHandles="1" noChangeArrowheads="1" noChangeShapeType="1" noTextEdit="1"/>
              </p:cNvSpPr>
              <p:nvPr/>
            </p:nvSpPr>
            <p:spPr>
              <a:xfrm>
                <a:off x="4973009" y="2887206"/>
                <a:ext cx="613630" cy="461665"/>
              </a:xfrm>
              <a:prstGeom prst="rect">
                <a:avLst/>
              </a:prstGeom>
              <a:blipFill rotWithShape="0">
                <a:blip r:embed="rId8"/>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973009" y="343442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oMath>
                  </m:oMathPara>
                </a14:m>
                <a:endParaRPr lang="zh-CN" alt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4973009" y="3434426"/>
                <a:ext cx="613630" cy="461665"/>
              </a:xfrm>
              <a:prstGeom prst="rect">
                <a:avLst/>
              </a:prstGeom>
              <a:blipFill rotWithShape="0">
                <a:blip r:embed="rId9"/>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973009" y="3941107"/>
                <a:ext cx="6042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oMath>
                  </m:oMathPara>
                </a14:m>
                <a:endParaRPr lang="zh-CN" alt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4973009" y="3941107"/>
                <a:ext cx="604268" cy="461665"/>
              </a:xfrm>
              <a:prstGeom prst="rect">
                <a:avLst/>
              </a:prstGeom>
              <a:blipFill rotWithShape="0">
                <a:blip r:embed="rId1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465452" y="4874060"/>
                <a:ext cx="2423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m:t>
                      </m:r>
                    </m:oMath>
                  </m:oMathPara>
                </a14:m>
                <a:endParaRPr 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465452" y="4874060"/>
                <a:ext cx="242374" cy="369332"/>
              </a:xfrm>
              <a:prstGeom prst="rect">
                <a:avLst/>
              </a:prstGeom>
              <a:blipFill rotWithShape="0">
                <a:blip r:embed="rId11"/>
                <a:stretch>
                  <a:fillRect l="-30769" r="-30769" b="-8333"/>
                </a:stretch>
              </a:blipFill>
            </p:spPr>
            <p:txBody>
              <a:bodyPr/>
              <a:lstStyle/>
              <a:p>
                <a:r>
                  <a:rPr lang="en-US">
                    <a:noFill/>
                  </a:rPr>
                  <a:t> </a:t>
                </a:r>
              </a:p>
            </p:txBody>
          </p:sp>
        </mc:Fallback>
      </mc:AlternateContent>
    </p:spTree>
    <p:extLst>
      <p:ext uri="{BB962C8B-B14F-4D97-AF65-F5344CB8AC3E}">
        <p14:creationId xmlns:p14="http://schemas.microsoft.com/office/powerpoint/2010/main" val="2771585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33" name="Content Placeholder 2"/>
          <p:cNvSpPr>
            <a:spLocks noGrp="1"/>
          </p:cNvSpPr>
          <p:nvPr>
            <p:ph idx="1"/>
          </p:nvPr>
        </p:nvSpPr>
        <p:spPr>
          <a:xfrm>
            <a:off x="0" y="1825625"/>
            <a:ext cx="3753853" cy="4351338"/>
          </a:xfrm>
        </p:spPr>
        <p:txBody>
          <a:bodyPr/>
          <a:lstStyle/>
          <a:p>
            <a:r>
              <a:rPr lang="en-US" dirty="0"/>
              <a:t>During training</a:t>
            </a:r>
          </a:p>
          <a:p>
            <a:pPr lvl="1"/>
            <a:r>
              <a:rPr lang="en-US" dirty="0"/>
              <a:t>For each data point</a:t>
            </a:r>
          </a:p>
          <a:p>
            <a:pPr lvl="1"/>
            <a:r>
              <a:rPr lang="en-US" dirty="0"/>
              <a:t>Randomly set input to 0 with probability 0.5 “dropout ratio”. </a:t>
            </a:r>
          </a:p>
        </p:txBody>
      </p:sp>
      <p:sp>
        <p:nvSpPr>
          <p:cNvPr id="32" name="Oval 31"/>
          <p:cNvSpPr/>
          <p:nvPr/>
        </p:nvSpPr>
        <p:spPr>
          <a:xfrm>
            <a:off x="4340994" y="2233062"/>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Oval 34"/>
          <p:cNvSpPr/>
          <p:nvPr/>
        </p:nvSpPr>
        <p:spPr>
          <a:xfrm>
            <a:off x="4339390" y="3020729"/>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Oval 35"/>
          <p:cNvSpPr/>
          <p:nvPr/>
        </p:nvSpPr>
        <p:spPr>
          <a:xfrm>
            <a:off x="4339390" y="3829251"/>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Oval 36"/>
          <p:cNvSpPr/>
          <p:nvPr/>
        </p:nvSpPr>
        <p:spPr>
          <a:xfrm>
            <a:off x="4329765" y="460889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Oval 37"/>
          <p:cNvSpPr/>
          <p:nvPr/>
        </p:nvSpPr>
        <p:spPr>
          <a:xfrm>
            <a:off x="6524325" y="334798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Straight Arrow Connector 38"/>
          <p:cNvCxnSpPr>
            <a:stCxn id="32" idx="6"/>
            <a:endCxn id="38" idx="2"/>
          </p:cNvCxnSpPr>
          <p:nvPr/>
        </p:nvCxnSpPr>
        <p:spPr>
          <a:xfrm>
            <a:off x="4803007" y="2454443"/>
            <a:ext cx="1721318" cy="11149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6"/>
            <a:endCxn id="38" idx="2"/>
          </p:cNvCxnSpPr>
          <p:nvPr/>
        </p:nvCxnSpPr>
        <p:spPr>
          <a:xfrm>
            <a:off x="4801403" y="3242110"/>
            <a:ext cx="1722922" cy="32725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6"/>
            <a:endCxn id="38" idx="2"/>
          </p:cNvCxnSpPr>
          <p:nvPr/>
        </p:nvCxnSpPr>
        <p:spPr>
          <a:xfrm flipV="1">
            <a:off x="4801403" y="3569369"/>
            <a:ext cx="1722922" cy="481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7" idx="6"/>
            <a:endCxn id="38" idx="2"/>
          </p:cNvCxnSpPr>
          <p:nvPr/>
        </p:nvCxnSpPr>
        <p:spPr>
          <a:xfrm flipV="1">
            <a:off x="4791778" y="3569369"/>
            <a:ext cx="1732547" cy="12609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3809991" y="3675278"/>
                <a:ext cx="62081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3</m:t>
                          </m:r>
                        </m:sub>
                      </m:sSub>
                    </m:oMath>
                  </m:oMathPara>
                </a14:m>
                <a:endParaRPr lang="zh-CN" altLang="en-US" sz="2800" dirty="0"/>
              </a:p>
            </p:txBody>
          </p:sp>
        </mc:Choice>
        <mc:Fallback xmlns="">
          <p:sp>
            <p:nvSpPr>
              <p:cNvPr id="43" name="TextBox 42"/>
              <p:cNvSpPr txBox="1">
                <a:spLocks noRot="1" noChangeAspect="1" noMove="1" noResize="1" noEditPoints="1" noAdjustHandles="1" noChangeArrowheads="1" noChangeShapeType="1" noTextEdit="1"/>
              </p:cNvSpPr>
              <p:nvPr/>
            </p:nvSpPr>
            <p:spPr>
              <a:xfrm>
                <a:off x="3809991" y="3675278"/>
                <a:ext cx="620811" cy="52322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3811086" y="4492594"/>
                <a:ext cx="46519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solidFill>
                            <a:srgbClr val="FF0000"/>
                          </a:solidFill>
                          <a:latin typeface="Cambria Math" panose="02040503050406030204" pitchFamily="18" charset="0"/>
                        </a:rPr>
                        <m:t>0</m:t>
                      </m:r>
                    </m:oMath>
                  </m:oMathPara>
                </a14:m>
                <a:endParaRPr lang="zh-CN" altLang="en-US" sz="2800" dirty="0"/>
              </a:p>
            </p:txBody>
          </p:sp>
        </mc:Choice>
        <mc:Fallback xmlns="">
          <p:sp>
            <p:nvSpPr>
              <p:cNvPr id="44" name="TextBox 43"/>
              <p:cNvSpPr txBox="1">
                <a:spLocks noRot="1" noChangeAspect="1" noMove="1" noResize="1" noEditPoints="1" noAdjustHandles="1" noChangeArrowheads="1" noChangeShapeType="1" noTextEdit="1"/>
              </p:cNvSpPr>
              <p:nvPr/>
            </p:nvSpPr>
            <p:spPr>
              <a:xfrm>
                <a:off x="3811086" y="4492594"/>
                <a:ext cx="465191"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081623" y="2577526"/>
                <a:ext cx="30623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solidFill>
                            <a:srgbClr val="FF0000"/>
                          </a:solidFill>
                          <a:latin typeface="Cambria Math" panose="02040503050406030204" pitchFamily="18" charset="0"/>
                        </a:rPr>
                        <m:t>𝑦</m:t>
                      </m:r>
                      <m:r>
                        <a:rPr lang="en-US" altLang="zh-CN" sz="2400" i="1" dirty="0" smtClean="0">
                          <a:solidFill>
                            <a:srgbClr val="FF0000"/>
                          </a:solidFill>
                          <a:latin typeface="Cambria Math" panose="02040503050406030204" pitchFamily="18" charset="0"/>
                        </a:rPr>
                        <m:t>=</m:t>
                      </m:r>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𝑤</m:t>
                          </m:r>
                        </m:e>
                        <m:sub>
                          <m:r>
                            <a:rPr lang="en-US" altLang="zh-CN" sz="2400" b="0" i="1" dirty="0" smtClean="0">
                              <a:solidFill>
                                <a:srgbClr val="FF0000"/>
                              </a:solidFill>
                              <a:latin typeface="Cambria Math" panose="02040503050406030204" pitchFamily="18" charset="0"/>
                            </a:rPr>
                            <m:t>2</m:t>
                          </m:r>
                        </m:sub>
                      </m:sSub>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𝑥</m:t>
                          </m:r>
                        </m:e>
                        <m:sub>
                          <m:r>
                            <a:rPr lang="en-US" altLang="zh-CN" sz="2400" b="0" i="1" dirty="0" smtClean="0">
                              <a:solidFill>
                                <a:srgbClr val="FF0000"/>
                              </a:solidFill>
                              <a:latin typeface="Cambria Math" panose="02040503050406030204" pitchFamily="18" charset="0"/>
                            </a:rPr>
                            <m:t>2</m:t>
                          </m:r>
                        </m:sub>
                      </m:sSub>
                      <m:r>
                        <a:rPr lang="en-US" altLang="zh-CN" sz="2400" i="1" dirty="0" smtClean="0">
                          <a:solidFill>
                            <a:srgbClr val="FF0000"/>
                          </a:solidFill>
                          <a:latin typeface="Cambria Math" panose="02040503050406030204" pitchFamily="18" charset="0"/>
                        </a:rPr>
                        <m:t>+</m:t>
                      </m:r>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𝑤</m:t>
                          </m:r>
                        </m:e>
                        <m:sub>
                          <m:r>
                            <a:rPr lang="en-US" altLang="zh-CN" sz="2400" b="0" i="1" dirty="0" smtClean="0">
                              <a:solidFill>
                                <a:srgbClr val="FF0000"/>
                              </a:solidFill>
                              <a:latin typeface="Cambria Math" panose="02040503050406030204" pitchFamily="18" charset="0"/>
                            </a:rPr>
                            <m:t>3</m:t>
                          </m:r>
                        </m:sub>
                      </m:sSub>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𝑥</m:t>
                          </m:r>
                        </m:e>
                        <m:sub>
                          <m:r>
                            <a:rPr lang="en-US" altLang="zh-CN" sz="2400" b="0" i="1" dirty="0" smtClean="0">
                              <a:solidFill>
                                <a:srgbClr val="FF0000"/>
                              </a:solidFill>
                              <a:latin typeface="Cambria Math" panose="02040503050406030204" pitchFamily="18" charset="0"/>
                            </a:rPr>
                            <m:t>3</m:t>
                          </m:r>
                        </m:sub>
                      </m:sSub>
                      <m:r>
                        <a:rPr lang="en-US" altLang="zh-CN" sz="2400" i="1" dirty="0" smtClean="0">
                          <a:solidFill>
                            <a:srgbClr val="FF0000"/>
                          </a:solidFill>
                          <a:latin typeface="Cambria Math" panose="02040503050406030204" pitchFamily="18" charset="0"/>
                        </a:rPr>
                        <m:t>+</m:t>
                      </m:r>
                      <m:r>
                        <a:rPr lang="en-US" altLang="zh-CN" sz="2400" i="1" dirty="0" smtClean="0">
                          <a:solidFill>
                            <a:srgbClr val="FF0000"/>
                          </a:solidFill>
                          <a:latin typeface="Cambria Math" panose="02040503050406030204" pitchFamily="18" charset="0"/>
                        </a:rPr>
                        <m:t>𝑏</m:t>
                      </m:r>
                    </m:oMath>
                  </m:oMathPara>
                </a14:m>
                <a:endParaRPr lang="zh-CN" altLang="en-US" sz="2400" dirty="0">
                  <a:solidFill>
                    <a:srgbClr val="FF0000"/>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081623" y="2577526"/>
                <a:ext cx="3062377" cy="461665"/>
              </a:xfrm>
              <a:prstGeom prst="rect">
                <a:avLst/>
              </a:prstGeom>
              <a:blipFill rotWithShape="0">
                <a:blip r:embed="rId4"/>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4973009" y="2224526"/>
                <a:ext cx="6065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i="1" dirty="0" smtClean="0">
                              <a:latin typeface="Cambria Math" panose="02040503050406030204" pitchFamily="18" charset="0"/>
                            </a:rPr>
                            <m:t>1</m:t>
                          </m:r>
                        </m:sub>
                      </m:sSub>
                    </m:oMath>
                  </m:oMathPara>
                </a14:m>
                <a:endParaRPr lang="zh-CN" alt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4973009" y="2224526"/>
                <a:ext cx="606512" cy="461665"/>
              </a:xfrm>
              <a:prstGeom prst="rect">
                <a:avLst/>
              </a:prstGeom>
              <a:blipFill rotWithShape="0">
                <a:blip r:embed="rId5"/>
                <a:stretch>
                  <a:fillRect/>
                </a:stretch>
              </a:blipFill>
            </p:spPr>
            <p:txBody>
              <a:bodyPr/>
              <a:lstStyle/>
              <a:p>
                <a:r>
                  <a:rPr lang="en-US">
                    <a:noFill/>
                  </a:rPr>
                  <a:t> </a:t>
                </a:r>
              </a:p>
            </p:txBody>
          </p:sp>
        </mc:Fallback>
      </mc:AlternateContent>
      <p:sp>
        <p:nvSpPr>
          <p:cNvPr id="47" name="Oval 46"/>
          <p:cNvSpPr/>
          <p:nvPr/>
        </p:nvSpPr>
        <p:spPr>
          <a:xfrm>
            <a:off x="4320799" y="5399963"/>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cxnSp>
        <p:nvCxnSpPr>
          <p:cNvPr id="48" name="Straight Arrow Connector 47"/>
          <p:cNvCxnSpPr>
            <a:stCxn id="47" idx="6"/>
            <a:endCxn id="38" idx="2"/>
          </p:cNvCxnSpPr>
          <p:nvPr/>
        </p:nvCxnSpPr>
        <p:spPr>
          <a:xfrm flipV="1">
            <a:off x="4782812" y="3569369"/>
            <a:ext cx="1741513" cy="205197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p:cNvSpPr txBox="1"/>
              <p:nvPr/>
            </p:nvSpPr>
            <p:spPr>
              <a:xfrm>
                <a:off x="3898439" y="1996465"/>
                <a:ext cx="28052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panose="02040503050406030204" pitchFamily="18" charset="0"/>
                        </a:rPr>
                        <m:t>0</m:t>
                      </m:r>
                    </m:oMath>
                  </m:oMathPara>
                </a14:m>
                <a:endParaRPr lang="en-US" sz="2800" dirty="0">
                  <a:solidFill>
                    <a:srgbClr val="FF0000"/>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898439" y="1996465"/>
                <a:ext cx="280526"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3893604" y="2924646"/>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oMath>
                  </m:oMathPara>
                </a14:m>
                <a:endParaRPr lang="en-US" sz="2800" dirty="0"/>
              </a:p>
            </p:txBody>
          </p:sp>
        </mc:Choice>
        <mc:Fallback xmlns="">
          <p:sp>
            <p:nvSpPr>
              <p:cNvPr id="50" name="TextBox 49"/>
              <p:cNvSpPr txBox="1">
                <a:spLocks noRot="1" noChangeAspect="1" noMove="1" noResize="1" noEditPoints="1" noAdjustHandles="1" noChangeArrowheads="1" noChangeShapeType="1" noTextEdit="1"/>
              </p:cNvSpPr>
              <p:nvPr/>
            </p:nvSpPr>
            <p:spPr>
              <a:xfrm>
                <a:off x="3893604" y="2924646"/>
                <a:ext cx="436145" cy="43088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4973009" y="288720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oMath>
                  </m:oMathPara>
                </a14:m>
                <a:endParaRPr lang="zh-CN" altLang="en-US" sz="2400" dirty="0"/>
              </a:p>
            </p:txBody>
          </p:sp>
        </mc:Choice>
        <mc:Fallback xmlns="">
          <p:sp>
            <p:nvSpPr>
              <p:cNvPr id="51" name="TextBox 50"/>
              <p:cNvSpPr txBox="1">
                <a:spLocks noRot="1" noChangeAspect="1" noMove="1" noResize="1" noEditPoints="1" noAdjustHandles="1" noChangeArrowheads="1" noChangeShapeType="1" noTextEdit="1"/>
              </p:cNvSpPr>
              <p:nvPr/>
            </p:nvSpPr>
            <p:spPr>
              <a:xfrm>
                <a:off x="4973009" y="2887206"/>
                <a:ext cx="613630" cy="461665"/>
              </a:xfrm>
              <a:prstGeom prst="rect">
                <a:avLst/>
              </a:prstGeom>
              <a:blipFill rotWithShape="0">
                <a:blip r:embed="rId8"/>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973009" y="343442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oMath>
                  </m:oMathPara>
                </a14:m>
                <a:endParaRPr lang="zh-CN" alt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4973009" y="3434426"/>
                <a:ext cx="613630" cy="461665"/>
              </a:xfrm>
              <a:prstGeom prst="rect">
                <a:avLst/>
              </a:prstGeom>
              <a:blipFill rotWithShape="0">
                <a:blip r:embed="rId9"/>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973009" y="3941107"/>
                <a:ext cx="6042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oMath>
                  </m:oMathPara>
                </a14:m>
                <a:endParaRPr lang="zh-CN" alt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4973009" y="3941107"/>
                <a:ext cx="604268" cy="461665"/>
              </a:xfrm>
              <a:prstGeom prst="rect">
                <a:avLst/>
              </a:prstGeom>
              <a:blipFill rotWithShape="0">
                <a:blip r:embed="rId1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465452" y="4874060"/>
                <a:ext cx="2423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m:t>
                      </m:r>
                    </m:oMath>
                  </m:oMathPara>
                </a14:m>
                <a:endParaRPr 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465452" y="4874060"/>
                <a:ext cx="242374" cy="369332"/>
              </a:xfrm>
              <a:prstGeom prst="rect">
                <a:avLst/>
              </a:prstGeom>
              <a:blipFill rotWithShape="0">
                <a:blip r:embed="rId11"/>
                <a:stretch>
                  <a:fillRect l="-30769" r="-30769" b="-8333"/>
                </a:stretch>
              </a:blipFill>
            </p:spPr>
            <p:txBody>
              <a:bodyPr/>
              <a:lstStyle/>
              <a:p>
                <a:r>
                  <a:rPr lang="en-US">
                    <a:noFill/>
                  </a:rPr>
                  <a:t> </a:t>
                </a:r>
              </a:p>
            </p:txBody>
          </p:sp>
        </mc:Fallback>
      </mc:AlternateContent>
    </p:spTree>
    <p:extLst>
      <p:ext uri="{BB962C8B-B14F-4D97-AF65-F5344CB8AC3E}">
        <p14:creationId xmlns:p14="http://schemas.microsoft.com/office/powerpoint/2010/main" val="1649280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33" name="Content Placeholder 2"/>
          <p:cNvSpPr>
            <a:spLocks noGrp="1"/>
          </p:cNvSpPr>
          <p:nvPr>
            <p:ph idx="1"/>
          </p:nvPr>
        </p:nvSpPr>
        <p:spPr>
          <a:xfrm>
            <a:off x="0" y="1825625"/>
            <a:ext cx="3753853" cy="4351338"/>
          </a:xfrm>
        </p:spPr>
        <p:txBody>
          <a:bodyPr/>
          <a:lstStyle/>
          <a:p>
            <a:r>
              <a:rPr lang="en-US" dirty="0"/>
              <a:t>During training</a:t>
            </a:r>
          </a:p>
          <a:p>
            <a:pPr lvl="1"/>
            <a:r>
              <a:rPr lang="en-US" dirty="0"/>
              <a:t>For each data point</a:t>
            </a:r>
          </a:p>
          <a:p>
            <a:pPr lvl="1"/>
            <a:r>
              <a:rPr lang="en-US" dirty="0"/>
              <a:t>Randomly set input to 0 with probability 0.5 “dropout ratio”. </a:t>
            </a:r>
          </a:p>
        </p:txBody>
      </p:sp>
      <p:sp>
        <p:nvSpPr>
          <p:cNvPr id="55" name="Oval 54"/>
          <p:cNvSpPr/>
          <p:nvPr/>
        </p:nvSpPr>
        <p:spPr>
          <a:xfrm>
            <a:off x="4340994" y="2233062"/>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Oval 55"/>
          <p:cNvSpPr/>
          <p:nvPr/>
        </p:nvSpPr>
        <p:spPr>
          <a:xfrm>
            <a:off x="4339390" y="3020729"/>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Oval 56"/>
          <p:cNvSpPr/>
          <p:nvPr/>
        </p:nvSpPr>
        <p:spPr>
          <a:xfrm>
            <a:off x="4339390" y="3829251"/>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Oval 57"/>
          <p:cNvSpPr/>
          <p:nvPr/>
        </p:nvSpPr>
        <p:spPr>
          <a:xfrm>
            <a:off x="4329765" y="460889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Oval 58"/>
          <p:cNvSpPr/>
          <p:nvPr/>
        </p:nvSpPr>
        <p:spPr>
          <a:xfrm>
            <a:off x="6524325" y="334798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0" name="Straight Arrow Connector 59"/>
          <p:cNvCxnSpPr>
            <a:stCxn id="55" idx="6"/>
            <a:endCxn id="59" idx="2"/>
          </p:cNvCxnSpPr>
          <p:nvPr/>
        </p:nvCxnSpPr>
        <p:spPr>
          <a:xfrm>
            <a:off x="4803007" y="2454443"/>
            <a:ext cx="1721318" cy="11149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6" idx="6"/>
            <a:endCxn id="59" idx="2"/>
          </p:cNvCxnSpPr>
          <p:nvPr/>
        </p:nvCxnSpPr>
        <p:spPr>
          <a:xfrm>
            <a:off x="4801403" y="3242110"/>
            <a:ext cx="1722922" cy="32725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7" idx="6"/>
            <a:endCxn id="59" idx="2"/>
          </p:cNvCxnSpPr>
          <p:nvPr/>
        </p:nvCxnSpPr>
        <p:spPr>
          <a:xfrm flipV="1">
            <a:off x="4801403" y="3569369"/>
            <a:ext cx="1722922" cy="481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8" idx="6"/>
            <a:endCxn id="59" idx="2"/>
          </p:cNvCxnSpPr>
          <p:nvPr/>
        </p:nvCxnSpPr>
        <p:spPr>
          <a:xfrm flipV="1">
            <a:off x="4791778" y="3569369"/>
            <a:ext cx="1732547" cy="12609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3809991" y="3675278"/>
                <a:ext cx="46519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solidFill>
                            <a:srgbClr val="FF0000"/>
                          </a:solidFill>
                          <a:latin typeface="Cambria Math" panose="02040503050406030204" pitchFamily="18" charset="0"/>
                        </a:rPr>
                        <m:t>0</m:t>
                      </m:r>
                    </m:oMath>
                  </m:oMathPara>
                </a14:m>
                <a:endParaRPr lang="zh-CN" altLang="en-US" sz="2800" dirty="0">
                  <a:solidFill>
                    <a:srgbClr val="FF0000"/>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3809991" y="3675278"/>
                <a:ext cx="465191" cy="52322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3811086" y="4492594"/>
                <a:ext cx="46519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b="0" i="1" smtClean="0">
                          <a:solidFill>
                            <a:srgbClr val="FF0000"/>
                          </a:solidFill>
                          <a:latin typeface="Cambria Math" panose="02040503050406030204" pitchFamily="18" charset="0"/>
                        </a:rPr>
                        <m:t>0</m:t>
                      </m:r>
                    </m:oMath>
                  </m:oMathPara>
                </a14:m>
                <a:endParaRPr lang="zh-CN" altLang="en-US" sz="2800" dirty="0">
                  <a:solidFill>
                    <a:srgbClr val="FF0000"/>
                  </a:solidFill>
                </a:endParaRPr>
              </a:p>
            </p:txBody>
          </p:sp>
        </mc:Choice>
        <mc:Fallback xmlns="">
          <p:sp>
            <p:nvSpPr>
              <p:cNvPr id="65" name="TextBox 64"/>
              <p:cNvSpPr txBox="1">
                <a:spLocks noRot="1" noChangeAspect="1" noMove="1" noResize="1" noEditPoints="1" noAdjustHandles="1" noChangeArrowheads="1" noChangeShapeType="1" noTextEdit="1"/>
              </p:cNvSpPr>
              <p:nvPr/>
            </p:nvSpPr>
            <p:spPr>
              <a:xfrm>
                <a:off x="3811086" y="4492594"/>
                <a:ext cx="465191"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6694327" y="2602552"/>
                <a:ext cx="201895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solidFill>
                            <a:srgbClr val="FF0000"/>
                          </a:solidFill>
                          <a:latin typeface="Cambria Math" panose="02040503050406030204" pitchFamily="18" charset="0"/>
                        </a:rPr>
                        <m:t>𝑦</m:t>
                      </m:r>
                      <m:r>
                        <a:rPr lang="en-US" altLang="zh-CN" sz="2400" i="1" dirty="0" smtClean="0">
                          <a:solidFill>
                            <a:srgbClr val="FF0000"/>
                          </a:solidFill>
                          <a:latin typeface="Cambria Math" panose="02040503050406030204" pitchFamily="18" charset="0"/>
                        </a:rPr>
                        <m:t>=</m:t>
                      </m:r>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𝑤</m:t>
                          </m:r>
                        </m:e>
                        <m:sub>
                          <m:r>
                            <a:rPr lang="en-US" altLang="zh-CN" sz="2400" b="0" i="1" dirty="0" smtClean="0">
                              <a:solidFill>
                                <a:srgbClr val="FF0000"/>
                              </a:solidFill>
                              <a:latin typeface="Cambria Math" panose="02040503050406030204" pitchFamily="18" charset="0"/>
                            </a:rPr>
                            <m:t>1</m:t>
                          </m:r>
                        </m:sub>
                      </m:sSub>
                      <m:sSub>
                        <m:sSubPr>
                          <m:ctrlPr>
                            <a:rPr lang="en-US" altLang="zh-CN" sz="2400" b="0" i="1" dirty="0" smtClean="0">
                              <a:solidFill>
                                <a:srgbClr val="FF0000"/>
                              </a:solidFill>
                              <a:latin typeface="Cambria Math" panose="02040503050406030204" pitchFamily="18" charset="0"/>
                            </a:rPr>
                          </m:ctrlPr>
                        </m:sSubPr>
                        <m:e>
                          <m:r>
                            <a:rPr lang="en-US" altLang="zh-CN" sz="2400" i="1" dirty="0" smtClean="0">
                              <a:solidFill>
                                <a:srgbClr val="FF0000"/>
                              </a:solidFill>
                              <a:latin typeface="Cambria Math" panose="02040503050406030204" pitchFamily="18" charset="0"/>
                            </a:rPr>
                            <m:t>𝑥</m:t>
                          </m:r>
                        </m:e>
                        <m:sub>
                          <m:r>
                            <a:rPr lang="en-US" altLang="zh-CN" sz="2400" b="0" i="1" dirty="0" smtClean="0">
                              <a:solidFill>
                                <a:srgbClr val="FF0000"/>
                              </a:solidFill>
                              <a:latin typeface="Cambria Math" panose="02040503050406030204" pitchFamily="18" charset="0"/>
                            </a:rPr>
                            <m:t>1</m:t>
                          </m:r>
                        </m:sub>
                      </m:sSub>
                      <m:r>
                        <a:rPr lang="en-US" altLang="zh-CN" sz="2400" i="1" dirty="0" smtClean="0">
                          <a:solidFill>
                            <a:srgbClr val="FF0000"/>
                          </a:solidFill>
                          <a:latin typeface="Cambria Math" panose="02040503050406030204" pitchFamily="18" charset="0"/>
                        </a:rPr>
                        <m:t>+</m:t>
                      </m:r>
                      <m:r>
                        <a:rPr lang="en-US" altLang="zh-CN" sz="2400" i="1" dirty="0" smtClean="0">
                          <a:solidFill>
                            <a:srgbClr val="FF0000"/>
                          </a:solidFill>
                          <a:latin typeface="Cambria Math" panose="02040503050406030204" pitchFamily="18" charset="0"/>
                        </a:rPr>
                        <m:t>𝑏</m:t>
                      </m:r>
                    </m:oMath>
                  </m:oMathPara>
                </a14:m>
                <a:endParaRPr lang="zh-CN" altLang="en-US" sz="2400" dirty="0">
                  <a:solidFill>
                    <a:srgbClr val="FF0000"/>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6694327" y="2602552"/>
                <a:ext cx="2018951" cy="461665"/>
              </a:xfrm>
              <a:prstGeom prst="rect">
                <a:avLst/>
              </a:prstGeom>
              <a:blipFill rotWithShape="0">
                <a:blip r:embed="rId4"/>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4973009" y="2224526"/>
                <a:ext cx="6065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i="1" dirty="0" smtClean="0">
                              <a:latin typeface="Cambria Math" panose="02040503050406030204" pitchFamily="18" charset="0"/>
                            </a:rPr>
                            <m:t>1</m:t>
                          </m:r>
                        </m:sub>
                      </m:sSub>
                    </m:oMath>
                  </m:oMathPara>
                </a14:m>
                <a:endParaRPr lang="zh-CN" altLang="en-US" sz="2400" dirty="0"/>
              </a:p>
            </p:txBody>
          </p:sp>
        </mc:Choice>
        <mc:Fallback xmlns="">
          <p:sp>
            <p:nvSpPr>
              <p:cNvPr id="67" name="TextBox 66"/>
              <p:cNvSpPr txBox="1">
                <a:spLocks noRot="1" noChangeAspect="1" noMove="1" noResize="1" noEditPoints="1" noAdjustHandles="1" noChangeArrowheads="1" noChangeShapeType="1" noTextEdit="1"/>
              </p:cNvSpPr>
              <p:nvPr/>
            </p:nvSpPr>
            <p:spPr>
              <a:xfrm>
                <a:off x="4973009" y="2224526"/>
                <a:ext cx="606512" cy="461665"/>
              </a:xfrm>
              <a:prstGeom prst="rect">
                <a:avLst/>
              </a:prstGeom>
              <a:blipFill rotWithShape="0">
                <a:blip r:embed="rId5"/>
                <a:stretch>
                  <a:fillRect/>
                </a:stretch>
              </a:blipFill>
            </p:spPr>
            <p:txBody>
              <a:bodyPr/>
              <a:lstStyle/>
              <a:p>
                <a:r>
                  <a:rPr lang="en-US">
                    <a:noFill/>
                  </a:rPr>
                  <a:t> </a:t>
                </a:r>
              </a:p>
            </p:txBody>
          </p:sp>
        </mc:Fallback>
      </mc:AlternateContent>
      <p:sp>
        <p:nvSpPr>
          <p:cNvPr id="68" name="Oval 67"/>
          <p:cNvSpPr/>
          <p:nvPr/>
        </p:nvSpPr>
        <p:spPr>
          <a:xfrm>
            <a:off x="4320799" y="5399963"/>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cxnSp>
        <p:nvCxnSpPr>
          <p:cNvPr id="69" name="Straight Arrow Connector 68"/>
          <p:cNvCxnSpPr>
            <a:stCxn id="68" idx="6"/>
            <a:endCxn id="59" idx="2"/>
          </p:cNvCxnSpPr>
          <p:nvPr/>
        </p:nvCxnSpPr>
        <p:spPr>
          <a:xfrm flipV="1">
            <a:off x="4782812" y="3569369"/>
            <a:ext cx="1741513" cy="205197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TextBox 69"/>
              <p:cNvSpPr txBox="1"/>
              <p:nvPr/>
            </p:nvSpPr>
            <p:spPr>
              <a:xfrm>
                <a:off x="3898439" y="1996465"/>
                <a:ext cx="42787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oMath>
                  </m:oMathPara>
                </a14:m>
                <a:endParaRPr lang="en-US" sz="2800" dirty="0"/>
              </a:p>
            </p:txBody>
          </p:sp>
        </mc:Choice>
        <mc:Fallback xmlns="">
          <p:sp>
            <p:nvSpPr>
              <p:cNvPr id="70" name="TextBox 69"/>
              <p:cNvSpPr txBox="1">
                <a:spLocks noRot="1" noChangeAspect="1" noMove="1" noResize="1" noEditPoints="1" noAdjustHandles="1" noChangeArrowheads="1" noChangeShapeType="1" noTextEdit="1"/>
              </p:cNvSpPr>
              <p:nvPr/>
            </p:nvSpPr>
            <p:spPr>
              <a:xfrm>
                <a:off x="3898439" y="1996465"/>
                <a:ext cx="427873" cy="43088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3893604" y="2924646"/>
                <a:ext cx="28052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panose="02040503050406030204" pitchFamily="18" charset="0"/>
                        </a:rPr>
                        <m:t>0</m:t>
                      </m:r>
                    </m:oMath>
                  </m:oMathPara>
                </a14:m>
                <a:endParaRPr lang="en-US" sz="2800" dirty="0">
                  <a:solidFill>
                    <a:srgbClr val="FF0000"/>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3893604" y="2924646"/>
                <a:ext cx="280525" cy="43088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4973009" y="288720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oMath>
                  </m:oMathPara>
                </a14:m>
                <a:endParaRPr lang="zh-CN" altLang="en-US" sz="2400" dirty="0"/>
              </a:p>
            </p:txBody>
          </p:sp>
        </mc:Choice>
        <mc:Fallback xmlns="">
          <p:sp>
            <p:nvSpPr>
              <p:cNvPr id="72" name="TextBox 71"/>
              <p:cNvSpPr txBox="1">
                <a:spLocks noRot="1" noChangeAspect="1" noMove="1" noResize="1" noEditPoints="1" noAdjustHandles="1" noChangeArrowheads="1" noChangeShapeType="1" noTextEdit="1"/>
              </p:cNvSpPr>
              <p:nvPr/>
            </p:nvSpPr>
            <p:spPr>
              <a:xfrm>
                <a:off x="4973009" y="2887206"/>
                <a:ext cx="613630" cy="461665"/>
              </a:xfrm>
              <a:prstGeom prst="rect">
                <a:avLst/>
              </a:prstGeom>
              <a:blipFill rotWithShape="0">
                <a:blip r:embed="rId8"/>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4973009" y="343442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oMath>
                  </m:oMathPara>
                </a14:m>
                <a:endParaRPr lang="zh-CN" altLang="en-US" sz="2400" dirty="0"/>
              </a:p>
            </p:txBody>
          </p:sp>
        </mc:Choice>
        <mc:Fallback xmlns="">
          <p:sp>
            <p:nvSpPr>
              <p:cNvPr id="73" name="TextBox 72"/>
              <p:cNvSpPr txBox="1">
                <a:spLocks noRot="1" noChangeAspect="1" noMove="1" noResize="1" noEditPoints="1" noAdjustHandles="1" noChangeArrowheads="1" noChangeShapeType="1" noTextEdit="1"/>
              </p:cNvSpPr>
              <p:nvPr/>
            </p:nvSpPr>
            <p:spPr>
              <a:xfrm>
                <a:off x="4973009" y="3434426"/>
                <a:ext cx="613630" cy="461665"/>
              </a:xfrm>
              <a:prstGeom prst="rect">
                <a:avLst/>
              </a:prstGeom>
              <a:blipFill rotWithShape="0">
                <a:blip r:embed="rId9"/>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4973009" y="3941107"/>
                <a:ext cx="6042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oMath>
                  </m:oMathPara>
                </a14:m>
                <a:endParaRPr lang="zh-CN" altLang="en-US" sz="2400" dirty="0"/>
              </a:p>
            </p:txBody>
          </p:sp>
        </mc:Choice>
        <mc:Fallback xmlns="">
          <p:sp>
            <p:nvSpPr>
              <p:cNvPr id="74" name="TextBox 73"/>
              <p:cNvSpPr txBox="1">
                <a:spLocks noRot="1" noChangeAspect="1" noMove="1" noResize="1" noEditPoints="1" noAdjustHandles="1" noChangeArrowheads="1" noChangeShapeType="1" noTextEdit="1"/>
              </p:cNvSpPr>
              <p:nvPr/>
            </p:nvSpPr>
            <p:spPr>
              <a:xfrm>
                <a:off x="4973009" y="3941107"/>
                <a:ext cx="604268" cy="461665"/>
              </a:xfrm>
              <a:prstGeom prst="rect">
                <a:avLst/>
              </a:prstGeom>
              <a:blipFill rotWithShape="0">
                <a:blip r:embed="rId10"/>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5465452" y="4874060"/>
                <a:ext cx="2423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m:t>
                      </m:r>
                    </m:oMath>
                  </m:oMathPara>
                </a14:m>
                <a:endParaRPr lang="en-US" sz="2400" dirty="0"/>
              </a:p>
            </p:txBody>
          </p:sp>
        </mc:Choice>
        <mc:Fallback xmlns="">
          <p:sp>
            <p:nvSpPr>
              <p:cNvPr id="75" name="TextBox 74"/>
              <p:cNvSpPr txBox="1">
                <a:spLocks noRot="1" noChangeAspect="1" noMove="1" noResize="1" noEditPoints="1" noAdjustHandles="1" noChangeArrowheads="1" noChangeShapeType="1" noTextEdit="1"/>
              </p:cNvSpPr>
              <p:nvPr/>
            </p:nvSpPr>
            <p:spPr>
              <a:xfrm>
                <a:off x="5465452" y="4874060"/>
                <a:ext cx="242374" cy="369332"/>
              </a:xfrm>
              <a:prstGeom prst="rect">
                <a:avLst/>
              </a:prstGeom>
              <a:blipFill rotWithShape="0">
                <a:blip r:embed="rId11"/>
                <a:stretch>
                  <a:fillRect l="-30769" r="-30769" b="-8333"/>
                </a:stretch>
              </a:blipFill>
            </p:spPr>
            <p:txBody>
              <a:bodyPr/>
              <a:lstStyle/>
              <a:p>
                <a:r>
                  <a:rPr lang="en-US">
                    <a:noFill/>
                  </a:rPr>
                  <a:t> </a:t>
                </a:r>
              </a:p>
            </p:txBody>
          </p:sp>
        </mc:Fallback>
      </mc:AlternateContent>
    </p:spTree>
    <p:extLst>
      <p:ext uri="{BB962C8B-B14F-4D97-AF65-F5344CB8AC3E}">
        <p14:creationId xmlns:p14="http://schemas.microsoft.com/office/powerpoint/2010/main" val="919009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33" name="Content Placeholder 2"/>
          <p:cNvSpPr>
            <a:spLocks noGrp="1"/>
          </p:cNvSpPr>
          <p:nvPr>
            <p:ph idx="1"/>
          </p:nvPr>
        </p:nvSpPr>
        <p:spPr>
          <a:xfrm>
            <a:off x="0" y="1825625"/>
            <a:ext cx="3753853" cy="4351338"/>
          </a:xfrm>
        </p:spPr>
        <p:txBody>
          <a:bodyPr>
            <a:normAutofit lnSpcReduction="10000"/>
          </a:bodyPr>
          <a:lstStyle/>
          <a:p>
            <a:r>
              <a:rPr lang="en-US" dirty="0"/>
              <a:t>During training</a:t>
            </a:r>
          </a:p>
          <a:p>
            <a:pPr lvl="1"/>
            <a:r>
              <a:rPr lang="en-US" dirty="0"/>
              <a:t>For each data point</a:t>
            </a:r>
          </a:p>
          <a:p>
            <a:pPr lvl="1"/>
            <a:r>
              <a:rPr lang="en-US" dirty="0"/>
              <a:t>Randomly set input to 0 with probability 0.5 “dropout ratio”. </a:t>
            </a:r>
          </a:p>
          <a:p>
            <a:r>
              <a:rPr lang="en-US" dirty="0"/>
              <a:t>During testing</a:t>
            </a:r>
          </a:p>
          <a:p>
            <a:pPr lvl="1"/>
            <a:r>
              <a:rPr lang="en-US" dirty="0"/>
              <a:t>Halve weights</a:t>
            </a:r>
          </a:p>
          <a:p>
            <a:pPr lvl="1"/>
            <a:r>
              <a:rPr lang="en-US" dirty="0"/>
              <a:t>No dropout</a:t>
            </a:r>
          </a:p>
        </p:txBody>
      </p:sp>
      <p:sp>
        <p:nvSpPr>
          <p:cNvPr id="35" name="Oval 34"/>
          <p:cNvSpPr/>
          <p:nvPr/>
        </p:nvSpPr>
        <p:spPr>
          <a:xfrm>
            <a:off x="4340994" y="2233062"/>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Oval 35"/>
          <p:cNvSpPr/>
          <p:nvPr/>
        </p:nvSpPr>
        <p:spPr>
          <a:xfrm>
            <a:off x="4339390" y="3020729"/>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Oval 36"/>
          <p:cNvSpPr/>
          <p:nvPr/>
        </p:nvSpPr>
        <p:spPr>
          <a:xfrm>
            <a:off x="4339390" y="3829251"/>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Oval 37"/>
          <p:cNvSpPr/>
          <p:nvPr/>
        </p:nvSpPr>
        <p:spPr>
          <a:xfrm>
            <a:off x="4329765" y="460889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Oval 38"/>
          <p:cNvSpPr/>
          <p:nvPr/>
        </p:nvSpPr>
        <p:spPr>
          <a:xfrm>
            <a:off x="6524325" y="334798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Straight Arrow Connector 39"/>
          <p:cNvCxnSpPr>
            <a:stCxn id="35" idx="6"/>
            <a:endCxn id="39" idx="2"/>
          </p:cNvCxnSpPr>
          <p:nvPr/>
        </p:nvCxnSpPr>
        <p:spPr>
          <a:xfrm>
            <a:off x="4803007" y="2454443"/>
            <a:ext cx="1721318" cy="11149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6"/>
            <a:endCxn id="39" idx="2"/>
          </p:cNvCxnSpPr>
          <p:nvPr/>
        </p:nvCxnSpPr>
        <p:spPr>
          <a:xfrm>
            <a:off x="4801403" y="3242110"/>
            <a:ext cx="1722922" cy="32725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7" idx="6"/>
            <a:endCxn id="39" idx="2"/>
          </p:cNvCxnSpPr>
          <p:nvPr/>
        </p:nvCxnSpPr>
        <p:spPr>
          <a:xfrm flipV="1">
            <a:off x="4801403" y="3569369"/>
            <a:ext cx="1722922" cy="481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8" idx="6"/>
            <a:endCxn id="39" idx="2"/>
          </p:cNvCxnSpPr>
          <p:nvPr/>
        </p:nvCxnSpPr>
        <p:spPr>
          <a:xfrm flipV="1">
            <a:off x="4791778" y="3569369"/>
            <a:ext cx="1732547" cy="12609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3809991" y="3675278"/>
                <a:ext cx="62081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3</m:t>
                          </m:r>
                        </m:sub>
                      </m:sSub>
                    </m:oMath>
                  </m:oMathPara>
                </a14:m>
                <a:endParaRPr lang="zh-CN" altLang="en-US" sz="2800" dirty="0"/>
              </a:p>
            </p:txBody>
          </p:sp>
        </mc:Choice>
        <mc:Fallback xmlns="">
          <p:sp>
            <p:nvSpPr>
              <p:cNvPr id="44" name="TextBox 43"/>
              <p:cNvSpPr txBox="1">
                <a:spLocks noRot="1" noChangeAspect="1" noMove="1" noResize="1" noEditPoints="1" noAdjustHandles="1" noChangeArrowheads="1" noChangeShapeType="1" noTextEdit="1"/>
              </p:cNvSpPr>
              <p:nvPr/>
            </p:nvSpPr>
            <p:spPr>
              <a:xfrm>
                <a:off x="3809991" y="3675278"/>
                <a:ext cx="620811"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3811086" y="4492594"/>
                <a:ext cx="62081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4</m:t>
                          </m:r>
                        </m:sub>
                      </m:sSub>
                    </m:oMath>
                  </m:oMathPara>
                </a14:m>
                <a:endParaRPr lang="zh-CN" altLang="en-US" sz="2800" dirty="0"/>
              </a:p>
            </p:txBody>
          </p:sp>
        </mc:Choice>
        <mc:Fallback xmlns="">
          <p:sp>
            <p:nvSpPr>
              <p:cNvPr id="45" name="TextBox 44"/>
              <p:cNvSpPr txBox="1">
                <a:spLocks noRot="1" noChangeAspect="1" noMove="1" noResize="1" noEditPoints="1" noAdjustHandles="1" noChangeArrowheads="1" noChangeShapeType="1" noTextEdit="1"/>
              </p:cNvSpPr>
              <p:nvPr/>
            </p:nvSpPr>
            <p:spPr>
              <a:xfrm>
                <a:off x="3811086" y="4492594"/>
                <a:ext cx="620811"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989867" y="2211908"/>
                <a:ext cx="3154133" cy="8309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𝑦</m:t>
                      </m:r>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1</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1</m:t>
                          </m:r>
                        </m:sub>
                      </m:sSub>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2</m:t>
                          </m:r>
                        </m:sub>
                      </m:sSub>
                    </m:oMath>
                  </m:oMathPara>
                </a14:m>
                <a:endParaRPr lang="en-US" altLang="zh-CN"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3</m:t>
                          </m:r>
                        </m:sub>
                      </m:sSub>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4</m:t>
                          </m:r>
                        </m:sub>
                      </m:sSub>
                      <m:r>
                        <a:rPr lang="en-US" altLang="zh-CN" sz="2400" b="0" i="1" dirty="0" smtClean="0">
                          <a:latin typeface="Cambria Math" panose="02040503050406030204" pitchFamily="18" charset="0"/>
                        </a:rPr>
                        <m:t>)</m:t>
                      </m:r>
                      <m:r>
                        <a:rPr lang="en-US" altLang="zh-CN" sz="2400" b="0" i="1" dirty="0" smtClean="0">
                          <a:solidFill>
                            <a:srgbClr val="FF0000"/>
                          </a:solidFill>
                          <a:latin typeface="Cambria Math" panose="02040503050406030204" pitchFamily="18" charset="0"/>
                        </a:rPr>
                        <m:t>/2</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𝑏</m:t>
                      </m:r>
                    </m:oMath>
                  </m:oMathPara>
                </a14:m>
                <a:endParaRPr lang="zh-CN" alt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5989867" y="2211908"/>
                <a:ext cx="3154133" cy="830997"/>
              </a:xfrm>
              <a:prstGeom prst="rect">
                <a:avLst/>
              </a:prstGeom>
              <a:blipFill rotWithShape="0">
                <a:blip r:embed="rId5"/>
                <a:stretch>
                  <a:fillRect b="-95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4856765" y="2206045"/>
                <a:ext cx="92711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i="1" dirty="0" smtClean="0">
                              <a:latin typeface="Cambria Math" panose="02040503050406030204" pitchFamily="18" charset="0"/>
                            </a:rPr>
                            <m:t>1</m:t>
                          </m:r>
                        </m:sub>
                      </m:sSub>
                      <m:r>
                        <a:rPr lang="en-US" altLang="zh-CN" sz="2400" b="0" i="1" dirty="0" smtClean="0">
                          <a:solidFill>
                            <a:srgbClr val="FF0000"/>
                          </a:solidFill>
                          <a:latin typeface="Cambria Math" panose="02040503050406030204" pitchFamily="18" charset="0"/>
                        </a:rPr>
                        <m:t>/2</m:t>
                      </m:r>
                    </m:oMath>
                  </m:oMathPara>
                </a14:m>
                <a:endParaRPr lang="zh-CN" altLang="en-US" sz="2400" dirty="0"/>
              </a:p>
            </p:txBody>
          </p:sp>
        </mc:Choice>
        <mc:Fallback xmlns="">
          <p:sp>
            <p:nvSpPr>
              <p:cNvPr id="47" name="TextBox 46"/>
              <p:cNvSpPr txBox="1">
                <a:spLocks noRot="1" noChangeAspect="1" noMove="1" noResize="1" noEditPoints="1" noAdjustHandles="1" noChangeArrowheads="1" noChangeShapeType="1" noTextEdit="1"/>
              </p:cNvSpPr>
              <p:nvPr/>
            </p:nvSpPr>
            <p:spPr>
              <a:xfrm>
                <a:off x="4856765" y="2206045"/>
                <a:ext cx="927113" cy="461665"/>
              </a:xfrm>
              <a:prstGeom prst="rect">
                <a:avLst/>
              </a:prstGeom>
              <a:blipFill rotWithShape="0">
                <a:blip r:embed="rId6"/>
                <a:stretch>
                  <a:fillRect b="-17105"/>
                </a:stretch>
              </a:blipFill>
            </p:spPr>
            <p:txBody>
              <a:bodyPr/>
              <a:lstStyle/>
              <a:p>
                <a:r>
                  <a:rPr lang="en-US">
                    <a:noFill/>
                  </a:rPr>
                  <a:t> </a:t>
                </a:r>
              </a:p>
            </p:txBody>
          </p:sp>
        </mc:Fallback>
      </mc:AlternateContent>
      <p:sp>
        <p:nvSpPr>
          <p:cNvPr id="48" name="Oval 47"/>
          <p:cNvSpPr/>
          <p:nvPr/>
        </p:nvSpPr>
        <p:spPr>
          <a:xfrm>
            <a:off x="4320799" y="5399963"/>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cxnSp>
        <p:nvCxnSpPr>
          <p:cNvPr id="49" name="Straight Arrow Connector 48"/>
          <p:cNvCxnSpPr>
            <a:stCxn id="48" idx="6"/>
            <a:endCxn id="39" idx="2"/>
          </p:cNvCxnSpPr>
          <p:nvPr/>
        </p:nvCxnSpPr>
        <p:spPr>
          <a:xfrm flipV="1">
            <a:off x="4782812" y="3569369"/>
            <a:ext cx="1741513" cy="205197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3898439" y="1996465"/>
                <a:ext cx="42787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oMath>
                  </m:oMathPara>
                </a14:m>
                <a:endParaRPr lang="en-US" sz="2800" dirty="0"/>
              </a:p>
            </p:txBody>
          </p:sp>
        </mc:Choice>
        <mc:Fallback xmlns="">
          <p:sp>
            <p:nvSpPr>
              <p:cNvPr id="50" name="TextBox 49"/>
              <p:cNvSpPr txBox="1">
                <a:spLocks noRot="1" noChangeAspect="1" noMove="1" noResize="1" noEditPoints="1" noAdjustHandles="1" noChangeArrowheads="1" noChangeShapeType="1" noTextEdit="1"/>
              </p:cNvSpPr>
              <p:nvPr/>
            </p:nvSpPr>
            <p:spPr>
              <a:xfrm>
                <a:off x="3898439" y="1996465"/>
                <a:ext cx="427873" cy="43088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893604" y="2924646"/>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oMath>
                  </m:oMathPara>
                </a14:m>
                <a:endParaRPr lang="en-US" sz="2800" dirty="0"/>
              </a:p>
            </p:txBody>
          </p:sp>
        </mc:Choice>
        <mc:Fallback xmlns="">
          <p:sp>
            <p:nvSpPr>
              <p:cNvPr id="51" name="TextBox 50"/>
              <p:cNvSpPr txBox="1">
                <a:spLocks noRot="1" noChangeAspect="1" noMove="1" noResize="1" noEditPoints="1" noAdjustHandles="1" noChangeArrowheads="1" noChangeShapeType="1" noTextEdit="1"/>
              </p:cNvSpPr>
              <p:nvPr/>
            </p:nvSpPr>
            <p:spPr>
              <a:xfrm>
                <a:off x="3893604" y="2924646"/>
                <a:ext cx="43614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853207" y="2850891"/>
                <a:ext cx="9342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r>
                        <a:rPr lang="en-US" altLang="zh-CN" sz="2400" i="1" dirty="0">
                          <a:solidFill>
                            <a:srgbClr val="FF0000"/>
                          </a:solidFill>
                          <a:latin typeface="Cambria Math" panose="02040503050406030204" pitchFamily="18" charset="0"/>
                        </a:rPr>
                        <m:t>/2</m:t>
                      </m:r>
                    </m:oMath>
                  </m:oMathPara>
                </a14:m>
                <a:endParaRPr lang="zh-CN" alt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4853207" y="2850891"/>
                <a:ext cx="934230" cy="461665"/>
              </a:xfrm>
              <a:prstGeom prst="rect">
                <a:avLst/>
              </a:prstGeom>
              <a:blipFill rotWithShape="0">
                <a:blip r:embed="rId9"/>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839992" y="3380025"/>
                <a:ext cx="9342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r>
                        <a:rPr lang="en-US" altLang="zh-CN" sz="2400" i="1" dirty="0">
                          <a:solidFill>
                            <a:srgbClr val="FF0000"/>
                          </a:solidFill>
                          <a:latin typeface="Cambria Math" panose="02040503050406030204" pitchFamily="18" charset="0"/>
                        </a:rPr>
                        <m:t>/2</m:t>
                      </m:r>
                    </m:oMath>
                  </m:oMathPara>
                </a14:m>
                <a:endParaRPr lang="zh-CN" alt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4839992" y="3380025"/>
                <a:ext cx="934230" cy="461665"/>
              </a:xfrm>
              <a:prstGeom prst="rect">
                <a:avLst/>
              </a:prstGeom>
              <a:blipFill rotWithShape="0">
                <a:blip r:embed="rId10"/>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4856954" y="3912936"/>
                <a:ext cx="92486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r>
                        <a:rPr lang="en-US" altLang="zh-CN" sz="2400" i="1" dirty="0">
                          <a:solidFill>
                            <a:srgbClr val="FF0000"/>
                          </a:solidFill>
                          <a:latin typeface="Cambria Math" panose="02040503050406030204" pitchFamily="18" charset="0"/>
                        </a:rPr>
                        <m:t>/2</m:t>
                      </m:r>
                    </m:oMath>
                  </m:oMathPara>
                </a14:m>
                <a:endParaRPr lang="zh-CN" alt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4856954" y="3912936"/>
                <a:ext cx="924869" cy="461665"/>
              </a:xfrm>
              <a:prstGeom prst="rect">
                <a:avLst/>
              </a:prstGeom>
              <a:blipFill rotWithShape="0">
                <a:blip r:embed="rId11"/>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5465452" y="4874060"/>
                <a:ext cx="2423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m:t>
                      </m:r>
                    </m:oMath>
                  </m:oMathPara>
                </a14:m>
                <a:endParaRPr lang="en-US"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5465452" y="4874060"/>
                <a:ext cx="242374" cy="369332"/>
              </a:xfrm>
              <a:prstGeom prst="rect">
                <a:avLst/>
              </a:prstGeom>
              <a:blipFill rotWithShape="0">
                <a:blip r:embed="rId12"/>
                <a:stretch>
                  <a:fillRect l="-30769" r="-30769" b="-8333"/>
                </a:stretch>
              </a:blipFill>
            </p:spPr>
            <p:txBody>
              <a:bodyPr/>
              <a:lstStyle/>
              <a:p>
                <a:r>
                  <a:rPr lang="en-US">
                    <a:noFill/>
                  </a:rPr>
                  <a:t> </a:t>
                </a:r>
              </a:p>
            </p:txBody>
          </p:sp>
        </mc:Fallback>
      </mc:AlternateContent>
    </p:spTree>
    <p:extLst>
      <p:ext uri="{BB962C8B-B14F-4D97-AF65-F5344CB8AC3E}">
        <p14:creationId xmlns:p14="http://schemas.microsoft.com/office/powerpoint/2010/main" val="1715550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mc:AlternateContent xmlns:mc="http://schemas.openxmlformats.org/markup-compatibility/2006" xmlns:a14="http://schemas.microsoft.com/office/drawing/2010/main">
        <mc:Choice Requires="a14">
          <p:sp>
            <p:nvSpPr>
              <p:cNvPr id="33" name="Content Placeholder 2"/>
              <p:cNvSpPr>
                <a:spLocks noGrp="1"/>
              </p:cNvSpPr>
              <p:nvPr>
                <p:ph idx="1"/>
              </p:nvPr>
            </p:nvSpPr>
            <p:spPr>
              <a:xfrm>
                <a:off x="0" y="1825625"/>
                <a:ext cx="3753853" cy="4351338"/>
              </a:xfrm>
            </p:spPr>
            <p:txBody>
              <a:bodyPr>
                <a:normAutofit fontScale="92500"/>
              </a:bodyPr>
              <a:lstStyle/>
              <a:p>
                <a:r>
                  <a:rPr lang="en-US" dirty="0"/>
                  <a:t>During training</a:t>
                </a:r>
              </a:p>
              <a:p>
                <a:pPr lvl="1"/>
                <a:r>
                  <a:rPr lang="en-US" dirty="0"/>
                  <a:t>For each data point</a:t>
                </a:r>
              </a:p>
              <a:p>
                <a:pPr lvl="1"/>
                <a:r>
                  <a:rPr lang="en-US" dirty="0"/>
                  <a:t>Randomly set input to 0 with probability </a:t>
                </a:r>
                <a14:m>
                  <m:oMath xmlns:m="http://schemas.openxmlformats.org/officeDocument/2006/math">
                    <m:r>
                      <a:rPr lang="en-US" altLang="zh-CN" i="1" dirty="0">
                        <a:solidFill>
                          <a:srgbClr val="FF0000"/>
                        </a:solidFill>
                        <a:latin typeface="Cambria Math" panose="02040503050406030204" pitchFamily="18" charset="0"/>
                      </a:rPr>
                      <m:t>𝑝</m:t>
                    </m:r>
                  </m:oMath>
                </a14:m>
                <a:r>
                  <a:rPr lang="en-US" dirty="0"/>
                  <a:t> “dropout ratio”. </a:t>
                </a:r>
              </a:p>
              <a:p>
                <a:r>
                  <a:rPr lang="en-US" dirty="0"/>
                  <a:t>During testing</a:t>
                </a:r>
              </a:p>
              <a:p>
                <a:pPr lvl="1"/>
                <a:r>
                  <a:rPr lang="en-US" dirty="0">
                    <a:solidFill>
                      <a:srgbClr val="FF0000"/>
                    </a:solidFill>
                  </a:rPr>
                  <a:t>Multiply weights by </a:t>
                </a:r>
                <a14:m>
                  <m:oMath xmlns:m="http://schemas.openxmlformats.org/officeDocument/2006/math">
                    <m:r>
                      <a:rPr lang="en-US" altLang="zh-CN" b="0" i="0" dirty="0" smtClean="0">
                        <a:solidFill>
                          <a:srgbClr val="FF0000"/>
                        </a:solidFill>
                        <a:latin typeface="Cambria Math" panose="02040503050406030204" pitchFamily="18" charset="0"/>
                      </a:rPr>
                      <m:t>1−</m:t>
                    </m:r>
                    <m:r>
                      <a:rPr lang="en-US" altLang="zh-CN" i="1" dirty="0">
                        <a:solidFill>
                          <a:srgbClr val="FF0000"/>
                        </a:solidFill>
                        <a:latin typeface="Cambria Math" panose="02040503050406030204" pitchFamily="18" charset="0"/>
                      </a:rPr>
                      <m:t>𝑝</m:t>
                    </m:r>
                  </m:oMath>
                </a14:m>
                <a:endParaRPr lang="en-US" dirty="0">
                  <a:solidFill>
                    <a:srgbClr val="FF0000"/>
                  </a:solidFill>
                </a:endParaRPr>
              </a:p>
              <a:p>
                <a:pPr lvl="1"/>
                <a:r>
                  <a:rPr lang="en-US" dirty="0"/>
                  <a:t>No dropout</a:t>
                </a:r>
              </a:p>
            </p:txBody>
          </p:sp>
        </mc:Choice>
        <mc:Fallback xmlns="">
          <p:sp>
            <p:nvSpPr>
              <p:cNvPr id="33" name="Content Placeholder 2"/>
              <p:cNvSpPr>
                <a:spLocks noGrp="1" noRot="1" noChangeAspect="1" noMove="1" noResize="1" noEditPoints="1" noAdjustHandles="1" noChangeArrowheads="1" noChangeShapeType="1" noTextEdit="1"/>
              </p:cNvSpPr>
              <p:nvPr>
                <p:ph idx="1"/>
              </p:nvPr>
            </p:nvSpPr>
            <p:spPr>
              <a:xfrm>
                <a:off x="0" y="1825625"/>
                <a:ext cx="3753853" cy="4351338"/>
              </a:xfrm>
              <a:blipFill>
                <a:blip r:embed="rId3"/>
                <a:stretch>
                  <a:fillRect l="-3378" t="-1754" r="-1689"/>
                </a:stretch>
              </a:blipFill>
            </p:spPr>
            <p:txBody>
              <a:bodyPr/>
              <a:lstStyle/>
              <a:p>
                <a:r>
                  <a:rPr lang="ro-RO">
                    <a:noFill/>
                  </a:rPr>
                  <a:t> </a:t>
                </a:r>
              </a:p>
            </p:txBody>
          </p:sp>
        </mc:Fallback>
      </mc:AlternateContent>
      <p:sp>
        <p:nvSpPr>
          <p:cNvPr id="35" name="Oval 34"/>
          <p:cNvSpPr/>
          <p:nvPr/>
        </p:nvSpPr>
        <p:spPr>
          <a:xfrm>
            <a:off x="4340994" y="2233062"/>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Oval 35"/>
          <p:cNvSpPr/>
          <p:nvPr/>
        </p:nvSpPr>
        <p:spPr>
          <a:xfrm>
            <a:off x="4339390" y="3020729"/>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Oval 36"/>
          <p:cNvSpPr/>
          <p:nvPr/>
        </p:nvSpPr>
        <p:spPr>
          <a:xfrm>
            <a:off x="4339390" y="3829251"/>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Oval 37"/>
          <p:cNvSpPr/>
          <p:nvPr/>
        </p:nvSpPr>
        <p:spPr>
          <a:xfrm>
            <a:off x="4329765" y="460889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Oval 38"/>
          <p:cNvSpPr/>
          <p:nvPr/>
        </p:nvSpPr>
        <p:spPr>
          <a:xfrm>
            <a:off x="6524325" y="334798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Straight Arrow Connector 39"/>
          <p:cNvCxnSpPr>
            <a:stCxn id="35" idx="6"/>
            <a:endCxn id="39" idx="2"/>
          </p:cNvCxnSpPr>
          <p:nvPr/>
        </p:nvCxnSpPr>
        <p:spPr>
          <a:xfrm>
            <a:off x="4803007" y="2454443"/>
            <a:ext cx="1721318" cy="11149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6"/>
            <a:endCxn id="39" idx="2"/>
          </p:cNvCxnSpPr>
          <p:nvPr/>
        </p:nvCxnSpPr>
        <p:spPr>
          <a:xfrm>
            <a:off x="4801403" y="3242110"/>
            <a:ext cx="1722922" cy="32725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7" idx="6"/>
            <a:endCxn id="39" idx="2"/>
          </p:cNvCxnSpPr>
          <p:nvPr/>
        </p:nvCxnSpPr>
        <p:spPr>
          <a:xfrm flipV="1">
            <a:off x="4801403" y="3569369"/>
            <a:ext cx="1722922" cy="481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8" idx="6"/>
            <a:endCxn id="39" idx="2"/>
          </p:cNvCxnSpPr>
          <p:nvPr/>
        </p:nvCxnSpPr>
        <p:spPr>
          <a:xfrm flipV="1">
            <a:off x="4791778" y="3569369"/>
            <a:ext cx="1732547" cy="12609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TextBox 43"/>
              <p:cNvSpPr txBox="1"/>
              <p:nvPr/>
            </p:nvSpPr>
            <p:spPr>
              <a:xfrm>
                <a:off x="3809991" y="3675278"/>
                <a:ext cx="62081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3</m:t>
                          </m:r>
                        </m:sub>
                      </m:sSub>
                    </m:oMath>
                  </m:oMathPara>
                </a14:m>
                <a:endParaRPr lang="zh-CN" altLang="en-US" sz="2800" dirty="0"/>
              </a:p>
            </p:txBody>
          </p:sp>
        </mc:Choice>
        <mc:Fallback xmlns="">
          <p:sp>
            <p:nvSpPr>
              <p:cNvPr id="44" name="TextBox 43"/>
              <p:cNvSpPr txBox="1">
                <a:spLocks noRot="1" noChangeAspect="1" noMove="1" noResize="1" noEditPoints="1" noAdjustHandles="1" noChangeArrowheads="1" noChangeShapeType="1" noTextEdit="1"/>
              </p:cNvSpPr>
              <p:nvPr/>
            </p:nvSpPr>
            <p:spPr>
              <a:xfrm>
                <a:off x="3809991" y="3675278"/>
                <a:ext cx="620811"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3811086" y="4492594"/>
                <a:ext cx="62081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800" b="0" i="1" smtClean="0">
                              <a:latin typeface="Cambria Math" panose="02040503050406030204" pitchFamily="18" charset="0"/>
                            </a:rPr>
                          </m:ctrlPr>
                        </m:sSubPr>
                        <m:e>
                          <m:r>
                            <a:rPr lang="en-US" altLang="zh-CN" sz="2800" b="0" i="1" smtClean="0">
                              <a:latin typeface="Cambria Math" panose="02040503050406030204" pitchFamily="18" charset="0"/>
                            </a:rPr>
                            <m:t>𝑥</m:t>
                          </m:r>
                        </m:e>
                        <m:sub>
                          <m:r>
                            <a:rPr lang="en-US" altLang="zh-CN" sz="2800" b="0" i="1" smtClean="0">
                              <a:latin typeface="Cambria Math" panose="02040503050406030204" pitchFamily="18" charset="0"/>
                            </a:rPr>
                            <m:t>4</m:t>
                          </m:r>
                        </m:sub>
                      </m:sSub>
                    </m:oMath>
                  </m:oMathPara>
                </a14:m>
                <a:endParaRPr lang="zh-CN" altLang="en-US" sz="2800" dirty="0"/>
              </a:p>
            </p:txBody>
          </p:sp>
        </mc:Choice>
        <mc:Fallback xmlns="">
          <p:sp>
            <p:nvSpPr>
              <p:cNvPr id="45" name="TextBox 44"/>
              <p:cNvSpPr txBox="1">
                <a:spLocks noRot="1" noChangeAspect="1" noMove="1" noResize="1" noEditPoints="1" noAdjustHandles="1" noChangeArrowheads="1" noChangeShapeType="1" noTextEdit="1"/>
              </p:cNvSpPr>
              <p:nvPr/>
            </p:nvSpPr>
            <p:spPr>
              <a:xfrm>
                <a:off x="3811086" y="4492594"/>
                <a:ext cx="620811" cy="523220"/>
              </a:xfrm>
              <a:prstGeom prst="rect">
                <a:avLst/>
              </a:prstGeom>
              <a:blipFill rotWithShape="0">
                <a:blip r:embed="rId5"/>
                <a:stretch>
                  <a:fillRect/>
                </a:stretch>
              </a:blipFill>
            </p:spPr>
            <p:txBody>
              <a:bodyPr/>
              <a:lstStyle/>
              <a:p>
                <a:r>
                  <a:rPr lang="en-US">
                    <a:noFill/>
                  </a:rPr>
                  <a:t> </a:t>
                </a:r>
              </a:p>
            </p:txBody>
          </p:sp>
        </mc:Fallback>
      </mc:AlternateContent>
      <p:sp>
        <p:nvSpPr>
          <p:cNvPr id="48" name="Oval 47"/>
          <p:cNvSpPr/>
          <p:nvPr/>
        </p:nvSpPr>
        <p:spPr>
          <a:xfrm>
            <a:off x="4320799" y="5399963"/>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cxnSp>
        <p:nvCxnSpPr>
          <p:cNvPr id="49" name="Straight Arrow Connector 48"/>
          <p:cNvCxnSpPr>
            <a:stCxn id="48" idx="6"/>
            <a:endCxn id="39" idx="2"/>
          </p:cNvCxnSpPr>
          <p:nvPr/>
        </p:nvCxnSpPr>
        <p:spPr>
          <a:xfrm flipV="1">
            <a:off x="4782812" y="3569369"/>
            <a:ext cx="1741513" cy="205197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3898439" y="1996465"/>
                <a:ext cx="42787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1</m:t>
                          </m:r>
                        </m:sub>
                      </m:sSub>
                    </m:oMath>
                  </m:oMathPara>
                </a14:m>
                <a:endParaRPr lang="en-US" sz="2800" dirty="0"/>
              </a:p>
            </p:txBody>
          </p:sp>
        </mc:Choice>
        <mc:Fallback xmlns="">
          <p:sp>
            <p:nvSpPr>
              <p:cNvPr id="50" name="TextBox 49"/>
              <p:cNvSpPr txBox="1">
                <a:spLocks noRot="1" noChangeAspect="1" noMove="1" noResize="1" noEditPoints="1" noAdjustHandles="1" noChangeArrowheads="1" noChangeShapeType="1" noTextEdit="1"/>
              </p:cNvSpPr>
              <p:nvPr/>
            </p:nvSpPr>
            <p:spPr>
              <a:xfrm>
                <a:off x="3898439" y="1996465"/>
                <a:ext cx="427873" cy="43088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893604" y="2924646"/>
                <a:ext cx="43614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2</m:t>
                          </m:r>
                        </m:sub>
                      </m:sSub>
                    </m:oMath>
                  </m:oMathPara>
                </a14:m>
                <a:endParaRPr lang="en-US" sz="2800" dirty="0"/>
              </a:p>
            </p:txBody>
          </p:sp>
        </mc:Choice>
        <mc:Fallback xmlns="">
          <p:sp>
            <p:nvSpPr>
              <p:cNvPr id="51" name="TextBox 50"/>
              <p:cNvSpPr txBox="1">
                <a:spLocks noRot="1" noChangeAspect="1" noMove="1" noResize="1" noEditPoints="1" noAdjustHandles="1" noChangeArrowheads="1" noChangeShapeType="1" noTextEdit="1"/>
              </p:cNvSpPr>
              <p:nvPr/>
            </p:nvSpPr>
            <p:spPr>
              <a:xfrm>
                <a:off x="3893604" y="2924646"/>
                <a:ext cx="436145" cy="430887"/>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5465452" y="4874060"/>
                <a:ext cx="2423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m:t>
                      </m:r>
                    </m:oMath>
                  </m:oMathPara>
                </a14:m>
                <a:endParaRPr lang="en-US"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5465452" y="4874060"/>
                <a:ext cx="242374" cy="369332"/>
              </a:xfrm>
              <a:prstGeom prst="rect">
                <a:avLst/>
              </a:prstGeom>
              <a:blipFill rotWithShape="0">
                <a:blip r:embed="rId9"/>
                <a:stretch>
                  <a:fillRect l="-30769" r="-30769"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4776048" y="2245632"/>
                <a:ext cx="12291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dirty="0" smtClean="0">
                          <a:solidFill>
                            <a:srgbClr val="FF0000"/>
                          </a:solidFill>
                          <a:latin typeface="Cambria Math" panose="02040503050406030204" pitchFamily="18" charset="0"/>
                        </a:rPr>
                        <m:t>(1−</m:t>
                      </m:r>
                      <m:r>
                        <a:rPr lang="en-US" altLang="zh-CN" i="1" dirty="0">
                          <a:solidFill>
                            <a:srgbClr val="FF0000"/>
                          </a:solidFill>
                          <a:latin typeface="Cambria Math" panose="02040503050406030204" pitchFamily="18" charset="0"/>
                        </a:rPr>
                        <m:t>𝑝</m:t>
                      </m:r>
                      <m:r>
                        <a:rPr lang="en-US" altLang="zh-CN" b="0" i="1" dirty="0" smtClean="0">
                          <a:solidFill>
                            <a:srgbClr val="FF0000"/>
                          </a:solidFill>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𝑤</m:t>
                          </m:r>
                        </m:e>
                        <m:sub>
                          <m:r>
                            <a:rPr lang="en-US" altLang="zh-CN" i="1" dirty="0" smtClean="0">
                              <a:latin typeface="Cambria Math" panose="02040503050406030204" pitchFamily="18" charset="0"/>
                            </a:rPr>
                            <m:t>1</m:t>
                          </m:r>
                        </m:sub>
                      </m:sSub>
                    </m:oMath>
                  </m:oMathPara>
                </a14:m>
                <a:endParaRPr lang="zh-CN" alt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4776048" y="2245632"/>
                <a:ext cx="1229183" cy="369332"/>
              </a:xfrm>
              <a:prstGeom prst="rect">
                <a:avLst/>
              </a:prstGeom>
              <a:blipFill rotWithShape="0">
                <a:blip r:embed="rId1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5989867" y="2211908"/>
                <a:ext cx="3259162"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𝑦</m:t>
                      </m:r>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1</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1</m:t>
                          </m:r>
                        </m:sub>
                      </m:sSub>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2</m:t>
                          </m:r>
                        </m:sub>
                      </m:sSub>
                    </m:oMath>
                  </m:oMathPara>
                </a14:m>
                <a:endParaRPr lang="en-US" altLang="zh-CN"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3</m:t>
                          </m:r>
                        </m:sub>
                      </m:sSub>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4</m:t>
                          </m:r>
                        </m:sub>
                      </m:sSub>
                      <m:r>
                        <a:rPr lang="en-US" altLang="zh-CN" sz="2400" b="0" i="1" dirty="0" smtClean="0">
                          <a:latin typeface="Cambria Math" panose="02040503050406030204" pitchFamily="18" charset="0"/>
                        </a:rPr>
                        <m:t>)</m:t>
                      </m:r>
                      <m:d>
                        <m:dPr>
                          <m:ctrlPr>
                            <a:rPr lang="en-US" altLang="zh-CN" sz="2400" b="0" i="1" dirty="0" smtClean="0">
                              <a:solidFill>
                                <a:srgbClr val="FF0000"/>
                              </a:solidFill>
                              <a:latin typeface="Cambria Math" panose="02040503050406030204" pitchFamily="18" charset="0"/>
                            </a:rPr>
                          </m:ctrlPr>
                        </m:dPr>
                        <m:e>
                          <m:r>
                            <a:rPr lang="en-US" altLang="zh-CN" sz="2400" b="0" i="1" dirty="0" smtClean="0">
                              <a:solidFill>
                                <a:srgbClr val="FF0000"/>
                              </a:solidFill>
                              <a:latin typeface="Cambria Math" panose="02040503050406030204" pitchFamily="18" charset="0"/>
                            </a:rPr>
                            <m:t>1−</m:t>
                          </m:r>
                          <m:r>
                            <a:rPr lang="en-US" altLang="zh-CN" sz="2400" b="0" i="1" dirty="0" smtClean="0">
                              <a:solidFill>
                                <a:srgbClr val="FF0000"/>
                              </a:solidFill>
                              <a:latin typeface="Cambria Math" panose="02040503050406030204" pitchFamily="18" charset="0"/>
                            </a:rPr>
                            <m:t>𝑝</m:t>
                          </m:r>
                        </m:e>
                      </m:d>
                    </m:oMath>
                  </m:oMathPara>
                </a14:m>
                <a:endParaRPr lang="en-US" altLang="zh-CN" sz="2400" b="0" i="1" dirty="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𝑏</m:t>
                      </m:r>
                    </m:oMath>
                  </m:oMathPara>
                </a14:m>
                <a:endParaRPr lang="zh-CN" alt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5989867" y="2211908"/>
                <a:ext cx="3259162" cy="1200329"/>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4760684" y="2901653"/>
                <a:ext cx="12291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dirty="0" smtClean="0">
                          <a:solidFill>
                            <a:srgbClr val="FF0000"/>
                          </a:solidFill>
                          <a:latin typeface="Cambria Math" panose="02040503050406030204" pitchFamily="18" charset="0"/>
                        </a:rPr>
                        <m:t>(1−</m:t>
                      </m:r>
                      <m:r>
                        <a:rPr lang="en-US" altLang="zh-CN" i="1" dirty="0">
                          <a:solidFill>
                            <a:srgbClr val="FF0000"/>
                          </a:solidFill>
                          <a:latin typeface="Cambria Math" panose="02040503050406030204" pitchFamily="18" charset="0"/>
                        </a:rPr>
                        <m:t>𝑝</m:t>
                      </m:r>
                      <m:r>
                        <a:rPr lang="en-US" altLang="zh-CN" b="0" i="1" dirty="0" smtClean="0">
                          <a:solidFill>
                            <a:srgbClr val="FF0000"/>
                          </a:solidFill>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𝑤</m:t>
                          </m:r>
                        </m:e>
                        <m:sub>
                          <m:r>
                            <a:rPr lang="en-US" altLang="zh-CN" b="0" i="1" dirty="0" smtClean="0">
                              <a:latin typeface="Cambria Math" panose="02040503050406030204" pitchFamily="18" charset="0"/>
                            </a:rPr>
                            <m:t>2</m:t>
                          </m:r>
                        </m:sub>
                      </m:sSub>
                    </m:oMath>
                  </m:oMathPara>
                </a14:m>
                <a:endParaRPr lang="zh-CN" altLang="en-US" dirty="0"/>
              </a:p>
            </p:txBody>
          </p:sp>
        </mc:Choice>
        <mc:Fallback xmlns="">
          <p:sp>
            <p:nvSpPr>
              <p:cNvPr id="54" name="TextBox 53"/>
              <p:cNvSpPr txBox="1">
                <a:spLocks noRot="1" noChangeAspect="1" noMove="1" noResize="1" noEditPoints="1" noAdjustHandles="1" noChangeArrowheads="1" noChangeShapeType="1" noTextEdit="1"/>
              </p:cNvSpPr>
              <p:nvPr/>
            </p:nvSpPr>
            <p:spPr>
              <a:xfrm>
                <a:off x="4760684" y="2901653"/>
                <a:ext cx="1229183" cy="369332"/>
              </a:xfrm>
              <a:prstGeom prst="rect">
                <a:avLst/>
              </a:prstGeom>
              <a:blipFill rotWithShape="0">
                <a:blip r:embed="rId12"/>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60684" y="3453905"/>
                <a:ext cx="12291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dirty="0" smtClean="0">
                          <a:solidFill>
                            <a:srgbClr val="FF0000"/>
                          </a:solidFill>
                          <a:latin typeface="Cambria Math" panose="02040503050406030204" pitchFamily="18" charset="0"/>
                        </a:rPr>
                        <m:t>(1−</m:t>
                      </m:r>
                      <m:r>
                        <a:rPr lang="en-US" altLang="zh-CN" i="1" dirty="0">
                          <a:solidFill>
                            <a:srgbClr val="FF0000"/>
                          </a:solidFill>
                          <a:latin typeface="Cambria Math" panose="02040503050406030204" pitchFamily="18" charset="0"/>
                        </a:rPr>
                        <m:t>𝑝</m:t>
                      </m:r>
                      <m:r>
                        <a:rPr lang="en-US" altLang="zh-CN" b="0" i="1" dirty="0" smtClean="0">
                          <a:solidFill>
                            <a:srgbClr val="FF0000"/>
                          </a:solidFill>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𝑤</m:t>
                          </m:r>
                        </m:e>
                        <m:sub>
                          <m:r>
                            <a:rPr lang="en-US" altLang="zh-CN" b="0" i="1" dirty="0" smtClean="0">
                              <a:latin typeface="Cambria Math" panose="02040503050406030204" pitchFamily="18" charset="0"/>
                            </a:rPr>
                            <m:t>3</m:t>
                          </m:r>
                        </m:sub>
                      </m:sSub>
                    </m:oMath>
                  </m:oMathPara>
                </a14:m>
                <a:endParaRPr lang="zh-CN" alt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4760684" y="3453905"/>
                <a:ext cx="1229183" cy="369332"/>
              </a:xfrm>
              <a:prstGeom prst="rect">
                <a:avLst/>
              </a:prstGeom>
              <a:blipFill rotWithShape="0">
                <a:blip r:embed="rId1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760684" y="3970919"/>
                <a:ext cx="122918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dirty="0" smtClean="0">
                          <a:solidFill>
                            <a:srgbClr val="FF0000"/>
                          </a:solidFill>
                          <a:latin typeface="Cambria Math" panose="02040503050406030204" pitchFamily="18" charset="0"/>
                        </a:rPr>
                        <m:t>(1−</m:t>
                      </m:r>
                      <m:r>
                        <a:rPr lang="en-US" altLang="zh-CN" i="1" dirty="0">
                          <a:solidFill>
                            <a:srgbClr val="FF0000"/>
                          </a:solidFill>
                          <a:latin typeface="Cambria Math" panose="02040503050406030204" pitchFamily="18" charset="0"/>
                        </a:rPr>
                        <m:t>𝑝</m:t>
                      </m:r>
                      <m:r>
                        <a:rPr lang="en-US" altLang="zh-CN" b="0" i="1" dirty="0" smtClean="0">
                          <a:solidFill>
                            <a:srgbClr val="FF0000"/>
                          </a:solidFill>
                          <a:latin typeface="Cambria Math" panose="02040503050406030204" pitchFamily="18" charset="0"/>
                        </a:rPr>
                        <m:t>)</m:t>
                      </m:r>
                      <m:sSub>
                        <m:sSubPr>
                          <m:ctrlPr>
                            <a:rPr lang="en-US" altLang="zh-CN" b="0" i="1" dirty="0" smtClean="0">
                              <a:latin typeface="Cambria Math" panose="02040503050406030204" pitchFamily="18" charset="0"/>
                            </a:rPr>
                          </m:ctrlPr>
                        </m:sSubPr>
                        <m:e>
                          <m:r>
                            <a:rPr lang="en-US" altLang="zh-CN" i="1" dirty="0" smtClean="0">
                              <a:latin typeface="Cambria Math" panose="02040503050406030204" pitchFamily="18" charset="0"/>
                            </a:rPr>
                            <m:t>𝑤</m:t>
                          </m:r>
                        </m:e>
                        <m:sub>
                          <m:r>
                            <a:rPr lang="en-US" altLang="zh-CN" b="0" i="1" dirty="0" smtClean="0">
                              <a:latin typeface="Cambria Math" panose="02040503050406030204" pitchFamily="18" charset="0"/>
                            </a:rPr>
                            <m:t>4</m:t>
                          </m:r>
                        </m:sub>
                      </m:sSub>
                    </m:oMath>
                  </m:oMathPara>
                </a14:m>
                <a:endParaRPr lang="zh-CN" alt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4760684" y="3970919"/>
                <a:ext cx="1229183" cy="369332"/>
              </a:xfrm>
              <a:prstGeom prst="rect">
                <a:avLst/>
              </a:prstGeom>
              <a:blipFill rotWithShape="0">
                <a:blip r:embed="rId14"/>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705011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mc:AlternateContent xmlns:mc="http://schemas.openxmlformats.org/markup-compatibility/2006" xmlns:a14="http://schemas.microsoft.com/office/drawing/2010/main">
        <mc:Choice Requires="a14">
          <p:sp>
            <p:nvSpPr>
              <p:cNvPr id="33" name="Content Placeholder 2"/>
              <p:cNvSpPr>
                <a:spLocks noGrp="1"/>
              </p:cNvSpPr>
              <p:nvPr>
                <p:ph idx="1"/>
              </p:nvPr>
            </p:nvSpPr>
            <p:spPr>
              <a:xfrm>
                <a:off x="0" y="1825625"/>
                <a:ext cx="3656091" cy="4351338"/>
              </a:xfrm>
            </p:spPr>
            <p:txBody>
              <a:bodyPr>
                <a:normAutofit fontScale="92500"/>
              </a:bodyPr>
              <a:lstStyle/>
              <a:p>
                <a:r>
                  <a:rPr lang="en-US" dirty="0"/>
                  <a:t>During training</a:t>
                </a:r>
              </a:p>
              <a:p>
                <a:pPr lvl="1"/>
                <a:r>
                  <a:rPr lang="en-US" dirty="0"/>
                  <a:t>For each data point</a:t>
                </a:r>
              </a:p>
              <a:p>
                <a:pPr lvl="1"/>
                <a:r>
                  <a:rPr lang="en-US" dirty="0"/>
                  <a:t>Randomly set input to 0 with probability </a:t>
                </a:r>
                <a14:m>
                  <m:oMath xmlns:m="http://schemas.openxmlformats.org/officeDocument/2006/math">
                    <m:r>
                      <a:rPr lang="en-US" altLang="zh-CN" i="1" dirty="0">
                        <a:solidFill>
                          <a:srgbClr val="FF0000"/>
                        </a:solidFill>
                        <a:latin typeface="Cambria Math" panose="02040503050406030204" pitchFamily="18" charset="0"/>
                      </a:rPr>
                      <m:t>𝑝</m:t>
                    </m:r>
                  </m:oMath>
                </a14:m>
                <a:r>
                  <a:rPr lang="en-US" dirty="0"/>
                  <a:t> “dropout ratio”. </a:t>
                </a:r>
              </a:p>
              <a:p>
                <a:r>
                  <a:rPr lang="en-US" dirty="0"/>
                  <a:t>During testing</a:t>
                </a:r>
              </a:p>
              <a:p>
                <a:pPr lvl="1"/>
                <a:r>
                  <a:rPr lang="en-US" dirty="0"/>
                  <a:t>Multiply</a:t>
                </a:r>
                <a:r>
                  <a:rPr lang="en-US" dirty="0">
                    <a:solidFill>
                      <a:srgbClr val="FF0000"/>
                    </a:solidFill>
                  </a:rPr>
                  <a:t> data</a:t>
                </a:r>
                <a:r>
                  <a:rPr lang="en-US" dirty="0"/>
                  <a:t> by     </a:t>
                </a:r>
                <a14:m>
                  <m:oMath xmlns:m="http://schemas.openxmlformats.org/officeDocument/2006/math">
                    <m:r>
                      <a:rPr lang="en-US" altLang="zh-CN" b="0" i="0" dirty="0" smtClean="0">
                        <a:solidFill>
                          <a:schemeClr val="tx1"/>
                        </a:solidFill>
                        <a:latin typeface="Cambria Math" panose="02040503050406030204" pitchFamily="18" charset="0"/>
                      </a:rPr>
                      <m:t>1−</m:t>
                    </m:r>
                    <m:r>
                      <a:rPr lang="en-US" altLang="zh-CN" i="1" dirty="0" smtClean="0">
                        <a:solidFill>
                          <a:schemeClr val="tx1"/>
                        </a:solidFill>
                        <a:latin typeface="Cambria Math" panose="02040503050406030204" pitchFamily="18" charset="0"/>
                      </a:rPr>
                      <m:t>𝑝</m:t>
                    </m:r>
                    <m:r>
                      <a:rPr lang="en-US" altLang="zh-CN" i="1" dirty="0">
                        <a:solidFill>
                          <a:srgbClr val="FF0000"/>
                        </a:solidFill>
                        <a:latin typeface="Cambria Math" panose="02040503050406030204" pitchFamily="18" charset="0"/>
                      </a:rPr>
                      <m:t> </m:t>
                    </m:r>
                  </m:oMath>
                </a14:m>
                <a:endParaRPr lang="en-US" dirty="0"/>
              </a:p>
              <a:p>
                <a:pPr lvl="1"/>
                <a:r>
                  <a:rPr lang="en-US" dirty="0"/>
                  <a:t>No dropout</a:t>
                </a:r>
              </a:p>
            </p:txBody>
          </p:sp>
        </mc:Choice>
        <mc:Fallback xmlns="">
          <p:sp>
            <p:nvSpPr>
              <p:cNvPr id="33" name="Content Placeholder 2"/>
              <p:cNvSpPr>
                <a:spLocks noGrp="1" noRot="1" noChangeAspect="1" noMove="1" noResize="1" noEditPoints="1" noAdjustHandles="1" noChangeArrowheads="1" noChangeShapeType="1" noTextEdit="1"/>
              </p:cNvSpPr>
              <p:nvPr>
                <p:ph idx="1"/>
              </p:nvPr>
            </p:nvSpPr>
            <p:spPr>
              <a:xfrm>
                <a:off x="0" y="1825625"/>
                <a:ext cx="3656091" cy="4351338"/>
              </a:xfrm>
              <a:blipFill>
                <a:blip r:embed="rId3"/>
                <a:stretch>
                  <a:fillRect l="-3472" t="-1754" r="-4514"/>
                </a:stretch>
              </a:blipFill>
            </p:spPr>
            <p:txBody>
              <a:bodyPr/>
              <a:lstStyle/>
              <a:p>
                <a:r>
                  <a:rPr lang="ro-RO">
                    <a:noFill/>
                  </a:rPr>
                  <a:t> </a:t>
                </a:r>
              </a:p>
            </p:txBody>
          </p:sp>
        </mc:Fallback>
      </mc:AlternateContent>
      <p:sp>
        <p:nvSpPr>
          <p:cNvPr id="35" name="Oval 34"/>
          <p:cNvSpPr/>
          <p:nvPr/>
        </p:nvSpPr>
        <p:spPr>
          <a:xfrm>
            <a:off x="4340994" y="2233062"/>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Oval 35"/>
          <p:cNvSpPr/>
          <p:nvPr/>
        </p:nvSpPr>
        <p:spPr>
          <a:xfrm>
            <a:off x="4339390" y="3020729"/>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Oval 36"/>
          <p:cNvSpPr/>
          <p:nvPr/>
        </p:nvSpPr>
        <p:spPr>
          <a:xfrm>
            <a:off x="4339390" y="3829251"/>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Oval 37"/>
          <p:cNvSpPr/>
          <p:nvPr/>
        </p:nvSpPr>
        <p:spPr>
          <a:xfrm>
            <a:off x="4329765" y="460889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Oval 38"/>
          <p:cNvSpPr/>
          <p:nvPr/>
        </p:nvSpPr>
        <p:spPr>
          <a:xfrm>
            <a:off x="6524325" y="3347988"/>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Straight Arrow Connector 39"/>
          <p:cNvCxnSpPr>
            <a:stCxn id="35" idx="6"/>
            <a:endCxn id="39" idx="2"/>
          </p:cNvCxnSpPr>
          <p:nvPr/>
        </p:nvCxnSpPr>
        <p:spPr>
          <a:xfrm>
            <a:off x="4803007" y="2454443"/>
            <a:ext cx="1721318" cy="11149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6"/>
            <a:endCxn id="39" idx="2"/>
          </p:cNvCxnSpPr>
          <p:nvPr/>
        </p:nvCxnSpPr>
        <p:spPr>
          <a:xfrm>
            <a:off x="4801403" y="3242110"/>
            <a:ext cx="1722922" cy="32725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7" idx="6"/>
            <a:endCxn id="39" idx="2"/>
          </p:cNvCxnSpPr>
          <p:nvPr/>
        </p:nvCxnSpPr>
        <p:spPr>
          <a:xfrm flipV="1">
            <a:off x="4801403" y="3569369"/>
            <a:ext cx="1722922" cy="48126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8" idx="6"/>
            <a:endCxn id="39" idx="2"/>
          </p:cNvCxnSpPr>
          <p:nvPr/>
        </p:nvCxnSpPr>
        <p:spPr>
          <a:xfrm flipV="1">
            <a:off x="4791778" y="3569369"/>
            <a:ext cx="1732547" cy="126091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p:cNvSpPr txBox="1"/>
              <p:nvPr/>
            </p:nvSpPr>
            <p:spPr>
              <a:xfrm>
                <a:off x="4973009" y="2224526"/>
                <a:ext cx="6065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i="1" dirty="0" smtClean="0">
                              <a:latin typeface="Cambria Math" panose="02040503050406030204" pitchFamily="18" charset="0"/>
                            </a:rPr>
                            <m:t>1</m:t>
                          </m:r>
                        </m:sub>
                      </m:sSub>
                    </m:oMath>
                  </m:oMathPara>
                </a14:m>
                <a:endParaRPr lang="zh-CN" altLang="en-US" sz="2400" dirty="0"/>
              </a:p>
            </p:txBody>
          </p:sp>
        </mc:Choice>
        <mc:Fallback xmlns="">
          <p:sp>
            <p:nvSpPr>
              <p:cNvPr id="47" name="TextBox 46"/>
              <p:cNvSpPr txBox="1">
                <a:spLocks noRot="1" noChangeAspect="1" noMove="1" noResize="1" noEditPoints="1" noAdjustHandles="1" noChangeArrowheads="1" noChangeShapeType="1" noTextEdit="1"/>
              </p:cNvSpPr>
              <p:nvPr/>
            </p:nvSpPr>
            <p:spPr>
              <a:xfrm>
                <a:off x="4973009" y="2224526"/>
                <a:ext cx="606512" cy="461665"/>
              </a:xfrm>
              <a:prstGeom prst="rect">
                <a:avLst/>
              </a:prstGeom>
              <a:blipFill rotWithShape="0">
                <a:blip r:embed="rId4"/>
                <a:stretch>
                  <a:fillRect/>
                </a:stretch>
              </a:blipFill>
            </p:spPr>
            <p:txBody>
              <a:bodyPr/>
              <a:lstStyle/>
              <a:p>
                <a:r>
                  <a:rPr lang="en-US">
                    <a:noFill/>
                  </a:rPr>
                  <a:t> </a:t>
                </a:r>
              </a:p>
            </p:txBody>
          </p:sp>
        </mc:Fallback>
      </mc:AlternateContent>
      <p:sp>
        <p:nvSpPr>
          <p:cNvPr id="48" name="Oval 47"/>
          <p:cNvSpPr/>
          <p:nvPr/>
        </p:nvSpPr>
        <p:spPr>
          <a:xfrm>
            <a:off x="4320799" y="5399963"/>
            <a:ext cx="462013" cy="442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1</a:t>
            </a:r>
            <a:endParaRPr lang="zh-CN" altLang="en-US" sz="2400" dirty="0"/>
          </a:p>
        </p:txBody>
      </p:sp>
      <p:cxnSp>
        <p:nvCxnSpPr>
          <p:cNvPr id="49" name="Straight Arrow Connector 48"/>
          <p:cNvCxnSpPr>
            <a:stCxn id="48" idx="6"/>
            <a:endCxn id="39" idx="2"/>
          </p:cNvCxnSpPr>
          <p:nvPr/>
        </p:nvCxnSpPr>
        <p:spPr>
          <a:xfrm flipV="1">
            <a:off x="4782812" y="3569369"/>
            <a:ext cx="1741513" cy="205197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3583482" y="1838685"/>
                <a:ext cx="13326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(1−</m:t>
                      </m:r>
                      <m:r>
                        <a:rPr lang="en-US" sz="2400" i="1" smtClean="0">
                          <a:solidFill>
                            <a:srgbClr val="FF0000"/>
                          </a:solidFill>
                          <a:latin typeface="Cambria Math" panose="02040503050406030204" pitchFamily="18" charset="0"/>
                        </a:rPr>
                        <m:t>𝑝</m:t>
                      </m:r>
                      <m:r>
                        <a:rPr lang="en-US" sz="2400" b="0" i="1" smtClean="0">
                          <a:solidFill>
                            <a:srgbClr val="FF0000"/>
                          </a:solidFill>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m:oMathPara>
                </a14:m>
                <a:endParaRPr lang="en-US" sz="2400" dirty="0"/>
              </a:p>
            </p:txBody>
          </p:sp>
        </mc:Choice>
        <mc:Fallback xmlns="">
          <p:sp>
            <p:nvSpPr>
              <p:cNvPr id="50" name="TextBox 49"/>
              <p:cNvSpPr txBox="1">
                <a:spLocks noRot="1" noChangeAspect="1" noMove="1" noResize="1" noEditPoints="1" noAdjustHandles="1" noChangeArrowheads="1" noChangeShapeType="1" noTextEdit="1"/>
              </p:cNvSpPr>
              <p:nvPr/>
            </p:nvSpPr>
            <p:spPr>
              <a:xfrm>
                <a:off x="3583482" y="1838685"/>
                <a:ext cx="1332673" cy="369332"/>
              </a:xfrm>
              <a:prstGeom prst="rect">
                <a:avLst/>
              </a:prstGeom>
              <a:blipFill rotWithShape="0">
                <a:blip r:embed="rId5"/>
                <a:stretch>
                  <a:fillRect l="-7798" r="-2294"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973009" y="288720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oMath>
                  </m:oMathPara>
                </a14:m>
                <a:endParaRPr lang="zh-CN" alt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4973009" y="2887206"/>
                <a:ext cx="613630" cy="461665"/>
              </a:xfrm>
              <a:prstGeom prst="rect">
                <a:avLst/>
              </a:prstGeom>
              <a:blipFill rotWithShape="0">
                <a:blip r:embed="rId6"/>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973009" y="3434426"/>
                <a:ext cx="6136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oMath>
                  </m:oMathPara>
                </a14:m>
                <a:endParaRPr lang="zh-CN" alt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4973009" y="3434426"/>
                <a:ext cx="613630" cy="461665"/>
              </a:xfrm>
              <a:prstGeom prst="rect">
                <a:avLst/>
              </a:prstGeom>
              <a:blipFill rotWithShape="0">
                <a:blip r:embed="rId7"/>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4973009" y="3941107"/>
                <a:ext cx="60426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oMath>
                  </m:oMathPara>
                </a14:m>
                <a:endParaRPr lang="zh-CN" alt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4973009" y="3941107"/>
                <a:ext cx="604268" cy="461665"/>
              </a:xfrm>
              <a:prstGeom prst="rect">
                <a:avLst/>
              </a:prstGeom>
              <a:blipFill rotWithShape="0">
                <a:blip r:embed="rId8"/>
                <a:stretch>
                  <a:fillRect b="-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5465452" y="4874060"/>
                <a:ext cx="2423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𝑏</m:t>
                      </m:r>
                    </m:oMath>
                  </m:oMathPara>
                </a14:m>
                <a:endParaRPr lang="en-US"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5465452" y="4874060"/>
                <a:ext cx="242374" cy="369332"/>
              </a:xfrm>
              <a:prstGeom prst="rect">
                <a:avLst/>
              </a:prstGeom>
              <a:blipFill rotWithShape="0">
                <a:blip r:embed="rId9"/>
                <a:stretch>
                  <a:fillRect l="-30769" r="-30769"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5989867" y="2211908"/>
                <a:ext cx="3259162" cy="12003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𝑦</m:t>
                      </m:r>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1</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1</m:t>
                          </m:r>
                        </m:sub>
                      </m:sSub>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2</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2</m:t>
                          </m:r>
                        </m:sub>
                      </m:sSub>
                    </m:oMath>
                  </m:oMathPara>
                </a14:m>
                <a:endParaRPr lang="en-US" altLang="zh-CN"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3</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3</m:t>
                          </m:r>
                        </m:sub>
                      </m:sSub>
                      <m:r>
                        <a:rPr lang="en-US" altLang="zh-CN" sz="2400" i="1" dirty="0" smtClean="0">
                          <a:latin typeface="Cambria Math" panose="02040503050406030204" pitchFamily="18" charset="0"/>
                        </a:rPr>
                        <m:t>+</m:t>
                      </m:r>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𝑤</m:t>
                          </m:r>
                        </m:e>
                        <m:sub>
                          <m:r>
                            <a:rPr lang="en-US" altLang="zh-CN" sz="2400" b="0" i="1" dirty="0" smtClean="0">
                              <a:latin typeface="Cambria Math" panose="02040503050406030204" pitchFamily="18" charset="0"/>
                            </a:rPr>
                            <m:t>4</m:t>
                          </m:r>
                        </m:sub>
                      </m:sSub>
                      <m:sSub>
                        <m:sSubPr>
                          <m:ctrlPr>
                            <a:rPr lang="en-US" altLang="zh-CN" sz="2400" b="0" i="1" dirty="0" smtClean="0">
                              <a:latin typeface="Cambria Math" panose="02040503050406030204" pitchFamily="18" charset="0"/>
                            </a:rPr>
                          </m:ctrlPr>
                        </m:sSubPr>
                        <m:e>
                          <m:r>
                            <a:rPr lang="en-US" altLang="zh-CN" sz="2400" i="1" dirty="0" smtClean="0">
                              <a:latin typeface="Cambria Math" panose="02040503050406030204" pitchFamily="18" charset="0"/>
                            </a:rPr>
                            <m:t>𝑥</m:t>
                          </m:r>
                        </m:e>
                        <m:sub>
                          <m:r>
                            <a:rPr lang="en-US" altLang="zh-CN" sz="2400" b="0" i="1" dirty="0" smtClean="0">
                              <a:latin typeface="Cambria Math" panose="02040503050406030204" pitchFamily="18" charset="0"/>
                            </a:rPr>
                            <m:t>4</m:t>
                          </m:r>
                        </m:sub>
                      </m:sSub>
                      <m:r>
                        <a:rPr lang="en-US" altLang="zh-CN" sz="2400" b="0" i="1" dirty="0" smtClean="0">
                          <a:latin typeface="Cambria Math" panose="02040503050406030204" pitchFamily="18" charset="0"/>
                        </a:rPr>
                        <m:t>)</m:t>
                      </m:r>
                      <m:d>
                        <m:dPr>
                          <m:ctrlPr>
                            <a:rPr lang="en-US" altLang="zh-CN" sz="2400" b="0" i="1" dirty="0" smtClean="0">
                              <a:solidFill>
                                <a:srgbClr val="FF0000"/>
                              </a:solidFill>
                              <a:latin typeface="Cambria Math" panose="02040503050406030204" pitchFamily="18" charset="0"/>
                            </a:rPr>
                          </m:ctrlPr>
                        </m:dPr>
                        <m:e>
                          <m:r>
                            <a:rPr lang="en-US" altLang="zh-CN" sz="2400" b="0" i="1" dirty="0" smtClean="0">
                              <a:solidFill>
                                <a:srgbClr val="FF0000"/>
                              </a:solidFill>
                              <a:latin typeface="Cambria Math" panose="02040503050406030204" pitchFamily="18" charset="0"/>
                            </a:rPr>
                            <m:t>1−</m:t>
                          </m:r>
                          <m:r>
                            <a:rPr lang="en-US" altLang="zh-CN" sz="2400" b="0" i="1" dirty="0" smtClean="0">
                              <a:solidFill>
                                <a:srgbClr val="FF0000"/>
                              </a:solidFill>
                              <a:latin typeface="Cambria Math" panose="02040503050406030204" pitchFamily="18" charset="0"/>
                            </a:rPr>
                            <m:t>𝑝</m:t>
                          </m:r>
                        </m:e>
                      </m:d>
                    </m:oMath>
                  </m:oMathPara>
                </a14:m>
                <a:endParaRPr lang="en-US" altLang="zh-CN" sz="2400" b="0" i="1" dirty="0">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𝑏</m:t>
                      </m:r>
                    </m:oMath>
                  </m:oMathPara>
                </a14:m>
                <a:endParaRPr lang="zh-CN" altLang="en-US" sz="2400" dirty="0"/>
              </a:p>
            </p:txBody>
          </p:sp>
        </mc:Choice>
        <mc:Fallback xmlns="">
          <p:sp>
            <p:nvSpPr>
              <p:cNvPr id="56" name="TextBox 55"/>
              <p:cNvSpPr txBox="1">
                <a:spLocks noRot="1" noChangeAspect="1" noMove="1" noResize="1" noEditPoints="1" noAdjustHandles="1" noChangeArrowheads="1" noChangeShapeType="1" noTextEdit="1"/>
              </p:cNvSpPr>
              <p:nvPr/>
            </p:nvSpPr>
            <p:spPr>
              <a:xfrm>
                <a:off x="5989867" y="2211908"/>
                <a:ext cx="3259162" cy="1200329"/>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583482" y="2672426"/>
                <a:ext cx="13397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(1−</m:t>
                      </m:r>
                      <m:r>
                        <a:rPr lang="en-US" sz="2400" i="1" smtClean="0">
                          <a:solidFill>
                            <a:srgbClr val="FF0000"/>
                          </a:solidFill>
                          <a:latin typeface="Cambria Math" panose="02040503050406030204" pitchFamily="18" charset="0"/>
                        </a:rPr>
                        <m:t>𝑝</m:t>
                      </m:r>
                      <m:r>
                        <a:rPr lang="en-US" sz="2400" b="0" i="1" smtClean="0">
                          <a:solidFill>
                            <a:srgbClr val="FF0000"/>
                          </a:solidFill>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m:oMathPara>
                </a14:m>
                <a:endParaRPr lang="en-US"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3583482" y="2672426"/>
                <a:ext cx="1339790" cy="369332"/>
              </a:xfrm>
              <a:prstGeom prst="rect">
                <a:avLst/>
              </a:prstGeom>
              <a:blipFill rotWithShape="0">
                <a:blip r:embed="rId11"/>
                <a:stretch>
                  <a:fillRect l="-7727" r="-1818"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583482" y="3425331"/>
                <a:ext cx="13397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(1−</m:t>
                      </m:r>
                      <m:r>
                        <a:rPr lang="en-US" sz="2400" i="1" smtClean="0">
                          <a:solidFill>
                            <a:srgbClr val="FF0000"/>
                          </a:solidFill>
                          <a:latin typeface="Cambria Math" panose="02040503050406030204" pitchFamily="18" charset="0"/>
                        </a:rPr>
                        <m:t>𝑝</m:t>
                      </m:r>
                      <m:r>
                        <a:rPr lang="en-US" sz="2400" b="0" i="1" smtClean="0">
                          <a:solidFill>
                            <a:srgbClr val="FF0000"/>
                          </a:solidFill>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3</m:t>
                          </m:r>
                        </m:sub>
                      </m:sSub>
                    </m:oMath>
                  </m:oMathPara>
                </a14:m>
                <a:endParaRPr lang="en-US"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3583482" y="3425331"/>
                <a:ext cx="1339790" cy="369332"/>
              </a:xfrm>
              <a:prstGeom prst="rect">
                <a:avLst/>
              </a:prstGeom>
              <a:blipFill rotWithShape="0">
                <a:blip r:embed="rId12"/>
                <a:stretch>
                  <a:fillRect l="-7727" r="-1818"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3580611" y="4260595"/>
                <a:ext cx="133979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(1−</m:t>
                      </m:r>
                      <m:r>
                        <a:rPr lang="en-US" sz="2400" i="1" smtClean="0">
                          <a:solidFill>
                            <a:srgbClr val="FF0000"/>
                          </a:solidFill>
                          <a:latin typeface="Cambria Math" panose="02040503050406030204" pitchFamily="18" charset="0"/>
                        </a:rPr>
                        <m:t>𝑝</m:t>
                      </m:r>
                      <m:r>
                        <a:rPr lang="en-US" sz="2400" b="0" i="1" smtClean="0">
                          <a:solidFill>
                            <a:srgbClr val="FF0000"/>
                          </a:solidFill>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4</m:t>
                          </m:r>
                        </m:sub>
                      </m:sSub>
                    </m:oMath>
                  </m:oMathPara>
                </a14:m>
                <a:endParaRPr lang="en-US" sz="2400" dirty="0"/>
              </a:p>
            </p:txBody>
          </p:sp>
        </mc:Choice>
        <mc:Fallback xmlns="">
          <p:sp>
            <p:nvSpPr>
              <p:cNvPr id="30" name="TextBox 29"/>
              <p:cNvSpPr txBox="1">
                <a:spLocks noRot="1" noChangeAspect="1" noMove="1" noResize="1" noEditPoints="1" noAdjustHandles="1" noChangeArrowheads="1" noChangeShapeType="1" noTextEdit="1"/>
              </p:cNvSpPr>
              <p:nvPr/>
            </p:nvSpPr>
            <p:spPr>
              <a:xfrm>
                <a:off x="3580611" y="4260595"/>
                <a:ext cx="1339790" cy="369332"/>
              </a:xfrm>
              <a:prstGeom prst="rect">
                <a:avLst/>
              </a:prstGeom>
              <a:blipFill rotWithShape="0">
                <a:blip r:embed="rId13"/>
                <a:stretch>
                  <a:fillRect l="-7273" r="-1818" b="-32787"/>
                </a:stretch>
              </a:blipFill>
            </p:spPr>
            <p:txBody>
              <a:bodyPr/>
              <a:lstStyle/>
              <a:p>
                <a:r>
                  <a:rPr lang="en-US">
                    <a:noFill/>
                  </a:rPr>
                  <a:t> </a:t>
                </a:r>
              </a:p>
            </p:txBody>
          </p:sp>
        </mc:Fallback>
      </mc:AlternateContent>
    </p:spTree>
    <p:extLst>
      <p:ext uri="{BB962C8B-B14F-4D97-AF65-F5344CB8AC3E}">
        <p14:creationId xmlns:p14="http://schemas.microsoft.com/office/powerpoint/2010/main" val="1181443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mc:AlternateContent xmlns:mc="http://schemas.openxmlformats.org/markup-compatibility/2006" xmlns:a14="http://schemas.microsoft.com/office/drawing/2010/main">
        <mc:Choice Requires="a14">
          <p:sp>
            <p:nvSpPr>
              <p:cNvPr id="33" name="Content Placeholder 2"/>
              <p:cNvSpPr>
                <a:spLocks noGrp="1"/>
              </p:cNvSpPr>
              <p:nvPr>
                <p:ph idx="1"/>
              </p:nvPr>
            </p:nvSpPr>
            <p:spPr>
              <a:xfrm>
                <a:off x="0" y="1825625"/>
                <a:ext cx="3753853" cy="4351338"/>
              </a:xfrm>
            </p:spPr>
            <p:txBody>
              <a:bodyPr>
                <a:normAutofit fontScale="92500"/>
              </a:bodyPr>
              <a:lstStyle/>
              <a:p>
                <a:r>
                  <a:rPr lang="en-US" dirty="0"/>
                  <a:t>During training</a:t>
                </a:r>
              </a:p>
              <a:p>
                <a:pPr lvl="1"/>
                <a:r>
                  <a:rPr lang="en-US" dirty="0"/>
                  <a:t>For each data point</a:t>
                </a:r>
              </a:p>
              <a:p>
                <a:pPr lvl="1"/>
                <a:r>
                  <a:rPr lang="en-US" dirty="0"/>
                  <a:t>Randomly set input to 0 with probability </a:t>
                </a:r>
                <a14:m>
                  <m:oMath xmlns:m="http://schemas.openxmlformats.org/officeDocument/2006/math">
                    <m:r>
                      <a:rPr lang="en-US" altLang="zh-CN" i="1" dirty="0" smtClean="0">
                        <a:solidFill>
                          <a:schemeClr val="tx1"/>
                        </a:solidFill>
                        <a:latin typeface="Cambria Math" panose="02040503050406030204" pitchFamily="18" charset="0"/>
                      </a:rPr>
                      <m:t>𝑝</m:t>
                    </m:r>
                  </m:oMath>
                </a14:m>
                <a:r>
                  <a:rPr lang="en-US" dirty="0"/>
                  <a:t> “dropout ratio”. </a:t>
                </a:r>
              </a:p>
              <a:p>
                <a:r>
                  <a:rPr lang="en-US" dirty="0"/>
                  <a:t>During testing</a:t>
                </a:r>
              </a:p>
              <a:p>
                <a:pPr lvl="1"/>
                <a:r>
                  <a:rPr lang="en-US" dirty="0"/>
                  <a:t>Multiply data by       </a:t>
                </a:r>
                <a14:m>
                  <m:oMath xmlns:m="http://schemas.openxmlformats.org/officeDocument/2006/math">
                    <m:r>
                      <a:rPr lang="en-US" altLang="zh-CN" b="0" i="0" dirty="0" smtClean="0">
                        <a:latin typeface="Cambria Math" panose="02040503050406030204" pitchFamily="18" charset="0"/>
                      </a:rPr>
                      <m:t>1−</m:t>
                    </m:r>
                    <m:r>
                      <a:rPr lang="en-US" altLang="zh-CN" i="1" dirty="0">
                        <a:latin typeface="Cambria Math" panose="02040503050406030204" pitchFamily="18" charset="0"/>
                      </a:rPr>
                      <m:t>𝑝</m:t>
                    </m:r>
                  </m:oMath>
                </a14:m>
                <a:endParaRPr lang="en-US" dirty="0"/>
              </a:p>
              <a:p>
                <a:pPr lvl="1"/>
                <a:r>
                  <a:rPr lang="en-US" dirty="0"/>
                  <a:t>No dropout</a:t>
                </a:r>
              </a:p>
            </p:txBody>
          </p:sp>
        </mc:Choice>
        <mc:Fallback xmlns="">
          <p:sp>
            <p:nvSpPr>
              <p:cNvPr id="33" name="Content Placeholder 2"/>
              <p:cNvSpPr>
                <a:spLocks noGrp="1" noRot="1" noChangeAspect="1" noMove="1" noResize="1" noEditPoints="1" noAdjustHandles="1" noChangeArrowheads="1" noChangeShapeType="1" noTextEdit="1"/>
              </p:cNvSpPr>
              <p:nvPr>
                <p:ph idx="1"/>
              </p:nvPr>
            </p:nvSpPr>
            <p:spPr>
              <a:xfrm>
                <a:off x="0" y="1825625"/>
                <a:ext cx="3753853" cy="4351338"/>
              </a:xfrm>
              <a:blipFill>
                <a:blip r:embed="rId3"/>
                <a:stretch>
                  <a:fillRect l="-3378" t="-1754" r="-1689"/>
                </a:stretch>
              </a:blipFill>
            </p:spPr>
            <p:txBody>
              <a:bodyPr/>
              <a:lstStyle/>
              <a:p>
                <a:r>
                  <a:rPr lang="ro-RO">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292848" y="4437245"/>
                <a:ext cx="50603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i="1" dirty="0" smtClean="0">
                          <a:latin typeface="Cambria Math" panose="02040503050406030204" pitchFamily="18" charset="0"/>
                        </a:rPr>
                        <m:t>𝑋</m:t>
                      </m:r>
                    </m:oMath>
                  </m:oMathPara>
                </a14:m>
                <a:endParaRPr lang="zh-CN" altLang="en-US" sz="2800" dirty="0"/>
              </a:p>
            </p:txBody>
          </p:sp>
        </mc:Choice>
        <mc:Fallback xmlns="">
          <p:sp>
            <p:nvSpPr>
              <p:cNvPr id="27" name="TextBox 26"/>
              <p:cNvSpPr txBox="1">
                <a:spLocks noRot="1" noChangeAspect="1" noMove="1" noResize="1" noEditPoints="1" noAdjustHandles="1" noChangeArrowheads="1" noChangeShapeType="1" noTextEdit="1"/>
              </p:cNvSpPr>
              <p:nvPr/>
            </p:nvSpPr>
            <p:spPr>
              <a:xfrm>
                <a:off x="4292848" y="4437245"/>
                <a:ext cx="506036" cy="523220"/>
              </a:xfrm>
              <a:prstGeom prst="rect">
                <a:avLst/>
              </a:prstGeom>
              <a:blipFill rotWithShape="0">
                <a:blip r:embed="rId4"/>
                <a:stretch>
                  <a:fillRect/>
                </a:stretch>
              </a:blipFill>
            </p:spPr>
            <p:txBody>
              <a:bodyPr/>
              <a:lstStyle/>
              <a:p>
                <a:r>
                  <a:rPr lang="en-US">
                    <a:noFill/>
                  </a:rPr>
                  <a:t> </a:t>
                </a:r>
              </a:p>
            </p:txBody>
          </p:sp>
        </mc:Fallback>
      </mc:AlternateContent>
      <p:sp>
        <p:nvSpPr>
          <p:cNvPr id="28" name="Oval 27"/>
          <p:cNvSpPr/>
          <p:nvPr/>
        </p:nvSpPr>
        <p:spPr>
          <a:xfrm>
            <a:off x="4312099" y="3869354"/>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Oval 28"/>
          <p:cNvSpPr/>
          <p:nvPr/>
        </p:nvSpPr>
        <p:spPr>
          <a:xfrm>
            <a:off x="4531876" y="3415363"/>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Oval 29"/>
          <p:cNvSpPr/>
          <p:nvPr/>
        </p:nvSpPr>
        <p:spPr>
          <a:xfrm>
            <a:off x="4782131" y="2962975"/>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Oval 30"/>
          <p:cNvSpPr/>
          <p:nvPr/>
        </p:nvSpPr>
        <p:spPr>
          <a:xfrm>
            <a:off x="4984263" y="2500962"/>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Oval 31"/>
          <p:cNvSpPr/>
          <p:nvPr/>
        </p:nvSpPr>
        <p:spPr>
          <a:xfrm>
            <a:off x="5966040" y="3877374"/>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Oval 33"/>
          <p:cNvSpPr/>
          <p:nvPr/>
        </p:nvSpPr>
        <p:spPr>
          <a:xfrm>
            <a:off x="6224318" y="3413757"/>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Oval 44"/>
          <p:cNvSpPr/>
          <p:nvPr/>
        </p:nvSpPr>
        <p:spPr>
          <a:xfrm>
            <a:off x="6464948" y="2980620"/>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Oval 48"/>
          <p:cNvSpPr/>
          <p:nvPr/>
        </p:nvSpPr>
        <p:spPr>
          <a:xfrm>
            <a:off x="6686331" y="2508983"/>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Oval 50"/>
          <p:cNvSpPr/>
          <p:nvPr/>
        </p:nvSpPr>
        <p:spPr>
          <a:xfrm>
            <a:off x="8051514" y="3267775"/>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53" name="TextBox 52"/>
              <p:cNvSpPr txBox="1"/>
              <p:nvPr/>
            </p:nvSpPr>
            <p:spPr>
              <a:xfrm>
                <a:off x="5896349" y="4445925"/>
                <a:ext cx="506036" cy="5309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800" i="1" dirty="0" smtClean="0">
                              <a:latin typeface="Cambria Math" panose="02040503050406030204" pitchFamily="18" charset="0"/>
                            </a:rPr>
                          </m:ctrlPr>
                        </m:accPr>
                        <m:e>
                          <m:r>
                            <a:rPr lang="en-US" altLang="zh-CN" sz="2800" b="0" i="1" dirty="0" smtClean="0">
                              <a:latin typeface="Cambria Math" panose="02040503050406030204" pitchFamily="18" charset="0"/>
                            </a:rPr>
                            <m:t>𝑋</m:t>
                          </m:r>
                        </m:e>
                      </m:acc>
                    </m:oMath>
                  </m:oMathPara>
                </a14:m>
                <a:endParaRPr lang="zh-CN" altLang="en-US" sz="2800" dirty="0"/>
              </a:p>
            </p:txBody>
          </p:sp>
        </mc:Choice>
        <mc:Fallback xmlns="">
          <p:sp>
            <p:nvSpPr>
              <p:cNvPr id="53" name="TextBox 52"/>
              <p:cNvSpPr txBox="1">
                <a:spLocks noRot="1" noChangeAspect="1" noMove="1" noResize="1" noEditPoints="1" noAdjustHandles="1" noChangeArrowheads="1" noChangeShapeType="1" noTextEdit="1"/>
              </p:cNvSpPr>
              <p:nvPr/>
            </p:nvSpPr>
            <p:spPr>
              <a:xfrm>
                <a:off x="5896349" y="4445925"/>
                <a:ext cx="506036" cy="530915"/>
              </a:xfrm>
              <a:prstGeom prst="rect">
                <a:avLst/>
              </a:prstGeom>
              <a:blipFill rotWithShape="0">
                <a:blip r:embed="rId5"/>
                <a:stretch>
                  <a:fillRect/>
                </a:stretch>
              </a:blipFill>
            </p:spPr>
            <p:txBody>
              <a:bodyPr/>
              <a:lstStyle/>
              <a:p>
                <a:r>
                  <a:rPr lang="en-US">
                    <a:noFill/>
                  </a:rPr>
                  <a:t> </a:t>
                </a:r>
              </a:p>
            </p:txBody>
          </p:sp>
        </mc:Fallback>
      </mc:AlternateContent>
      <p:sp>
        <p:nvSpPr>
          <p:cNvPr id="55" name="TextBox 54"/>
          <p:cNvSpPr txBox="1"/>
          <p:nvPr/>
        </p:nvSpPr>
        <p:spPr>
          <a:xfrm>
            <a:off x="5178382" y="1549668"/>
            <a:ext cx="1226490" cy="830997"/>
          </a:xfrm>
          <a:prstGeom prst="rect">
            <a:avLst/>
          </a:prstGeom>
          <a:noFill/>
        </p:spPr>
        <p:txBody>
          <a:bodyPr wrap="none" rtlCol="0">
            <a:spAutoFit/>
          </a:bodyPr>
          <a:lstStyle/>
          <a:p>
            <a:pPr algn="ctr"/>
            <a:r>
              <a:rPr lang="en-US" altLang="zh-CN" sz="2400" dirty="0"/>
              <a:t>Dropout</a:t>
            </a:r>
          </a:p>
          <a:p>
            <a:pPr algn="ctr"/>
            <a:r>
              <a:rPr lang="en-US" altLang="zh-CN" sz="2400" dirty="0"/>
              <a:t>“Layer”</a:t>
            </a:r>
            <a:endParaRPr lang="zh-CN" altLang="en-US" sz="2400" dirty="0"/>
          </a:p>
        </p:txBody>
      </p:sp>
      <p:sp>
        <p:nvSpPr>
          <p:cNvPr id="57" name="TextBox 56"/>
          <p:cNvSpPr txBox="1"/>
          <p:nvPr/>
        </p:nvSpPr>
        <p:spPr>
          <a:xfrm>
            <a:off x="6697570" y="1201554"/>
            <a:ext cx="1163973" cy="1200329"/>
          </a:xfrm>
          <a:prstGeom prst="rect">
            <a:avLst/>
          </a:prstGeom>
          <a:noFill/>
        </p:spPr>
        <p:txBody>
          <a:bodyPr wrap="none" rtlCol="0">
            <a:spAutoFit/>
          </a:bodyPr>
          <a:lstStyle/>
          <a:p>
            <a:pPr algn="ctr"/>
            <a:r>
              <a:rPr lang="en-US" altLang="zh-CN" sz="2400" dirty="0"/>
              <a:t>Inner</a:t>
            </a:r>
          </a:p>
          <a:p>
            <a:pPr algn="ctr"/>
            <a:r>
              <a:rPr lang="en-US" altLang="zh-CN" sz="2400" dirty="0"/>
              <a:t>Product</a:t>
            </a:r>
          </a:p>
          <a:p>
            <a:pPr algn="ctr"/>
            <a:r>
              <a:rPr lang="en-US" altLang="zh-CN" sz="2400" dirty="0"/>
              <a:t>Layer</a:t>
            </a:r>
            <a:endParaRPr lang="zh-CN" altLang="en-US" sz="2400" dirty="0"/>
          </a:p>
        </p:txBody>
      </p:sp>
      <mc:AlternateContent xmlns:mc="http://schemas.openxmlformats.org/markup-compatibility/2006" xmlns:a14="http://schemas.microsoft.com/office/drawing/2010/main">
        <mc:Choice Requires="a14">
          <p:sp>
            <p:nvSpPr>
              <p:cNvPr id="59" name="TextBox 58"/>
              <p:cNvSpPr txBox="1"/>
              <p:nvPr/>
            </p:nvSpPr>
            <p:spPr>
              <a:xfrm>
                <a:off x="8014394" y="4437245"/>
                <a:ext cx="4303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𝑦</m:t>
                      </m:r>
                    </m:oMath>
                  </m:oMathPara>
                </a14:m>
                <a:endParaRPr lang="zh-CN" alt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8014394" y="4437245"/>
                <a:ext cx="430374" cy="461665"/>
              </a:xfrm>
              <a:prstGeom prst="rect">
                <a:avLst/>
              </a:prstGeom>
              <a:blipFill rotWithShape="0">
                <a:blip r:embed="rId6"/>
                <a:stretch>
                  <a:fillRect b="-9211"/>
                </a:stretch>
              </a:blipFill>
            </p:spPr>
            <p:txBody>
              <a:bodyPr/>
              <a:lstStyle/>
              <a:p>
                <a:r>
                  <a:rPr lang="en-US">
                    <a:noFill/>
                  </a:rPr>
                  <a:t> </a:t>
                </a:r>
              </a:p>
            </p:txBody>
          </p:sp>
        </mc:Fallback>
      </mc:AlternateContent>
      <p:cxnSp>
        <p:nvCxnSpPr>
          <p:cNvPr id="60" name="Straight Arrow Connector 59"/>
          <p:cNvCxnSpPr>
            <a:stCxn id="49" idx="6"/>
            <a:endCxn id="51" idx="2"/>
          </p:cNvCxnSpPr>
          <p:nvPr/>
        </p:nvCxnSpPr>
        <p:spPr>
          <a:xfrm>
            <a:off x="7042466" y="2687051"/>
            <a:ext cx="1009048" cy="75879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45" idx="6"/>
            <a:endCxn id="51" idx="2"/>
          </p:cNvCxnSpPr>
          <p:nvPr/>
        </p:nvCxnSpPr>
        <p:spPr>
          <a:xfrm>
            <a:off x="6821083" y="3158688"/>
            <a:ext cx="1230431" cy="28715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34" idx="6"/>
            <a:endCxn id="51" idx="2"/>
          </p:cNvCxnSpPr>
          <p:nvPr/>
        </p:nvCxnSpPr>
        <p:spPr>
          <a:xfrm flipV="1">
            <a:off x="6580453" y="3445843"/>
            <a:ext cx="1471061" cy="14598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32" idx="6"/>
            <a:endCxn id="51" idx="2"/>
          </p:cNvCxnSpPr>
          <p:nvPr/>
        </p:nvCxnSpPr>
        <p:spPr>
          <a:xfrm flipV="1">
            <a:off x="6322175" y="3445843"/>
            <a:ext cx="1729339" cy="60959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29" idx="6"/>
            <a:endCxn id="34" idx="2"/>
          </p:cNvCxnSpPr>
          <p:nvPr/>
        </p:nvCxnSpPr>
        <p:spPr>
          <a:xfrm flipV="1">
            <a:off x="4888011" y="3591825"/>
            <a:ext cx="1336307" cy="160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0" idx="6"/>
            <a:endCxn id="45" idx="2"/>
          </p:cNvCxnSpPr>
          <p:nvPr/>
        </p:nvCxnSpPr>
        <p:spPr>
          <a:xfrm>
            <a:off x="5138266" y="3141043"/>
            <a:ext cx="1326682" cy="1764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0552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rmAutofit/>
          </a:bodyPr>
          <a:lstStyle/>
          <a:p>
            <a:r>
              <a:rPr lang="en-US" sz="5400" dirty="0"/>
              <a:t>What is Dropout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mc:AlternateContent xmlns:mc="http://schemas.openxmlformats.org/markup-compatibility/2006" xmlns:a14="http://schemas.microsoft.com/office/drawing/2010/main">
        <mc:Choice Requires="a14">
          <p:sp>
            <p:nvSpPr>
              <p:cNvPr id="33" name="Content Placeholder 2"/>
              <p:cNvSpPr>
                <a:spLocks noGrp="1"/>
              </p:cNvSpPr>
              <p:nvPr>
                <p:ph idx="1"/>
              </p:nvPr>
            </p:nvSpPr>
            <p:spPr>
              <a:xfrm>
                <a:off x="0" y="1825625"/>
                <a:ext cx="3753853" cy="4351338"/>
              </a:xfrm>
            </p:spPr>
            <p:txBody>
              <a:bodyPr>
                <a:normAutofit fontScale="92500"/>
              </a:bodyPr>
              <a:lstStyle/>
              <a:p>
                <a:r>
                  <a:rPr lang="en-US" dirty="0"/>
                  <a:t>During training</a:t>
                </a:r>
              </a:p>
              <a:p>
                <a:pPr lvl="1"/>
                <a:r>
                  <a:rPr lang="en-US" dirty="0"/>
                  <a:t>For each data point</a:t>
                </a:r>
              </a:p>
              <a:p>
                <a:pPr lvl="1"/>
                <a:r>
                  <a:rPr lang="en-US" dirty="0"/>
                  <a:t>Randomly set input to 0 with probability </a:t>
                </a:r>
                <a14:m>
                  <m:oMath xmlns:m="http://schemas.openxmlformats.org/officeDocument/2006/math">
                    <m:r>
                      <a:rPr lang="en-US" altLang="zh-CN" i="1" dirty="0" smtClean="0">
                        <a:solidFill>
                          <a:schemeClr val="tx1"/>
                        </a:solidFill>
                        <a:latin typeface="Cambria Math" panose="02040503050406030204" pitchFamily="18" charset="0"/>
                      </a:rPr>
                      <m:t>𝑝</m:t>
                    </m:r>
                  </m:oMath>
                </a14:m>
                <a:r>
                  <a:rPr lang="en-US" dirty="0"/>
                  <a:t> “dropout ratio”. </a:t>
                </a:r>
              </a:p>
              <a:p>
                <a:r>
                  <a:rPr lang="en-US" dirty="0"/>
                  <a:t>During testing</a:t>
                </a:r>
              </a:p>
              <a:p>
                <a:pPr lvl="1"/>
                <a:r>
                  <a:rPr lang="en-US" dirty="0"/>
                  <a:t>Multiply data by       </a:t>
                </a:r>
                <a14:m>
                  <m:oMath xmlns:m="http://schemas.openxmlformats.org/officeDocument/2006/math">
                    <m:r>
                      <a:rPr lang="en-US" altLang="zh-CN" b="0" i="0" dirty="0" smtClean="0">
                        <a:latin typeface="Cambria Math" panose="02040503050406030204" pitchFamily="18" charset="0"/>
                      </a:rPr>
                      <m:t>1−</m:t>
                    </m:r>
                    <m:r>
                      <a:rPr lang="en-US" altLang="zh-CN" i="1" dirty="0">
                        <a:latin typeface="Cambria Math" panose="02040503050406030204" pitchFamily="18" charset="0"/>
                      </a:rPr>
                      <m:t>𝑝</m:t>
                    </m:r>
                  </m:oMath>
                </a14:m>
                <a:endParaRPr lang="en-US" dirty="0"/>
              </a:p>
              <a:p>
                <a:pPr lvl="1"/>
                <a:r>
                  <a:rPr lang="en-US" dirty="0"/>
                  <a:t>No dropout</a:t>
                </a:r>
              </a:p>
            </p:txBody>
          </p:sp>
        </mc:Choice>
        <mc:Fallback xmlns="">
          <p:sp>
            <p:nvSpPr>
              <p:cNvPr id="33" name="Content Placeholder 2"/>
              <p:cNvSpPr>
                <a:spLocks noGrp="1" noRot="1" noChangeAspect="1" noMove="1" noResize="1" noEditPoints="1" noAdjustHandles="1" noChangeArrowheads="1" noChangeShapeType="1" noTextEdit="1"/>
              </p:cNvSpPr>
              <p:nvPr>
                <p:ph idx="1"/>
              </p:nvPr>
            </p:nvSpPr>
            <p:spPr>
              <a:xfrm>
                <a:off x="0" y="1825625"/>
                <a:ext cx="3753853" cy="4351338"/>
              </a:xfrm>
              <a:blipFill>
                <a:blip r:embed="rId2"/>
                <a:stretch>
                  <a:fillRect l="-3378" t="-1754" r="-1689"/>
                </a:stretch>
              </a:blipFill>
            </p:spPr>
            <p:txBody>
              <a:bodyPr/>
              <a:lstStyle/>
              <a:p>
                <a:r>
                  <a:rPr lang="ro-RO">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292848" y="4437245"/>
                <a:ext cx="50603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i="1" dirty="0" smtClean="0">
                          <a:latin typeface="Cambria Math" panose="02040503050406030204" pitchFamily="18" charset="0"/>
                        </a:rPr>
                        <m:t>𝑋</m:t>
                      </m:r>
                    </m:oMath>
                  </m:oMathPara>
                </a14:m>
                <a:endParaRPr lang="zh-CN" altLang="en-US" sz="2800" dirty="0"/>
              </a:p>
            </p:txBody>
          </p:sp>
        </mc:Choice>
        <mc:Fallback xmlns="">
          <p:sp>
            <p:nvSpPr>
              <p:cNvPr id="35" name="TextBox 34"/>
              <p:cNvSpPr txBox="1">
                <a:spLocks noRot="1" noChangeAspect="1" noMove="1" noResize="1" noEditPoints="1" noAdjustHandles="1" noChangeArrowheads="1" noChangeShapeType="1" noTextEdit="1"/>
              </p:cNvSpPr>
              <p:nvPr/>
            </p:nvSpPr>
            <p:spPr>
              <a:xfrm>
                <a:off x="4292848" y="4437245"/>
                <a:ext cx="506036" cy="523220"/>
              </a:xfrm>
              <a:prstGeom prst="rect">
                <a:avLst/>
              </a:prstGeom>
              <a:blipFill rotWithShape="0">
                <a:blip r:embed="rId3"/>
                <a:stretch>
                  <a:fillRect/>
                </a:stretch>
              </a:blipFill>
            </p:spPr>
            <p:txBody>
              <a:bodyPr/>
              <a:lstStyle/>
              <a:p>
                <a:r>
                  <a:rPr lang="en-US">
                    <a:noFill/>
                  </a:rPr>
                  <a:t> </a:t>
                </a:r>
              </a:p>
            </p:txBody>
          </p:sp>
        </mc:Fallback>
      </mc:AlternateContent>
      <p:sp>
        <p:nvSpPr>
          <p:cNvPr id="36" name="Oval 35"/>
          <p:cNvSpPr/>
          <p:nvPr/>
        </p:nvSpPr>
        <p:spPr>
          <a:xfrm>
            <a:off x="4312099" y="3869354"/>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Oval 36"/>
          <p:cNvSpPr/>
          <p:nvPr/>
        </p:nvSpPr>
        <p:spPr>
          <a:xfrm>
            <a:off x="4531876" y="3415363"/>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Oval 37"/>
          <p:cNvSpPr/>
          <p:nvPr/>
        </p:nvSpPr>
        <p:spPr>
          <a:xfrm>
            <a:off x="4782131" y="2962975"/>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Oval 38"/>
          <p:cNvSpPr/>
          <p:nvPr/>
        </p:nvSpPr>
        <p:spPr>
          <a:xfrm>
            <a:off x="4984263" y="2500962"/>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Oval 39"/>
          <p:cNvSpPr/>
          <p:nvPr/>
        </p:nvSpPr>
        <p:spPr>
          <a:xfrm>
            <a:off x="5966040" y="3877374"/>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Oval 40"/>
          <p:cNvSpPr/>
          <p:nvPr/>
        </p:nvSpPr>
        <p:spPr>
          <a:xfrm>
            <a:off x="6224318" y="3413757"/>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Oval 41"/>
          <p:cNvSpPr/>
          <p:nvPr/>
        </p:nvSpPr>
        <p:spPr>
          <a:xfrm>
            <a:off x="6464948" y="2980620"/>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Oval 42"/>
          <p:cNvSpPr/>
          <p:nvPr/>
        </p:nvSpPr>
        <p:spPr>
          <a:xfrm>
            <a:off x="6686331" y="2508983"/>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Oval 43"/>
          <p:cNvSpPr/>
          <p:nvPr/>
        </p:nvSpPr>
        <p:spPr>
          <a:xfrm>
            <a:off x="8051514" y="3267775"/>
            <a:ext cx="356135" cy="356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6" name="TextBox 45"/>
              <p:cNvSpPr txBox="1"/>
              <p:nvPr/>
            </p:nvSpPr>
            <p:spPr>
              <a:xfrm>
                <a:off x="5896349" y="4445925"/>
                <a:ext cx="506036" cy="5309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800" i="1" dirty="0" smtClean="0">
                              <a:latin typeface="Cambria Math" panose="02040503050406030204" pitchFamily="18" charset="0"/>
                            </a:rPr>
                          </m:ctrlPr>
                        </m:accPr>
                        <m:e>
                          <m:r>
                            <a:rPr lang="en-US" altLang="zh-CN" sz="2800" b="0" i="1" dirty="0" smtClean="0">
                              <a:latin typeface="Cambria Math" panose="02040503050406030204" pitchFamily="18" charset="0"/>
                            </a:rPr>
                            <m:t>𝑋</m:t>
                          </m:r>
                        </m:e>
                      </m:acc>
                    </m:oMath>
                  </m:oMathPara>
                </a14:m>
                <a:endParaRPr lang="zh-CN" altLang="en-US" sz="2800" dirty="0"/>
              </a:p>
            </p:txBody>
          </p:sp>
        </mc:Choice>
        <mc:Fallback xmlns="">
          <p:sp>
            <p:nvSpPr>
              <p:cNvPr id="46" name="TextBox 45"/>
              <p:cNvSpPr txBox="1">
                <a:spLocks noRot="1" noChangeAspect="1" noMove="1" noResize="1" noEditPoints="1" noAdjustHandles="1" noChangeArrowheads="1" noChangeShapeType="1" noTextEdit="1"/>
              </p:cNvSpPr>
              <p:nvPr/>
            </p:nvSpPr>
            <p:spPr>
              <a:xfrm>
                <a:off x="5896349" y="4445925"/>
                <a:ext cx="506036" cy="530915"/>
              </a:xfrm>
              <a:prstGeom prst="rect">
                <a:avLst/>
              </a:prstGeom>
              <a:blipFill rotWithShape="0">
                <a:blip r:embed="rId4"/>
                <a:stretch>
                  <a:fillRect/>
                </a:stretch>
              </a:blipFill>
            </p:spPr>
            <p:txBody>
              <a:bodyPr/>
              <a:lstStyle/>
              <a:p>
                <a:r>
                  <a:rPr lang="en-US">
                    <a:noFill/>
                  </a:rPr>
                  <a:t> </a:t>
                </a:r>
              </a:p>
            </p:txBody>
          </p:sp>
        </mc:Fallback>
      </mc:AlternateContent>
      <p:sp>
        <p:nvSpPr>
          <p:cNvPr id="47" name="TextBox 46"/>
          <p:cNvSpPr txBox="1"/>
          <p:nvPr/>
        </p:nvSpPr>
        <p:spPr>
          <a:xfrm>
            <a:off x="5178382" y="1549668"/>
            <a:ext cx="1226490" cy="830997"/>
          </a:xfrm>
          <a:prstGeom prst="rect">
            <a:avLst/>
          </a:prstGeom>
          <a:noFill/>
        </p:spPr>
        <p:txBody>
          <a:bodyPr wrap="none" rtlCol="0">
            <a:spAutoFit/>
          </a:bodyPr>
          <a:lstStyle/>
          <a:p>
            <a:pPr algn="ctr"/>
            <a:r>
              <a:rPr lang="en-US" altLang="zh-CN" sz="2400" dirty="0"/>
              <a:t>Dropout</a:t>
            </a:r>
          </a:p>
          <a:p>
            <a:pPr algn="ctr"/>
            <a:r>
              <a:rPr lang="en-US" altLang="zh-CN" sz="2400" dirty="0"/>
              <a:t>“Layer”</a:t>
            </a:r>
            <a:endParaRPr lang="zh-CN" altLang="en-US" sz="2400" dirty="0"/>
          </a:p>
        </p:txBody>
      </p:sp>
      <p:sp>
        <p:nvSpPr>
          <p:cNvPr id="48" name="TextBox 47"/>
          <p:cNvSpPr txBox="1"/>
          <p:nvPr/>
        </p:nvSpPr>
        <p:spPr>
          <a:xfrm>
            <a:off x="6697570" y="1201554"/>
            <a:ext cx="1163973" cy="1200329"/>
          </a:xfrm>
          <a:prstGeom prst="rect">
            <a:avLst/>
          </a:prstGeom>
          <a:noFill/>
        </p:spPr>
        <p:txBody>
          <a:bodyPr wrap="none" rtlCol="0">
            <a:spAutoFit/>
          </a:bodyPr>
          <a:lstStyle/>
          <a:p>
            <a:pPr algn="ctr"/>
            <a:r>
              <a:rPr lang="en-US" altLang="zh-CN" sz="2400" dirty="0"/>
              <a:t>Inner</a:t>
            </a:r>
          </a:p>
          <a:p>
            <a:pPr algn="ctr"/>
            <a:r>
              <a:rPr lang="en-US" altLang="zh-CN" sz="2400" dirty="0"/>
              <a:t>Product</a:t>
            </a:r>
          </a:p>
          <a:p>
            <a:pPr algn="ctr"/>
            <a:r>
              <a:rPr lang="en-US" altLang="zh-CN" sz="2400" dirty="0"/>
              <a:t>Layer</a:t>
            </a:r>
            <a:endParaRPr lang="zh-CN" altLang="en-US" sz="2400" dirty="0"/>
          </a:p>
        </p:txBody>
      </p:sp>
      <mc:AlternateContent xmlns:mc="http://schemas.openxmlformats.org/markup-compatibility/2006" xmlns:a14="http://schemas.microsoft.com/office/drawing/2010/main">
        <mc:Choice Requires="a14">
          <p:sp>
            <p:nvSpPr>
              <p:cNvPr id="50" name="TextBox 49"/>
              <p:cNvSpPr txBox="1"/>
              <p:nvPr/>
            </p:nvSpPr>
            <p:spPr>
              <a:xfrm>
                <a:off x="8014394" y="4437245"/>
                <a:ext cx="4303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𝑦</m:t>
                      </m:r>
                    </m:oMath>
                  </m:oMathPara>
                </a14:m>
                <a:endParaRPr lang="zh-CN" altLang="en-US" sz="2400" dirty="0"/>
              </a:p>
            </p:txBody>
          </p:sp>
        </mc:Choice>
        <mc:Fallback xmlns="">
          <p:sp>
            <p:nvSpPr>
              <p:cNvPr id="50" name="TextBox 49"/>
              <p:cNvSpPr txBox="1">
                <a:spLocks noRot="1" noChangeAspect="1" noMove="1" noResize="1" noEditPoints="1" noAdjustHandles="1" noChangeArrowheads="1" noChangeShapeType="1" noTextEdit="1"/>
              </p:cNvSpPr>
              <p:nvPr/>
            </p:nvSpPr>
            <p:spPr>
              <a:xfrm>
                <a:off x="8014394" y="4437245"/>
                <a:ext cx="430374" cy="461665"/>
              </a:xfrm>
              <a:prstGeom prst="rect">
                <a:avLst/>
              </a:prstGeom>
              <a:blipFill rotWithShape="0">
                <a:blip r:embed="rId5"/>
                <a:stretch>
                  <a:fillRect b="-9211"/>
                </a:stretch>
              </a:blipFill>
            </p:spPr>
            <p:txBody>
              <a:bodyPr/>
              <a:lstStyle/>
              <a:p>
                <a:r>
                  <a:rPr lang="en-US">
                    <a:noFill/>
                  </a:rPr>
                  <a:t> </a:t>
                </a:r>
              </a:p>
            </p:txBody>
          </p:sp>
        </mc:Fallback>
      </mc:AlternateContent>
      <p:cxnSp>
        <p:nvCxnSpPr>
          <p:cNvPr id="52" name="Straight Arrow Connector 51"/>
          <p:cNvCxnSpPr>
            <a:stCxn id="43" idx="6"/>
            <a:endCxn id="44" idx="2"/>
          </p:cNvCxnSpPr>
          <p:nvPr/>
        </p:nvCxnSpPr>
        <p:spPr>
          <a:xfrm>
            <a:off x="7042466" y="2687051"/>
            <a:ext cx="1009048" cy="75879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42" idx="6"/>
            <a:endCxn id="44" idx="2"/>
          </p:cNvCxnSpPr>
          <p:nvPr/>
        </p:nvCxnSpPr>
        <p:spPr>
          <a:xfrm>
            <a:off x="6821083" y="3158688"/>
            <a:ext cx="1230431" cy="28715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1" idx="6"/>
            <a:endCxn id="44" idx="2"/>
          </p:cNvCxnSpPr>
          <p:nvPr/>
        </p:nvCxnSpPr>
        <p:spPr>
          <a:xfrm flipV="1">
            <a:off x="6580453" y="3445843"/>
            <a:ext cx="1471061" cy="14598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0" idx="6"/>
            <a:endCxn id="44" idx="2"/>
          </p:cNvCxnSpPr>
          <p:nvPr/>
        </p:nvCxnSpPr>
        <p:spPr>
          <a:xfrm flipV="1">
            <a:off x="6322175" y="3445843"/>
            <a:ext cx="1729339" cy="609599"/>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37" idx="6"/>
            <a:endCxn id="41" idx="2"/>
          </p:cNvCxnSpPr>
          <p:nvPr/>
        </p:nvCxnSpPr>
        <p:spPr>
          <a:xfrm flipV="1">
            <a:off x="4888011" y="3591825"/>
            <a:ext cx="1336307" cy="160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8" idx="6"/>
            <a:endCxn id="42" idx="2"/>
          </p:cNvCxnSpPr>
          <p:nvPr/>
        </p:nvCxnSpPr>
        <p:spPr>
          <a:xfrm>
            <a:off x="5138266" y="3141043"/>
            <a:ext cx="1326682" cy="1764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9" idx="6"/>
            <a:endCxn id="43" idx="2"/>
          </p:cNvCxnSpPr>
          <p:nvPr/>
        </p:nvCxnSpPr>
        <p:spPr>
          <a:xfrm>
            <a:off x="5340398" y="2679030"/>
            <a:ext cx="1345933" cy="802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36" idx="6"/>
            <a:endCxn id="40" idx="2"/>
          </p:cNvCxnSpPr>
          <p:nvPr/>
        </p:nvCxnSpPr>
        <p:spPr>
          <a:xfrm>
            <a:off x="4668234" y="4047422"/>
            <a:ext cx="1297806" cy="802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5389109" y="2279300"/>
                <a:ext cx="9648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1−</m:t>
                      </m:r>
                      <m:r>
                        <a:rPr lang="en-US" altLang="zh-CN" sz="2400" i="1" dirty="0">
                          <a:latin typeface="Cambria Math" panose="02040503050406030204" pitchFamily="18" charset="0"/>
                        </a:rPr>
                        <m:t>𝑝</m:t>
                      </m:r>
                    </m:oMath>
                  </m:oMathPara>
                </a14:m>
                <a:endParaRPr lang="zh-CN" altLang="en-US" sz="2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389109" y="2279300"/>
                <a:ext cx="964880" cy="461665"/>
              </a:xfrm>
              <a:prstGeom prst="rect">
                <a:avLst/>
              </a:prstGeom>
              <a:blipFill rotWithShape="0">
                <a:blip r:embed="rId6"/>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5269394" y="2736365"/>
                <a:ext cx="9648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1−</m:t>
                      </m:r>
                      <m:r>
                        <a:rPr lang="en-US" altLang="zh-CN" sz="2400" i="1" dirty="0">
                          <a:latin typeface="Cambria Math" panose="02040503050406030204" pitchFamily="18" charset="0"/>
                        </a:rPr>
                        <m:t>𝑝</m:t>
                      </m:r>
                    </m:oMath>
                  </m:oMathPara>
                </a14:m>
                <a:endParaRPr lang="zh-CN" alt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5269394" y="2736365"/>
                <a:ext cx="964880" cy="461665"/>
              </a:xfrm>
              <a:prstGeom prst="rect">
                <a:avLst/>
              </a:prstGeom>
              <a:blipFill rotWithShape="0">
                <a:blip r:embed="rId7"/>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5079071" y="3193430"/>
                <a:ext cx="9648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1−</m:t>
                      </m:r>
                      <m:r>
                        <a:rPr lang="en-US" altLang="zh-CN" sz="2400" i="1" dirty="0">
                          <a:latin typeface="Cambria Math" panose="02040503050406030204" pitchFamily="18" charset="0"/>
                        </a:rPr>
                        <m:t>𝑝</m:t>
                      </m:r>
                    </m:oMath>
                  </m:oMathPara>
                </a14:m>
                <a:endParaRPr lang="zh-CN" altLang="en-US"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5079071" y="3193430"/>
                <a:ext cx="964880" cy="461665"/>
              </a:xfrm>
              <a:prstGeom prst="rect">
                <a:avLst/>
              </a:prstGeom>
              <a:blipFill rotWithShape="0">
                <a:blip r:embed="rId8"/>
                <a:stretch>
                  <a:fillRect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4871497" y="3625149"/>
                <a:ext cx="9648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1−</m:t>
                      </m:r>
                      <m:r>
                        <a:rPr lang="en-US" altLang="zh-CN" sz="2400" i="1" dirty="0">
                          <a:latin typeface="Cambria Math" panose="02040503050406030204" pitchFamily="18" charset="0"/>
                        </a:rPr>
                        <m:t>𝑝</m:t>
                      </m:r>
                    </m:oMath>
                  </m:oMathPara>
                </a14:m>
                <a:endParaRPr lang="zh-CN" alt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4871497" y="3625149"/>
                <a:ext cx="964880" cy="461665"/>
              </a:xfrm>
              <a:prstGeom prst="rect">
                <a:avLst/>
              </a:prstGeom>
              <a:blipFill rotWithShape="0">
                <a:blip r:embed="rId9"/>
                <a:stretch>
                  <a:fillRect b="-10667"/>
                </a:stretch>
              </a:blipFill>
            </p:spPr>
            <p:txBody>
              <a:bodyPr/>
              <a:lstStyle/>
              <a:p>
                <a:r>
                  <a:rPr lang="en-US">
                    <a:noFill/>
                  </a:rPr>
                  <a:t> </a:t>
                </a:r>
              </a:p>
            </p:txBody>
          </p:sp>
        </mc:Fallback>
      </mc:AlternateContent>
    </p:spTree>
    <p:extLst>
      <p:ext uri="{BB962C8B-B14F-4D97-AF65-F5344CB8AC3E}">
        <p14:creationId xmlns:p14="http://schemas.microsoft.com/office/powerpoint/2010/main" val="573673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MLP</a:t>
            </a:r>
          </a:p>
        </p:txBody>
      </p:sp>
      <p:sp>
        <p:nvSpPr>
          <p:cNvPr id="8" name="Rectangle 7"/>
          <p:cNvSpPr/>
          <p:nvPr/>
        </p:nvSpPr>
        <p:spPr>
          <a:xfrm>
            <a:off x="684004" y="2509242"/>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 Product</a:t>
            </a:r>
            <a:endParaRPr lang="zh-CN" altLang="en-US" b="1" dirty="0"/>
          </a:p>
        </p:txBody>
      </p:sp>
      <p:sp>
        <p:nvSpPr>
          <p:cNvPr id="9" name="Rectangle 8"/>
          <p:cNvSpPr/>
          <p:nvPr/>
        </p:nvSpPr>
        <p:spPr>
          <a:xfrm>
            <a:off x="2165984" y="2501095"/>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sp>
        <p:nvSpPr>
          <p:cNvPr id="10" name="Rectangle 9"/>
          <p:cNvSpPr/>
          <p:nvPr/>
        </p:nvSpPr>
        <p:spPr>
          <a:xfrm>
            <a:off x="6685130" y="2507608"/>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a:t>
            </a:r>
          </a:p>
          <a:p>
            <a:pPr algn="ctr"/>
            <a:r>
              <a:rPr lang="en-US" altLang="zh-CN" b="1" dirty="0"/>
              <a:t>Product</a:t>
            </a:r>
            <a:endParaRPr lang="zh-CN" altLang="en-US" b="1" dirty="0"/>
          </a:p>
        </p:txBody>
      </p:sp>
      <p:cxnSp>
        <p:nvCxnSpPr>
          <p:cNvPr id="14" name="Straight Arrow Connector 13"/>
          <p:cNvCxnSpPr>
            <a:stCxn id="10" idx="3"/>
            <a:endCxn id="26" idx="1"/>
          </p:cNvCxnSpPr>
          <p:nvPr/>
        </p:nvCxnSpPr>
        <p:spPr>
          <a:xfrm>
            <a:off x="8023042" y="2858931"/>
            <a:ext cx="212173"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3" idx="3"/>
            <a:endCxn id="10" idx="1"/>
          </p:cNvCxnSpPr>
          <p:nvPr/>
        </p:nvCxnSpPr>
        <p:spPr>
          <a:xfrm flipV="1">
            <a:off x="6511772" y="2858931"/>
            <a:ext cx="173358" cy="103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3"/>
            <a:endCxn id="9" idx="1"/>
          </p:cNvCxnSpPr>
          <p:nvPr/>
        </p:nvCxnSpPr>
        <p:spPr>
          <a:xfrm flipV="1">
            <a:off x="2021916" y="2852418"/>
            <a:ext cx="144068" cy="81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5" idx="3"/>
            <a:endCxn id="8" idx="1"/>
          </p:cNvCxnSpPr>
          <p:nvPr/>
        </p:nvCxnSpPr>
        <p:spPr>
          <a:xfrm>
            <a:off x="506778" y="2852418"/>
            <a:ext cx="177226" cy="81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01886" y="2667752"/>
            <a:ext cx="304892" cy="369332"/>
          </a:xfrm>
          <a:prstGeom prst="rect">
            <a:avLst/>
          </a:prstGeom>
          <a:noFill/>
        </p:spPr>
        <p:txBody>
          <a:bodyPr wrap="none" rtlCol="0">
            <a:spAutoFit/>
          </a:bodyPr>
          <a:lstStyle/>
          <a:p>
            <a:r>
              <a:rPr lang="en-US" altLang="zh-CN" dirty="0"/>
              <a:t>X</a:t>
            </a:r>
            <a:endParaRPr lang="zh-CN" altLang="en-US" dirty="0"/>
          </a:p>
        </p:txBody>
      </p:sp>
      <p:sp>
        <p:nvSpPr>
          <p:cNvPr id="26" name="TextBox 25"/>
          <p:cNvSpPr txBox="1"/>
          <p:nvPr/>
        </p:nvSpPr>
        <p:spPr>
          <a:xfrm>
            <a:off x="8235215" y="2674265"/>
            <a:ext cx="895150" cy="369332"/>
          </a:xfrm>
          <a:prstGeom prst="rect">
            <a:avLst/>
          </a:prstGeom>
          <a:noFill/>
        </p:spPr>
        <p:txBody>
          <a:bodyPr wrap="square" rtlCol="0">
            <a:spAutoFit/>
          </a:bodyPr>
          <a:lstStyle/>
          <a:p>
            <a:r>
              <a:rPr lang="en-US" altLang="zh-CN" dirty="0"/>
              <a:t>Scores</a:t>
            </a:r>
            <a:endParaRPr lang="zh-CN" altLang="en-US" dirty="0"/>
          </a:p>
        </p:txBody>
      </p:sp>
      <p:sp>
        <p:nvSpPr>
          <p:cNvPr id="76" name="TextBox 75"/>
          <p:cNvSpPr txBox="1"/>
          <p:nvPr/>
        </p:nvSpPr>
        <p:spPr>
          <a:xfrm>
            <a:off x="201886" y="1740034"/>
            <a:ext cx="2660344" cy="523220"/>
          </a:xfrm>
          <a:prstGeom prst="rect">
            <a:avLst/>
          </a:prstGeom>
          <a:noFill/>
        </p:spPr>
        <p:txBody>
          <a:bodyPr wrap="none" rtlCol="0">
            <a:spAutoFit/>
          </a:bodyPr>
          <a:lstStyle/>
          <a:p>
            <a:r>
              <a:rPr lang="en-US" altLang="zh-CN" sz="2800" dirty="0"/>
              <a:t>Without dropout</a:t>
            </a:r>
            <a:endParaRPr lang="zh-CN" altLang="en-US" sz="2800" dirty="0"/>
          </a:p>
        </p:txBody>
      </p:sp>
      <p:sp>
        <p:nvSpPr>
          <p:cNvPr id="82" name="Rectangle 81"/>
          <p:cNvSpPr/>
          <p:nvPr/>
        </p:nvSpPr>
        <p:spPr>
          <a:xfrm>
            <a:off x="3663305" y="2516658"/>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 Product</a:t>
            </a:r>
            <a:endParaRPr lang="zh-CN" altLang="en-US" b="1" dirty="0"/>
          </a:p>
        </p:txBody>
      </p:sp>
      <p:sp>
        <p:nvSpPr>
          <p:cNvPr id="83" name="Rectangle 82"/>
          <p:cNvSpPr/>
          <p:nvPr/>
        </p:nvSpPr>
        <p:spPr>
          <a:xfrm>
            <a:off x="5173860" y="2508642"/>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cxnSp>
        <p:nvCxnSpPr>
          <p:cNvPr id="84" name="Straight Arrow Connector 83"/>
          <p:cNvCxnSpPr>
            <a:stCxn id="82" idx="3"/>
            <a:endCxn id="83" idx="1"/>
          </p:cNvCxnSpPr>
          <p:nvPr/>
        </p:nvCxnSpPr>
        <p:spPr>
          <a:xfrm flipV="1">
            <a:off x="5001217" y="2859965"/>
            <a:ext cx="172643" cy="801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9" idx="3"/>
            <a:endCxn id="82" idx="1"/>
          </p:cNvCxnSpPr>
          <p:nvPr/>
        </p:nvCxnSpPr>
        <p:spPr>
          <a:xfrm>
            <a:off x="3503896" y="2852418"/>
            <a:ext cx="159409" cy="155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3240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30366" cy="1325563"/>
          </a:xfrm>
        </p:spPr>
        <p:txBody>
          <a:bodyPr>
            <a:noAutofit/>
          </a:bodyPr>
          <a:lstStyle/>
          <a:p>
            <a:r>
              <a:rPr lang="en-US" sz="5400" dirty="0"/>
              <a:t>Dropout on MLP</a:t>
            </a:r>
          </a:p>
        </p:txBody>
      </p:sp>
      <p:sp>
        <p:nvSpPr>
          <p:cNvPr id="8" name="Rectangle 7"/>
          <p:cNvSpPr/>
          <p:nvPr/>
        </p:nvSpPr>
        <p:spPr>
          <a:xfrm>
            <a:off x="684004" y="2509242"/>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 Product</a:t>
            </a:r>
            <a:endParaRPr lang="zh-CN" altLang="en-US" b="1" dirty="0"/>
          </a:p>
        </p:txBody>
      </p:sp>
      <p:sp>
        <p:nvSpPr>
          <p:cNvPr id="9" name="Rectangle 8"/>
          <p:cNvSpPr/>
          <p:nvPr/>
        </p:nvSpPr>
        <p:spPr>
          <a:xfrm>
            <a:off x="2165984" y="2501095"/>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sp>
        <p:nvSpPr>
          <p:cNvPr id="10" name="Rectangle 9"/>
          <p:cNvSpPr/>
          <p:nvPr/>
        </p:nvSpPr>
        <p:spPr>
          <a:xfrm>
            <a:off x="6685130" y="2507608"/>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a:t>
            </a:r>
          </a:p>
          <a:p>
            <a:pPr algn="ctr"/>
            <a:r>
              <a:rPr lang="en-US" altLang="zh-CN" b="1" dirty="0"/>
              <a:t>Product</a:t>
            </a:r>
            <a:endParaRPr lang="zh-CN" altLang="en-US" b="1" dirty="0"/>
          </a:p>
        </p:txBody>
      </p:sp>
      <p:cxnSp>
        <p:nvCxnSpPr>
          <p:cNvPr id="14" name="Straight Arrow Connector 13"/>
          <p:cNvCxnSpPr>
            <a:stCxn id="10" idx="3"/>
            <a:endCxn id="26" idx="1"/>
          </p:cNvCxnSpPr>
          <p:nvPr/>
        </p:nvCxnSpPr>
        <p:spPr>
          <a:xfrm>
            <a:off x="8023042" y="2858931"/>
            <a:ext cx="212173"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3" idx="3"/>
            <a:endCxn id="10" idx="1"/>
          </p:cNvCxnSpPr>
          <p:nvPr/>
        </p:nvCxnSpPr>
        <p:spPr>
          <a:xfrm flipV="1">
            <a:off x="6511772" y="2858931"/>
            <a:ext cx="173358" cy="103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8" idx="3"/>
            <a:endCxn id="9" idx="1"/>
          </p:cNvCxnSpPr>
          <p:nvPr/>
        </p:nvCxnSpPr>
        <p:spPr>
          <a:xfrm flipV="1">
            <a:off x="2021916" y="2852418"/>
            <a:ext cx="144068" cy="81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5" idx="3"/>
            <a:endCxn id="8" idx="1"/>
          </p:cNvCxnSpPr>
          <p:nvPr/>
        </p:nvCxnSpPr>
        <p:spPr>
          <a:xfrm>
            <a:off x="506778" y="2852418"/>
            <a:ext cx="177226" cy="81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01886" y="2667752"/>
            <a:ext cx="304892" cy="369332"/>
          </a:xfrm>
          <a:prstGeom prst="rect">
            <a:avLst/>
          </a:prstGeom>
          <a:noFill/>
        </p:spPr>
        <p:txBody>
          <a:bodyPr wrap="none" rtlCol="0">
            <a:spAutoFit/>
          </a:bodyPr>
          <a:lstStyle/>
          <a:p>
            <a:r>
              <a:rPr lang="en-US" altLang="zh-CN" dirty="0"/>
              <a:t>X</a:t>
            </a:r>
            <a:endParaRPr lang="zh-CN" altLang="en-US" dirty="0"/>
          </a:p>
        </p:txBody>
      </p:sp>
      <p:sp>
        <p:nvSpPr>
          <p:cNvPr id="26" name="TextBox 25"/>
          <p:cNvSpPr txBox="1"/>
          <p:nvPr/>
        </p:nvSpPr>
        <p:spPr>
          <a:xfrm>
            <a:off x="8235215" y="2674265"/>
            <a:ext cx="895150" cy="369332"/>
          </a:xfrm>
          <a:prstGeom prst="rect">
            <a:avLst/>
          </a:prstGeom>
          <a:noFill/>
        </p:spPr>
        <p:txBody>
          <a:bodyPr wrap="square" rtlCol="0">
            <a:spAutoFit/>
          </a:bodyPr>
          <a:lstStyle/>
          <a:p>
            <a:r>
              <a:rPr lang="en-US" altLang="zh-CN" dirty="0"/>
              <a:t>Scores</a:t>
            </a:r>
            <a:endParaRPr lang="zh-CN" altLang="en-US" dirty="0"/>
          </a:p>
        </p:txBody>
      </p:sp>
      <p:sp>
        <p:nvSpPr>
          <p:cNvPr id="33" name="Rectangle 32"/>
          <p:cNvSpPr/>
          <p:nvPr/>
        </p:nvSpPr>
        <p:spPr>
          <a:xfrm>
            <a:off x="7027107" y="4391032"/>
            <a:ext cx="995935"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a:t>
            </a:r>
          </a:p>
          <a:p>
            <a:pPr algn="ctr"/>
            <a:r>
              <a:rPr lang="en-US" altLang="zh-CN" b="1" dirty="0"/>
              <a:t>Product</a:t>
            </a:r>
            <a:endParaRPr lang="zh-CN" altLang="en-US" b="1" dirty="0"/>
          </a:p>
        </p:txBody>
      </p:sp>
      <p:cxnSp>
        <p:nvCxnSpPr>
          <p:cNvPr id="35" name="Straight Arrow Connector 34"/>
          <p:cNvCxnSpPr>
            <a:endCxn id="41" idx="1"/>
          </p:cNvCxnSpPr>
          <p:nvPr/>
        </p:nvCxnSpPr>
        <p:spPr>
          <a:xfrm flipV="1">
            <a:off x="7008616" y="4731446"/>
            <a:ext cx="1226599" cy="2001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40" idx="3"/>
            <a:endCxn id="63" idx="1"/>
          </p:cNvCxnSpPr>
          <p:nvPr/>
        </p:nvCxnSpPr>
        <p:spPr>
          <a:xfrm>
            <a:off x="509931" y="4750695"/>
            <a:ext cx="172643"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05039" y="4566029"/>
            <a:ext cx="304892" cy="369332"/>
          </a:xfrm>
          <a:prstGeom prst="rect">
            <a:avLst/>
          </a:prstGeom>
          <a:noFill/>
        </p:spPr>
        <p:txBody>
          <a:bodyPr wrap="none" rtlCol="0">
            <a:spAutoFit/>
          </a:bodyPr>
          <a:lstStyle/>
          <a:p>
            <a:r>
              <a:rPr lang="en-US" altLang="zh-CN" dirty="0"/>
              <a:t>X</a:t>
            </a:r>
            <a:endParaRPr lang="zh-CN" altLang="en-US" dirty="0"/>
          </a:p>
        </p:txBody>
      </p:sp>
      <p:sp>
        <p:nvSpPr>
          <p:cNvPr id="41" name="TextBox 40"/>
          <p:cNvSpPr txBox="1"/>
          <p:nvPr/>
        </p:nvSpPr>
        <p:spPr>
          <a:xfrm>
            <a:off x="8235215" y="4546780"/>
            <a:ext cx="1021882" cy="369332"/>
          </a:xfrm>
          <a:prstGeom prst="rect">
            <a:avLst/>
          </a:prstGeom>
          <a:noFill/>
        </p:spPr>
        <p:txBody>
          <a:bodyPr wrap="square" rtlCol="0">
            <a:spAutoFit/>
          </a:bodyPr>
          <a:lstStyle/>
          <a:p>
            <a:r>
              <a:rPr lang="en-US" altLang="zh-CN" dirty="0"/>
              <a:t>Scores</a:t>
            </a:r>
            <a:endParaRPr lang="zh-CN" altLang="en-US" dirty="0"/>
          </a:p>
        </p:txBody>
      </p:sp>
      <p:sp>
        <p:nvSpPr>
          <p:cNvPr id="52" name="Rectangle 51"/>
          <p:cNvSpPr/>
          <p:nvPr/>
        </p:nvSpPr>
        <p:spPr>
          <a:xfrm>
            <a:off x="2663688" y="4389569"/>
            <a:ext cx="1022354" cy="7026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b="1" dirty="0"/>
              <a:t>Dropout</a:t>
            </a:r>
            <a:endParaRPr lang="zh-CN" altLang="en-US" b="1" dirty="0"/>
          </a:p>
        </p:txBody>
      </p:sp>
      <p:cxnSp>
        <p:nvCxnSpPr>
          <p:cNvPr id="60" name="Straight Arrow Connector 59"/>
          <p:cNvCxnSpPr>
            <a:stCxn id="52" idx="3"/>
            <a:endCxn id="61" idx="1"/>
          </p:cNvCxnSpPr>
          <p:nvPr/>
        </p:nvCxnSpPr>
        <p:spPr>
          <a:xfrm>
            <a:off x="3686042" y="4740892"/>
            <a:ext cx="153102" cy="375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682574" y="4399372"/>
            <a:ext cx="965251"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a:t>
            </a:r>
          </a:p>
          <a:p>
            <a:pPr algn="ctr"/>
            <a:r>
              <a:rPr lang="en-US" altLang="zh-CN" b="1" dirty="0"/>
              <a:t>Product</a:t>
            </a:r>
            <a:endParaRPr lang="zh-CN" altLang="en-US" b="1" dirty="0"/>
          </a:p>
        </p:txBody>
      </p:sp>
      <p:sp>
        <p:nvSpPr>
          <p:cNvPr id="64" name="Rectangle 63"/>
          <p:cNvSpPr/>
          <p:nvPr/>
        </p:nvSpPr>
        <p:spPr>
          <a:xfrm>
            <a:off x="1800292" y="4389569"/>
            <a:ext cx="716314"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cxnSp>
        <p:nvCxnSpPr>
          <p:cNvPr id="65" name="Straight Arrow Connector 64"/>
          <p:cNvCxnSpPr>
            <a:stCxn id="63" idx="3"/>
            <a:endCxn id="64" idx="1"/>
          </p:cNvCxnSpPr>
          <p:nvPr/>
        </p:nvCxnSpPr>
        <p:spPr>
          <a:xfrm flipV="1">
            <a:off x="1647825" y="4740892"/>
            <a:ext cx="152467" cy="980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64" idx="3"/>
            <a:endCxn id="52" idx="1"/>
          </p:cNvCxnSpPr>
          <p:nvPr/>
        </p:nvCxnSpPr>
        <p:spPr>
          <a:xfrm>
            <a:off x="2516606" y="4740892"/>
            <a:ext cx="14708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01886" y="1740034"/>
            <a:ext cx="2660344" cy="523220"/>
          </a:xfrm>
          <a:prstGeom prst="rect">
            <a:avLst/>
          </a:prstGeom>
          <a:noFill/>
        </p:spPr>
        <p:txBody>
          <a:bodyPr wrap="none" rtlCol="0">
            <a:spAutoFit/>
          </a:bodyPr>
          <a:lstStyle/>
          <a:p>
            <a:r>
              <a:rPr lang="en-US" altLang="zh-CN" sz="2800" dirty="0"/>
              <a:t>Without dropout</a:t>
            </a:r>
            <a:endParaRPr lang="zh-CN" altLang="en-US" sz="2800" dirty="0"/>
          </a:p>
        </p:txBody>
      </p:sp>
      <p:sp>
        <p:nvSpPr>
          <p:cNvPr id="77" name="TextBox 76"/>
          <p:cNvSpPr txBox="1"/>
          <p:nvPr/>
        </p:nvSpPr>
        <p:spPr>
          <a:xfrm>
            <a:off x="201886" y="3622477"/>
            <a:ext cx="2161810" cy="523220"/>
          </a:xfrm>
          <a:prstGeom prst="rect">
            <a:avLst/>
          </a:prstGeom>
          <a:noFill/>
        </p:spPr>
        <p:txBody>
          <a:bodyPr wrap="none" rtlCol="0">
            <a:spAutoFit/>
          </a:bodyPr>
          <a:lstStyle/>
          <a:p>
            <a:r>
              <a:rPr lang="en-US" altLang="zh-CN" sz="2800" dirty="0"/>
              <a:t>With dropout</a:t>
            </a:r>
            <a:endParaRPr lang="zh-CN" altLang="en-US" sz="2800" dirty="0"/>
          </a:p>
        </p:txBody>
      </p:sp>
      <p:sp>
        <p:nvSpPr>
          <p:cNvPr id="59" name="Rectangle 58"/>
          <p:cNvSpPr/>
          <p:nvPr/>
        </p:nvSpPr>
        <p:spPr>
          <a:xfrm>
            <a:off x="5820258" y="4383519"/>
            <a:ext cx="1022354" cy="7026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b="1" dirty="0"/>
              <a:t>Dropout</a:t>
            </a:r>
            <a:endParaRPr lang="zh-CN" altLang="en-US" b="1" dirty="0"/>
          </a:p>
        </p:txBody>
      </p:sp>
      <p:sp>
        <p:nvSpPr>
          <p:cNvPr id="61" name="Rectangle 60"/>
          <p:cNvSpPr/>
          <p:nvPr/>
        </p:nvSpPr>
        <p:spPr>
          <a:xfrm>
            <a:off x="3839144" y="4393322"/>
            <a:ext cx="965251"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a:t>
            </a:r>
          </a:p>
          <a:p>
            <a:pPr algn="ctr"/>
            <a:r>
              <a:rPr lang="en-US" altLang="zh-CN" b="1" dirty="0"/>
              <a:t>Product</a:t>
            </a:r>
            <a:endParaRPr lang="zh-CN" altLang="en-US" b="1" dirty="0"/>
          </a:p>
        </p:txBody>
      </p:sp>
      <p:sp>
        <p:nvSpPr>
          <p:cNvPr id="62" name="Rectangle 61"/>
          <p:cNvSpPr/>
          <p:nvPr/>
        </p:nvSpPr>
        <p:spPr>
          <a:xfrm>
            <a:off x="4956862" y="4383519"/>
            <a:ext cx="716314"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cxnSp>
        <p:nvCxnSpPr>
          <p:cNvPr id="66" name="Straight Arrow Connector 65"/>
          <p:cNvCxnSpPr>
            <a:stCxn id="61" idx="3"/>
            <a:endCxn id="62" idx="1"/>
          </p:cNvCxnSpPr>
          <p:nvPr/>
        </p:nvCxnSpPr>
        <p:spPr>
          <a:xfrm flipV="1">
            <a:off x="4804395" y="4734842"/>
            <a:ext cx="152467" cy="980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2" idx="3"/>
            <a:endCxn id="59" idx="1"/>
          </p:cNvCxnSpPr>
          <p:nvPr/>
        </p:nvCxnSpPr>
        <p:spPr>
          <a:xfrm>
            <a:off x="5673176" y="4734842"/>
            <a:ext cx="147082"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59" idx="3"/>
            <a:endCxn id="33" idx="1"/>
          </p:cNvCxnSpPr>
          <p:nvPr/>
        </p:nvCxnSpPr>
        <p:spPr>
          <a:xfrm>
            <a:off x="6842612" y="4734842"/>
            <a:ext cx="184495" cy="75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3663305" y="2516658"/>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 Product</a:t>
            </a:r>
            <a:endParaRPr lang="zh-CN" altLang="en-US" b="1" dirty="0"/>
          </a:p>
        </p:txBody>
      </p:sp>
      <p:sp>
        <p:nvSpPr>
          <p:cNvPr id="83" name="Rectangle 82"/>
          <p:cNvSpPr/>
          <p:nvPr/>
        </p:nvSpPr>
        <p:spPr>
          <a:xfrm>
            <a:off x="5173860" y="2508642"/>
            <a:ext cx="1337912"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cxnSp>
        <p:nvCxnSpPr>
          <p:cNvPr id="84" name="Straight Arrow Connector 83"/>
          <p:cNvCxnSpPr>
            <a:stCxn id="82" idx="3"/>
            <a:endCxn id="83" idx="1"/>
          </p:cNvCxnSpPr>
          <p:nvPr/>
        </p:nvCxnSpPr>
        <p:spPr>
          <a:xfrm flipV="1">
            <a:off x="5001217" y="2859965"/>
            <a:ext cx="172643" cy="801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9" idx="3"/>
            <a:endCxn id="82" idx="1"/>
          </p:cNvCxnSpPr>
          <p:nvPr/>
        </p:nvCxnSpPr>
        <p:spPr>
          <a:xfrm>
            <a:off x="3503896" y="2852418"/>
            <a:ext cx="159409" cy="1556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263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34724" y="314521"/>
            <a:ext cx="3195747" cy="769441"/>
          </a:xfrm>
          <a:prstGeom prst="rect">
            <a:avLst/>
          </a:prstGeom>
          <a:noFill/>
        </p:spPr>
        <p:txBody>
          <a:bodyPr wrap="none" rtlCol="0">
            <a:spAutoFit/>
          </a:bodyPr>
          <a:lstStyle/>
          <a:p>
            <a:r>
              <a:rPr lang="en-US" sz="4400" dirty="0"/>
              <a:t>Training Data</a:t>
            </a:r>
          </a:p>
        </p:txBody>
      </p:sp>
      <p:sp>
        <p:nvSpPr>
          <p:cNvPr id="15" name="Oval 14"/>
          <p:cNvSpPr/>
          <p:nvPr/>
        </p:nvSpPr>
        <p:spPr>
          <a:xfrm>
            <a:off x="6866964" y="2398011"/>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p:nvPr/>
        </p:nvSpPr>
        <p:spPr>
          <a:xfrm>
            <a:off x="5601620" y="3395694"/>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p:cNvSpPr/>
          <p:nvPr/>
        </p:nvSpPr>
        <p:spPr>
          <a:xfrm>
            <a:off x="6705600" y="4101305"/>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p:cNvSpPr/>
          <p:nvPr/>
        </p:nvSpPr>
        <p:spPr>
          <a:xfrm>
            <a:off x="2360768" y="4344977"/>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1141377" y="2398011"/>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p>
        </p:txBody>
      </p:sp>
      <p:sp>
        <p:nvSpPr>
          <p:cNvPr id="24" name="Rectangle 23"/>
          <p:cNvSpPr/>
          <p:nvPr/>
        </p:nvSpPr>
        <p:spPr>
          <a:xfrm>
            <a:off x="2581837" y="3049475"/>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 name="Straight Arrow Connector 25"/>
          <p:cNvCxnSpPr/>
          <p:nvPr/>
        </p:nvCxnSpPr>
        <p:spPr>
          <a:xfrm flipV="1">
            <a:off x="872692" y="4422961"/>
            <a:ext cx="0" cy="16682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72692" y="6091187"/>
            <a:ext cx="143326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2366003" y="6180094"/>
                <a:ext cx="7336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1</m:t>
                          </m:r>
                        </m:sub>
                      </m:sSub>
                    </m:oMath>
                  </m:oMathPara>
                </a14:m>
                <a:endParaRPr lang="en-US" sz="3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2366003" y="6180094"/>
                <a:ext cx="733662" cy="64633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5037" y="3907490"/>
                <a:ext cx="74437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2</m:t>
                          </m:r>
                        </m:sub>
                      </m:sSub>
                    </m:oMath>
                  </m:oMathPara>
                </a14:m>
                <a:endParaRPr lang="en-US" sz="3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5037" y="3907490"/>
                <a:ext cx="744370" cy="646331"/>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51025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MLP</a:t>
            </a:r>
          </a:p>
        </p:txBody>
      </p:sp>
      <p:sp>
        <p:nvSpPr>
          <p:cNvPr id="3" name="Content Placeholder 2"/>
          <p:cNvSpPr>
            <a:spLocks noGrp="1"/>
          </p:cNvSpPr>
          <p:nvPr>
            <p:ph idx="1"/>
          </p:nvPr>
        </p:nvSpPr>
        <p:spPr>
          <a:xfrm>
            <a:off x="0" y="1652370"/>
            <a:ext cx="5504046" cy="4351338"/>
          </a:xfrm>
        </p:spPr>
        <p:txBody>
          <a:bodyPr/>
          <a:lstStyle/>
          <a:p>
            <a:r>
              <a:rPr lang="en-US" dirty="0"/>
              <a:t>MNIST</a:t>
            </a:r>
          </a:p>
          <a:p>
            <a:pPr lvl="1"/>
            <a:r>
              <a:rPr lang="en-US" dirty="0"/>
              <a:t>Classification of hand written digits</a:t>
            </a:r>
          </a:p>
          <a:p>
            <a:pPr lvl="1"/>
            <a:r>
              <a:rPr lang="en-US" dirty="0"/>
              <a:t>10 classes, 60k train</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57346" name="Picture 2" descr="D:\垃圾\a.png"/>
          <p:cNvPicPr>
            <a:picLocks noChangeAspect="1" noChangeArrowheads="1"/>
          </p:cNvPicPr>
          <p:nvPr/>
        </p:nvPicPr>
        <p:blipFill>
          <a:blip r:embed="rId2"/>
          <a:srcRect/>
          <a:stretch>
            <a:fillRect/>
          </a:stretch>
        </p:blipFill>
        <p:spPr bwMode="auto">
          <a:xfrm>
            <a:off x="5504046" y="1680412"/>
            <a:ext cx="3322320" cy="1328928"/>
          </a:xfrm>
          <a:prstGeom prst="rect">
            <a:avLst/>
          </a:prstGeom>
          <a:noFill/>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046" y="1678206"/>
            <a:ext cx="3322320" cy="1328928"/>
          </a:xfrm>
          <a:prstGeom prst="rect">
            <a:avLst/>
          </a:prstGeom>
        </p:spPr>
      </p:pic>
    </p:spTree>
    <p:extLst>
      <p:ext uri="{BB962C8B-B14F-4D97-AF65-F5344CB8AC3E}">
        <p14:creationId xmlns:p14="http://schemas.microsoft.com/office/powerpoint/2010/main" val="2558247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MLP</a:t>
            </a:r>
          </a:p>
        </p:txBody>
      </p:sp>
      <p:sp>
        <p:nvSpPr>
          <p:cNvPr id="3" name="Content Placeholder 2"/>
          <p:cNvSpPr>
            <a:spLocks noGrp="1"/>
          </p:cNvSpPr>
          <p:nvPr>
            <p:ph idx="1"/>
          </p:nvPr>
        </p:nvSpPr>
        <p:spPr>
          <a:xfrm>
            <a:off x="0" y="1652370"/>
            <a:ext cx="5412259" cy="4351338"/>
          </a:xfrm>
        </p:spPr>
        <p:txBody>
          <a:bodyPr>
            <a:normAutofit/>
          </a:bodyPr>
          <a:lstStyle/>
          <a:p>
            <a:r>
              <a:rPr lang="en-US" dirty="0"/>
              <a:t>MNIST</a:t>
            </a:r>
          </a:p>
          <a:p>
            <a:pPr lvl="1"/>
            <a:r>
              <a:rPr lang="en-US" dirty="0"/>
              <a:t>Classification of hand written digits</a:t>
            </a:r>
          </a:p>
          <a:p>
            <a:pPr lvl="1"/>
            <a:r>
              <a:rPr lang="en-US" dirty="0"/>
              <a:t>10 classes, 60k train</a:t>
            </a:r>
          </a:p>
          <a:p>
            <a:r>
              <a:rPr lang="en-US" dirty="0"/>
              <a:t>Reuters</a:t>
            </a:r>
          </a:p>
          <a:p>
            <a:pPr lvl="1"/>
            <a:r>
              <a:rPr lang="en-US" dirty="0"/>
              <a:t>Topic classification of documents as bags of words</a:t>
            </a:r>
          </a:p>
          <a:p>
            <a:pPr lvl="1"/>
            <a:r>
              <a:rPr lang="en-US" dirty="0"/>
              <a:t>50 classes,  800k train</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57346" name="Picture 2" descr="D:\垃圾\a.png"/>
          <p:cNvPicPr>
            <a:picLocks noChangeAspect="1" noChangeArrowheads="1"/>
          </p:cNvPicPr>
          <p:nvPr/>
        </p:nvPicPr>
        <p:blipFill>
          <a:blip r:embed="rId2"/>
          <a:srcRect/>
          <a:stretch>
            <a:fillRect/>
          </a:stretch>
        </p:blipFill>
        <p:spPr bwMode="auto">
          <a:xfrm>
            <a:off x="5504046" y="1680412"/>
            <a:ext cx="3322320" cy="1328928"/>
          </a:xfrm>
          <a:prstGeom prst="rect">
            <a:avLst/>
          </a:prstGeom>
          <a:noFill/>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046" y="1678206"/>
            <a:ext cx="3322320" cy="1328928"/>
          </a:xfrm>
          <a:prstGeom prst="rect">
            <a:avLst/>
          </a:prstGeom>
        </p:spPr>
      </p:pic>
    </p:spTree>
    <p:extLst>
      <p:ext uri="{BB962C8B-B14F-4D97-AF65-F5344CB8AC3E}">
        <p14:creationId xmlns:p14="http://schemas.microsoft.com/office/powerpoint/2010/main" val="3527648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MLP</a:t>
            </a:r>
          </a:p>
        </p:txBody>
      </p:sp>
      <p:sp>
        <p:nvSpPr>
          <p:cNvPr id="3" name="Content Placeholder 2"/>
          <p:cNvSpPr>
            <a:spLocks noGrp="1"/>
          </p:cNvSpPr>
          <p:nvPr>
            <p:ph idx="1"/>
          </p:nvPr>
        </p:nvSpPr>
        <p:spPr>
          <a:xfrm>
            <a:off x="0" y="1652370"/>
            <a:ext cx="7886700" cy="4351338"/>
          </a:xfrm>
        </p:spPr>
        <p:txBody>
          <a:bodyPr/>
          <a:lstStyle/>
          <a:p>
            <a:r>
              <a:rPr lang="en-US" dirty="0"/>
              <a:t>MNIST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58370" name="Picture 2"/>
          <p:cNvPicPr>
            <a:picLocks noChangeAspect="1" noChangeArrowheads="1"/>
          </p:cNvPicPr>
          <p:nvPr/>
        </p:nvPicPr>
        <p:blipFill>
          <a:blip r:embed="rId2"/>
          <a:srcRect/>
          <a:stretch>
            <a:fillRect/>
          </a:stretch>
        </p:blipFill>
        <p:spPr bwMode="auto">
          <a:xfrm>
            <a:off x="809925" y="2132345"/>
            <a:ext cx="7689887" cy="3844944"/>
          </a:xfrm>
          <a:prstGeom prst="rect">
            <a:avLst/>
          </a:prstGeom>
          <a:noFill/>
          <a:ln w="9525">
            <a:noFill/>
            <a:miter lim="800000"/>
            <a:headEnd/>
            <a:tailEnd/>
          </a:ln>
          <a:effectLst/>
        </p:spPr>
      </p:pic>
      <p:sp>
        <p:nvSpPr>
          <p:cNvPr id="9" name="Rectangle 8"/>
          <p:cNvSpPr/>
          <p:nvPr/>
        </p:nvSpPr>
        <p:spPr>
          <a:xfrm>
            <a:off x="856648" y="3224462"/>
            <a:ext cx="7478830" cy="168442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9"/>
          <p:cNvSpPr/>
          <p:nvPr/>
        </p:nvSpPr>
        <p:spPr>
          <a:xfrm>
            <a:off x="864669" y="5428647"/>
            <a:ext cx="7478830" cy="43153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37018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MLP</a:t>
            </a:r>
          </a:p>
        </p:txBody>
      </p:sp>
      <p:sp>
        <p:nvSpPr>
          <p:cNvPr id="3" name="Content Placeholder 2"/>
          <p:cNvSpPr>
            <a:spLocks noGrp="1"/>
          </p:cNvSpPr>
          <p:nvPr>
            <p:ph idx="1"/>
          </p:nvPr>
        </p:nvSpPr>
        <p:spPr>
          <a:xfrm>
            <a:off x="481913" y="1652370"/>
            <a:ext cx="8130746" cy="4351338"/>
          </a:xfrm>
        </p:spPr>
        <p:txBody>
          <a:bodyPr/>
          <a:lstStyle/>
          <a:p>
            <a:r>
              <a:rPr lang="en-US" dirty="0"/>
              <a:t>Reuters</a:t>
            </a:r>
          </a:p>
          <a:p>
            <a:pPr lvl="1"/>
            <a:r>
              <a:rPr lang="en-US" dirty="0"/>
              <a:t>3 layer NN: 31.05%</a:t>
            </a:r>
          </a:p>
          <a:p>
            <a:pPr lvl="1"/>
            <a:r>
              <a:rPr lang="en-US" dirty="0">
                <a:solidFill>
                  <a:srgbClr val="FF0000"/>
                </a:solidFill>
              </a:rPr>
              <a:t>3 layer NN + Dropout: 29.62%</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Tree>
    <p:extLst>
      <p:ext uri="{BB962C8B-B14F-4D97-AF65-F5344CB8AC3E}">
        <p14:creationId xmlns:p14="http://schemas.microsoft.com/office/powerpoint/2010/main" val="2928895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MLP</a:t>
            </a:r>
          </a:p>
        </p:txBody>
      </p:sp>
      <p:sp>
        <p:nvSpPr>
          <p:cNvPr id="3" name="Content Placeholder 2"/>
          <p:cNvSpPr>
            <a:spLocks noGrp="1"/>
          </p:cNvSpPr>
          <p:nvPr>
            <p:ph idx="1"/>
          </p:nvPr>
        </p:nvSpPr>
        <p:spPr>
          <a:xfrm>
            <a:off x="0" y="1652370"/>
            <a:ext cx="7886700" cy="4351338"/>
          </a:xfrm>
        </p:spPr>
        <p:txBody>
          <a:bodyPr/>
          <a:lstStyle/>
          <a:p>
            <a:r>
              <a:rPr lang="en-US" dirty="0"/>
              <a:t>MNIST</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60418" name="Picture 2"/>
          <p:cNvPicPr>
            <a:picLocks noChangeAspect="1" noChangeArrowheads="1"/>
          </p:cNvPicPr>
          <p:nvPr/>
        </p:nvPicPr>
        <p:blipFill>
          <a:blip r:embed="rId3"/>
          <a:srcRect/>
          <a:stretch>
            <a:fillRect/>
          </a:stretch>
        </p:blipFill>
        <p:spPr bwMode="auto">
          <a:xfrm>
            <a:off x="1619809" y="1347537"/>
            <a:ext cx="6378433" cy="4796641"/>
          </a:xfrm>
          <a:prstGeom prst="rect">
            <a:avLst/>
          </a:prstGeom>
          <a:noFill/>
          <a:ln w="9525">
            <a:noFill/>
            <a:miter lim="800000"/>
            <a:headEnd/>
            <a:tailEnd/>
          </a:ln>
          <a:effectLst/>
        </p:spPr>
      </p:pic>
    </p:spTree>
    <p:extLst>
      <p:ext uri="{BB962C8B-B14F-4D97-AF65-F5344CB8AC3E}">
        <p14:creationId xmlns:p14="http://schemas.microsoft.com/office/powerpoint/2010/main" val="3781434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a:t>
            </a:r>
            <a:r>
              <a:rPr lang="en-US" sz="5400" dirty="0" err="1"/>
              <a:t>ConvNets</a:t>
            </a:r>
            <a:endParaRPr lang="en-US" sz="5400" dirty="0"/>
          </a:p>
        </p:txBody>
      </p:sp>
      <p:sp>
        <p:nvSpPr>
          <p:cNvPr id="5" name="Footer Placeholder 4"/>
          <p:cNvSpPr>
            <a:spLocks noGrp="1"/>
          </p:cNvSpPr>
          <p:nvPr>
            <p:ph type="ftr" sz="quarter" idx="11"/>
          </p:nvPr>
        </p:nvSpPr>
        <p:spPr/>
        <p:txBody>
          <a:bodyPr/>
          <a:lstStyle/>
          <a:p>
            <a:endParaRPr lang="en-US" sz="1800"/>
          </a:p>
        </p:txBody>
      </p:sp>
      <p:sp>
        <p:nvSpPr>
          <p:cNvPr id="31" name="Rectangle 30"/>
          <p:cNvSpPr/>
          <p:nvPr/>
        </p:nvSpPr>
        <p:spPr>
          <a:xfrm>
            <a:off x="684004" y="2509242"/>
            <a:ext cx="1035946"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Conv</a:t>
            </a:r>
            <a:endParaRPr lang="zh-CN" altLang="en-US" b="1" dirty="0"/>
          </a:p>
        </p:txBody>
      </p:sp>
      <p:sp>
        <p:nvSpPr>
          <p:cNvPr id="32" name="Rectangle 31"/>
          <p:cNvSpPr/>
          <p:nvPr/>
        </p:nvSpPr>
        <p:spPr>
          <a:xfrm>
            <a:off x="1913279" y="2507126"/>
            <a:ext cx="1032421"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sp>
        <p:nvSpPr>
          <p:cNvPr id="34" name="Rectangle 33"/>
          <p:cNvSpPr/>
          <p:nvPr/>
        </p:nvSpPr>
        <p:spPr>
          <a:xfrm>
            <a:off x="6746142" y="2507608"/>
            <a:ext cx="1276900"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a:t>
            </a:r>
          </a:p>
          <a:p>
            <a:pPr algn="ctr"/>
            <a:r>
              <a:rPr lang="en-US" altLang="zh-CN" b="1" dirty="0"/>
              <a:t>Product</a:t>
            </a:r>
            <a:endParaRPr lang="zh-CN" altLang="en-US" b="1" dirty="0"/>
          </a:p>
        </p:txBody>
      </p:sp>
      <p:cxnSp>
        <p:nvCxnSpPr>
          <p:cNvPr id="37" name="Straight Arrow Connector 36"/>
          <p:cNvCxnSpPr>
            <a:stCxn id="34" idx="3"/>
            <a:endCxn id="45" idx="1"/>
          </p:cNvCxnSpPr>
          <p:nvPr/>
        </p:nvCxnSpPr>
        <p:spPr>
          <a:xfrm>
            <a:off x="8023042" y="2858931"/>
            <a:ext cx="212173"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78" idx="3"/>
            <a:endCxn id="34" idx="1"/>
          </p:cNvCxnSpPr>
          <p:nvPr/>
        </p:nvCxnSpPr>
        <p:spPr>
          <a:xfrm>
            <a:off x="6541392" y="2858930"/>
            <a:ext cx="204750" cy="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1" idx="3"/>
            <a:endCxn id="32" idx="1"/>
          </p:cNvCxnSpPr>
          <p:nvPr/>
        </p:nvCxnSpPr>
        <p:spPr>
          <a:xfrm flipV="1">
            <a:off x="1719950" y="2858449"/>
            <a:ext cx="193329" cy="211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4" idx="3"/>
            <a:endCxn id="31" idx="1"/>
          </p:cNvCxnSpPr>
          <p:nvPr/>
        </p:nvCxnSpPr>
        <p:spPr>
          <a:xfrm>
            <a:off x="506778" y="2852418"/>
            <a:ext cx="177226" cy="81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1886" y="2667752"/>
            <a:ext cx="304892" cy="369332"/>
          </a:xfrm>
          <a:prstGeom prst="rect">
            <a:avLst/>
          </a:prstGeom>
          <a:noFill/>
        </p:spPr>
        <p:txBody>
          <a:bodyPr wrap="none" rtlCol="0">
            <a:spAutoFit/>
          </a:bodyPr>
          <a:lstStyle/>
          <a:p>
            <a:r>
              <a:rPr lang="en-US" altLang="zh-CN" dirty="0"/>
              <a:t>X</a:t>
            </a:r>
            <a:endParaRPr lang="zh-CN" altLang="en-US" dirty="0"/>
          </a:p>
        </p:txBody>
      </p:sp>
      <p:sp>
        <p:nvSpPr>
          <p:cNvPr id="45" name="TextBox 44"/>
          <p:cNvSpPr txBox="1"/>
          <p:nvPr/>
        </p:nvSpPr>
        <p:spPr>
          <a:xfrm>
            <a:off x="8235215" y="2674265"/>
            <a:ext cx="895150" cy="369332"/>
          </a:xfrm>
          <a:prstGeom prst="rect">
            <a:avLst/>
          </a:prstGeom>
          <a:noFill/>
        </p:spPr>
        <p:txBody>
          <a:bodyPr wrap="square" rtlCol="0">
            <a:spAutoFit/>
          </a:bodyPr>
          <a:lstStyle/>
          <a:p>
            <a:r>
              <a:rPr lang="en-US" altLang="zh-CN" dirty="0"/>
              <a:t>Scores</a:t>
            </a:r>
            <a:endParaRPr lang="zh-CN" altLang="en-US" dirty="0"/>
          </a:p>
        </p:txBody>
      </p:sp>
      <p:sp>
        <p:nvSpPr>
          <p:cNvPr id="58" name="TextBox 57"/>
          <p:cNvSpPr txBox="1"/>
          <p:nvPr/>
        </p:nvSpPr>
        <p:spPr>
          <a:xfrm>
            <a:off x="201886" y="1740034"/>
            <a:ext cx="2660344" cy="523220"/>
          </a:xfrm>
          <a:prstGeom prst="rect">
            <a:avLst/>
          </a:prstGeom>
          <a:noFill/>
        </p:spPr>
        <p:txBody>
          <a:bodyPr wrap="none" rtlCol="0">
            <a:spAutoFit/>
          </a:bodyPr>
          <a:lstStyle/>
          <a:p>
            <a:r>
              <a:rPr lang="en-US" altLang="zh-CN" sz="2800" dirty="0"/>
              <a:t>Without dropout</a:t>
            </a:r>
            <a:endParaRPr lang="zh-CN" altLang="en-US" sz="2800" dirty="0"/>
          </a:p>
        </p:txBody>
      </p:sp>
      <p:sp>
        <p:nvSpPr>
          <p:cNvPr id="71" name="Rectangle 70"/>
          <p:cNvSpPr/>
          <p:nvPr/>
        </p:nvSpPr>
        <p:spPr>
          <a:xfrm>
            <a:off x="3136627" y="2506091"/>
            <a:ext cx="1014723"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Conv</a:t>
            </a:r>
            <a:endParaRPr lang="zh-CN" altLang="en-US" b="1" dirty="0"/>
          </a:p>
        </p:txBody>
      </p:sp>
      <p:sp>
        <p:nvSpPr>
          <p:cNvPr id="72" name="Rectangle 71"/>
          <p:cNvSpPr/>
          <p:nvPr/>
        </p:nvSpPr>
        <p:spPr>
          <a:xfrm>
            <a:off x="4320128" y="2507126"/>
            <a:ext cx="1026916"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cxnSp>
        <p:nvCxnSpPr>
          <p:cNvPr id="74" name="Straight Arrow Connector 73"/>
          <p:cNvCxnSpPr>
            <a:stCxn id="71" idx="3"/>
            <a:endCxn id="72" idx="1"/>
          </p:cNvCxnSpPr>
          <p:nvPr/>
        </p:nvCxnSpPr>
        <p:spPr>
          <a:xfrm>
            <a:off x="4151350" y="2857414"/>
            <a:ext cx="168778" cy="10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72" idx="3"/>
            <a:endCxn id="78" idx="1"/>
          </p:cNvCxnSpPr>
          <p:nvPr/>
        </p:nvCxnSpPr>
        <p:spPr>
          <a:xfrm>
            <a:off x="5347044" y="2858449"/>
            <a:ext cx="193448" cy="48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540492" y="2507607"/>
            <a:ext cx="1000900"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Pool</a:t>
            </a:r>
            <a:endParaRPr lang="zh-CN" altLang="en-US" b="1" dirty="0"/>
          </a:p>
        </p:txBody>
      </p:sp>
      <p:cxnSp>
        <p:nvCxnSpPr>
          <p:cNvPr id="81" name="Straight Arrow Connector 80"/>
          <p:cNvCxnSpPr>
            <a:stCxn id="32" idx="3"/>
            <a:endCxn id="71" idx="1"/>
          </p:cNvCxnSpPr>
          <p:nvPr/>
        </p:nvCxnSpPr>
        <p:spPr>
          <a:xfrm flipV="1">
            <a:off x="2945700" y="2857414"/>
            <a:ext cx="190927" cy="10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836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30366" cy="1325563"/>
          </a:xfrm>
        </p:spPr>
        <p:txBody>
          <a:bodyPr>
            <a:noAutofit/>
          </a:bodyPr>
          <a:lstStyle/>
          <a:p>
            <a:r>
              <a:rPr lang="en-US" sz="5400" dirty="0"/>
              <a:t>Dropout on </a:t>
            </a:r>
            <a:r>
              <a:rPr lang="en-US" sz="5400" dirty="0" err="1"/>
              <a:t>ConvNets</a:t>
            </a:r>
            <a:endParaRPr lang="en-US" sz="5400" dirty="0"/>
          </a:p>
        </p:txBody>
      </p:sp>
      <p:sp>
        <p:nvSpPr>
          <p:cNvPr id="31" name="Rectangle 30"/>
          <p:cNvSpPr/>
          <p:nvPr/>
        </p:nvSpPr>
        <p:spPr>
          <a:xfrm>
            <a:off x="684004" y="2509242"/>
            <a:ext cx="1035946"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Conv</a:t>
            </a:r>
            <a:endParaRPr lang="zh-CN" altLang="en-US" b="1" dirty="0"/>
          </a:p>
        </p:txBody>
      </p:sp>
      <p:sp>
        <p:nvSpPr>
          <p:cNvPr id="32" name="Rectangle 31"/>
          <p:cNvSpPr/>
          <p:nvPr/>
        </p:nvSpPr>
        <p:spPr>
          <a:xfrm>
            <a:off x="1913279" y="2507126"/>
            <a:ext cx="1032421"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sp>
        <p:nvSpPr>
          <p:cNvPr id="34" name="Rectangle 33"/>
          <p:cNvSpPr/>
          <p:nvPr/>
        </p:nvSpPr>
        <p:spPr>
          <a:xfrm>
            <a:off x="6746142" y="2507608"/>
            <a:ext cx="1276900"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a:t>
            </a:r>
          </a:p>
          <a:p>
            <a:pPr algn="ctr"/>
            <a:r>
              <a:rPr lang="en-US" altLang="zh-CN" b="1" dirty="0"/>
              <a:t>Product</a:t>
            </a:r>
            <a:endParaRPr lang="zh-CN" altLang="en-US" b="1" dirty="0"/>
          </a:p>
        </p:txBody>
      </p:sp>
      <p:cxnSp>
        <p:nvCxnSpPr>
          <p:cNvPr id="37" name="Straight Arrow Connector 36"/>
          <p:cNvCxnSpPr>
            <a:stCxn id="34" idx="3"/>
            <a:endCxn id="45" idx="1"/>
          </p:cNvCxnSpPr>
          <p:nvPr/>
        </p:nvCxnSpPr>
        <p:spPr>
          <a:xfrm>
            <a:off x="8023042" y="2858931"/>
            <a:ext cx="212173"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78" idx="3"/>
            <a:endCxn id="34" idx="1"/>
          </p:cNvCxnSpPr>
          <p:nvPr/>
        </p:nvCxnSpPr>
        <p:spPr>
          <a:xfrm>
            <a:off x="6541392" y="2858930"/>
            <a:ext cx="204750" cy="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1" idx="3"/>
            <a:endCxn id="32" idx="1"/>
          </p:cNvCxnSpPr>
          <p:nvPr/>
        </p:nvCxnSpPr>
        <p:spPr>
          <a:xfrm flipV="1">
            <a:off x="1719950" y="2858449"/>
            <a:ext cx="193329" cy="211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4" idx="3"/>
            <a:endCxn id="31" idx="1"/>
          </p:cNvCxnSpPr>
          <p:nvPr/>
        </p:nvCxnSpPr>
        <p:spPr>
          <a:xfrm>
            <a:off x="506778" y="2852418"/>
            <a:ext cx="177226" cy="814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01886" y="2667752"/>
            <a:ext cx="304892" cy="369332"/>
          </a:xfrm>
          <a:prstGeom prst="rect">
            <a:avLst/>
          </a:prstGeom>
          <a:noFill/>
        </p:spPr>
        <p:txBody>
          <a:bodyPr wrap="none" rtlCol="0">
            <a:spAutoFit/>
          </a:bodyPr>
          <a:lstStyle/>
          <a:p>
            <a:r>
              <a:rPr lang="en-US" altLang="zh-CN" dirty="0"/>
              <a:t>X</a:t>
            </a:r>
            <a:endParaRPr lang="zh-CN" altLang="en-US" dirty="0"/>
          </a:p>
        </p:txBody>
      </p:sp>
      <p:sp>
        <p:nvSpPr>
          <p:cNvPr id="45" name="TextBox 44"/>
          <p:cNvSpPr txBox="1"/>
          <p:nvPr/>
        </p:nvSpPr>
        <p:spPr>
          <a:xfrm>
            <a:off x="8235215" y="2674265"/>
            <a:ext cx="895150" cy="369332"/>
          </a:xfrm>
          <a:prstGeom prst="rect">
            <a:avLst/>
          </a:prstGeom>
          <a:noFill/>
        </p:spPr>
        <p:txBody>
          <a:bodyPr wrap="square" rtlCol="0">
            <a:spAutoFit/>
          </a:bodyPr>
          <a:lstStyle/>
          <a:p>
            <a:r>
              <a:rPr lang="en-US" altLang="zh-CN" dirty="0"/>
              <a:t>Scores</a:t>
            </a:r>
            <a:endParaRPr lang="zh-CN" altLang="en-US" dirty="0"/>
          </a:p>
        </p:txBody>
      </p:sp>
      <p:sp>
        <p:nvSpPr>
          <p:cNvPr id="46" name="Rectangle 45"/>
          <p:cNvSpPr/>
          <p:nvPr/>
        </p:nvSpPr>
        <p:spPr>
          <a:xfrm>
            <a:off x="7027107" y="4391032"/>
            <a:ext cx="995935"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Inner</a:t>
            </a:r>
          </a:p>
          <a:p>
            <a:pPr algn="ctr"/>
            <a:r>
              <a:rPr lang="en-US" altLang="zh-CN" b="1" dirty="0"/>
              <a:t>Product</a:t>
            </a:r>
            <a:endParaRPr lang="zh-CN" altLang="en-US" b="1" dirty="0"/>
          </a:p>
        </p:txBody>
      </p:sp>
      <p:cxnSp>
        <p:nvCxnSpPr>
          <p:cNvPr id="47" name="Straight Arrow Connector 46"/>
          <p:cNvCxnSpPr>
            <a:endCxn id="50" idx="1"/>
          </p:cNvCxnSpPr>
          <p:nvPr/>
        </p:nvCxnSpPr>
        <p:spPr>
          <a:xfrm flipV="1">
            <a:off x="7008616" y="4731446"/>
            <a:ext cx="1226599" cy="2001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9" idx="3"/>
            <a:endCxn id="54" idx="1"/>
          </p:cNvCxnSpPr>
          <p:nvPr/>
        </p:nvCxnSpPr>
        <p:spPr>
          <a:xfrm>
            <a:off x="509931" y="4750695"/>
            <a:ext cx="17264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05039" y="4566029"/>
            <a:ext cx="304892" cy="369332"/>
          </a:xfrm>
          <a:prstGeom prst="rect">
            <a:avLst/>
          </a:prstGeom>
          <a:noFill/>
        </p:spPr>
        <p:txBody>
          <a:bodyPr wrap="none" rtlCol="0">
            <a:spAutoFit/>
          </a:bodyPr>
          <a:lstStyle/>
          <a:p>
            <a:r>
              <a:rPr lang="en-US" altLang="zh-CN" dirty="0"/>
              <a:t>X</a:t>
            </a:r>
            <a:endParaRPr lang="zh-CN" altLang="en-US" dirty="0"/>
          </a:p>
        </p:txBody>
      </p:sp>
      <p:sp>
        <p:nvSpPr>
          <p:cNvPr id="50" name="TextBox 49"/>
          <p:cNvSpPr txBox="1"/>
          <p:nvPr/>
        </p:nvSpPr>
        <p:spPr>
          <a:xfrm>
            <a:off x="8235215" y="4546780"/>
            <a:ext cx="1021882" cy="369332"/>
          </a:xfrm>
          <a:prstGeom prst="rect">
            <a:avLst/>
          </a:prstGeom>
          <a:noFill/>
        </p:spPr>
        <p:txBody>
          <a:bodyPr wrap="square" rtlCol="0">
            <a:spAutoFit/>
          </a:bodyPr>
          <a:lstStyle/>
          <a:p>
            <a:r>
              <a:rPr lang="en-US" altLang="zh-CN" dirty="0"/>
              <a:t>Scores</a:t>
            </a:r>
            <a:endParaRPr lang="zh-CN" altLang="en-US" dirty="0"/>
          </a:p>
        </p:txBody>
      </p:sp>
      <p:sp>
        <p:nvSpPr>
          <p:cNvPr id="51" name="Rectangle 50"/>
          <p:cNvSpPr/>
          <p:nvPr/>
        </p:nvSpPr>
        <p:spPr>
          <a:xfrm>
            <a:off x="2315189" y="4400950"/>
            <a:ext cx="999992" cy="7026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b="1" dirty="0"/>
              <a:t>Dropout</a:t>
            </a:r>
            <a:endParaRPr lang="zh-CN" altLang="en-US" b="1" dirty="0"/>
          </a:p>
        </p:txBody>
      </p:sp>
      <p:cxnSp>
        <p:nvCxnSpPr>
          <p:cNvPr id="53" name="Straight Arrow Connector 52"/>
          <p:cNvCxnSpPr>
            <a:stCxn id="51" idx="3"/>
            <a:endCxn id="62" idx="1"/>
          </p:cNvCxnSpPr>
          <p:nvPr/>
        </p:nvCxnSpPr>
        <p:spPr>
          <a:xfrm>
            <a:off x="3315181" y="4752273"/>
            <a:ext cx="142982" cy="42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682575" y="4399372"/>
            <a:ext cx="686460"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Conv</a:t>
            </a:r>
            <a:endParaRPr lang="zh-CN" altLang="en-US" b="1" dirty="0"/>
          </a:p>
        </p:txBody>
      </p:sp>
      <p:sp>
        <p:nvSpPr>
          <p:cNvPr id="55" name="Rectangle 54"/>
          <p:cNvSpPr/>
          <p:nvPr/>
        </p:nvSpPr>
        <p:spPr>
          <a:xfrm>
            <a:off x="1502189" y="4399372"/>
            <a:ext cx="677027"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cxnSp>
        <p:nvCxnSpPr>
          <p:cNvPr id="56" name="Straight Arrow Connector 55"/>
          <p:cNvCxnSpPr>
            <a:stCxn id="54" idx="3"/>
            <a:endCxn id="55" idx="1"/>
          </p:cNvCxnSpPr>
          <p:nvPr/>
        </p:nvCxnSpPr>
        <p:spPr>
          <a:xfrm>
            <a:off x="1369035" y="4750695"/>
            <a:ext cx="13315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55" idx="3"/>
            <a:endCxn id="51" idx="1"/>
          </p:cNvCxnSpPr>
          <p:nvPr/>
        </p:nvCxnSpPr>
        <p:spPr>
          <a:xfrm>
            <a:off x="2179216" y="4750695"/>
            <a:ext cx="135973" cy="157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01886" y="1740034"/>
            <a:ext cx="2660344" cy="523220"/>
          </a:xfrm>
          <a:prstGeom prst="rect">
            <a:avLst/>
          </a:prstGeom>
          <a:noFill/>
        </p:spPr>
        <p:txBody>
          <a:bodyPr wrap="none" rtlCol="0">
            <a:spAutoFit/>
          </a:bodyPr>
          <a:lstStyle/>
          <a:p>
            <a:r>
              <a:rPr lang="en-US" altLang="zh-CN" sz="2800" dirty="0"/>
              <a:t>Without dropout</a:t>
            </a:r>
            <a:endParaRPr lang="zh-CN" altLang="en-US" sz="2800" dirty="0"/>
          </a:p>
        </p:txBody>
      </p:sp>
      <p:sp>
        <p:nvSpPr>
          <p:cNvPr id="59" name="TextBox 58"/>
          <p:cNvSpPr txBox="1"/>
          <p:nvPr/>
        </p:nvSpPr>
        <p:spPr>
          <a:xfrm>
            <a:off x="201886" y="3622477"/>
            <a:ext cx="2161810" cy="523220"/>
          </a:xfrm>
          <a:prstGeom prst="rect">
            <a:avLst/>
          </a:prstGeom>
          <a:noFill/>
        </p:spPr>
        <p:txBody>
          <a:bodyPr wrap="none" rtlCol="0">
            <a:spAutoFit/>
          </a:bodyPr>
          <a:lstStyle/>
          <a:p>
            <a:r>
              <a:rPr lang="en-US" altLang="zh-CN" sz="2800" dirty="0"/>
              <a:t>With dropout</a:t>
            </a:r>
            <a:endParaRPr lang="zh-CN" altLang="en-US" sz="2800" dirty="0"/>
          </a:p>
        </p:txBody>
      </p:sp>
      <p:sp>
        <p:nvSpPr>
          <p:cNvPr id="61" name="Rectangle 60"/>
          <p:cNvSpPr/>
          <p:nvPr/>
        </p:nvSpPr>
        <p:spPr>
          <a:xfrm>
            <a:off x="5875072" y="4399371"/>
            <a:ext cx="1008407" cy="70264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b="1" dirty="0"/>
              <a:t>Dropout</a:t>
            </a:r>
            <a:endParaRPr lang="zh-CN" altLang="en-US" b="1" dirty="0"/>
          </a:p>
        </p:txBody>
      </p:sp>
      <p:sp>
        <p:nvSpPr>
          <p:cNvPr id="62" name="Rectangle 61"/>
          <p:cNvSpPr/>
          <p:nvPr/>
        </p:nvSpPr>
        <p:spPr>
          <a:xfrm>
            <a:off x="3458163" y="4405194"/>
            <a:ext cx="659425"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Conv</a:t>
            </a:r>
            <a:endParaRPr lang="zh-CN" altLang="en-US" b="1" dirty="0"/>
          </a:p>
        </p:txBody>
      </p:sp>
      <p:sp>
        <p:nvSpPr>
          <p:cNvPr id="66" name="Rectangle 65"/>
          <p:cNvSpPr/>
          <p:nvPr/>
        </p:nvSpPr>
        <p:spPr>
          <a:xfrm>
            <a:off x="4256288" y="4400590"/>
            <a:ext cx="672305"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cxnSp>
        <p:nvCxnSpPr>
          <p:cNvPr id="68" name="Straight Arrow Connector 67"/>
          <p:cNvCxnSpPr>
            <a:stCxn id="62" idx="3"/>
            <a:endCxn id="66" idx="1"/>
          </p:cNvCxnSpPr>
          <p:nvPr/>
        </p:nvCxnSpPr>
        <p:spPr>
          <a:xfrm flipV="1">
            <a:off x="4117588" y="4751913"/>
            <a:ext cx="138700" cy="460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6" idx="3"/>
            <a:endCxn id="128" idx="1"/>
          </p:cNvCxnSpPr>
          <p:nvPr/>
        </p:nvCxnSpPr>
        <p:spPr>
          <a:xfrm flipV="1">
            <a:off x="4928593" y="4742355"/>
            <a:ext cx="145824" cy="955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61" idx="3"/>
            <a:endCxn id="46" idx="1"/>
          </p:cNvCxnSpPr>
          <p:nvPr/>
        </p:nvCxnSpPr>
        <p:spPr>
          <a:xfrm flipV="1">
            <a:off x="6883479" y="4742355"/>
            <a:ext cx="143628" cy="833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136627" y="2506091"/>
            <a:ext cx="1014723"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Conv</a:t>
            </a:r>
            <a:endParaRPr lang="zh-CN" altLang="en-US" b="1" dirty="0"/>
          </a:p>
        </p:txBody>
      </p:sp>
      <p:sp>
        <p:nvSpPr>
          <p:cNvPr id="72" name="Rectangle 71"/>
          <p:cNvSpPr/>
          <p:nvPr/>
        </p:nvSpPr>
        <p:spPr>
          <a:xfrm>
            <a:off x="4320128" y="2507126"/>
            <a:ext cx="1026916"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t>ReLU</a:t>
            </a:r>
            <a:endParaRPr lang="zh-CN" altLang="en-US" b="1" dirty="0"/>
          </a:p>
        </p:txBody>
      </p:sp>
      <p:cxnSp>
        <p:nvCxnSpPr>
          <p:cNvPr id="74" name="Straight Arrow Connector 73"/>
          <p:cNvCxnSpPr>
            <a:stCxn id="71" idx="3"/>
            <a:endCxn id="72" idx="1"/>
          </p:cNvCxnSpPr>
          <p:nvPr/>
        </p:nvCxnSpPr>
        <p:spPr>
          <a:xfrm>
            <a:off x="4151350" y="2857414"/>
            <a:ext cx="168778" cy="10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72" idx="3"/>
            <a:endCxn id="78" idx="1"/>
          </p:cNvCxnSpPr>
          <p:nvPr/>
        </p:nvCxnSpPr>
        <p:spPr>
          <a:xfrm>
            <a:off x="5347044" y="2858449"/>
            <a:ext cx="193448" cy="48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5540492" y="2507607"/>
            <a:ext cx="1000900"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Pool</a:t>
            </a:r>
            <a:endParaRPr lang="zh-CN" altLang="en-US" b="1" dirty="0"/>
          </a:p>
        </p:txBody>
      </p:sp>
      <p:cxnSp>
        <p:nvCxnSpPr>
          <p:cNvPr id="81" name="Straight Arrow Connector 80"/>
          <p:cNvCxnSpPr>
            <a:stCxn id="32" idx="3"/>
            <a:endCxn id="71" idx="1"/>
          </p:cNvCxnSpPr>
          <p:nvPr/>
        </p:nvCxnSpPr>
        <p:spPr>
          <a:xfrm flipV="1">
            <a:off x="2945700" y="2857414"/>
            <a:ext cx="190927" cy="10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28" name="Rectangle 127"/>
          <p:cNvSpPr/>
          <p:nvPr/>
        </p:nvSpPr>
        <p:spPr>
          <a:xfrm>
            <a:off x="5074417" y="4391032"/>
            <a:ext cx="661573" cy="7026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Pool</a:t>
            </a:r>
            <a:endParaRPr lang="zh-CN" altLang="en-US" b="1" dirty="0"/>
          </a:p>
        </p:txBody>
      </p:sp>
      <p:cxnSp>
        <p:nvCxnSpPr>
          <p:cNvPr id="150" name="Straight Arrow Connector 149"/>
          <p:cNvCxnSpPr>
            <a:stCxn id="128" idx="3"/>
            <a:endCxn id="61" idx="1"/>
          </p:cNvCxnSpPr>
          <p:nvPr/>
        </p:nvCxnSpPr>
        <p:spPr>
          <a:xfrm>
            <a:off x="5735990" y="4742355"/>
            <a:ext cx="139082" cy="833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816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a:t>
            </a:r>
            <a:r>
              <a:rPr lang="en-US" sz="5400" dirty="0" err="1"/>
              <a:t>ConvNets</a:t>
            </a:r>
            <a:endParaRPr lang="en-US" sz="5400" dirty="0"/>
          </a:p>
        </p:txBody>
      </p:sp>
      <p:sp>
        <p:nvSpPr>
          <p:cNvPr id="3" name="Content Placeholder 2"/>
          <p:cNvSpPr>
            <a:spLocks noGrp="1"/>
          </p:cNvSpPr>
          <p:nvPr>
            <p:ph idx="1"/>
          </p:nvPr>
        </p:nvSpPr>
        <p:spPr>
          <a:xfrm>
            <a:off x="0" y="1661996"/>
            <a:ext cx="5986914" cy="4351338"/>
          </a:xfrm>
        </p:spPr>
        <p:txBody>
          <a:bodyPr/>
          <a:lstStyle/>
          <a:p>
            <a:r>
              <a:rPr lang="en-US" dirty="0"/>
              <a:t>Street View House Numbers (SVHN)</a:t>
            </a:r>
          </a:p>
          <a:p>
            <a:pPr lvl="1"/>
            <a:r>
              <a:rPr lang="en-US" dirty="0"/>
              <a:t>Color images of house numbers centered on 1 digit</a:t>
            </a:r>
          </a:p>
          <a:p>
            <a:pPr lvl="1"/>
            <a:r>
              <a:rPr lang="en-US" dirty="0"/>
              <a:t>10 classes, 73k train</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15362" name="Picture 2"/>
          <p:cNvPicPr>
            <a:picLocks noChangeAspect="1" noChangeArrowheads="1"/>
          </p:cNvPicPr>
          <p:nvPr/>
        </p:nvPicPr>
        <p:blipFill>
          <a:blip r:embed="rId2"/>
          <a:srcRect/>
          <a:stretch>
            <a:fillRect/>
          </a:stretch>
        </p:blipFill>
        <p:spPr bwMode="auto">
          <a:xfrm>
            <a:off x="6112042" y="1317056"/>
            <a:ext cx="2415941" cy="1630033"/>
          </a:xfrm>
          <a:prstGeom prst="rect">
            <a:avLst/>
          </a:prstGeom>
          <a:noFill/>
          <a:ln w="9525">
            <a:noFill/>
            <a:miter lim="800000"/>
            <a:headEnd/>
            <a:tailEnd/>
          </a:ln>
          <a:effectLst/>
        </p:spPr>
      </p:pic>
    </p:spTree>
    <p:extLst>
      <p:ext uri="{BB962C8B-B14F-4D97-AF65-F5344CB8AC3E}">
        <p14:creationId xmlns:p14="http://schemas.microsoft.com/office/powerpoint/2010/main" val="3308342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a:t>
            </a:r>
            <a:r>
              <a:rPr lang="en-US" sz="5400" dirty="0" err="1"/>
              <a:t>ConvNets</a:t>
            </a:r>
            <a:endParaRPr lang="en-US" sz="5400" dirty="0"/>
          </a:p>
        </p:txBody>
      </p:sp>
      <p:sp>
        <p:nvSpPr>
          <p:cNvPr id="3" name="Content Placeholder 2"/>
          <p:cNvSpPr>
            <a:spLocks noGrp="1"/>
          </p:cNvSpPr>
          <p:nvPr>
            <p:ph idx="1"/>
          </p:nvPr>
        </p:nvSpPr>
        <p:spPr>
          <a:xfrm>
            <a:off x="0" y="1661996"/>
            <a:ext cx="5986914" cy="4351338"/>
          </a:xfrm>
        </p:spPr>
        <p:txBody>
          <a:bodyPr/>
          <a:lstStyle/>
          <a:p>
            <a:r>
              <a:rPr lang="en-US" dirty="0"/>
              <a:t>Street View House Numbers (SVHN)</a:t>
            </a:r>
          </a:p>
          <a:p>
            <a:pPr lvl="1"/>
            <a:r>
              <a:rPr lang="en-US" dirty="0"/>
              <a:t>Color images of house numbers centered on 1 digit</a:t>
            </a:r>
          </a:p>
          <a:p>
            <a:pPr lvl="1"/>
            <a:r>
              <a:rPr lang="en-US" dirty="0"/>
              <a:t>10 classes, 73k train</a:t>
            </a:r>
          </a:p>
          <a:p>
            <a:r>
              <a:rPr lang="en-US" dirty="0"/>
              <a:t>CIFAR-10 and CIFAR-100</a:t>
            </a:r>
          </a:p>
          <a:p>
            <a:pPr lvl="1"/>
            <a:r>
              <a:rPr lang="en-US" dirty="0"/>
              <a:t>Color images of object categories</a:t>
            </a:r>
          </a:p>
          <a:p>
            <a:pPr lvl="1"/>
            <a:r>
              <a:rPr lang="en-US" dirty="0"/>
              <a:t>10/100 classes, both 50k train</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15362" name="Picture 2"/>
          <p:cNvPicPr>
            <a:picLocks noChangeAspect="1" noChangeArrowheads="1"/>
          </p:cNvPicPr>
          <p:nvPr/>
        </p:nvPicPr>
        <p:blipFill>
          <a:blip r:embed="rId2"/>
          <a:srcRect/>
          <a:stretch>
            <a:fillRect/>
          </a:stretch>
        </p:blipFill>
        <p:spPr bwMode="auto">
          <a:xfrm>
            <a:off x="6112042" y="1317056"/>
            <a:ext cx="2415941" cy="1630033"/>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6080557" y="2992404"/>
            <a:ext cx="2524427" cy="1665209"/>
          </a:xfrm>
          <a:prstGeom prst="rect">
            <a:avLst/>
          </a:prstGeom>
          <a:noFill/>
          <a:ln w="9525">
            <a:noFill/>
            <a:miter lim="800000"/>
            <a:headEnd/>
            <a:tailEnd/>
          </a:ln>
          <a:effectLst/>
        </p:spPr>
      </p:pic>
    </p:spTree>
    <p:extLst>
      <p:ext uri="{BB962C8B-B14F-4D97-AF65-F5344CB8AC3E}">
        <p14:creationId xmlns:p14="http://schemas.microsoft.com/office/powerpoint/2010/main" val="977260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a:t>
            </a:r>
            <a:r>
              <a:rPr lang="en-US" sz="5400" dirty="0" err="1"/>
              <a:t>ConvNets</a:t>
            </a:r>
            <a:endParaRPr lang="en-US" sz="5400" dirty="0"/>
          </a:p>
        </p:txBody>
      </p:sp>
      <p:sp>
        <p:nvSpPr>
          <p:cNvPr id="3" name="Content Placeholder 2"/>
          <p:cNvSpPr>
            <a:spLocks noGrp="1"/>
          </p:cNvSpPr>
          <p:nvPr>
            <p:ph idx="1"/>
          </p:nvPr>
        </p:nvSpPr>
        <p:spPr>
          <a:xfrm>
            <a:off x="0" y="1661996"/>
            <a:ext cx="5986914" cy="4351338"/>
          </a:xfrm>
        </p:spPr>
        <p:txBody>
          <a:bodyPr>
            <a:normAutofit fontScale="85000" lnSpcReduction="10000"/>
          </a:bodyPr>
          <a:lstStyle/>
          <a:p>
            <a:r>
              <a:rPr lang="en-US" dirty="0"/>
              <a:t>Street View House Numbers (SVHN)</a:t>
            </a:r>
          </a:p>
          <a:p>
            <a:pPr lvl="1"/>
            <a:r>
              <a:rPr lang="en-US" dirty="0"/>
              <a:t>Color images of house numbers centered on 1 digit</a:t>
            </a:r>
          </a:p>
          <a:p>
            <a:pPr lvl="1"/>
            <a:r>
              <a:rPr lang="en-US" dirty="0"/>
              <a:t>10 classes, 73k train</a:t>
            </a:r>
          </a:p>
          <a:p>
            <a:r>
              <a:rPr lang="en-US" dirty="0"/>
              <a:t>CIFAR-10 and CIFAR-100</a:t>
            </a:r>
          </a:p>
          <a:p>
            <a:pPr lvl="1"/>
            <a:r>
              <a:rPr lang="en-US" dirty="0"/>
              <a:t>Color images of object categories</a:t>
            </a:r>
          </a:p>
          <a:p>
            <a:pPr lvl="1"/>
            <a:r>
              <a:rPr lang="en-US" dirty="0"/>
              <a:t>10/100 classes, both 50k train</a:t>
            </a:r>
          </a:p>
          <a:p>
            <a:r>
              <a:rPr lang="en-US" dirty="0" err="1"/>
              <a:t>ImageNet</a:t>
            </a:r>
            <a:r>
              <a:rPr lang="en-US" dirty="0"/>
              <a:t> (ILSVRC series)</a:t>
            </a:r>
          </a:p>
          <a:p>
            <a:pPr lvl="1"/>
            <a:r>
              <a:rPr lang="en-US" dirty="0"/>
              <a:t>Color images of object categories</a:t>
            </a:r>
          </a:p>
          <a:p>
            <a:pPr lvl="1"/>
            <a:r>
              <a:rPr lang="en-US" dirty="0"/>
              <a:t>1000 classes, 1.2 </a:t>
            </a:r>
            <a:r>
              <a:rPr lang="en-US" dirty="0">
                <a:solidFill>
                  <a:srgbClr val="FF0000"/>
                </a:solidFill>
              </a:rPr>
              <a:t>MILLION</a:t>
            </a:r>
            <a:r>
              <a:rPr lang="en-US" dirty="0"/>
              <a:t> train</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15362" name="Picture 2"/>
          <p:cNvPicPr>
            <a:picLocks noChangeAspect="1" noChangeArrowheads="1"/>
          </p:cNvPicPr>
          <p:nvPr/>
        </p:nvPicPr>
        <p:blipFill>
          <a:blip r:embed="rId2"/>
          <a:srcRect/>
          <a:stretch>
            <a:fillRect/>
          </a:stretch>
        </p:blipFill>
        <p:spPr bwMode="auto">
          <a:xfrm>
            <a:off x="6112042" y="1317056"/>
            <a:ext cx="2415941" cy="1630033"/>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6080557" y="2992404"/>
            <a:ext cx="2524427" cy="1665209"/>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a:srcRect/>
          <a:stretch>
            <a:fillRect/>
          </a:stretch>
        </p:blipFill>
        <p:spPr bwMode="auto">
          <a:xfrm>
            <a:off x="5981401" y="4687503"/>
            <a:ext cx="2606939" cy="1407946"/>
          </a:xfrm>
          <a:prstGeom prst="rect">
            <a:avLst/>
          </a:prstGeom>
          <a:noFill/>
          <a:ln w="9525">
            <a:noFill/>
            <a:miter lim="800000"/>
            <a:headEnd/>
            <a:tailEnd/>
          </a:ln>
          <a:effectLst/>
        </p:spPr>
      </p:pic>
    </p:spTree>
    <p:extLst>
      <p:ext uri="{BB962C8B-B14F-4D97-AF65-F5344CB8AC3E}">
        <p14:creationId xmlns:p14="http://schemas.microsoft.com/office/powerpoint/2010/main" val="2224748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4724" y="314521"/>
            <a:ext cx="3195747" cy="769441"/>
          </a:xfrm>
          <a:prstGeom prst="rect">
            <a:avLst/>
          </a:prstGeom>
          <a:noFill/>
        </p:spPr>
        <p:txBody>
          <a:bodyPr wrap="none" rtlCol="0">
            <a:spAutoFit/>
          </a:bodyPr>
          <a:lstStyle/>
          <a:p>
            <a:r>
              <a:rPr lang="en-US" sz="4400" dirty="0"/>
              <a:t>Training Data</a:t>
            </a:r>
          </a:p>
        </p:txBody>
      </p:sp>
      <p:cxnSp>
        <p:nvCxnSpPr>
          <p:cNvPr id="12" name="Straight Connector 11"/>
          <p:cNvCxnSpPr/>
          <p:nvPr/>
        </p:nvCxnSpPr>
        <p:spPr>
          <a:xfrm flipH="1">
            <a:off x="3606265" y="1655546"/>
            <a:ext cx="1414914" cy="385010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134627" y="1655545"/>
            <a:ext cx="866274" cy="428324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55355" y="1385427"/>
            <a:ext cx="1917221" cy="4161808"/>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87028" y="1981153"/>
            <a:ext cx="2439587" cy="411003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65722" y="1655545"/>
            <a:ext cx="3079215" cy="3744228"/>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287027" y="1807945"/>
            <a:ext cx="866274" cy="428324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7626" y="1463041"/>
            <a:ext cx="548547" cy="427589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6866964" y="2398011"/>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p:nvPr/>
        </p:nvSpPr>
        <p:spPr>
          <a:xfrm>
            <a:off x="5601620" y="3395694"/>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p:cNvSpPr/>
          <p:nvPr/>
        </p:nvSpPr>
        <p:spPr>
          <a:xfrm>
            <a:off x="6705600" y="4101305"/>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2360768" y="4344977"/>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141377" y="2398011"/>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p>
        </p:txBody>
      </p:sp>
      <p:sp>
        <p:nvSpPr>
          <p:cNvPr id="39" name="Rectangle 38"/>
          <p:cNvSpPr/>
          <p:nvPr/>
        </p:nvSpPr>
        <p:spPr>
          <a:xfrm>
            <a:off x="2581837" y="3049475"/>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 name="Straight Arrow Connector 39"/>
          <p:cNvCxnSpPr/>
          <p:nvPr/>
        </p:nvCxnSpPr>
        <p:spPr>
          <a:xfrm flipV="1">
            <a:off x="872692" y="4422961"/>
            <a:ext cx="0" cy="16682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72692" y="6091187"/>
            <a:ext cx="143326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p:cNvSpPr txBox="1"/>
              <p:nvPr/>
            </p:nvSpPr>
            <p:spPr>
              <a:xfrm>
                <a:off x="2366003" y="6180094"/>
                <a:ext cx="7336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1</m:t>
                          </m:r>
                        </m:sub>
                      </m:sSub>
                    </m:oMath>
                  </m:oMathPara>
                </a14:m>
                <a:endParaRPr lang="en-US" sz="3600" dirty="0"/>
              </a:p>
            </p:txBody>
          </p:sp>
        </mc:Choice>
        <mc:Fallback xmlns="">
          <p:sp>
            <p:nvSpPr>
              <p:cNvPr id="42" name="TextBox 41"/>
              <p:cNvSpPr txBox="1">
                <a:spLocks noRot="1" noChangeAspect="1" noMove="1" noResize="1" noEditPoints="1" noAdjustHandles="1" noChangeArrowheads="1" noChangeShapeType="1" noTextEdit="1"/>
              </p:cNvSpPr>
              <p:nvPr/>
            </p:nvSpPr>
            <p:spPr>
              <a:xfrm>
                <a:off x="2366003" y="6180094"/>
                <a:ext cx="733662" cy="64633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55037" y="3907490"/>
                <a:ext cx="74437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2</m:t>
                          </m:r>
                        </m:sub>
                      </m:sSub>
                    </m:oMath>
                  </m:oMathPara>
                </a14:m>
                <a:endParaRPr lang="en-US" sz="3600" dirty="0"/>
              </a:p>
            </p:txBody>
          </p:sp>
        </mc:Choice>
        <mc:Fallback xmlns="">
          <p:sp>
            <p:nvSpPr>
              <p:cNvPr id="43" name="TextBox 42"/>
              <p:cNvSpPr txBox="1">
                <a:spLocks noRot="1" noChangeAspect="1" noMove="1" noResize="1" noEditPoints="1" noAdjustHandles="1" noChangeArrowheads="1" noChangeShapeType="1" noTextEdit="1"/>
              </p:cNvSpPr>
              <p:nvPr/>
            </p:nvSpPr>
            <p:spPr>
              <a:xfrm>
                <a:off x="-55037" y="3907490"/>
                <a:ext cx="744370" cy="646331"/>
              </a:xfrm>
              <a:prstGeom prst="rect">
                <a:avLst/>
              </a:prstGeom>
              <a:blipFill rotWithShape="0">
                <a:blip r:embed="rId3"/>
                <a:stretch>
                  <a:fillRect/>
                </a:stretch>
              </a:blipFill>
            </p:spPr>
            <p:txBody>
              <a:bodyPr/>
              <a:lstStyle/>
              <a:p>
                <a:r>
                  <a:rPr lang="en-US">
                    <a:noFill/>
                  </a:rPr>
                  <a:t> </a:t>
                </a:r>
              </a:p>
            </p:txBody>
          </p:sp>
        </mc:Fallback>
      </mc:AlternateContent>
      <p:cxnSp>
        <p:nvCxnSpPr>
          <p:cNvPr id="24" name="Straight Connector 23"/>
          <p:cNvCxnSpPr/>
          <p:nvPr/>
        </p:nvCxnSpPr>
        <p:spPr>
          <a:xfrm flipH="1">
            <a:off x="4456836" y="1428655"/>
            <a:ext cx="34941" cy="438912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573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a:t>
            </a:r>
            <a:r>
              <a:rPr lang="en-US" sz="5400" dirty="0" err="1"/>
              <a:t>ConvNets</a:t>
            </a:r>
            <a:endParaRPr lang="en-US" sz="5400" dirty="0"/>
          </a:p>
        </p:txBody>
      </p:sp>
      <p:sp>
        <p:nvSpPr>
          <p:cNvPr id="3" name="Content Placeholder 2"/>
          <p:cNvSpPr>
            <a:spLocks noGrp="1"/>
          </p:cNvSpPr>
          <p:nvPr>
            <p:ph idx="1"/>
          </p:nvPr>
        </p:nvSpPr>
        <p:spPr>
          <a:xfrm>
            <a:off x="0" y="1448602"/>
            <a:ext cx="6858000" cy="4564732"/>
          </a:xfrm>
        </p:spPr>
        <p:txBody>
          <a:bodyPr/>
          <a:lstStyle/>
          <a:p>
            <a:r>
              <a:rPr lang="en-US" dirty="0"/>
              <a:t>Street View House Numbers (SVHN)</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65538" name="Picture 2"/>
          <p:cNvPicPr>
            <a:picLocks noChangeAspect="1" noChangeArrowheads="1"/>
          </p:cNvPicPr>
          <p:nvPr/>
        </p:nvPicPr>
        <p:blipFill>
          <a:blip r:embed="rId2"/>
          <a:srcRect/>
          <a:stretch>
            <a:fillRect/>
          </a:stretch>
        </p:blipFill>
        <p:spPr bwMode="auto">
          <a:xfrm>
            <a:off x="1091817" y="2182479"/>
            <a:ext cx="7191375" cy="3648075"/>
          </a:xfrm>
          <a:prstGeom prst="rect">
            <a:avLst/>
          </a:prstGeom>
          <a:noFill/>
          <a:ln w="9525">
            <a:noFill/>
            <a:miter lim="800000"/>
            <a:headEnd/>
            <a:tailEnd/>
          </a:ln>
          <a:effectLst/>
        </p:spPr>
      </p:pic>
      <p:sp>
        <p:nvSpPr>
          <p:cNvPr id="11" name="Rectangle 10"/>
          <p:cNvSpPr/>
          <p:nvPr/>
        </p:nvSpPr>
        <p:spPr>
          <a:xfrm>
            <a:off x="1020277" y="4504623"/>
            <a:ext cx="7478830" cy="2021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p:cNvSpPr/>
          <p:nvPr/>
        </p:nvSpPr>
        <p:spPr>
          <a:xfrm>
            <a:off x="1020278" y="4947383"/>
            <a:ext cx="7478830" cy="46201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2277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a:t>
            </a:r>
            <a:r>
              <a:rPr lang="en-US" sz="5400" dirty="0" err="1"/>
              <a:t>ConvNets</a:t>
            </a:r>
            <a:endParaRPr lang="en-US" sz="5400" dirty="0"/>
          </a:p>
        </p:txBody>
      </p:sp>
      <p:sp>
        <p:nvSpPr>
          <p:cNvPr id="3" name="Content Placeholder 2"/>
          <p:cNvSpPr>
            <a:spLocks noGrp="1"/>
          </p:cNvSpPr>
          <p:nvPr>
            <p:ph idx="1"/>
          </p:nvPr>
        </p:nvSpPr>
        <p:spPr>
          <a:xfrm>
            <a:off x="0" y="1661996"/>
            <a:ext cx="5986914" cy="4351338"/>
          </a:xfrm>
        </p:spPr>
        <p:txBody>
          <a:bodyPr/>
          <a:lstStyle/>
          <a:p>
            <a:r>
              <a:rPr lang="en-US" dirty="0"/>
              <a:t>CIFAR-10 and CIFAR-100</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66562" name="Picture 2"/>
          <p:cNvPicPr>
            <a:picLocks noChangeAspect="1" noChangeArrowheads="1"/>
          </p:cNvPicPr>
          <p:nvPr/>
        </p:nvPicPr>
        <p:blipFill>
          <a:blip r:embed="rId2"/>
          <a:srcRect/>
          <a:stretch>
            <a:fillRect/>
          </a:stretch>
        </p:blipFill>
        <p:spPr bwMode="auto">
          <a:xfrm>
            <a:off x="657225" y="2452688"/>
            <a:ext cx="7829550" cy="1952625"/>
          </a:xfrm>
          <a:prstGeom prst="rect">
            <a:avLst/>
          </a:prstGeom>
          <a:noFill/>
          <a:ln w="9525">
            <a:noFill/>
            <a:miter lim="800000"/>
            <a:headEnd/>
            <a:tailEnd/>
          </a:ln>
          <a:effectLst/>
        </p:spPr>
      </p:pic>
      <p:sp>
        <p:nvSpPr>
          <p:cNvPr id="11" name="Rectangle 10"/>
          <p:cNvSpPr/>
          <p:nvPr/>
        </p:nvSpPr>
        <p:spPr>
          <a:xfrm>
            <a:off x="798895" y="3599847"/>
            <a:ext cx="7478830" cy="67376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4442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a:t>
            </a:r>
            <a:r>
              <a:rPr lang="en-US" sz="5400" dirty="0" err="1"/>
              <a:t>ConvNets</a:t>
            </a:r>
            <a:endParaRPr lang="en-US" sz="5400" dirty="0"/>
          </a:p>
        </p:txBody>
      </p:sp>
      <p:sp>
        <p:nvSpPr>
          <p:cNvPr id="3" name="Content Placeholder 2"/>
          <p:cNvSpPr>
            <a:spLocks noGrp="1"/>
          </p:cNvSpPr>
          <p:nvPr>
            <p:ph idx="1"/>
          </p:nvPr>
        </p:nvSpPr>
        <p:spPr>
          <a:xfrm>
            <a:off x="0" y="1235676"/>
            <a:ext cx="6598508" cy="4777658"/>
          </a:xfrm>
        </p:spPr>
        <p:txBody>
          <a:bodyPr/>
          <a:lstStyle/>
          <a:p>
            <a:r>
              <a:rPr lang="en-US" dirty="0" err="1"/>
              <a:t>ImageNet</a:t>
            </a:r>
            <a:r>
              <a:rPr lang="en-US" dirty="0"/>
              <a:t> </a:t>
            </a:r>
          </a:p>
          <a:p>
            <a:pPr lvl="1"/>
            <a:r>
              <a:rPr lang="en-US" dirty="0"/>
              <a:t>ILSVRC 2010</a:t>
            </a:r>
          </a:p>
          <a:p>
            <a:pPr marL="457200" lvl="1" indent="0">
              <a:buNone/>
            </a:pPr>
            <a:endParaRPr lang="en-US" dirty="0"/>
          </a:p>
          <a:p>
            <a:pPr lvl="1"/>
            <a:endParaRPr lang="en-US" dirty="0"/>
          </a:p>
          <a:p>
            <a:pPr lvl="1"/>
            <a:endParaRPr lang="en-US" dirty="0"/>
          </a:p>
          <a:p>
            <a:pPr lvl="1"/>
            <a:r>
              <a:rPr lang="en-US" dirty="0"/>
              <a:t>ILSVRC 2012</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pic>
        <p:nvPicPr>
          <p:cNvPr id="67586" name="Picture 2"/>
          <p:cNvPicPr>
            <a:picLocks noChangeAspect="1" noChangeArrowheads="1"/>
          </p:cNvPicPr>
          <p:nvPr/>
        </p:nvPicPr>
        <p:blipFill>
          <a:blip r:embed="rId2"/>
          <a:srcRect/>
          <a:stretch>
            <a:fillRect/>
          </a:stretch>
        </p:blipFill>
        <p:spPr bwMode="auto">
          <a:xfrm>
            <a:off x="904825" y="2593156"/>
            <a:ext cx="6410325" cy="1209675"/>
          </a:xfrm>
          <a:prstGeom prst="rect">
            <a:avLst/>
          </a:prstGeom>
          <a:noFill/>
          <a:ln w="9525">
            <a:noFill/>
            <a:miter lim="800000"/>
            <a:headEnd/>
            <a:tailEnd/>
          </a:ln>
          <a:effectLst/>
        </p:spPr>
      </p:pic>
      <p:sp>
        <p:nvSpPr>
          <p:cNvPr id="10" name="Rectangle 9"/>
          <p:cNvSpPr/>
          <p:nvPr/>
        </p:nvSpPr>
        <p:spPr>
          <a:xfrm>
            <a:off x="837397" y="3513221"/>
            <a:ext cx="7478830" cy="20213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7587" name="Picture 3"/>
          <p:cNvPicPr>
            <a:picLocks noChangeAspect="1" noChangeArrowheads="1"/>
          </p:cNvPicPr>
          <p:nvPr/>
        </p:nvPicPr>
        <p:blipFill>
          <a:blip r:embed="rId3"/>
          <a:srcRect/>
          <a:stretch>
            <a:fillRect/>
          </a:stretch>
        </p:blipFill>
        <p:spPr bwMode="auto">
          <a:xfrm>
            <a:off x="583332" y="4487078"/>
            <a:ext cx="8281535" cy="1667549"/>
          </a:xfrm>
          <a:prstGeom prst="rect">
            <a:avLst/>
          </a:prstGeom>
          <a:noFill/>
          <a:ln w="9525">
            <a:noFill/>
            <a:miter lim="800000"/>
            <a:headEnd/>
            <a:tailEnd/>
          </a:ln>
          <a:effectLst/>
        </p:spPr>
      </p:pic>
      <p:sp>
        <p:nvSpPr>
          <p:cNvPr id="12" name="Rectangle 11"/>
          <p:cNvSpPr/>
          <p:nvPr/>
        </p:nvSpPr>
        <p:spPr>
          <a:xfrm>
            <a:off x="633662" y="5619549"/>
            <a:ext cx="8067575" cy="40586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8664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Simple Classifiers</a:t>
            </a:r>
          </a:p>
        </p:txBody>
      </p:sp>
      <p:sp>
        <p:nvSpPr>
          <p:cNvPr id="3" name="Content Placeholder 2"/>
          <p:cNvSpPr>
            <a:spLocks noGrp="1"/>
          </p:cNvSpPr>
          <p:nvPr>
            <p:ph idx="1"/>
          </p:nvPr>
        </p:nvSpPr>
        <p:spPr>
          <a:xfrm>
            <a:off x="-1" y="1758249"/>
            <a:ext cx="7207625" cy="4351338"/>
          </a:xfrm>
        </p:spPr>
        <p:txBody>
          <a:bodyPr>
            <a:normAutofit/>
          </a:bodyPr>
          <a:lstStyle/>
          <a:p>
            <a:r>
              <a:rPr lang="en-US" sz="2400" dirty="0"/>
              <a:t>Caltech 101</a:t>
            </a:r>
          </a:p>
          <a:p>
            <a:pPr lvl="1"/>
            <a:r>
              <a:rPr lang="en-US" sz="2000" dirty="0"/>
              <a:t>Classifying objects into 101 categories</a:t>
            </a:r>
          </a:p>
        </p:txBody>
      </p:sp>
      <p:sp>
        <p:nvSpPr>
          <p:cNvPr id="5" name="Footer Placeholder 4"/>
          <p:cNvSpPr>
            <a:spLocks noGrp="1"/>
          </p:cNvSpPr>
          <p:nvPr>
            <p:ph type="ftr" sz="quarter" idx="11"/>
          </p:nvPr>
        </p:nvSpPr>
        <p:spPr>
          <a:xfrm>
            <a:off x="1809548" y="6327475"/>
            <a:ext cx="5727031" cy="365125"/>
          </a:xfrm>
        </p:spPr>
        <p:txBody>
          <a:bodyPr/>
          <a:lstStyle/>
          <a:p>
            <a:r>
              <a:rPr lang="en-US" sz="1800" dirty="0"/>
              <a:t>J. Donahue et al. “</a:t>
            </a:r>
            <a:r>
              <a:rPr lang="en-US" sz="1800" dirty="0" err="1"/>
              <a:t>DeCAF</a:t>
            </a:r>
            <a:r>
              <a:rPr lang="en-US" sz="1800" dirty="0"/>
              <a:t>: A Deep </a:t>
            </a:r>
            <a:r>
              <a:rPr lang="en-US" sz="1800" dirty="0" err="1"/>
              <a:t>Convolutional</a:t>
            </a:r>
            <a:r>
              <a:rPr lang="en-US" sz="1800" dirty="0"/>
              <a:t> Activation Feature for Generic Visual Recognition ”. </a:t>
            </a:r>
            <a:r>
              <a:rPr lang="en-US" sz="1800" dirty="0" err="1"/>
              <a:t>arXiv</a:t>
            </a:r>
            <a:r>
              <a:rPr lang="en-US" sz="1800" dirty="0"/>
              <a:t> 2013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959" y="1639986"/>
            <a:ext cx="1707697" cy="136046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151" y="3203901"/>
            <a:ext cx="1302716" cy="145284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307" y="4612049"/>
            <a:ext cx="1438405" cy="1438405"/>
          </a:xfrm>
          <a:prstGeom prst="rect">
            <a:avLst/>
          </a:prstGeom>
        </p:spPr>
      </p:pic>
    </p:spTree>
    <p:extLst>
      <p:ext uri="{BB962C8B-B14F-4D97-AF65-F5344CB8AC3E}">
        <p14:creationId xmlns:p14="http://schemas.microsoft.com/office/powerpoint/2010/main" val="1083535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Simple Classifiers</a:t>
            </a:r>
          </a:p>
        </p:txBody>
      </p:sp>
      <p:sp>
        <p:nvSpPr>
          <p:cNvPr id="3" name="Content Placeholder 2"/>
          <p:cNvSpPr>
            <a:spLocks noGrp="1"/>
          </p:cNvSpPr>
          <p:nvPr>
            <p:ph idx="1"/>
          </p:nvPr>
        </p:nvSpPr>
        <p:spPr>
          <a:xfrm>
            <a:off x="-1" y="1758249"/>
            <a:ext cx="7207625" cy="4351338"/>
          </a:xfrm>
        </p:spPr>
        <p:txBody>
          <a:bodyPr>
            <a:normAutofit/>
          </a:bodyPr>
          <a:lstStyle/>
          <a:p>
            <a:r>
              <a:rPr lang="en-US" sz="2400" dirty="0"/>
              <a:t>Caltech 101</a:t>
            </a:r>
          </a:p>
          <a:p>
            <a:pPr lvl="1"/>
            <a:r>
              <a:rPr lang="en-US" sz="2000" dirty="0"/>
              <a:t>Classifying objects into 101 categories</a:t>
            </a:r>
          </a:p>
          <a:p>
            <a:r>
              <a:rPr lang="en-US" sz="2400" dirty="0"/>
              <a:t>Deep </a:t>
            </a:r>
            <a:r>
              <a:rPr lang="en-US" sz="2400" dirty="0" err="1"/>
              <a:t>Convolutional</a:t>
            </a:r>
            <a:r>
              <a:rPr lang="en-US" sz="2400" dirty="0"/>
              <a:t> Activation Feature (</a:t>
            </a:r>
            <a:r>
              <a:rPr lang="en-US" sz="2400" dirty="0" err="1"/>
              <a:t>DeCAF</a:t>
            </a:r>
            <a:r>
              <a:rPr lang="en-US" sz="2400" dirty="0"/>
              <a:t>)</a:t>
            </a:r>
          </a:p>
          <a:p>
            <a:pPr lvl="1"/>
            <a:r>
              <a:rPr lang="en-US" sz="2000" dirty="0"/>
              <a:t>Activation of CNN (</a:t>
            </a:r>
            <a:r>
              <a:rPr lang="en-US" sz="2000" dirty="0" err="1"/>
              <a:t>CaffeNet</a:t>
            </a:r>
            <a:r>
              <a:rPr lang="en-US" sz="2000" dirty="0"/>
              <a:t>) layers as features</a:t>
            </a:r>
          </a:p>
        </p:txBody>
      </p:sp>
      <p:sp>
        <p:nvSpPr>
          <p:cNvPr id="5" name="Footer Placeholder 4"/>
          <p:cNvSpPr>
            <a:spLocks noGrp="1"/>
          </p:cNvSpPr>
          <p:nvPr>
            <p:ph type="ftr" sz="quarter" idx="11"/>
          </p:nvPr>
        </p:nvSpPr>
        <p:spPr>
          <a:xfrm>
            <a:off x="1809548" y="6327475"/>
            <a:ext cx="5727031" cy="365125"/>
          </a:xfrm>
        </p:spPr>
        <p:txBody>
          <a:bodyPr/>
          <a:lstStyle/>
          <a:p>
            <a:r>
              <a:rPr lang="en-US" sz="1800" dirty="0"/>
              <a:t>J. Donahue et al. “</a:t>
            </a:r>
            <a:r>
              <a:rPr lang="en-US" sz="1800" dirty="0" err="1"/>
              <a:t>DeCAF</a:t>
            </a:r>
            <a:r>
              <a:rPr lang="en-US" sz="1800" dirty="0"/>
              <a:t>: A Deep </a:t>
            </a:r>
            <a:r>
              <a:rPr lang="en-US" sz="1800" dirty="0" err="1"/>
              <a:t>Convolutional</a:t>
            </a:r>
            <a:r>
              <a:rPr lang="en-US" sz="1800" dirty="0"/>
              <a:t> Activation Feature for Generic Visual Recognition ”. </a:t>
            </a:r>
            <a:r>
              <a:rPr lang="en-US" sz="1800" dirty="0" err="1"/>
              <a:t>arXiv</a:t>
            </a:r>
            <a:r>
              <a:rPr lang="en-US" sz="1800" dirty="0"/>
              <a:t> 2013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959" y="1639986"/>
            <a:ext cx="1707697" cy="136046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151" y="3203901"/>
            <a:ext cx="1302716" cy="1452843"/>
          </a:xfrm>
          <a:prstGeom prst="rect">
            <a:avLst/>
          </a:prstGeom>
        </p:spPr>
      </p:pic>
      <p:pic>
        <p:nvPicPr>
          <p:cNvPr id="10" name="Picture 9">
            <a:extLst>
              <a:ext uri="{FF2B5EF4-FFF2-40B4-BE49-F238E27FC236}">
                <a16:creationId xmlns:a16="http://schemas.microsoft.com/office/drawing/2014/main" id="{1817CA21-DDD7-FC42-A950-EA850A067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7307" y="4612049"/>
            <a:ext cx="1438405" cy="1438405"/>
          </a:xfrm>
          <a:prstGeom prst="rect">
            <a:avLst/>
          </a:prstGeom>
        </p:spPr>
      </p:pic>
    </p:spTree>
    <p:extLst>
      <p:ext uri="{BB962C8B-B14F-4D97-AF65-F5344CB8AC3E}">
        <p14:creationId xmlns:p14="http://schemas.microsoft.com/office/powerpoint/2010/main" val="2668149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325563"/>
          </a:xfrm>
        </p:spPr>
        <p:txBody>
          <a:bodyPr>
            <a:noAutofit/>
          </a:bodyPr>
          <a:lstStyle/>
          <a:p>
            <a:r>
              <a:rPr lang="en-US" sz="5400" dirty="0"/>
              <a:t>Dropout on Simple Classifiers</a:t>
            </a:r>
          </a:p>
        </p:txBody>
      </p:sp>
      <p:sp>
        <p:nvSpPr>
          <p:cNvPr id="3" name="Content Placeholder 2"/>
          <p:cNvSpPr>
            <a:spLocks noGrp="1"/>
          </p:cNvSpPr>
          <p:nvPr>
            <p:ph idx="1"/>
          </p:nvPr>
        </p:nvSpPr>
        <p:spPr>
          <a:xfrm>
            <a:off x="-1" y="1758249"/>
            <a:ext cx="7207625" cy="4351338"/>
          </a:xfrm>
        </p:spPr>
        <p:txBody>
          <a:bodyPr>
            <a:normAutofit/>
          </a:bodyPr>
          <a:lstStyle/>
          <a:p>
            <a:r>
              <a:rPr lang="en-US" sz="2400" dirty="0"/>
              <a:t>Caltech 101</a:t>
            </a:r>
          </a:p>
          <a:p>
            <a:pPr lvl="1"/>
            <a:r>
              <a:rPr lang="en-US" sz="2000" dirty="0"/>
              <a:t>Classifying objects into 101 categories</a:t>
            </a:r>
          </a:p>
          <a:p>
            <a:r>
              <a:rPr lang="en-US" sz="2400" dirty="0"/>
              <a:t>Deep </a:t>
            </a:r>
            <a:r>
              <a:rPr lang="en-US" sz="2400" dirty="0" err="1"/>
              <a:t>Convolutional</a:t>
            </a:r>
            <a:r>
              <a:rPr lang="en-US" sz="2400" dirty="0"/>
              <a:t> Activation Feature (</a:t>
            </a:r>
            <a:r>
              <a:rPr lang="en-US" sz="2400" dirty="0" err="1"/>
              <a:t>DeCAF</a:t>
            </a:r>
            <a:r>
              <a:rPr lang="en-US" sz="2400" dirty="0"/>
              <a:t>)</a:t>
            </a:r>
          </a:p>
          <a:p>
            <a:pPr lvl="1"/>
            <a:r>
              <a:rPr lang="en-US" sz="2000" dirty="0"/>
              <a:t>Activation of CNN (</a:t>
            </a:r>
            <a:r>
              <a:rPr lang="en-US" sz="2000" dirty="0" err="1"/>
              <a:t>CaffeNet</a:t>
            </a:r>
            <a:r>
              <a:rPr lang="en-US" sz="2000" dirty="0"/>
              <a:t>) layers as features</a:t>
            </a:r>
          </a:p>
          <a:p>
            <a:r>
              <a:rPr lang="en-US" sz="2400" dirty="0"/>
              <a:t>Logistic regression and SVM on </a:t>
            </a:r>
            <a:r>
              <a:rPr lang="en-US" sz="2400" dirty="0" err="1"/>
              <a:t>DeCAF</a:t>
            </a:r>
            <a:r>
              <a:rPr lang="en-US" sz="2400" dirty="0"/>
              <a:t> on Caltech 101</a:t>
            </a:r>
          </a:p>
        </p:txBody>
      </p:sp>
      <p:sp>
        <p:nvSpPr>
          <p:cNvPr id="5" name="Footer Placeholder 4"/>
          <p:cNvSpPr>
            <a:spLocks noGrp="1"/>
          </p:cNvSpPr>
          <p:nvPr>
            <p:ph type="ftr" sz="quarter" idx="11"/>
          </p:nvPr>
        </p:nvSpPr>
        <p:spPr>
          <a:xfrm>
            <a:off x="1809548" y="6327475"/>
            <a:ext cx="5727031" cy="365125"/>
          </a:xfrm>
        </p:spPr>
        <p:txBody>
          <a:bodyPr/>
          <a:lstStyle/>
          <a:p>
            <a:r>
              <a:rPr lang="en-US" sz="1800" dirty="0"/>
              <a:t>J. Donahue et al. “</a:t>
            </a:r>
            <a:r>
              <a:rPr lang="en-US" sz="1800" dirty="0" err="1"/>
              <a:t>DeCAF</a:t>
            </a:r>
            <a:r>
              <a:rPr lang="en-US" sz="1800" dirty="0"/>
              <a:t>: A Deep </a:t>
            </a:r>
            <a:r>
              <a:rPr lang="en-US" sz="1800" dirty="0" err="1"/>
              <a:t>Convolutional</a:t>
            </a:r>
            <a:r>
              <a:rPr lang="en-US" sz="1800" dirty="0"/>
              <a:t> Activation Feature for Generic Visual Recognition ”. </a:t>
            </a:r>
            <a:r>
              <a:rPr lang="en-US" sz="1800" dirty="0" err="1"/>
              <a:t>arXiv</a:t>
            </a:r>
            <a:r>
              <a:rPr lang="en-US" sz="1800" dirty="0"/>
              <a:t> 2013</a:t>
            </a:r>
          </a:p>
        </p:txBody>
      </p:sp>
      <p:pic>
        <p:nvPicPr>
          <p:cNvPr id="14337" name="Picture 1"/>
          <p:cNvPicPr>
            <a:picLocks noChangeAspect="1" noChangeArrowheads="1"/>
          </p:cNvPicPr>
          <p:nvPr/>
        </p:nvPicPr>
        <p:blipFill>
          <a:blip r:embed="rId2"/>
          <a:srcRect/>
          <a:stretch>
            <a:fillRect/>
          </a:stretch>
        </p:blipFill>
        <p:spPr bwMode="auto">
          <a:xfrm>
            <a:off x="355614" y="3793065"/>
            <a:ext cx="6206552" cy="2208945"/>
          </a:xfrm>
          <a:prstGeom prst="rect">
            <a:avLst/>
          </a:prstGeom>
          <a:noFill/>
          <a:ln w="9525">
            <a:noFill/>
            <a:miter lim="800000"/>
            <a:headEnd/>
            <a:tailEnd/>
          </a:ln>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959" y="1639986"/>
            <a:ext cx="1707697" cy="136046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151" y="3203901"/>
            <a:ext cx="1302716" cy="1452843"/>
          </a:xfrm>
          <a:prstGeom prst="rect">
            <a:avLst/>
          </a:prstGeom>
        </p:spPr>
      </p:pic>
      <p:pic>
        <p:nvPicPr>
          <p:cNvPr id="10" name="Picture 9">
            <a:extLst>
              <a:ext uri="{FF2B5EF4-FFF2-40B4-BE49-F238E27FC236}">
                <a16:creationId xmlns:a16="http://schemas.microsoft.com/office/drawing/2014/main" id="{B42C3A36-87AA-1443-ADA7-BB2AD857B3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7307" y="4612049"/>
            <a:ext cx="1438405" cy="1438405"/>
          </a:xfrm>
          <a:prstGeom prst="rect">
            <a:avLst/>
          </a:prstGeom>
        </p:spPr>
      </p:pic>
    </p:spTree>
    <p:extLst>
      <p:ext uri="{BB962C8B-B14F-4D97-AF65-F5344CB8AC3E}">
        <p14:creationId xmlns:p14="http://schemas.microsoft.com/office/powerpoint/2010/main" val="2587512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Autofit/>
          </a:bodyPr>
          <a:lstStyle/>
          <a:p>
            <a:r>
              <a:rPr lang="en-US" sz="5400" dirty="0"/>
              <a:t>Why Does Dropout Work?</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8" name="Content Placeholder 2"/>
          <p:cNvSpPr>
            <a:spLocks noGrp="1"/>
          </p:cNvSpPr>
          <p:nvPr>
            <p:ph idx="1"/>
          </p:nvPr>
        </p:nvSpPr>
        <p:spPr>
          <a:xfrm>
            <a:off x="198120" y="1325561"/>
            <a:ext cx="5852160" cy="3691281"/>
          </a:xfrm>
        </p:spPr>
        <p:txBody>
          <a:bodyPr>
            <a:normAutofit lnSpcReduction="10000"/>
          </a:bodyPr>
          <a:lstStyle/>
          <a:p>
            <a:r>
              <a:rPr lang="en-US" sz="3200" dirty="0"/>
              <a:t>How to select a good model?</a:t>
            </a:r>
          </a:p>
          <a:p>
            <a:pPr lvl="1"/>
            <a:endParaRPr lang="en-US" dirty="0"/>
          </a:p>
          <a:p>
            <a:pPr lvl="1"/>
            <a:endParaRPr lang="en-US" dirty="0"/>
          </a:p>
          <a:p>
            <a:pPr lvl="1"/>
            <a:endParaRPr lang="en-US" dirty="0"/>
          </a:p>
          <a:p>
            <a:pPr marL="457200" lvl="1" indent="0">
              <a:buNone/>
            </a:pPr>
            <a:endParaRPr lang="en-US" dirty="0"/>
          </a:p>
          <a:p>
            <a:r>
              <a:rPr lang="en-US" sz="3200" dirty="0"/>
              <a:t>How to make a good prediction?</a:t>
            </a:r>
          </a:p>
          <a:p>
            <a:pPr lvl="1"/>
            <a:endParaRPr lang="en-US" dirty="0"/>
          </a:p>
          <a:p>
            <a:pPr lvl="1"/>
            <a:endParaRPr lang="en-US" dirty="0"/>
          </a:p>
        </p:txBody>
      </p:sp>
    </p:spTree>
    <p:extLst>
      <p:ext uri="{BB962C8B-B14F-4D97-AF65-F5344CB8AC3E}">
        <p14:creationId xmlns:p14="http://schemas.microsoft.com/office/powerpoint/2010/main" val="1256250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Autofit/>
          </a:bodyPr>
          <a:lstStyle/>
          <a:p>
            <a:r>
              <a:rPr lang="en-US" sz="5400" dirty="0"/>
              <a:t>Why Does Dropout Work?</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8" name="Content Placeholder 2"/>
          <p:cNvSpPr>
            <a:spLocks noGrp="1"/>
          </p:cNvSpPr>
          <p:nvPr>
            <p:ph idx="1"/>
          </p:nvPr>
        </p:nvSpPr>
        <p:spPr>
          <a:xfrm>
            <a:off x="198120" y="1327473"/>
            <a:ext cx="5852160" cy="3504020"/>
          </a:xfrm>
        </p:spPr>
        <p:txBody>
          <a:bodyPr>
            <a:normAutofit lnSpcReduction="10000"/>
          </a:bodyPr>
          <a:lstStyle/>
          <a:p>
            <a:r>
              <a:rPr lang="en-US" sz="3200" dirty="0"/>
              <a:t>How to select a good model?</a:t>
            </a:r>
          </a:p>
          <a:p>
            <a:pPr lvl="1"/>
            <a:r>
              <a:rPr lang="en-US" dirty="0"/>
              <a:t>Prevent co-adaptation</a:t>
            </a:r>
          </a:p>
          <a:p>
            <a:pPr lvl="1"/>
            <a:r>
              <a:rPr lang="en-US" dirty="0"/>
              <a:t>Induce sparse activations</a:t>
            </a:r>
          </a:p>
          <a:p>
            <a:pPr lvl="1"/>
            <a:r>
              <a:rPr lang="en-US" dirty="0"/>
              <a:t>Data augmentation</a:t>
            </a:r>
          </a:p>
          <a:p>
            <a:pPr marL="457200" lvl="1" indent="0">
              <a:buNone/>
            </a:pPr>
            <a:endParaRPr lang="en-US" dirty="0"/>
          </a:p>
          <a:p>
            <a:r>
              <a:rPr lang="en-US" sz="3200" dirty="0"/>
              <a:t>How to make a good prediction?</a:t>
            </a:r>
          </a:p>
          <a:p>
            <a:pPr lvl="1"/>
            <a:endParaRPr lang="en-US" dirty="0"/>
          </a:p>
        </p:txBody>
      </p:sp>
    </p:spTree>
    <p:extLst>
      <p:ext uri="{BB962C8B-B14F-4D97-AF65-F5344CB8AC3E}">
        <p14:creationId xmlns:p14="http://schemas.microsoft.com/office/powerpoint/2010/main" val="2426093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Autofit/>
          </a:bodyPr>
          <a:lstStyle/>
          <a:p>
            <a:r>
              <a:rPr lang="en-US" sz="5400" dirty="0"/>
              <a:t>Why Does Dropout Work?</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8" name="Content Placeholder 2"/>
          <p:cNvSpPr>
            <a:spLocks noGrp="1"/>
          </p:cNvSpPr>
          <p:nvPr>
            <p:ph idx="1"/>
          </p:nvPr>
        </p:nvSpPr>
        <p:spPr>
          <a:xfrm>
            <a:off x="198120" y="1327473"/>
            <a:ext cx="5852160" cy="4351338"/>
          </a:xfrm>
        </p:spPr>
        <p:txBody>
          <a:bodyPr>
            <a:normAutofit lnSpcReduction="10000"/>
          </a:bodyPr>
          <a:lstStyle/>
          <a:p>
            <a:r>
              <a:rPr lang="en-US" sz="3200" dirty="0"/>
              <a:t>How to select a good model?</a:t>
            </a:r>
          </a:p>
          <a:p>
            <a:pPr lvl="1"/>
            <a:r>
              <a:rPr lang="en-US" dirty="0"/>
              <a:t>Prevent co-adaptation</a:t>
            </a:r>
          </a:p>
          <a:p>
            <a:pPr lvl="1"/>
            <a:r>
              <a:rPr lang="en-US" dirty="0"/>
              <a:t>Induce sparse activations</a:t>
            </a:r>
          </a:p>
          <a:p>
            <a:pPr lvl="1"/>
            <a:r>
              <a:rPr lang="en-US" dirty="0"/>
              <a:t>Data augmentation</a:t>
            </a:r>
          </a:p>
          <a:p>
            <a:pPr marL="457200" lvl="1" indent="0">
              <a:buNone/>
            </a:pPr>
            <a:endParaRPr lang="en-US" dirty="0"/>
          </a:p>
          <a:p>
            <a:r>
              <a:rPr lang="en-US" sz="3200" dirty="0"/>
              <a:t>How to make a good prediction?</a:t>
            </a:r>
          </a:p>
          <a:p>
            <a:pPr lvl="1"/>
            <a:r>
              <a:rPr lang="en-US" dirty="0"/>
              <a:t>Bagging with shared weights</a:t>
            </a:r>
          </a:p>
          <a:p>
            <a:pPr lvl="1"/>
            <a:r>
              <a:rPr lang="en-US" dirty="0"/>
              <a:t>Efficient approximate averaging</a:t>
            </a:r>
          </a:p>
        </p:txBody>
      </p:sp>
    </p:spTree>
    <p:extLst>
      <p:ext uri="{BB962C8B-B14F-4D97-AF65-F5344CB8AC3E}">
        <p14:creationId xmlns:p14="http://schemas.microsoft.com/office/powerpoint/2010/main" val="2364170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Why Does Dropout Work?</a:t>
            </a:r>
          </a:p>
        </p:txBody>
      </p:sp>
      <p:sp>
        <p:nvSpPr>
          <p:cNvPr id="5" name="Footer Placeholder 4"/>
          <p:cNvSpPr>
            <a:spLocks noGrp="1"/>
          </p:cNvSpPr>
          <p:nvPr>
            <p:ph type="ftr" sz="quarter" idx="11"/>
          </p:nvPr>
        </p:nvSpPr>
        <p:spPr>
          <a:xfrm>
            <a:off x="1799924" y="6356351"/>
            <a:ext cx="5986914" cy="365125"/>
          </a:xfrm>
        </p:spPr>
        <p:txBody>
          <a:bodyPr/>
          <a:lstStyle/>
          <a:p>
            <a:r>
              <a:rPr lang="en-US" sz="1800" dirty="0"/>
              <a:t>G. Hinton, “Brains, Sex, and Machine Learning”, </a:t>
            </a:r>
            <a:r>
              <a:rPr lang="en-US" sz="1800" dirty="0" err="1"/>
              <a:t>Youtube</a:t>
            </a:r>
            <a:r>
              <a:rPr lang="en-US" sz="1800" dirty="0"/>
              <a:t> 2012</a:t>
            </a:r>
          </a:p>
        </p:txBody>
      </p:sp>
      <p:sp>
        <p:nvSpPr>
          <p:cNvPr id="7" name="Content Placeholder 2"/>
          <p:cNvSpPr>
            <a:spLocks noGrp="1"/>
          </p:cNvSpPr>
          <p:nvPr>
            <p:ph idx="1"/>
          </p:nvPr>
        </p:nvSpPr>
        <p:spPr>
          <a:xfrm>
            <a:off x="284205" y="1303044"/>
            <a:ext cx="5852160" cy="4251912"/>
          </a:xfrm>
        </p:spPr>
        <p:txBody>
          <a:bodyPr>
            <a:normAutofit/>
          </a:bodyPr>
          <a:lstStyle/>
          <a:p>
            <a:pPr marL="228600" lvl="1">
              <a:spcBef>
                <a:spcPts val="1000"/>
              </a:spcBef>
            </a:pPr>
            <a:r>
              <a:rPr lang="en-US" sz="3200" dirty="0"/>
              <a:t>Prevent co-adaptation</a:t>
            </a:r>
          </a:p>
          <a:p>
            <a:pPr lvl="1"/>
            <a:endParaRPr lang="en-US" dirty="0"/>
          </a:p>
          <a:p>
            <a:endParaRPr lang="en-US" sz="3200" dirty="0"/>
          </a:p>
          <a:p>
            <a:endParaRPr lang="en-US" dirty="0"/>
          </a:p>
        </p:txBody>
      </p:sp>
      <p:pic>
        <p:nvPicPr>
          <p:cNvPr id="1026" name="Picture 2"/>
          <p:cNvPicPr>
            <a:picLocks noChangeAspect="1" noChangeArrowheads="1"/>
          </p:cNvPicPr>
          <p:nvPr/>
        </p:nvPicPr>
        <p:blipFill>
          <a:blip r:embed="rId3"/>
          <a:srcRect/>
          <a:stretch>
            <a:fillRect/>
          </a:stretch>
        </p:blipFill>
        <p:spPr bwMode="auto">
          <a:xfrm>
            <a:off x="1876927" y="1937778"/>
            <a:ext cx="5476774" cy="4398514"/>
          </a:xfrm>
          <a:prstGeom prst="rect">
            <a:avLst/>
          </a:prstGeom>
          <a:noFill/>
          <a:ln w="9525">
            <a:noFill/>
            <a:miter lim="800000"/>
            <a:headEnd/>
            <a:tailEnd/>
          </a:ln>
          <a:effectLst/>
        </p:spPr>
      </p:pic>
    </p:spTree>
    <p:extLst>
      <p:ext uri="{BB962C8B-B14F-4D97-AF65-F5344CB8AC3E}">
        <p14:creationId xmlns:p14="http://schemas.microsoft.com/office/powerpoint/2010/main" val="363607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2440"/>
            <a:ext cx="9144000" cy="769441"/>
          </a:xfrm>
          <a:prstGeom prst="rect">
            <a:avLst/>
          </a:prstGeom>
          <a:noFill/>
        </p:spPr>
        <p:txBody>
          <a:bodyPr wrap="square" rtlCol="0">
            <a:spAutoFit/>
          </a:bodyPr>
          <a:lstStyle/>
          <a:p>
            <a:pPr algn="ctr"/>
            <a:r>
              <a:rPr lang="en-US" sz="4400" dirty="0"/>
              <a:t>Regularization: L1 vs. L2</a:t>
            </a:r>
          </a:p>
        </p:txBody>
      </p:sp>
      <p:pic>
        <p:nvPicPr>
          <p:cNvPr id="2" name="Picture 1">
            <a:extLst>
              <a:ext uri="{FF2B5EF4-FFF2-40B4-BE49-F238E27FC236}">
                <a16:creationId xmlns:a16="http://schemas.microsoft.com/office/drawing/2014/main" id="{929174F7-762B-B24A-98E1-9B6B6C4AC0B9}"/>
              </a:ext>
            </a:extLst>
          </p:cNvPr>
          <p:cNvPicPr>
            <a:picLocks noChangeAspect="1"/>
          </p:cNvPicPr>
          <p:nvPr/>
        </p:nvPicPr>
        <p:blipFill>
          <a:blip r:embed="rId2"/>
          <a:stretch>
            <a:fillRect/>
          </a:stretch>
        </p:blipFill>
        <p:spPr>
          <a:xfrm>
            <a:off x="0" y="945503"/>
            <a:ext cx="9144000" cy="5658971"/>
          </a:xfrm>
          <a:prstGeom prst="rect">
            <a:avLst/>
          </a:prstGeom>
        </p:spPr>
      </p:pic>
    </p:spTree>
    <p:extLst>
      <p:ext uri="{BB962C8B-B14F-4D97-AF65-F5344CB8AC3E}">
        <p14:creationId xmlns:p14="http://schemas.microsoft.com/office/powerpoint/2010/main" val="361240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Why Does Dropout Work?</a:t>
            </a:r>
          </a:p>
        </p:txBody>
      </p:sp>
      <p:sp>
        <p:nvSpPr>
          <p:cNvPr id="5" name="Footer Placeholder 4"/>
          <p:cNvSpPr>
            <a:spLocks noGrp="1"/>
          </p:cNvSpPr>
          <p:nvPr>
            <p:ph type="ftr" sz="quarter" idx="11"/>
          </p:nvPr>
        </p:nvSpPr>
        <p:spPr>
          <a:xfrm>
            <a:off x="1799924" y="6356351"/>
            <a:ext cx="5986914" cy="365125"/>
          </a:xfrm>
        </p:spPr>
        <p:txBody>
          <a:bodyPr/>
          <a:lstStyle/>
          <a:p>
            <a:r>
              <a:rPr lang="en-US" sz="1800" dirty="0"/>
              <a:t>G. Hinton, “Brains, Sex, and Machine Learning”, </a:t>
            </a:r>
            <a:r>
              <a:rPr lang="en-US" sz="1800" dirty="0" err="1"/>
              <a:t>Youtube</a:t>
            </a:r>
            <a:r>
              <a:rPr lang="en-US" sz="1800" dirty="0"/>
              <a:t> 2012</a:t>
            </a:r>
          </a:p>
        </p:txBody>
      </p:sp>
      <p:sp>
        <p:nvSpPr>
          <p:cNvPr id="7" name="Content Placeholder 2"/>
          <p:cNvSpPr>
            <a:spLocks noGrp="1"/>
          </p:cNvSpPr>
          <p:nvPr>
            <p:ph idx="1"/>
          </p:nvPr>
        </p:nvSpPr>
        <p:spPr>
          <a:xfrm>
            <a:off x="296562" y="1193793"/>
            <a:ext cx="5852160" cy="4251912"/>
          </a:xfrm>
        </p:spPr>
        <p:txBody>
          <a:bodyPr>
            <a:normAutofit/>
          </a:bodyPr>
          <a:lstStyle/>
          <a:p>
            <a:pPr marL="228600" lvl="1">
              <a:spcBef>
                <a:spcPts val="1000"/>
              </a:spcBef>
            </a:pPr>
            <a:r>
              <a:rPr lang="en-US" sz="3200" dirty="0"/>
              <a:t>Prevent co-adaptation</a:t>
            </a:r>
          </a:p>
          <a:p>
            <a:pPr lvl="1"/>
            <a:endParaRPr lang="en-US" dirty="0"/>
          </a:p>
          <a:p>
            <a:endParaRPr lang="en-US" sz="3200" dirty="0"/>
          </a:p>
          <a:p>
            <a:endParaRPr lang="en-US" dirty="0"/>
          </a:p>
        </p:txBody>
      </p:sp>
      <p:pic>
        <p:nvPicPr>
          <p:cNvPr id="2050" name="Picture 2"/>
          <p:cNvPicPr>
            <a:picLocks noChangeAspect="1" noChangeArrowheads="1"/>
          </p:cNvPicPr>
          <p:nvPr/>
        </p:nvPicPr>
        <p:blipFill>
          <a:blip r:embed="rId2"/>
          <a:srcRect/>
          <a:stretch>
            <a:fillRect/>
          </a:stretch>
        </p:blipFill>
        <p:spPr bwMode="auto">
          <a:xfrm>
            <a:off x="1876925" y="1916652"/>
            <a:ext cx="5334051" cy="4294200"/>
          </a:xfrm>
          <a:prstGeom prst="rect">
            <a:avLst/>
          </a:prstGeom>
          <a:noFill/>
          <a:ln w="9525">
            <a:noFill/>
            <a:miter lim="800000"/>
            <a:headEnd/>
            <a:tailEnd/>
          </a:ln>
          <a:effectLst/>
        </p:spPr>
      </p:pic>
    </p:spTree>
    <p:extLst>
      <p:ext uri="{BB962C8B-B14F-4D97-AF65-F5344CB8AC3E}">
        <p14:creationId xmlns:p14="http://schemas.microsoft.com/office/powerpoint/2010/main" val="1391323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5400" dirty="0"/>
              <a:t>Why Does Dropout Work?</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7" name="Content Placeholder 2"/>
          <p:cNvSpPr>
            <a:spLocks noGrp="1"/>
          </p:cNvSpPr>
          <p:nvPr>
            <p:ph idx="1"/>
          </p:nvPr>
        </p:nvSpPr>
        <p:spPr>
          <a:xfrm>
            <a:off x="321276" y="1267169"/>
            <a:ext cx="8171848" cy="4251912"/>
          </a:xfrm>
        </p:spPr>
        <p:txBody>
          <a:bodyPr>
            <a:normAutofit/>
          </a:bodyPr>
          <a:lstStyle/>
          <a:p>
            <a:pPr marL="228600" lvl="1">
              <a:spcBef>
                <a:spcPts val="1000"/>
              </a:spcBef>
            </a:pPr>
            <a:r>
              <a:rPr lang="en-US" sz="3200" dirty="0"/>
              <a:t>Prevent co-adaptation</a:t>
            </a:r>
          </a:p>
          <a:p>
            <a:pPr lvl="1"/>
            <a:r>
              <a:rPr lang="en-US" sz="2800" dirty="0"/>
              <a:t>Filters (</a:t>
            </a:r>
            <a:r>
              <a:rPr lang="en-US" sz="2800" dirty="0" err="1"/>
              <a:t>autoencoder</a:t>
            </a:r>
            <a:r>
              <a:rPr lang="en-US" sz="2800" dirty="0"/>
              <a:t> on MNIST)</a:t>
            </a:r>
          </a:p>
          <a:p>
            <a:pPr lvl="1"/>
            <a:endParaRPr lang="en-US" dirty="0"/>
          </a:p>
          <a:p>
            <a:endParaRPr lang="en-US" sz="3200" dirty="0"/>
          </a:p>
          <a:p>
            <a:endParaRPr lang="en-US" dirty="0"/>
          </a:p>
        </p:txBody>
      </p:sp>
      <p:pic>
        <p:nvPicPr>
          <p:cNvPr id="10241" name="Picture 1"/>
          <p:cNvPicPr>
            <a:picLocks noChangeAspect="1" noChangeArrowheads="1"/>
          </p:cNvPicPr>
          <p:nvPr/>
        </p:nvPicPr>
        <p:blipFill>
          <a:blip r:embed="rId2"/>
          <a:srcRect/>
          <a:stretch>
            <a:fillRect/>
          </a:stretch>
        </p:blipFill>
        <p:spPr bwMode="auto">
          <a:xfrm>
            <a:off x="1020279" y="2467238"/>
            <a:ext cx="7151569" cy="3784570"/>
          </a:xfrm>
          <a:prstGeom prst="rect">
            <a:avLst/>
          </a:prstGeom>
          <a:noFill/>
          <a:ln w="9525">
            <a:noFill/>
            <a:miter lim="800000"/>
            <a:headEnd/>
            <a:tailEnd/>
          </a:ln>
          <a:effectLst/>
        </p:spPr>
      </p:pic>
    </p:spTree>
    <p:extLst>
      <p:ext uri="{BB962C8B-B14F-4D97-AF65-F5344CB8AC3E}">
        <p14:creationId xmlns:p14="http://schemas.microsoft.com/office/powerpoint/2010/main" val="4084284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7" name="Content Placeholder 2"/>
          <p:cNvSpPr>
            <a:spLocks noGrp="1"/>
          </p:cNvSpPr>
          <p:nvPr>
            <p:ph idx="1"/>
          </p:nvPr>
        </p:nvSpPr>
        <p:spPr>
          <a:xfrm>
            <a:off x="0" y="1235676"/>
            <a:ext cx="7879976" cy="4498526"/>
          </a:xfrm>
        </p:spPr>
        <p:txBody>
          <a:bodyPr>
            <a:normAutofit/>
          </a:bodyPr>
          <a:lstStyle/>
          <a:p>
            <a:pPr marL="400050" lvl="1" indent="-457200">
              <a:spcBef>
                <a:spcPts val="1000"/>
              </a:spcBef>
              <a:buFont typeface="Arial" panose="020B0604020202020204" pitchFamily="34" charset="0"/>
              <a:buChar char="•"/>
            </a:pPr>
            <a:r>
              <a:rPr lang="en-US" sz="3200" dirty="0"/>
              <a:t>Induce sparse activations</a:t>
            </a:r>
          </a:p>
          <a:p>
            <a:pPr lvl="1"/>
            <a:r>
              <a:rPr lang="en-US" altLang="zh-CN" sz="2800" dirty="0"/>
              <a:t>Activations (</a:t>
            </a:r>
            <a:r>
              <a:rPr lang="en-US" altLang="zh-CN" sz="2800" dirty="0" err="1"/>
              <a:t>autoencoder</a:t>
            </a:r>
            <a:r>
              <a:rPr lang="en-US" altLang="zh-CN" sz="2800" dirty="0"/>
              <a:t> on MNIST)</a:t>
            </a:r>
            <a:endParaRPr lang="en-US" sz="2800" dirty="0"/>
          </a:p>
          <a:p>
            <a:endParaRPr lang="en-US" sz="3200" dirty="0"/>
          </a:p>
          <a:p>
            <a:endParaRPr lang="en-US" dirty="0"/>
          </a:p>
        </p:txBody>
      </p:sp>
      <p:pic>
        <p:nvPicPr>
          <p:cNvPr id="68610" name="Picture 2"/>
          <p:cNvPicPr>
            <a:picLocks noChangeAspect="1" noChangeArrowheads="1"/>
          </p:cNvPicPr>
          <p:nvPr/>
        </p:nvPicPr>
        <p:blipFill>
          <a:blip r:embed="rId2"/>
          <a:srcRect/>
          <a:stretch>
            <a:fillRect/>
          </a:stretch>
        </p:blipFill>
        <p:spPr bwMode="auto">
          <a:xfrm>
            <a:off x="481264" y="2358188"/>
            <a:ext cx="8184525" cy="3553727"/>
          </a:xfrm>
          <a:prstGeom prst="rect">
            <a:avLst/>
          </a:prstGeom>
          <a:noFill/>
          <a:ln w="9525">
            <a:noFill/>
            <a:miter lim="800000"/>
            <a:headEnd/>
            <a:tailEnd/>
          </a:ln>
          <a:effectLst/>
        </p:spPr>
      </p:pic>
      <p:sp>
        <p:nvSpPr>
          <p:cNvPr id="9" name="Title 1"/>
          <p:cNvSpPr txBox="1">
            <a:spLocks/>
          </p:cNvSpPr>
          <p:nvPr/>
        </p:nvSpPr>
        <p:spPr>
          <a:xfrm>
            <a:off x="0" y="0"/>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t>Why Does Dropout Work?</a:t>
            </a:r>
          </a:p>
        </p:txBody>
      </p:sp>
    </p:spTree>
    <p:extLst>
      <p:ext uri="{BB962C8B-B14F-4D97-AF65-F5344CB8AC3E}">
        <p14:creationId xmlns:p14="http://schemas.microsoft.com/office/powerpoint/2010/main" val="677857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382864"/>
            <a:ext cx="7426411" cy="4351338"/>
          </a:xfrm>
        </p:spPr>
        <p:txBody>
          <a:bodyPr>
            <a:normAutofit/>
          </a:bodyPr>
          <a:lstStyle/>
          <a:p>
            <a:r>
              <a:rPr lang="en-US" sz="3200" dirty="0"/>
              <a:t>Data augmentation</a:t>
            </a:r>
          </a:p>
          <a:p>
            <a:pPr lvl="1"/>
            <a:r>
              <a:rPr lang="en-US" altLang="zh-CN" sz="2800" dirty="0"/>
              <a:t>Dropout as adding “pepper” noise </a:t>
            </a:r>
            <a:endParaRPr lang="en-US" sz="2800" dirty="0"/>
          </a:p>
          <a:p>
            <a:endParaRPr lang="en-US" sz="3200" dirty="0"/>
          </a:p>
          <a:p>
            <a:endParaRPr lang="en-US" dirty="0"/>
          </a:p>
        </p:txBody>
      </p:sp>
      <p:pic>
        <p:nvPicPr>
          <p:cNvPr id="68612" name="Picture 4"/>
          <p:cNvPicPr>
            <a:picLocks noChangeAspect="1" noChangeArrowheads="1"/>
          </p:cNvPicPr>
          <p:nvPr/>
        </p:nvPicPr>
        <p:blipFill>
          <a:blip r:embed="rId2"/>
          <a:srcRect/>
          <a:stretch>
            <a:fillRect/>
          </a:stretch>
        </p:blipFill>
        <p:spPr bwMode="auto">
          <a:xfrm>
            <a:off x="2315578" y="4189838"/>
            <a:ext cx="4527985" cy="1494052"/>
          </a:xfrm>
          <a:prstGeom prst="rect">
            <a:avLst/>
          </a:prstGeom>
          <a:noFill/>
          <a:ln w="9525">
            <a:noFill/>
            <a:miter lim="800000"/>
            <a:headEnd/>
            <a:tailEnd/>
          </a:ln>
          <a:effectLst/>
        </p:spPr>
      </p:pic>
      <p:pic>
        <p:nvPicPr>
          <p:cNvPr id="68613" name="Picture 5"/>
          <p:cNvPicPr>
            <a:picLocks noChangeAspect="1" noChangeArrowheads="1"/>
          </p:cNvPicPr>
          <p:nvPr/>
        </p:nvPicPr>
        <p:blipFill>
          <a:blip r:embed="rId3"/>
          <a:srcRect/>
          <a:stretch>
            <a:fillRect/>
          </a:stretch>
        </p:blipFill>
        <p:spPr bwMode="auto">
          <a:xfrm>
            <a:off x="2300438" y="2682755"/>
            <a:ext cx="4543123" cy="1492490"/>
          </a:xfrm>
          <a:prstGeom prst="rect">
            <a:avLst/>
          </a:prstGeom>
          <a:noFill/>
          <a:ln w="9525">
            <a:noFill/>
            <a:miter lim="800000"/>
            <a:headEnd/>
            <a:tailEnd/>
          </a:ln>
          <a:effectLst/>
        </p:spPr>
      </p:pic>
      <p:sp>
        <p:nvSpPr>
          <p:cNvPr id="11" name="TextBox 10"/>
          <p:cNvSpPr txBox="1"/>
          <p:nvPr/>
        </p:nvSpPr>
        <p:spPr>
          <a:xfrm>
            <a:off x="2359135" y="5774662"/>
            <a:ext cx="1395062" cy="523220"/>
          </a:xfrm>
          <a:prstGeom prst="rect">
            <a:avLst/>
          </a:prstGeom>
          <a:noFill/>
        </p:spPr>
        <p:txBody>
          <a:bodyPr wrap="none" rtlCol="0">
            <a:spAutoFit/>
          </a:bodyPr>
          <a:lstStyle/>
          <a:p>
            <a:r>
              <a:rPr lang="en-US" altLang="zh-CN" sz="2800" dirty="0"/>
              <a:t>Cheetah</a:t>
            </a:r>
            <a:endParaRPr lang="zh-CN" altLang="en-US" sz="2800" dirty="0"/>
          </a:p>
        </p:txBody>
      </p:sp>
      <p:sp>
        <p:nvSpPr>
          <p:cNvPr id="12" name="TextBox 11"/>
          <p:cNvSpPr txBox="1"/>
          <p:nvPr/>
        </p:nvSpPr>
        <p:spPr>
          <a:xfrm>
            <a:off x="4090078" y="5773057"/>
            <a:ext cx="897233" cy="523220"/>
          </a:xfrm>
          <a:prstGeom prst="rect">
            <a:avLst/>
          </a:prstGeom>
          <a:noFill/>
        </p:spPr>
        <p:txBody>
          <a:bodyPr wrap="none" rtlCol="0">
            <a:spAutoFit/>
          </a:bodyPr>
          <a:lstStyle/>
          <a:p>
            <a:r>
              <a:rPr lang="en-US" altLang="zh-CN" sz="2800" dirty="0"/>
              <a:t>Train</a:t>
            </a:r>
            <a:endParaRPr lang="zh-CN" altLang="en-US" sz="2800" dirty="0"/>
          </a:p>
        </p:txBody>
      </p:sp>
      <p:sp>
        <p:nvSpPr>
          <p:cNvPr id="13" name="TextBox 12"/>
          <p:cNvSpPr txBox="1"/>
          <p:nvPr/>
        </p:nvSpPr>
        <p:spPr>
          <a:xfrm>
            <a:off x="5609925" y="5773057"/>
            <a:ext cx="1061573" cy="523220"/>
          </a:xfrm>
          <a:prstGeom prst="rect">
            <a:avLst/>
          </a:prstGeom>
          <a:noFill/>
        </p:spPr>
        <p:txBody>
          <a:bodyPr wrap="none" rtlCol="0">
            <a:spAutoFit/>
          </a:bodyPr>
          <a:lstStyle/>
          <a:p>
            <a:r>
              <a:rPr lang="en-US" altLang="zh-CN" sz="2800" dirty="0"/>
              <a:t>Morel</a:t>
            </a:r>
            <a:endParaRPr lang="zh-CN" altLang="en-US" sz="2800" dirty="0"/>
          </a:p>
        </p:txBody>
      </p:sp>
      <p:sp>
        <p:nvSpPr>
          <p:cNvPr id="14" name="Title 1"/>
          <p:cNvSpPr>
            <a:spLocks noGrp="1"/>
          </p:cNvSpPr>
          <p:nvPr>
            <p:ph type="title"/>
          </p:nvPr>
        </p:nvSpPr>
        <p:spPr>
          <a:xfrm>
            <a:off x="0" y="0"/>
            <a:ext cx="9144000" cy="1325563"/>
          </a:xfrm>
        </p:spPr>
        <p:txBody>
          <a:bodyPr>
            <a:normAutofit/>
          </a:bodyPr>
          <a:lstStyle/>
          <a:p>
            <a:r>
              <a:rPr lang="en-US" sz="5400" dirty="0"/>
              <a:t>Why Does Dropout Work?</a:t>
            </a:r>
          </a:p>
        </p:txBody>
      </p:sp>
    </p:spTree>
    <p:extLst>
      <p:ext uri="{BB962C8B-B14F-4D97-AF65-F5344CB8AC3E}">
        <p14:creationId xmlns:p14="http://schemas.microsoft.com/office/powerpoint/2010/main" val="1758062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8" name="Content Placeholder 2"/>
          <p:cNvSpPr>
            <a:spLocks noGrp="1"/>
          </p:cNvSpPr>
          <p:nvPr>
            <p:ph idx="1"/>
          </p:nvPr>
        </p:nvSpPr>
        <p:spPr>
          <a:xfrm>
            <a:off x="0" y="1477880"/>
            <a:ext cx="8229600" cy="4351338"/>
          </a:xfrm>
        </p:spPr>
        <p:txBody>
          <a:bodyPr>
            <a:normAutofit/>
          </a:bodyPr>
          <a:lstStyle/>
          <a:p>
            <a:r>
              <a:rPr lang="en-US" sz="3200" dirty="0"/>
              <a:t>Bagging with shared weights</a:t>
            </a:r>
          </a:p>
          <a:p>
            <a:pPr lvl="1"/>
            <a:r>
              <a:rPr lang="en-US" sz="2800" dirty="0"/>
              <a:t>Exponentially many architectures</a:t>
            </a:r>
          </a:p>
        </p:txBody>
      </p:sp>
      <p:pic>
        <p:nvPicPr>
          <p:cNvPr id="69634" name="Picture 2"/>
          <p:cNvPicPr>
            <a:picLocks noChangeAspect="1" noChangeArrowheads="1"/>
          </p:cNvPicPr>
          <p:nvPr/>
        </p:nvPicPr>
        <p:blipFill>
          <a:blip r:embed="rId3"/>
          <a:srcRect/>
          <a:stretch>
            <a:fillRect/>
          </a:stretch>
        </p:blipFill>
        <p:spPr bwMode="auto">
          <a:xfrm>
            <a:off x="1617929" y="2635271"/>
            <a:ext cx="6334001" cy="3346264"/>
          </a:xfrm>
          <a:prstGeom prst="rect">
            <a:avLst/>
          </a:prstGeom>
          <a:noFill/>
          <a:ln w="9525">
            <a:noFill/>
            <a:miter lim="800000"/>
            <a:headEnd/>
            <a:tailEnd/>
          </a:ln>
          <a:effectLst/>
        </p:spPr>
      </p:pic>
      <p:sp>
        <p:nvSpPr>
          <p:cNvPr id="9" name="Title 1"/>
          <p:cNvSpPr>
            <a:spLocks noGrp="1"/>
          </p:cNvSpPr>
          <p:nvPr>
            <p:ph type="title"/>
          </p:nvPr>
        </p:nvSpPr>
        <p:spPr>
          <a:xfrm>
            <a:off x="0" y="0"/>
            <a:ext cx="9144000" cy="1325563"/>
          </a:xfrm>
        </p:spPr>
        <p:txBody>
          <a:bodyPr>
            <a:normAutofit/>
          </a:bodyPr>
          <a:lstStyle/>
          <a:p>
            <a:r>
              <a:rPr lang="en-US" sz="5400" dirty="0"/>
              <a:t>Why Does Dropout Work?</a:t>
            </a:r>
          </a:p>
        </p:txBody>
      </p:sp>
      <p:cxnSp>
        <p:nvCxnSpPr>
          <p:cNvPr id="3" name="Straight Arrow Connector 2"/>
          <p:cNvCxnSpPr/>
          <p:nvPr/>
        </p:nvCxnSpPr>
        <p:spPr>
          <a:xfrm flipH="1" flipV="1">
            <a:off x="1314503" y="2913501"/>
            <a:ext cx="25757" cy="2789804"/>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2757" y="4163925"/>
            <a:ext cx="1221168" cy="461665"/>
          </a:xfrm>
          <a:prstGeom prst="rect">
            <a:avLst/>
          </a:prstGeom>
          <a:noFill/>
        </p:spPr>
        <p:txBody>
          <a:bodyPr wrap="none" rtlCol="0">
            <a:spAutoFit/>
          </a:bodyPr>
          <a:lstStyle/>
          <a:p>
            <a:r>
              <a:rPr lang="en-US" sz="2400" dirty="0"/>
              <a:t>Forward</a:t>
            </a:r>
          </a:p>
        </p:txBody>
      </p:sp>
    </p:spTree>
    <p:extLst>
      <p:ext uri="{BB962C8B-B14F-4D97-AF65-F5344CB8AC3E}">
        <p14:creationId xmlns:p14="http://schemas.microsoft.com/office/powerpoint/2010/main" val="3891746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1798" y="6356351"/>
            <a:ext cx="6063916" cy="365125"/>
          </a:xfrm>
        </p:spPr>
        <p:txBody>
          <a:bodyPr/>
          <a:lstStyle/>
          <a:p>
            <a:r>
              <a:rPr lang="en-US" sz="1800" dirty="0"/>
              <a:t>G. Hinton, “Brains, Sex, and Machine Learning”, </a:t>
            </a:r>
            <a:r>
              <a:rPr lang="en-US" sz="1800" dirty="0" err="1"/>
              <a:t>Youtube</a:t>
            </a:r>
            <a:r>
              <a:rPr lang="en-US" sz="1800" dirty="0"/>
              <a:t> 2012</a:t>
            </a:r>
          </a:p>
        </p:txBody>
      </p:sp>
      <p:cxnSp>
        <p:nvCxnSpPr>
          <p:cNvPr id="40" name="Straight Arrow Connector 39"/>
          <p:cNvCxnSpPr>
            <a:stCxn id="41" idx="3"/>
            <a:endCxn id="44" idx="1"/>
          </p:cNvCxnSpPr>
          <p:nvPr/>
        </p:nvCxnSpPr>
        <p:spPr>
          <a:xfrm>
            <a:off x="1450061" y="3547792"/>
            <a:ext cx="423488" cy="374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981984" y="3286182"/>
                <a:ext cx="46807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i="1" dirty="0" smtClean="0">
                          <a:latin typeface="Cambria Math" panose="02040503050406030204" pitchFamily="18" charset="0"/>
                        </a:rPr>
                        <m:t>𝑥</m:t>
                      </m:r>
                    </m:oMath>
                  </m:oMathPara>
                </a14:m>
                <a:endParaRPr lang="zh-CN" altLang="en-US" sz="2800" dirty="0"/>
              </a:p>
            </p:txBody>
          </p:sp>
        </mc:Choice>
        <mc:Fallback xmlns="">
          <p:sp>
            <p:nvSpPr>
              <p:cNvPr id="41" name="TextBox 40"/>
              <p:cNvSpPr txBox="1">
                <a:spLocks noRot="1" noChangeAspect="1" noMove="1" noResize="1" noEditPoints="1" noAdjustHandles="1" noChangeArrowheads="1" noChangeShapeType="1" noTextEdit="1"/>
              </p:cNvSpPr>
              <p:nvPr/>
            </p:nvSpPr>
            <p:spPr>
              <a:xfrm>
                <a:off x="981984" y="3286182"/>
                <a:ext cx="468077" cy="523220"/>
              </a:xfrm>
              <a:prstGeom prst="rect">
                <a:avLst/>
              </a:prstGeom>
              <a:blipFill rotWithShape="0">
                <a:blip r:embed="rId3"/>
                <a:stretch>
                  <a:fillRect/>
                </a:stretch>
              </a:blipFill>
            </p:spPr>
            <p:txBody>
              <a:bodyPr/>
              <a:lstStyle/>
              <a:p>
                <a:r>
                  <a:rPr lang="en-US">
                    <a:noFill/>
                  </a:rPr>
                  <a:t> </a:t>
                </a:r>
              </a:p>
            </p:txBody>
          </p:sp>
        </mc:Fallback>
      </mc:AlternateContent>
      <p:sp>
        <p:nvSpPr>
          <p:cNvPr id="42" name="Rectangle 41"/>
          <p:cNvSpPr/>
          <p:nvPr/>
        </p:nvSpPr>
        <p:spPr>
          <a:xfrm>
            <a:off x="3878704" y="3116561"/>
            <a:ext cx="1359812" cy="869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Inner</a:t>
            </a:r>
          </a:p>
          <a:p>
            <a:pPr algn="ctr"/>
            <a:r>
              <a:rPr lang="en-US" altLang="zh-CN" sz="2400" dirty="0"/>
              <a:t>Product</a:t>
            </a:r>
            <a:endParaRPr lang="zh-CN" altLang="en-US" sz="2400" dirty="0"/>
          </a:p>
        </p:txBody>
      </p:sp>
      <p:cxnSp>
        <p:nvCxnSpPr>
          <p:cNvPr id="43" name="Straight Arrow Connector 42"/>
          <p:cNvCxnSpPr>
            <a:stCxn id="42" idx="3"/>
            <a:endCxn id="46" idx="1"/>
          </p:cNvCxnSpPr>
          <p:nvPr/>
        </p:nvCxnSpPr>
        <p:spPr>
          <a:xfrm flipV="1">
            <a:off x="5238516" y="3545457"/>
            <a:ext cx="393795" cy="607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1873549" y="3116561"/>
            <a:ext cx="1268074" cy="869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Dropout</a:t>
            </a:r>
            <a:endParaRPr lang="zh-CN" altLang="en-US" sz="2400" dirty="0"/>
          </a:p>
        </p:txBody>
      </p:sp>
      <p:cxnSp>
        <p:nvCxnSpPr>
          <p:cNvPr id="45" name="Straight Arrow Connector 44"/>
          <p:cNvCxnSpPr>
            <a:stCxn id="44" idx="3"/>
            <a:endCxn id="42" idx="1"/>
          </p:cNvCxnSpPr>
          <p:nvPr/>
        </p:nvCxnSpPr>
        <p:spPr>
          <a:xfrm>
            <a:off x="3141623" y="3551533"/>
            <a:ext cx="73708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p:cNvSpPr txBox="1"/>
              <p:nvPr/>
            </p:nvSpPr>
            <p:spPr>
              <a:xfrm>
                <a:off x="5632311" y="3283847"/>
                <a:ext cx="274745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b="0" i="1" dirty="0" smtClean="0">
                          <a:latin typeface="Cambria Math" panose="02040503050406030204" pitchFamily="18" charset="0"/>
                        </a:rPr>
                        <m:t>𝑠</m:t>
                      </m:r>
                      <m:r>
                        <a:rPr lang="en-US" altLang="zh-CN" sz="2800" i="1" dirty="0" smtClean="0">
                          <a:latin typeface="Cambria Math" panose="02040503050406030204" pitchFamily="18" charset="0"/>
                        </a:rPr>
                        <m:t>𝑐𝑜𝑟𝑒</m:t>
                      </m:r>
                      <m:r>
                        <a:rPr lang="en-US" altLang="zh-CN" sz="2800" i="1" dirty="0" smtClean="0">
                          <a:latin typeface="Cambria Math" panose="02040503050406030204" pitchFamily="18" charset="0"/>
                        </a:rPr>
                        <m:t>=(</m:t>
                      </m:r>
                      <m:r>
                        <a:rPr lang="en-US" altLang="zh-CN" sz="2800" i="1" dirty="0" err="1" smtClean="0">
                          <a:latin typeface="Cambria Math" panose="02040503050406030204" pitchFamily="18" charset="0"/>
                        </a:rPr>
                        <m:t>𝑤</m:t>
                      </m:r>
                      <m:r>
                        <a:rPr lang="en-US" altLang="zh-CN" sz="2800" i="1" dirty="0" err="1" smtClean="0">
                          <a:latin typeface="Cambria Math" panose="02040503050406030204" pitchFamily="18" charset="0"/>
                        </a:rPr>
                        <m:t>,</m:t>
                      </m:r>
                      <m:acc>
                        <m:accPr>
                          <m:chr m:val="̃"/>
                          <m:ctrlPr>
                            <a:rPr lang="en-US" altLang="zh-CN" sz="2800" i="1" dirty="0">
                              <a:latin typeface="Cambria Math" panose="02040503050406030204" pitchFamily="18" charset="0"/>
                            </a:rPr>
                          </m:ctrlPr>
                        </m:accPr>
                        <m:e>
                          <m:r>
                            <a:rPr lang="en-US" altLang="zh-CN" sz="2800" i="1" dirty="0">
                              <a:latin typeface="Cambria Math" panose="02040503050406030204" pitchFamily="18" charset="0"/>
                            </a:rPr>
                            <m:t>𝑥</m:t>
                          </m:r>
                        </m:e>
                      </m:acc>
                      <m:r>
                        <a:rPr lang="en-US" altLang="zh-CN" sz="2800" i="1" dirty="0" smtClean="0">
                          <a:latin typeface="Cambria Math" panose="02040503050406030204" pitchFamily="18" charset="0"/>
                        </a:rPr>
                        <m:t>)</m:t>
                      </m:r>
                    </m:oMath>
                  </m:oMathPara>
                </a14:m>
                <a:endParaRPr lang="zh-CN" altLang="en-US" sz="2800" dirty="0"/>
              </a:p>
            </p:txBody>
          </p:sp>
        </mc:Choice>
        <mc:Fallback xmlns="">
          <p:sp>
            <p:nvSpPr>
              <p:cNvPr id="46" name="TextBox 45"/>
              <p:cNvSpPr txBox="1">
                <a:spLocks noRot="1" noChangeAspect="1" noMove="1" noResize="1" noEditPoints="1" noAdjustHandles="1" noChangeArrowheads="1" noChangeShapeType="1" noTextEdit="1"/>
              </p:cNvSpPr>
              <p:nvPr/>
            </p:nvSpPr>
            <p:spPr>
              <a:xfrm>
                <a:off x="5632311" y="3283847"/>
                <a:ext cx="2747459"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283043" y="2976359"/>
                <a:ext cx="46807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800" i="1" dirty="0" smtClean="0">
                              <a:latin typeface="Cambria Math" panose="02040503050406030204" pitchFamily="18" charset="0"/>
                            </a:rPr>
                          </m:ctrlPr>
                        </m:accPr>
                        <m:e>
                          <m:r>
                            <a:rPr lang="en-US" altLang="zh-CN" sz="2800" b="0" i="1" dirty="0" smtClean="0">
                              <a:latin typeface="Cambria Math" panose="02040503050406030204" pitchFamily="18" charset="0"/>
                            </a:rPr>
                            <m:t>𝑥</m:t>
                          </m:r>
                        </m:e>
                      </m:acc>
                    </m:oMath>
                  </m:oMathPara>
                </a14:m>
                <a:endParaRPr lang="zh-CN" alt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3283043" y="2976359"/>
                <a:ext cx="468077" cy="523220"/>
              </a:xfrm>
              <a:prstGeom prst="rect">
                <a:avLst/>
              </a:prstGeom>
              <a:blipFill rotWithShape="0">
                <a:blip r:embed="rId5"/>
                <a:stretch>
                  <a:fillRect/>
                </a:stretch>
              </a:blipFill>
            </p:spPr>
            <p:txBody>
              <a:bodyPr/>
              <a:lstStyle/>
              <a:p>
                <a:r>
                  <a:rPr lang="en-US">
                    <a:noFill/>
                  </a:rPr>
                  <a:t> </a:t>
                </a:r>
              </a:p>
            </p:txBody>
          </p:sp>
        </mc:Fallback>
      </mc:AlternateContent>
      <p:sp>
        <p:nvSpPr>
          <p:cNvPr id="17" name="Title 1"/>
          <p:cNvSpPr>
            <a:spLocks noGrp="1"/>
          </p:cNvSpPr>
          <p:nvPr>
            <p:ph type="title"/>
          </p:nvPr>
        </p:nvSpPr>
        <p:spPr>
          <a:xfrm>
            <a:off x="0" y="0"/>
            <a:ext cx="9144000" cy="1325563"/>
          </a:xfrm>
        </p:spPr>
        <p:txBody>
          <a:bodyPr>
            <a:normAutofit/>
          </a:bodyPr>
          <a:lstStyle/>
          <a:p>
            <a:r>
              <a:rPr lang="en-US" sz="5400" dirty="0"/>
              <a:t>Why Does Dropout Work?</a:t>
            </a:r>
          </a:p>
        </p:txBody>
      </p:sp>
      <p:sp>
        <p:nvSpPr>
          <p:cNvPr id="19" name="Content Placeholder 2"/>
          <p:cNvSpPr txBox="1">
            <a:spLocks/>
          </p:cNvSpPr>
          <p:nvPr/>
        </p:nvSpPr>
        <p:spPr>
          <a:xfrm>
            <a:off x="0" y="1477880"/>
            <a:ext cx="8229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Bagging with shared weights</a:t>
            </a:r>
          </a:p>
          <a:p>
            <a:pPr lvl="1"/>
            <a:r>
              <a:rPr lang="en-US" sz="2800" dirty="0"/>
              <a:t>Exponentially many architectures</a:t>
            </a:r>
          </a:p>
          <a:p>
            <a:pPr lvl="1"/>
            <a:r>
              <a:rPr lang="en-US" sz="2800" dirty="0"/>
              <a:t>Approximate geometric mean of all architectures</a:t>
            </a:r>
          </a:p>
        </p:txBody>
      </p:sp>
      <p:cxnSp>
        <p:nvCxnSpPr>
          <p:cNvPr id="47" name="Straight Arrow Connector 46"/>
          <p:cNvCxnSpPr>
            <a:endCxn id="44" idx="2"/>
          </p:cNvCxnSpPr>
          <p:nvPr/>
        </p:nvCxnSpPr>
        <p:spPr>
          <a:xfrm flipV="1">
            <a:off x="2507586" y="3986505"/>
            <a:ext cx="0" cy="5271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2581601" y="4192707"/>
                <a:ext cx="29424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36" name="TextBox 35"/>
              <p:cNvSpPr txBox="1">
                <a:spLocks noRot="1" noChangeAspect="1" noMove="1" noResize="1" noEditPoints="1" noAdjustHandles="1" noChangeArrowheads="1" noChangeShapeType="1" noTextEdit="1"/>
              </p:cNvSpPr>
              <p:nvPr/>
            </p:nvSpPr>
            <p:spPr>
              <a:xfrm>
                <a:off x="2581601" y="4192707"/>
                <a:ext cx="294248" cy="430887"/>
              </a:xfrm>
              <a:prstGeom prst="rect">
                <a:avLst/>
              </a:prstGeom>
              <a:blipFill rotWithShape="0">
                <a:blip r:embed="rId8"/>
                <a:stretch>
                  <a:fillRect/>
                </a:stretch>
              </a:blipFill>
            </p:spPr>
            <p:txBody>
              <a:bodyPr/>
              <a:lstStyle/>
              <a:p>
                <a:r>
                  <a:rPr lang="en-US">
                    <a:noFill/>
                  </a:rPr>
                  <a:t> </a:t>
                </a:r>
              </a:p>
            </p:txBody>
          </p:sp>
        </mc:Fallback>
      </mc:AlternateContent>
      <p:cxnSp>
        <p:nvCxnSpPr>
          <p:cNvPr id="48" name="Straight Arrow Connector 47"/>
          <p:cNvCxnSpPr>
            <a:endCxn id="42" idx="2"/>
          </p:cNvCxnSpPr>
          <p:nvPr/>
        </p:nvCxnSpPr>
        <p:spPr>
          <a:xfrm flipH="1" flipV="1">
            <a:off x="4558610" y="3986505"/>
            <a:ext cx="5255" cy="5271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4656059" y="4138822"/>
                <a:ext cx="4902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dirty="0">
                          <a:latin typeface="Cambria Math" panose="02040503050406030204" pitchFamily="18" charset="0"/>
                        </a:rPr>
                        <m:t>𝑤</m:t>
                      </m:r>
                    </m:oMath>
                  </m:oMathPara>
                </a14:m>
                <a:endParaRPr lang="en-US" sz="2400" dirty="0"/>
              </a:p>
            </p:txBody>
          </p:sp>
        </mc:Choice>
        <mc:Fallback xmlns="">
          <p:sp>
            <p:nvSpPr>
              <p:cNvPr id="39" name="Rectangle 38"/>
              <p:cNvSpPr>
                <a:spLocks noRot="1" noChangeAspect="1" noMove="1" noResize="1" noEditPoints="1" noAdjustHandles="1" noChangeArrowheads="1" noChangeShapeType="1" noTextEdit="1"/>
              </p:cNvSpPr>
              <p:nvPr/>
            </p:nvSpPr>
            <p:spPr>
              <a:xfrm>
                <a:off x="4656059" y="4138822"/>
                <a:ext cx="490262" cy="461665"/>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46681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1798" y="6356351"/>
            <a:ext cx="6063916" cy="365125"/>
          </a:xfrm>
        </p:spPr>
        <p:txBody>
          <a:bodyPr/>
          <a:lstStyle/>
          <a:p>
            <a:r>
              <a:rPr lang="en-US" sz="1800" dirty="0"/>
              <a:t>G. Hinton, “Brains, Sex, and Machine Learning”, </a:t>
            </a:r>
            <a:r>
              <a:rPr lang="en-US" sz="1800" dirty="0" err="1"/>
              <a:t>Youtube</a:t>
            </a:r>
            <a:r>
              <a:rPr lang="en-US" sz="1800" dirty="0"/>
              <a:t> 2012</a:t>
            </a:r>
          </a:p>
        </p:txBody>
      </p:sp>
      <p:cxnSp>
        <p:nvCxnSpPr>
          <p:cNvPr id="40" name="Straight Arrow Connector 39"/>
          <p:cNvCxnSpPr>
            <a:stCxn id="41" idx="3"/>
            <a:endCxn id="44" idx="1"/>
          </p:cNvCxnSpPr>
          <p:nvPr/>
        </p:nvCxnSpPr>
        <p:spPr>
          <a:xfrm>
            <a:off x="1450061" y="3547792"/>
            <a:ext cx="423488" cy="374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981984" y="3286182"/>
                <a:ext cx="46807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i="1" dirty="0" smtClean="0">
                          <a:latin typeface="Cambria Math" panose="02040503050406030204" pitchFamily="18" charset="0"/>
                        </a:rPr>
                        <m:t>𝑥</m:t>
                      </m:r>
                    </m:oMath>
                  </m:oMathPara>
                </a14:m>
                <a:endParaRPr lang="zh-CN" altLang="en-US" sz="2800" dirty="0"/>
              </a:p>
            </p:txBody>
          </p:sp>
        </mc:Choice>
        <mc:Fallback xmlns="">
          <p:sp>
            <p:nvSpPr>
              <p:cNvPr id="41" name="TextBox 40"/>
              <p:cNvSpPr txBox="1">
                <a:spLocks noRot="1" noChangeAspect="1" noMove="1" noResize="1" noEditPoints="1" noAdjustHandles="1" noChangeArrowheads="1" noChangeShapeType="1" noTextEdit="1"/>
              </p:cNvSpPr>
              <p:nvPr/>
            </p:nvSpPr>
            <p:spPr>
              <a:xfrm>
                <a:off x="981984" y="3286182"/>
                <a:ext cx="468077" cy="523220"/>
              </a:xfrm>
              <a:prstGeom prst="rect">
                <a:avLst/>
              </a:prstGeom>
              <a:blipFill rotWithShape="0">
                <a:blip r:embed="rId3"/>
                <a:stretch>
                  <a:fillRect/>
                </a:stretch>
              </a:blipFill>
            </p:spPr>
            <p:txBody>
              <a:bodyPr/>
              <a:lstStyle/>
              <a:p>
                <a:r>
                  <a:rPr lang="en-US">
                    <a:noFill/>
                  </a:rPr>
                  <a:t> </a:t>
                </a:r>
              </a:p>
            </p:txBody>
          </p:sp>
        </mc:Fallback>
      </mc:AlternateContent>
      <p:sp>
        <p:nvSpPr>
          <p:cNvPr id="42" name="Rectangle 41"/>
          <p:cNvSpPr/>
          <p:nvPr/>
        </p:nvSpPr>
        <p:spPr>
          <a:xfrm>
            <a:off x="3878704" y="3116561"/>
            <a:ext cx="1359812" cy="869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Inner</a:t>
            </a:r>
          </a:p>
          <a:p>
            <a:pPr algn="ctr"/>
            <a:r>
              <a:rPr lang="en-US" altLang="zh-CN" sz="2400" dirty="0"/>
              <a:t>Product</a:t>
            </a:r>
            <a:endParaRPr lang="zh-CN" altLang="en-US" sz="2400" dirty="0"/>
          </a:p>
        </p:txBody>
      </p:sp>
      <p:cxnSp>
        <p:nvCxnSpPr>
          <p:cNvPr id="43" name="Straight Arrow Connector 42"/>
          <p:cNvCxnSpPr>
            <a:stCxn id="42" idx="3"/>
            <a:endCxn id="46" idx="1"/>
          </p:cNvCxnSpPr>
          <p:nvPr/>
        </p:nvCxnSpPr>
        <p:spPr>
          <a:xfrm flipV="1">
            <a:off x="5238516" y="3545457"/>
            <a:ext cx="393795" cy="607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1873549" y="3116561"/>
            <a:ext cx="1268074" cy="869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Dropout</a:t>
            </a:r>
            <a:endParaRPr lang="zh-CN" altLang="en-US" sz="2400" dirty="0"/>
          </a:p>
        </p:txBody>
      </p:sp>
      <p:cxnSp>
        <p:nvCxnSpPr>
          <p:cNvPr id="45" name="Straight Arrow Connector 44"/>
          <p:cNvCxnSpPr>
            <a:stCxn id="44" idx="3"/>
            <a:endCxn id="42" idx="1"/>
          </p:cNvCxnSpPr>
          <p:nvPr/>
        </p:nvCxnSpPr>
        <p:spPr>
          <a:xfrm>
            <a:off x="3141623" y="3551533"/>
            <a:ext cx="73708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p:cNvSpPr txBox="1"/>
              <p:nvPr/>
            </p:nvSpPr>
            <p:spPr>
              <a:xfrm>
                <a:off x="5632311" y="3283847"/>
                <a:ext cx="274745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b="0" i="1" dirty="0" smtClean="0">
                          <a:latin typeface="Cambria Math" panose="02040503050406030204" pitchFamily="18" charset="0"/>
                        </a:rPr>
                        <m:t>𝑠</m:t>
                      </m:r>
                      <m:r>
                        <a:rPr lang="en-US" altLang="zh-CN" sz="2800" i="1" dirty="0" smtClean="0">
                          <a:latin typeface="Cambria Math" panose="02040503050406030204" pitchFamily="18" charset="0"/>
                        </a:rPr>
                        <m:t>𝑐𝑜𝑟𝑒</m:t>
                      </m:r>
                      <m:r>
                        <a:rPr lang="en-US" altLang="zh-CN" sz="2800" i="1" dirty="0" smtClean="0">
                          <a:latin typeface="Cambria Math" panose="02040503050406030204" pitchFamily="18" charset="0"/>
                        </a:rPr>
                        <m:t>=(</m:t>
                      </m:r>
                      <m:r>
                        <a:rPr lang="en-US" altLang="zh-CN" sz="2800" i="1" dirty="0" err="1" smtClean="0">
                          <a:latin typeface="Cambria Math" panose="02040503050406030204" pitchFamily="18" charset="0"/>
                        </a:rPr>
                        <m:t>𝑤</m:t>
                      </m:r>
                      <m:r>
                        <a:rPr lang="en-US" altLang="zh-CN" sz="2800" i="1" dirty="0" err="1" smtClean="0">
                          <a:latin typeface="Cambria Math" panose="02040503050406030204" pitchFamily="18" charset="0"/>
                        </a:rPr>
                        <m:t>,</m:t>
                      </m:r>
                      <m:acc>
                        <m:accPr>
                          <m:chr m:val="̃"/>
                          <m:ctrlPr>
                            <a:rPr lang="en-US" altLang="zh-CN" sz="2800" i="1" dirty="0">
                              <a:latin typeface="Cambria Math" panose="02040503050406030204" pitchFamily="18" charset="0"/>
                            </a:rPr>
                          </m:ctrlPr>
                        </m:accPr>
                        <m:e>
                          <m:r>
                            <a:rPr lang="en-US" altLang="zh-CN" sz="2800" i="1" dirty="0">
                              <a:latin typeface="Cambria Math" panose="02040503050406030204" pitchFamily="18" charset="0"/>
                            </a:rPr>
                            <m:t>𝑥</m:t>
                          </m:r>
                        </m:e>
                      </m:acc>
                      <m:r>
                        <a:rPr lang="en-US" altLang="zh-CN" sz="2800" i="1" dirty="0" smtClean="0">
                          <a:latin typeface="Cambria Math" panose="02040503050406030204" pitchFamily="18" charset="0"/>
                        </a:rPr>
                        <m:t>)</m:t>
                      </m:r>
                    </m:oMath>
                  </m:oMathPara>
                </a14:m>
                <a:endParaRPr lang="zh-CN" altLang="en-US" sz="2800" dirty="0"/>
              </a:p>
            </p:txBody>
          </p:sp>
        </mc:Choice>
        <mc:Fallback xmlns="">
          <p:sp>
            <p:nvSpPr>
              <p:cNvPr id="46" name="TextBox 45"/>
              <p:cNvSpPr txBox="1">
                <a:spLocks noRot="1" noChangeAspect="1" noMove="1" noResize="1" noEditPoints="1" noAdjustHandles="1" noChangeArrowheads="1" noChangeShapeType="1" noTextEdit="1"/>
              </p:cNvSpPr>
              <p:nvPr/>
            </p:nvSpPr>
            <p:spPr>
              <a:xfrm>
                <a:off x="5632311" y="3283847"/>
                <a:ext cx="2747459"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283043" y="2976359"/>
                <a:ext cx="46807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800" i="1" dirty="0" smtClean="0">
                              <a:latin typeface="Cambria Math" panose="02040503050406030204" pitchFamily="18" charset="0"/>
                            </a:rPr>
                          </m:ctrlPr>
                        </m:accPr>
                        <m:e>
                          <m:r>
                            <a:rPr lang="en-US" altLang="zh-CN" sz="2800" b="0" i="1" dirty="0" smtClean="0">
                              <a:latin typeface="Cambria Math" panose="02040503050406030204" pitchFamily="18" charset="0"/>
                            </a:rPr>
                            <m:t>𝑥</m:t>
                          </m:r>
                        </m:e>
                      </m:acc>
                    </m:oMath>
                  </m:oMathPara>
                </a14:m>
                <a:endParaRPr lang="zh-CN" alt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3283043" y="2976359"/>
                <a:ext cx="468077" cy="523220"/>
              </a:xfrm>
              <a:prstGeom prst="rect">
                <a:avLst/>
              </a:prstGeom>
              <a:blipFill rotWithShape="0">
                <a:blip r:embed="rId5"/>
                <a:stretch>
                  <a:fillRect/>
                </a:stretch>
              </a:blipFill>
            </p:spPr>
            <p:txBody>
              <a:bodyPr/>
              <a:lstStyle/>
              <a:p>
                <a:r>
                  <a:rPr lang="en-US">
                    <a:noFill/>
                  </a:rPr>
                  <a:t> </a:t>
                </a:r>
              </a:p>
            </p:txBody>
          </p:sp>
        </mc:Fallback>
      </mc:AlternateContent>
      <p:sp>
        <p:nvSpPr>
          <p:cNvPr id="17" name="Title 1"/>
          <p:cNvSpPr>
            <a:spLocks noGrp="1"/>
          </p:cNvSpPr>
          <p:nvPr>
            <p:ph type="title"/>
          </p:nvPr>
        </p:nvSpPr>
        <p:spPr>
          <a:xfrm>
            <a:off x="0" y="0"/>
            <a:ext cx="9144000" cy="1325563"/>
          </a:xfrm>
        </p:spPr>
        <p:txBody>
          <a:bodyPr>
            <a:normAutofit/>
          </a:bodyPr>
          <a:lstStyle/>
          <a:p>
            <a:r>
              <a:rPr lang="en-US" sz="5400" dirty="0"/>
              <a:t>Why Does Dropout Work?</a:t>
            </a:r>
          </a:p>
        </p:txBody>
      </p:sp>
      <p:sp>
        <p:nvSpPr>
          <p:cNvPr id="19" name="Content Placeholder 2"/>
          <p:cNvSpPr txBox="1">
            <a:spLocks/>
          </p:cNvSpPr>
          <p:nvPr/>
        </p:nvSpPr>
        <p:spPr>
          <a:xfrm>
            <a:off x="0" y="1477880"/>
            <a:ext cx="8229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Bagging with shared weights</a:t>
            </a:r>
          </a:p>
          <a:p>
            <a:pPr lvl="1"/>
            <a:r>
              <a:rPr lang="en-US" sz="2800" dirty="0"/>
              <a:t>Exponentially many architectures</a:t>
            </a:r>
          </a:p>
          <a:p>
            <a:pPr lvl="1"/>
            <a:r>
              <a:rPr lang="en-US" sz="2800" dirty="0"/>
              <a:t>Approximate geometric mean of all architectures</a:t>
            </a:r>
          </a:p>
        </p:txBody>
      </p:sp>
      <mc:AlternateContent xmlns:mc="http://schemas.openxmlformats.org/markup-compatibility/2006" xmlns:a14="http://schemas.microsoft.com/office/drawing/2010/main">
        <mc:Choice Requires="a14">
          <p:sp>
            <p:nvSpPr>
              <p:cNvPr id="30" name="TextBox 29"/>
              <p:cNvSpPr txBox="1"/>
              <p:nvPr/>
            </p:nvSpPr>
            <p:spPr>
              <a:xfrm>
                <a:off x="5828910" y="3849217"/>
                <a:ext cx="2686440" cy="448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𝜃</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𝑒</m:t>
                          </m:r>
                        </m:e>
                        <m:sup>
                          <m:r>
                            <a:rPr lang="en-US" sz="2800" b="0" i="1" smtClean="0">
                              <a:latin typeface="Cambria Math" panose="02040503050406030204" pitchFamily="18" charset="0"/>
                            </a:rPr>
                            <m:t>(</m:t>
                          </m:r>
                          <m:r>
                            <a:rPr lang="en-US" sz="2800" b="0" i="1" smtClean="0">
                              <a:latin typeface="Cambria Math" panose="02040503050406030204" pitchFamily="18" charset="0"/>
                            </a:rPr>
                            <m:t>𝑤</m:t>
                          </m:r>
                          <m:r>
                            <a:rPr lang="en-US" sz="2800" b="0" i="1" smtClean="0">
                              <a:latin typeface="Cambria Math" panose="02040503050406030204" pitchFamily="18" charset="0"/>
                            </a:rPr>
                            <m:t>,</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𝑥</m:t>
                              </m:r>
                            </m:e>
                          </m:acc>
                          <m:r>
                            <a:rPr lang="en-US" sz="2800" b="0" i="1" smtClean="0">
                              <a:latin typeface="Cambria Math" panose="02040503050406030204" pitchFamily="18" charset="0"/>
                            </a:rPr>
                            <m:t>)</m:t>
                          </m:r>
                          <m:r>
                            <m:rPr>
                              <m:nor/>
                            </m:rPr>
                            <a:rPr lang="zh-CN" altLang="en-US" sz="2800" dirty="0"/>
                            <m:t> </m:t>
                          </m:r>
                        </m:sup>
                      </m:sSup>
                    </m:oMath>
                  </m:oMathPara>
                </a14:m>
                <a:endParaRPr lang="en-US" sz="2800" dirty="0"/>
              </a:p>
            </p:txBody>
          </p:sp>
        </mc:Choice>
        <mc:Fallback xmlns="">
          <p:sp>
            <p:nvSpPr>
              <p:cNvPr id="30" name="TextBox 29"/>
              <p:cNvSpPr txBox="1">
                <a:spLocks noRot="1" noChangeAspect="1" noMove="1" noResize="1" noEditPoints="1" noAdjustHandles="1" noChangeArrowheads="1" noChangeShapeType="1" noTextEdit="1"/>
              </p:cNvSpPr>
              <p:nvPr/>
            </p:nvSpPr>
            <p:spPr>
              <a:xfrm>
                <a:off x="5828910" y="3849217"/>
                <a:ext cx="2686440" cy="448777"/>
              </a:xfrm>
              <a:prstGeom prst="rect">
                <a:avLst/>
              </a:prstGeom>
              <a:blipFill rotWithShape="0">
                <a:blip r:embed="rId6"/>
                <a:stretch>
                  <a:fillRect/>
                </a:stretch>
              </a:blipFill>
            </p:spPr>
            <p:txBody>
              <a:bodyPr/>
              <a:lstStyle/>
              <a:p>
                <a:r>
                  <a:rPr lang="en-US">
                    <a:noFill/>
                  </a:rPr>
                  <a:t> </a:t>
                </a:r>
              </a:p>
            </p:txBody>
          </p:sp>
        </mc:Fallback>
      </mc:AlternateContent>
      <p:cxnSp>
        <p:nvCxnSpPr>
          <p:cNvPr id="47" name="Straight Arrow Connector 46"/>
          <p:cNvCxnSpPr>
            <a:endCxn id="44" idx="2"/>
          </p:cNvCxnSpPr>
          <p:nvPr/>
        </p:nvCxnSpPr>
        <p:spPr>
          <a:xfrm flipV="1">
            <a:off x="2507586" y="3986505"/>
            <a:ext cx="0" cy="5271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2581601" y="4192707"/>
                <a:ext cx="29424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36" name="TextBox 35"/>
              <p:cNvSpPr txBox="1">
                <a:spLocks noRot="1" noChangeAspect="1" noMove="1" noResize="1" noEditPoints="1" noAdjustHandles="1" noChangeArrowheads="1" noChangeShapeType="1" noTextEdit="1"/>
              </p:cNvSpPr>
              <p:nvPr/>
            </p:nvSpPr>
            <p:spPr>
              <a:xfrm>
                <a:off x="2581601" y="4192707"/>
                <a:ext cx="294248" cy="430887"/>
              </a:xfrm>
              <a:prstGeom prst="rect">
                <a:avLst/>
              </a:prstGeom>
              <a:blipFill rotWithShape="0">
                <a:blip r:embed="rId8"/>
                <a:stretch>
                  <a:fillRect/>
                </a:stretch>
              </a:blipFill>
            </p:spPr>
            <p:txBody>
              <a:bodyPr/>
              <a:lstStyle/>
              <a:p>
                <a:r>
                  <a:rPr lang="en-US">
                    <a:noFill/>
                  </a:rPr>
                  <a:t> </a:t>
                </a:r>
              </a:p>
            </p:txBody>
          </p:sp>
        </mc:Fallback>
      </mc:AlternateContent>
      <p:cxnSp>
        <p:nvCxnSpPr>
          <p:cNvPr id="48" name="Straight Arrow Connector 47"/>
          <p:cNvCxnSpPr>
            <a:endCxn id="42" idx="2"/>
          </p:cNvCxnSpPr>
          <p:nvPr/>
        </p:nvCxnSpPr>
        <p:spPr>
          <a:xfrm flipH="1" flipV="1">
            <a:off x="4558610" y="3986505"/>
            <a:ext cx="5255" cy="5271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4656059" y="4138822"/>
                <a:ext cx="4902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dirty="0">
                          <a:latin typeface="Cambria Math" panose="02040503050406030204" pitchFamily="18" charset="0"/>
                        </a:rPr>
                        <m:t>𝑤</m:t>
                      </m:r>
                    </m:oMath>
                  </m:oMathPara>
                </a14:m>
                <a:endParaRPr lang="en-US" sz="2400" dirty="0"/>
              </a:p>
            </p:txBody>
          </p:sp>
        </mc:Choice>
        <mc:Fallback xmlns="">
          <p:sp>
            <p:nvSpPr>
              <p:cNvPr id="39" name="Rectangle 38"/>
              <p:cNvSpPr>
                <a:spLocks noRot="1" noChangeAspect="1" noMove="1" noResize="1" noEditPoints="1" noAdjustHandles="1" noChangeArrowheads="1" noChangeShapeType="1" noTextEdit="1"/>
              </p:cNvSpPr>
              <p:nvPr/>
            </p:nvSpPr>
            <p:spPr>
              <a:xfrm>
                <a:off x="4656059" y="4138822"/>
                <a:ext cx="490262" cy="461665"/>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75595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751798" y="6356351"/>
            <a:ext cx="6063916" cy="365125"/>
          </a:xfrm>
        </p:spPr>
        <p:txBody>
          <a:bodyPr/>
          <a:lstStyle/>
          <a:p>
            <a:r>
              <a:rPr lang="en-US" sz="1800" dirty="0"/>
              <a:t>G. Hinton, “Brains, Sex, and Machine Learning”, </a:t>
            </a:r>
            <a:r>
              <a:rPr lang="en-US" sz="1800" dirty="0" err="1"/>
              <a:t>Youtube</a:t>
            </a:r>
            <a:r>
              <a:rPr lang="en-US" sz="1800" dirty="0"/>
              <a:t> 2012</a:t>
            </a:r>
          </a:p>
        </p:txBody>
      </p:sp>
      <p:cxnSp>
        <p:nvCxnSpPr>
          <p:cNvPr id="40" name="Straight Arrow Connector 39"/>
          <p:cNvCxnSpPr>
            <a:stCxn id="41" idx="3"/>
            <a:endCxn id="44" idx="1"/>
          </p:cNvCxnSpPr>
          <p:nvPr/>
        </p:nvCxnSpPr>
        <p:spPr>
          <a:xfrm>
            <a:off x="1450061" y="3547792"/>
            <a:ext cx="423488" cy="374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981984" y="3286182"/>
                <a:ext cx="46807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800" i="1" dirty="0" smtClean="0">
                          <a:latin typeface="Cambria Math" panose="02040503050406030204" pitchFamily="18" charset="0"/>
                        </a:rPr>
                        <m:t>𝑥</m:t>
                      </m:r>
                    </m:oMath>
                  </m:oMathPara>
                </a14:m>
                <a:endParaRPr lang="zh-CN" altLang="en-US" sz="2800" dirty="0"/>
              </a:p>
            </p:txBody>
          </p:sp>
        </mc:Choice>
        <mc:Fallback xmlns="">
          <p:sp>
            <p:nvSpPr>
              <p:cNvPr id="41" name="TextBox 40"/>
              <p:cNvSpPr txBox="1">
                <a:spLocks noRot="1" noChangeAspect="1" noMove="1" noResize="1" noEditPoints="1" noAdjustHandles="1" noChangeArrowheads="1" noChangeShapeType="1" noTextEdit="1"/>
              </p:cNvSpPr>
              <p:nvPr/>
            </p:nvSpPr>
            <p:spPr>
              <a:xfrm>
                <a:off x="981984" y="3286182"/>
                <a:ext cx="468077" cy="523220"/>
              </a:xfrm>
              <a:prstGeom prst="rect">
                <a:avLst/>
              </a:prstGeom>
              <a:blipFill rotWithShape="0">
                <a:blip r:embed="rId3"/>
                <a:stretch>
                  <a:fillRect/>
                </a:stretch>
              </a:blipFill>
            </p:spPr>
            <p:txBody>
              <a:bodyPr/>
              <a:lstStyle/>
              <a:p>
                <a:r>
                  <a:rPr lang="en-US">
                    <a:noFill/>
                  </a:rPr>
                  <a:t> </a:t>
                </a:r>
              </a:p>
            </p:txBody>
          </p:sp>
        </mc:Fallback>
      </mc:AlternateContent>
      <p:sp>
        <p:nvSpPr>
          <p:cNvPr id="42" name="Rectangle 41"/>
          <p:cNvSpPr/>
          <p:nvPr/>
        </p:nvSpPr>
        <p:spPr>
          <a:xfrm>
            <a:off x="3878704" y="3116561"/>
            <a:ext cx="1359812" cy="869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Inner</a:t>
            </a:r>
          </a:p>
          <a:p>
            <a:pPr algn="ctr"/>
            <a:r>
              <a:rPr lang="en-US" altLang="zh-CN" sz="2400" dirty="0"/>
              <a:t>Product</a:t>
            </a:r>
            <a:endParaRPr lang="zh-CN" altLang="en-US" sz="2400" dirty="0"/>
          </a:p>
        </p:txBody>
      </p:sp>
      <p:cxnSp>
        <p:nvCxnSpPr>
          <p:cNvPr id="43" name="Straight Arrow Connector 42"/>
          <p:cNvCxnSpPr>
            <a:stCxn id="42" idx="3"/>
            <a:endCxn id="46" idx="1"/>
          </p:cNvCxnSpPr>
          <p:nvPr/>
        </p:nvCxnSpPr>
        <p:spPr>
          <a:xfrm flipV="1">
            <a:off x="5238516" y="3545457"/>
            <a:ext cx="393795" cy="607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1873549" y="3116561"/>
            <a:ext cx="1268074" cy="869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Dropout</a:t>
            </a:r>
            <a:endParaRPr lang="zh-CN" altLang="en-US" sz="2400" dirty="0"/>
          </a:p>
        </p:txBody>
      </p:sp>
      <p:cxnSp>
        <p:nvCxnSpPr>
          <p:cNvPr id="45" name="Straight Arrow Connector 44"/>
          <p:cNvCxnSpPr>
            <a:stCxn id="44" idx="3"/>
            <a:endCxn id="42" idx="1"/>
          </p:cNvCxnSpPr>
          <p:nvPr/>
        </p:nvCxnSpPr>
        <p:spPr>
          <a:xfrm>
            <a:off x="3141623" y="3551533"/>
            <a:ext cx="73708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p:cNvSpPr txBox="1"/>
              <p:nvPr/>
            </p:nvSpPr>
            <p:spPr>
              <a:xfrm>
                <a:off x="5632311" y="3283847"/>
                <a:ext cx="274745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b="0" i="1" dirty="0" smtClean="0">
                          <a:latin typeface="Cambria Math" panose="02040503050406030204" pitchFamily="18" charset="0"/>
                        </a:rPr>
                        <m:t>𝑠</m:t>
                      </m:r>
                      <m:r>
                        <a:rPr lang="en-US" altLang="zh-CN" sz="2800" i="1" dirty="0" smtClean="0">
                          <a:latin typeface="Cambria Math" panose="02040503050406030204" pitchFamily="18" charset="0"/>
                        </a:rPr>
                        <m:t>𝑐𝑜𝑟𝑒</m:t>
                      </m:r>
                      <m:r>
                        <a:rPr lang="en-US" altLang="zh-CN" sz="2800" i="1" dirty="0" smtClean="0">
                          <a:latin typeface="Cambria Math" panose="02040503050406030204" pitchFamily="18" charset="0"/>
                        </a:rPr>
                        <m:t>=(</m:t>
                      </m:r>
                      <m:r>
                        <a:rPr lang="en-US" altLang="zh-CN" sz="2800" i="1" dirty="0" err="1" smtClean="0">
                          <a:latin typeface="Cambria Math" panose="02040503050406030204" pitchFamily="18" charset="0"/>
                        </a:rPr>
                        <m:t>𝑤</m:t>
                      </m:r>
                      <m:r>
                        <a:rPr lang="en-US" altLang="zh-CN" sz="2800" i="1" dirty="0" err="1" smtClean="0">
                          <a:latin typeface="Cambria Math" panose="02040503050406030204" pitchFamily="18" charset="0"/>
                        </a:rPr>
                        <m:t>,</m:t>
                      </m:r>
                      <m:acc>
                        <m:accPr>
                          <m:chr m:val="̃"/>
                          <m:ctrlPr>
                            <a:rPr lang="en-US" altLang="zh-CN" sz="2800" i="1" dirty="0">
                              <a:latin typeface="Cambria Math" panose="02040503050406030204" pitchFamily="18" charset="0"/>
                            </a:rPr>
                          </m:ctrlPr>
                        </m:accPr>
                        <m:e>
                          <m:r>
                            <a:rPr lang="en-US" altLang="zh-CN" sz="2800" i="1" dirty="0">
                              <a:latin typeface="Cambria Math" panose="02040503050406030204" pitchFamily="18" charset="0"/>
                            </a:rPr>
                            <m:t>𝑥</m:t>
                          </m:r>
                        </m:e>
                      </m:acc>
                      <m:r>
                        <a:rPr lang="en-US" altLang="zh-CN" sz="2800" i="1" dirty="0" smtClean="0">
                          <a:latin typeface="Cambria Math" panose="02040503050406030204" pitchFamily="18" charset="0"/>
                        </a:rPr>
                        <m:t>)</m:t>
                      </m:r>
                    </m:oMath>
                  </m:oMathPara>
                </a14:m>
                <a:endParaRPr lang="zh-CN" altLang="en-US" sz="2800" dirty="0"/>
              </a:p>
            </p:txBody>
          </p:sp>
        </mc:Choice>
        <mc:Fallback xmlns="">
          <p:sp>
            <p:nvSpPr>
              <p:cNvPr id="46" name="TextBox 45"/>
              <p:cNvSpPr txBox="1">
                <a:spLocks noRot="1" noChangeAspect="1" noMove="1" noResize="1" noEditPoints="1" noAdjustHandles="1" noChangeArrowheads="1" noChangeShapeType="1" noTextEdit="1"/>
              </p:cNvSpPr>
              <p:nvPr/>
            </p:nvSpPr>
            <p:spPr>
              <a:xfrm>
                <a:off x="5632311" y="3283847"/>
                <a:ext cx="2747459"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283043" y="2976359"/>
                <a:ext cx="46807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800" i="1" dirty="0" smtClean="0">
                              <a:latin typeface="Cambria Math" panose="02040503050406030204" pitchFamily="18" charset="0"/>
                            </a:rPr>
                          </m:ctrlPr>
                        </m:accPr>
                        <m:e>
                          <m:r>
                            <a:rPr lang="en-US" altLang="zh-CN" sz="2800" b="0" i="1" dirty="0" smtClean="0">
                              <a:latin typeface="Cambria Math" panose="02040503050406030204" pitchFamily="18" charset="0"/>
                            </a:rPr>
                            <m:t>𝑥</m:t>
                          </m:r>
                        </m:e>
                      </m:acc>
                    </m:oMath>
                  </m:oMathPara>
                </a14:m>
                <a:endParaRPr lang="zh-CN" alt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3283043" y="2976359"/>
                <a:ext cx="468077" cy="523220"/>
              </a:xfrm>
              <a:prstGeom prst="rect">
                <a:avLst/>
              </a:prstGeom>
              <a:blipFill rotWithShape="0">
                <a:blip r:embed="rId5"/>
                <a:stretch>
                  <a:fillRect/>
                </a:stretch>
              </a:blipFill>
            </p:spPr>
            <p:txBody>
              <a:bodyPr/>
              <a:lstStyle/>
              <a:p>
                <a:r>
                  <a:rPr lang="en-US">
                    <a:noFill/>
                  </a:rPr>
                  <a:t> </a:t>
                </a:r>
              </a:p>
            </p:txBody>
          </p:sp>
        </mc:Fallback>
      </mc:AlternateContent>
      <p:sp>
        <p:nvSpPr>
          <p:cNvPr id="17" name="Title 1"/>
          <p:cNvSpPr>
            <a:spLocks noGrp="1"/>
          </p:cNvSpPr>
          <p:nvPr>
            <p:ph type="title"/>
          </p:nvPr>
        </p:nvSpPr>
        <p:spPr>
          <a:xfrm>
            <a:off x="0" y="0"/>
            <a:ext cx="9144000" cy="1325563"/>
          </a:xfrm>
        </p:spPr>
        <p:txBody>
          <a:bodyPr>
            <a:normAutofit/>
          </a:bodyPr>
          <a:lstStyle/>
          <a:p>
            <a:r>
              <a:rPr lang="en-US" sz="5400" dirty="0"/>
              <a:t>Why Does Dropout Work?</a:t>
            </a:r>
          </a:p>
        </p:txBody>
      </p:sp>
      <p:sp>
        <p:nvSpPr>
          <p:cNvPr id="19" name="Content Placeholder 2"/>
          <p:cNvSpPr txBox="1">
            <a:spLocks/>
          </p:cNvSpPr>
          <p:nvPr/>
        </p:nvSpPr>
        <p:spPr>
          <a:xfrm>
            <a:off x="0" y="1477880"/>
            <a:ext cx="8229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Bagging with shared weights</a:t>
            </a:r>
          </a:p>
          <a:p>
            <a:pPr lvl="1"/>
            <a:r>
              <a:rPr lang="en-US" sz="2800" dirty="0"/>
              <a:t>Exponentially many architectures</a:t>
            </a:r>
          </a:p>
          <a:p>
            <a:pPr lvl="1"/>
            <a:r>
              <a:rPr lang="en-US" sz="2800" dirty="0"/>
              <a:t>Approximate geometric mean of all architectures</a:t>
            </a:r>
          </a:p>
        </p:txBody>
      </p:sp>
      <mc:AlternateContent xmlns:mc="http://schemas.openxmlformats.org/markup-compatibility/2006" xmlns:a14="http://schemas.microsoft.com/office/drawing/2010/main">
        <mc:Choice Requires="a14">
          <p:sp>
            <p:nvSpPr>
              <p:cNvPr id="30" name="TextBox 29"/>
              <p:cNvSpPr txBox="1"/>
              <p:nvPr/>
            </p:nvSpPr>
            <p:spPr>
              <a:xfrm>
                <a:off x="5828910" y="3849217"/>
                <a:ext cx="2686440" cy="448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m:t>
                      </m:r>
                      <m:r>
                        <a:rPr lang="en-US" sz="2800" b="0" i="1" smtClean="0">
                          <a:latin typeface="Cambria Math" panose="02040503050406030204" pitchFamily="18" charset="0"/>
                        </a:rPr>
                        <m:t>𝑦</m:t>
                      </m:r>
                      <m:r>
                        <a:rPr lang="en-US" sz="2800" b="0" i="1" smtClean="0">
                          <a:latin typeface="Cambria Math" panose="02040503050406030204" pitchFamily="18" charset="0"/>
                        </a:rPr>
                        <m:t>|</m:t>
                      </m:r>
                      <m:r>
                        <a:rPr lang="en-US" sz="2800" b="0" i="1" smtClean="0">
                          <a:latin typeface="Cambria Math" panose="02040503050406030204" pitchFamily="18" charset="0"/>
                        </a:rPr>
                        <m:t>𝑥</m:t>
                      </m:r>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𝜃</m:t>
                      </m:r>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𝑒</m:t>
                          </m:r>
                        </m:e>
                        <m:sup>
                          <m:r>
                            <a:rPr lang="en-US" sz="2800" b="0" i="1" smtClean="0">
                              <a:latin typeface="Cambria Math" panose="02040503050406030204" pitchFamily="18" charset="0"/>
                            </a:rPr>
                            <m:t>(</m:t>
                          </m:r>
                          <m:r>
                            <a:rPr lang="en-US" sz="2800" b="0" i="1" smtClean="0">
                              <a:latin typeface="Cambria Math" panose="02040503050406030204" pitchFamily="18" charset="0"/>
                            </a:rPr>
                            <m:t>𝑤</m:t>
                          </m:r>
                          <m:r>
                            <a:rPr lang="en-US" sz="2800" b="0" i="1" smtClean="0">
                              <a:latin typeface="Cambria Math" panose="02040503050406030204" pitchFamily="18" charset="0"/>
                            </a:rPr>
                            <m:t>,</m:t>
                          </m:r>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𝑥</m:t>
                              </m:r>
                            </m:e>
                          </m:acc>
                          <m:r>
                            <a:rPr lang="en-US" sz="2800" b="0" i="1" smtClean="0">
                              <a:latin typeface="Cambria Math" panose="02040503050406030204" pitchFamily="18" charset="0"/>
                            </a:rPr>
                            <m:t>)</m:t>
                          </m:r>
                          <m:r>
                            <m:rPr>
                              <m:nor/>
                            </m:rPr>
                            <a:rPr lang="zh-CN" altLang="en-US" sz="2800" dirty="0"/>
                            <m:t> </m:t>
                          </m:r>
                        </m:sup>
                      </m:sSup>
                    </m:oMath>
                  </m:oMathPara>
                </a14:m>
                <a:endParaRPr lang="en-US" sz="2800" dirty="0"/>
              </a:p>
            </p:txBody>
          </p:sp>
        </mc:Choice>
        <mc:Fallback xmlns="">
          <p:sp>
            <p:nvSpPr>
              <p:cNvPr id="30" name="TextBox 29"/>
              <p:cNvSpPr txBox="1">
                <a:spLocks noRot="1" noChangeAspect="1" noMove="1" noResize="1" noEditPoints="1" noAdjustHandles="1" noChangeArrowheads="1" noChangeShapeType="1" noTextEdit="1"/>
              </p:cNvSpPr>
              <p:nvPr/>
            </p:nvSpPr>
            <p:spPr>
              <a:xfrm>
                <a:off x="5828910" y="3849217"/>
                <a:ext cx="2686440" cy="448777"/>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686709" y="5180622"/>
                <a:ext cx="7718973" cy="10911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ctrlPr>
                            <a:rPr lang="en-US" sz="2400" b="0" i="1" smtClean="0">
                              <a:latin typeface="Cambria Math" panose="02040503050406030204" pitchFamily="18" charset="0"/>
                            </a:rPr>
                          </m:ctrlPr>
                        </m:radPr>
                        <m:deg>
                          <m:r>
                            <m:rPr>
                              <m:brk m:alnAt="7"/>
                            </m:rPr>
                            <a:rPr lang="en-US" sz="2400" b="0" i="1" smtClean="0">
                              <a:latin typeface="Cambria Math" panose="02040503050406030204" pitchFamily="18" charset="0"/>
                            </a:rPr>
                            <m:t>𝑁</m:t>
                          </m:r>
                        </m:deg>
                        <m:e>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ea typeface="Cambria Math" panose="02040503050406030204" pitchFamily="18" charset="0"/>
                                </a:rPr>
                                <m:t>𝜃</m:t>
                              </m:r>
                            </m:sub>
                            <m:sup/>
                            <m:e>
                              <m:r>
                                <a:rPr lang="en-US" sz="2400" b="0" i="1" smtClean="0">
                                  <a:latin typeface="Cambria Math" panose="02040503050406030204" pitchFamily="18" charset="0"/>
                                </a:rPr>
                                <m:t>𝑃</m:t>
                              </m:r>
                              <m:r>
                                <a:rPr lang="en-US" sz="2400" b="0" i="1" smtClean="0">
                                  <a:latin typeface="Cambria Math" panose="02040503050406030204" pitchFamily="18" charset="0"/>
                                </a:rPr>
                                <m:t>(</m:t>
                              </m:r>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𝜃</m:t>
                              </m:r>
                              <m:r>
                                <a:rPr lang="en-US" sz="2400" b="0" i="1" smtClean="0">
                                  <a:latin typeface="Cambria Math" panose="02040503050406030204" pitchFamily="18" charset="0"/>
                                </a:rPr>
                                <m:t>)</m:t>
                              </m:r>
                            </m:e>
                          </m:nary>
                        </m:e>
                      </m:rad>
                      <m:r>
                        <a:rPr lang="en-US" sz="2400" b="0" i="1" smtClean="0">
                          <a:latin typeface="Cambria Math" panose="02040503050406030204" pitchFamily="18" charset="0"/>
                        </a:rPr>
                        <m:t>=</m:t>
                      </m:r>
                      <m:rad>
                        <m:radPr>
                          <m:ctrlPr>
                            <a:rPr lang="en-US" sz="2400" i="1" smtClean="0">
                              <a:latin typeface="Cambria Math" panose="02040503050406030204" pitchFamily="18" charset="0"/>
                            </a:rPr>
                          </m:ctrlPr>
                        </m:radPr>
                        <m:deg>
                          <m:r>
                            <m:rPr>
                              <m:brk m:alnAt="7"/>
                            </m:rPr>
                            <a:rPr lang="en-US" sz="2400" i="1">
                              <a:latin typeface="Cambria Math" panose="02040503050406030204" pitchFamily="18" charset="0"/>
                            </a:rPr>
                            <m:t>𝑁</m:t>
                          </m:r>
                        </m:deg>
                        <m:e>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ea typeface="Cambria Math" panose="02040503050406030204" pitchFamily="18" charset="0"/>
                                </a:rPr>
                                <m:t>𝜃</m:t>
                              </m:r>
                            </m:sub>
                            <m:sup/>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𝑒</m:t>
                                  </m:r>
                                </m:e>
                                <m:sup>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𝑤</m:t>
                                  </m:r>
                                  <m:r>
                                    <a:rPr lang="en-US" sz="2400" b="0" i="1" smtClean="0">
                                      <a:latin typeface="Cambria Math" panose="02040503050406030204" pitchFamily="18" charset="0"/>
                                      <a:ea typeface="Cambria Math" panose="02040503050406030204" pitchFamily="18" charset="0"/>
                                    </a:rPr>
                                    <m:t>,</m:t>
                                  </m:r>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𝑥</m:t>
                                      </m:r>
                                    </m:e>
                                  </m:acc>
                                  <m:r>
                                    <a:rPr lang="en-US" sz="2400" b="0" i="1" smtClean="0">
                                      <a:latin typeface="Cambria Math" panose="02040503050406030204" pitchFamily="18" charset="0"/>
                                      <a:ea typeface="Cambria Math" panose="02040503050406030204" pitchFamily="18" charset="0"/>
                                    </a:rPr>
                                    <m:t>)</m:t>
                                  </m:r>
                                </m:sup>
                              </m:sSup>
                            </m:e>
                          </m:nary>
                        </m:e>
                      </m:ra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𝑁</m:t>
                              </m:r>
                            </m:den>
                          </m:f>
                          <m:nary>
                            <m:naryPr>
                              <m:chr m:val="∑"/>
                              <m:supHide m:val="on"/>
                              <m:ctrlPr>
                                <a:rPr lang="en-US" sz="2400" b="0" i="1" smtClean="0">
                                  <a:latin typeface="Cambria Math" panose="02040503050406030204" pitchFamily="18" charset="0"/>
                                </a:rPr>
                              </m:ctrlPr>
                            </m:naryPr>
                            <m:sub>
                              <m:r>
                                <m:rPr>
                                  <m:brk m:alnAt="7"/>
                                </m:rPr>
                                <a:rPr lang="en-US" sz="2400" b="0" i="1" smtClean="0">
                                  <a:latin typeface="Cambria Math" panose="02040503050406030204" pitchFamily="18" charset="0"/>
                                  <a:ea typeface="Cambria Math" panose="02040503050406030204" pitchFamily="18" charset="0"/>
                                </a:rPr>
                                <m:t>𝜃</m:t>
                              </m:r>
                            </m:sub>
                            <m:sup/>
                            <m:e>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𝑤</m:t>
                              </m:r>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𝑥</m:t>
                                  </m:r>
                                </m:e>
                              </m:acc>
                              <m:r>
                                <a:rPr lang="en-US" sz="2400" i="1">
                                  <a:latin typeface="Cambria Math" panose="02040503050406030204" pitchFamily="18" charset="0"/>
                                  <a:ea typeface="Cambria Math" panose="02040503050406030204" pitchFamily="18" charset="0"/>
                                </a:rPr>
                                <m:t>)</m:t>
                              </m:r>
                            </m:e>
                          </m:nary>
                        </m:sup>
                      </m:sSup>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𝑒</m:t>
                          </m:r>
                        </m:e>
                        <m:sup>
                          <m:r>
                            <a:rPr lang="en-US" sz="2400" i="1" smtClean="0">
                              <a:latin typeface="Cambria Math" panose="02040503050406030204" pitchFamily="18" charset="0"/>
                            </a:rPr>
                            <m:t> </m:t>
                          </m:r>
                          <m:r>
                            <a:rPr lang="en-US" sz="2400" b="0" i="1" smtClean="0">
                              <a:latin typeface="Cambria Math" panose="02040503050406030204" pitchFamily="18" charset="0"/>
                            </a:rPr>
                            <m:t>((1−</m:t>
                          </m:r>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𝑤</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sup>
                      </m:sSup>
                    </m:oMath>
                  </m:oMathPara>
                </a14:m>
                <a:endParaRPr lang="en-US" sz="5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686709" y="5180622"/>
                <a:ext cx="7718973" cy="1091196"/>
              </a:xfrm>
              <a:prstGeom prst="rect">
                <a:avLst/>
              </a:prstGeom>
              <a:blipFill rotWithShape="0">
                <a:blip r:embed="rId7"/>
                <a:stretch>
                  <a:fillRect/>
                </a:stretch>
              </a:blipFill>
            </p:spPr>
            <p:txBody>
              <a:bodyPr/>
              <a:lstStyle/>
              <a:p>
                <a:r>
                  <a:rPr lang="en-US">
                    <a:noFill/>
                  </a:rPr>
                  <a:t> </a:t>
                </a:r>
              </a:p>
            </p:txBody>
          </p:sp>
        </mc:Fallback>
      </mc:AlternateContent>
      <p:cxnSp>
        <p:nvCxnSpPr>
          <p:cNvPr id="47" name="Straight Arrow Connector 46"/>
          <p:cNvCxnSpPr>
            <a:endCxn id="44" idx="2"/>
          </p:cNvCxnSpPr>
          <p:nvPr/>
        </p:nvCxnSpPr>
        <p:spPr>
          <a:xfrm flipV="1">
            <a:off x="2507586" y="3986505"/>
            <a:ext cx="0" cy="5271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p:cNvSpPr txBox="1"/>
              <p:nvPr/>
            </p:nvSpPr>
            <p:spPr>
              <a:xfrm>
                <a:off x="2581601" y="4192707"/>
                <a:ext cx="29424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𝜃</m:t>
                      </m:r>
                    </m:oMath>
                  </m:oMathPara>
                </a14:m>
                <a:endParaRPr lang="en-US" sz="2800" dirty="0"/>
              </a:p>
            </p:txBody>
          </p:sp>
        </mc:Choice>
        <mc:Fallback xmlns="">
          <p:sp>
            <p:nvSpPr>
              <p:cNvPr id="36" name="TextBox 35"/>
              <p:cNvSpPr txBox="1">
                <a:spLocks noRot="1" noChangeAspect="1" noMove="1" noResize="1" noEditPoints="1" noAdjustHandles="1" noChangeArrowheads="1" noChangeShapeType="1" noTextEdit="1"/>
              </p:cNvSpPr>
              <p:nvPr/>
            </p:nvSpPr>
            <p:spPr>
              <a:xfrm>
                <a:off x="2581601" y="4192707"/>
                <a:ext cx="294248" cy="430887"/>
              </a:xfrm>
              <a:prstGeom prst="rect">
                <a:avLst/>
              </a:prstGeom>
              <a:blipFill rotWithShape="0">
                <a:blip r:embed="rId8"/>
                <a:stretch>
                  <a:fillRect/>
                </a:stretch>
              </a:blipFill>
            </p:spPr>
            <p:txBody>
              <a:bodyPr/>
              <a:lstStyle/>
              <a:p>
                <a:r>
                  <a:rPr lang="en-US">
                    <a:noFill/>
                  </a:rPr>
                  <a:t> </a:t>
                </a:r>
              </a:p>
            </p:txBody>
          </p:sp>
        </mc:Fallback>
      </mc:AlternateContent>
      <p:cxnSp>
        <p:nvCxnSpPr>
          <p:cNvPr id="48" name="Straight Arrow Connector 47"/>
          <p:cNvCxnSpPr>
            <a:endCxn id="42" idx="2"/>
          </p:cNvCxnSpPr>
          <p:nvPr/>
        </p:nvCxnSpPr>
        <p:spPr>
          <a:xfrm flipH="1" flipV="1">
            <a:off x="4558610" y="3986505"/>
            <a:ext cx="5255" cy="5271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4656059" y="4138822"/>
                <a:ext cx="4902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400" i="1" dirty="0">
                          <a:latin typeface="Cambria Math" panose="02040503050406030204" pitchFamily="18" charset="0"/>
                        </a:rPr>
                        <m:t>𝑤</m:t>
                      </m:r>
                    </m:oMath>
                  </m:oMathPara>
                </a14:m>
                <a:endParaRPr lang="en-US" sz="2400" dirty="0"/>
              </a:p>
            </p:txBody>
          </p:sp>
        </mc:Choice>
        <mc:Fallback xmlns="">
          <p:sp>
            <p:nvSpPr>
              <p:cNvPr id="39" name="Rectangle 38"/>
              <p:cNvSpPr>
                <a:spLocks noRot="1" noChangeAspect="1" noMove="1" noResize="1" noEditPoints="1" noAdjustHandles="1" noChangeArrowheads="1" noChangeShapeType="1" noTextEdit="1"/>
              </p:cNvSpPr>
              <p:nvPr/>
            </p:nvSpPr>
            <p:spPr>
              <a:xfrm>
                <a:off x="4656059" y="4138822"/>
                <a:ext cx="490262"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15284" y="4809683"/>
                <a:ext cx="2667012" cy="400110"/>
              </a:xfrm>
              <a:prstGeom prst="rect">
                <a:avLst/>
              </a:prstGeom>
              <a:noFill/>
            </p:spPr>
            <p:txBody>
              <a:bodyPr wrap="none" rtlCol="0">
                <a:spAutoFit/>
              </a:bodyPr>
              <a:lstStyle/>
              <a:p>
                <a:r>
                  <a:rPr lang="en-US" sz="2000" dirty="0"/>
                  <a:t>Geometric mean over </a:t>
                </a:r>
                <a14:m>
                  <m:oMath xmlns:m="http://schemas.openxmlformats.org/officeDocument/2006/math">
                    <m:r>
                      <a:rPr lang="en-US" sz="2000" i="1">
                        <a:latin typeface="Cambria Math" panose="02040503050406030204" pitchFamily="18" charset="0"/>
                        <a:ea typeface="Cambria Math" panose="02040503050406030204" pitchFamily="18" charset="0"/>
                      </a:rPr>
                      <m:t>𝜃</m:t>
                    </m:r>
                  </m:oMath>
                </a14:m>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715284" y="4809683"/>
                <a:ext cx="2667012" cy="400110"/>
              </a:xfrm>
              <a:prstGeom prst="rect">
                <a:avLst/>
              </a:prstGeom>
              <a:blipFill rotWithShape="0">
                <a:blip r:embed="rId10"/>
                <a:stretch>
                  <a:fillRect l="-2283" t="-9091" b="-25758"/>
                </a:stretch>
              </a:blipFill>
            </p:spPr>
            <p:txBody>
              <a:bodyPr/>
              <a:lstStyle/>
              <a:p>
                <a:r>
                  <a:rPr lang="en-US">
                    <a:noFill/>
                  </a:rPr>
                  <a:t> </a:t>
                </a:r>
              </a:p>
            </p:txBody>
          </p:sp>
        </mc:Fallback>
      </mc:AlternateContent>
    </p:spTree>
    <p:extLst>
      <p:ext uri="{BB962C8B-B14F-4D97-AF65-F5344CB8AC3E}">
        <p14:creationId xmlns:p14="http://schemas.microsoft.com/office/powerpoint/2010/main" val="1487037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25563"/>
          </a:xfrm>
        </p:spPr>
        <p:txBody>
          <a:bodyPr>
            <a:noAutofit/>
          </a:bodyPr>
          <a:lstStyle/>
          <a:p>
            <a:r>
              <a:rPr lang="en-US" sz="5400" dirty="0"/>
              <a:t>Why Does Dropout Work?</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8" name="Content Placeholder 2"/>
          <p:cNvSpPr>
            <a:spLocks noGrp="1"/>
          </p:cNvSpPr>
          <p:nvPr>
            <p:ph idx="1"/>
          </p:nvPr>
        </p:nvSpPr>
        <p:spPr>
          <a:xfrm>
            <a:off x="1" y="1748624"/>
            <a:ext cx="4071485" cy="4351338"/>
          </a:xfrm>
        </p:spPr>
        <p:txBody>
          <a:bodyPr>
            <a:normAutofit/>
          </a:bodyPr>
          <a:lstStyle/>
          <a:p>
            <a:r>
              <a:rPr lang="en-US" dirty="0"/>
              <a:t>Bagging with shared weights</a:t>
            </a:r>
          </a:p>
          <a:p>
            <a:pPr lvl="1"/>
            <a:r>
              <a:rPr lang="en-US" dirty="0"/>
              <a:t>Exponentially many architectures</a:t>
            </a:r>
          </a:p>
          <a:p>
            <a:pPr lvl="1"/>
            <a:r>
              <a:rPr lang="en-US" dirty="0"/>
              <a:t>Approximate geometric mean of all architectures</a:t>
            </a:r>
          </a:p>
        </p:txBody>
      </p:sp>
      <p:pic>
        <p:nvPicPr>
          <p:cNvPr id="70658" name="Picture 2"/>
          <p:cNvPicPr>
            <a:picLocks noChangeAspect="1" noChangeArrowheads="1"/>
          </p:cNvPicPr>
          <p:nvPr/>
        </p:nvPicPr>
        <p:blipFill>
          <a:blip r:embed="rId3"/>
          <a:srcRect/>
          <a:stretch>
            <a:fillRect/>
          </a:stretch>
        </p:blipFill>
        <p:spPr bwMode="auto">
          <a:xfrm>
            <a:off x="3947912" y="2128653"/>
            <a:ext cx="5196088" cy="3808529"/>
          </a:xfrm>
          <a:prstGeom prst="rect">
            <a:avLst/>
          </a:prstGeom>
          <a:noFill/>
          <a:ln w="9525">
            <a:noFill/>
            <a:miter lim="800000"/>
            <a:headEnd/>
            <a:tailEnd/>
          </a:ln>
          <a:effectLst/>
        </p:spPr>
      </p:pic>
      <p:sp>
        <p:nvSpPr>
          <p:cNvPr id="17" name="TextBox 16"/>
          <p:cNvSpPr txBox="1"/>
          <p:nvPr/>
        </p:nvSpPr>
        <p:spPr>
          <a:xfrm>
            <a:off x="7821962" y="3208328"/>
            <a:ext cx="842731" cy="461665"/>
          </a:xfrm>
          <a:prstGeom prst="rect">
            <a:avLst/>
          </a:prstGeom>
          <a:noFill/>
        </p:spPr>
        <p:txBody>
          <a:bodyPr wrap="none" rtlCol="0">
            <a:spAutoFit/>
          </a:bodyPr>
          <a:lstStyle/>
          <a:p>
            <a:r>
              <a:rPr lang="en-US" altLang="zh-CN" sz="2400" dirty="0">
                <a:solidFill>
                  <a:schemeClr val="accent5">
                    <a:lumMod val="75000"/>
                  </a:schemeClr>
                </a:solidFill>
              </a:rPr>
              <a:t>Exact</a:t>
            </a:r>
            <a:endParaRPr lang="zh-CN" altLang="en-US" sz="2400" dirty="0">
              <a:solidFill>
                <a:schemeClr val="accent5">
                  <a:lumMod val="75000"/>
                </a:schemeClr>
              </a:solidFill>
            </a:endParaRPr>
          </a:p>
        </p:txBody>
      </p:sp>
      <p:sp>
        <p:nvSpPr>
          <p:cNvPr id="18" name="TextBox 17"/>
          <p:cNvSpPr txBox="1"/>
          <p:nvPr/>
        </p:nvSpPr>
        <p:spPr>
          <a:xfrm>
            <a:off x="5755908" y="3739538"/>
            <a:ext cx="1902957" cy="461665"/>
          </a:xfrm>
          <a:prstGeom prst="rect">
            <a:avLst/>
          </a:prstGeom>
          <a:noFill/>
        </p:spPr>
        <p:txBody>
          <a:bodyPr wrap="none" rtlCol="0">
            <a:spAutoFit/>
          </a:bodyPr>
          <a:lstStyle/>
          <a:p>
            <a:r>
              <a:rPr lang="en-US" altLang="zh-CN" sz="2400" dirty="0">
                <a:solidFill>
                  <a:srgbClr val="FF0000"/>
                </a:solidFill>
              </a:rPr>
              <a:t>Basic dropout</a:t>
            </a:r>
            <a:endParaRPr lang="zh-CN" altLang="en-US" sz="2400" dirty="0">
              <a:solidFill>
                <a:srgbClr val="FF0000"/>
              </a:solidFill>
            </a:endParaRPr>
          </a:p>
        </p:txBody>
      </p:sp>
      <p:cxnSp>
        <p:nvCxnSpPr>
          <p:cNvPr id="20" name="Straight Arrow Connector 19"/>
          <p:cNvCxnSpPr>
            <a:stCxn id="17" idx="2"/>
          </p:cNvCxnSpPr>
          <p:nvPr/>
        </p:nvCxnSpPr>
        <p:spPr>
          <a:xfrm>
            <a:off x="8243328" y="3669993"/>
            <a:ext cx="132702" cy="155643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2"/>
          </p:cNvCxnSpPr>
          <p:nvPr/>
        </p:nvCxnSpPr>
        <p:spPr>
          <a:xfrm rot="5400000">
            <a:off x="6298850" y="4535764"/>
            <a:ext cx="743099" cy="7397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185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259503" cy="1325563"/>
          </a:xfrm>
        </p:spPr>
        <p:txBody>
          <a:bodyPr>
            <a:normAutofit/>
          </a:bodyPr>
          <a:lstStyle/>
          <a:p>
            <a:r>
              <a:rPr lang="en-US" sz="5400" dirty="0"/>
              <a:t>Effects of Dropout Parameters</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7" name="Content Placeholder 2"/>
          <p:cNvSpPr>
            <a:spLocks noGrp="1"/>
          </p:cNvSpPr>
          <p:nvPr>
            <p:ph idx="1"/>
          </p:nvPr>
        </p:nvSpPr>
        <p:spPr>
          <a:xfrm>
            <a:off x="0" y="1405288"/>
            <a:ext cx="8200724" cy="4694674"/>
          </a:xfrm>
        </p:spPr>
        <p:txBody>
          <a:bodyPr>
            <a:normAutofit/>
          </a:bodyPr>
          <a:lstStyle/>
          <a:p>
            <a:r>
              <a:rPr lang="en-US" sz="3200" dirty="0"/>
              <a:t>Retaining probability (1-dropout ratio)</a:t>
            </a:r>
            <a:endParaRPr lang="en-US" dirty="0"/>
          </a:p>
        </p:txBody>
      </p:sp>
      <p:pic>
        <p:nvPicPr>
          <p:cNvPr id="12289" name="Picture 1"/>
          <p:cNvPicPr>
            <a:picLocks noChangeAspect="1" noChangeArrowheads="1"/>
          </p:cNvPicPr>
          <p:nvPr/>
        </p:nvPicPr>
        <p:blipFill>
          <a:blip r:embed="rId3"/>
          <a:srcRect/>
          <a:stretch>
            <a:fillRect/>
          </a:stretch>
        </p:blipFill>
        <p:spPr bwMode="auto">
          <a:xfrm>
            <a:off x="236431" y="2211928"/>
            <a:ext cx="8649151" cy="3676699"/>
          </a:xfrm>
          <a:prstGeom prst="rect">
            <a:avLst/>
          </a:prstGeom>
          <a:noFill/>
          <a:ln w="9525">
            <a:noFill/>
            <a:miter lim="800000"/>
            <a:headEnd/>
            <a:tailEnd/>
          </a:ln>
          <a:effectLst/>
        </p:spPr>
      </p:pic>
    </p:spTree>
    <p:extLst>
      <p:ext uri="{BB962C8B-B14F-4D97-AF65-F5344CB8AC3E}">
        <p14:creationId xmlns:p14="http://schemas.microsoft.com/office/powerpoint/2010/main" val="98419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1645"/>
            <a:ext cx="9143999" cy="769441"/>
          </a:xfrm>
          <a:prstGeom prst="rect">
            <a:avLst/>
          </a:prstGeom>
          <a:noFill/>
        </p:spPr>
        <p:txBody>
          <a:bodyPr wrap="square" rtlCol="0">
            <a:spAutoFit/>
          </a:bodyPr>
          <a:lstStyle/>
          <a:p>
            <a:pPr algn="ctr"/>
            <a:r>
              <a:rPr lang="en-US" sz="4400" dirty="0"/>
              <a:t>Sparsity (L1)</a:t>
            </a:r>
          </a:p>
        </p:txBody>
      </p:sp>
      <p:cxnSp>
        <p:nvCxnSpPr>
          <p:cNvPr id="25" name="Straight Connector 24"/>
          <p:cNvCxnSpPr/>
          <p:nvPr/>
        </p:nvCxnSpPr>
        <p:spPr>
          <a:xfrm flipH="1">
            <a:off x="4456836" y="1428655"/>
            <a:ext cx="34941" cy="438912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21768" y="5650029"/>
            <a:ext cx="14149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456835" y="5390147"/>
            <a:ext cx="246710" cy="25988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p:cNvSpPr/>
          <p:nvPr/>
        </p:nvSpPr>
        <p:spPr>
          <a:xfrm>
            <a:off x="6866964" y="2398011"/>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p:cNvSpPr/>
          <p:nvPr/>
        </p:nvSpPr>
        <p:spPr>
          <a:xfrm>
            <a:off x="5601620" y="3395694"/>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p:cNvSpPr/>
          <p:nvPr/>
        </p:nvSpPr>
        <p:spPr>
          <a:xfrm>
            <a:off x="6705600" y="4101305"/>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2360768" y="4344977"/>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1141377" y="2398011"/>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p>
        </p:txBody>
      </p:sp>
      <p:sp>
        <p:nvSpPr>
          <p:cNvPr id="29" name="Rectangle 28"/>
          <p:cNvSpPr/>
          <p:nvPr/>
        </p:nvSpPr>
        <p:spPr>
          <a:xfrm>
            <a:off x="2581837" y="3049475"/>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 name="Straight Arrow Connector 30"/>
          <p:cNvCxnSpPr/>
          <p:nvPr/>
        </p:nvCxnSpPr>
        <p:spPr>
          <a:xfrm flipV="1">
            <a:off x="872692" y="4422961"/>
            <a:ext cx="0" cy="16682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72692" y="6091187"/>
            <a:ext cx="143326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2366003" y="6180094"/>
                <a:ext cx="7336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1</m:t>
                          </m:r>
                        </m:sub>
                      </m:sSub>
                    </m:oMath>
                  </m:oMathPara>
                </a14:m>
                <a:endParaRPr lang="en-US" sz="3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2366003" y="6180094"/>
                <a:ext cx="733662" cy="64633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5037" y="3907490"/>
                <a:ext cx="74437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2</m:t>
                          </m:r>
                        </m:sub>
                      </m:sSub>
                    </m:oMath>
                  </m:oMathPara>
                </a14:m>
                <a:endParaRPr lang="en-US" sz="36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5037" y="3907490"/>
                <a:ext cx="744370" cy="646331"/>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692498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259503" cy="1325563"/>
          </a:xfrm>
        </p:spPr>
        <p:txBody>
          <a:bodyPr>
            <a:normAutofit/>
          </a:bodyPr>
          <a:lstStyle/>
          <a:p>
            <a:r>
              <a:rPr lang="en-US" sz="5400" dirty="0"/>
              <a:t>Effects of Dropout Parameters</a:t>
            </a:r>
          </a:p>
        </p:txBody>
      </p:sp>
      <p:sp>
        <p:nvSpPr>
          <p:cNvPr id="5" name="Footer Placeholder 4"/>
          <p:cNvSpPr>
            <a:spLocks noGrp="1"/>
          </p:cNvSpPr>
          <p:nvPr>
            <p:ph type="ftr" sz="quarter" idx="11"/>
          </p:nvPr>
        </p:nvSpPr>
        <p:spPr/>
        <p:txBody>
          <a:bodyPr/>
          <a:lstStyle/>
          <a:p>
            <a:r>
              <a:rPr lang="en-US" sz="1800" dirty="0"/>
              <a:t>N. </a:t>
            </a:r>
            <a:r>
              <a:rPr lang="en-US" sz="1800" dirty="0" err="1"/>
              <a:t>Srivastava</a:t>
            </a:r>
            <a:r>
              <a:rPr lang="en-US" sz="1800" dirty="0"/>
              <a:t> et al. 2014</a:t>
            </a:r>
          </a:p>
        </p:txBody>
      </p:sp>
      <p:sp>
        <p:nvSpPr>
          <p:cNvPr id="7" name="Content Placeholder 2"/>
          <p:cNvSpPr>
            <a:spLocks noGrp="1"/>
          </p:cNvSpPr>
          <p:nvPr>
            <p:ph idx="1"/>
          </p:nvPr>
        </p:nvSpPr>
        <p:spPr>
          <a:xfrm>
            <a:off x="0" y="1405288"/>
            <a:ext cx="8200724" cy="4694674"/>
          </a:xfrm>
        </p:spPr>
        <p:txBody>
          <a:bodyPr>
            <a:normAutofit/>
          </a:bodyPr>
          <a:lstStyle/>
          <a:p>
            <a:r>
              <a:rPr lang="en-US" sz="3200" dirty="0"/>
              <a:t>Dataset size</a:t>
            </a:r>
            <a:endParaRPr lang="en-US" dirty="0"/>
          </a:p>
        </p:txBody>
      </p:sp>
      <p:pic>
        <p:nvPicPr>
          <p:cNvPr id="71682" name="Picture 2"/>
          <p:cNvPicPr>
            <a:picLocks noChangeAspect="1" noChangeArrowheads="1"/>
          </p:cNvPicPr>
          <p:nvPr/>
        </p:nvPicPr>
        <p:blipFill>
          <a:blip r:embed="rId2"/>
          <a:srcRect/>
          <a:stretch>
            <a:fillRect/>
          </a:stretch>
        </p:blipFill>
        <p:spPr bwMode="auto">
          <a:xfrm>
            <a:off x="1829253" y="2088681"/>
            <a:ext cx="5294632" cy="4045269"/>
          </a:xfrm>
          <a:prstGeom prst="rect">
            <a:avLst/>
          </a:prstGeom>
          <a:noFill/>
          <a:ln w="9525">
            <a:noFill/>
            <a:miter lim="800000"/>
            <a:headEnd/>
            <a:tailEnd/>
          </a:ln>
          <a:effectLst/>
        </p:spPr>
      </p:pic>
    </p:spTree>
    <p:extLst>
      <p:ext uri="{BB962C8B-B14F-4D97-AF65-F5344CB8AC3E}">
        <p14:creationId xmlns:p14="http://schemas.microsoft.com/office/powerpoint/2010/main" val="434774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81419"/>
          </a:xfrm>
        </p:spPr>
        <p:txBody>
          <a:bodyPr/>
          <a:lstStyle/>
          <a:p>
            <a:r>
              <a:rPr lang="en-US" dirty="0"/>
              <a:t>Transfer Learning</a:t>
            </a:r>
          </a:p>
        </p:txBody>
      </p:sp>
      <p:pic>
        <p:nvPicPr>
          <p:cNvPr id="6" name="Picture 5" descr="Screen Shot 2015-09-14 at 9.12.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21" y="3740272"/>
            <a:ext cx="3412710" cy="1660422"/>
          </a:xfrm>
          <a:prstGeom prst="rect">
            <a:avLst/>
          </a:prstGeom>
        </p:spPr>
      </p:pic>
      <p:pic>
        <p:nvPicPr>
          <p:cNvPr id="7" name="Picture 6" descr="Screen Shot 2015-09-14 at 9.12.37 PM.png"/>
          <p:cNvPicPr>
            <a:picLocks noChangeAspect="1"/>
          </p:cNvPicPr>
          <p:nvPr/>
        </p:nvPicPr>
        <p:blipFill rotWithShape="1">
          <a:blip r:embed="rId4">
            <a:extLst>
              <a:ext uri="{28A0092B-C50C-407E-A947-70E740481C1C}">
                <a14:useLocalDpi xmlns:a14="http://schemas.microsoft.com/office/drawing/2010/main" val="0"/>
              </a:ext>
            </a:extLst>
          </a:blip>
          <a:srcRect l="5844" r="9003"/>
          <a:stretch/>
        </p:blipFill>
        <p:spPr>
          <a:xfrm>
            <a:off x="1989250" y="5359054"/>
            <a:ext cx="4705839" cy="1505874"/>
          </a:xfrm>
          <a:prstGeom prst="rect">
            <a:avLst/>
          </a:prstGeom>
        </p:spPr>
      </p:pic>
      <p:pic>
        <p:nvPicPr>
          <p:cNvPr id="10" name="Picture 9" descr="Screen Shot 2015-09-14 at 9.18.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386" y="1216963"/>
            <a:ext cx="5052144" cy="2234462"/>
          </a:xfrm>
          <a:prstGeom prst="rect">
            <a:avLst/>
          </a:prstGeom>
        </p:spPr>
      </p:pic>
      <p:pic>
        <p:nvPicPr>
          <p:cNvPr id="2" name="Picture 1" descr="Screen Shot 2015-09-15 at 12.02.3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479" y="3621441"/>
            <a:ext cx="4943569" cy="1629174"/>
          </a:xfrm>
          <a:prstGeom prst="rect">
            <a:avLst/>
          </a:prstGeom>
        </p:spPr>
      </p:pic>
    </p:spTree>
    <p:extLst>
      <p:ext uri="{BB962C8B-B14F-4D97-AF65-F5344CB8AC3E}">
        <p14:creationId xmlns:p14="http://schemas.microsoft.com/office/powerpoint/2010/main" val="252168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7"/>
          <p:cNvGrpSpPr/>
          <p:nvPr/>
        </p:nvGrpSpPr>
        <p:grpSpPr>
          <a:xfrm>
            <a:off x="1209246" y="4372879"/>
            <a:ext cx="7010975" cy="1619598"/>
            <a:chOff x="0" y="0"/>
            <a:chExt cx="16358939" cy="3149217"/>
          </a:xfrm>
        </p:grpSpPr>
        <p:sp>
          <p:nvSpPr>
            <p:cNvPr id="43" name="Shape 43"/>
            <p:cNvSpPr/>
            <p:nvPr/>
          </p:nvSpPr>
          <p:spPr>
            <a:xfrm>
              <a:off x="15263207" y="6179"/>
              <a:ext cx="1" cy="2161628"/>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44" name="Shape 44"/>
            <p:cNvSpPr/>
            <p:nvPr/>
          </p:nvSpPr>
          <p:spPr>
            <a:xfrm flipH="1">
              <a:off x="1039207" y="0"/>
              <a:ext cx="1" cy="2161628"/>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45" name="Shape 45"/>
            <p:cNvSpPr/>
            <p:nvPr/>
          </p:nvSpPr>
          <p:spPr>
            <a:xfrm>
              <a:off x="14289683" y="2171741"/>
              <a:ext cx="2069256" cy="977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2600"/>
                <a:t>labels</a:t>
              </a:r>
            </a:p>
          </p:txBody>
        </p:sp>
        <p:sp>
          <p:nvSpPr>
            <p:cNvPr id="46" name="Shape 46"/>
            <p:cNvSpPr/>
            <p:nvPr/>
          </p:nvSpPr>
          <p:spPr>
            <a:xfrm>
              <a:off x="0" y="2171741"/>
              <a:ext cx="2182838" cy="977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2600"/>
                <a:t>Image</a:t>
              </a:r>
            </a:p>
          </p:txBody>
        </p:sp>
      </p:grpSp>
      <p:sp>
        <p:nvSpPr>
          <p:cNvPr id="48" name="Shape 48"/>
          <p:cNvSpPr/>
          <p:nvPr/>
        </p:nvSpPr>
        <p:spPr>
          <a:xfrm>
            <a:off x="6669648" y="3149495"/>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9" name="Shape 49"/>
          <p:cNvSpPr/>
          <p:nvPr/>
        </p:nvSpPr>
        <p:spPr>
          <a:xfrm>
            <a:off x="5701269" y="2278815"/>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0" name="Shape 50"/>
          <p:cNvSpPr/>
          <p:nvPr/>
        </p:nvSpPr>
        <p:spPr>
          <a:xfrm flipV="1">
            <a:off x="5633357" y="3148147"/>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1" name="Shape 51"/>
          <p:cNvSpPr/>
          <p:nvPr/>
        </p:nvSpPr>
        <p:spPr>
          <a:xfrm>
            <a:off x="4717711" y="2278815"/>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2" name="Shape 52"/>
          <p:cNvSpPr/>
          <p:nvPr/>
        </p:nvSpPr>
        <p:spPr>
          <a:xfrm>
            <a:off x="6903394" y="1143000"/>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 name="Shape 53"/>
          <p:cNvSpPr/>
          <p:nvPr/>
        </p:nvSpPr>
        <p:spPr>
          <a:xfrm>
            <a:off x="7289541" y="1143000"/>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 name="Shape 54"/>
          <p:cNvSpPr/>
          <p:nvPr/>
        </p:nvSpPr>
        <p:spPr>
          <a:xfrm>
            <a:off x="7675677" y="1793909"/>
            <a:ext cx="145713" cy="2708479"/>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 name="Shape 55"/>
          <p:cNvSpPr/>
          <p:nvPr/>
        </p:nvSpPr>
        <p:spPr>
          <a:xfrm flipV="1">
            <a:off x="4653643" y="314814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6" name="Shape 56"/>
          <p:cNvSpPr/>
          <p:nvPr/>
        </p:nvSpPr>
        <p:spPr>
          <a:xfrm>
            <a:off x="3728256" y="2276125"/>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7" name="Shape 57"/>
          <p:cNvSpPr/>
          <p:nvPr/>
        </p:nvSpPr>
        <p:spPr>
          <a:xfrm flipV="1">
            <a:off x="3673929" y="314814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8" name="Shape 58"/>
          <p:cNvSpPr/>
          <p:nvPr/>
        </p:nvSpPr>
        <p:spPr>
          <a:xfrm>
            <a:off x="2654059" y="2005917"/>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9" name="Shape 59"/>
          <p:cNvSpPr/>
          <p:nvPr/>
        </p:nvSpPr>
        <p:spPr>
          <a:xfrm flipV="1">
            <a:off x="2639786" y="314814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0" name="Shape 60"/>
          <p:cNvSpPr/>
          <p:nvPr/>
        </p:nvSpPr>
        <p:spPr>
          <a:xfrm>
            <a:off x="1885081" y="1616807"/>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1" name="Shape 61"/>
          <p:cNvSpPr/>
          <p:nvPr/>
        </p:nvSpPr>
        <p:spPr>
          <a:xfrm flipV="1">
            <a:off x="1986643" y="314814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2" name="Shape 62"/>
          <p:cNvSpPr/>
          <p:nvPr/>
        </p:nvSpPr>
        <p:spPr>
          <a:xfrm>
            <a:off x="1322614" y="1169211"/>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3" name="Shape 63"/>
          <p:cNvSpPr/>
          <p:nvPr/>
        </p:nvSpPr>
        <p:spPr>
          <a:xfrm>
            <a:off x="2319430" y="5985904"/>
            <a:ext cx="4293726" cy="339734"/>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sz="4200"/>
            </a:lvl1pPr>
          </a:lstStyle>
          <a:p>
            <a:pPr lvl="0">
              <a:defRPr sz="1800"/>
            </a:pPr>
            <a:r>
              <a:rPr sz="1900" dirty="0"/>
              <a:t>Krizhevsky, Sutskever, Hinton — NIPS 2012</a:t>
            </a:r>
          </a:p>
        </p:txBody>
      </p:sp>
      <p:sp>
        <p:nvSpPr>
          <p:cNvPr id="64" name="Shape 64"/>
          <p:cNvSpPr/>
          <p:nvPr/>
        </p:nvSpPr>
        <p:spPr>
          <a:xfrm>
            <a:off x="1841738" y="238373"/>
            <a:ext cx="5529152"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lang="en-US" sz="2600" dirty="0"/>
              <a:t>Convolutional Neural Networks: </a:t>
            </a:r>
            <a:r>
              <a:rPr sz="2600" dirty="0" err="1"/>
              <a:t>AlexNet</a:t>
            </a:r>
            <a:endParaRPr sz="2600" dirty="0"/>
          </a:p>
        </p:txBody>
      </p:sp>
      <p:grpSp>
        <p:nvGrpSpPr>
          <p:cNvPr id="78" name="Group 78"/>
          <p:cNvGrpSpPr/>
          <p:nvPr/>
        </p:nvGrpSpPr>
        <p:grpSpPr>
          <a:xfrm>
            <a:off x="7696200" y="1900645"/>
            <a:ext cx="110394" cy="2483787"/>
            <a:chOff x="0" y="0"/>
            <a:chExt cx="257583" cy="4829583"/>
          </a:xfrm>
        </p:grpSpPr>
        <p:sp>
          <p:nvSpPr>
            <p:cNvPr id="65" name="Shape 65"/>
            <p:cNvSpPr/>
            <p:nvPr/>
          </p:nvSpPr>
          <p:spPr>
            <a:xfrm>
              <a:off x="-1" y="-1"/>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 name="Shape 66"/>
            <p:cNvSpPr/>
            <p:nvPr/>
          </p:nvSpPr>
          <p:spPr>
            <a:xfrm>
              <a:off x="-1" y="380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 name="Shape 67"/>
            <p:cNvSpPr/>
            <p:nvPr/>
          </p:nvSpPr>
          <p:spPr>
            <a:xfrm>
              <a:off x="-1" y="761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 name="Shape 68"/>
            <p:cNvSpPr/>
            <p:nvPr/>
          </p:nvSpPr>
          <p:spPr>
            <a:xfrm>
              <a:off x="-1" y="1523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 name="Shape 69"/>
            <p:cNvSpPr/>
            <p:nvPr/>
          </p:nvSpPr>
          <p:spPr>
            <a:xfrm>
              <a:off x="-1" y="1904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 name="Shape 70"/>
            <p:cNvSpPr/>
            <p:nvPr/>
          </p:nvSpPr>
          <p:spPr>
            <a:xfrm>
              <a:off x="-1" y="2285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 name="Shape 71"/>
            <p:cNvSpPr/>
            <p:nvPr/>
          </p:nvSpPr>
          <p:spPr>
            <a:xfrm>
              <a:off x="-1" y="2666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 name="Shape 72"/>
            <p:cNvSpPr/>
            <p:nvPr/>
          </p:nvSpPr>
          <p:spPr>
            <a:xfrm>
              <a:off x="-1" y="3047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 name="Shape 73"/>
            <p:cNvSpPr/>
            <p:nvPr/>
          </p:nvSpPr>
          <p:spPr>
            <a:xfrm>
              <a:off x="-1" y="3428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 name="Shape 74"/>
            <p:cNvSpPr/>
            <p:nvPr/>
          </p:nvSpPr>
          <p:spPr>
            <a:xfrm>
              <a:off x="-1" y="3809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 name="Shape 75"/>
            <p:cNvSpPr/>
            <p:nvPr/>
          </p:nvSpPr>
          <p:spPr>
            <a:xfrm>
              <a:off x="-1" y="4190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 name="Shape 76"/>
            <p:cNvSpPr/>
            <p:nvPr/>
          </p:nvSpPr>
          <p:spPr>
            <a:xfrm>
              <a:off x="-1" y="4571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 name="Shape 77"/>
            <p:cNvSpPr/>
            <p:nvPr/>
          </p:nvSpPr>
          <p:spPr>
            <a:xfrm>
              <a:off x="-1" y="1142999"/>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a:solidFill>
                <a:srgbClr val="B8B8B8"/>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1" name="Group 81"/>
          <p:cNvGrpSpPr/>
          <p:nvPr/>
        </p:nvGrpSpPr>
        <p:grpSpPr>
          <a:xfrm>
            <a:off x="7696200" y="2299172"/>
            <a:ext cx="945406" cy="502702"/>
            <a:chOff x="-1" y="-22443"/>
            <a:chExt cx="2205947" cy="977473"/>
          </a:xfrm>
        </p:grpSpPr>
        <p:sp>
          <p:nvSpPr>
            <p:cNvPr id="79" name="Shape 79"/>
            <p:cNvSpPr/>
            <p:nvPr/>
          </p:nvSpPr>
          <p:spPr>
            <a:xfrm>
              <a:off x="641930" y="-22443"/>
              <a:ext cx="1564016" cy="9774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a:solidFill>
                    <a:srgbClr val="008F00"/>
                  </a:solidFill>
                </a:defRPr>
              </a:lvl1pPr>
            </a:lstStyle>
            <a:p>
              <a:pPr lvl="0">
                <a:defRPr sz="1800">
                  <a:solidFill>
                    <a:srgbClr val="000000"/>
                  </a:solidFill>
                </a:defRPr>
              </a:pPr>
              <a:r>
                <a:rPr sz="2600"/>
                <a:t>Lion</a:t>
              </a:r>
            </a:p>
          </p:txBody>
        </p:sp>
        <p:sp>
          <p:nvSpPr>
            <p:cNvPr id="80" name="Shape 80"/>
            <p:cNvSpPr/>
            <p:nvPr/>
          </p:nvSpPr>
          <p:spPr>
            <a:xfrm>
              <a:off x="-1" y="345643"/>
              <a:ext cx="257585" cy="25758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8F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82" name="lion_skew.png"/>
          <p:cNvPicPr/>
          <p:nvPr/>
        </p:nvPicPr>
        <p:blipFill>
          <a:blip r:embed="rId3"/>
          <a:stretch>
            <a:fillRect/>
          </a:stretch>
        </p:blipFill>
        <p:spPr>
          <a:xfrm>
            <a:off x="1333500" y="1292178"/>
            <a:ext cx="587829" cy="3731536"/>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3008320306"/>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advAuto="0"/>
      <p:bldP spid="82"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p:nvPr/>
        </p:nvSpPr>
        <p:spPr>
          <a:xfrm>
            <a:off x="6669648" y="3149495"/>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24" name="Shape 124"/>
          <p:cNvSpPr/>
          <p:nvPr/>
        </p:nvSpPr>
        <p:spPr>
          <a:xfrm>
            <a:off x="5701269" y="2278815"/>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25" name="Shape 125"/>
          <p:cNvSpPr/>
          <p:nvPr/>
        </p:nvSpPr>
        <p:spPr>
          <a:xfrm flipV="1">
            <a:off x="5633357" y="3148147"/>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26" name="Shape 126"/>
          <p:cNvSpPr/>
          <p:nvPr/>
        </p:nvSpPr>
        <p:spPr>
          <a:xfrm>
            <a:off x="4717711" y="2278815"/>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27" name="Shape 127"/>
          <p:cNvSpPr/>
          <p:nvPr/>
        </p:nvSpPr>
        <p:spPr>
          <a:xfrm>
            <a:off x="6903394" y="1143000"/>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8" name="Shape 128"/>
          <p:cNvSpPr/>
          <p:nvPr/>
        </p:nvSpPr>
        <p:spPr>
          <a:xfrm>
            <a:off x="7289541" y="1143000"/>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9" name="Shape 129"/>
          <p:cNvSpPr/>
          <p:nvPr/>
        </p:nvSpPr>
        <p:spPr>
          <a:xfrm>
            <a:off x="7675677" y="1793909"/>
            <a:ext cx="145713" cy="2708479"/>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0" name="Shape 130"/>
          <p:cNvSpPr/>
          <p:nvPr/>
        </p:nvSpPr>
        <p:spPr>
          <a:xfrm flipV="1">
            <a:off x="4653643" y="314814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31" name="Shape 131"/>
          <p:cNvSpPr/>
          <p:nvPr/>
        </p:nvSpPr>
        <p:spPr>
          <a:xfrm>
            <a:off x="3728256" y="2276125"/>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32" name="Shape 132"/>
          <p:cNvSpPr/>
          <p:nvPr/>
        </p:nvSpPr>
        <p:spPr>
          <a:xfrm flipV="1">
            <a:off x="3673929" y="314814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33" name="Shape 133"/>
          <p:cNvSpPr/>
          <p:nvPr/>
        </p:nvSpPr>
        <p:spPr>
          <a:xfrm>
            <a:off x="2654059" y="2005917"/>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34" name="Shape 134"/>
          <p:cNvSpPr/>
          <p:nvPr/>
        </p:nvSpPr>
        <p:spPr>
          <a:xfrm flipV="1">
            <a:off x="2639786" y="314814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35" name="Shape 135"/>
          <p:cNvSpPr/>
          <p:nvPr/>
        </p:nvSpPr>
        <p:spPr>
          <a:xfrm>
            <a:off x="1885081" y="1616807"/>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36" name="Shape 136"/>
          <p:cNvSpPr/>
          <p:nvPr/>
        </p:nvSpPr>
        <p:spPr>
          <a:xfrm flipV="1">
            <a:off x="1986643" y="314814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37" name="Shape 137"/>
          <p:cNvSpPr/>
          <p:nvPr/>
        </p:nvSpPr>
        <p:spPr>
          <a:xfrm>
            <a:off x="1322614" y="1169211"/>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grpSp>
        <p:nvGrpSpPr>
          <p:cNvPr id="141" name="Group 141"/>
          <p:cNvGrpSpPr/>
          <p:nvPr/>
        </p:nvGrpSpPr>
        <p:grpSpPr>
          <a:xfrm>
            <a:off x="114300" y="124097"/>
            <a:ext cx="2226129" cy="4140926"/>
            <a:chOff x="-215900" y="-139700"/>
            <a:chExt cx="5194300" cy="8051800"/>
          </a:xfrm>
        </p:grpSpPr>
        <p:pic>
          <p:nvPicPr>
            <p:cNvPr id="138" name="Picture 137"/>
            <p:cNvPicPr/>
            <p:nvPr/>
          </p:nvPicPr>
          <p:blipFill>
            <a:blip r:embed="rId3"/>
            <a:stretch>
              <a:fillRect/>
            </a:stretch>
          </p:blipFill>
          <p:spPr>
            <a:xfrm>
              <a:off x="-215900" y="-139700"/>
              <a:ext cx="5194300" cy="8051800"/>
            </a:xfrm>
            <a:prstGeom prst="rect">
              <a:avLst/>
            </a:prstGeom>
            <a:effectLst>
              <a:outerShdw blurRad="127000" dist="76200" dir="2700000" rotWithShape="0">
                <a:srgbClr val="000000">
                  <a:alpha val="75000"/>
                </a:srgbClr>
              </a:outerShdw>
            </a:effectLst>
          </p:spPr>
        </p:pic>
        <p:pic>
          <p:nvPicPr>
            <p:cNvPr id="139" name="my_gabor.png"/>
            <p:cNvPicPr/>
            <p:nvPr/>
          </p:nvPicPr>
          <p:blipFill>
            <a:blip r:embed="rId4"/>
            <a:stretch>
              <a:fillRect/>
            </a:stretch>
          </p:blipFill>
          <p:spPr>
            <a:xfrm>
              <a:off x="77464" y="152400"/>
              <a:ext cx="4607572" cy="4597401"/>
            </a:xfrm>
            <a:prstGeom prst="rect">
              <a:avLst/>
            </a:prstGeom>
            <a:ln w="12700" cap="flat">
              <a:noFill/>
              <a:miter lim="400000"/>
            </a:ln>
            <a:effectLst/>
          </p:spPr>
        </p:pic>
        <p:sp>
          <p:nvSpPr>
            <p:cNvPr id="140" name="Shape 140"/>
            <p:cNvSpPr/>
            <p:nvPr/>
          </p:nvSpPr>
          <p:spPr>
            <a:xfrm rot="9337">
              <a:off x="241300" y="4510126"/>
              <a:ext cx="4292600" cy="33114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lvl="0">
                <a:defRPr sz="1800"/>
              </a:pPr>
              <a:r>
                <a:rPr sz="2600" dirty="0">
                  <a:solidFill>
                    <a:srgbClr val="FF2600"/>
                  </a:solidFill>
                </a:rPr>
                <a:t>Layer 1</a:t>
              </a:r>
            </a:p>
            <a:p>
              <a:pPr lvl="0">
                <a:defRPr sz="1800"/>
              </a:pPr>
              <a:r>
                <a:rPr lang="en-US" sz="2600" dirty="0">
                  <a:solidFill>
                    <a:srgbClr val="FF2600"/>
                  </a:solidFill>
                </a:rPr>
                <a:t>Filter (Gabor and color blobs)</a:t>
              </a:r>
              <a:endParaRPr sz="2600" dirty="0">
                <a:solidFill>
                  <a:srgbClr val="FF2600"/>
                </a:solidFill>
              </a:endParaRPr>
            </a:p>
          </p:txBody>
        </p:sp>
      </p:grpSp>
      <p:grpSp>
        <p:nvGrpSpPr>
          <p:cNvPr id="149" name="Group 149"/>
          <p:cNvGrpSpPr/>
          <p:nvPr/>
        </p:nvGrpSpPr>
        <p:grpSpPr>
          <a:xfrm>
            <a:off x="6988629" y="124097"/>
            <a:ext cx="2437593" cy="6056046"/>
            <a:chOff x="0" y="-139700"/>
            <a:chExt cx="5687717" cy="11775644"/>
          </a:xfrm>
        </p:grpSpPr>
        <p:grpSp>
          <p:nvGrpSpPr>
            <p:cNvPr id="147" name="Group 147"/>
            <p:cNvGrpSpPr/>
            <p:nvPr/>
          </p:nvGrpSpPr>
          <p:grpSpPr>
            <a:xfrm>
              <a:off x="1028700" y="-139700"/>
              <a:ext cx="4659017" cy="8051800"/>
              <a:chOff x="520700" y="-139700"/>
              <a:chExt cx="4659017" cy="8051800"/>
            </a:xfrm>
          </p:grpSpPr>
          <p:pic>
            <p:nvPicPr>
              <p:cNvPr id="142" name="Picture 141"/>
              <p:cNvPicPr/>
              <p:nvPr/>
            </p:nvPicPr>
            <p:blipFill>
              <a:blip r:embed="rId5"/>
              <a:stretch>
                <a:fillRect/>
              </a:stretch>
            </p:blipFill>
            <p:spPr>
              <a:xfrm>
                <a:off x="520700" y="-139700"/>
                <a:ext cx="3314700" cy="8051800"/>
              </a:xfrm>
              <a:prstGeom prst="rect">
                <a:avLst/>
              </a:prstGeom>
              <a:effectLst>
                <a:outerShdw blurRad="127000" dist="76200" dir="2700000" rotWithShape="0">
                  <a:srgbClr val="000000">
                    <a:alpha val="75000"/>
                  </a:srgbClr>
                </a:outerShdw>
              </a:effectLst>
            </p:spPr>
          </p:pic>
          <p:sp>
            <p:nvSpPr>
              <p:cNvPr id="143" name="Shape 143"/>
              <p:cNvSpPr/>
              <p:nvPr/>
            </p:nvSpPr>
            <p:spPr>
              <a:xfrm>
                <a:off x="640171" y="5744227"/>
                <a:ext cx="4539546" cy="17834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lvl="0">
                  <a:defRPr sz="1800"/>
                </a:pPr>
                <a:r>
                  <a:rPr sz="2600" dirty="0">
                    <a:solidFill>
                      <a:srgbClr val="FF2600"/>
                    </a:solidFill>
                  </a:rPr>
                  <a:t>Last</a:t>
                </a:r>
              </a:p>
              <a:p>
                <a:pPr lvl="0">
                  <a:defRPr sz="1800"/>
                </a:pPr>
                <a:r>
                  <a:rPr sz="2600" dirty="0">
                    <a:solidFill>
                      <a:srgbClr val="FF2600"/>
                    </a:solidFill>
                  </a:rPr>
                  <a:t>Layer</a:t>
                </a:r>
              </a:p>
            </p:txBody>
          </p:sp>
          <p:grpSp>
            <p:nvGrpSpPr>
              <p:cNvPr id="146" name="Group 146"/>
              <p:cNvGrpSpPr/>
              <p:nvPr/>
            </p:nvGrpSpPr>
            <p:grpSpPr>
              <a:xfrm>
                <a:off x="899814" y="70768"/>
                <a:ext cx="2554586" cy="5707736"/>
                <a:chOff x="0" y="0"/>
                <a:chExt cx="2554584" cy="5707735"/>
              </a:xfrm>
            </p:grpSpPr>
            <p:pic>
              <p:nvPicPr>
                <p:cNvPr id="144" name="Screen Shot 2014-12-09 at 2.31.05 PM.png.jpg"/>
                <p:cNvPicPr/>
                <p:nvPr/>
              </p:nvPicPr>
              <p:blipFill>
                <a:blip r:embed="rId6"/>
                <a:stretch>
                  <a:fillRect/>
                </a:stretch>
              </p:blipFill>
              <p:spPr>
                <a:xfrm>
                  <a:off x="0" y="0"/>
                  <a:ext cx="2548969" cy="2812137"/>
                </a:xfrm>
                <a:prstGeom prst="rect">
                  <a:avLst/>
                </a:prstGeom>
                <a:ln w="12700" cap="flat">
                  <a:noFill/>
                  <a:miter lim="400000"/>
                </a:ln>
                <a:effectLst/>
              </p:spPr>
            </p:pic>
            <p:pic>
              <p:nvPicPr>
                <p:cNvPr id="145" name="Screen Shot 2014-12-09 at 2.31.32 PM.png.jpg"/>
                <p:cNvPicPr/>
                <p:nvPr/>
              </p:nvPicPr>
              <p:blipFill>
                <a:blip r:embed="rId7"/>
                <a:stretch>
                  <a:fillRect/>
                </a:stretch>
              </p:blipFill>
              <p:spPr>
                <a:xfrm>
                  <a:off x="13135" y="2895600"/>
                  <a:ext cx="2541450" cy="2812136"/>
                </a:xfrm>
                <a:prstGeom prst="rect">
                  <a:avLst/>
                </a:prstGeom>
                <a:ln w="12700" cap="flat">
                  <a:noFill/>
                  <a:miter lim="400000"/>
                </a:ln>
                <a:effectLst/>
              </p:spPr>
            </p:pic>
          </p:grpSp>
        </p:grpSp>
        <p:sp>
          <p:nvSpPr>
            <p:cNvPr id="148" name="Shape 148"/>
            <p:cNvSpPr/>
            <p:nvPr/>
          </p:nvSpPr>
          <p:spPr>
            <a:xfrm>
              <a:off x="0" y="9852456"/>
              <a:ext cx="5308600" cy="17834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defTabSz="210998">
                <a:tabLst>
                  <a:tab pos="164109" algn="l"/>
                  <a:tab pos="328219" algn="l"/>
                  <a:tab pos="492328" algn="l"/>
                  <a:tab pos="656438" algn="l"/>
                  <a:tab pos="820547" algn="l"/>
                  <a:tab pos="984656" algn="l"/>
                  <a:tab pos="1148766" algn="l"/>
                  <a:tab pos="1312875" algn="l"/>
                  <a:tab pos="1476985" algn="l"/>
                  <a:tab pos="1641094" algn="l"/>
                  <a:tab pos="1805203" algn="l"/>
                  <a:tab pos="1969313" algn="l"/>
                </a:tabLst>
                <a:defRPr sz="1800"/>
              </a:pPr>
              <a:r>
                <a:rPr sz="2600"/>
                <a:t>Nguyen et al.</a:t>
              </a:r>
            </a:p>
            <a:p>
              <a:pPr defTabSz="210998">
                <a:tabLst>
                  <a:tab pos="164109" algn="l"/>
                  <a:tab pos="328219" algn="l"/>
                  <a:tab pos="492328" algn="l"/>
                  <a:tab pos="656438" algn="l"/>
                  <a:tab pos="820547" algn="l"/>
                  <a:tab pos="984656" algn="l"/>
                  <a:tab pos="1148766" algn="l"/>
                  <a:tab pos="1312875" algn="l"/>
                  <a:tab pos="1476985" algn="l"/>
                  <a:tab pos="1641094" algn="l"/>
                  <a:tab pos="1805203" algn="l"/>
                  <a:tab pos="1969313" algn="l"/>
                </a:tabLst>
                <a:defRPr sz="1800"/>
              </a:pPr>
              <a:r>
                <a:rPr sz="2600"/>
                <a:t>arXiv 2014</a:t>
              </a:r>
            </a:p>
          </p:txBody>
        </p:sp>
      </p:grpSp>
      <p:grpSp>
        <p:nvGrpSpPr>
          <p:cNvPr id="167" name="Group 167"/>
          <p:cNvGrpSpPr/>
          <p:nvPr/>
        </p:nvGrpSpPr>
        <p:grpSpPr>
          <a:xfrm>
            <a:off x="2754086" y="143692"/>
            <a:ext cx="4103914" cy="5227982"/>
            <a:chOff x="-177800" y="-139700"/>
            <a:chExt cx="9575800" cy="10165520"/>
          </a:xfrm>
        </p:grpSpPr>
        <p:sp>
          <p:nvSpPr>
            <p:cNvPr id="150" name="Shape 150"/>
            <p:cNvSpPr/>
            <p:nvPr/>
          </p:nvSpPr>
          <p:spPr>
            <a:xfrm>
              <a:off x="590550" y="8300277"/>
              <a:ext cx="7962900" cy="17255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defTabSz="210998">
                <a:tabLst>
                  <a:tab pos="164109" algn="l"/>
                  <a:tab pos="328219" algn="l"/>
                  <a:tab pos="492328" algn="l"/>
                  <a:tab pos="656438" algn="l"/>
                  <a:tab pos="820547" algn="l"/>
                  <a:tab pos="984656" algn="l"/>
                  <a:tab pos="1148766" algn="l"/>
                  <a:tab pos="1312875" algn="l"/>
                  <a:tab pos="1476985" algn="l"/>
                  <a:tab pos="1641094" algn="l"/>
                  <a:tab pos="1805203" algn="l"/>
                  <a:tab pos="1969313" algn="l"/>
                </a:tabLst>
                <a:defRPr sz="1800"/>
              </a:pPr>
              <a:r>
                <a:rPr sz="2600" dirty="0" err="1"/>
                <a:t>Zeiler</a:t>
              </a:r>
              <a:r>
                <a:rPr sz="2500" dirty="0">
                  <a:latin typeface="Helvetica"/>
                  <a:ea typeface="Helvetica"/>
                  <a:cs typeface="Helvetica"/>
                  <a:sym typeface="Helvetica"/>
                </a:rPr>
                <a:t> et al.</a:t>
              </a:r>
            </a:p>
            <a:p>
              <a:pPr defTabSz="210998">
                <a:tabLst>
                  <a:tab pos="164109" algn="l"/>
                  <a:tab pos="328219" algn="l"/>
                  <a:tab pos="492328" algn="l"/>
                  <a:tab pos="656438" algn="l"/>
                  <a:tab pos="820547" algn="l"/>
                  <a:tab pos="984656" algn="l"/>
                  <a:tab pos="1148766" algn="l"/>
                  <a:tab pos="1312875" algn="l"/>
                  <a:tab pos="1476985" algn="l"/>
                  <a:tab pos="1641094" algn="l"/>
                  <a:tab pos="1805203" algn="l"/>
                  <a:tab pos="1969313" algn="l"/>
                </a:tabLst>
                <a:defRPr sz="1800"/>
              </a:pPr>
              <a:r>
                <a:rPr sz="2500" dirty="0">
                  <a:latin typeface="Helvetica"/>
                  <a:ea typeface="Helvetica"/>
                  <a:cs typeface="Helvetica"/>
                  <a:sym typeface="Helvetica"/>
                </a:rPr>
                <a:t>ECCV 2014</a:t>
              </a:r>
            </a:p>
          </p:txBody>
        </p:sp>
        <p:grpSp>
          <p:nvGrpSpPr>
            <p:cNvPr id="158" name="Group 158"/>
            <p:cNvGrpSpPr/>
            <p:nvPr/>
          </p:nvGrpSpPr>
          <p:grpSpPr>
            <a:xfrm>
              <a:off x="-177800" y="-139700"/>
              <a:ext cx="4686300" cy="6223000"/>
              <a:chOff x="-177800" y="-139700"/>
              <a:chExt cx="4686300" cy="6223000"/>
            </a:xfrm>
          </p:grpSpPr>
          <p:pic>
            <p:nvPicPr>
              <p:cNvPr id="151" name="Picture 150"/>
              <p:cNvPicPr/>
              <p:nvPr/>
            </p:nvPicPr>
            <p:blipFill>
              <a:blip r:embed="rId8"/>
              <a:stretch>
                <a:fillRect/>
              </a:stretch>
            </p:blipFill>
            <p:spPr>
              <a:xfrm>
                <a:off x="-177800" y="-139700"/>
                <a:ext cx="4686300" cy="6223000"/>
              </a:xfrm>
              <a:prstGeom prst="rect">
                <a:avLst/>
              </a:prstGeom>
              <a:effectLst>
                <a:outerShdw blurRad="127000" dist="76200" dir="2700000" rotWithShape="0">
                  <a:srgbClr val="000000">
                    <a:alpha val="75000"/>
                  </a:srgbClr>
                </a:outerShdw>
              </a:effectLst>
            </p:spPr>
          </p:pic>
          <p:grpSp>
            <p:nvGrpSpPr>
              <p:cNvPr id="156" name="Group 156"/>
              <p:cNvGrpSpPr/>
              <p:nvPr/>
            </p:nvGrpSpPr>
            <p:grpSpPr>
              <a:xfrm>
                <a:off x="144446" y="160232"/>
                <a:ext cx="3992244" cy="4157809"/>
                <a:chOff x="0" y="0"/>
                <a:chExt cx="3992243" cy="4157807"/>
              </a:xfrm>
            </p:grpSpPr>
            <p:pic>
              <p:nvPicPr>
                <p:cNvPr id="152" name="deconv_layer2.jpg"/>
                <p:cNvPicPr/>
                <p:nvPr/>
              </p:nvPicPr>
              <p:blipFill>
                <a:blip r:embed="rId9"/>
                <a:srcRect l="37543" t="76852" r="51132"/>
                <a:stretch>
                  <a:fillRect/>
                </a:stretch>
              </p:blipFill>
              <p:spPr>
                <a:xfrm>
                  <a:off x="0" y="2224642"/>
                  <a:ext cx="1940967" cy="1926055"/>
                </a:xfrm>
                <a:prstGeom prst="rect">
                  <a:avLst/>
                </a:prstGeom>
                <a:ln w="38100" cap="flat">
                  <a:solidFill>
                    <a:srgbClr val="000000"/>
                  </a:solidFill>
                  <a:prstDash val="solid"/>
                  <a:miter lim="400000"/>
                </a:ln>
                <a:effectLst/>
              </p:spPr>
            </p:pic>
            <p:pic>
              <p:nvPicPr>
                <p:cNvPr id="153" name="deconv_layer2.jpg"/>
                <p:cNvPicPr/>
                <p:nvPr/>
              </p:nvPicPr>
              <p:blipFill>
                <a:blip r:embed="rId9"/>
                <a:srcRect l="87804" t="76259" r="871" b="413"/>
                <a:stretch>
                  <a:fillRect/>
                </a:stretch>
              </p:blipFill>
              <p:spPr>
                <a:xfrm>
                  <a:off x="2051277" y="2216842"/>
                  <a:ext cx="1940967" cy="1940966"/>
                </a:xfrm>
                <a:prstGeom prst="rect">
                  <a:avLst/>
                </a:prstGeom>
                <a:ln w="38100" cap="flat">
                  <a:solidFill>
                    <a:srgbClr val="000000"/>
                  </a:solidFill>
                  <a:prstDash val="solid"/>
                  <a:miter lim="400000"/>
                </a:ln>
                <a:effectLst/>
              </p:spPr>
            </p:pic>
            <p:pic>
              <p:nvPicPr>
                <p:cNvPr id="154" name="deconv_layer2.jpg"/>
                <p:cNvPicPr/>
                <p:nvPr/>
              </p:nvPicPr>
              <p:blipFill>
                <a:blip r:embed="rId9"/>
                <a:srcRect l="63588" t="26376" r="25087" b="50296"/>
                <a:stretch>
                  <a:fillRect/>
                </a:stretch>
              </p:blipFill>
              <p:spPr>
                <a:xfrm>
                  <a:off x="2051277" y="0"/>
                  <a:ext cx="1940967" cy="1940966"/>
                </a:xfrm>
                <a:prstGeom prst="rect">
                  <a:avLst/>
                </a:prstGeom>
                <a:ln w="38100" cap="flat">
                  <a:solidFill>
                    <a:srgbClr val="000000"/>
                  </a:solidFill>
                  <a:prstDash val="solid"/>
                  <a:miter lim="400000"/>
                </a:ln>
                <a:effectLst/>
              </p:spPr>
            </p:pic>
            <p:pic>
              <p:nvPicPr>
                <p:cNvPr id="155" name="deconv_layer2.jpg"/>
                <p:cNvPicPr/>
                <p:nvPr/>
              </p:nvPicPr>
              <p:blipFill>
                <a:blip r:embed="rId9"/>
                <a:srcRect l="13153" t="26915" r="75522" b="49758"/>
                <a:stretch>
                  <a:fillRect/>
                </a:stretch>
              </p:blipFill>
              <p:spPr>
                <a:xfrm>
                  <a:off x="0" y="0"/>
                  <a:ext cx="1940967" cy="1940966"/>
                </a:xfrm>
                <a:prstGeom prst="rect">
                  <a:avLst/>
                </a:prstGeom>
                <a:ln w="38100" cap="flat">
                  <a:solidFill>
                    <a:srgbClr val="000000"/>
                  </a:solidFill>
                  <a:prstDash val="solid"/>
                  <a:miter lim="400000"/>
                </a:ln>
                <a:effectLst/>
              </p:spPr>
            </p:pic>
          </p:grpSp>
          <p:sp>
            <p:nvSpPr>
              <p:cNvPr id="157" name="Shape 157"/>
              <p:cNvSpPr/>
              <p:nvPr/>
            </p:nvSpPr>
            <p:spPr>
              <a:xfrm>
                <a:off x="0" y="4584913"/>
                <a:ext cx="4292599" cy="977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a:solidFill>
                      <a:srgbClr val="FF2600"/>
                    </a:solidFill>
                  </a:defRPr>
                </a:lvl1pPr>
              </a:lstStyle>
              <a:p>
                <a:pPr lvl="0">
                  <a:defRPr sz="1800">
                    <a:solidFill>
                      <a:srgbClr val="000000"/>
                    </a:solidFill>
                  </a:defRPr>
                </a:pPr>
                <a:r>
                  <a:rPr sz="2600"/>
                  <a:t>Layer 2</a:t>
                </a:r>
              </a:p>
            </p:txBody>
          </p:sp>
        </p:grpSp>
        <p:grpSp>
          <p:nvGrpSpPr>
            <p:cNvPr id="166" name="Group 166"/>
            <p:cNvGrpSpPr/>
            <p:nvPr/>
          </p:nvGrpSpPr>
          <p:grpSpPr>
            <a:xfrm>
              <a:off x="4711700" y="-139700"/>
              <a:ext cx="4686300" cy="6223000"/>
              <a:chOff x="-177800" y="-139700"/>
              <a:chExt cx="4686300" cy="6223000"/>
            </a:xfrm>
          </p:grpSpPr>
          <p:pic>
            <p:nvPicPr>
              <p:cNvPr id="159" name="Picture 158"/>
              <p:cNvPicPr/>
              <p:nvPr/>
            </p:nvPicPr>
            <p:blipFill>
              <a:blip r:embed="rId8"/>
              <a:stretch>
                <a:fillRect/>
              </a:stretch>
            </p:blipFill>
            <p:spPr>
              <a:xfrm>
                <a:off x="-177800" y="-139700"/>
                <a:ext cx="4686300" cy="6223000"/>
              </a:xfrm>
              <a:prstGeom prst="rect">
                <a:avLst/>
              </a:prstGeom>
              <a:effectLst>
                <a:outerShdw blurRad="127000" dist="76200" dir="2700000" rotWithShape="0">
                  <a:srgbClr val="000000">
                    <a:alpha val="75000"/>
                  </a:srgbClr>
                </a:outerShdw>
              </a:effectLst>
            </p:spPr>
          </p:pic>
          <p:sp>
            <p:nvSpPr>
              <p:cNvPr id="160" name="Shape 160"/>
              <p:cNvSpPr/>
              <p:nvPr/>
            </p:nvSpPr>
            <p:spPr>
              <a:xfrm>
                <a:off x="0" y="4584913"/>
                <a:ext cx="4292599" cy="97747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defRPr>
                    <a:solidFill>
                      <a:srgbClr val="FF2600"/>
                    </a:solidFill>
                  </a:defRPr>
                </a:lvl1pPr>
              </a:lstStyle>
              <a:p>
                <a:pPr lvl="0">
                  <a:defRPr sz="1800">
                    <a:solidFill>
                      <a:srgbClr val="000000"/>
                    </a:solidFill>
                  </a:defRPr>
                </a:pPr>
                <a:r>
                  <a:rPr sz="2600"/>
                  <a:t>Layer 5</a:t>
                </a:r>
              </a:p>
            </p:txBody>
          </p:sp>
          <p:grpSp>
            <p:nvGrpSpPr>
              <p:cNvPr id="165" name="Group 165"/>
              <p:cNvGrpSpPr/>
              <p:nvPr/>
            </p:nvGrpSpPr>
            <p:grpSpPr>
              <a:xfrm>
                <a:off x="152784" y="174993"/>
                <a:ext cx="3987805" cy="4145834"/>
                <a:chOff x="0" y="0"/>
                <a:chExt cx="3987804" cy="4145832"/>
              </a:xfrm>
            </p:grpSpPr>
            <p:pic>
              <p:nvPicPr>
                <p:cNvPr id="161" name="deconv_layer5.jpg"/>
                <p:cNvPicPr/>
                <p:nvPr/>
              </p:nvPicPr>
              <p:blipFill>
                <a:blip r:embed="rId10"/>
                <a:srcRect l="168" t="671" r="75862" b="80188"/>
                <a:stretch>
                  <a:fillRect/>
                </a:stretch>
              </p:blipFill>
              <p:spPr>
                <a:xfrm>
                  <a:off x="0" y="0"/>
                  <a:ext cx="1935491" cy="1935490"/>
                </a:xfrm>
                <a:prstGeom prst="rect">
                  <a:avLst/>
                </a:prstGeom>
                <a:ln w="38100" cap="flat">
                  <a:solidFill>
                    <a:srgbClr val="000000"/>
                  </a:solidFill>
                  <a:prstDash val="solid"/>
                  <a:miter lim="400000"/>
                </a:ln>
                <a:effectLst/>
              </p:spPr>
            </p:pic>
            <p:pic>
              <p:nvPicPr>
                <p:cNvPr id="162" name="deconv_layer5.jpg"/>
                <p:cNvPicPr/>
                <p:nvPr/>
              </p:nvPicPr>
              <p:blipFill>
                <a:blip r:embed="rId10"/>
                <a:srcRect l="50966" t="537" r="25063" b="80322"/>
                <a:stretch>
                  <a:fillRect/>
                </a:stretch>
              </p:blipFill>
              <p:spPr>
                <a:xfrm>
                  <a:off x="2052313" y="0"/>
                  <a:ext cx="1935492" cy="1935490"/>
                </a:xfrm>
                <a:prstGeom prst="rect">
                  <a:avLst/>
                </a:prstGeom>
                <a:ln w="38100" cap="flat">
                  <a:solidFill>
                    <a:srgbClr val="000000"/>
                  </a:solidFill>
                  <a:prstDash val="solid"/>
                  <a:miter lim="400000"/>
                </a:ln>
                <a:effectLst/>
              </p:spPr>
            </p:pic>
            <p:pic>
              <p:nvPicPr>
                <p:cNvPr id="163" name="deconv_layer5.jpg"/>
                <p:cNvPicPr/>
                <p:nvPr/>
              </p:nvPicPr>
              <p:blipFill>
                <a:blip r:embed="rId10"/>
                <a:srcRect l="84" t="60375" r="75946" b="20483"/>
                <a:stretch>
                  <a:fillRect/>
                </a:stretch>
              </p:blipFill>
              <p:spPr>
                <a:xfrm>
                  <a:off x="0" y="2210342"/>
                  <a:ext cx="1935491" cy="1935491"/>
                </a:xfrm>
                <a:prstGeom prst="rect">
                  <a:avLst/>
                </a:prstGeom>
                <a:ln w="38100" cap="flat">
                  <a:solidFill>
                    <a:srgbClr val="000000"/>
                  </a:solidFill>
                  <a:prstDash val="solid"/>
                  <a:miter lim="400000"/>
                </a:ln>
                <a:effectLst/>
              </p:spPr>
            </p:pic>
            <p:pic>
              <p:nvPicPr>
                <p:cNvPr id="164" name="deconv_layer5.jpg"/>
                <p:cNvPicPr/>
                <p:nvPr/>
              </p:nvPicPr>
              <p:blipFill>
                <a:blip r:embed="rId10"/>
                <a:srcRect l="50966" t="60442" r="25063" b="20416"/>
                <a:stretch>
                  <a:fillRect/>
                </a:stretch>
              </p:blipFill>
              <p:spPr>
                <a:xfrm>
                  <a:off x="2052313" y="2210342"/>
                  <a:ext cx="1935492" cy="1935491"/>
                </a:xfrm>
                <a:prstGeom prst="rect">
                  <a:avLst/>
                </a:prstGeom>
                <a:ln w="38100" cap="flat">
                  <a:solidFill>
                    <a:srgbClr val="000000"/>
                  </a:solidFill>
                  <a:prstDash val="solid"/>
                  <a:miter lim="400000"/>
                </a:ln>
                <a:effectLst/>
              </p:spPr>
            </p:pic>
          </p:grpSp>
        </p:grpSp>
      </p:grpSp>
      <p:sp>
        <p:nvSpPr>
          <p:cNvPr id="2" name="Footer Placeholder 1"/>
          <p:cNvSpPr>
            <a:spLocks noGrp="1"/>
          </p:cNvSpPr>
          <p:nvPr>
            <p:ph type="ftr" sz="quarter" idx="11"/>
          </p:nvPr>
        </p:nvSpPr>
        <p:spPr/>
        <p:txBody>
          <a:bodyPr/>
          <a:lstStyle/>
          <a:p>
            <a:r>
              <a:rPr lang="en-US"/>
              <a:t>slide credit Jason Yosinski</a:t>
            </a:r>
          </a:p>
        </p:txBody>
      </p:sp>
      <p:sp>
        <p:nvSpPr>
          <p:cNvPr id="3" name="TextBox 2"/>
          <p:cNvSpPr txBox="1"/>
          <p:nvPr/>
        </p:nvSpPr>
        <p:spPr>
          <a:xfrm>
            <a:off x="114300" y="5596514"/>
            <a:ext cx="4656667" cy="923330"/>
          </a:xfrm>
          <a:prstGeom prst="rect">
            <a:avLst/>
          </a:prstGeom>
          <a:noFill/>
        </p:spPr>
        <p:txBody>
          <a:bodyPr wrap="square" rtlCol="0">
            <a:spAutoFit/>
          </a:bodyPr>
          <a:lstStyle/>
          <a:p>
            <a:r>
              <a:rPr lang="en-US" b="1" dirty="0"/>
              <a:t>Gabor filter: </a:t>
            </a:r>
            <a:r>
              <a:rPr lang="en-US" dirty="0"/>
              <a:t>linear filters used for edge detection with similar orientation representations to the human visual system</a:t>
            </a:r>
          </a:p>
        </p:txBody>
      </p:sp>
    </p:spTree>
    <p:extLst>
      <p:ext uri="{BB962C8B-B14F-4D97-AF65-F5344CB8AC3E}">
        <p14:creationId xmlns:p14="http://schemas.microsoft.com/office/powerpoint/2010/main" val="221632132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advAuto="0"/>
      <p:bldP spid="149" grpId="0" animBg="1" advAuto="0"/>
      <p:bldP spid="167" grpId="0" animBg="1" advAuto="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p:nvPr/>
        </p:nvSpPr>
        <p:spPr>
          <a:xfrm>
            <a:off x="370681" y="452275"/>
            <a:ext cx="106373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2600"/>
              <a:t>general</a:t>
            </a:r>
          </a:p>
        </p:txBody>
      </p:sp>
      <p:sp>
        <p:nvSpPr>
          <p:cNvPr id="237" name="Shape 237"/>
          <p:cNvSpPr/>
          <p:nvPr/>
        </p:nvSpPr>
        <p:spPr>
          <a:xfrm>
            <a:off x="282234" y="4769550"/>
            <a:ext cx="1053806"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2600"/>
              <a:t>specific</a:t>
            </a:r>
          </a:p>
        </p:txBody>
      </p:sp>
      <p:sp>
        <p:nvSpPr>
          <p:cNvPr id="238" name="Shape 238"/>
          <p:cNvSpPr/>
          <p:nvPr/>
        </p:nvSpPr>
        <p:spPr>
          <a:xfrm flipH="1">
            <a:off x="1545771" y="411480"/>
            <a:ext cx="0" cy="5155729"/>
          </a:xfrm>
          <a:prstGeom prst="line">
            <a:avLst/>
          </a:prstGeom>
          <a:ln w="38100">
            <a:solidFill/>
            <a:miter lim="400000"/>
          </a:ln>
        </p:spPr>
        <p:txBody>
          <a:bodyPr lIns="0" tIns="0" rIns="0" bIns="0"/>
          <a:lstStyle/>
          <a:p>
            <a:pPr defTabSz="210998">
              <a:defRPr sz="1200">
                <a:latin typeface="Helvetica"/>
                <a:ea typeface="Helvetica"/>
                <a:cs typeface="Helvetica"/>
                <a:sym typeface="Helvetica"/>
              </a:defRPr>
            </a:pPr>
            <a:endParaRPr/>
          </a:p>
        </p:txBody>
      </p:sp>
      <p:sp>
        <p:nvSpPr>
          <p:cNvPr id="239" name="Shape 239"/>
          <p:cNvSpPr/>
          <p:nvPr/>
        </p:nvSpPr>
        <p:spPr>
          <a:xfrm flipH="1">
            <a:off x="1547125" y="5557500"/>
            <a:ext cx="6803943" cy="2"/>
          </a:xfrm>
          <a:prstGeom prst="line">
            <a:avLst/>
          </a:prstGeom>
          <a:ln w="38100">
            <a:solidFill/>
            <a:miter lim="400000"/>
          </a:ln>
        </p:spPr>
        <p:txBody>
          <a:bodyPr lIns="0" tIns="0" rIns="0" bIns="0"/>
          <a:lstStyle/>
          <a:p>
            <a:pPr defTabSz="210998">
              <a:defRPr sz="1200">
                <a:latin typeface="Helvetica"/>
                <a:ea typeface="Helvetica"/>
                <a:cs typeface="Helvetica"/>
                <a:sym typeface="Helvetica"/>
              </a:defRPr>
            </a:pPr>
            <a:endParaRPr/>
          </a:p>
        </p:txBody>
      </p:sp>
      <p:sp>
        <p:nvSpPr>
          <p:cNvPr id="240" name="Shape 240"/>
          <p:cNvSpPr/>
          <p:nvPr/>
        </p:nvSpPr>
        <p:spPr>
          <a:xfrm>
            <a:off x="7007105" y="3253998"/>
            <a:ext cx="1094909" cy="4"/>
          </a:xfrm>
          <a:prstGeom prst="line">
            <a:avLst/>
          </a:prstGeom>
          <a:solidFill>
            <a:srgbClr val="FFFFFF"/>
          </a:solidFill>
          <a:ln w="25400">
            <a:solidFill>
              <a:srgbClr val="D6D6D6"/>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41" name="Shape 241"/>
          <p:cNvSpPr/>
          <p:nvPr/>
        </p:nvSpPr>
        <p:spPr>
          <a:xfrm>
            <a:off x="6038726" y="238331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srgbClr val="D6D6D6"/>
            </a:solidFill>
            <a:miter lim="400000"/>
          </a:ln>
        </p:spPr>
        <p:txBody>
          <a:bodyPr lIns="0" tIns="0" rIns="0" bIns="0" anchor="ctr"/>
          <a:lstStyle/>
          <a:p>
            <a:pPr lvl="0">
              <a:defRPr>
                <a:latin typeface="Gill Sans"/>
                <a:ea typeface="Gill Sans"/>
                <a:cs typeface="Gill Sans"/>
                <a:sym typeface="Gill Sans"/>
              </a:defRPr>
            </a:pPr>
            <a:endParaRPr/>
          </a:p>
        </p:txBody>
      </p:sp>
      <p:sp>
        <p:nvSpPr>
          <p:cNvPr id="242" name="Shape 242"/>
          <p:cNvSpPr/>
          <p:nvPr/>
        </p:nvSpPr>
        <p:spPr>
          <a:xfrm flipV="1">
            <a:off x="5970814" y="3252649"/>
            <a:ext cx="209310" cy="2"/>
          </a:xfrm>
          <a:prstGeom prst="line">
            <a:avLst/>
          </a:prstGeom>
          <a:solidFill>
            <a:srgbClr val="FFFFFF"/>
          </a:solidFill>
          <a:ln w="25400">
            <a:solidFill>
              <a:srgbClr val="D6D6D6"/>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43" name="Shape 243"/>
          <p:cNvSpPr/>
          <p:nvPr/>
        </p:nvSpPr>
        <p:spPr>
          <a:xfrm>
            <a:off x="5055168" y="238331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srgbClr val="D6D6D6"/>
            </a:solidFill>
            <a:miter lim="400000"/>
          </a:ln>
        </p:spPr>
        <p:txBody>
          <a:bodyPr lIns="0" tIns="0" rIns="0" bIns="0" anchor="ctr"/>
          <a:lstStyle/>
          <a:p>
            <a:pPr lvl="0">
              <a:defRPr>
                <a:latin typeface="Gill Sans"/>
                <a:ea typeface="Gill Sans"/>
                <a:cs typeface="Gill Sans"/>
                <a:sym typeface="Gill Sans"/>
              </a:defRPr>
            </a:pPr>
            <a:endParaRPr/>
          </a:p>
        </p:txBody>
      </p:sp>
      <p:sp>
        <p:nvSpPr>
          <p:cNvPr id="244" name="Shape 244"/>
          <p:cNvSpPr/>
          <p:nvPr/>
        </p:nvSpPr>
        <p:spPr>
          <a:xfrm>
            <a:off x="7240851" y="1247503"/>
            <a:ext cx="145713" cy="4010301"/>
          </a:xfrm>
          <a:prstGeom prst="rect">
            <a:avLst/>
          </a:prstGeom>
          <a:solidFill>
            <a:srgbClr val="FFFFFF"/>
          </a:solidFill>
          <a:ln w="25400">
            <a:solidFill>
              <a:srgbClr val="D6D6D6"/>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5" name="Shape 245"/>
          <p:cNvSpPr/>
          <p:nvPr/>
        </p:nvSpPr>
        <p:spPr>
          <a:xfrm>
            <a:off x="7626998" y="1247503"/>
            <a:ext cx="145713" cy="4010301"/>
          </a:xfrm>
          <a:prstGeom prst="rect">
            <a:avLst/>
          </a:prstGeom>
          <a:solidFill>
            <a:srgbClr val="FFFFFF"/>
          </a:solidFill>
          <a:ln w="25400">
            <a:solidFill>
              <a:srgbClr val="D6D6D6"/>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6" name="Shape 246"/>
          <p:cNvSpPr/>
          <p:nvPr/>
        </p:nvSpPr>
        <p:spPr>
          <a:xfrm>
            <a:off x="8013134" y="1898412"/>
            <a:ext cx="145713" cy="2708479"/>
          </a:xfrm>
          <a:prstGeom prst="rect">
            <a:avLst/>
          </a:prstGeom>
          <a:solidFill>
            <a:srgbClr val="FFFFFF"/>
          </a:solidFill>
          <a:ln w="25400">
            <a:solidFill>
              <a:srgbClr val="D6D6D6"/>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47" name="Shape 247"/>
          <p:cNvSpPr/>
          <p:nvPr/>
        </p:nvSpPr>
        <p:spPr>
          <a:xfrm flipV="1">
            <a:off x="4991100" y="3252651"/>
            <a:ext cx="209310" cy="2"/>
          </a:xfrm>
          <a:prstGeom prst="line">
            <a:avLst/>
          </a:prstGeom>
          <a:solidFill>
            <a:srgbClr val="FFFFFF"/>
          </a:solidFill>
          <a:ln w="25400">
            <a:solidFill>
              <a:srgbClr val="D6D6D6"/>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48" name="Shape 248"/>
          <p:cNvSpPr/>
          <p:nvPr/>
        </p:nvSpPr>
        <p:spPr>
          <a:xfrm>
            <a:off x="4065713" y="238062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srgbClr val="D6D6D6"/>
            </a:solidFill>
            <a:miter lim="400000"/>
          </a:ln>
        </p:spPr>
        <p:txBody>
          <a:bodyPr lIns="0" tIns="0" rIns="0" bIns="0" anchor="ctr"/>
          <a:lstStyle/>
          <a:p>
            <a:pPr lvl="0">
              <a:defRPr>
                <a:latin typeface="Gill Sans"/>
                <a:ea typeface="Gill Sans"/>
                <a:cs typeface="Gill Sans"/>
                <a:sym typeface="Gill Sans"/>
              </a:defRPr>
            </a:pPr>
            <a:endParaRPr/>
          </a:p>
        </p:txBody>
      </p:sp>
      <p:sp>
        <p:nvSpPr>
          <p:cNvPr id="249" name="Shape 249"/>
          <p:cNvSpPr/>
          <p:nvPr/>
        </p:nvSpPr>
        <p:spPr>
          <a:xfrm flipV="1">
            <a:off x="4011386" y="3252651"/>
            <a:ext cx="209310" cy="2"/>
          </a:xfrm>
          <a:prstGeom prst="line">
            <a:avLst/>
          </a:prstGeom>
          <a:solidFill>
            <a:srgbClr val="FFFFFF"/>
          </a:solidFill>
          <a:ln w="25400">
            <a:solidFill>
              <a:srgbClr val="D6D6D6"/>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50" name="Shape 250"/>
          <p:cNvSpPr/>
          <p:nvPr/>
        </p:nvSpPr>
        <p:spPr>
          <a:xfrm>
            <a:off x="2991517" y="2110420"/>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FFFFF"/>
          </a:solidFill>
          <a:ln w="25400">
            <a:solidFill>
              <a:srgbClr val="D6D6D6"/>
            </a:solidFill>
            <a:miter lim="400000"/>
          </a:ln>
        </p:spPr>
        <p:txBody>
          <a:bodyPr lIns="0" tIns="0" rIns="0" bIns="0" anchor="ctr"/>
          <a:lstStyle/>
          <a:p>
            <a:pPr lvl="0">
              <a:defRPr>
                <a:latin typeface="Gill Sans"/>
                <a:ea typeface="Gill Sans"/>
                <a:cs typeface="Gill Sans"/>
                <a:sym typeface="Gill Sans"/>
              </a:defRPr>
            </a:pPr>
            <a:endParaRPr/>
          </a:p>
        </p:txBody>
      </p:sp>
      <p:sp>
        <p:nvSpPr>
          <p:cNvPr id="251" name="Shape 251"/>
          <p:cNvSpPr/>
          <p:nvPr/>
        </p:nvSpPr>
        <p:spPr>
          <a:xfrm flipV="1">
            <a:off x="2977243" y="3252651"/>
            <a:ext cx="209310" cy="2"/>
          </a:xfrm>
          <a:prstGeom prst="line">
            <a:avLst/>
          </a:prstGeom>
          <a:solidFill>
            <a:srgbClr val="FFFFFF"/>
          </a:solidFill>
          <a:ln w="25400">
            <a:solidFill>
              <a:srgbClr val="D6D6D6"/>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52" name="Shape 252"/>
          <p:cNvSpPr/>
          <p:nvPr/>
        </p:nvSpPr>
        <p:spPr>
          <a:xfrm>
            <a:off x="2222538" y="172131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FFFFF"/>
          </a:solidFill>
          <a:ln w="25400">
            <a:solidFill>
              <a:srgbClr val="D6D6D6"/>
            </a:solidFill>
            <a:miter lim="400000"/>
          </a:ln>
        </p:spPr>
        <p:txBody>
          <a:bodyPr lIns="0" tIns="0" rIns="0" bIns="0" anchor="ctr"/>
          <a:lstStyle/>
          <a:p>
            <a:pPr lvl="0">
              <a:defRPr>
                <a:latin typeface="Gill Sans"/>
                <a:ea typeface="Gill Sans"/>
                <a:cs typeface="Gill Sans"/>
                <a:sym typeface="Gill Sans"/>
              </a:defRPr>
            </a:pPr>
            <a:endParaRPr/>
          </a:p>
        </p:txBody>
      </p:sp>
      <p:sp>
        <p:nvSpPr>
          <p:cNvPr id="253" name="Shape 253"/>
          <p:cNvSpPr/>
          <p:nvPr/>
        </p:nvSpPr>
        <p:spPr>
          <a:xfrm flipV="1">
            <a:off x="2324100" y="3252651"/>
            <a:ext cx="209310" cy="2"/>
          </a:xfrm>
          <a:prstGeom prst="line">
            <a:avLst/>
          </a:prstGeom>
          <a:solidFill>
            <a:srgbClr val="FFFFFF"/>
          </a:solidFill>
          <a:ln w="25400">
            <a:solidFill>
              <a:srgbClr val="D6D6D6"/>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54" name="Shape 254"/>
          <p:cNvSpPr/>
          <p:nvPr/>
        </p:nvSpPr>
        <p:spPr>
          <a:xfrm>
            <a:off x="1660071" y="127371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FFFFF"/>
          </a:solidFill>
          <a:ln w="25400">
            <a:solidFill>
              <a:srgbClr val="D6D6D6"/>
            </a:solidFill>
            <a:miter lim="400000"/>
          </a:ln>
        </p:spPr>
        <p:txBody>
          <a:bodyPr lIns="0" tIns="0" rIns="0" bIns="0" anchor="ctr"/>
          <a:lstStyle/>
          <a:p>
            <a:pPr lvl="0">
              <a:defRPr>
                <a:latin typeface="Gill Sans"/>
                <a:ea typeface="Gill Sans"/>
                <a:cs typeface="Gill Sans"/>
                <a:sym typeface="Gill Sans"/>
              </a:defRPr>
            </a:pPr>
            <a:endParaRPr/>
          </a:p>
        </p:txBody>
      </p:sp>
      <p:sp>
        <p:nvSpPr>
          <p:cNvPr id="255" name="Shape 255"/>
          <p:cNvSpPr/>
          <p:nvPr/>
        </p:nvSpPr>
        <p:spPr>
          <a:xfrm>
            <a:off x="3976301" y="5710075"/>
            <a:ext cx="193247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2600"/>
              <a:t>Layer number</a:t>
            </a:r>
          </a:p>
        </p:txBody>
      </p:sp>
      <p:grpSp>
        <p:nvGrpSpPr>
          <p:cNvPr id="260" name="Group 260"/>
          <p:cNvGrpSpPr/>
          <p:nvPr/>
        </p:nvGrpSpPr>
        <p:grpSpPr>
          <a:xfrm>
            <a:off x="2035629" y="807222"/>
            <a:ext cx="5932370" cy="4094979"/>
            <a:chOff x="0" y="0"/>
            <a:chExt cx="13842197" cy="7962457"/>
          </a:xfrm>
        </p:grpSpPr>
        <p:sp>
          <p:nvSpPr>
            <p:cNvPr id="256" name="Shape 256"/>
            <p:cNvSpPr/>
            <p:nvPr/>
          </p:nvSpPr>
          <p:spPr>
            <a:xfrm>
              <a:off x="2058618" y="2077432"/>
              <a:ext cx="1404088" cy="1456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9000"/>
              </a:lvl1pPr>
            </a:lstStyle>
            <a:p>
              <a:pPr lvl="0">
                <a:defRPr sz="1800"/>
              </a:pPr>
              <a:r>
                <a:rPr sz="4200"/>
                <a:t>??</a:t>
              </a:r>
            </a:p>
          </p:txBody>
        </p:sp>
        <p:sp>
          <p:nvSpPr>
            <p:cNvPr id="257" name="Shape 257"/>
            <p:cNvSpPr/>
            <p:nvPr/>
          </p:nvSpPr>
          <p:spPr>
            <a:xfrm>
              <a:off x="0" y="0"/>
              <a:ext cx="13842197" cy="79624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62" y="1019"/>
                    <a:pt x="5319" y="1882"/>
                    <a:pt x="6458" y="3519"/>
                  </a:cubicBezTo>
                  <a:cubicBezTo>
                    <a:pt x="7597" y="5157"/>
                    <a:pt x="9652" y="12620"/>
                    <a:pt x="10509" y="14182"/>
                  </a:cubicBezTo>
                  <a:cubicBezTo>
                    <a:pt x="11366" y="15744"/>
                    <a:pt x="15068" y="19564"/>
                    <a:pt x="16705" y="19765"/>
                  </a:cubicBezTo>
                  <a:cubicBezTo>
                    <a:pt x="18342" y="19967"/>
                    <a:pt x="20549" y="20742"/>
                    <a:pt x="21600" y="21600"/>
                  </a:cubicBezTo>
                </a:path>
              </a:pathLst>
            </a:custGeom>
            <a:noFill/>
            <a:ln w="63500" cap="flat">
              <a:solidFill>
                <a:srgbClr val="000000"/>
              </a:solidFill>
              <a:custDash>
                <a:ds d="200000" sp="200000"/>
              </a:custDash>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258" name="Shape 258"/>
            <p:cNvSpPr/>
            <p:nvPr/>
          </p:nvSpPr>
          <p:spPr>
            <a:xfrm>
              <a:off x="6718299" y="2026634"/>
              <a:ext cx="1404088" cy="1456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9000"/>
              </a:lvl1pPr>
            </a:lstStyle>
            <a:p>
              <a:pPr lvl="0">
                <a:defRPr sz="1800"/>
              </a:pPr>
              <a:r>
                <a:rPr sz="4200"/>
                <a:t>??</a:t>
              </a:r>
            </a:p>
          </p:txBody>
        </p:sp>
        <p:sp>
          <p:nvSpPr>
            <p:cNvPr id="259" name="Shape 259"/>
            <p:cNvSpPr/>
            <p:nvPr/>
          </p:nvSpPr>
          <p:spPr>
            <a:xfrm>
              <a:off x="9982199" y="5252431"/>
              <a:ext cx="1404088" cy="14562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9000"/>
              </a:lvl1pPr>
            </a:lstStyle>
            <a:p>
              <a:pPr lvl="0">
                <a:defRPr sz="1800"/>
              </a:pPr>
              <a:r>
                <a:rPr sz="4200"/>
                <a:t>??</a:t>
              </a:r>
            </a:p>
          </p:txBody>
        </p:sp>
      </p:grpSp>
      <p:grpSp>
        <p:nvGrpSpPr>
          <p:cNvPr id="263" name="Group 263"/>
          <p:cNvGrpSpPr/>
          <p:nvPr/>
        </p:nvGrpSpPr>
        <p:grpSpPr>
          <a:xfrm>
            <a:off x="7867899" y="3990813"/>
            <a:ext cx="670293" cy="1162486"/>
            <a:chOff x="0" y="-22443"/>
            <a:chExt cx="1564014" cy="2260387"/>
          </a:xfrm>
        </p:grpSpPr>
        <p:sp>
          <p:nvSpPr>
            <p:cNvPr id="261" name="Shape 261"/>
            <p:cNvSpPr/>
            <p:nvPr/>
          </p:nvSpPr>
          <p:spPr>
            <a:xfrm>
              <a:off x="183568" y="1602943"/>
              <a:ext cx="635001" cy="635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8F00"/>
            </a:solidFill>
            <a:ln w="635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2" name="Shape 262"/>
            <p:cNvSpPr/>
            <p:nvPr/>
          </p:nvSpPr>
          <p:spPr>
            <a:xfrm>
              <a:off x="0" y="-22443"/>
              <a:ext cx="1564014" cy="977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a:solidFill>
                    <a:srgbClr val="008F00"/>
                  </a:solidFill>
                </a:defRPr>
              </a:lvl1pPr>
            </a:lstStyle>
            <a:p>
              <a:pPr lvl="0">
                <a:defRPr sz="1800">
                  <a:solidFill>
                    <a:srgbClr val="000000"/>
                  </a:solidFill>
                </a:defRPr>
              </a:pPr>
              <a:r>
                <a:rPr sz="2600"/>
                <a:t>Lion</a:t>
              </a:r>
            </a:p>
          </p:txBody>
        </p:sp>
      </p:grpSp>
      <p:sp>
        <p:nvSpPr>
          <p:cNvPr id="264" name="Shape 264"/>
          <p:cNvSpPr/>
          <p:nvPr/>
        </p:nvSpPr>
        <p:spPr>
          <a:xfrm>
            <a:off x="2035629" y="679268"/>
            <a:ext cx="6005095" cy="41974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950" y="994"/>
                  <a:pt x="12461" y="1275"/>
                  <a:pt x="14997" y="4773"/>
                </a:cubicBezTo>
                <a:cubicBezTo>
                  <a:pt x="17343" y="8008"/>
                  <a:pt x="21228" y="18586"/>
                  <a:pt x="21600" y="21600"/>
                </a:cubicBezTo>
              </a:path>
            </a:pathLst>
          </a:custGeom>
          <a:ln w="63500">
            <a:solidFill/>
            <a:custDash>
              <a:ds d="200000" sp="200000"/>
            </a:custDash>
            <a:miter lim="400000"/>
          </a:ln>
        </p:spPr>
        <p:txBody>
          <a:bodyPr lIns="0" tIns="0" rIns="0" bIns="0" anchor="ctr"/>
          <a:lstStyle/>
          <a:p>
            <a:pPr lvl="0">
              <a:defRPr>
                <a:latin typeface="Gill Sans"/>
                <a:ea typeface="Gill Sans"/>
                <a:cs typeface="Gill Sans"/>
                <a:sym typeface="Gill Sans"/>
              </a:defRPr>
            </a:pPr>
            <a:endParaRPr/>
          </a:p>
        </p:txBody>
      </p:sp>
      <p:sp>
        <p:nvSpPr>
          <p:cNvPr id="265" name="Shape 265"/>
          <p:cNvSpPr/>
          <p:nvPr/>
        </p:nvSpPr>
        <p:spPr>
          <a:xfrm>
            <a:off x="1948156" y="790704"/>
            <a:ext cx="6049234" cy="4205840"/>
          </a:xfrm>
          <a:custGeom>
            <a:avLst/>
            <a:gdLst/>
            <a:ahLst/>
            <a:cxnLst>
              <a:cxn ang="0">
                <a:pos x="wd2" y="hd2"/>
              </a:cxn>
              <a:cxn ang="5400000">
                <a:pos x="wd2" y="hd2"/>
              </a:cxn>
              <a:cxn ang="10800000">
                <a:pos x="wd2" y="hd2"/>
              </a:cxn>
              <a:cxn ang="16200000">
                <a:pos x="wd2" y="hd2"/>
              </a:cxn>
            </a:cxnLst>
            <a:rect l="0" t="0" r="r" b="b"/>
            <a:pathLst>
              <a:path w="21600" h="21598" extrusionOk="0">
                <a:moveTo>
                  <a:pt x="0" y="0"/>
                </a:moveTo>
                <a:cubicBezTo>
                  <a:pt x="888" y="1915"/>
                  <a:pt x="1676" y="13057"/>
                  <a:pt x="4193" y="16548"/>
                </a:cubicBezTo>
                <a:cubicBezTo>
                  <a:pt x="6523" y="19776"/>
                  <a:pt x="19241" y="21600"/>
                  <a:pt x="21600" y="21598"/>
                </a:cubicBezTo>
              </a:path>
            </a:pathLst>
          </a:custGeom>
          <a:ln w="63500">
            <a:solidFill/>
            <a:custDash>
              <a:ds d="200000" sp="200000"/>
            </a:custDash>
            <a:miter lim="400000"/>
          </a:ln>
        </p:spPr>
        <p:txBody>
          <a:bodyPr lIns="0" tIns="0" rIns="0" bIns="0" anchor="ctr"/>
          <a:lstStyle/>
          <a:p>
            <a:pPr lvl="0">
              <a:defRPr>
                <a:latin typeface="Gill Sans"/>
                <a:ea typeface="Gill Sans"/>
                <a:cs typeface="Gill Sans"/>
                <a:sym typeface="Gill Sans"/>
              </a:defRPr>
            </a:pPr>
            <a:endParaRPr/>
          </a:p>
        </p:txBody>
      </p:sp>
      <p:grpSp>
        <p:nvGrpSpPr>
          <p:cNvPr id="268" name="Group 268"/>
          <p:cNvGrpSpPr/>
          <p:nvPr/>
        </p:nvGrpSpPr>
        <p:grpSpPr>
          <a:xfrm>
            <a:off x="1616528" y="509452"/>
            <a:ext cx="1145529" cy="2201091"/>
            <a:chOff x="0" y="0"/>
            <a:chExt cx="2672900" cy="4279899"/>
          </a:xfrm>
        </p:grpSpPr>
        <p:sp>
          <p:nvSpPr>
            <p:cNvPr id="266" name="Shape 266"/>
            <p:cNvSpPr/>
            <p:nvPr/>
          </p:nvSpPr>
          <p:spPr>
            <a:xfrm>
              <a:off x="419100" y="0"/>
              <a:ext cx="635001" cy="635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8F00"/>
            </a:solidFill>
            <a:ln w="635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67" name="my_gabor.png"/>
            <p:cNvPicPr/>
            <p:nvPr/>
          </p:nvPicPr>
          <p:blipFill>
            <a:blip r:embed="rId3"/>
            <a:stretch>
              <a:fillRect/>
            </a:stretch>
          </p:blipFill>
          <p:spPr>
            <a:xfrm>
              <a:off x="0" y="1612900"/>
              <a:ext cx="2672901" cy="2667000"/>
            </a:xfrm>
            <a:prstGeom prst="rect">
              <a:avLst/>
            </a:prstGeom>
            <a:ln w="12700" cap="flat">
              <a:noFill/>
              <a:miter lim="400000"/>
            </a:ln>
            <a:effectLst/>
          </p:spPr>
        </p:pic>
      </p:grpSp>
      <p:grpSp>
        <p:nvGrpSpPr>
          <p:cNvPr id="271" name="Group 271"/>
          <p:cNvGrpSpPr/>
          <p:nvPr/>
        </p:nvGrpSpPr>
        <p:grpSpPr>
          <a:xfrm>
            <a:off x="1505177" y="1306425"/>
            <a:ext cx="6286501" cy="3435532"/>
            <a:chOff x="-37211" y="210926"/>
            <a:chExt cx="14668501" cy="6680201"/>
          </a:xfrm>
        </p:grpSpPr>
        <p:pic>
          <p:nvPicPr>
            <p:cNvPr id="269" name="Picture 268"/>
            <p:cNvPicPr/>
            <p:nvPr/>
          </p:nvPicPr>
          <p:blipFill>
            <a:blip r:embed="rId4"/>
            <a:stretch>
              <a:fillRect/>
            </a:stretch>
          </p:blipFill>
          <p:spPr>
            <a:xfrm rot="21428677">
              <a:off x="-37211" y="210926"/>
              <a:ext cx="14668501" cy="6680201"/>
            </a:xfrm>
            <a:prstGeom prst="rect">
              <a:avLst/>
            </a:prstGeom>
            <a:effectLst>
              <a:outerShdw blurRad="38100" dist="12700" dir="5400000" rotWithShape="0">
                <a:srgbClr val="000000">
                  <a:alpha val="50000"/>
                </a:srgbClr>
              </a:outerShdw>
            </a:effectLst>
          </p:spPr>
        </p:pic>
        <p:sp>
          <p:nvSpPr>
            <p:cNvPr id="270" name="Shape 270"/>
            <p:cNvSpPr/>
            <p:nvPr/>
          </p:nvSpPr>
          <p:spPr>
            <a:xfrm rot="21428677">
              <a:off x="57053" y="462586"/>
              <a:ext cx="14300201" cy="25334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p>
              <a:pPr lvl="0">
                <a:defRPr sz="1800"/>
              </a:pPr>
              <a:r>
                <a:rPr sz="2600" dirty="0">
                  <a:solidFill>
                    <a:srgbClr val="FF2600"/>
                  </a:solidFill>
                </a:rPr>
                <a:t>Main idea</a:t>
              </a:r>
              <a:r>
                <a:rPr lang="en-US" sz="2600" dirty="0">
                  <a:solidFill>
                    <a:srgbClr val="FF2600"/>
                  </a:solidFill>
                </a:rPr>
                <a:t> of this paper:</a:t>
              </a:r>
              <a:endParaRPr sz="2600" dirty="0">
                <a:solidFill>
                  <a:srgbClr val="FF2600"/>
                </a:solidFill>
              </a:endParaRPr>
            </a:p>
            <a:p>
              <a:pPr lvl="0">
                <a:defRPr sz="1800"/>
              </a:pPr>
              <a:r>
                <a:rPr sz="2600" dirty="0">
                  <a:solidFill>
                    <a:srgbClr val="FF2600"/>
                  </a:solidFill>
                </a:rPr>
                <a:t>Quantify the </a:t>
              </a:r>
              <a:r>
                <a:rPr sz="2600" i="1" dirty="0">
                  <a:solidFill>
                    <a:srgbClr val="FF2600"/>
                  </a:solidFill>
                </a:rPr>
                <a:t>general</a:t>
              </a:r>
              <a:r>
                <a:rPr sz="2600" dirty="0">
                  <a:solidFill>
                    <a:srgbClr val="FF2600"/>
                  </a:solidFill>
                </a:rPr>
                <a:t> to </a:t>
              </a:r>
              <a:r>
                <a:rPr sz="2600" i="1" dirty="0">
                  <a:solidFill>
                    <a:srgbClr val="FF2600"/>
                  </a:solidFill>
                </a:rPr>
                <a:t>specific</a:t>
              </a:r>
              <a:r>
                <a:rPr sz="2600" dirty="0">
                  <a:solidFill>
                    <a:srgbClr val="FF2600"/>
                  </a:solidFill>
                </a:rPr>
                <a:t> transition</a:t>
              </a:r>
            </a:p>
            <a:p>
              <a:pPr lvl="0">
                <a:defRPr sz="1800"/>
              </a:pPr>
              <a:r>
                <a:rPr sz="2600" dirty="0">
                  <a:solidFill>
                    <a:srgbClr val="FF2600"/>
                  </a:solidFill>
                </a:rPr>
                <a:t>by using transfer learning.</a:t>
              </a:r>
            </a:p>
          </p:txBody>
        </p:sp>
      </p:gr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4282904746"/>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advAuto="0"/>
      <p:bldP spid="263" grpId="0" animBg="1" advAuto="0"/>
      <p:bldP spid="264" grpId="0" animBg="1" advAuto="0"/>
      <p:bldP spid="265" grpId="0" animBg="1" advAuto="0"/>
      <p:bldP spid="268" grpId="0" animBg="1" advAuto="0"/>
      <p:bldP spid="271" grpId="0"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1884566" y="4590072"/>
            <a:ext cx="5121602" cy="1757950"/>
            <a:chOff x="2279676" y="4518475"/>
            <a:chExt cx="5370837" cy="2086631"/>
          </a:xfrm>
        </p:grpSpPr>
        <p:sp>
          <p:nvSpPr>
            <p:cNvPr id="21" name="Shape 422"/>
            <p:cNvSpPr/>
            <p:nvPr/>
          </p:nvSpPr>
          <p:spPr>
            <a:xfrm>
              <a:off x="5640692" y="5590619"/>
              <a:ext cx="693591" cy="3"/>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2" name="Shape 423"/>
            <p:cNvSpPr/>
            <p:nvPr/>
          </p:nvSpPr>
          <p:spPr>
            <a:xfrm>
              <a:off x="4958447" y="5013673"/>
              <a:ext cx="648167" cy="1187019"/>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23" name="Shape 424"/>
            <p:cNvSpPr/>
            <p:nvPr/>
          </p:nvSpPr>
          <p:spPr>
            <a:xfrm flipV="1">
              <a:off x="4857091" y="5589677"/>
              <a:ext cx="132592"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4" name="Shape 425"/>
            <p:cNvSpPr/>
            <p:nvPr/>
          </p:nvSpPr>
          <p:spPr>
            <a:xfrm>
              <a:off x="4270324" y="5013673"/>
              <a:ext cx="648167" cy="1187019"/>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25" name="Shape 428"/>
            <p:cNvSpPr/>
            <p:nvPr/>
          </p:nvSpPr>
          <p:spPr>
            <a:xfrm>
              <a:off x="6281388" y="5107078"/>
              <a:ext cx="93093" cy="991681"/>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6" name="Shape 429"/>
            <p:cNvSpPr/>
            <p:nvPr/>
          </p:nvSpPr>
          <p:spPr>
            <a:xfrm flipV="1">
              <a:off x="4171658" y="5589677"/>
              <a:ext cx="132591"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7" name="Shape 430"/>
            <p:cNvSpPr/>
            <p:nvPr/>
          </p:nvSpPr>
          <p:spPr>
            <a:xfrm>
              <a:off x="3578078" y="5011793"/>
              <a:ext cx="648167" cy="1187019"/>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28" name="Shape 431"/>
            <p:cNvSpPr/>
            <p:nvPr/>
          </p:nvSpPr>
          <p:spPr>
            <a:xfrm flipV="1">
              <a:off x="3486226" y="5589677"/>
              <a:ext cx="132592"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9" name="Shape 432"/>
            <p:cNvSpPr/>
            <p:nvPr/>
          </p:nvSpPr>
          <p:spPr>
            <a:xfrm>
              <a:off x="2831867" y="4832865"/>
              <a:ext cx="699124" cy="1559956"/>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0" name="Shape 433"/>
            <p:cNvSpPr/>
            <p:nvPr/>
          </p:nvSpPr>
          <p:spPr>
            <a:xfrm flipV="1">
              <a:off x="2762715" y="5589677"/>
              <a:ext cx="132592"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1" name="Shape 434"/>
            <p:cNvSpPr/>
            <p:nvPr/>
          </p:nvSpPr>
          <p:spPr>
            <a:xfrm>
              <a:off x="2279676" y="4518475"/>
              <a:ext cx="563219" cy="2086631"/>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2" name="Shape 435"/>
            <p:cNvSpPr/>
            <p:nvPr/>
          </p:nvSpPr>
          <p:spPr>
            <a:xfrm flipV="1">
              <a:off x="2305760" y="5589677"/>
              <a:ext cx="132591"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4" name="Shape 455"/>
            <p:cNvSpPr/>
            <p:nvPr/>
          </p:nvSpPr>
          <p:spPr>
            <a:xfrm>
              <a:off x="6704301" y="5351483"/>
              <a:ext cx="946212" cy="447455"/>
            </a:xfrm>
            <a:prstGeom prst="rect">
              <a:avLst/>
            </a:prstGeom>
            <a:ln w="12700">
              <a:miter lim="400000"/>
            </a:ln>
            <a:extLst>
              <a:ext uri="{C572A759-6A51-4108-AA02-DFA0A04FC94B}">
                <ma14:wrappingTextBoxFlag xmlns:ma14="http://schemas.microsoft.com/office/mac/drawingml/2011/main" xmlns="" val="1"/>
              </a:ext>
            </a:extLst>
          </p:spPr>
          <p:txBody>
            <a:bodyPr wrap="square" lIns="23444" tIns="23444" rIns="23444" bIns="23444" anchor="ctr">
              <a:spAutoFit/>
            </a:bodyPr>
            <a:lstStyle/>
            <a:p>
              <a:pPr lvl="0">
                <a:defRPr sz="1800"/>
              </a:pPr>
              <a:r>
                <a:rPr lang="en-US" sz="2600" dirty="0"/>
                <a:t>Task B</a:t>
              </a:r>
              <a:endParaRPr sz="2600" dirty="0"/>
            </a:p>
          </p:txBody>
        </p:sp>
      </p:grpSp>
      <p:grpSp>
        <p:nvGrpSpPr>
          <p:cNvPr id="76" name="Group 75"/>
          <p:cNvGrpSpPr/>
          <p:nvPr/>
        </p:nvGrpSpPr>
        <p:grpSpPr>
          <a:xfrm>
            <a:off x="1909440" y="4590072"/>
            <a:ext cx="3914569" cy="1757950"/>
            <a:chOff x="1800014" y="3166982"/>
            <a:chExt cx="3914569" cy="1757950"/>
          </a:xfrm>
        </p:grpSpPr>
        <p:sp>
          <p:nvSpPr>
            <p:cNvPr id="72" name="Shape 434"/>
            <p:cNvSpPr/>
            <p:nvPr/>
          </p:nvSpPr>
          <p:spPr>
            <a:xfrm>
              <a:off x="1800014" y="3166982"/>
              <a:ext cx="537083" cy="1757950"/>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B979A"/>
            </a:solidFill>
            <a:ln w="25400">
              <a:solidFill/>
              <a:miter lim="400000"/>
            </a:ln>
          </p:spPr>
          <p:txBody>
            <a:bodyPr lIns="0" tIns="0" rIns="0" bIns="0" anchor="ctr"/>
            <a:lstStyle/>
            <a:p>
              <a:endParaRPr>
                <a:latin typeface="Gill Sans"/>
                <a:ea typeface="Gill Sans"/>
                <a:cs typeface="Gill Sans"/>
              </a:endParaRPr>
            </a:p>
          </p:txBody>
        </p:sp>
        <p:grpSp>
          <p:nvGrpSpPr>
            <p:cNvPr id="75" name="Group 74"/>
            <p:cNvGrpSpPr/>
            <p:nvPr/>
          </p:nvGrpSpPr>
          <p:grpSpPr>
            <a:xfrm>
              <a:off x="1834672" y="3445962"/>
              <a:ext cx="3879911" cy="1314236"/>
              <a:chOff x="1806448" y="3431850"/>
              <a:chExt cx="3879911" cy="1314236"/>
            </a:xfrm>
          </p:grpSpPr>
          <p:sp>
            <p:nvSpPr>
              <p:cNvPr id="62" name="Shape 422"/>
              <p:cNvSpPr/>
              <p:nvPr/>
            </p:nvSpPr>
            <p:spPr>
              <a:xfrm>
                <a:off x="4986621" y="4070245"/>
                <a:ext cx="661405" cy="3"/>
              </a:xfrm>
              <a:prstGeom prst="line">
                <a:avLst/>
              </a:pr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63" name="Shape 423"/>
              <p:cNvSpPr/>
              <p:nvPr/>
            </p:nvSpPr>
            <p:spPr>
              <a:xfrm>
                <a:off x="4336036" y="3584178"/>
                <a:ext cx="618089" cy="1000043"/>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64" name="Shape 424"/>
              <p:cNvSpPr/>
              <p:nvPr/>
            </p:nvSpPr>
            <p:spPr>
              <a:xfrm flipV="1">
                <a:off x="4239383" y="4069451"/>
                <a:ext cx="126439" cy="2"/>
              </a:xfrm>
              <a:prstGeom prst="line">
                <a:avLst/>
              </a:pr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65" name="Shape 425"/>
              <p:cNvSpPr/>
              <p:nvPr/>
            </p:nvSpPr>
            <p:spPr>
              <a:xfrm>
                <a:off x="3679845" y="3584178"/>
                <a:ext cx="618089" cy="1000043"/>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66" name="Shape 428"/>
              <p:cNvSpPr/>
              <p:nvPr/>
            </p:nvSpPr>
            <p:spPr>
              <a:xfrm>
                <a:off x="5597586" y="3662870"/>
                <a:ext cx="88773" cy="835474"/>
              </a:xfrm>
              <a:prstGeom prst="rect">
                <a:avLst/>
              </a:pr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67" name="Shape 429"/>
              <p:cNvSpPr/>
              <p:nvPr/>
            </p:nvSpPr>
            <p:spPr>
              <a:xfrm flipV="1">
                <a:off x="3585758" y="4069451"/>
                <a:ext cx="126438" cy="2"/>
              </a:xfrm>
              <a:prstGeom prst="line">
                <a:avLst/>
              </a:pr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68" name="Shape 430"/>
              <p:cNvSpPr/>
              <p:nvPr/>
            </p:nvSpPr>
            <p:spPr>
              <a:xfrm>
                <a:off x="3019723" y="3582594"/>
                <a:ext cx="618089" cy="1000043"/>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69" name="Shape 431"/>
              <p:cNvSpPr/>
              <p:nvPr/>
            </p:nvSpPr>
            <p:spPr>
              <a:xfrm flipV="1">
                <a:off x="2932134" y="4069451"/>
                <a:ext cx="126439" cy="2"/>
              </a:xfrm>
              <a:prstGeom prst="line">
                <a:avLst/>
              </a:pr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70" name="Shape 432"/>
              <p:cNvSpPr/>
              <p:nvPr/>
            </p:nvSpPr>
            <p:spPr>
              <a:xfrm>
                <a:off x="2308140" y="3431850"/>
                <a:ext cx="666681" cy="1314236"/>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B979A"/>
              </a:solidFill>
              <a:ln w="25400">
                <a:solidFill/>
                <a:miter lim="400000"/>
              </a:ln>
            </p:spPr>
            <p:txBody>
              <a:bodyPr lIns="0" tIns="0" rIns="0" bIns="0" anchor="ctr"/>
              <a:lstStyle/>
              <a:p>
                <a:endParaRPr>
                  <a:latin typeface="Gill Sans"/>
                  <a:ea typeface="Gill Sans"/>
                  <a:cs typeface="Gill Sans"/>
                </a:endParaRPr>
              </a:p>
            </p:txBody>
          </p:sp>
          <p:sp>
            <p:nvSpPr>
              <p:cNvPr id="71" name="Shape 433"/>
              <p:cNvSpPr/>
              <p:nvPr/>
            </p:nvSpPr>
            <p:spPr>
              <a:xfrm flipV="1">
                <a:off x="2242197" y="4069451"/>
                <a:ext cx="126439" cy="2"/>
              </a:xfrm>
              <a:prstGeom prst="line">
                <a:avLst/>
              </a:prstGeom>
              <a:solidFill>
                <a:srgbClr val="9D99FE"/>
              </a:solidFill>
              <a:ln w="25400">
                <a:solidFill/>
                <a:miter lim="400000"/>
              </a:ln>
            </p:spPr>
            <p:txBody>
              <a:bodyPr lIns="0" tIns="0" rIns="0" bIns="0" anchor="ctr"/>
              <a:lstStyle/>
              <a:p>
                <a:endParaRPr>
                  <a:latin typeface="Gill Sans"/>
                  <a:ea typeface="Gill Sans"/>
                  <a:cs typeface="Gill Sans"/>
                </a:endParaRPr>
              </a:p>
            </p:txBody>
          </p:sp>
          <p:sp>
            <p:nvSpPr>
              <p:cNvPr id="73" name="Shape 435"/>
              <p:cNvSpPr/>
              <p:nvPr/>
            </p:nvSpPr>
            <p:spPr>
              <a:xfrm flipV="1">
                <a:off x="1806448" y="4069451"/>
                <a:ext cx="126438" cy="2"/>
              </a:xfrm>
              <a:prstGeom prst="line">
                <a:avLst/>
              </a:prstGeom>
              <a:solidFill>
                <a:srgbClr val="9D99FE"/>
              </a:solidFill>
              <a:ln w="25400">
                <a:solidFill/>
                <a:miter lim="400000"/>
              </a:ln>
            </p:spPr>
            <p:txBody>
              <a:bodyPr lIns="0" tIns="0" rIns="0" bIns="0" anchor="ctr"/>
              <a:lstStyle/>
              <a:p>
                <a:endParaRPr>
                  <a:latin typeface="Gill Sans"/>
                  <a:ea typeface="Gill Sans"/>
                  <a:cs typeface="Gill Sans"/>
                </a:endParaRPr>
              </a:p>
            </p:txBody>
          </p:sp>
        </p:grpSp>
      </p:grpSp>
      <p:sp>
        <p:nvSpPr>
          <p:cNvPr id="4" name="Title 3"/>
          <p:cNvSpPr>
            <a:spLocks noGrp="1"/>
          </p:cNvSpPr>
          <p:nvPr>
            <p:ph type="title"/>
          </p:nvPr>
        </p:nvSpPr>
        <p:spPr>
          <a:xfrm>
            <a:off x="227575" y="0"/>
            <a:ext cx="8229600" cy="557918"/>
          </a:xfrm>
        </p:spPr>
        <p:txBody>
          <a:bodyPr>
            <a:normAutofit fontScale="90000"/>
          </a:bodyPr>
          <a:lstStyle/>
          <a:p>
            <a:r>
              <a:rPr lang="en-US"/>
              <a:t>Transfer Learning Overview</a:t>
            </a:r>
            <a:endParaRPr lang="en-US" dirty="0"/>
          </a:p>
        </p:txBody>
      </p:sp>
      <p:grpSp>
        <p:nvGrpSpPr>
          <p:cNvPr id="59" name="Group 58"/>
          <p:cNvGrpSpPr/>
          <p:nvPr/>
        </p:nvGrpSpPr>
        <p:grpSpPr>
          <a:xfrm>
            <a:off x="1649249" y="973983"/>
            <a:ext cx="5653251" cy="2416440"/>
            <a:chOff x="1770938" y="1069186"/>
            <a:chExt cx="6097883" cy="2730459"/>
          </a:xfrm>
        </p:grpSpPr>
        <p:sp>
          <p:nvSpPr>
            <p:cNvPr id="6" name="Shape 406"/>
            <p:cNvSpPr/>
            <p:nvPr/>
          </p:nvSpPr>
          <p:spPr>
            <a:xfrm>
              <a:off x="5640353" y="2398900"/>
              <a:ext cx="693591" cy="3"/>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7" name="Shape 407"/>
            <p:cNvSpPr/>
            <p:nvPr/>
          </p:nvSpPr>
          <p:spPr>
            <a:xfrm>
              <a:off x="4958108" y="1821955"/>
              <a:ext cx="648167" cy="1187019"/>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8" name="Shape 408"/>
            <p:cNvSpPr/>
            <p:nvPr/>
          </p:nvSpPr>
          <p:spPr>
            <a:xfrm flipV="1">
              <a:off x="4856751" y="2397958"/>
              <a:ext cx="132591"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9" name="Shape 409"/>
            <p:cNvSpPr/>
            <p:nvPr/>
          </p:nvSpPr>
          <p:spPr>
            <a:xfrm>
              <a:off x="4269986" y="1821955"/>
              <a:ext cx="648167" cy="1187019"/>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0" name="Shape 410"/>
            <p:cNvSpPr/>
            <p:nvPr/>
          </p:nvSpPr>
          <p:spPr>
            <a:xfrm>
              <a:off x="5741094" y="1069186"/>
              <a:ext cx="92305" cy="2730459"/>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 name="Shape 411"/>
            <p:cNvSpPr/>
            <p:nvPr/>
          </p:nvSpPr>
          <p:spPr>
            <a:xfrm>
              <a:off x="6011252" y="1069186"/>
              <a:ext cx="92304" cy="2730459"/>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 name="Shape 412"/>
            <p:cNvSpPr/>
            <p:nvPr/>
          </p:nvSpPr>
          <p:spPr>
            <a:xfrm>
              <a:off x="6281048" y="1915359"/>
              <a:ext cx="93093" cy="991681"/>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 name="Shape 413"/>
            <p:cNvSpPr/>
            <p:nvPr/>
          </p:nvSpPr>
          <p:spPr>
            <a:xfrm flipV="1">
              <a:off x="4171320" y="2397958"/>
              <a:ext cx="132592" cy="1"/>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4" name="Shape 414"/>
            <p:cNvSpPr/>
            <p:nvPr/>
          </p:nvSpPr>
          <p:spPr>
            <a:xfrm>
              <a:off x="3577740" y="1820074"/>
              <a:ext cx="648167" cy="1187019"/>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5" name="Shape 415"/>
            <p:cNvSpPr/>
            <p:nvPr/>
          </p:nvSpPr>
          <p:spPr>
            <a:xfrm flipV="1">
              <a:off x="3485888" y="2397958"/>
              <a:ext cx="132592" cy="1"/>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6" name="Shape 416"/>
            <p:cNvSpPr/>
            <p:nvPr/>
          </p:nvSpPr>
          <p:spPr>
            <a:xfrm>
              <a:off x="2831528" y="1641146"/>
              <a:ext cx="699124" cy="1559956"/>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7" name="Shape 417"/>
            <p:cNvSpPr/>
            <p:nvPr/>
          </p:nvSpPr>
          <p:spPr>
            <a:xfrm flipV="1">
              <a:off x="2656536" y="2397958"/>
              <a:ext cx="132592" cy="1"/>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18" name="Shape 418"/>
            <p:cNvSpPr/>
            <p:nvPr/>
          </p:nvSpPr>
          <p:spPr>
            <a:xfrm>
              <a:off x="2173497" y="1383205"/>
              <a:ext cx="563219" cy="2086631"/>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19" name="Shape 419"/>
            <p:cNvSpPr/>
            <p:nvPr/>
          </p:nvSpPr>
          <p:spPr>
            <a:xfrm flipV="1">
              <a:off x="2199582" y="2397958"/>
              <a:ext cx="132592" cy="1"/>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0" name="Shape 420"/>
            <p:cNvSpPr/>
            <p:nvPr/>
          </p:nvSpPr>
          <p:spPr>
            <a:xfrm>
              <a:off x="1770938" y="1086556"/>
              <a:ext cx="476607" cy="269476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3" name="Shape 454"/>
            <p:cNvSpPr/>
            <p:nvPr/>
          </p:nvSpPr>
          <p:spPr>
            <a:xfrm>
              <a:off x="6703337" y="2202536"/>
              <a:ext cx="1165484" cy="505602"/>
            </a:xfrm>
            <a:prstGeom prst="rect">
              <a:avLst/>
            </a:prstGeom>
            <a:ln w="12700">
              <a:miter lim="400000"/>
            </a:ln>
            <a:extLst>
              <a:ext uri="{C572A759-6A51-4108-AA02-DFA0A04FC94B}">
                <ma14:wrappingTextBoxFlag xmlns:ma14="http://schemas.microsoft.com/office/mac/drawingml/2011/main" xmlns="" val="1"/>
              </a:ext>
            </a:extLst>
          </p:spPr>
          <p:txBody>
            <a:bodyPr wrap="square" lIns="23444" tIns="23444" rIns="23444" bIns="23444" anchor="ctr">
              <a:spAutoFit/>
            </a:bodyPr>
            <a:lstStyle/>
            <a:p>
              <a:pPr lvl="0">
                <a:defRPr sz="1800"/>
              </a:pPr>
              <a:r>
                <a:rPr lang="en-US" sz="2600" dirty="0"/>
                <a:t>Task A</a:t>
              </a:r>
              <a:endParaRPr sz="2600" dirty="0"/>
            </a:p>
          </p:txBody>
        </p:sp>
      </p:grpSp>
      <p:sp>
        <p:nvSpPr>
          <p:cNvPr id="35" name="Shape 454"/>
          <p:cNvSpPr/>
          <p:nvPr/>
        </p:nvSpPr>
        <p:spPr>
          <a:xfrm>
            <a:off x="343458" y="1722841"/>
            <a:ext cx="1145263" cy="447455"/>
          </a:xfrm>
          <a:prstGeom prst="rect">
            <a:avLst/>
          </a:prstGeom>
          <a:ln w="12700">
            <a:miter lim="400000"/>
          </a:ln>
          <a:extLst>
            <a:ext uri="{C572A759-6A51-4108-AA02-DFA0A04FC94B}">
              <ma14:wrappingTextBoxFlag xmlns:ma14="http://schemas.microsoft.com/office/mac/drawingml/2011/main" xmlns="" val="1"/>
            </a:ext>
          </a:extLst>
        </p:spPr>
        <p:txBody>
          <a:bodyPr wrap="square" lIns="23444" tIns="23444" rIns="23444" bIns="23444" anchor="ctr">
            <a:spAutoFit/>
          </a:bodyPr>
          <a:lstStyle/>
          <a:p>
            <a:pPr lvl="0">
              <a:defRPr sz="1800"/>
            </a:pPr>
            <a:r>
              <a:rPr lang="en-US" sz="2600" dirty="0"/>
              <a:t>Input A</a:t>
            </a:r>
            <a:endParaRPr sz="2600" dirty="0"/>
          </a:p>
        </p:txBody>
      </p:sp>
      <p:sp>
        <p:nvSpPr>
          <p:cNvPr id="36" name="Shape 454"/>
          <p:cNvSpPr/>
          <p:nvPr/>
        </p:nvSpPr>
        <p:spPr>
          <a:xfrm>
            <a:off x="392847" y="5309501"/>
            <a:ext cx="1145263" cy="447455"/>
          </a:xfrm>
          <a:prstGeom prst="rect">
            <a:avLst/>
          </a:prstGeom>
          <a:ln w="12700">
            <a:miter lim="400000"/>
          </a:ln>
          <a:extLst>
            <a:ext uri="{C572A759-6A51-4108-AA02-DFA0A04FC94B}">
              <ma14:wrappingTextBoxFlag xmlns:ma14="http://schemas.microsoft.com/office/mac/drawingml/2011/main" xmlns="" val="1"/>
            </a:ext>
          </a:extLst>
        </p:spPr>
        <p:txBody>
          <a:bodyPr wrap="square" lIns="23444" tIns="23444" rIns="23444" bIns="23444" anchor="ctr">
            <a:spAutoFit/>
          </a:bodyPr>
          <a:lstStyle/>
          <a:p>
            <a:pPr lvl="0">
              <a:defRPr sz="1800"/>
            </a:pPr>
            <a:r>
              <a:rPr lang="en-US" sz="2600" dirty="0"/>
              <a:t>Input B</a:t>
            </a:r>
            <a:endParaRPr sz="2600" dirty="0"/>
          </a:p>
        </p:txBody>
      </p:sp>
      <p:cxnSp>
        <p:nvCxnSpPr>
          <p:cNvPr id="38" name="Straight Connector 37"/>
          <p:cNvCxnSpPr/>
          <p:nvPr/>
        </p:nvCxnSpPr>
        <p:spPr>
          <a:xfrm>
            <a:off x="2593197" y="1072444"/>
            <a:ext cx="39308" cy="2317979"/>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80" name="Curved Right Arrow 79"/>
          <p:cNvSpPr/>
          <p:nvPr/>
        </p:nvSpPr>
        <p:spPr>
          <a:xfrm>
            <a:off x="1023056" y="3088189"/>
            <a:ext cx="712611" cy="1672885"/>
          </a:xfrm>
          <a:prstGeom prst="curved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schemeClr val="tx1"/>
              </a:solidFill>
            </a:endParaRPr>
          </a:p>
        </p:txBody>
      </p:sp>
      <p:grpSp>
        <p:nvGrpSpPr>
          <p:cNvPr id="44" name="Group 537"/>
          <p:cNvGrpSpPr/>
          <p:nvPr/>
        </p:nvGrpSpPr>
        <p:grpSpPr>
          <a:xfrm>
            <a:off x="2784755" y="5495161"/>
            <a:ext cx="250371" cy="376617"/>
            <a:chOff x="0" y="0"/>
            <a:chExt cx="584200" cy="732309"/>
          </a:xfrm>
        </p:grpSpPr>
        <p:sp>
          <p:nvSpPr>
            <p:cNvPr id="45" name="Shape 535"/>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 name="Shape 536"/>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grpSp>
        <p:nvGrpSpPr>
          <p:cNvPr id="77" name="Group 537"/>
          <p:cNvGrpSpPr/>
          <p:nvPr/>
        </p:nvGrpSpPr>
        <p:grpSpPr>
          <a:xfrm>
            <a:off x="2132451" y="5441806"/>
            <a:ext cx="250371" cy="376617"/>
            <a:chOff x="0" y="0"/>
            <a:chExt cx="584200" cy="732309"/>
          </a:xfrm>
        </p:grpSpPr>
        <p:sp>
          <p:nvSpPr>
            <p:cNvPr id="78" name="Shape 535"/>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 name="Shape 536"/>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sp>
        <p:nvSpPr>
          <p:cNvPr id="83" name="TextBox 82"/>
          <p:cNvSpPr txBox="1"/>
          <p:nvPr/>
        </p:nvSpPr>
        <p:spPr>
          <a:xfrm>
            <a:off x="70556" y="3725333"/>
            <a:ext cx="952500" cy="369332"/>
          </a:xfrm>
          <a:prstGeom prst="rect">
            <a:avLst/>
          </a:prstGeom>
          <a:noFill/>
        </p:spPr>
        <p:txBody>
          <a:bodyPr wrap="square" rtlCol="0">
            <a:spAutoFit/>
          </a:bodyPr>
          <a:lstStyle/>
          <a:p>
            <a:r>
              <a:rPr lang="en-US" dirty="0"/>
              <a:t>Transfer</a:t>
            </a:r>
          </a:p>
        </p:txBody>
      </p:sp>
      <p:sp>
        <p:nvSpPr>
          <p:cNvPr id="84" name="TextBox 83"/>
          <p:cNvSpPr txBox="1"/>
          <p:nvPr/>
        </p:nvSpPr>
        <p:spPr>
          <a:xfrm>
            <a:off x="1732419" y="4150837"/>
            <a:ext cx="2414618" cy="369332"/>
          </a:xfrm>
          <a:prstGeom prst="rect">
            <a:avLst/>
          </a:prstGeom>
          <a:noFill/>
        </p:spPr>
        <p:txBody>
          <a:bodyPr wrap="square" rtlCol="0">
            <a:spAutoFit/>
          </a:bodyPr>
          <a:lstStyle/>
          <a:p>
            <a:r>
              <a:rPr lang="en-US" b="1" dirty="0" err="1">
                <a:solidFill>
                  <a:srgbClr val="FF0000"/>
                </a:solidFill>
              </a:rPr>
              <a:t>AnB</a:t>
            </a:r>
            <a:r>
              <a:rPr lang="en-US" b="1" dirty="0">
                <a:solidFill>
                  <a:srgbClr val="FF0000"/>
                </a:solidFill>
              </a:rPr>
              <a:t>: </a:t>
            </a:r>
            <a:r>
              <a:rPr lang="en-US" dirty="0">
                <a:solidFill>
                  <a:srgbClr val="FF0000"/>
                </a:solidFill>
              </a:rPr>
              <a:t>Frozen Weights</a:t>
            </a:r>
          </a:p>
        </p:txBody>
      </p:sp>
      <p:sp>
        <p:nvSpPr>
          <p:cNvPr id="85" name="TextBox 84"/>
          <p:cNvSpPr txBox="1"/>
          <p:nvPr/>
        </p:nvSpPr>
        <p:spPr>
          <a:xfrm>
            <a:off x="6212417" y="6342085"/>
            <a:ext cx="1897944" cy="369332"/>
          </a:xfrm>
          <a:prstGeom prst="rect">
            <a:avLst/>
          </a:prstGeom>
          <a:noFill/>
        </p:spPr>
        <p:txBody>
          <a:bodyPr wrap="square" rtlCol="0">
            <a:spAutoFit/>
          </a:bodyPr>
          <a:lstStyle/>
          <a:p>
            <a:r>
              <a:rPr lang="en-US" b="1" dirty="0" err="1">
                <a:solidFill>
                  <a:srgbClr val="FF0000"/>
                </a:solidFill>
              </a:rPr>
              <a:t>AnB</a:t>
            </a:r>
            <a:r>
              <a:rPr lang="en-US" b="1" baseline="30000" dirty="0">
                <a:solidFill>
                  <a:srgbClr val="FF0000"/>
                </a:solidFill>
              </a:rPr>
              <a:t>+</a:t>
            </a:r>
            <a:r>
              <a:rPr lang="en-US" b="1" dirty="0">
                <a:solidFill>
                  <a:srgbClr val="FF0000"/>
                </a:solidFill>
              </a:rPr>
              <a:t>: </a:t>
            </a:r>
            <a:r>
              <a:rPr lang="en-US" dirty="0">
                <a:solidFill>
                  <a:srgbClr val="FF0000"/>
                </a:solidFill>
              </a:rPr>
              <a:t>Fine-tuning</a:t>
            </a:r>
          </a:p>
        </p:txBody>
      </p:sp>
      <p:sp>
        <p:nvSpPr>
          <p:cNvPr id="87" name="Left Arrow 86"/>
          <p:cNvSpPr/>
          <p:nvPr/>
        </p:nvSpPr>
        <p:spPr>
          <a:xfrm>
            <a:off x="2241562" y="6350643"/>
            <a:ext cx="3755659" cy="50997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Back-propagation </a:t>
            </a:r>
          </a:p>
        </p:txBody>
      </p:sp>
      <p:sp>
        <p:nvSpPr>
          <p:cNvPr id="88" name="Shape 455"/>
          <p:cNvSpPr/>
          <p:nvPr/>
        </p:nvSpPr>
        <p:spPr>
          <a:xfrm>
            <a:off x="6103865" y="5306802"/>
            <a:ext cx="902303" cy="376973"/>
          </a:xfrm>
          <a:prstGeom prst="rect">
            <a:avLst/>
          </a:prstGeom>
          <a:ln w="12700">
            <a:miter lim="400000"/>
          </a:ln>
          <a:extLst>
            <a:ext uri="{C572A759-6A51-4108-AA02-DFA0A04FC94B}">
              <ma14:wrappingTextBoxFlag xmlns:ma14="http://schemas.microsoft.com/office/mac/drawingml/2011/main" xmlns="" val="1"/>
            </a:ext>
          </a:extLst>
        </p:spPr>
        <p:txBody>
          <a:bodyPr wrap="square" lIns="23444" tIns="23444" rIns="23444" bIns="23444" anchor="ctr">
            <a:spAutoFit/>
          </a:bodyPr>
          <a:lstStyle/>
          <a:p>
            <a:pPr lvl="0">
              <a:defRPr sz="1800"/>
            </a:pPr>
            <a:r>
              <a:rPr lang="en-US" sz="2600" dirty="0"/>
              <a:t>Task B</a:t>
            </a:r>
            <a:endParaRPr sz="2600" dirty="0"/>
          </a:p>
        </p:txBody>
      </p:sp>
      <p:sp>
        <p:nvSpPr>
          <p:cNvPr id="89" name="Left Arrow 88"/>
          <p:cNvSpPr/>
          <p:nvPr/>
        </p:nvSpPr>
        <p:spPr>
          <a:xfrm>
            <a:off x="3049889" y="4495706"/>
            <a:ext cx="2701129" cy="50997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Back-propagation </a:t>
            </a:r>
          </a:p>
        </p:txBody>
      </p:sp>
      <p:sp>
        <p:nvSpPr>
          <p:cNvPr id="2" name="TextBox 1"/>
          <p:cNvSpPr txBox="1"/>
          <p:nvPr/>
        </p:nvSpPr>
        <p:spPr>
          <a:xfrm>
            <a:off x="2250356" y="3390423"/>
            <a:ext cx="902658" cy="369332"/>
          </a:xfrm>
          <a:prstGeom prst="rect">
            <a:avLst/>
          </a:prstGeom>
          <a:noFill/>
        </p:spPr>
        <p:txBody>
          <a:bodyPr wrap="square" rtlCol="0">
            <a:spAutoFit/>
          </a:bodyPr>
          <a:lstStyle/>
          <a:p>
            <a:r>
              <a:rPr lang="en-US" dirty="0">
                <a:solidFill>
                  <a:srgbClr val="008000"/>
                </a:solidFill>
              </a:rPr>
              <a:t>Layer n</a:t>
            </a:r>
          </a:p>
        </p:txBody>
      </p:sp>
    </p:spTree>
    <p:extLst>
      <p:ext uri="{BB962C8B-B14F-4D97-AF65-F5344CB8AC3E}">
        <p14:creationId xmlns:p14="http://schemas.microsoft.com/office/powerpoint/2010/main" val="47623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p:bldP spid="84" grpId="0"/>
      <p:bldP spid="84" grpId="1"/>
      <p:bldP spid="85" grpId="0"/>
      <p:bldP spid="87" grpId="0" animBg="1"/>
      <p:bldP spid="88" grpId="0" animBg="1"/>
      <p:bldP spid="89" grpId="0" animBg="1"/>
      <p:bldP spid="89" grpId="1" animBg="1"/>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p:nvPr/>
        </p:nvSpPr>
        <p:spPr>
          <a:xfrm>
            <a:off x="1975598" y="674344"/>
            <a:ext cx="137306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2600"/>
              <a:t>ImageNet</a:t>
            </a:r>
          </a:p>
        </p:txBody>
      </p:sp>
      <p:pic>
        <p:nvPicPr>
          <p:cNvPr id="276" name="imnet_example_00.jpg"/>
          <p:cNvPicPr/>
          <p:nvPr/>
        </p:nvPicPr>
        <p:blipFill>
          <a:blip r:embed="rId3"/>
          <a:stretch>
            <a:fillRect/>
          </a:stretch>
        </p:blipFill>
        <p:spPr>
          <a:xfrm>
            <a:off x="1719943" y="1561011"/>
            <a:ext cx="598714" cy="529046"/>
          </a:xfrm>
          <a:prstGeom prst="rect">
            <a:avLst/>
          </a:prstGeom>
          <a:ln w="12700">
            <a:miter lim="400000"/>
          </a:ln>
        </p:spPr>
      </p:pic>
      <p:pic>
        <p:nvPicPr>
          <p:cNvPr id="277" name="imnet_example_01.jpg"/>
          <p:cNvPicPr/>
          <p:nvPr/>
        </p:nvPicPr>
        <p:blipFill>
          <a:blip r:embed="rId4"/>
          <a:stretch>
            <a:fillRect/>
          </a:stretch>
        </p:blipFill>
        <p:spPr>
          <a:xfrm>
            <a:off x="2427514" y="1319349"/>
            <a:ext cx="609600" cy="594360"/>
          </a:xfrm>
          <a:prstGeom prst="rect">
            <a:avLst/>
          </a:prstGeom>
          <a:ln w="12700">
            <a:miter lim="400000"/>
          </a:ln>
        </p:spPr>
      </p:pic>
      <p:pic>
        <p:nvPicPr>
          <p:cNvPr id="278" name="imnet_example_02.jpg"/>
          <p:cNvPicPr/>
          <p:nvPr/>
        </p:nvPicPr>
        <p:blipFill>
          <a:blip r:embed="rId5"/>
          <a:stretch>
            <a:fillRect/>
          </a:stretch>
        </p:blipFill>
        <p:spPr>
          <a:xfrm>
            <a:off x="2901043" y="1613263"/>
            <a:ext cx="658586" cy="555171"/>
          </a:xfrm>
          <a:prstGeom prst="rect">
            <a:avLst/>
          </a:prstGeom>
          <a:ln w="12700">
            <a:miter lim="400000"/>
          </a:ln>
        </p:spPr>
      </p:pic>
      <p:pic>
        <p:nvPicPr>
          <p:cNvPr id="279" name="imnet_example_03.jpg"/>
          <p:cNvPicPr/>
          <p:nvPr/>
        </p:nvPicPr>
        <p:blipFill>
          <a:blip r:embed="rId6"/>
          <a:stretch>
            <a:fillRect/>
          </a:stretch>
        </p:blipFill>
        <p:spPr>
          <a:xfrm>
            <a:off x="3086100" y="2109652"/>
            <a:ext cx="789214" cy="646611"/>
          </a:xfrm>
          <a:prstGeom prst="rect">
            <a:avLst/>
          </a:prstGeom>
          <a:ln w="12700">
            <a:miter lim="400000"/>
          </a:ln>
        </p:spPr>
      </p:pic>
      <p:pic>
        <p:nvPicPr>
          <p:cNvPr id="280" name="imnet_example_04.jpg"/>
          <p:cNvPicPr/>
          <p:nvPr/>
        </p:nvPicPr>
        <p:blipFill>
          <a:blip r:embed="rId7"/>
          <a:stretch>
            <a:fillRect/>
          </a:stretch>
        </p:blipFill>
        <p:spPr>
          <a:xfrm>
            <a:off x="2013857" y="1783080"/>
            <a:ext cx="636814" cy="568234"/>
          </a:xfrm>
          <a:prstGeom prst="rect">
            <a:avLst/>
          </a:prstGeom>
          <a:ln w="12700">
            <a:miter lim="400000"/>
          </a:ln>
        </p:spPr>
      </p:pic>
      <p:pic>
        <p:nvPicPr>
          <p:cNvPr id="281" name="imnet_example_05.jpg"/>
          <p:cNvPicPr/>
          <p:nvPr/>
        </p:nvPicPr>
        <p:blipFill>
          <a:blip r:embed="rId8"/>
          <a:stretch>
            <a:fillRect/>
          </a:stretch>
        </p:blipFill>
        <p:spPr>
          <a:xfrm>
            <a:off x="2296886" y="2018211"/>
            <a:ext cx="729343" cy="653143"/>
          </a:xfrm>
          <a:prstGeom prst="rect">
            <a:avLst/>
          </a:prstGeom>
          <a:ln w="12700">
            <a:miter lim="400000"/>
          </a:ln>
        </p:spPr>
      </p:pic>
      <p:pic>
        <p:nvPicPr>
          <p:cNvPr id="282" name="imnet_example_06.jpg"/>
          <p:cNvPicPr/>
          <p:nvPr/>
        </p:nvPicPr>
        <p:blipFill>
          <a:blip r:embed="rId9"/>
          <a:stretch>
            <a:fillRect/>
          </a:stretch>
        </p:blipFill>
        <p:spPr>
          <a:xfrm>
            <a:off x="1905000" y="2619103"/>
            <a:ext cx="647700" cy="764177"/>
          </a:xfrm>
          <a:prstGeom prst="rect">
            <a:avLst/>
          </a:prstGeom>
          <a:ln w="12700">
            <a:miter lim="400000"/>
          </a:ln>
        </p:spPr>
      </p:pic>
      <p:pic>
        <p:nvPicPr>
          <p:cNvPr id="283" name="imnet_example_07.jpg"/>
          <p:cNvPicPr/>
          <p:nvPr/>
        </p:nvPicPr>
        <p:blipFill>
          <a:blip r:embed="rId10"/>
          <a:stretch>
            <a:fillRect/>
          </a:stretch>
        </p:blipFill>
        <p:spPr>
          <a:xfrm>
            <a:off x="2824843" y="2357846"/>
            <a:ext cx="718457" cy="829491"/>
          </a:xfrm>
          <a:prstGeom prst="rect">
            <a:avLst/>
          </a:prstGeom>
          <a:ln w="12700">
            <a:miter lim="400000"/>
          </a:ln>
        </p:spPr>
      </p:pic>
      <p:pic>
        <p:nvPicPr>
          <p:cNvPr id="284" name="imnet_example_08.jpg"/>
          <p:cNvPicPr/>
          <p:nvPr/>
        </p:nvPicPr>
        <p:blipFill>
          <a:blip r:embed="rId11"/>
          <a:stretch>
            <a:fillRect/>
          </a:stretch>
        </p:blipFill>
        <p:spPr>
          <a:xfrm>
            <a:off x="2471057" y="2815046"/>
            <a:ext cx="849086" cy="679269"/>
          </a:xfrm>
          <a:prstGeom prst="rect">
            <a:avLst/>
          </a:prstGeom>
          <a:ln w="12700">
            <a:miter lim="400000"/>
          </a:ln>
        </p:spPr>
      </p:pic>
      <p:pic>
        <p:nvPicPr>
          <p:cNvPr id="285" name="imnet_example_09.jpg"/>
          <p:cNvPicPr/>
          <p:nvPr/>
        </p:nvPicPr>
        <p:blipFill>
          <a:blip r:embed="rId12"/>
          <a:stretch>
            <a:fillRect/>
          </a:stretch>
        </p:blipFill>
        <p:spPr>
          <a:xfrm>
            <a:off x="3320143" y="2449286"/>
            <a:ext cx="631371" cy="685800"/>
          </a:xfrm>
          <a:prstGeom prst="rect">
            <a:avLst/>
          </a:prstGeom>
          <a:ln w="12700">
            <a:miter lim="400000"/>
          </a:ln>
        </p:spPr>
      </p:pic>
      <p:pic>
        <p:nvPicPr>
          <p:cNvPr id="286" name="imnet_example_10.jpg"/>
          <p:cNvPicPr/>
          <p:nvPr/>
        </p:nvPicPr>
        <p:blipFill>
          <a:blip r:embed="rId13"/>
          <a:stretch>
            <a:fillRect/>
          </a:stretch>
        </p:blipFill>
        <p:spPr>
          <a:xfrm>
            <a:off x="3309257" y="3135086"/>
            <a:ext cx="723900" cy="607423"/>
          </a:xfrm>
          <a:prstGeom prst="rect">
            <a:avLst/>
          </a:prstGeom>
          <a:ln w="12700">
            <a:miter lim="400000"/>
          </a:ln>
        </p:spPr>
      </p:pic>
      <p:pic>
        <p:nvPicPr>
          <p:cNvPr id="287" name="imnet_example_11.jpg"/>
          <p:cNvPicPr/>
          <p:nvPr/>
        </p:nvPicPr>
        <p:blipFill>
          <a:blip r:embed="rId14"/>
          <a:stretch>
            <a:fillRect/>
          </a:stretch>
        </p:blipFill>
        <p:spPr>
          <a:xfrm>
            <a:off x="1567543" y="2325188"/>
            <a:ext cx="723900" cy="666206"/>
          </a:xfrm>
          <a:prstGeom prst="rect">
            <a:avLst/>
          </a:prstGeom>
          <a:ln w="12700">
            <a:miter lim="400000"/>
          </a:ln>
        </p:spPr>
      </p:pic>
      <p:pic>
        <p:nvPicPr>
          <p:cNvPr id="288" name="imnet_example_12.jpg"/>
          <p:cNvPicPr/>
          <p:nvPr/>
        </p:nvPicPr>
        <p:blipFill>
          <a:blip r:embed="rId15"/>
          <a:stretch>
            <a:fillRect/>
          </a:stretch>
        </p:blipFill>
        <p:spPr>
          <a:xfrm>
            <a:off x="1540328" y="3135086"/>
            <a:ext cx="778329" cy="685800"/>
          </a:xfrm>
          <a:prstGeom prst="rect">
            <a:avLst/>
          </a:prstGeom>
          <a:ln w="12700">
            <a:miter lim="400000"/>
          </a:ln>
        </p:spPr>
      </p:pic>
      <p:pic>
        <p:nvPicPr>
          <p:cNvPr id="289" name="imnet_example_13.jpg"/>
          <p:cNvPicPr/>
          <p:nvPr/>
        </p:nvPicPr>
        <p:blipFill>
          <a:blip r:embed="rId16"/>
          <a:stretch>
            <a:fillRect/>
          </a:stretch>
        </p:blipFill>
        <p:spPr>
          <a:xfrm>
            <a:off x="2095500" y="3200400"/>
            <a:ext cx="576943" cy="829491"/>
          </a:xfrm>
          <a:prstGeom prst="rect">
            <a:avLst/>
          </a:prstGeom>
          <a:ln w="12700">
            <a:miter lim="400000"/>
          </a:ln>
        </p:spPr>
      </p:pic>
      <p:pic>
        <p:nvPicPr>
          <p:cNvPr id="290" name="imnet_example_14.jpg"/>
          <p:cNvPicPr/>
          <p:nvPr/>
        </p:nvPicPr>
        <p:blipFill>
          <a:blip r:embed="rId17"/>
          <a:stretch>
            <a:fillRect/>
          </a:stretch>
        </p:blipFill>
        <p:spPr>
          <a:xfrm>
            <a:off x="2715986" y="3376749"/>
            <a:ext cx="669471" cy="581297"/>
          </a:xfrm>
          <a:prstGeom prst="rect">
            <a:avLst/>
          </a:prstGeom>
          <a:ln w="12700">
            <a:miter lim="400000"/>
          </a:ln>
        </p:spPr>
      </p:pic>
      <p:sp>
        <p:nvSpPr>
          <p:cNvPr id="291" name="Shape 291"/>
          <p:cNvSpPr/>
          <p:nvPr/>
        </p:nvSpPr>
        <p:spPr>
          <a:xfrm>
            <a:off x="7194559" y="6338701"/>
            <a:ext cx="1718201" cy="339734"/>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sz="4200"/>
            </a:lvl1pPr>
          </a:lstStyle>
          <a:p>
            <a:pPr lvl="0">
              <a:defRPr sz="1800"/>
            </a:pPr>
            <a:r>
              <a:rPr sz="1900"/>
              <a:t>Deng et al., 2009</a:t>
            </a:r>
          </a:p>
        </p:txBody>
      </p:sp>
      <p:sp>
        <p:nvSpPr>
          <p:cNvPr id="292" name="Shape 292"/>
          <p:cNvSpPr/>
          <p:nvPr/>
        </p:nvSpPr>
        <p:spPr>
          <a:xfrm>
            <a:off x="1948020" y="4209455"/>
            <a:ext cx="1316924" cy="339734"/>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sz="4200"/>
            </a:lvl1pPr>
          </a:lstStyle>
          <a:p>
            <a:pPr lvl="0">
              <a:defRPr sz="1800"/>
            </a:pPr>
            <a:r>
              <a:rPr sz="1900"/>
              <a:t>1000 Classes</a:t>
            </a:r>
          </a:p>
        </p:txBody>
      </p:sp>
      <p:grpSp>
        <p:nvGrpSpPr>
          <p:cNvPr id="313" name="Group 313"/>
          <p:cNvGrpSpPr/>
          <p:nvPr/>
        </p:nvGrpSpPr>
        <p:grpSpPr>
          <a:xfrm>
            <a:off x="4293375" y="1077686"/>
            <a:ext cx="4328111" cy="4002048"/>
            <a:chOff x="0" y="0"/>
            <a:chExt cx="10098925" cy="7781759"/>
          </a:xfrm>
        </p:grpSpPr>
        <p:sp>
          <p:nvSpPr>
            <p:cNvPr id="293" name="Shape 293"/>
            <p:cNvSpPr/>
            <p:nvPr/>
          </p:nvSpPr>
          <p:spPr>
            <a:xfrm flipH="1" flipV="1">
              <a:off x="2424" y="3733799"/>
              <a:ext cx="1450086" cy="713898"/>
            </a:xfrm>
            <a:prstGeom prst="line">
              <a:avLst/>
            </a:prstGeom>
            <a:noFill/>
            <a:ln w="101600" cap="flat">
              <a:solidFill>
                <a:srgbClr val="000000"/>
              </a:solidFill>
              <a:prstDash val="solid"/>
              <a:miter lim="400000"/>
              <a:headEnd type="stealth" w="med" len="med"/>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294" name="Shape 294"/>
            <p:cNvSpPr/>
            <p:nvPr/>
          </p:nvSpPr>
          <p:spPr>
            <a:xfrm>
              <a:off x="904752" y="273151"/>
              <a:ext cx="2407921" cy="19301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2300"/>
                <a:t>dataset</a:t>
              </a:r>
            </a:p>
            <a:p>
              <a:pPr lvl="0">
                <a:defRPr sz="1800"/>
              </a:pPr>
              <a:r>
                <a:rPr sz="3300" i="1">
                  <a:solidFill>
                    <a:srgbClr val="FF2600"/>
                  </a:solidFill>
                </a:rPr>
                <a:t>A</a:t>
              </a:r>
            </a:p>
          </p:txBody>
        </p:sp>
        <p:pic>
          <p:nvPicPr>
            <p:cNvPr id="295" name="imnet_example_00.jpg"/>
            <p:cNvPicPr/>
            <p:nvPr/>
          </p:nvPicPr>
          <p:blipFill>
            <a:blip r:embed="rId3"/>
            <a:stretch>
              <a:fillRect/>
            </a:stretch>
          </p:blipFill>
          <p:spPr>
            <a:xfrm>
              <a:off x="3329824" y="114300"/>
              <a:ext cx="1397001" cy="1028700"/>
            </a:xfrm>
            <a:prstGeom prst="rect">
              <a:avLst/>
            </a:prstGeom>
            <a:ln w="12700" cap="flat">
              <a:noFill/>
              <a:miter lim="400000"/>
            </a:ln>
            <a:effectLst/>
          </p:spPr>
        </p:pic>
        <p:pic>
          <p:nvPicPr>
            <p:cNvPr id="296" name="imnet_example_01.jpg"/>
            <p:cNvPicPr/>
            <p:nvPr/>
          </p:nvPicPr>
          <p:blipFill>
            <a:blip r:embed="rId4"/>
            <a:stretch>
              <a:fillRect/>
            </a:stretch>
          </p:blipFill>
          <p:spPr>
            <a:xfrm>
              <a:off x="4764924" y="38100"/>
              <a:ext cx="1422401" cy="1155700"/>
            </a:xfrm>
            <a:prstGeom prst="rect">
              <a:avLst/>
            </a:prstGeom>
            <a:ln w="12700" cap="flat">
              <a:noFill/>
              <a:miter lim="400000"/>
            </a:ln>
            <a:effectLst/>
          </p:spPr>
        </p:pic>
        <p:pic>
          <p:nvPicPr>
            <p:cNvPr id="297" name="imnet_example_02.jpg"/>
            <p:cNvPicPr/>
            <p:nvPr/>
          </p:nvPicPr>
          <p:blipFill>
            <a:blip r:embed="rId5"/>
            <a:stretch>
              <a:fillRect/>
            </a:stretch>
          </p:blipFill>
          <p:spPr>
            <a:xfrm>
              <a:off x="6276224" y="50800"/>
              <a:ext cx="1536701" cy="1079500"/>
            </a:xfrm>
            <a:prstGeom prst="rect">
              <a:avLst/>
            </a:prstGeom>
            <a:ln w="12700" cap="flat">
              <a:noFill/>
              <a:miter lim="400000"/>
            </a:ln>
            <a:effectLst/>
          </p:spPr>
        </p:pic>
        <p:pic>
          <p:nvPicPr>
            <p:cNvPr id="298" name="imnet_example_03.jpg"/>
            <p:cNvPicPr/>
            <p:nvPr/>
          </p:nvPicPr>
          <p:blipFill>
            <a:blip r:embed="rId6"/>
            <a:stretch>
              <a:fillRect/>
            </a:stretch>
          </p:blipFill>
          <p:spPr>
            <a:xfrm>
              <a:off x="7901824" y="0"/>
              <a:ext cx="1841501" cy="1257300"/>
            </a:xfrm>
            <a:prstGeom prst="rect">
              <a:avLst/>
            </a:prstGeom>
            <a:ln w="12700" cap="flat">
              <a:noFill/>
              <a:miter lim="400000"/>
            </a:ln>
            <a:effectLst/>
          </p:spPr>
        </p:pic>
        <p:pic>
          <p:nvPicPr>
            <p:cNvPr id="299" name="imnet_example_04.jpg"/>
            <p:cNvPicPr/>
            <p:nvPr/>
          </p:nvPicPr>
          <p:blipFill>
            <a:blip r:embed="rId7"/>
            <a:stretch>
              <a:fillRect/>
            </a:stretch>
          </p:blipFill>
          <p:spPr>
            <a:xfrm>
              <a:off x="3888624" y="1397000"/>
              <a:ext cx="1485901" cy="1104900"/>
            </a:xfrm>
            <a:prstGeom prst="rect">
              <a:avLst/>
            </a:prstGeom>
            <a:ln w="12700" cap="flat">
              <a:noFill/>
              <a:miter lim="400000"/>
            </a:ln>
            <a:effectLst/>
          </p:spPr>
        </p:pic>
        <p:pic>
          <p:nvPicPr>
            <p:cNvPr id="300" name="imnet_example_05.jpg"/>
            <p:cNvPicPr/>
            <p:nvPr/>
          </p:nvPicPr>
          <p:blipFill>
            <a:blip r:embed="rId8"/>
            <a:stretch>
              <a:fillRect/>
            </a:stretch>
          </p:blipFill>
          <p:spPr>
            <a:xfrm>
              <a:off x="5666624" y="1308100"/>
              <a:ext cx="1701801" cy="1270000"/>
            </a:xfrm>
            <a:prstGeom prst="rect">
              <a:avLst/>
            </a:prstGeom>
            <a:ln w="12700" cap="flat">
              <a:noFill/>
              <a:miter lim="400000"/>
            </a:ln>
            <a:effectLst/>
          </p:spPr>
        </p:pic>
        <p:pic>
          <p:nvPicPr>
            <p:cNvPr id="301" name="imnet_example_06.jpg"/>
            <p:cNvPicPr/>
            <p:nvPr/>
          </p:nvPicPr>
          <p:blipFill>
            <a:blip r:embed="rId9"/>
            <a:stretch>
              <a:fillRect/>
            </a:stretch>
          </p:blipFill>
          <p:spPr>
            <a:xfrm>
              <a:off x="7660524" y="1193800"/>
              <a:ext cx="1511301" cy="1485900"/>
            </a:xfrm>
            <a:prstGeom prst="rect">
              <a:avLst/>
            </a:prstGeom>
            <a:ln w="12700" cap="flat">
              <a:noFill/>
              <a:miter lim="400000"/>
            </a:ln>
            <a:effectLst/>
          </p:spPr>
        </p:pic>
        <p:pic>
          <p:nvPicPr>
            <p:cNvPr id="302" name="imnet_example_07.jpg"/>
            <p:cNvPicPr/>
            <p:nvPr/>
          </p:nvPicPr>
          <p:blipFill>
            <a:blip r:embed="rId10"/>
            <a:stretch>
              <a:fillRect/>
            </a:stretch>
          </p:blipFill>
          <p:spPr>
            <a:xfrm>
              <a:off x="3418724" y="3911600"/>
              <a:ext cx="1676401" cy="1612900"/>
            </a:xfrm>
            <a:prstGeom prst="rect">
              <a:avLst/>
            </a:prstGeom>
            <a:ln w="12700" cap="flat">
              <a:noFill/>
              <a:miter lim="400000"/>
            </a:ln>
            <a:effectLst/>
          </p:spPr>
        </p:pic>
        <p:pic>
          <p:nvPicPr>
            <p:cNvPr id="303" name="imnet_example_08.jpg"/>
            <p:cNvPicPr/>
            <p:nvPr/>
          </p:nvPicPr>
          <p:blipFill>
            <a:blip r:embed="rId11"/>
            <a:stretch>
              <a:fillRect/>
            </a:stretch>
          </p:blipFill>
          <p:spPr>
            <a:xfrm>
              <a:off x="5069724" y="4076700"/>
              <a:ext cx="1981201" cy="1320800"/>
            </a:xfrm>
            <a:prstGeom prst="rect">
              <a:avLst/>
            </a:prstGeom>
            <a:ln w="12700" cap="flat">
              <a:noFill/>
              <a:miter lim="400000"/>
            </a:ln>
            <a:effectLst/>
          </p:spPr>
        </p:pic>
        <p:pic>
          <p:nvPicPr>
            <p:cNvPr id="304" name="imnet_example_09.jpg"/>
            <p:cNvPicPr/>
            <p:nvPr/>
          </p:nvPicPr>
          <p:blipFill>
            <a:blip r:embed="rId12"/>
            <a:stretch>
              <a:fillRect/>
            </a:stretch>
          </p:blipFill>
          <p:spPr>
            <a:xfrm>
              <a:off x="6885824" y="4013200"/>
              <a:ext cx="1473201" cy="1333500"/>
            </a:xfrm>
            <a:prstGeom prst="rect">
              <a:avLst/>
            </a:prstGeom>
            <a:ln w="12700" cap="flat">
              <a:noFill/>
              <a:miter lim="400000"/>
            </a:ln>
            <a:effectLst/>
          </p:spPr>
        </p:pic>
        <p:pic>
          <p:nvPicPr>
            <p:cNvPr id="305" name="imnet_example_10.jpg"/>
            <p:cNvPicPr/>
            <p:nvPr/>
          </p:nvPicPr>
          <p:blipFill>
            <a:blip r:embed="rId13"/>
            <a:stretch>
              <a:fillRect/>
            </a:stretch>
          </p:blipFill>
          <p:spPr>
            <a:xfrm>
              <a:off x="8409824" y="4064000"/>
              <a:ext cx="1689101" cy="1181100"/>
            </a:xfrm>
            <a:prstGeom prst="rect">
              <a:avLst/>
            </a:prstGeom>
            <a:ln w="12700" cap="flat">
              <a:noFill/>
              <a:miter lim="400000"/>
            </a:ln>
            <a:effectLst/>
          </p:spPr>
        </p:pic>
        <p:pic>
          <p:nvPicPr>
            <p:cNvPr id="306" name="imnet_example_11.jpg"/>
            <p:cNvPicPr/>
            <p:nvPr/>
          </p:nvPicPr>
          <p:blipFill>
            <a:blip r:embed="rId14"/>
            <a:stretch>
              <a:fillRect/>
            </a:stretch>
          </p:blipFill>
          <p:spPr>
            <a:xfrm>
              <a:off x="3850524" y="5778500"/>
              <a:ext cx="1689101" cy="1295400"/>
            </a:xfrm>
            <a:prstGeom prst="rect">
              <a:avLst/>
            </a:prstGeom>
            <a:ln w="12700" cap="flat">
              <a:noFill/>
              <a:miter lim="400000"/>
            </a:ln>
            <a:effectLst/>
          </p:spPr>
        </p:pic>
        <p:pic>
          <p:nvPicPr>
            <p:cNvPr id="307" name="imnet_example_12.jpg"/>
            <p:cNvPicPr/>
            <p:nvPr/>
          </p:nvPicPr>
          <p:blipFill>
            <a:blip r:embed="rId15"/>
            <a:stretch>
              <a:fillRect/>
            </a:stretch>
          </p:blipFill>
          <p:spPr>
            <a:xfrm>
              <a:off x="5907924" y="5626100"/>
              <a:ext cx="1816101" cy="1333500"/>
            </a:xfrm>
            <a:prstGeom prst="rect">
              <a:avLst/>
            </a:prstGeom>
            <a:ln w="12700" cap="flat">
              <a:noFill/>
              <a:miter lim="400000"/>
            </a:ln>
            <a:effectLst/>
          </p:spPr>
        </p:pic>
        <p:pic>
          <p:nvPicPr>
            <p:cNvPr id="308" name="imnet_example_13.jpg"/>
            <p:cNvPicPr/>
            <p:nvPr/>
          </p:nvPicPr>
          <p:blipFill>
            <a:blip r:embed="rId16"/>
            <a:stretch>
              <a:fillRect/>
            </a:stretch>
          </p:blipFill>
          <p:spPr>
            <a:xfrm>
              <a:off x="7647824" y="5486400"/>
              <a:ext cx="1346201" cy="1612900"/>
            </a:xfrm>
            <a:prstGeom prst="rect">
              <a:avLst/>
            </a:prstGeom>
            <a:ln w="12700" cap="flat">
              <a:noFill/>
              <a:miter lim="400000"/>
            </a:ln>
            <a:effectLst/>
          </p:spPr>
        </p:pic>
        <p:sp>
          <p:nvSpPr>
            <p:cNvPr id="309" name="Shape 309"/>
            <p:cNvSpPr/>
            <p:nvPr/>
          </p:nvSpPr>
          <p:spPr>
            <a:xfrm>
              <a:off x="902142" y="4400651"/>
              <a:ext cx="2407921" cy="19301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2300"/>
                <a:t>dataset</a:t>
              </a:r>
            </a:p>
            <a:p>
              <a:pPr lvl="0">
                <a:defRPr sz="1800"/>
              </a:pPr>
              <a:r>
                <a:rPr sz="3300" i="1">
                  <a:solidFill>
                    <a:srgbClr val="0433FF"/>
                  </a:solidFill>
                </a:rPr>
                <a:t>B</a:t>
              </a:r>
            </a:p>
          </p:txBody>
        </p:sp>
        <p:sp>
          <p:nvSpPr>
            <p:cNvPr id="310" name="Shape 310"/>
            <p:cNvSpPr/>
            <p:nvPr/>
          </p:nvSpPr>
          <p:spPr>
            <a:xfrm flipH="1">
              <a:off x="0" y="1953107"/>
              <a:ext cx="1450085" cy="713898"/>
            </a:xfrm>
            <a:prstGeom prst="line">
              <a:avLst/>
            </a:prstGeom>
            <a:noFill/>
            <a:ln w="101600" cap="flat">
              <a:solidFill>
                <a:srgbClr val="000000"/>
              </a:solidFill>
              <a:prstDash val="solid"/>
              <a:miter lim="400000"/>
              <a:headEnd type="stealth" w="med" len="med"/>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311" name="Shape 311"/>
            <p:cNvSpPr/>
            <p:nvPr/>
          </p:nvSpPr>
          <p:spPr>
            <a:xfrm>
              <a:off x="5014795" y="2568743"/>
              <a:ext cx="2902503" cy="7680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4200"/>
              </a:lvl1pPr>
            </a:lstStyle>
            <a:p>
              <a:pPr lvl="0">
                <a:defRPr sz="1800"/>
              </a:pPr>
              <a:r>
                <a:rPr sz="1900"/>
                <a:t>500 Classes</a:t>
              </a:r>
            </a:p>
          </p:txBody>
        </p:sp>
        <p:sp>
          <p:nvSpPr>
            <p:cNvPr id="312" name="Shape 312"/>
            <p:cNvSpPr/>
            <p:nvPr/>
          </p:nvSpPr>
          <p:spPr>
            <a:xfrm>
              <a:off x="5018909" y="7013742"/>
              <a:ext cx="2902503" cy="7680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4200"/>
              </a:lvl1pPr>
            </a:lstStyle>
            <a:p>
              <a:pPr lvl="0">
                <a:defRPr sz="1800"/>
              </a:pPr>
              <a:r>
                <a:rPr sz="1900"/>
                <a:t>500 Classes</a:t>
              </a:r>
            </a:p>
          </p:txBody>
        </p:sp>
      </p:gr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559440227"/>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p:nvPr/>
        </p:nvSpPr>
        <p:spPr>
          <a:xfrm>
            <a:off x="6669648" y="2431038"/>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18" name="Shape 318"/>
          <p:cNvSpPr/>
          <p:nvPr/>
        </p:nvSpPr>
        <p:spPr>
          <a:xfrm>
            <a:off x="5701269"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19" name="Shape 319"/>
          <p:cNvSpPr/>
          <p:nvPr/>
        </p:nvSpPr>
        <p:spPr>
          <a:xfrm flipV="1">
            <a:off x="5633357" y="242968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20" name="Shape 320"/>
          <p:cNvSpPr/>
          <p:nvPr/>
        </p:nvSpPr>
        <p:spPr>
          <a:xfrm>
            <a:off x="4717711"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21" name="Shape 321"/>
          <p:cNvSpPr/>
          <p:nvPr/>
        </p:nvSpPr>
        <p:spPr>
          <a:xfrm>
            <a:off x="6903394" y="424543"/>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2" name="Shape 322"/>
          <p:cNvSpPr/>
          <p:nvPr/>
        </p:nvSpPr>
        <p:spPr>
          <a:xfrm>
            <a:off x="7289541" y="424543"/>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3" name="Shape 323"/>
          <p:cNvSpPr/>
          <p:nvPr/>
        </p:nvSpPr>
        <p:spPr>
          <a:xfrm>
            <a:off x="7675677" y="1075452"/>
            <a:ext cx="145713" cy="2708479"/>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4" name="Shape 324"/>
          <p:cNvSpPr/>
          <p:nvPr/>
        </p:nvSpPr>
        <p:spPr>
          <a:xfrm flipV="1">
            <a:off x="4653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25" name="Shape 325"/>
          <p:cNvSpPr/>
          <p:nvPr/>
        </p:nvSpPr>
        <p:spPr>
          <a:xfrm>
            <a:off x="3728256" y="155766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26" name="Shape 326"/>
          <p:cNvSpPr/>
          <p:nvPr/>
        </p:nvSpPr>
        <p:spPr>
          <a:xfrm flipV="1">
            <a:off x="3673929"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27" name="Shape 327"/>
          <p:cNvSpPr/>
          <p:nvPr/>
        </p:nvSpPr>
        <p:spPr>
          <a:xfrm>
            <a:off x="2654059" y="1287460"/>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28" name="Shape 328"/>
          <p:cNvSpPr/>
          <p:nvPr/>
        </p:nvSpPr>
        <p:spPr>
          <a:xfrm flipV="1">
            <a:off x="2639786"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29" name="Shape 329"/>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30" name="Shape 330"/>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31" name="Shape 331"/>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32" name="Shape 332"/>
          <p:cNvSpPr/>
          <p:nvPr/>
        </p:nvSpPr>
        <p:spPr>
          <a:xfrm>
            <a:off x="808173" y="4362545"/>
            <a:ext cx="1699278" cy="647510"/>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3900">
                <a:solidFill>
                  <a:srgbClr val="FF2600"/>
                </a:solidFill>
                <a:latin typeface="Helvetica"/>
                <a:ea typeface="Helvetica"/>
                <a:cs typeface="Helvetica"/>
                <a:sym typeface="Helvetica"/>
              </a:rPr>
              <a:t>A</a:t>
            </a:r>
            <a:r>
              <a:rPr sz="3300">
                <a:solidFill>
                  <a:srgbClr val="FF2600"/>
                </a:solidFill>
              </a:rPr>
              <a:t> Images</a:t>
            </a:r>
          </a:p>
        </p:txBody>
      </p:sp>
      <p:pic>
        <p:nvPicPr>
          <p:cNvPr id="333" name="imnet_example_00.jpg"/>
          <p:cNvPicPr/>
          <p:nvPr/>
        </p:nvPicPr>
        <p:blipFill>
          <a:blip r:embed="rId2"/>
          <a:stretch>
            <a:fillRect/>
          </a:stretch>
        </p:blipFill>
        <p:spPr>
          <a:xfrm>
            <a:off x="391886" y="5159828"/>
            <a:ext cx="598714" cy="529046"/>
          </a:xfrm>
          <a:prstGeom prst="rect">
            <a:avLst/>
          </a:prstGeom>
          <a:ln w="12700">
            <a:miter lim="400000"/>
          </a:ln>
        </p:spPr>
      </p:pic>
      <p:pic>
        <p:nvPicPr>
          <p:cNvPr id="334" name="imnet_example_01.jpg"/>
          <p:cNvPicPr/>
          <p:nvPr/>
        </p:nvPicPr>
        <p:blipFill>
          <a:blip r:embed="rId3"/>
          <a:stretch>
            <a:fillRect/>
          </a:stretch>
        </p:blipFill>
        <p:spPr>
          <a:xfrm>
            <a:off x="1050471" y="5081451"/>
            <a:ext cx="609600" cy="594360"/>
          </a:xfrm>
          <a:prstGeom prst="rect">
            <a:avLst/>
          </a:prstGeom>
          <a:ln w="12700">
            <a:miter lim="400000"/>
          </a:ln>
        </p:spPr>
      </p:pic>
      <p:pic>
        <p:nvPicPr>
          <p:cNvPr id="335" name="imnet_example_02.jpg"/>
          <p:cNvPicPr/>
          <p:nvPr/>
        </p:nvPicPr>
        <p:blipFill>
          <a:blip r:embed="rId4"/>
          <a:stretch>
            <a:fillRect/>
          </a:stretch>
        </p:blipFill>
        <p:spPr>
          <a:xfrm>
            <a:off x="1698171" y="5087983"/>
            <a:ext cx="658586" cy="555171"/>
          </a:xfrm>
          <a:prstGeom prst="rect">
            <a:avLst/>
          </a:prstGeom>
          <a:ln w="12700">
            <a:miter lim="400000"/>
          </a:ln>
        </p:spPr>
      </p:pic>
      <p:pic>
        <p:nvPicPr>
          <p:cNvPr id="336" name="imnet_example_03.jpg"/>
          <p:cNvPicPr/>
          <p:nvPr/>
        </p:nvPicPr>
        <p:blipFill>
          <a:blip r:embed="rId5"/>
          <a:stretch>
            <a:fillRect/>
          </a:stretch>
        </p:blipFill>
        <p:spPr>
          <a:xfrm>
            <a:off x="2394857" y="5061857"/>
            <a:ext cx="789214" cy="646611"/>
          </a:xfrm>
          <a:prstGeom prst="rect">
            <a:avLst/>
          </a:prstGeom>
          <a:ln w="12700">
            <a:miter lim="400000"/>
          </a:ln>
        </p:spPr>
      </p:pic>
      <p:pic>
        <p:nvPicPr>
          <p:cNvPr id="337" name="imnet_example_04.jpg"/>
          <p:cNvPicPr/>
          <p:nvPr/>
        </p:nvPicPr>
        <p:blipFill>
          <a:blip r:embed="rId6"/>
          <a:stretch>
            <a:fillRect/>
          </a:stretch>
        </p:blipFill>
        <p:spPr>
          <a:xfrm>
            <a:off x="674914" y="5780314"/>
            <a:ext cx="636814" cy="568234"/>
          </a:xfrm>
          <a:prstGeom prst="rect">
            <a:avLst/>
          </a:prstGeom>
          <a:ln w="12700">
            <a:miter lim="400000"/>
          </a:ln>
        </p:spPr>
      </p:pic>
      <p:pic>
        <p:nvPicPr>
          <p:cNvPr id="338" name="imnet_example_05.jpg"/>
          <p:cNvPicPr/>
          <p:nvPr/>
        </p:nvPicPr>
        <p:blipFill>
          <a:blip r:embed="rId7"/>
          <a:stretch>
            <a:fillRect/>
          </a:stretch>
        </p:blipFill>
        <p:spPr>
          <a:xfrm>
            <a:off x="1436914" y="5734594"/>
            <a:ext cx="729343" cy="653143"/>
          </a:xfrm>
          <a:prstGeom prst="rect">
            <a:avLst/>
          </a:prstGeom>
          <a:ln w="12700">
            <a:miter lim="400000"/>
          </a:ln>
        </p:spPr>
      </p:pic>
      <p:pic>
        <p:nvPicPr>
          <p:cNvPr id="339" name="imnet_example_06.jpg"/>
          <p:cNvPicPr/>
          <p:nvPr/>
        </p:nvPicPr>
        <p:blipFill>
          <a:blip r:embed="rId8"/>
          <a:stretch>
            <a:fillRect/>
          </a:stretch>
        </p:blipFill>
        <p:spPr>
          <a:xfrm>
            <a:off x="2291443" y="5675812"/>
            <a:ext cx="647700" cy="764177"/>
          </a:xfrm>
          <a:prstGeom prst="rect">
            <a:avLst/>
          </a:prstGeom>
          <a:ln w="12700">
            <a:miter lim="400000"/>
          </a:ln>
        </p:spPr>
      </p:pic>
      <p:sp>
        <p:nvSpPr>
          <p:cNvPr id="340" name="Shape 340"/>
          <p:cNvSpPr/>
          <p:nvPr/>
        </p:nvSpPr>
        <p:spPr>
          <a:xfrm>
            <a:off x="1157565" y="6410547"/>
            <a:ext cx="1188684" cy="339734"/>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sz="4200"/>
            </a:lvl1pPr>
          </a:lstStyle>
          <a:p>
            <a:pPr lvl="0">
              <a:defRPr sz="1800"/>
            </a:pPr>
            <a:r>
              <a:rPr sz="1900"/>
              <a:t>500 Classes</a:t>
            </a:r>
          </a:p>
        </p:txBody>
      </p:sp>
      <p:sp>
        <p:nvSpPr>
          <p:cNvPr id="341" name="Shape 341"/>
          <p:cNvSpPr/>
          <p:nvPr/>
        </p:nvSpPr>
        <p:spPr>
          <a:xfrm>
            <a:off x="6925165" y="4506236"/>
            <a:ext cx="1552772" cy="647510"/>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3900">
                <a:solidFill>
                  <a:srgbClr val="FF2600"/>
                </a:solidFill>
                <a:latin typeface="Helvetica"/>
                <a:ea typeface="Helvetica"/>
                <a:cs typeface="Helvetica"/>
                <a:sym typeface="Helvetica"/>
              </a:rPr>
              <a:t>A</a:t>
            </a:r>
            <a:r>
              <a:rPr sz="3300">
                <a:solidFill>
                  <a:srgbClr val="FF2600"/>
                </a:solidFill>
              </a:rPr>
              <a:t> Labels</a:t>
            </a:r>
          </a:p>
        </p:txBody>
      </p:sp>
      <p:sp>
        <p:nvSpPr>
          <p:cNvPr id="342" name="Shape 342"/>
          <p:cNvSpPr/>
          <p:nvPr/>
        </p:nvSpPr>
        <p:spPr>
          <a:xfrm>
            <a:off x="7746423" y="3790037"/>
            <a:ext cx="0" cy="873544"/>
          </a:xfrm>
          <a:prstGeom prst="line">
            <a:avLst/>
          </a:prstGeom>
          <a:ln w="38100">
            <a:solidFill/>
            <a:custDash>
              <a:ds d="200000" sp="200000"/>
            </a:custDash>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43" name="Shape 343"/>
          <p:cNvSpPr/>
          <p:nvPr/>
        </p:nvSpPr>
        <p:spPr>
          <a:xfrm>
            <a:off x="1643743" y="3707290"/>
            <a:ext cx="0" cy="804101"/>
          </a:xfrm>
          <a:prstGeom prst="line">
            <a:avLst/>
          </a:prstGeom>
          <a:ln w="38100">
            <a:solidFill/>
            <a:custDash>
              <a:ds d="200000" sp="200000"/>
            </a:custDash>
            <a:miter lim="400000"/>
          </a:ln>
        </p:spPr>
        <p:txBody>
          <a:bodyPr lIns="0" tIns="0" rIns="0" bIns="0" anchor="ctr"/>
          <a:lstStyle/>
          <a:p>
            <a:pPr defTabSz="210998">
              <a:defRPr sz="1200">
                <a:latin typeface="Helvetica"/>
                <a:ea typeface="Helvetica"/>
                <a:cs typeface="Helvetica"/>
                <a:sym typeface="Helvetica"/>
              </a:defRPr>
            </a:pPr>
            <a:endParaRP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8232499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p:nvPr/>
        </p:nvSpPr>
        <p:spPr>
          <a:xfrm>
            <a:off x="1643743" y="3707290"/>
            <a:ext cx="0" cy="804101"/>
          </a:xfrm>
          <a:prstGeom prst="line">
            <a:avLst/>
          </a:prstGeom>
          <a:ln w="38100">
            <a:solidFill/>
            <a:custDash>
              <a:ds d="200000" sp="200000"/>
            </a:custDash>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47" name="Shape 347"/>
          <p:cNvSpPr/>
          <p:nvPr/>
        </p:nvSpPr>
        <p:spPr>
          <a:xfrm>
            <a:off x="7746423" y="3089365"/>
            <a:ext cx="0" cy="1574216"/>
          </a:xfrm>
          <a:prstGeom prst="line">
            <a:avLst/>
          </a:prstGeom>
          <a:ln w="38100">
            <a:solidFill/>
            <a:custDash>
              <a:ds d="200000" sp="200000"/>
            </a:custDash>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48" name="Shape 348"/>
          <p:cNvSpPr/>
          <p:nvPr/>
        </p:nvSpPr>
        <p:spPr>
          <a:xfrm>
            <a:off x="6669648" y="2431038"/>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49" name="Shape 349"/>
          <p:cNvSpPr/>
          <p:nvPr/>
        </p:nvSpPr>
        <p:spPr>
          <a:xfrm>
            <a:off x="5701269"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50" name="Shape 350"/>
          <p:cNvSpPr/>
          <p:nvPr/>
        </p:nvSpPr>
        <p:spPr>
          <a:xfrm flipV="1">
            <a:off x="5633357" y="242968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51" name="Shape 351"/>
          <p:cNvSpPr/>
          <p:nvPr/>
        </p:nvSpPr>
        <p:spPr>
          <a:xfrm>
            <a:off x="4717711"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52" name="Shape 352"/>
          <p:cNvSpPr/>
          <p:nvPr/>
        </p:nvSpPr>
        <p:spPr>
          <a:xfrm>
            <a:off x="6903394" y="424543"/>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3" name="Shape 353"/>
          <p:cNvSpPr/>
          <p:nvPr/>
        </p:nvSpPr>
        <p:spPr>
          <a:xfrm>
            <a:off x="7289541" y="424543"/>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4" name="Shape 354"/>
          <p:cNvSpPr/>
          <p:nvPr/>
        </p:nvSpPr>
        <p:spPr>
          <a:xfrm>
            <a:off x="7675054" y="1701437"/>
            <a:ext cx="146958" cy="1456509"/>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5" name="Shape 355"/>
          <p:cNvSpPr/>
          <p:nvPr/>
        </p:nvSpPr>
        <p:spPr>
          <a:xfrm flipV="1">
            <a:off x="4653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56" name="Shape 356"/>
          <p:cNvSpPr/>
          <p:nvPr/>
        </p:nvSpPr>
        <p:spPr>
          <a:xfrm>
            <a:off x="3728256" y="155766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57" name="Shape 357"/>
          <p:cNvSpPr/>
          <p:nvPr/>
        </p:nvSpPr>
        <p:spPr>
          <a:xfrm flipV="1">
            <a:off x="3673929"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58" name="Shape 358"/>
          <p:cNvSpPr/>
          <p:nvPr/>
        </p:nvSpPr>
        <p:spPr>
          <a:xfrm>
            <a:off x="2654059" y="1287460"/>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59" name="Shape 359"/>
          <p:cNvSpPr/>
          <p:nvPr/>
        </p:nvSpPr>
        <p:spPr>
          <a:xfrm flipV="1">
            <a:off x="2639786"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60" name="Shape 360"/>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61" name="Shape 361"/>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62" name="Shape 362"/>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63" name="Shape 363"/>
          <p:cNvSpPr/>
          <p:nvPr/>
        </p:nvSpPr>
        <p:spPr>
          <a:xfrm>
            <a:off x="808173" y="4362545"/>
            <a:ext cx="1699278" cy="647510"/>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3900">
                <a:solidFill>
                  <a:srgbClr val="FF2600"/>
                </a:solidFill>
                <a:latin typeface="Helvetica"/>
                <a:ea typeface="Helvetica"/>
                <a:cs typeface="Helvetica"/>
                <a:sym typeface="Helvetica"/>
              </a:rPr>
              <a:t>A</a:t>
            </a:r>
            <a:r>
              <a:rPr sz="3300">
                <a:solidFill>
                  <a:srgbClr val="FF2600"/>
                </a:solidFill>
              </a:rPr>
              <a:t> Images</a:t>
            </a:r>
          </a:p>
        </p:txBody>
      </p:sp>
      <p:pic>
        <p:nvPicPr>
          <p:cNvPr id="364" name="imnet_example_00.jpg"/>
          <p:cNvPicPr/>
          <p:nvPr/>
        </p:nvPicPr>
        <p:blipFill>
          <a:blip r:embed="rId3"/>
          <a:stretch>
            <a:fillRect/>
          </a:stretch>
        </p:blipFill>
        <p:spPr>
          <a:xfrm>
            <a:off x="391886" y="5159828"/>
            <a:ext cx="598714" cy="529046"/>
          </a:xfrm>
          <a:prstGeom prst="rect">
            <a:avLst/>
          </a:prstGeom>
          <a:ln w="12700">
            <a:miter lim="400000"/>
          </a:ln>
        </p:spPr>
      </p:pic>
      <p:pic>
        <p:nvPicPr>
          <p:cNvPr id="365" name="imnet_example_01.jpg"/>
          <p:cNvPicPr/>
          <p:nvPr/>
        </p:nvPicPr>
        <p:blipFill>
          <a:blip r:embed="rId4"/>
          <a:stretch>
            <a:fillRect/>
          </a:stretch>
        </p:blipFill>
        <p:spPr>
          <a:xfrm>
            <a:off x="1050471" y="5081451"/>
            <a:ext cx="609600" cy="594360"/>
          </a:xfrm>
          <a:prstGeom prst="rect">
            <a:avLst/>
          </a:prstGeom>
          <a:ln w="12700">
            <a:miter lim="400000"/>
          </a:ln>
        </p:spPr>
      </p:pic>
      <p:pic>
        <p:nvPicPr>
          <p:cNvPr id="366" name="imnet_example_02.jpg"/>
          <p:cNvPicPr/>
          <p:nvPr/>
        </p:nvPicPr>
        <p:blipFill>
          <a:blip r:embed="rId5"/>
          <a:stretch>
            <a:fillRect/>
          </a:stretch>
        </p:blipFill>
        <p:spPr>
          <a:xfrm>
            <a:off x="1698171" y="5087983"/>
            <a:ext cx="658586" cy="555171"/>
          </a:xfrm>
          <a:prstGeom prst="rect">
            <a:avLst/>
          </a:prstGeom>
          <a:ln w="12700">
            <a:miter lim="400000"/>
          </a:ln>
        </p:spPr>
      </p:pic>
      <p:pic>
        <p:nvPicPr>
          <p:cNvPr id="367" name="imnet_example_03.jpg"/>
          <p:cNvPicPr/>
          <p:nvPr/>
        </p:nvPicPr>
        <p:blipFill>
          <a:blip r:embed="rId6"/>
          <a:stretch>
            <a:fillRect/>
          </a:stretch>
        </p:blipFill>
        <p:spPr>
          <a:xfrm>
            <a:off x="2394857" y="5061857"/>
            <a:ext cx="789214" cy="646611"/>
          </a:xfrm>
          <a:prstGeom prst="rect">
            <a:avLst/>
          </a:prstGeom>
          <a:ln w="12700">
            <a:miter lim="400000"/>
          </a:ln>
        </p:spPr>
      </p:pic>
      <p:pic>
        <p:nvPicPr>
          <p:cNvPr id="368" name="imnet_example_04.jpg"/>
          <p:cNvPicPr/>
          <p:nvPr/>
        </p:nvPicPr>
        <p:blipFill>
          <a:blip r:embed="rId7"/>
          <a:stretch>
            <a:fillRect/>
          </a:stretch>
        </p:blipFill>
        <p:spPr>
          <a:xfrm>
            <a:off x="674914" y="5780314"/>
            <a:ext cx="636814" cy="568234"/>
          </a:xfrm>
          <a:prstGeom prst="rect">
            <a:avLst/>
          </a:prstGeom>
          <a:ln w="12700">
            <a:miter lim="400000"/>
          </a:ln>
        </p:spPr>
      </p:pic>
      <p:pic>
        <p:nvPicPr>
          <p:cNvPr id="369" name="imnet_example_05.jpg"/>
          <p:cNvPicPr/>
          <p:nvPr/>
        </p:nvPicPr>
        <p:blipFill>
          <a:blip r:embed="rId8"/>
          <a:stretch>
            <a:fillRect/>
          </a:stretch>
        </p:blipFill>
        <p:spPr>
          <a:xfrm>
            <a:off x="1436914" y="5734594"/>
            <a:ext cx="729343" cy="653143"/>
          </a:xfrm>
          <a:prstGeom prst="rect">
            <a:avLst/>
          </a:prstGeom>
          <a:ln w="12700">
            <a:miter lim="400000"/>
          </a:ln>
        </p:spPr>
      </p:pic>
      <p:pic>
        <p:nvPicPr>
          <p:cNvPr id="370" name="imnet_example_06.jpg"/>
          <p:cNvPicPr/>
          <p:nvPr/>
        </p:nvPicPr>
        <p:blipFill>
          <a:blip r:embed="rId9"/>
          <a:stretch>
            <a:fillRect/>
          </a:stretch>
        </p:blipFill>
        <p:spPr>
          <a:xfrm>
            <a:off x="2291443" y="5675812"/>
            <a:ext cx="647700" cy="764177"/>
          </a:xfrm>
          <a:prstGeom prst="rect">
            <a:avLst/>
          </a:prstGeom>
          <a:ln w="12700">
            <a:miter lim="400000"/>
          </a:ln>
        </p:spPr>
      </p:pic>
      <p:sp>
        <p:nvSpPr>
          <p:cNvPr id="371" name="Shape 371"/>
          <p:cNvSpPr/>
          <p:nvPr/>
        </p:nvSpPr>
        <p:spPr>
          <a:xfrm>
            <a:off x="1157565" y="6410547"/>
            <a:ext cx="1188684" cy="339734"/>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sz="4200"/>
            </a:lvl1pPr>
          </a:lstStyle>
          <a:p>
            <a:pPr lvl="0">
              <a:defRPr sz="1800"/>
            </a:pPr>
            <a:r>
              <a:rPr sz="1900"/>
              <a:t>500 Classes</a:t>
            </a:r>
          </a:p>
        </p:txBody>
      </p:sp>
      <p:sp>
        <p:nvSpPr>
          <p:cNvPr id="372" name="Shape 372"/>
          <p:cNvSpPr/>
          <p:nvPr/>
        </p:nvSpPr>
        <p:spPr>
          <a:xfrm>
            <a:off x="6925165" y="4506236"/>
            <a:ext cx="1552772" cy="647510"/>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3900">
                <a:solidFill>
                  <a:srgbClr val="FF2600"/>
                </a:solidFill>
                <a:latin typeface="Helvetica"/>
                <a:ea typeface="Helvetica"/>
                <a:cs typeface="Helvetica"/>
                <a:sym typeface="Helvetica"/>
              </a:rPr>
              <a:t>A</a:t>
            </a:r>
            <a:r>
              <a:rPr sz="3300">
                <a:solidFill>
                  <a:srgbClr val="FF2600"/>
                </a:solidFill>
              </a:rPr>
              <a:t> Labels</a:t>
            </a: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2017760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imnet_example_00.jpg"/>
          <p:cNvPicPr/>
          <p:nvPr/>
        </p:nvPicPr>
        <p:blipFill>
          <a:blip r:embed="rId2"/>
          <a:stretch>
            <a:fillRect/>
          </a:stretch>
        </p:blipFill>
        <p:spPr>
          <a:xfrm>
            <a:off x="391886" y="5159828"/>
            <a:ext cx="598714" cy="529046"/>
          </a:xfrm>
          <a:prstGeom prst="rect">
            <a:avLst/>
          </a:prstGeom>
          <a:ln w="12700">
            <a:miter lim="400000"/>
          </a:ln>
        </p:spPr>
      </p:pic>
      <p:pic>
        <p:nvPicPr>
          <p:cNvPr id="378" name="imnet_example_01.jpg"/>
          <p:cNvPicPr/>
          <p:nvPr/>
        </p:nvPicPr>
        <p:blipFill>
          <a:blip r:embed="rId3"/>
          <a:stretch>
            <a:fillRect/>
          </a:stretch>
        </p:blipFill>
        <p:spPr>
          <a:xfrm>
            <a:off x="1050471" y="5081451"/>
            <a:ext cx="609600" cy="594360"/>
          </a:xfrm>
          <a:prstGeom prst="rect">
            <a:avLst/>
          </a:prstGeom>
          <a:ln w="12700">
            <a:miter lim="400000"/>
          </a:ln>
        </p:spPr>
      </p:pic>
      <p:pic>
        <p:nvPicPr>
          <p:cNvPr id="379" name="imnet_example_02.jpg"/>
          <p:cNvPicPr/>
          <p:nvPr/>
        </p:nvPicPr>
        <p:blipFill>
          <a:blip r:embed="rId4"/>
          <a:stretch>
            <a:fillRect/>
          </a:stretch>
        </p:blipFill>
        <p:spPr>
          <a:xfrm>
            <a:off x="1698171" y="5087983"/>
            <a:ext cx="658586" cy="555171"/>
          </a:xfrm>
          <a:prstGeom prst="rect">
            <a:avLst/>
          </a:prstGeom>
          <a:ln w="12700">
            <a:miter lim="400000"/>
          </a:ln>
        </p:spPr>
      </p:pic>
      <p:pic>
        <p:nvPicPr>
          <p:cNvPr id="380" name="imnet_example_03.jpg"/>
          <p:cNvPicPr/>
          <p:nvPr/>
        </p:nvPicPr>
        <p:blipFill>
          <a:blip r:embed="rId5"/>
          <a:stretch>
            <a:fillRect/>
          </a:stretch>
        </p:blipFill>
        <p:spPr>
          <a:xfrm>
            <a:off x="2394857" y="5061857"/>
            <a:ext cx="789214" cy="646611"/>
          </a:xfrm>
          <a:prstGeom prst="rect">
            <a:avLst/>
          </a:prstGeom>
          <a:ln w="12700">
            <a:miter lim="400000"/>
          </a:ln>
        </p:spPr>
      </p:pic>
      <p:pic>
        <p:nvPicPr>
          <p:cNvPr id="381" name="imnet_example_04.jpg"/>
          <p:cNvPicPr/>
          <p:nvPr/>
        </p:nvPicPr>
        <p:blipFill>
          <a:blip r:embed="rId6"/>
          <a:stretch>
            <a:fillRect/>
          </a:stretch>
        </p:blipFill>
        <p:spPr>
          <a:xfrm>
            <a:off x="674914" y="5780314"/>
            <a:ext cx="636814" cy="568234"/>
          </a:xfrm>
          <a:prstGeom prst="rect">
            <a:avLst/>
          </a:prstGeom>
          <a:ln w="12700">
            <a:miter lim="400000"/>
          </a:ln>
        </p:spPr>
      </p:pic>
      <p:pic>
        <p:nvPicPr>
          <p:cNvPr id="382" name="imnet_example_05.jpg"/>
          <p:cNvPicPr/>
          <p:nvPr/>
        </p:nvPicPr>
        <p:blipFill>
          <a:blip r:embed="rId7"/>
          <a:stretch>
            <a:fillRect/>
          </a:stretch>
        </p:blipFill>
        <p:spPr>
          <a:xfrm>
            <a:off x="1436914" y="5734594"/>
            <a:ext cx="729343" cy="653143"/>
          </a:xfrm>
          <a:prstGeom prst="rect">
            <a:avLst/>
          </a:prstGeom>
          <a:ln w="12700">
            <a:miter lim="400000"/>
          </a:ln>
        </p:spPr>
      </p:pic>
      <p:pic>
        <p:nvPicPr>
          <p:cNvPr id="383" name="imnet_example_06.jpg"/>
          <p:cNvPicPr/>
          <p:nvPr/>
        </p:nvPicPr>
        <p:blipFill>
          <a:blip r:embed="rId8"/>
          <a:stretch>
            <a:fillRect/>
          </a:stretch>
        </p:blipFill>
        <p:spPr>
          <a:xfrm>
            <a:off x="2291443" y="5675812"/>
            <a:ext cx="647700" cy="764177"/>
          </a:xfrm>
          <a:prstGeom prst="rect">
            <a:avLst/>
          </a:prstGeom>
          <a:ln w="12700">
            <a:miter lim="400000"/>
          </a:ln>
        </p:spPr>
      </p:pic>
      <p:sp>
        <p:nvSpPr>
          <p:cNvPr id="384" name="Shape 384"/>
          <p:cNvSpPr/>
          <p:nvPr/>
        </p:nvSpPr>
        <p:spPr>
          <a:xfrm>
            <a:off x="1157565" y="6410547"/>
            <a:ext cx="1188684" cy="339734"/>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sz="4200"/>
            </a:lvl1pPr>
          </a:lstStyle>
          <a:p>
            <a:pPr lvl="0">
              <a:defRPr sz="1800"/>
            </a:pPr>
            <a:r>
              <a:rPr sz="1900"/>
              <a:t>500 Classes</a:t>
            </a:r>
          </a:p>
        </p:txBody>
      </p:sp>
      <p:sp>
        <p:nvSpPr>
          <p:cNvPr id="385" name="Shape 385"/>
          <p:cNvSpPr/>
          <p:nvPr/>
        </p:nvSpPr>
        <p:spPr>
          <a:xfrm>
            <a:off x="1643743" y="3707290"/>
            <a:ext cx="0" cy="804101"/>
          </a:xfrm>
          <a:prstGeom prst="line">
            <a:avLst/>
          </a:prstGeom>
          <a:ln w="38100">
            <a:solidFill/>
            <a:custDash>
              <a:ds d="200000" sp="200000"/>
            </a:custDash>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86" name="Shape 386"/>
          <p:cNvSpPr/>
          <p:nvPr/>
        </p:nvSpPr>
        <p:spPr>
          <a:xfrm>
            <a:off x="7746423" y="3089365"/>
            <a:ext cx="0" cy="1574216"/>
          </a:xfrm>
          <a:prstGeom prst="line">
            <a:avLst/>
          </a:prstGeom>
          <a:ln w="38100">
            <a:solidFill/>
            <a:custDash>
              <a:ds d="200000" sp="200000"/>
            </a:custDash>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87" name="Shape 387"/>
          <p:cNvSpPr/>
          <p:nvPr/>
        </p:nvSpPr>
        <p:spPr>
          <a:xfrm>
            <a:off x="6669648" y="2431038"/>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88" name="Shape 388"/>
          <p:cNvSpPr/>
          <p:nvPr/>
        </p:nvSpPr>
        <p:spPr>
          <a:xfrm>
            <a:off x="5701269"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89" name="Shape 389"/>
          <p:cNvSpPr/>
          <p:nvPr/>
        </p:nvSpPr>
        <p:spPr>
          <a:xfrm flipV="1">
            <a:off x="5633357" y="242968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90" name="Shape 390"/>
          <p:cNvSpPr/>
          <p:nvPr/>
        </p:nvSpPr>
        <p:spPr>
          <a:xfrm>
            <a:off x="4717711"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91" name="Shape 391"/>
          <p:cNvSpPr/>
          <p:nvPr/>
        </p:nvSpPr>
        <p:spPr>
          <a:xfrm>
            <a:off x="6903394" y="424543"/>
            <a:ext cx="145713" cy="4010301"/>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2" name="Shape 392"/>
          <p:cNvSpPr/>
          <p:nvPr/>
        </p:nvSpPr>
        <p:spPr>
          <a:xfrm>
            <a:off x="7289541" y="424543"/>
            <a:ext cx="145713" cy="4010301"/>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3" name="Shape 393"/>
          <p:cNvSpPr/>
          <p:nvPr/>
        </p:nvSpPr>
        <p:spPr>
          <a:xfrm>
            <a:off x="7675054" y="1701437"/>
            <a:ext cx="146958" cy="1456509"/>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4" name="Shape 394"/>
          <p:cNvSpPr/>
          <p:nvPr/>
        </p:nvSpPr>
        <p:spPr>
          <a:xfrm flipV="1">
            <a:off x="4653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95" name="Shape 395"/>
          <p:cNvSpPr/>
          <p:nvPr/>
        </p:nvSpPr>
        <p:spPr>
          <a:xfrm>
            <a:off x="3728256" y="155766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96" name="Shape 396"/>
          <p:cNvSpPr/>
          <p:nvPr/>
        </p:nvSpPr>
        <p:spPr>
          <a:xfrm flipV="1">
            <a:off x="3673929"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97" name="Shape 397"/>
          <p:cNvSpPr/>
          <p:nvPr/>
        </p:nvSpPr>
        <p:spPr>
          <a:xfrm>
            <a:off x="2654059" y="1287460"/>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398" name="Shape 398"/>
          <p:cNvSpPr/>
          <p:nvPr/>
        </p:nvSpPr>
        <p:spPr>
          <a:xfrm flipV="1">
            <a:off x="2639786"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399" name="Shape 399"/>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00" name="Shape 400"/>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01" name="Shape 401"/>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02" name="Shape 402"/>
          <p:cNvSpPr/>
          <p:nvPr/>
        </p:nvSpPr>
        <p:spPr>
          <a:xfrm>
            <a:off x="808173" y="4362545"/>
            <a:ext cx="1699278" cy="647510"/>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3900">
                <a:solidFill>
                  <a:srgbClr val="FF2600"/>
                </a:solidFill>
                <a:latin typeface="Helvetica"/>
                <a:ea typeface="Helvetica"/>
                <a:cs typeface="Helvetica"/>
                <a:sym typeface="Helvetica"/>
              </a:rPr>
              <a:t>A</a:t>
            </a:r>
            <a:r>
              <a:rPr sz="3300">
                <a:solidFill>
                  <a:srgbClr val="FF2600"/>
                </a:solidFill>
              </a:rPr>
              <a:t> Images</a:t>
            </a:r>
          </a:p>
        </p:txBody>
      </p:sp>
      <p:sp>
        <p:nvSpPr>
          <p:cNvPr id="403" name="Shape 403"/>
          <p:cNvSpPr/>
          <p:nvPr/>
        </p:nvSpPr>
        <p:spPr>
          <a:xfrm>
            <a:off x="6925165" y="4506236"/>
            <a:ext cx="1552772" cy="647510"/>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3900">
                <a:solidFill>
                  <a:srgbClr val="FF2600"/>
                </a:solidFill>
                <a:latin typeface="Helvetica"/>
                <a:ea typeface="Helvetica"/>
                <a:cs typeface="Helvetica"/>
                <a:sym typeface="Helvetica"/>
              </a:rPr>
              <a:t>A</a:t>
            </a:r>
            <a:r>
              <a:rPr sz="3300">
                <a:solidFill>
                  <a:srgbClr val="FF2600"/>
                </a:solidFill>
              </a:rPr>
              <a:t> Labels</a:t>
            </a: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402138424"/>
      </p:ext>
    </p:extLst>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29398"/>
            <a:ext cx="9144000" cy="769441"/>
          </a:xfrm>
          <a:prstGeom prst="rect">
            <a:avLst/>
          </a:prstGeom>
          <a:noFill/>
        </p:spPr>
        <p:txBody>
          <a:bodyPr wrap="square" rtlCol="0">
            <a:spAutoFit/>
          </a:bodyPr>
          <a:lstStyle/>
          <a:p>
            <a:pPr algn="ctr"/>
            <a:r>
              <a:rPr lang="en-US" sz="4400" dirty="0"/>
              <a:t>Optimal Hyperplane (L2)</a:t>
            </a:r>
          </a:p>
        </p:txBody>
      </p:sp>
      <p:sp>
        <p:nvSpPr>
          <p:cNvPr id="5" name="Oval 4"/>
          <p:cNvSpPr/>
          <p:nvPr/>
        </p:nvSpPr>
        <p:spPr>
          <a:xfrm>
            <a:off x="6866964" y="2398011"/>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p:cNvSpPr/>
          <p:nvPr/>
        </p:nvSpPr>
        <p:spPr>
          <a:xfrm>
            <a:off x="5601620" y="3395694"/>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p:cNvSpPr/>
          <p:nvPr/>
        </p:nvSpPr>
        <p:spPr>
          <a:xfrm>
            <a:off x="6705600" y="4101305"/>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2360768" y="4344977"/>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1141377" y="2398011"/>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p>
        </p:txBody>
      </p:sp>
      <p:sp>
        <p:nvSpPr>
          <p:cNvPr id="10" name="Rectangle 9"/>
          <p:cNvSpPr/>
          <p:nvPr/>
        </p:nvSpPr>
        <p:spPr>
          <a:xfrm>
            <a:off x="2581837" y="3049475"/>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flipH="1">
            <a:off x="4087626" y="1463041"/>
            <a:ext cx="548547" cy="4275895"/>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209365" y="3183943"/>
            <a:ext cx="1214264" cy="219636"/>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395537" y="3395693"/>
            <a:ext cx="1197684" cy="219636"/>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3595428" y="2593489"/>
                <a:ext cx="4862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a:latin typeface="Cambria Math" panose="02040503050406030204" pitchFamily="18" charset="0"/>
                        </a:rPr>
                        <m:t>𝑑</m:t>
                      </m:r>
                    </m:oMath>
                  </m:oMathPara>
                </a14:m>
                <a:endParaRPr lang="en-US" sz="2800" dirty="0"/>
              </a:p>
            </p:txBody>
          </p:sp>
        </mc:Choice>
        <mc:Fallback xmlns="">
          <p:sp>
            <p:nvSpPr>
              <p:cNvPr id="34" name="TextBox 33"/>
              <p:cNvSpPr txBox="1">
                <a:spLocks noRot="1" noChangeAspect="1" noMove="1" noResize="1" noEditPoints="1" noAdjustHandles="1" noChangeArrowheads="1" noChangeShapeType="1" noTextEdit="1"/>
              </p:cNvSpPr>
              <p:nvPr/>
            </p:nvSpPr>
            <p:spPr>
              <a:xfrm>
                <a:off x="3595428" y="2593489"/>
                <a:ext cx="486222" cy="52322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4827648" y="2872473"/>
                <a:ext cx="4862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a:latin typeface="Cambria Math" panose="02040503050406030204" pitchFamily="18" charset="0"/>
                        </a:rPr>
                        <m:t>𝑑</m:t>
                      </m:r>
                    </m:oMath>
                  </m:oMathPara>
                </a14:m>
                <a:endParaRPr lang="en-US" sz="2800" dirty="0"/>
              </a:p>
            </p:txBody>
          </p:sp>
        </mc:Choice>
        <mc:Fallback xmlns="">
          <p:sp>
            <p:nvSpPr>
              <p:cNvPr id="35" name="TextBox 34"/>
              <p:cNvSpPr txBox="1">
                <a:spLocks noRot="1" noChangeAspect="1" noMove="1" noResize="1" noEditPoints="1" noAdjustHandles="1" noChangeArrowheads="1" noChangeShapeType="1" noTextEdit="1"/>
              </p:cNvSpPr>
              <p:nvPr/>
            </p:nvSpPr>
            <p:spPr>
              <a:xfrm>
                <a:off x="4827648" y="2872473"/>
                <a:ext cx="486222" cy="523220"/>
              </a:xfrm>
              <a:prstGeom prst="rect">
                <a:avLst/>
              </a:prstGeom>
              <a:blipFill rotWithShape="0">
                <a:blip r:embed="rId3"/>
                <a:stretch>
                  <a:fillRect/>
                </a:stretch>
              </a:blipFill>
            </p:spPr>
            <p:txBody>
              <a:bodyPr/>
              <a:lstStyle/>
              <a:p>
                <a:r>
                  <a:rPr lang="en-US">
                    <a:noFill/>
                  </a:rPr>
                  <a:t> </a:t>
                </a:r>
              </a:p>
            </p:txBody>
          </p:sp>
        </mc:Fallback>
      </mc:AlternateContent>
      <p:cxnSp>
        <p:nvCxnSpPr>
          <p:cNvPr id="36" name="Straight Arrow Connector 35"/>
          <p:cNvCxnSpPr/>
          <p:nvPr/>
        </p:nvCxnSpPr>
        <p:spPr>
          <a:xfrm>
            <a:off x="2988296" y="4631847"/>
            <a:ext cx="1214264" cy="219636"/>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p:cNvSpPr txBox="1"/>
              <p:nvPr/>
            </p:nvSpPr>
            <p:spPr>
              <a:xfrm>
                <a:off x="3432327" y="4063839"/>
                <a:ext cx="48622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dirty="0">
                          <a:latin typeface="Cambria Math" panose="02040503050406030204" pitchFamily="18" charset="0"/>
                        </a:rPr>
                        <m:t>𝑑</m:t>
                      </m:r>
                    </m:oMath>
                  </m:oMathPara>
                </a14:m>
                <a:endParaRPr lang="en-US" sz="2800" dirty="0"/>
              </a:p>
            </p:txBody>
          </p:sp>
        </mc:Choice>
        <mc:Fallback xmlns="">
          <p:sp>
            <p:nvSpPr>
              <p:cNvPr id="37" name="TextBox 36"/>
              <p:cNvSpPr txBox="1">
                <a:spLocks noRot="1" noChangeAspect="1" noMove="1" noResize="1" noEditPoints="1" noAdjustHandles="1" noChangeArrowheads="1" noChangeShapeType="1" noTextEdit="1"/>
              </p:cNvSpPr>
              <p:nvPr/>
            </p:nvSpPr>
            <p:spPr>
              <a:xfrm>
                <a:off x="3432327" y="4063839"/>
                <a:ext cx="486222" cy="523220"/>
              </a:xfrm>
              <a:prstGeom prst="rect">
                <a:avLst/>
              </a:prstGeom>
              <a:blipFill rotWithShape="0">
                <a:blip r:embed="rId4"/>
                <a:stretch>
                  <a:fillRect/>
                </a:stretch>
              </a:blipFill>
            </p:spPr>
            <p:txBody>
              <a:bodyPr/>
              <a:lstStyle/>
              <a:p>
                <a:r>
                  <a:rPr lang="en-US">
                    <a:noFill/>
                  </a:rPr>
                  <a:t> </a:t>
                </a:r>
              </a:p>
            </p:txBody>
          </p:sp>
        </mc:Fallback>
      </mc:AlternateContent>
      <p:cxnSp>
        <p:nvCxnSpPr>
          <p:cNvPr id="38" name="Straight Arrow Connector 37"/>
          <p:cNvCxnSpPr/>
          <p:nvPr/>
        </p:nvCxnSpPr>
        <p:spPr>
          <a:xfrm flipV="1">
            <a:off x="872692" y="4422961"/>
            <a:ext cx="0" cy="16682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72692" y="6091187"/>
            <a:ext cx="143326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2366003" y="6180094"/>
                <a:ext cx="7336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1</m:t>
                          </m:r>
                        </m:sub>
                      </m:sSub>
                    </m:oMath>
                  </m:oMathPara>
                </a14:m>
                <a:endParaRPr lang="en-US" sz="3600" dirty="0"/>
              </a:p>
            </p:txBody>
          </p:sp>
        </mc:Choice>
        <mc:Fallback xmlns="">
          <p:sp>
            <p:nvSpPr>
              <p:cNvPr id="40" name="TextBox 39"/>
              <p:cNvSpPr txBox="1">
                <a:spLocks noRot="1" noChangeAspect="1" noMove="1" noResize="1" noEditPoints="1" noAdjustHandles="1" noChangeArrowheads="1" noChangeShapeType="1" noTextEdit="1"/>
              </p:cNvSpPr>
              <p:nvPr/>
            </p:nvSpPr>
            <p:spPr>
              <a:xfrm>
                <a:off x="2366003" y="6180094"/>
                <a:ext cx="733662" cy="64633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55037" y="3907490"/>
                <a:ext cx="74437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2</m:t>
                          </m:r>
                        </m:sub>
                      </m:sSub>
                    </m:oMath>
                  </m:oMathPara>
                </a14:m>
                <a:endParaRPr lang="en-US" sz="3600" dirty="0"/>
              </a:p>
            </p:txBody>
          </p:sp>
        </mc:Choice>
        <mc:Fallback xmlns="">
          <p:sp>
            <p:nvSpPr>
              <p:cNvPr id="41" name="TextBox 40"/>
              <p:cNvSpPr txBox="1">
                <a:spLocks noRot="1" noChangeAspect="1" noMove="1" noResize="1" noEditPoints="1" noAdjustHandles="1" noChangeArrowheads="1" noChangeShapeType="1" noTextEdit="1"/>
              </p:cNvSpPr>
              <p:nvPr/>
            </p:nvSpPr>
            <p:spPr>
              <a:xfrm>
                <a:off x="-55037" y="3907490"/>
                <a:ext cx="744370" cy="646331"/>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688291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p:nvPr/>
        </p:nvSpPr>
        <p:spPr>
          <a:xfrm>
            <a:off x="6947106" y="1500596"/>
            <a:ext cx="766025" cy="3"/>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07" name="Shape 407"/>
          <p:cNvSpPr/>
          <p:nvPr/>
        </p:nvSpPr>
        <p:spPr>
          <a:xfrm>
            <a:off x="6269605" y="891955"/>
            <a:ext cx="715858" cy="1218716"/>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08" name="Shape 408"/>
          <p:cNvSpPr/>
          <p:nvPr/>
        </p:nvSpPr>
        <p:spPr>
          <a:xfrm flipV="1">
            <a:off x="6222092" y="1499654"/>
            <a:ext cx="146438"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09" name="Shape 409"/>
          <p:cNvSpPr/>
          <p:nvPr/>
        </p:nvSpPr>
        <p:spPr>
          <a:xfrm>
            <a:off x="5581483" y="891955"/>
            <a:ext cx="715858" cy="1218716"/>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10" name="Shape 410"/>
          <p:cNvSpPr/>
          <p:nvPr/>
        </p:nvSpPr>
        <p:spPr>
          <a:xfrm>
            <a:off x="7110641" y="97972"/>
            <a:ext cx="101945" cy="2803370"/>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1" name="Shape 411"/>
          <p:cNvSpPr/>
          <p:nvPr/>
        </p:nvSpPr>
        <p:spPr>
          <a:xfrm>
            <a:off x="7380799" y="97972"/>
            <a:ext cx="101944" cy="2803370"/>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2" name="Shape 412"/>
          <p:cNvSpPr/>
          <p:nvPr/>
        </p:nvSpPr>
        <p:spPr>
          <a:xfrm>
            <a:off x="7650513" y="990575"/>
            <a:ext cx="102815" cy="1018162"/>
          </a:xfrm>
          <a:prstGeom prst="rect">
            <a:avLst/>
          </a:prstGeom>
          <a:solidFill>
            <a:srgbClr val="FB979A"/>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3" name="Shape 413"/>
          <p:cNvSpPr/>
          <p:nvPr/>
        </p:nvSpPr>
        <p:spPr>
          <a:xfrm flipV="1">
            <a:off x="5536660" y="1499655"/>
            <a:ext cx="146439" cy="1"/>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14" name="Shape 414"/>
          <p:cNvSpPr/>
          <p:nvPr/>
        </p:nvSpPr>
        <p:spPr>
          <a:xfrm>
            <a:off x="4889237" y="890074"/>
            <a:ext cx="715858" cy="1218716"/>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15" name="Shape 415"/>
          <p:cNvSpPr/>
          <p:nvPr/>
        </p:nvSpPr>
        <p:spPr>
          <a:xfrm flipV="1">
            <a:off x="4851228" y="1499655"/>
            <a:ext cx="146439" cy="1"/>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16" name="Shape 416"/>
          <p:cNvSpPr/>
          <p:nvPr/>
        </p:nvSpPr>
        <p:spPr>
          <a:xfrm>
            <a:off x="4137703" y="701187"/>
            <a:ext cx="772136" cy="1601611"/>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17" name="Shape 417"/>
          <p:cNvSpPr/>
          <p:nvPr/>
        </p:nvSpPr>
        <p:spPr>
          <a:xfrm flipV="1">
            <a:off x="4127716" y="1499655"/>
            <a:ext cx="146439" cy="1"/>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18" name="Shape 418"/>
          <p:cNvSpPr/>
          <p:nvPr/>
        </p:nvSpPr>
        <p:spPr>
          <a:xfrm>
            <a:off x="3599706" y="429183"/>
            <a:ext cx="622038" cy="2142350"/>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19" name="Shape 419"/>
          <p:cNvSpPr/>
          <p:nvPr/>
        </p:nvSpPr>
        <p:spPr>
          <a:xfrm flipV="1">
            <a:off x="3670762" y="1499655"/>
            <a:ext cx="146439" cy="1"/>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20" name="Shape 420"/>
          <p:cNvSpPr/>
          <p:nvPr/>
        </p:nvSpPr>
        <p:spPr>
          <a:xfrm>
            <a:off x="3206191" y="116294"/>
            <a:ext cx="526381" cy="2766719"/>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21" name="Shape 421"/>
          <p:cNvSpPr/>
          <p:nvPr/>
        </p:nvSpPr>
        <p:spPr>
          <a:xfrm>
            <a:off x="801367" y="2381524"/>
            <a:ext cx="1621972" cy="574766"/>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lstStyle/>
          <a:p>
            <a:pPr lvl="0">
              <a:defRPr sz="1800"/>
            </a:pPr>
            <a:r>
              <a:rPr sz="3200">
                <a:solidFill>
                  <a:srgbClr val="FF2600"/>
                </a:solidFill>
                <a:latin typeface="Helvetica"/>
                <a:ea typeface="Helvetica"/>
                <a:cs typeface="Helvetica"/>
                <a:sym typeface="Helvetica"/>
              </a:rPr>
              <a:t>A</a:t>
            </a:r>
            <a:r>
              <a:rPr sz="2800">
                <a:solidFill>
                  <a:srgbClr val="FF2600"/>
                </a:solidFill>
              </a:rPr>
              <a:t> Images</a:t>
            </a:r>
          </a:p>
        </p:txBody>
      </p:sp>
      <p:sp>
        <p:nvSpPr>
          <p:cNvPr id="422" name="Shape 422"/>
          <p:cNvSpPr/>
          <p:nvPr/>
        </p:nvSpPr>
        <p:spPr>
          <a:xfrm>
            <a:off x="6947445" y="4896939"/>
            <a:ext cx="766026" cy="3"/>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23" name="Shape 423"/>
          <p:cNvSpPr/>
          <p:nvPr/>
        </p:nvSpPr>
        <p:spPr>
          <a:xfrm>
            <a:off x="6269944" y="4288297"/>
            <a:ext cx="715858" cy="1218716"/>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24" name="Shape 424"/>
          <p:cNvSpPr/>
          <p:nvPr/>
        </p:nvSpPr>
        <p:spPr>
          <a:xfrm flipV="1">
            <a:off x="6222431" y="4895997"/>
            <a:ext cx="146439"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25" name="Shape 425"/>
          <p:cNvSpPr/>
          <p:nvPr/>
        </p:nvSpPr>
        <p:spPr>
          <a:xfrm>
            <a:off x="5581821" y="4288297"/>
            <a:ext cx="715858" cy="1218716"/>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26" name="Shape 426"/>
          <p:cNvSpPr/>
          <p:nvPr/>
        </p:nvSpPr>
        <p:spPr>
          <a:xfrm>
            <a:off x="7110980" y="3494314"/>
            <a:ext cx="101944" cy="2803370"/>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7" name="Shape 427"/>
          <p:cNvSpPr/>
          <p:nvPr/>
        </p:nvSpPr>
        <p:spPr>
          <a:xfrm>
            <a:off x="7381138" y="3494314"/>
            <a:ext cx="101944" cy="2803370"/>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8" name="Shape 428"/>
          <p:cNvSpPr/>
          <p:nvPr/>
        </p:nvSpPr>
        <p:spPr>
          <a:xfrm>
            <a:off x="7650853" y="4386918"/>
            <a:ext cx="102815" cy="1018162"/>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9" name="Shape 429"/>
          <p:cNvSpPr/>
          <p:nvPr/>
        </p:nvSpPr>
        <p:spPr>
          <a:xfrm flipV="1">
            <a:off x="5536999" y="4895997"/>
            <a:ext cx="146438"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30" name="Shape 430"/>
          <p:cNvSpPr/>
          <p:nvPr/>
        </p:nvSpPr>
        <p:spPr>
          <a:xfrm>
            <a:off x="4889575" y="4286417"/>
            <a:ext cx="715858" cy="1218716"/>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31" name="Shape 431"/>
          <p:cNvSpPr/>
          <p:nvPr/>
        </p:nvSpPr>
        <p:spPr>
          <a:xfrm flipV="1">
            <a:off x="4851566" y="4895997"/>
            <a:ext cx="146439"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32" name="Shape 432"/>
          <p:cNvSpPr/>
          <p:nvPr/>
        </p:nvSpPr>
        <p:spPr>
          <a:xfrm>
            <a:off x="4138042" y="4097530"/>
            <a:ext cx="772136" cy="1601611"/>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33" name="Shape 433"/>
          <p:cNvSpPr/>
          <p:nvPr/>
        </p:nvSpPr>
        <p:spPr>
          <a:xfrm flipV="1">
            <a:off x="4128055" y="4895997"/>
            <a:ext cx="146439"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34" name="Shape 434"/>
          <p:cNvSpPr/>
          <p:nvPr/>
        </p:nvSpPr>
        <p:spPr>
          <a:xfrm>
            <a:off x="3600045" y="3825525"/>
            <a:ext cx="622038" cy="2142350"/>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35" name="Shape 435"/>
          <p:cNvSpPr/>
          <p:nvPr/>
        </p:nvSpPr>
        <p:spPr>
          <a:xfrm flipV="1">
            <a:off x="3671101" y="4895997"/>
            <a:ext cx="146438"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436" name="Shape 436"/>
          <p:cNvSpPr/>
          <p:nvPr/>
        </p:nvSpPr>
        <p:spPr>
          <a:xfrm>
            <a:off x="3206530" y="3512637"/>
            <a:ext cx="526381" cy="2766719"/>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437" name="Shape 437"/>
          <p:cNvSpPr/>
          <p:nvPr/>
        </p:nvSpPr>
        <p:spPr>
          <a:xfrm>
            <a:off x="800100" y="5669280"/>
            <a:ext cx="1621971" cy="587829"/>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lstStyle/>
          <a:p>
            <a:pPr lvl="0">
              <a:defRPr sz="1800"/>
            </a:pPr>
            <a:r>
              <a:rPr sz="3200">
                <a:solidFill>
                  <a:srgbClr val="0433FF"/>
                </a:solidFill>
                <a:latin typeface="Helvetica"/>
                <a:ea typeface="Helvetica"/>
                <a:cs typeface="Helvetica"/>
                <a:sym typeface="Helvetica"/>
              </a:rPr>
              <a:t>B</a:t>
            </a:r>
            <a:r>
              <a:rPr sz="2800">
                <a:solidFill>
                  <a:srgbClr val="0433FF"/>
                </a:solidFill>
              </a:rPr>
              <a:t> Images</a:t>
            </a:r>
          </a:p>
        </p:txBody>
      </p:sp>
      <p:grpSp>
        <p:nvGrpSpPr>
          <p:cNvPr id="445" name="Group 445"/>
          <p:cNvGrpSpPr/>
          <p:nvPr/>
        </p:nvGrpSpPr>
        <p:grpSpPr>
          <a:xfrm>
            <a:off x="440871" y="1314593"/>
            <a:ext cx="2144487" cy="1058449"/>
            <a:chOff x="0" y="0"/>
            <a:chExt cx="5003801" cy="2058093"/>
          </a:xfrm>
        </p:grpSpPr>
        <p:pic>
          <p:nvPicPr>
            <p:cNvPr id="438" name="imnet_example_00.jpg"/>
            <p:cNvPicPr/>
            <p:nvPr/>
          </p:nvPicPr>
          <p:blipFill>
            <a:blip r:embed="rId2"/>
            <a:stretch>
              <a:fillRect/>
            </a:stretch>
          </p:blipFill>
          <p:spPr>
            <a:xfrm>
              <a:off x="0" y="146309"/>
              <a:ext cx="1072941" cy="790075"/>
            </a:xfrm>
            <a:prstGeom prst="rect">
              <a:avLst/>
            </a:prstGeom>
            <a:ln w="12700" cap="flat">
              <a:noFill/>
              <a:miter lim="400000"/>
            </a:ln>
            <a:effectLst/>
          </p:spPr>
        </p:pic>
        <p:pic>
          <p:nvPicPr>
            <p:cNvPr id="439" name="imnet_example_01.jpg"/>
            <p:cNvPicPr/>
            <p:nvPr/>
          </p:nvPicPr>
          <p:blipFill>
            <a:blip r:embed="rId3"/>
            <a:stretch>
              <a:fillRect/>
            </a:stretch>
          </p:blipFill>
          <p:spPr>
            <a:xfrm>
              <a:off x="1180233" y="29261"/>
              <a:ext cx="1092449" cy="887615"/>
            </a:xfrm>
            <a:prstGeom prst="rect">
              <a:avLst/>
            </a:prstGeom>
            <a:ln w="12700" cap="flat">
              <a:noFill/>
              <a:miter lim="400000"/>
            </a:ln>
            <a:effectLst/>
          </p:spPr>
        </p:pic>
        <p:pic>
          <p:nvPicPr>
            <p:cNvPr id="440" name="imnet_example_02.jpg"/>
            <p:cNvPicPr/>
            <p:nvPr/>
          </p:nvPicPr>
          <p:blipFill>
            <a:blip r:embed="rId4"/>
            <a:stretch>
              <a:fillRect/>
            </a:stretch>
          </p:blipFill>
          <p:spPr>
            <a:xfrm>
              <a:off x="2340958" y="39015"/>
              <a:ext cx="1180235" cy="829091"/>
            </a:xfrm>
            <a:prstGeom prst="rect">
              <a:avLst/>
            </a:prstGeom>
            <a:ln w="12700" cap="flat">
              <a:noFill/>
              <a:miter lim="400000"/>
            </a:ln>
            <a:effectLst/>
          </p:spPr>
        </p:pic>
        <p:pic>
          <p:nvPicPr>
            <p:cNvPr id="441" name="imnet_example_03.jpg"/>
            <p:cNvPicPr/>
            <p:nvPr/>
          </p:nvPicPr>
          <p:blipFill>
            <a:blip r:embed="rId5"/>
            <a:stretch>
              <a:fillRect/>
            </a:stretch>
          </p:blipFill>
          <p:spPr>
            <a:xfrm>
              <a:off x="3589471" y="0"/>
              <a:ext cx="1414331" cy="965647"/>
            </a:xfrm>
            <a:prstGeom prst="rect">
              <a:avLst/>
            </a:prstGeom>
            <a:ln w="12700" cap="flat">
              <a:noFill/>
              <a:miter lim="400000"/>
            </a:ln>
            <a:effectLst/>
          </p:spPr>
        </p:pic>
        <p:pic>
          <p:nvPicPr>
            <p:cNvPr id="442" name="imnet_example_04.jpg"/>
            <p:cNvPicPr/>
            <p:nvPr/>
          </p:nvPicPr>
          <p:blipFill>
            <a:blip r:embed="rId6"/>
            <a:stretch>
              <a:fillRect/>
            </a:stretch>
          </p:blipFill>
          <p:spPr>
            <a:xfrm>
              <a:off x="507207" y="1072939"/>
              <a:ext cx="1141219" cy="848599"/>
            </a:xfrm>
            <a:prstGeom prst="rect">
              <a:avLst/>
            </a:prstGeom>
            <a:ln w="12700" cap="flat">
              <a:noFill/>
              <a:miter lim="400000"/>
            </a:ln>
            <a:effectLst/>
          </p:spPr>
        </p:pic>
        <p:pic>
          <p:nvPicPr>
            <p:cNvPr id="443" name="imnet_example_05.jpg"/>
            <p:cNvPicPr/>
            <p:nvPr/>
          </p:nvPicPr>
          <p:blipFill>
            <a:blip r:embed="rId7"/>
            <a:stretch>
              <a:fillRect/>
            </a:stretch>
          </p:blipFill>
          <p:spPr>
            <a:xfrm>
              <a:off x="1872767" y="1004661"/>
              <a:ext cx="1307037" cy="975401"/>
            </a:xfrm>
            <a:prstGeom prst="rect">
              <a:avLst/>
            </a:prstGeom>
            <a:ln w="12700" cap="flat">
              <a:noFill/>
              <a:miter lim="400000"/>
            </a:ln>
            <a:effectLst/>
          </p:spPr>
        </p:pic>
        <p:pic>
          <p:nvPicPr>
            <p:cNvPr id="444" name="imnet_example_06.jpg"/>
            <p:cNvPicPr/>
            <p:nvPr/>
          </p:nvPicPr>
          <p:blipFill>
            <a:blip r:embed="rId8"/>
            <a:stretch>
              <a:fillRect/>
            </a:stretch>
          </p:blipFill>
          <p:spPr>
            <a:xfrm>
              <a:off x="3404144" y="916875"/>
              <a:ext cx="1160727" cy="1141219"/>
            </a:xfrm>
            <a:prstGeom prst="rect">
              <a:avLst/>
            </a:prstGeom>
            <a:ln w="12700" cap="flat">
              <a:noFill/>
              <a:miter lim="400000"/>
            </a:ln>
            <a:effectLst/>
          </p:spPr>
        </p:pic>
      </p:grpSp>
      <p:grpSp>
        <p:nvGrpSpPr>
          <p:cNvPr id="453" name="Group 453"/>
          <p:cNvGrpSpPr/>
          <p:nvPr/>
        </p:nvGrpSpPr>
        <p:grpSpPr>
          <a:xfrm>
            <a:off x="527957" y="4413508"/>
            <a:ext cx="2166256" cy="1240450"/>
            <a:chOff x="0" y="0"/>
            <a:chExt cx="5054597" cy="2411985"/>
          </a:xfrm>
        </p:grpSpPr>
        <p:pic>
          <p:nvPicPr>
            <p:cNvPr id="446" name="imnet_example_07.jpg"/>
            <p:cNvPicPr/>
            <p:nvPr/>
          </p:nvPicPr>
          <p:blipFill>
            <a:blip r:embed="rId9"/>
            <a:stretch>
              <a:fillRect/>
            </a:stretch>
          </p:blipFill>
          <p:spPr>
            <a:xfrm>
              <a:off x="0" y="0"/>
              <a:ext cx="1268458" cy="1220410"/>
            </a:xfrm>
            <a:prstGeom prst="rect">
              <a:avLst/>
            </a:prstGeom>
            <a:ln w="12700" cap="flat">
              <a:noFill/>
              <a:miter lim="400000"/>
            </a:ln>
            <a:effectLst/>
          </p:spPr>
        </p:pic>
        <p:pic>
          <p:nvPicPr>
            <p:cNvPr id="447" name="imnet_example_08.jpg"/>
            <p:cNvPicPr/>
            <p:nvPr/>
          </p:nvPicPr>
          <p:blipFill>
            <a:blip r:embed="rId10"/>
            <a:stretch>
              <a:fillRect/>
            </a:stretch>
          </p:blipFill>
          <p:spPr>
            <a:xfrm>
              <a:off x="1249233" y="124923"/>
              <a:ext cx="1499086" cy="999391"/>
            </a:xfrm>
            <a:prstGeom prst="rect">
              <a:avLst/>
            </a:prstGeom>
            <a:ln w="12700" cap="flat">
              <a:noFill/>
              <a:miter lim="400000"/>
            </a:ln>
            <a:effectLst/>
          </p:spPr>
        </p:pic>
        <p:pic>
          <p:nvPicPr>
            <p:cNvPr id="448" name="imnet_example_09.jpg"/>
            <p:cNvPicPr/>
            <p:nvPr/>
          </p:nvPicPr>
          <p:blipFill>
            <a:blip r:embed="rId11"/>
            <a:stretch>
              <a:fillRect/>
            </a:stretch>
          </p:blipFill>
          <p:spPr>
            <a:xfrm>
              <a:off x="2623395" y="76876"/>
              <a:ext cx="1114704" cy="1008999"/>
            </a:xfrm>
            <a:prstGeom prst="rect">
              <a:avLst/>
            </a:prstGeom>
            <a:ln w="12700" cap="flat">
              <a:noFill/>
              <a:miter lim="400000"/>
            </a:ln>
            <a:effectLst/>
          </p:spPr>
        </p:pic>
        <p:pic>
          <p:nvPicPr>
            <p:cNvPr id="449" name="imnet_example_10.jpg"/>
            <p:cNvPicPr/>
            <p:nvPr/>
          </p:nvPicPr>
          <p:blipFill>
            <a:blip r:embed="rId12"/>
            <a:stretch>
              <a:fillRect/>
            </a:stretch>
          </p:blipFill>
          <p:spPr>
            <a:xfrm>
              <a:off x="3776531" y="115314"/>
              <a:ext cx="1278067" cy="893686"/>
            </a:xfrm>
            <a:prstGeom prst="rect">
              <a:avLst/>
            </a:prstGeom>
            <a:ln w="12700" cap="flat">
              <a:noFill/>
              <a:miter lim="400000"/>
            </a:ln>
            <a:effectLst/>
          </p:spPr>
        </p:pic>
        <p:pic>
          <p:nvPicPr>
            <p:cNvPr id="450" name="imnet_example_11.jpg"/>
            <p:cNvPicPr/>
            <p:nvPr/>
          </p:nvPicPr>
          <p:blipFill>
            <a:blip r:embed="rId13"/>
            <a:stretch>
              <a:fillRect/>
            </a:stretch>
          </p:blipFill>
          <p:spPr>
            <a:xfrm>
              <a:off x="326723" y="1412599"/>
              <a:ext cx="1278066" cy="980171"/>
            </a:xfrm>
            <a:prstGeom prst="rect">
              <a:avLst/>
            </a:prstGeom>
            <a:ln w="12700" cap="flat">
              <a:noFill/>
              <a:miter lim="400000"/>
            </a:ln>
            <a:effectLst/>
          </p:spPr>
        </p:pic>
        <p:pic>
          <p:nvPicPr>
            <p:cNvPr id="451" name="imnet_example_12.jpg"/>
            <p:cNvPicPr/>
            <p:nvPr/>
          </p:nvPicPr>
          <p:blipFill>
            <a:blip r:embed="rId14"/>
            <a:stretch>
              <a:fillRect/>
            </a:stretch>
          </p:blipFill>
          <p:spPr>
            <a:xfrm>
              <a:off x="1883463" y="1297283"/>
              <a:ext cx="1374162" cy="1008999"/>
            </a:xfrm>
            <a:prstGeom prst="rect">
              <a:avLst/>
            </a:prstGeom>
            <a:ln w="12700" cap="flat">
              <a:noFill/>
              <a:miter lim="400000"/>
            </a:ln>
            <a:effectLst/>
          </p:spPr>
        </p:pic>
        <p:pic>
          <p:nvPicPr>
            <p:cNvPr id="452" name="imnet_example_13.jpg"/>
            <p:cNvPicPr/>
            <p:nvPr/>
          </p:nvPicPr>
          <p:blipFill>
            <a:blip r:embed="rId15"/>
            <a:stretch>
              <a:fillRect/>
            </a:stretch>
          </p:blipFill>
          <p:spPr>
            <a:xfrm>
              <a:off x="3199964" y="1191578"/>
              <a:ext cx="1018609" cy="1220408"/>
            </a:xfrm>
            <a:prstGeom prst="rect">
              <a:avLst/>
            </a:prstGeom>
            <a:ln w="12700" cap="flat">
              <a:noFill/>
              <a:miter lim="400000"/>
            </a:ln>
            <a:effectLst/>
          </p:spPr>
        </p:pic>
      </p:grpSp>
      <p:sp>
        <p:nvSpPr>
          <p:cNvPr id="454" name="Shape 454"/>
          <p:cNvSpPr/>
          <p:nvPr/>
        </p:nvSpPr>
        <p:spPr>
          <a:xfrm>
            <a:off x="7983707" y="1327487"/>
            <a:ext cx="1045029" cy="447455"/>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p>
            <a:pPr lvl="0">
              <a:defRPr sz="1800"/>
            </a:pPr>
            <a:r>
              <a:rPr sz="2600"/>
              <a:t>baseA</a:t>
            </a:r>
          </a:p>
        </p:txBody>
      </p:sp>
      <p:sp>
        <p:nvSpPr>
          <p:cNvPr id="455" name="Shape 455"/>
          <p:cNvSpPr/>
          <p:nvPr/>
        </p:nvSpPr>
        <p:spPr>
          <a:xfrm>
            <a:off x="7984671" y="4651984"/>
            <a:ext cx="1045029" cy="447455"/>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p>
            <a:pPr lvl="0">
              <a:defRPr sz="1800"/>
            </a:pPr>
            <a:r>
              <a:rPr sz="2600"/>
              <a:t>baseB</a:t>
            </a: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3394177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result_transfer_pres_00_crop.pdf"/>
          <p:cNvPicPr/>
          <p:nvPr/>
        </p:nvPicPr>
        <p:blipFill>
          <a:blip r:embed="rId3"/>
          <a:stretch>
            <a:fillRect/>
          </a:stretch>
        </p:blipFill>
        <p:spPr>
          <a:xfrm>
            <a:off x="123294" y="209882"/>
            <a:ext cx="8915400" cy="5891916"/>
          </a:xfrm>
          <a:prstGeom prst="rect">
            <a:avLst/>
          </a:prstGeom>
          <a:ln w="12700">
            <a:miter lim="400000"/>
          </a:ln>
        </p:spPr>
      </p:pic>
      <p:sp>
        <p:nvSpPr>
          <p:cNvPr id="458" name="Shape 458"/>
          <p:cNvSpPr/>
          <p:nvPr/>
        </p:nvSpPr>
        <p:spPr>
          <a:xfrm>
            <a:off x="1904546" y="372291"/>
            <a:ext cx="114300" cy="1750423"/>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9" name="Shape 459"/>
          <p:cNvSpPr/>
          <p:nvPr/>
        </p:nvSpPr>
        <p:spPr>
          <a:xfrm>
            <a:off x="1696779" y="440326"/>
            <a:ext cx="7092982" cy="3667942"/>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0" name="Shape 460"/>
          <p:cNvSpPr/>
          <p:nvPr/>
        </p:nvSpPr>
        <p:spPr>
          <a:xfrm>
            <a:off x="2030186" y="372291"/>
            <a:ext cx="108857" cy="1750423"/>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1" name="Shape 461"/>
          <p:cNvSpPr/>
          <p:nvPr/>
        </p:nvSpPr>
        <p:spPr>
          <a:xfrm>
            <a:off x="2116364" y="372291"/>
            <a:ext cx="108857" cy="1750423"/>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2" name="Shape 462"/>
          <p:cNvSpPr/>
          <p:nvPr/>
        </p:nvSpPr>
        <p:spPr>
          <a:xfrm>
            <a:off x="2966357" y="372291"/>
            <a:ext cx="174171" cy="1822269"/>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3" name="Shape 463"/>
          <p:cNvSpPr/>
          <p:nvPr/>
        </p:nvSpPr>
        <p:spPr>
          <a:xfrm>
            <a:off x="2917372" y="372291"/>
            <a:ext cx="108857" cy="1750423"/>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4" name="Shape 464"/>
          <p:cNvSpPr/>
          <p:nvPr/>
        </p:nvSpPr>
        <p:spPr>
          <a:xfrm>
            <a:off x="3140529" y="378823"/>
            <a:ext cx="108857" cy="1750423"/>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5" name="Shape 465"/>
          <p:cNvSpPr/>
          <p:nvPr/>
        </p:nvSpPr>
        <p:spPr>
          <a:xfrm>
            <a:off x="3249386" y="372291"/>
            <a:ext cx="108857" cy="1750423"/>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6" name="Shape 466"/>
          <p:cNvSpPr/>
          <p:nvPr/>
        </p:nvSpPr>
        <p:spPr>
          <a:xfrm>
            <a:off x="4136571" y="372291"/>
            <a:ext cx="114300" cy="196596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7" name="Shape 467"/>
          <p:cNvSpPr/>
          <p:nvPr/>
        </p:nvSpPr>
        <p:spPr>
          <a:xfrm>
            <a:off x="4027714" y="372291"/>
            <a:ext cx="108857" cy="196596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8" name="Shape 468"/>
          <p:cNvSpPr/>
          <p:nvPr/>
        </p:nvSpPr>
        <p:spPr>
          <a:xfrm>
            <a:off x="4250872" y="372291"/>
            <a:ext cx="108857" cy="196596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9" name="Shape 469"/>
          <p:cNvSpPr/>
          <p:nvPr/>
        </p:nvSpPr>
        <p:spPr>
          <a:xfrm>
            <a:off x="4359729" y="372291"/>
            <a:ext cx="108857" cy="196596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0" name="Shape 470"/>
          <p:cNvSpPr/>
          <p:nvPr/>
        </p:nvSpPr>
        <p:spPr>
          <a:xfrm>
            <a:off x="5246914" y="372291"/>
            <a:ext cx="114300" cy="2638696"/>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1" name="Shape 471"/>
          <p:cNvSpPr/>
          <p:nvPr/>
        </p:nvSpPr>
        <p:spPr>
          <a:xfrm>
            <a:off x="5138057" y="372292"/>
            <a:ext cx="108857" cy="263869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2" name="Shape 472"/>
          <p:cNvSpPr/>
          <p:nvPr/>
        </p:nvSpPr>
        <p:spPr>
          <a:xfrm>
            <a:off x="5361214" y="372292"/>
            <a:ext cx="108857" cy="263869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3" name="Shape 473"/>
          <p:cNvSpPr/>
          <p:nvPr/>
        </p:nvSpPr>
        <p:spPr>
          <a:xfrm>
            <a:off x="5470072" y="372292"/>
            <a:ext cx="108857" cy="263869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4" name="Shape 474"/>
          <p:cNvSpPr/>
          <p:nvPr/>
        </p:nvSpPr>
        <p:spPr>
          <a:xfrm>
            <a:off x="6357257" y="372291"/>
            <a:ext cx="114300" cy="3735976"/>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5" name="Shape 475"/>
          <p:cNvSpPr/>
          <p:nvPr/>
        </p:nvSpPr>
        <p:spPr>
          <a:xfrm>
            <a:off x="6248400" y="372292"/>
            <a:ext cx="108857" cy="3735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6" name="Shape 476"/>
          <p:cNvSpPr/>
          <p:nvPr/>
        </p:nvSpPr>
        <p:spPr>
          <a:xfrm>
            <a:off x="6471557" y="372292"/>
            <a:ext cx="108857" cy="3735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7" name="Shape 477"/>
          <p:cNvSpPr/>
          <p:nvPr/>
        </p:nvSpPr>
        <p:spPr>
          <a:xfrm>
            <a:off x="6580414" y="372292"/>
            <a:ext cx="108857" cy="3735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8" name="Shape 478"/>
          <p:cNvSpPr/>
          <p:nvPr/>
        </p:nvSpPr>
        <p:spPr>
          <a:xfrm>
            <a:off x="7467600" y="372291"/>
            <a:ext cx="114300" cy="3735976"/>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9" name="Shape 479"/>
          <p:cNvSpPr/>
          <p:nvPr/>
        </p:nvSpPr>
        <p:spPr>
          <a:xfrm>
            <a:off x="7358743" y="372292"/>
            <a:ext cx="108857" cy="3735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0" name="Shape 480"/>
          <p:cNvSpPr/>
          <p:nvPr/>
        </p:nvSpPr>
        <p:spPr>
          <a:xfrm>
            <a:off x="7581900" y="372292"/>
            <a:ext cx="108857" cy="3735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1" name="Shape 481"/>
          <p:cNvSpPr/>
          <p:nvPr/>
        </p:nvSpPr>
        <p:spPr>
          <a:xfrm>
            <a:off x="7690757" y="372292"/>
            <a:ext cx="108857" cy="3735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2" name="Shape 482"/>
          <p:cNvSpPr/>
          <p:nvPr/>
        </p:nvSpPr>
        <p:spPr>
          <a:xfrm>
            <a:off x="8577943" y="372291"/>
            <a:ext cx="114300" cy="4826726"/>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3" name="Shape 483"/>
          <p:cNvSpPr/>
          <p:nvPr/>
        </p:nvSpPr>
        <p:spPr>
          <a:xfrm>
            <a:off x="8469086" y="372291"/>
            <a:ext cx="108857" cy="4826728"/>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4" name="Shape 484"/>
          <p:cNvSpPr/>
          <p:nvPr/>
        </p:nvSpPr>
        <p:spPr>
          <a:xfrm>
            <a:off x="8692243" y="372291"/>
            <a:ext cx="108857" cy="4826728"/>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5" name="Shape 485"/>
          <p:cNvSpPr/>
          <p:nvPr/>
        </p:nvSpPr>
        <p:spPr>
          <a:xfrm>
            <a:off x="8801100" y="372291"/>
            <a:ext cx="108857" cy="4826728"/>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6" name="Shape 486"/>
          <p:cNvSpPr/>
          <p:nvPr/>
        </p:nvSpPr>
        <p:spPr>
          <a:xfrm>
            <a:off x="838200" y="4062549"/>
            <a:ext cx="1932214" cy="28085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7" name="Shape 487"/>
          <p:cNvSpPr/>
          <p:nvPr/>
        </p:nvSpPr>
        <p:spPr>
          <a:xfrm>
            <a:off x="838200" y="4838154"/>
            <a:ext cx="1779814" cy="28085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8" name="Shape 488"/>
          <p:cNvSpPr/>
          <p:nvPr/>
        </p:nvSpPr>
        <p:spPr>
          <a:xfrm>
            <a:off x="7021660" y="4189367"/>
            <a:ext cx="1932214" cy="126709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489" name="result_transfer_pres_00_crop.pdf"/>
          <p:cNvPicPr/>
          <p:nvPr/>
        </p:nvPicPr>
        <p:blipFill>
          <a:blip r:embed="rId3"/>
          <a:srcRect l="29425" t="95999" r="23260"/>
          <a:stretch>
            <a:fillRect/>
          </a:stretch>
        </p:blipFill>
        <p:spPr>
          <a:xfrm>
            <a:off x="1696778" y="5867943"/>
            <a:ext cx="6376371" cy="356318"/>
          </a:xfrm>
          <a:prstGeom prst="rect">
            <a:avLst/>
          </a:prstGeom>
          <a:ln w="12700">
            <a:miter lim="400000"/>
          </a:ln>
        </p:spPr>
      </p:pic>
      <p:sp>
        <p:nvSpPr>
          <p:cNvPr id="35" name="Shape 487"/>
          <p:cNvSpPr/>
          <p:nvPr/>
        </p:nvSpPr>
        <p:spPr>
          <a:xfrm>
            <a:off x="903514" y="5119006"/>
            <a:ext cx="1714500" cy="337459"/>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916963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7" name="Group 507"/>
          <p:cNvGrpSpPr/>
          <p:nvPr/>
        </p:nvGrpSpPr>
        <p:grpSpPr>
          <a:xfrm>
            <a:off x="827139" y="424543"/>
            <a:ext cx="7733974" cy="4761412"/>
            <a:chOff x="44252" y="0"/>
            <a:chExt cx="18045938" cy="9258300"/>
          </a:xfrm>
        </p:grpSpPr>
        <p:sp>
          <p:nvSpPr>
            <p:cNvPr id="491" name="Shape 491"/>
            <p:cNvSpPr/>
            <p:nvPr/>
          </p:nvSpPr>
          <p:spPr>
            <a:xfrm flipH="1">
              <a:off x="1949662" y="6383119"/>
              <a:ext cx="1" cy="156352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492" name="Shape 492"/>
            <p:cNvSpPr/>
            <p:nvPr/>
          </p:nvSpPr>
          <p:spPr>
            <a:xfrm>
              <a:off x="16189249" y="5181598"/>
              <a:ext cx="1" cy="306097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493" name="Shape 493"/>
            <p:cNvSpPr/>
            <p:nvPr/>
          </p:nvSpPr>
          <p:spPr>
            <a:xfrm>
              <a:off x="13676774" y="3901518"/>
              <a:ext cx="2554788" cy="8"/>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494" name="Shape 494"/>
            <p:cNvSpPr/>
            <p:nvPr/>
          </p:nvSpPr>
          <p:spPr>
            <a:xfrm>
              <a:off x="11417224" y="2208530"/>
              <a:ext cx="2387473" cy="338995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495" name="Shape 495"/>
            <p:cNvSpPr/>
            <p:nvPr/>
          </p:nvSpPr>
          <p:spPr>
            <a:xfrm flipV="1">
              <a:off x="11258762" y="3898896"/>
              <a:ext cx="488390" cy="4"/>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496" name="Shape 496"/>
            <p:cNvSpPr/>
            <p:nvPr/>
          </p:nvSpPr>
          <p:spPr>
            <a:xfrm>
              <a:off x="9122254" y="2208530"/>
              <a:ext cx="2387473" cy="338995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497" name="Shape 497"/>
            <p:cNvSpPr/>
            <p:nvPr/>
          </p:nvSpPr>
          <p:spPr>
            <a:xfrm>
              <a:off x="14222181" y="0"/>
              <a:ext cx="339997" cy="7797807"/>
            </a:xfrm>
            <a:prstGeom prst="rect">
              <a:avLst/>
            </a:prstGeom>
            <a:solidFill>
              <a:srgbClr val="FB979A"/>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8" name="Shape 498"/>
            <p:cNvSpPr/>
            <p:nvPr/>
          </p:nvSpPr>
          <p:spPr>
            <a:xfrm>
              <a:off x="15123191" y="0"/>
              <a:ext cx="339997" cy="7797807"/>
            </a:xfrm>
            <a:prstGeom prst="rect">
              <a:avLst/>
            </a:prstGeom>
            <a:solidFill>
              <a:srgbClr val="FB979A"/>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9" name="Shape 499"/>
            <p:cNvSpPr/>
            <p:nvPr/>
          </p:nvSpPr>
          <p:spPr>
            <a:xfrm>
              <a:off x="16022722" y="2482850"/>
              <a:ext cx="342901" cy="2832100"/>
            </a:xfrm>
            <a:prstGeom prst="rect">
              <a:avLst/>
            </a:prstGeom>
            <a:solidFill>
              <a:srgbClr val="FB979A"/>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0" name="Shape 500"/>
            <p:cNvSpPr/>
            <p:nvPr/>
          </p:nvSpPr>
          <p:spPr>
            <a:xfrm flipV="1">
              <a:off x="8972762" y="3898900"/>
              <a:ext cx="488390" cy="3"/>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01" name="Shape 501"/>
            <p:cNvSpPr/>
            <p:nvPr/>
          </p:nvSpPr>
          <p:spPr>
            <a:xfrm>
              <a:off x="6813525" y="2203298"/>
              <a:ext cx="2387474" cy="338995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B979A"/>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502" name="Shape 502"/>
            <p:cNvSpPr/>
            <p:nvPr/>
          </p:nvSpPr>
          <p:spPr>
            <a:xfrm flipV="1">
              <a:off x="6686762" y="3898900"/>
              <a:ext cx="488390" cy="3"/>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03" name="Shape 503"/>
            <p:cNvSpPr/>
            <p:nvPr/>
          </p:nvSpPr>
          <p:spPr>
            <a:xfrm>
              <a:off x="4307068" y="1677894"/>
              <a:ext cx="2575168" cy="4455013"/>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B979A"/>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504" name="Shape 504"/>
            <p:cNvSpPr/>
            <p:nvPr/>
          </p:nvSpPr>
          <p:spPr>
            <a:xfrm>
              <a:off x="44252" y="7594600"/>
              <a:ext cx="4060996"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FF2600"/>
                  </a:solidFill>
                  <a:latin typeface="Helvetica"/>
                  <a:ea typeface="Helvetica"/>
                  <a:cs typeface="Helvetica"/>
                  <a:sym typeface="Helvetica"/>
                </a:rPr>
                <a:t>A</a:t>
              </a:r>
              <a:r>
                <a:rPr sz="3300">
                  <a:solidFill>
                    <a:srgbClr val="FF2600"/>
                  </a:solidFill>
                </a:rPr>
                <a:t> Images</a:t>
              </a:r>
            </a:p>
          </p:txBody>
        </p:sp>
        <p:sp>
          <p:nvSpPr>
            <p:cNvPr id="505" name="Shape 505"/>
            <p:cNvSpPr/>
            <p:nvPr/>
          </p:nvSpPr>
          <p:spPr>
            <a:xfrm>
              <a:off x="14317233" y="7874000"/>
              <a:ext cx="3772959"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FF2600"/>
                  </a:solidFill>
                  <a:latin typeface="Helvetica"/>
                  <a:ea typeface="Helvetica"/>
                  <a:cs typeface="Helvetica"/>
                  <a:sym typeface="Helvetica"/>
                </a:rPr>
                <a:t>A</a:t>
              </a:r>
              <a:r>
                <a:rPr sz="3300">
                  <a:solidFill>
                    <a:srgbClr val="FF2600"/>
                  </a:solidFill>
                </a:rPr>
                <a:t> Labels</a:t>
              </a:r>
            </a:p>
          </p:txBody>
        </p:sp>
        <p:sp>
          <p:nvSpPr>
            <p:cNvPr id="506" name="Shape 506"/>
            <p:cNvSpPr/>
            <p:nvPr/>
          </p:nvSpPr>
          <p:spPr>
            <a:xfrm flipV="1">
              <a:off x="4273762" y="3898900"/>
              <a:ext cx="488390" cy="3"/>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grpSp>
      <p:sp>
        <p:nvSpPr>
          <p:cNvPr id="508" name="Shape 508"/>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09" name="Shape 509"/>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10" name="Shape 510"/>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851767583"/>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iterate>
                                    <p:tmAbs val="0"/>
                                  </p:iterate>
                                  <p:childTnLst>
                                    <p:animEffect transition="out" filter="wipe(left)">
                                      <p:cBhvr>
                                        <p:cTn id="6" dur="1000" fill="hold"/>
                                        <p:tgtEl>
                                          <p:spTgt spid="507"/>
                                        </p:tgtEl>
                                      </p:cBhvr>
                                    </p:animEffect>
                                    <p:set>
                                      <p:cBhvr>
                                        <p:cTn id="7" fill="hold">
                                          <p:stCondLst>
                                            <p:cond delay="999"/>
                                          </p:stCondLst>
                                        </p:cTn>
                                        <p:tgtEl>
                                          <p:spTgt spid="5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0"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6" name="Group 516"/>
          <p:cNvGrpSpPr/>
          <p:nvPr/>
        </p:nvGrpSpPr>
        <p:grpSpPr>
          <a:xfrm>
            <a:off x="827139" y="3089365"/>
            <a:ext cx="7733974" cy="2096590"/>
            <a:chOff x="21850" y="0"/>
            <a:chExt cx="18045938" cy="4076701"/>
          </a:xfrm>
        </p:grpSpPr>
        <p:sp>
          <p:nvSpPr>
            <p:cNvPr id="512" name="Shape 512"/>
            <p:cNvSpPr/>
            <p:nvPr/>
          </p:nvSpPr>
          <p:spPr>
            <a:xfrm flipH="1">
              <a:off x="1927259" y="1201521"/>
              <a:ext cx="1" cy="156352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13" name="Shape 513"/>
            <p:cNvSpPr/>
            <p:nvPr/>
          </p:nvSpPr>
          <p:spPr>
            <a:xfrm>
              <a:off x="16166845" y="0"/>
              <a:ext cx="1" cy="306097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14" name="Shape 514"/>
            <p:cNvSpPr/>
            <p:nvPr/>
          </p:nvSpPr>
          <p:spPr>
            <a:xfrm>
              <a:off x="21849" y="2413001"/>
              <a:ext cx="4060996"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Images</a:t>
              </a:r>
            </a:p>
          </p:txBody>
        </p:sp>
        <p:sp>
          <p:nvSpPr>
            <p:cNvPr id="515" name="Shape 515"/>
            <p:cNvSpPr/>
            <p:nvPr/>
          </p:nvSpPr>
          <p:spPr>
            <a:xfrm>
              <a:off x="14294830" y="2692401"/>
              <a:ext cx="3772959"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Labels</a:t>
              </a:r>
            </a:p>
          </p:txBody>
        </p:sp>
      </p:grpSp>
      <p:sp>
        <p:nvSpPr>
          <p:cNvPr id="517" name="Shape 517"/>
          <p:cNvSpPr/>
          <p:nvPr/>
        </p:nvSpPr>
        <p:spPr>
          <a:xfrm>
            <a:off x="6669648" y="2431038"/>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18" name="Shape 518"/>
          <p:cNvSpPr/>
          <p:nvPr/>
        </p:nvSpPr>
        <p:spPr>
          <a:xfrm>
            <a:off x="5701269"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19" name="Shape 519"/>
          <p:cNvSpPr/>
          <p:nvPr/>
        </p:nvSpPr>
        <p:spPr>
          <a:xfrm flipV="1">
            <a:off x="5633357" y="242968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20" name="Shape 520"/>
          <p:cNvSpPr/>
          <p:nvPr/>
        </p:nvSpPr>
        <p:spPr>
          <a:xfrm>
            <a:off x="4717711"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21" name="Shape 521"/>
          <p:cNvSpPr/>
          <p:nvPr/>
        </p:nvSpPr>
        <p:spPr>
          <a:xfrm>
            <a:off x="6903394" y="424543"/>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2" name="Shape 522"/>
          <p:cNvSpPr/>
          <p:nvPr/>
        </p:nvSpPr>
        <p:spPr>
          <a:xfrm>
            <a:off x="7289541" y="424543"/>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3" name="Shape 523"/>
          <p:cNvSpPr/>
          <p:nvPr/>
        </p:nvSpPr>
        <p:spPr>
          <a:xfrm>
            <a:off x="7675054" y="1701437"/>
            <a:ext cx="146958" cy="1456509"/>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24" name="Shape 524"/>
          <p:cNvSpPr/>
          <p:nvPr/>
        </p:nvSpPr>
        <p:spPr>
          <a:xfrm flipV="1">
            <a:off x="4653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25" name="Shape 525"/>
          <p:cNvSpPr/>
          <p:nvPr/>
        </p:nvSpPr>
        <p:spPr>
          <a:xfrm>
            <a:off x="3728256" y="155766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26" name="Shape 526"/>
          <p:cNvSpPr/>
          <p:nvPr/>
        </p:nvSpPr>
        <p:spPr>
          <a:xfrm flipV="1">
            <a:off x="3673929"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27" name="Shape 527"/>
          <p:cNvSpPr/>
          <p:nvPr/>
        </p:nvSpPr>
        <p:spPr>
          <a:xfrm>
            <a:off x="2654059" y="1287460"/>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28" name="Shape 528"/>
          <p:cNvSpPr/>
          <p:nvPr/>
        </p:nvSpPr>
        <p:spPr>
          <a:xfrm flipV="1">
            <a:off x="2639786"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29" name="Shape 529"/>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30" name="Shape 530"/>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31" name="Shape 531"/>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grpSp>
        <p:nvGrpSpPr>
          <p:cNvPr id="534" name="Group 534"/>
          <p:cNvGrpSpPr/>
          <p:nvPr/>
        </p:nvGrpSpPr>
        <p:grpSpPr>
          <a:xfrm>
            <a:off x="1698172" y="2712748"/>
            <a:ext cx="250372" cy="376617"/>
            <a:chOff x="0" y="0"/>
            <a:chExt cx="584200" cy="732309"/>
          </a:xfrm>
        </p:grpSpPr>
        <p:sp>
          <p:nvSpPr>
            <p:cNvPr id="532" name="Shape 532"/>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3" name="Shape 533"/>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grpSp>
        <p:nvGrpSpPr>
          <p:cNvPr id="537" name="Group 537"/>
          <p:cNvGrpSpPr/>
          <p:nvPr/>
        </p:nvGrpSpPr>
        <p:grpSpPr>
          <a:xfrm>
            <a:off x="2443843" y="2769326"/>
            <a:ext cx="250371" cy="376617"/>
            <a:chOff x="0" y="0"/>
            <a:chExt cx="584200" cy="732309"/>
          </a:xfrm>
        </p:grpSpPr>
        <p:sp>
          <p:nvSpPr>
            <p:cNvPr id="535" name="Shape 535"/>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6" name="Shape 536"/>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sp>
        <p:nvSpPr>
          <p:cNvPr id="2" name="Footer Placeholder 1"/>
          <p:cNvSpPr>
            <a:spLocks noGrp="1"/>
          </p:cNvSpPr>
          <p:nvPr>
            <p:ph type="ftr" sz="quarter" idx="11"/>
          </p:nvPr>
        </p:nvSpPr>
        <p:spPr/>
        <p:txBody>
          <a:bodyPr/>
          <a:lstStyle/>
          <a:p>
            <a:r>
              <a:rPr lang="en-US"/>
              <a:t>slide credit Jason Yosinski</a:t>
            </a:r>
          </a:p>
        </p:txBody>
      </p:sp>
      <p:sp>
        <p:nvSpPr>
          <p:cNvPr id="3" name="TextBox 2"/>
          <p:cNvSpPr txBox="1"/>
          <p:nvPr/>
        </p:nvSpPr>
        <p:spPr>
          <a:xfrm>
            <a:off x="1450287" y="5576285"/>
            <a:ext cx="6825331" cy="646331"/>
          </a:xfrm>
          <a:prstGeom prst="rect">
            <a:avLst/>
          </a:prstGeom>
          <a:noFill/>
        </p:spPr>
        <p:txBody>
          <a:bodyPr wrap="square" rtlCol="0">
            <a:spAutoFit/>
          </a:bodyPr>
          <a:lstStyle/>
          <a:p>
            <a:r>
              <a:rPr lang="en-US" dirty="0">
                <a:solidFill>
                  <a:srgbClr val="FF0000"/>
                </a:solidFill>
              </a:rPr>
              <a:t>Hypothesis: if transferred features are specific to task A, performance drops. Otherwise the performance should be the same.</a:t>
            </a:r>
          </a:p>
        </p:txBody>
      </p:sp>
    </p:spTree>
    <p:extLst>
      <p:ext uri="{BB962C8B-B14F-4D97-AF65-F5344CB8AC3E}">
        <p14:creationId xmlns:p14="http://schemas.microsoft.com/office/powerpoint/2010/main" val="131911488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p:nvPr/>
        </p:nvSpPr>
        <p:spPr>
          <a:xfrm>
            <a:off x="7874850" y="2002643"/>
            <a:ext cx="1219200" cy="847565"/>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p>
            <a:pPr lvl="0">
              <a:defRPr sz="1800"/>
            </a:pPr>
            <a:r>
              <a:rPr sz="2600"/>
              <a:t>transfer</a:t>
            </a:r>
          </a:p>
          <a:p>
            <a:pPr lvl="0">
              <a:defRPr sz="1800"/>
            </a:pPr>
            <a:r>
              <a:rPr sz="2600"/>
              <a:t>AnB</a:t>
            </a:r>
          </a:p>
        </p:txBody>
      </p:sp>
      <p:grpSp>
        <p:nvGrpSpPr>
          <p:cNvPr id="544" name="Group 544"/>
          <p:cNvGrpSpPr/>
          <p:nvPr/>
        </p:nvGrpSpPr>
        <p:grpSpPr>
          <a:xfrm>
            <a:off x="827139" y="3089365"/>
            <a:ext cx="7733974" cy="2096590"/>
            <a:chOff x="21850" y="0"/>
            <a:chExt cx="18045938" cy="4076701"/>
          </a:xfrm>
        </p:grpSpPr>
        <p:sp>
          <p:nvSpPr>
            <p:cNvPr id="540" name="Shape 540"/>
            <p:cNvSpPr/>
            <p:nvPr/>
          </p:nvSpPr>
          <p:spPr>
            <a:xfrm flipH="1">
              <a:off x="1927259" y="1201521"/>
              <a:ext cx="1" cy="156352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41" name="Shape 541"/>
            <p:cNvSpPr/>
            <p:nvPr/>
          </p:nvSpPr>
          <p:spPr>
            <a:xfrm>
              <a:off x="16166845" y="0"/>
              <a:ext cx="1" cy="306097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42" name="Shape 542"/>
            <p:cNvSpPr/>
            <p:nvPr/>
          </p:nvSpPr>
          <p:spPr>
            <a:xfrm>
              <a:off x="21849" y="2413001"/>
              <a:ext cx="4060996"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Images</a:t>
              </a:r>
            </a:p>
          </p:txBody>
        </p:sp>
        <p:sp>
          <p:nvSpPr>
            <p:cNvPr id="543" name="Shape 543"/>
            <p:cNvSpPr/>
            <p:nvPr/>
          </p:nvSpPr>
          <p:spPr>
            <a:xfrm>
              <a:off x="14294830" y="2692401"/>
              <a:ext cx="3772959"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Labels</a:t>
              </a:r>
            </a:p>
          </p:txBody>
        </p:sp>
      </p:grpSp>
      <p:sp>
        <p:nvSpPr>
          <p:cNvPr id="545" name="Shape 545"/>
          <p:cNvSpPr/>
          <p:nvPr/>
        </p:nvSpPr>
        <p:spPr>
          <a:xfrm>
            <a:off x="6669648" y="2431038"/>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46" name="Shape 546"/>
          <p:cNvSpPr/>
          <p:nvPr/>
        </p:nvSpPr>
        <p:spPr>
          <a:xfrm>
            <a:off x="5701269"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47" name="Shape 547"/>
          <p:cNvSpPr/>
          <p:nvPr/>
        </p:nvSpPr>
        <p:spPr>
          <a:xfrm flipV="1">
            <a:off x="5633357" y="242968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48" name="Shape 548"/>
          <p:cNvSpPr/>
          <p:nvPr/>
        </p:nvSpPr>
        <p:spPr>
          <a:xfrm>
            <a:off x="4717711"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49" name="Shape 549"/>
          <p:cNvSpPr/>
          <p:nvPr/>
        </p:nvSpPr>
        <p:spPr>
          <a:xfrm>
            <a:off x="6903394" y="424543"/>
            <a:ext cx="145713" cy="4010301"/>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0" name="Shape 550"/>
          <p:cNvSpPr/>
          <p:nvPr/>
        </p:nvSpPr>
        <p:spPr>
          <a:xfrm>
            <a:off x="7289541" y="424543"/>
            <a:ext cx="145713" cy="4010301"/>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1" name="Shape 551"/>
          <p:cNvSpPr/>
          <p:nvPr/>
        </p:nvSpPr>
        <p:spPr>
          <a:xfrm>
            <a:off x="7675054" y="1701437"/>
            <a:ext cx="146958" cy="1456509"/>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2" name="Shape 552"/>
          <p:cNvSpPr/>
          <p:nvPr/>
        </p:nvSpPr>
        <p:spPr>
          <a:xfrm flipV="1">
            <a:off x="4653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53" name="Shape 553"/>
          <p:cNvSpPr/>
          <p:nvPr/>
        </p:nvSpPr>
        <p:spPr>
          <a:xfrm>
            <a:off x="3728256" y="155766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54" name="Shape 554"/>
          <p:cNvSpPr/>
          <p:nvPr/>
        </p:nvSpPr>
        <p:spPr>
          <a:xfrm flipV="1">
            <a:off x="3673929"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55" name="Shape 555"/>
          <p:cNvSpPr/>
          <p:nvPr/>
        </p:nvSpPr>
        <p:spPr>
          <a:xfrm>
            <a:off x="2654059" y="1287460"/>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56" name="Shape 556"/>
          <p:cNvSpPr/>
          <p:nvPr/>
        </p:nvSpPr>
        <p:spPr>
          <a:xfrm flipV="1">
            <a:off x="2639786"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57" name="Shape 557"/>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558" name="Shape 558"/>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559" name="Shape 559"/>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FB979A"/>
          </a:solidFill>
          <a:ln w="25400">
            <a:solidFill/>
            <a:miter lim="400000"/>
          </a:ln>
        </p:spPr>
        <p:txBody>
          <a:bodyPr lIns="0" tIns="0" rIns="0" bIns="0" anchor="ctr"/>
          <a:lstStyle/>
          <a:p>
            <a:pPr lvl="0">
              <a:defRPr>
                <a:latin typeface="Gill Sans"/>
                <a:ea typeface="Gill Sans"/>
                <a:cs typeface="Gill Sans"/>
                <a:sym typeface="Gill Sans"/>
              </a:defRPr>
            </a:pPr>
            <a:endParaRPr/>
          </a:p>
        </p:txBody>
      </p:sp>
      <p:grpSp>
        <p:nvGrpSpPr>
          <p:cNvPr id="562" name="Group 562"/>
          <p:cNvGrpSpPr/>
          <p:nvPr/>
        </p:nvGrpSpPr>
        <p:grpSpPr>
          <a:xfrm>
            <a:off x="1572986" y="2769326"/>
            <a:ext cx="250372" cy="376617"/>
            <a:chOff x="0" y="0"/>
            <a:chExt cx="584200" cy="732309"/>
          </a:xfrm>
        </p:grpSpPr>
        <p:sp>
          <p:nvSpPr>
            <p:cNvPr id="560" name="Shape 560"/>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1" name="Shape 561"/>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grpSp>
        <p:nvGrpSpPr>
          <p:cNvPr id="565" name="Group 565"/>
          <p:cNvGrpSpPr/>
          <p:nvPr/>
        </p:nvGrpSpPr>
        <p:grpSpPr>
          <a:xfrm>
            <a:off x="2443843" y="2769326"/>
            <a:ext cx="250371" cy="376617"/>
            <a:chOff x="0" y="0"/>
            <a:chExt cx="584200" cy="732309"/>
          </a:xfrm>
        </p:grpSpPr>
        <p:sp>
          <p:nvSpPr>
            <p:cNvPr id="563" name="Shape 563"/>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4" name="Shape 564"/>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grpSp>
        <p:nvGrpSpPr>
          <p:cNvPr id="587" name="Group 587"/>
          <p:cNvGrpSpPr/>
          <p:nvPr/>
        </p:nvGrpSpPr>
        <p:grpSpPr>
          <a:xfrm>
            <a:off x="2639786" y="3801401"/>
            <a:ext cx="3864429" cy="2828000"/>
            <a:chOff x="-215900" y="-22443"/>
            <a:chExt cx="9017000" cy="5498887"/>
          </a:xfrm>
        </p:grpSpPr>
        <p:grpSp>
          <p:nvGrpSpPr>
            <p:cNvPr id="583" name="Group 583"/>
            <p:cNvGrpSpPr/>
            <p:nvPr/>
          </p:nvGrpSpPr>
          <p:grpSpPr>
            <a:xfrm>
              <a:off x="-215900" y="1564843"/>
              <a:ext cx="9017000" cy="3911601"/>
              <a:chOff x="-215900" y="-139700"/>
              <a:chExt cx="9017000" cy="3911600"/>
            </a:xfrm>
          </p:grpSpPr>
          <p:pic>
            <p:nvPicPr>
              <p:cNvPr id="566" name="Picture 565"/>
              <p:cNvPicPr/>
              <p:nvPr/>
            </p:nvPicPr>
            <p:blipFill>
              <a:blip r:embed="rId2"/>
              <a:stretch>
                <a:fillRect/>
              </a:stretch>
            </p:blipFill>
            <p:spPr>
              <a:xfrm>
                <a:off x="-215900" y="-139700"/>
                <a:ext cx="9017000" cy="3911600"/>
              </a:xfrm>
              <a:prstGeom prst="rect">
                <a:avLst/>
              </a:prstGeom>
              <a:effectLst>
                <a:outerShdw blurRad="127000" dist="76200" dir="2700000" rotWithShape="0">
                  <a:srgbClr val="000000">
                    <a:alpha val="75000"/>
                  </a:srgbClr>
                </a:outerShdw>
              </a:effectLst>
            </p:spPr>
          </p:pic>
          <p:sp>
            <p:nvSpPr>
              <p:cNvPr id="567" name="Shape 567"/>
              <p:cNvSpPr/>
              <p:nvPr/>
            </p:nvSpPr>
            <p:spPr>
              <a:xfrm>
                <a:off x="5472827" y="1661308"/>
                <a:ext cx="1059495" cy="4"/>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68" name="Shape 568"/>
              <p:cNvSpPr/>
              <p:nvPr/>
            </p:nvSpPr>
            <p:spPr>
              <a:xfrm>
                <a:off x="4535769" y="960780"/>
                <a:ext cx="990109" cy="140270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569" name="Shape 569"/>
              <p:cNvSpPr/>
              <p:nvPr/>
            </p:nvSpPr>
            <p:spPr>
              <a:xfrm flipV="1">
                <a:off x="4470052" y="1660224"/>
                <a:ext cx="202541" cy="2"/>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70" name="Shape 570"/>
              <p:cNvSpPr/>
              <p:nvPr/>
            </p:nvSpPr>
            <p:spPr>
              <a:xfrm>
                <a:off x="3584019" y="960780"/>
                <a:ext cx="990109" cy="140270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571" name="Shape 571"/>
              <p:cNvSpPr/>
              <p:nvPr/>
            </p:nvSpPr>
            <p:spPr>
              <a:xfrm>
                <a:off x="5699009" y="46927"/>
                <a:ext cx="141000" cy="3226601"/>
              </a:xfrm>
              <a:prstGeom prst="rect">
                <a:avLst/>
              </a:pr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2" name="Shape 572"/>
              <p:cNvSpPr/>
              <p:nvPr/>
            </p:nvSpPr>
            <p:spPr>
              <a:xfrm>
                <a:off x="6072669" y="46927"/>
                <a:ext cx="141001" cy="3226601"/>
              </a:xfrm>
              <a:prstGeom prst="rect">
                <a:avLst/>
              </a:pr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3" name="Shape 573"/>
              <p:cNvSpPr/>
              <p:nvPr/>
            </p:nvSpPr>
            <p:spPr>
              <a:xfrm>
                <a:off x="6445713" y="1074288"/>
                <a:ext cx="142205" cy="1171876"/>
              </a:xfrm>
              <a:prstGeom prst="rect">
                <a:avLst/>
              </a:pr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4" name="Shape 574"/>
              <p:cNvSpPr/>
              <p:nvPr/>
            </p:nvSpPr>
            <p:spPr>
              <a:xfrm flipV="1">
                <a:off x="3522026" y="1660224"/>
                <a:ext cx="202541" cy="2"/>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75" name="Shape 575"/>
              <p:cNvSpPr/>
              <p:nvPr/>
            </p:nvSpPr>
            <p:spPr>
              <a:xfrm>
                <a:off x="2626571" y="958614"/>
                <a:ext cx="990109" cy="140270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576" name="Shape 576"/>
              <p:cNvSpPr/>
              <p:nvPr/>
            </p:nvSpPr>
            <p:spPr>
              <a:xfrm flipV="1">
                <a:off x="2574001" y="1660224"/>
                <a:ext cx="202540" cy="2"/>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77" name="Shape 577"/>
              <p:cNvSpPr/>
              <p:nvPr/>
            </p:nvSpPr>
            <p:spPr>
              <a:xfrm>
                <a:off x="1587119" y="741211"/>
                <a:ext cx="1067947" cy="184341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578" name="Shape 578"/>
              <p:cNvSpPr/>
              <p:nvPr/>
            </p:nvSpPr>
            <p:spPr>
              <a:xfrm flipV="1">
                <a:off x="1573307" y="1660224"/>
                <a:ext cx="202540" cy="2"/>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79" name="Shape 579"/>
              <p:cNvSpPr/>
              <p:nvPr/>
            </p:nvSpPr>
            <p:spPr>
              <a:xfrm>
                <a:off x="843012" y="428142"/>
                <a:ext cx="860344" cy="2465784"/>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580" name="Shape 580"/>
              <p:cNvSpPr/>
              <p:nvPr/>
            </p:nvSpPr>
            <p:spPr>
              <a:xfrm flipV="1">
                <a:off x="941289" y="1660224"/>
                <a:ext cx="202541" cy="2"/>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581" name="Shape 581"/>
              <p:cNvSpPr/>
              <p:nvPr/>
            </p:nvSpPr>
            <p:spPr>
              <a:xfrm>
                <a:off x="298739" y="68016"/>
                <a:ext cx="728041" cy="3184415"/>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582" name="Shape 582"/>
              <p:cNvSpPr/>
              <p:nvPr/>
            </p:nvSpPr>
            <p:spPr>
              <a:xfrm>
                <a:off x="6907420" y="1363826"/>
                <a:ext cx="1790701" cy="6985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4000"/>
                </a:lvl1pPr>
              </a:lstStyle>
              <a:p>
                <a:pPr lvl="0">
                  <a:defRPr sz="1800"/>
                </a:pPr>
                <a:r>
                  <a:rPr sz="1800"/>
                  <a:t>baseB</a:t>
                </a:r>
              </a:p>
            </p:txBody>
          </p:sp>
        </p:grpSp>
        <p:grpSp>
          <p:nvGrpSpPr>
            <p:cNvPr id="586" name="Group 586"/>
            <p:cNvGrpSpPr/>
            <p:nvPr/>
          </p:nvGrpSpPr>
          <p:grpSpPr>
            <a:xfrm>
              <a:off x="863329" y="-22443"/>
              <a:ext cx="5012217" cy="1334737"/>
              <a:chOff x="0" y="-22443"/>
              <a:chExt cx="5012215" cy="1334736"/>
            </a:xfrm>
          </p:grpSpPr>
          <p:sp>
            <p:nvSpPr>
              <p:cNvPr id="584" name="Shape 584"/>
              <p:cNvSpPr/>
              <p:nvPr/>
            </p:nvSpPr>
            <p:spPr>
              <a:xfrm>
                <a:off x="0" y="-22443"/>
                <a:ext cx="3972444" cy="9774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2600" dirty="0"/>
                  <a:t>Compare to</a:t>
                </a:r>
              </a:p>
            </p:txBody>
          </p:sp>
          <p:sp>
            <p:nvSpPr>
              <p:cNvPr id="585" name="Shape 585"/>
              <p:cNvSpPr/>
              <p:nvPr/>
            </p:nvSpPr>
            <p:spPr>
              <a:xfrm>
                <a:off x="3946023" y="550803"/>
                <a:ext cx="1066192" cy="761490"/>
              </a:xfrm>
              <a:custGeom>
                <a:avLst/>
                <a:gdLst/>
                <a:ahLst/>
                <a:cxnLst>
                  <a:cxn ang="0">
                    <a:pos x="wd2" y="hd2"/>
                  </a:cxn>
                  <a:cxn ang="5400000">
                    <a:pos x="wd2" y="hd2"/>
                  </a:cxn>
                  <a:cxn ang="10800000">
                    <a:pos x="wd2" y="hd2"/>
                  </a:cxn>
                  <a:cxn ang="16200000">
                    <a:pos x="wd2" y="hd2"/>
                  </a:cxn>
                </a:cxnLst>
                <a:rect l="0" t="0" r="r" b="b"/>
                <a:pathLst>
                  <a:path w="21448" h="21600" extrusionOk="0">
                    <a:moveTo>
                      <a:pt x="0" y="0"/>
                    </a:moveTo>
                    <a:cubicBezTo>
                      <a:pt x="7385" y="0"/>
                      <a:pt x="21600" y="1637"/>
                      <a:pt x="21447" y="21600"/>
                    </a:cubicBezTo>
                  </a:path>
                </a:pathLst>
              </a:custGeom>
              <a:noFill/>
              <a:ln w="63500" cap="flat">
                <a:solidFill>
                  <a:srgbClr val="000000"/>
                </a:solidFill>
                <a:prstDash val="solid"/>
                <a:miter lim="400000"/>
                <a:tailEnd type="stealth" w="med" len="med"/>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gr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727629521"/>
      </p:ext>
    </p:extLst>
  </p:cSld>
  <p:clrMapOvr>
    <a:masterClrMapping/>
  </p:clrMapOvr>
  <p:transition spd="med">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 name="result_transfer_pres_00_crop.pdf"/>
          <p:cNvPicPr/>
          <p:nvPr/>
        </p:nvPicPr>
        <p:blipFill>
          <a:blip r:embed="rId3"/>
          <a:stretch>
            <a:fillRect/>
          </a:stretch>
        </p:blipFill>
        <p:spPr>
          <a:xfrm>
            <a:off x="111579" y="137633"/>
            <a:ext cx="8915400" cy="5891916"/>
          </a:xfrm>
          <a:prstGeom prst="rect">
            <a:avLst/>
          </a:prstGeom>
          <a:ln w="12700">
            <a:miter lim="400000"/>
          </a:ln>
        </p:spPr>
      </p:pic>
      <p:pic>
        <p:nvPicPr>
          <p:cNvPr id="694" name="result_transfer_pres_00_crop.pdf"/>
          <p:cNvPicPr/>
          <p:nvPr/>
        </p:nvPicPr>
        <p:blipFill>
          <a:blip r:embed="rId3"/>
          <a:stretch>
            <a:fillRect/>
          </a:stretch>
        </p:blipFill>
        <p:spPr>
          <a:xfrm>
            <a:off x="111579" y="137633"/>
            <a:ext cx="8915400" cy="5891916"/>
          </a:xfrm>
          <a:prstGeom prst="rect">
            <a:avLst/>
          </a:prstGeom>
          <a:ln w="12700">
            <a:miter lim="400000"/>
          </a:ln>
        </p:spPr>
      </p:pic>
      <p:sp>
        <p:nvSpPr>
          <p:cNvPr id="695" name="Shape 695"/>
          <p:cNvSpPr/>
          <p:nvPr/>
        </p:nvSpPr>
        <p:spPr>
          <a:xfrm>
            <a:off x="1812472" y="372291"/>
            <a:ext cx="217714" cy="1750423"/>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6" name="Shape 696"/>
          <p:cNvSpPr/>
          <p:nvPr/>
        </p:nvSpPr>
        <p:spPr>
          <a:xfrm>
            <a:off x="2922814" y="378823"/>
            <a:ext cx="217714" cy="1809206"/>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7" name="Shape 697"/>
          <p:cNvSpPr/>
          <p:nvPr/>
        </p:nvSpPr>
        <p:spPr>
          <a:xfrm>
            <a:off x="4033157" y="372291"/>
            <a:ext cx="217714" cy="196596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8" name="Shape 698"/>
          <p:cNvSpPr/>
          <p:nvPr/>
        </p:nvSpPr>
        <p:spPr>
          <a:xfrm>
            <a:off x="5143500" y="372291"/>
            <a:ext cx="217714" cy="2638698"/>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9" name="Shape 699"/>
          <p:cNvSpPr/>
          <p:nvPr/>
        </p:nvSpPr>
        <p:spPr>
          <a:xfrm>
            <a:off x="6253843" y="372292"/>
            <a:ext cx="217714" cy="3735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0" name="Shape 700"/>
          <p:cNvSpPr/>
          <p:nvPr/>
        </p:nvSpPr>
        <p:spPr>
          <a:xfrm>
            <a:off x="7364186" y="372292"/>
            <a:ext cx="217714" cy="3735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1" name="Shape 701"/>
          <p:cNvSpPr/>
          <p:nvPr/>
        </p:nvSpPr>
        <p:spPr>
          <a:xfrm>
            <a:off x="8474529" y="372292"/>
            <a:ext cx="217714" cy="4826726"/>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2" name="Shape 702"/>
          <p:cNvSpPr/>
          <p:nvPr/>
        </p:nvSpPr>
        <p:spPr>
          <a:xfrm>
            <a:off x="859972" y="4754880"/>
            <a:ext cx="1774371" cy="28085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03" name="result_transfer_pres_00_crop.pdf"/>
          <p:cNvPicPr/>
          <p:nvPr/>
        </p:nvPicPr>
        <p:blipFill>
          <a:blip r:embed="rId3"/>
          <a:srcRect l="29425" t="95999" r="23260"/>
          <a:stretch>
            <a:fillRect/>
          </a:stretch>
        </p:blipFill>
        <p:spPr>
          <a:xfrm>
            <a:off x="1696778" y="579990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422677847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70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iterate>
                                    <p:tmAbs val="0"/>
                                  </p:iterate>
                                  <p:childTnLst>
                                    <p:set>
                                      <p:cBhvr>
                                        <p:cTn id="10" fill="hold">
                                          <p:stCondLst>
                                            <p:cond delay="0"/>
                                          </p:stCondLst>
                                        </p:cTn>
                                        <p:tgtEl>
                                          <p:spTgt spid="695"/>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grpId="0" nodeType="afterEffect">
                                  <p:stCondLst>
                                    <p:cond delay="0"/>
                                  </p:stCondLst>
                                  <p:iterate>
                                    <p:tmAbs val="0"/>
                                  </p:iterate>
                                  <p:childTnLst>
                                    <p:set>
                                      <p:cBhvr>
                                        <p:cTn id="13" fill="hold">
                                          <p:stCondLst>
                                            <p:cond delay="0"/>
                                          </p:stCondLst>
                                        </p:cTn>
                                        <p:tgtEl>
                                          <p:spTgt spid="696"/>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grpId="0" nodeType="afterEffect">
                                  <p:stCondLst>
                                    <p:cond delay="0"/>
                                  </p:stCondLst>
                                  <p:iterate>
                                    <p:tmAbs val="0"/>
                                  </p:iterate>
                                  <p:childTnLst>
                                    <p:set>
                                      <p:cBhvr>
                                        <p:cTn id="16" fill="hold">
                                          <p:stCondLst>
                                            <p:cond delay="0"/>
                                          </p:stCondLst>
                                        </p:cTn>
                                        <p:tgtEl>
                                          <p:spTgt spid="697"/>
                                        </p:tgtEl>
                                        <p:attrNameLst>
                                          <p:attrName>style.visibility</p:attrName>
                                        </p:attrNameLst>
                                      </p:cBhvr>
                                      <p:to>
                                        <p:strVal val="hidden"/>
                                      </p:to>
                                    </p:set>
                                  </p:childTnLst>
                                </p:cTn>
                              </p:par>
                            </p:childTnLst>
                          </p:cTn>
                        </p:par>
                        <p:par>
                          <p:cTn id="17" fill="hold">
                            <p:stCondLst>
                              <p:cond delay="0"/>
                            </p:stCondLst>
                            <p:childTnLst>
                              <p:par>
                                <p:cTn id="18" presetID="1" presetClass="exit" presetSubtype="0" fill="hold" grpId="0" nodeType="afterEffect">
                                  <p:stCondLst>
                                    <p:cond delay="0"/>
                                  </p:stCondLst>
                                  <p:iterate>
                                    <p:tmAbs val="0"/>
                                  </p:iterate>
                                  <p:childTnLst>
                                    <p:set>
                                      <p:cBhvr>
                                        <p:cTn id="19" fill="hold">
                                          <p:stCondLst>
                                            <p:cond delay="0"/>
                                          </p:stCondLst>
                                        </p:cTn>
                                        <p:tgtEl>
                                          <p:spTgt spid="698"/>
                                        </p:tgtEl>
                                        <p:attrNameLst>
                                          <p:attrName>style.visibility</p:attrName>
                                        </p:attrNameLst>
                                      </p:cBhvr>
                                      <p:to>
                                        <p:strVal val="hidden"/>
                                      </p:to>
                                    </p:set>
                                  </p:childTnLst>
                                </p:cTn>
                              </p:par>
                            </p:childTnLst>
                          </p:cTn>
                        </p:par>
                        <p:par>
                          <p:cTn id="20" fill="hold">
                            <p:stCondLst>
                              <p:cond delay="0"/>
                            </p:stCondLst>
                            <p:childTnLst>
                              <p:par>
                                <p:cTn id="21" presetID="1" presetClass="exit" presetSubtype="0" fill="hold" grpId="0" nodeType="afterEffect">
                                  <p:stCondLst>
                                    <p:cond delay="0"/>
                                  </p:stCondLst>
                                  <p:iterate>
                                    <p:tmAbs val="0"/>
                                  </p:iterate>
                                  <p:childTnLst>
                                    <p:set>
                                      <p:cBhvr>
                                        <p:cTn id="22" fill="hold">
                                          <p:stCondLst>
                                            <p:cond delay="0"/>
                                          </p:stCondLst>
                                        </p:cTn>
                                        <p:tgtEl>
                                          <p:spTgt spid="699"/>
                                        </p:tgtEl>
                                        <p:attrNameLst>
                                          <p:attrName>style.visibility</p:attrName>
                                        </p:attrNameLst>
                                      </p:cBhvr>
                                      <p:to>
                                        <p:strVal val="hidden"/>
                                      </p:to>
                                    </p:set>
                                  </p:childTnLst>
                                </p:cTn>
                              </p:par>
                            </p:childTnLst>
                          </p:cTn>
                        </p:par>
                        <p:par>
                          <p:cTn id="23" fill="hold">
                            <p:stCondLst>
                              <p:cond delay="0"/>
                            </p:stCondLst>
                            <p:childTnLst>
                              <p:par>
                                <p:cTn id="24" presetID="1" presetClass="exit" presetSubtype="0" fill="hold" grpId="0" nodeType="afterEffect">
                                  <p:stCondLst>
                                    <p:cond delay="0"/>
                                  </p:stCondLst>
                                  <p:iterate>
                                    <p:tmAbs val="0"/>
                                  </p:iterate>
                                  <p:childTnLst>
                                    <p:set>
                                      <p:cBhvr>
                                        <p:cTn id="25" fill="hold">
                                          <p:stCondLst>
                                            <p:cond delay="0"/>
                                          </p:stCondLst>
                                        </p:cTn>
                                        <p:tgtEl>
                                          <p:spTgt spid="700"/>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grpId="0" nodeType="afterEffect">
                                  <p:stCondLst>
                                    <p:cond delay="0"/>
                                  </p:stCondLst>
                                  <p:iterate>
                                    <p:tmAbs val="0"/>
                                  </p:iterate>
                                  <p:childTnLst>
                                    <p:set>
                                      <p:cBhvr>
                                        <p:cTn id="28" fill="hold">
                                          <p:stCondLst>
                                            <p:cond delay="0"/>
                                          </p:stCondLst>
                                        </p:cTn>
                                        <p:tgtEl>
                                          <p:spTgt spid="7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0" animBg="1" advAuto="0"/>
      <p:bldP spid="696" grpId="0" animBg="1" advAuto="0"/>
      <p:bldP spid="697" grpId="0" animBg="1" advAuto="0"/>
      <p:bldP spid="698" grpId="0" animBg="1" advAuto="0"/>
      <p:bldP spid="699" grpId="0" animBg="1" advAuto="0"/>
      <p:bldP spid="700" grpId="0" animBg="1" advAuto="0"/>
      <p:bldP spid="701" grpId="0" animBg="1" advAuto="0"/>
      <p:bldP spid="702" grpId="0"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3" name="Group 633"/>
          <p:cNvGrpSpPr/>
          <p:nvPr/>
        </p:nvGrpSpPr>
        <p:grpSpPr>
          <a:xfrm>
            <a:off x="827139" y="424543"/>
            <a:ext cx="7733974" cy="4761412"/>
            <a:chOff x="21850" y="0"/>
            <a:chExt cx="18045938" cy="9258300"/>
          </a:xfrm>
        </p:grpSpPr>
        <p:sp>
          <p:nvSpPr>
            <p:cNvPr id="617" name="Shape 617"/>
            <p:cNvSpPr/>
            <p:nvPr/>
          </p:nvSpPr>
          <p:spPr>
            <a:xfrm flipH="1">
              <a:off x="1927259" y="6383119"/>
              <a:ext cx="1" cy="156352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18" name="Shape 618"/>
            <p:cNvSpPr/>
            <p:nvPr/>
          </p:nvSpPr>
          <p:spPr>
            <a:xfrm>
              <a:off x="16166845" y="5181598"/>
              <a:ext cx="1" cy="306097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19" name="Shape 619"/>
            <p:cNvSpPr/>
            <p:nvPr/>
          </p:nvSpPr>
          <p:spPr>
            <a:xfrm>
              <a:off x="13654371" y="3901518"/>
              <a:ext cx="2554788" cy="8"/>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20" name="Shape 620"/>
            <p:cNvSpPr/>
            <p:nvPr/>
          </p:nvSpPr>
          <p:spPr>
            <a:xfrm>
              <a:off x="11394820" y="2208530"/>
              <a:ext cx="2387474" cy="338995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21" name="Shape 621"/>
            <p:cNvSpPr/>
            <p:nvPr/>
          </p:nvSpPr>
          <p:spPr>
            <a:xfrm flipV="1">
              <a:off x="11236359" y="3898896"/>
              <a:ext cx="488389" cy="4"/>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22" name="Shape 622"/>
            <p:cNvSpPr/>
            <p:nvPr/>
          </p:nvSpPr>
          <p:spPr>
            <a:xfrm>
              <a:off x="9099850" y="2208530"/>
              <a:ext cx="2387474" cy="338995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23" name="Shape 623"/>
            <p:cNvSpPr/>
            <p:nvPr/>
          </p:nvSpPr>
          <p:spPr>
            <a:xfrm>
              <a:off x="14199778" y="0"/>
              <a:ext cx="339996" cy="7797807"/>
            </a:xfrm>
            <a:prstGeom prst="rect">
              <a:avLst/>
            </a:pr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4" name="Shape 624"/>
            <p:cNvSpPr/>
            <p:nvPr/>
          </p:nvSpPr>
          <p:spPr>
            <a:xfrm>
              <a:off x="15100788" y="0"/>
              <a:ext cx="339996" cy="7797807"/>
            </a:xfrm>
            <a:prstGeom prst="rect">
              <a:avLst/>
            </a:pr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5" name="Shape 625"/>
            <p:cNvSpPr/>
            <p:nvPr/>
          </p:nvSpPr>
          <p:spPr>
            <a:xfrm>
              <a:off x="16000319" y="2482850"/>
              <a:ext cx="342901" cy="2832100"/>
            </a:xfrm>
            <a:prstGeom prst="rect">
              <a:avLst/>
            </a:pr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6" name="Shape 626"/>
            <p:cNvSpPr/>
            <p:nvPr/>
          </p:nvSpPr>
          <p:spPr>
            <a:xfrm flipV="1">
              <a:off x="8950359" y="3898900"/>
              <a:ext cx="488389" cy="3"/>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27" name="Shape 627"/>
            <p:cNvSpPr/>
            <p:nvPr/>
          </p:nvSpPr>
          <p:spPr>
            <a:xfrm>
              <a:off x="6791123" y="2203298"/>
              <a:ext cx="2387473" cy="3389958"/>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28" name="Shape 628"/>
            <p:cNvSpPr/>
            <p:nvPr/>
          </p:nvSpPr>
          <p:spPr>
            <a:xfrm flipV="1">
              <a:off x="6664359" y="3898900"/>
              <a:ext cx="488389" cy="3"/>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29" name="Shape 629"/>
            <p:cNvSpPr/>
            <p:nvPr/>
          </p:nvSpPr>
          <p:spPr>
            <a:xfrm>
              <a:off x="4284665" y="1677894"/>
              <a:ext cx="2575168" cy="4455013"/>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9D99FE"/>
            </a:solidFill>
            <a:ln w="254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30" name="Shape 630"/>
            <p:cNvSpPr/>
            <p:nvPr/>
          </p:nvSpPr>
          <p:spPr>
            <a:xfrm>
              <a:off x="21849" y="7594600"/>
              <a:ext cx="4060996"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Images</a:t>
              </a:r>
            </a:p>
          </p:txBody>
        </p:sp>
        <p:sp>
          <p:nvSpPr>
            <p:cNvPr id="631" name="Shape 631"/>
            <p:cNvSpPr/>
            <p:nvPr/>
          </p:nvSpPr>
          <p:spPr>
            <a:xfrm>
              <a:off x="14294830" y="7874000"/>
              <a:ext cx="3772959"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Labels</a:t>
              </a:r>
            </a:p>
          </p:txBody>
        </p:sp>
        <p:sp>
          <p:nvSpPr>
            <p:cNvPr id="632" name="Shape 632"/>
            <p:cNvSpPr/>
            <p:nvPr/>
          </p:nvSpPr>
          <p:spPr>
            <a:xfrm flipV="1">
              <a:off x="4251359" y="3898900"/>
              <a:ext cx="488390" cy="3"/>
            </a:xfrm>
            <a:prstGeom prst="line">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grpSp>
      <p:sp>
        <p:nvSpPr>
          <p:cNvPr id="634" name="Shape 634"/>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35" name="Shape 635"/>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36" name="Shape 636"/>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235764432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iterate>
                                    <p:tmAbs val="0"/>
                                  </p:iterate>
                                  <p:childTnLst>
                                    <p:animEffect transition="out" filter="wipe(left)">
                                      <p:cBhvr>
                                        <p:cTn id="6" dur="1000" fill="hold"/>
                                        <p:tgtEl>
                                          <p:spTgt spid="633"/>
                                        </p:tgtEl>
                                      </p:cBhvr>
                                    </p:animEffect>
                                    <p:set>
                                      <p:cBhvr>
                                        <p:cTn id="7" fill="hold">
                                          <p:stCondLst>
                                            <p:cond delay="999"/>
                                          </p:stCondLst>
                                        </p:cTn>
                                        <p:tgtEl>
                                          <p:spTgt spid="6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2" name="Group 642"/>
          <p:cNvGrpSpPr/>
          <p:nvPr/>
        </p:nvGrpSpPr>
        <p:grpSpPr>
          <a:xfrm>
            <a:off x="827139" y="3089365"/>
            <a:ext cx="7733974" cy="2096590"/>
            <a:chOff x="21850" y="0"/>
            <a:chExt cx="18045938" cy="4076701"/>
          </a:xfrm>
        </p:grpSpPr>
        <p:sp>
          <p:nvSpPr>
            <p:cNvPr id="638" name="Shape 638"/>
            <p:cNvSpPr/>
            <p:nvPr/>
          </p:nvSpPr>
          <p:spPr>
            <a:xfrm flipH="1">
              <a:off x="1927259" y="1201521"/>
              <a:ext cx="1" cy="156352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39" name="Shape 639"/>
            <p:cNvSpPr/>
            <p:nvPr/>
          </p:nvSpPr>
          <p:spPr>
            <a:xfrm>
              <a:off x="16166845" y="0"/>
              <a:ext cx="1" cy="306097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40" name="Shape 640"/>
            <p:cNvSpPr/>
            <p:nvPr/>
          </p:nvSpPr>
          <p:spPr>
            <a:xfrm>
              <a:off x="21849" y="2413001"/>
              <a:ext cx="4060996"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Images</a:t>
              </a:r>
            </a:p>
          </p:txBody>
        </p:sp>
        <p:sp>
          <p:nvSpPr>
            <p:cNvPr id="641" name="Shape 641"/>
            <p:cNvSpPr/>
            <p:nvPr/>
          </p:nvSpPr>
          <p:spPr>
            <a:xfrm>
              <a:off x="14294830" y="2692401"/>
              <a:ext cx="3772959"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Labels</a:t>
              </a:r>
            </a:p>
          </p:txBody>
        </p:sp>
      </p:grpSp>
      <p:sp>
        <p:nvSpPr>
          <p:cNvPr id="643" name="Shape 643"/>
          <p:cNvSpPr/>
          <p:nvPr/>
        </p:nvSpPr>
        <p:spPr>
          <a:xfrm>
            <a:off x="6669648" y="2431038"/>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44" name="Shape 644"/>
          <p:cNvSpPr/>
          <p:nvPr/>
        </p:nvSpPr>
        <p:spPr>
          <a:xfrm>
            <a:off x="5701269"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45" name="Shape 645"/>
          <p:cNvSpPr/>
          <p:nvPr/>
        </p:nvSpPr>
        <p:spPr>
          <a:xfrm flipV="1">
            <a:off x="5633357" y="242968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46" name="Shape 646"/>
          <p:cNvSpPr/>
          <p:nvPr/>
        </p:nvSpPr>
        <p:spPr>
          <a:xfrm>
            <a:off x="4717711"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47" name="Shape 647"/>
          <p:cNvSpPr/>
          <p:nvPr/>
        </p:nvSpPr>
        <p:spPr>
          <a:xfrm>
            <a:off x="6903394" y="424543"/>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8" name="Shape 648"/>
          <p:cNvSpPr/>
          <p:nvPr/>
        </p:nvSpPr>
        <p:spPr>
          <a:xfrm>
            <a:off x="7289541" y="424543"/>
            <a:ext cx="145713" cy="4010301"/>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9" name="Shape 649"/>
          <p:cNvSpPr/>
          <p:nvPr/>
        </p:nvSpPr>
        <p:spPr>
          <a:xfrm>
            <a:off x="7675054" y="1701437"/>
            <a:ext cx="146958" cy="1456509"/>
          </a:xfrm>
          <a:prstGeom prst="rect">
            <a:avLst/>
          </a:prstGeom>
          <a:solidFill>
            <a:srgbClr val="FFFFFF"/>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0" name="Shape 650"/>
          <p:cNvSpPr/>
          <p:nvPr/>
        </p:nvSpPr>
        <p:spPr>
          <a:xfrm flipV="1">
            <a:off x="4653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51" name="Shape 651"/>
          <p:cNvSpPr/>
          <p:nvPr/>
        </p:nvSpPr>
        <p:spPr>
          <a:xfrm>
            <a:off x="3728256" y="155766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52" name="Shape 652"/>
          <p:cNvSpPr/>
          <p:nvPr/>
        </p:nvSpPr>
        <p:spPr>
          <a:xfrm flipV="1">
            <a:off x="3673929"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53" name="Shape 653"/>
          <p:cNvSpPr/>
          <p:nvPr/>
        </p:nvSpPr>
        <p:spPr>
          <a:xfrm>
            <a:off x="2654059" y="1287460"/>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FFFFFF"/>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54" name="Shape 654"/>
          <p:cNvSpPr/>
          <p:nvPr/>
        </p:nvSpPr>
        <p:spPr>
          <a:xfrm flipV="1">
            <a:off x="2639786"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55" name="Shape 655"/>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56" name="Shape 656"/>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57" name="Shape 657"/>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grpSp>
        <p:nvGrpSpPr>
          <p:cNvPr id="660" name="Group 660"/>
          <p:cNvGrpSpPr/>
          <p:nvPr/>
        </p:nvGrpSpPr>
        <p:grpSpPr>
          <a:xfrm>
            <a:off x="1572986" y="2769326"/>
            <a:ext cx="250372" cy="376617"/>
            <a:chOff x="0" y="0"/>
            <a:chExt cx="584200" cy="732309"/>
          </a:xfrm>
        </p:grpSpPr>
        <p:sp>
          <p:nvSpPr>
            <p:cNvPr id="658" name="Shape 658"/>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9" name="Shape 659"/>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grpSp>
        <p:nvGrpSpPr>
          <p:cNvPr id="663" name="Group 663"/>
          <p:cNvGrpSpPr/>
          <p:nvPr/>
        </p:nvGrpSpPr>
        <p:grpSpPr>
          <a:xfrm>
            <a:off x="2443843" y="2769326"/>
            <a:ext cx="250371" cy="376617"/>
            <a:chOff x="0" y="0"/>
            <a:chExt cx="584200" cy="732309"/>
          </a:xfrm>
        </p:grpSpPr>
        <p:sp>
          <p:nvSpPr>
            <p:cNvPr id="661" name="Shape 661"/>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2" name="Shape 662"/>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79796800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9" name="Group 669"/>
          <p:cNvGrpSpPr/>
          <p:nvPr/>
        </p:nvGrpSpPr>
        <p:grpSpPr>
          <a:xfrm>
            <a:off x="827139" y="3089365"/>
            <a:ext cx="7733974" cy="2096590"/>
            <a:chOff x="21850" y="0"/>
            <a:chExt cx="18045938" cy="4076701"/>
          </a:xfrm>
        </p:grpSpPr>
        <p:sp>
          <p:nvSpPr>
            <p:cNvPr id="665" name="Shape 665"/>
            <p:cNvSpPr/>
            <p:nvPr/>
          </p:nvSpPr>
          <p:spPr>
            <a:xfrm flipH="1">
              <a:off x="1927259" y="1201521"/>
              <a:ext cx="1" cy="1563529"/>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66" name="Shape 666"/>
            <p:cNvSpPr/>
            <p:nvPr/>
          </p:nvSpPr>
          <p:spPr>
            <a:xfrm>
              <a:off x="16166845" y="0"/>
              <a:ext cx="1" cy="3060975"/>
            </a:xfrm>
            <a:prstGeom prst="line">
              <a:avLst/>
            </a:prstGeom>
            <a:noFill/>
            <a:ln w="38100" cap="flat">
              <a:solidFill>
                <a:srgbClr val="000000"/>
              </a:solidFill>
              <a:custDash>
                <a:ds d="200000" sp="200000"/>
              </a:custDash>
              <a:miter lim="400000"/>
            </a:ln>
            <a:effectLst/>
          </p:spPr>
          <p:txBody>
            <a:bodyPr wrap="square" lIns="0" tIns="0" rIns="0" bIns="0" numCol="1" anchor="ctr">
              <a:noAutofit/>
            </a:bodyPr>
            <a:lstStyle/>
            <a:p>
              <a:pPr defTabSz="210998">
                <a:defRPr sz="1200">
                  <a:latin typeface="Helvetica"/>
                  <a:ea typeface="Helvetica"/>
                  <a:cs typeface="Helvetica"/>
                  <a:sym typeface="Helvetica"/>
                </a:defRPr>
              </a:pPr>
              <a:endParaRPr/>
            </a:p>
          </p:txBody>
        </p:sp>
        <p:sp>
          <p:nvSpPr>
            <p:cNvPr id="667" name="Shape 667"/>
            <p:cNvSpPr/>
            <p:nvPr/>
          </p:nvSpPr>
          <p:spPr>
            <a:xfrm>
              <a:off x="21849" y="2413001"/>
              <a:ext cx="4060996"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Images</a:t>
              </a:r>
            </a:p>
          </p:txBody>
        </p:sp>
        <p:sp>
          <p:nvSpPr>
            <p:cNvPr id="668" name="Shape 668"/>
            <p:cNvSpPr/>
            <p:nvPr/>
          </p:nvSpPr>
          <p:spPr>
            <a:xfrm>
              <a:off x="14294830" y="2692401"/>
              <a:ext cx="3772959" cy="13843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lvl="0">
                <a:defRPr sz="1800"/>
              </a:pPr>
              <a:r>
                <a:rPr sz="3900">
                  <a:solidFill>
                    <a:srgbClr val="0433FF"/>
                  </a:solidFill>
                  <a:latin typeface="Helvetica"/>
                  <a:ea typeface="Helvetica"/>
                  <a:cs typeface="Helvetica"/>
                  <a:sym typeface="Helvetica"/>
                </a:rPr>
                <a:t>B</a:t>
              </a:r>
              <a:r>
                <a:rPr sz="3300">
                  <a:solidFill>
                    <a:srgbClr val="0433FF"/>
                  </a:solidFill>
                </a:rPr>
                <a:t> Labels</a:t>
              </a:r>
            </a:p>
          </p:txBody>
        </p:sp>
      </p:grpSp>
      <p:sp>
        <p:nvSpPr>
          <p:cNvPr id="670" name="Shape 670"/>
          <p:cNvSpPr/>
          <p:nvPr/>
        </p:nvSpPr>
        <p:spPr>
          <a:xfrm>
            <a:off x="6669648" y="2431038"/>
            <a:ext cx="1094909" cy="4"/>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71" name="Shape 671"/>
          <p:cNvSpPr/>
          <p:nvPr/>
        </p:nvSpPr>
        <p:spPr>
          <a:xfrm>
            <a:off x="5701269"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72" name="Shape 672"/>
          <p:cNvSpPr/>
          <p:nvPr/>
        </p:nvSpPr>
        <p:spPr>
          <a:xfrm flipV="1">
            <a:off x="5633357" y="2429689"/>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73" name="Shape 673"/>
          <p:cNvSpPr/>
          <p:nvPr/>
        </p:nvSpPr>
        <p:spPr>
          <a:xfrm>
            <a:off x="4717711" y="156035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74" name="Shape 674"/>
          <p:cNvSpPr/>
          <p:nvPr/>
        </p:nvSpPr>
        <p:spPr>
          <a:xfrm>
            <a:off x="6903394" y="424543"/>
            <a:ext cx="145713" cy="4010301"/>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5" name="Shape 675"/>
          <p:cNvSpPr/>
          <p:nvPr/>
        </p:nvSpPr>
        <p:spPr>
          <a:xfrm>
            <a:off x="7289541" y="424543"/>
            <a:ext cx="145713" cy="4010301"/>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6" name="Shape 676"/>
          <p:cNvSpPr/>
          <p:nvPr/>
        </p:nvSpPr>
        <p:spPr>
          <a:xfrm>
            <a:off x="7675054" y="1701437"/>
            <a:ext cx="146958" cy="1456509"/>
          </a:xfrm>
          <a:prstGeom prst="rect">
            <a:avLst/>
          </a:prstGeom>
          <a:solidFill>
            <a:srgbClr val="9D99FE"/>
          </a:solidFill>
          <a:ln w="25400">
            <a:solidFill/>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7" name="Shape 677"/>
          <p:cNvSpPr/>
          <p:nvPr/>
        </p:nvSpPr>
        <p:spPr>
          <a:xfrm flipV="1">
            <a:off x="4653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78" name="Shape 678"/>
          <p:cNvSpPr/>
          <p:nvPr/>
        </p:nvSpPr>
        <p:spPr>
          <a:xfrm>
            <a:off x="3728256" y="1557668"/>
            <a:ext cx="1023203" cy="1743407"/>
          </a:xfrm>
          <a:custGeom>
            <a:avLst/>
            <a:gdLst/>
            <a:ahLst/>
            <a:cxnLst>
              <a:cxn ang="0">
                <a:pos x="wd2" y="hd2"/>
              </a:cxn>
              <a:cxn ang="5400000">
                <a:pos x="wd2" y="hd2"/>
              </a:cxn>
              <a:cxn ang="10800000">
                <a:pos x="wd2" y="hd2"/>
              </a:cxn>
              <a:cxn ang="16200000">
                <a:pos x="wd2" y="hd2"/>
              </a:cxn>
            </a:cxnLst>
            <a:rect l="0" t="0" r="r" b="b"/>
            <a:pathLst>
              <a:path w="21600" h="21600" extrusionOk="0">
                <a:moveTo>
                  <a:pt x="5689" y="8214"/>
                </a:moveTo>
                <a:lnTo>
                  <a:pt x="5654" y="21600"/>
                </a:lnTo>
                <a:lnTo>
                  <a:pt x="0" y="13463"/>
                </a:lnTo>
                <a:lnTo>
                  <a:pt x="0" y="25"/>
                </a:lnTo>
                <a:lnTo>
                  <a:pt x="5654" y="8174"/>
                </a:lnTo>
                <a:lnTo>
                  <a:pt x="0" y="0"/>
                </a:lnTo>
                <a:lnTo>
                  <a:pt x="15878" y="2"/>
                </a:lnTo>
                <a:lnTo>
                  <a:pt x="21600" y="8187"/>
                </a:lnTo>
                <a:lnTo>
                  <a:pt x="5654" y="8174"/>
                </a:lnTo>
                <a:lnTo>
                  <a:pt x="21595" y="8179"/>
                </a:lnTo>
                <a:lnTo>
                  <a:pt x="21503" y="21575"/>
                </a:lnTo>
                <a:lnTo>
                  <a:pt x="5654" y="21600"/>
                </a:lnTo>
                <a:lnTo>
                  <a:pt x="5689" y="821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79" name="Shape 679"/>
          <p:cNvSpPr/>
          <p:nvPr/>
        </p:nvSpPr>
        <p:spPr>
          <a:xfrm flipV="1">
            <a:off x="3673929"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80" name="Shape 680"/>
          <p:cNvSpPr/>
          <p:nvPr/>
        </p:nvSpPr>
        <p:spPr>
          <a:xfrm>
            <a:off x="2654059" y="1287460"/>
            <a:ext cx="1103644" cy="2291150"/>
          </a:xfrm>
          <a:custGeom>
            <a:avLst/>
            <a:gdLst/>
            <a:ahLst/>
            <a:cxnLst>
              <a:cxn ang="0">
                <a:pos x="wd2" y="hd2"/>
              </a:cxn>
              <a:cxn ang="5400000">
                <a:pos x="wd2" y="hd2"/>
              </a:cxn>
              <a:cxn ang="10800000">
                <a:pos x="wd2" y="hd2"/>
              </a:cxn>
              <a:cxn ang="16200000">
                <a:pos x="wd2" y="hd2"/>
              </a:cxn>
            </a:cxnLst>
            <a:rect l="0" t="0" r="r" b="b"/>
            <a:pathLst>
              <a:path w="21600" h="21600" extrusionOk="0">
                <a:moveTo>
                  <a:pt x="6880" y="8174"/>
                </a:moveTo>
                <a:lnTo>
                  <a:pt x="6880" y="21600"/>
                </a:lnTo>
                <a:lnTo>
                  <a:pt x="0" y="13463"/>
                </a:lnTo>
                <a:lnTo>
                  <a:pt x="0" y="25"/>
                </a:lnTo>
                <a:lnTo>
                  <a:pt x="6880" y="8174"/>
                </a:lnTo>
                <a:lnTo>
                  <a:pt x="0" y="0"/>
                </a:lnTo>
                <a:lnTo>
                  <a:pt x="14716" y="24"/>
                </a:lnTo>
                <a:lnTo>
                  <a:pt x="21600" y="8174"/>
                </a:lnTo>
                <a:lnTo>
                  <a:pt x="6880" y="8174"/>
                </a:lnTo>
                <a:lnTo>
                  <a:pt x="21567" y="8174"/>
                </a:lnTo>
                <a:lnTo>
                  <a:pt x="21567" y="21600"/>
                </a:lnTo>
                <a:lnTo>
                  <a:pt x="6880" y="21600"/>
                </a:lnTo>
                <a:lnTo>
                  <a:pt x="6880" y="8174"/>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81" name="Shape 681"/>
          <p:cNvSpPr/>
          <p:nvPr/>
        </p:nvSpPr>
        <p:spPr>
          <a:xfrm flipV="1">
            <a:off x="2639786"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82" name="Shape 682"/>
          <p:cNvSpPr/>
          <p:nvPr/>
        </p:nvSpPr>
        <p:spPr>
          <a:xfrm>
            <a:off x="1885081" y="898350"/>
            <a:ext cx="889102" cy="3064692"/>
          </a:xfrm>
          <a:custGeom>
            <a:avLst/>
            <a:gdLst/>
            <a:ahLst/>
            <a:cxnLst>
              <a:cxn ang="0">
                <a:pos x="wd2" y="hd2"/>
              </a:cxn>
              <a:cxn ang="5400000">
                <a:pos x="wd2" y="hd2"/>
              </a:cxn>
              <a:cxn ang="10800000">
                <a:pos x="wd2" y="hd2"/>
              </a:cxn>
              <a:cxn ang="16200000">
                <a:pos x="wd2" y="hd2"/>
              </a:cxn>
            </a:cxnLst>
            <a:rect l="0" t="0" r="r" b="b"/>
            <a:pathLst>
              <a:path w="21600" h="21600" extrusionOk="0">
                <a:moveTo>
                  <a:pt x="11292" y="8176"/>
                </a:moveTo>
                <a:lnTo>
                  <a:pt x="11390" y="21600"/>
                </a:lnTo>
                <a:lnTo>
                  <a:pt x="0" y="13424"/>
                </a:lnTo>
                <a:lnTo>
                  <a:pt x="0" y="25"/>
                </a:lnTo>
                <a:lnTo>
                  <a:pt x="11292" y="8176"/>
                </a:lnTo>
                <a:lnTo>
                  <a:pt x="0" y="0"/>
                </a:lnTo>
                <a:lnTo>
                  <a:pt x="10262" y="1"/>
                </a:lnTo>
                <a:lnTo>
                  <a:pt x="21558" y="8176"/>
                </a:lnTo>
                <a:lnTo>
                  <a:pt x="11292" y="8176"/>
                </a:lnTo>
                <a:lnTo>
                  <a:pt x="21600" y="8176"/>
                </a:lnTo>
                <a:lnTo>
                  <a:pt x="21558" y="21600"/>
                </a:lnTo>
                <a:lnTo>
                  <a:pt x="11390" y="21600"/>
                </a:lnTo>
                <a:lnTo>
                  <a:pt x="11292" y="8176"/>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sp>
        <p:nvSpPr>
          <p:cNvPr id="683" name="Shape 683"/>
          <p:cNvSpPr/>
          <p:nvPr/>
        </p:nvSpPr>
        <p:spPr>
          <a:xfrm flipV="1">
            <a:off x="1986643" y="2429691"/>
            <a:ext cx="209310" cy="2"/>
          </a:xfrm>
          <a:prstGeom prst="line">
            <a:avLst/>
          </a:prstGeom>
          <a:solidFill>
            <a:srgbClr val="FFFFFF"/>
          </a:solidFill>
          <a:ln w="25400">
            <a:solidFill/>
            <a:miter lim="400000"/>
          </a:ln>
        </p:spPr>
        <p:txBody>
          <a:bodyPr lIns="0" tIns="0" rIns="0" bIns="0" anchor="ctr"/>
          <a:lstStyle/>
          <a:p>
            <a:pPr defTabSz="210998">
              <a:defRPr sz="1200">
                <a:latin typeface="Helvetica"/>
                <a:ea typeface="Helvetica"/>
                <a:cs typeface="Helvetica"/>
                <a:sym typeface="Helvetica"/>
              </a:defRPr>
            </a:pPr>
            <a:endParaRPr/>
          </a:p>
        </p:txBody>
      </p:sp>
      <p:sp>
        <p:nvSpPr>
          <p:cNvPr id="684" name="Shape 684"/>
          <p:cNvSpPr/>
          <p:nvPr/>
        </p:nvSpPr>
        <p:spPr>
          <a:xfrm>
            <a:off x="1322614" y="450753"/>
            <a:ext cx="752376" cy="3957871"/>
          </a:xfrm>
          <a:custGeom>
            <a:avLst/>
            <a:gdLst/>
            <a:ahLst/>
            <a:cxnLst>
              <a:cxn ang="0">
                <a:pos x="wd2" y="hd2"/>
              </a:cxn>
              <a:cxn ang="5400000">
                <a:pos x="wd2" y="hd2"/>
              </a:cxn>
              <a:cxn ang="10800000">
                <a:pos x="wd2" y="hd2"/>
              </a:cxn>
              <a:cxn ang="16200000">
                <a:pos x="wd2" y="hd2"/>
              </a:cxn>
            </a:cxnLst>
            <a:rect l="0" t="0" r="r" b="b"/>
            <a:pathLst>
              <a:path w="21600" h="21600" extrusionOk="0">
                <a:moveTo>
                  <a:pt x="17361" y="8201"/>
                </a:moveTo>
                <a:lnTo>
                  <a:pt x="17361" y="21600"/>
                </a:lnTo>
                <a:lnTo>
                  <a:pt x="0" y="13424"/>
                </a:lnTo>
                <a:lnTo>
                  <a:pt x="0" y="25"/>
                </a:lnTo>
                <a:lnTo>
                  <a:pt x="17361" y="8201"/>
                </a:lnTo>
                <a:lnTo>
                  <a:pt x="0" y="0"/>
                </a:lnTo>
                <a:lnTo>
                  <a:pt x="4174" y="0"/>
                </a:lnTo>
                <a:lnTo>
                  <a:pt x="21600" y="8201"/>
                </a:lnTo>
                <a:lnTo>
                  <a:pt x="17361" y="8201"/>
                </a:lnTo>
                <a:lnTo>
                  <a:pt x="21544" y="8201"/>
                </a:lnTo>
                <a:lnTo>
                  <a:pt x="21544" y="21600"/>
                </a:lnTo>
                <a:lnTo>
                  <a:pt x="17361" y="21600"/>
                </a:lnTo>
                <a:lnTo>
                  <a:pt x="17361" y="8201"/>
                </a:lnTo>
                <a:close/>
              </a:path>
            </a:pathLst>
          </a:custGeom>
          <a:solidFill>
            <a:srgbClr val="9D99FE"/>
          </a:solidFill>
          <a:ln w="25400">
            <a:solidFill/>
            <a:miter lim="400000"/>
          </a:ln>
        </p:spPr>
        <p:txBody>
          <a:bodyPr lIns="0" tIns="0" rIns="0" bIns="0" anchor="ctr"/>
          <a:lstStyle/>
          <a:p>
            <a:pPr lvl="0">
              <a:defRPr>
                <a:latin typeface="Gill Sans"/>
                <a:ea typeface="Gill Sans"/>
                <a:cs typeface="Gill Sans"/>
                <a:sym typeface="Gill Sans"/>
              </a:defRPr>
            </a:pPr>
            <a:endParaRPr/>
          </a:p>
        </p:txBody>
      </p:sp>
      <p:grpSp>
        <p:nvGrpSpPr>
          <p:cNvPr id="687" name="Group 687"/>
          <p:cNvGrpSpPr/>
          <p:nvPr/>
        </p:nvGrpSpPr>
        <p:grpSpPr>
          <a:xfrm>
            <a:off x="1572986" y="2769326"/>
            <a:ext cx="250372" cy="376617"/>
            <a:chOff x="0" y="0"/>
            <a:chExt cx="584200" cy="732309"/>
          </a:xfrm>
        </p:grpSpPr>
        <p:sp>
          <p:nvSpPr>
            <p:cNvPr id="685" name="Shape 685"/>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6" name="Shape 686"/>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grpSp>
        <p:nvGrpSpPr>
          <p:cNvPr id="690" name="Group 690"/>
          <p:cNvGrpSpPr/>
          <p:nvPr/>
        </p:nvGrpSpPr>
        <p:grpSpPr>
          <a:xfrm>
            <a:off x="2443843" y="2769326"/>
            <a:ext cx="250371" cy="376617"/>
            <a:chOff x="0" y="0"/>
            <a:chExt cx="584200" cy="732309"/>
          </a:xfrm>
        </p:grpSpPr>
        <p:sp>
          <p:nvSpPr>
            <p:cNvPr id="688" name="Shape 688"/>
            <p:cNvSpPr/>
            <p:nvPr/>
          </p:nvSpPr>
          <p:spPr>
            <a:xfrm>
              <a:off x="0" y="262409"/>
              <a:ext cx="584200" cy="469901"/>
            </a:xfrm>
            <a:prstGeom prst="roundRect">
              <a:avLst>
                <a:gd name="adj" fmla="val 31095"/>
              </a:avLst>
            </a:prstGeom>
            <a:solidFill>
              <a:srgbClr val="000000"/>
            </a:solidFill>
            <a:ln w="25400" cap="flat">
              <a:solidFill>
                <a:srgbClr val="000000"/>
              </a:solidFill>
              <a:prstDash val="solid"/>
              <a:miter lim="400000"/>
            </a:ln>
            <a:effectLst/>
          </p:spPr>
          <p:txBody>
            <a:bodyPr wrap="square" lIns="0" tIns="0" rIns="0" bIns="0" numCol="1" anchor="ctr">
              <a:noAutofit/>
            </a:bodyP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9" name="Shape 689"/>
            <p:cNvSpPr/>
            <p:nvPr/>
          </p:nvSpPr>
          <p:spPr>
            <a:xfrm>
              <a:off x="137082" y="0"/>
              <a:ext cx="315469" cy="282476"/>
            </a:xfrm>
            <a:custGeom>
              <a:avLst/>
              <a:gdLst/>
              <a:ahLst/>
              <a:cxnLst>
                <a:cxn ang="0">
                  <a:pos x="wd2" y="hd2"/>
                </a:cxn>
                <a:cxn ang="5400000">
                  <a:pos x="wd2" y="hd2"/>
                </a:cxn>
                <a:cxn ang="10800000">
                  <a:pos x="wd2" y="hd2"/>
                </a:cxn>
                <a:cxn ang="16200000">
                  <a:pos x="wd2" y="hd2"/>
                </a:cxn>
              </a:cxnLst>
              <a:rect l="0" t="0" r="r" b="b"/>
              <a:pathLst>
                <a:path w="21600" h="21600" extrusionOk="0">
                  <a:moveTo>
                    <a:pt x="0" y="21398"/>
                  </a:moveTo>
                  <a:cubicBezTo>
                    <a:pt x="0" y="14787"/>
                    <a:pt x="500" y="0"/>
                    <a:pt x="10748" y="0"/>
                  </a:cubicBezTo>
                  <a:cubicBezTo>
                    <a:pt x="20996" y="0"/>
                    <a:pt x="21600" y="15153"/>
                    <a:pt x="21600" y="21600"/>
                  </a:cubicBezTo>
                </a:path>
              </a:pathLst>
            </a:custGeom>
            <a:noFill/>
            <a:ln w="127000" cap="flat">
              <a:solidFill>
                <a:srgbClr val="000000"/>
              </a:solidFill>
              <a:prstDash val="solid"/>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grpSp>
      <p:sp>
        <p:nvSpPr>
          <p:cNvPr id="691" name="Shape 691"/>
          <p:cNvSpPr/>
          <p:nvPr/>
        </p:nvSpPr>
        <p:spPr>
          <a:xfrm>
            <a:off x="7874850" y="2002643"/>
            <a:ext cx="1219200" cy="847565"/>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p>
            <a:pPr lvl="0">
              <a:defRPr sz="1800"/>
            </a:pPr>
            <a:r>
              <a:rPr sz="2600"/>
              <a:t>selffer</a:t>
            </a:r>
          </a:p>
          <a:p>
            <a:pPr lvl="0">
              <a:defRPr sz="1800"/>
            </a:pPr>
            <a:r>
              <a:rPr sz="2600"/>
              <a:t>BnB</a:t>
            </a: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3468104332"/>
      </p:ext>
    </p:extLst>
  </p:cSld>
  <p:clrMapOvr>
    <a:masterClrMapping/>
  </p:clrMapOvr>
  <p:transition spd="med">
    <p:dissolv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result_transfer_pres_01_crop.pdf"/>
          <p:cNvPicPr/>
          <p:nvPr/>
        </p:nvPicPr>
        <p:blipFill>
          <a:blip r:embed="rId2"/>
          <a:stretch>
            <a:fillRect/>
          </a:stretch>
        </p:blipFill>
        <p:spPr>
          <a:xfrm>
            <a:off x="114300" y="136876"/>
            <a:ext cx="8915400" cy="5891917"/>
          </a:xfrm>
          <a:prstGeom prst="rect">
            <a:avLst/>
          </a:prstGeom>
          <a:ln w="12700">
            <a:miter lim="400000"/>
          </a:ln>
        </p:spPr>
      </p:pic>
      <p:pic>
        <p:nvPicPr>
          <p:cNvPr id="706" name="result_transfer_pres_00_crop.pdf"/>
          <p:cNvPicPr/>
          <p:nvPr/>
        </p:nvPicPr>
        <p:blipFill>
          <a:blip r:embed="rId3"/>
          <a:srcRect l="29425" t="95999" r="23260"/>
          <a:stretch>
            <a:fillRect/>
          </a:stretch>
        </p:blipFill>
        <p:spPr>
          <a:xfrm>
            <a:off x="1696778" y="579990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3165445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1530" y="329398"/>
            <a:ext cx="4898072" cy="769441"/>
          </a:xfrm>
          <a:prstGeom prst="rect">
            <a:avLst/>
          </a:prstGeom>
          <a:noFill/>
        </p:spPr>
        <p:txBody>
          <a:bodyPr wrap="none" rtlCol="0">
            <a:spAutoFit/>
          </a:bodyPr>
          <a:lstStyle/>
          <a:p>
            <a:r>
              <a:rPr lang="en-US" sz="4400" dirty="0"/>
              <a:t>Optimal Neural Net?</a:t>
            </a:r>
          </a:p>
        </p:txBody>
      </p:sp>
      <p:sp>
        <p:nvSpPr>
          <p:cNvPr id="5" name="Oval 4"/>
          <p:cNvSpPr/>
          <p:nvPr/>
        </p:nvSpPr>
        <p:spPr>
          <a:xfrm>
            <a:off x="6866964" y="2398011"/>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p:cNvSpPr/>
          <p:nvPr/>
        </p:nvSpPr>
        <p:spPr>
          <a:xfrm>
            <a:off x="5601620" y="3395694"/>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p:cNvSpPr/>
          <p:nvPr/>
        </p:nvSpPr>
        <p:spPr>
          <a:xfrm>
            <a:off x="6705600" y="4101305"/>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2360768" y="4344977"/>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1141377" y="2398011"/>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p>
        </p:txBody>
      </p:sp>
      <p:sp>
        <p:nvSpPr>
          <p:cNvPr id="10" name="Rectangle 9"/>
          <p:cNvSpPr/>
          <p:nvPr/>
        </p:nvSpPr>
        <p:spPr>
          <a:xfrm>
            <a:off x="2581837" y="3049475"/>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 name="Straight Arrow Connector 37"/>
          <p:cNvCxnSpPr/>
          <p:nvPr/>
        </p:nvCxnSpPr>
        <p:spPr>
          <a:xfrm flipV="1">
            <a:off x="872692" y="4422961"/>
            <a:ext cx="0" cy="16682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72692" y="6091187"/>
            <a:ext cx="143326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2366003" y="6180094"/>
                <a:ext cx="7336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1</m:t>
                          </m:r>
                        </m:sub>
                      </m:sSub>
                    </m:oMath>
                  </m:oMathPara>
                </a14:m>
                <a:endParaRPr lang="en-US" sz="3600" dirty="0"/>
              </a:p>
            </p:txBody>
          </p:sp>
        </mc:Choice>
        <mc:Fallback xmlns="">
          <p:sp>
            <p:nvSpPr>
              <p:cNvPr id="40" name="TextBox 39"/>
              <p:cNvSpPr txBox="1">
                <a:spLocks noRot="1" noChangeAspect="1" noMove="1" noResize="1" noEditPoints="1" noAdjustHandles="1" noChangeArrowheads="1" noChangeShapeType="1" noTextEdit="1"/>
              </p:cNvSpPr>
              <p:nvPr/>
            </p:nvSpPr>
            <p:spPr>
              <a:xfrm>
                <a:off x="2366003" y="6180094"/>
                <a:ext cx="733662" cy="64633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55037" y="3907490"/>
                <a:ext cx="74437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2</m:t>
                          </m:r>
                        </m:sub>
                      </m:sSub>
                    </m:oMath>
                  </m:oMathPara>
                </a14:m>
                <a:endParaRPr lang="en-US" sz="3600" dirty="0"/>
              </a:p>
            </p:txBody>
          </p:sp>
        </mc:Choice>
        <mc:Fallback xmlns="">
          <p:sp>
            <p:nvSpPr>
              <p:cNvPr id="41" name="TextBox 40"/>
              <p:cNvSpPr txBox="1">
                <a:spLocks noRot="1" noChangeAspect="1" noMove="1" noResize="1" noEditPoints="1" noAdjustHandles="1" noChangeArrowheads="1" noChangeShapeType="1" noTextEdit="1"/>
              </p:cNvSpPr>
              <p:nvPr/>
            </p:nvSpPr>
            <p:spPr>
              <a:xfrm>
                <a:off x="-55037" y="3907490"/>
                <a:ext cx="744370" cy="646331"/>
              </a:xfrm>
              <a:prstGeom prst="rect">
                <a:avLst/>
              </a:prstGeom>
              <a:blipFill rotWithShape="0">
                <a:blip r:embed="rId4"/>
                <a:stretch>
                  <a:fillRect/>
                </a:stretch>
              </a:blipFill>
            </p:spPr>
            <p:txBody>
              <a:bodyPr/>
              <a:lstStyle/>
              <a:p>
                <a:r>
                  <a:rPr lang="en-US">
                    <a:noFill/>
                  </a:rPr>
                  <a:t> </a:t>
                </a:r>
              </a:p>
            </p:txBody>
          </p:sp>
        </mc:Fallback>
      </mc:AlternateContent>
      <p:sp>
        <p:nvSpPr>
          <p:cNvPr id="3" name="Freeform 2"/>
          <p:cNvSpPr/>
          <p:nvPr/>
        </p:nvSpPr>
        <p:spPr>
          <a:xfrm>
            <a:off x="1020278" y="981777"/>
            <a:ext cx="7620415" cy="5727777"/>
          </a:xfrm>
          <a:custGeom>
            <a:avLst/>
            <a:gdLst>
              <a:gd name="connsiteX0" fmla="*/ 67377 w 7620415"/>
              <a:gd name="connsiteY0" fmla="*/ 0 h 5727777"/>
              <a:gd name="connsiteX1" fmla="*/ 38501 w 7620415"/>
              <a:gd name="connsiteY1" fmla="*/ 115503 h 5727777"/>
              <a:gd name="connsiteX2" fmla="*/ 28876 w 7620415"/>
              <a:gd name="connsiteY2" fmla="*/ 163629 h 5727777"/>
              <a:gd name="connsiteX3" fmla="*/ 19250 w 7620415"/>
              <a:gd name="connsiteY3" fmla="*/ 202130 h 5727777"/>
              <a:gd name="connsiteX4" fmla="*/ 0 w 7620415"/>
              <a:gd name="connsiteY4" fmla="*/ 404261 h 5727777"/>
              <a:gd name="connsiteX5" fmla="*/ 9625 w 7620415"/>
              <a:gd name="connsiteY5" fmla="*/ 490888 h 5727777"/>
              <a:gd name="connsiteX6" fmla="*/ 19250 w 7620415"/>
              <a:gd name="connsiteY6" fmla="*/ 548640 h 5727777"/>
              <a:gd name="connsiteX7" fmla="*/ 48126 w 7620415"/>
              <a:gd name="connsiteY7" fmla="*/ 616017 h 5727777"/>
              <a:gd name="connsiteX8" fmla="*/ 86627 w 7620415"/>
              <a:gd name="connsiteY8" fmla="*/ 673768 h 5727777"/>
              <a:gd name="connsiteX9" fmla="*/ 182880 w 7620415"/>
              <a:gd name="connsiteY9" fmla="*/ 741145 h 5727777"/>
              <a:gd name="connsiteX10" fmla="*/ 221381 w 7620415"/>
              <a:gd name="connsiteY10" fmla="*/ 750770 h 5727777"/>
              <a:gd name="connsiteX11" fmla="*/ 269507 w 7620415"/>
              <a:gd name="connsiteY11" fmla="*/ 770021 h 5727777"/>
              <a:gd name="connsiteX12" fmla="*/ 413886 w 7620415"/>
              <a:gd name="connsiteY12" fmla="*/ 789271 h 5727777"/>
              <a:gd name="connsiteX13" fmla="*/ 789271 w 7620415"/>
              <a:gd name="connsiteY13" fmla="*/ 770021 h 5727777"/>
              <a:gd name="connsiteX14" fmla="*/ 885524 w 7620415"/>
              <a:gd name="connsiteY14" fmla="*/ 741145 h 5727777"/>
              <a:gd name="connsiteX15" fmla="*/ 962526 w 7620415"/>
              <a:gd name="connsiteY15" fmla="*/ 721895 h 5727777"/>
              <a:gd name="connsiteX16" fmla="*/ 1068404 w 7620415"/>
              <a:gd name="connsiteY16" fmla="*/ 673768 h 5727777"/>
              <a:gd name="connsiteX17" fmla="*/ 1203158 w 7620415"/>
              <a:gd name="connsiteY17" fmla="*/ 616017 h 5727777"/>
              <a:gd name="connsiteX18" fmla="*/ 1337911 w 7620415"/>
              <a:gd name="connsiteY18" fmla="*/ 577516 h 5727777"/>
              <a:gd name="connsiteX19" fmla="*/ 1405288 w 7620415"/>
              <a:gd name="connsiteY19" fmla="*/ 548640 h 5727777"/>
              <a:gd name="connsiteX20" fmla="*/ 1568918 w 7620415"/>
              <a:gd name="connsiteY20" fmla="*/ 519764 h 5727777"/>
              <a:gd name="connsiteX21" fmla="*/ 1645920 w 7620415"/>
              <a:gd name="connsiteY21" fmla="*/ 510139 h 5727777"/>
              <a:gd name="connsiteX22" fmla="*/ 1819175 w 7620415"/>
              <a:gd name="connsiteY22" fmla="*/ 490888 h 5727777"/>
              <a:gd name="connsiteX23" fmla="*/ 1905802 w 7620415"/>
              <a:gd name="connsiteY23" fmla="*/ 471638 h 5727777"/>
              <a:gd name="connsiteX24" fmla="*/ 2079057 w 7620415"/>
              <a:gd name="connsiteY24" fmla="*/ 462012 h 5727777"/>
              <a:gd name="connsiteX25" fmla="*/ 2704699 w 7620415"/>
              <a:gd name="connsiteY25" fmla="*/ 471638 h 5727777"/>
              <a:gd name="connsiteX26" fmla="*/ 2772076 w 7620415"/>
              <a:gd name="connsiteY26" fmla="*/ 510139 h 5727777"/>
              <a:gd name="connsiteX27" fmla="*/ 2829827 w 7620415"/>
              <a:gd name="connsiteY27" fmla="*/ 567890 h 5727777"/>
              <a:gd name="connsiteX28" fmla="*/ 2887579 w 7620415"/>
              <a:gd name="connsiteY28" fmla="*/ 625642 h 5727777"/>
              <a:gd name="connsiteX29" fmla="*/ 2926080 w 7620415"/>
              <a:gd name="connsiteY29" fmla="*/ 702644 h 5727777"/>
              <a:gd name="connsiteX30" fmla="*/ 2945330 w 7620415"/>
              <a:gd name="connsiteY30" fmla="*/ 760396 h 5727777"/>
              <a:gd name="connsiteX31" fmla="*/ 2916455 w 7620415"/>
              <a:gd name="connsiteY31" fmla="*/ 952901 h 5727777"/>
              <a:gd name="connsiteX32" fmla="*/ 2868328 w 7620415"/>
              <a:gd name="connsiteY32" fmla="*/ 1001027 h 5727777"/>
              <a:gd name="connsiteX33" fmla="*/ 2820202 w 7620415"/>
              <a:gd name="connsiteY33" fmla="*/ 1039528 h 5727777"/>
              <a:gd name="connsiteX34" fmla="*/ 2781701 w 7620415"/>
              <a:gd name="connsiteY34" fmla="*/ 1078029 h 5727777"/>
              <a:gd name="connsiteX35" fmla="*/ 2743200 w 7620415"/>
              <a:gd name="connsiteY35" fmla="*/ 1155031 h 5727777"/>
              <a:gd name="connsiteX36" fmla="*/ 2772076 w 7620415"/>
              <a:gd name="connsiteY36" fmla="*/ 1328286 h 5727777"/>
              <a:gd name="connsiteX37" fmla="*/ 2820202 w 7620415"/>
              <a:gd name="connsiteY37" fmla="*/ 1386038 h 5727777"/>
              <a:gd name="connsiteX38" fmla="*/ 2916455 w 7620415"/>
              <a:gd name="connsiteY38" fmla="*/ 1405288 h 5727777"/>
              <a:gd name="connsiteX39" fmla="*/ 3234088 w 7620415"/>
              <a:gd name="connsiteY39" fmla="*/ 1376412 h 5727777"/>
              <a:gd name="connsiteX40" fmla="*/ 3339966 w 7620415"/>
              <a:gd name="connsiteY40" fmla="*/ 1347537 h 5727777"/>
              <a:gd name="connsiteX41" fmla="*/ 3455469 w 7620415"/>
              <a:gd name="connsiteY41" fmla="*/ 1309036 h 5727777"/>
              <a:gd name="connsiteX42" fmla="*/ 3532471 w 7620415"/>
              <a:gd name="connsiteY42" fmla="*/ 1251284 h 5727777"/>
              <a:gd name="connsiteX43" fmla="*/ 3570973 w 7620415"/>
              <a:gd name="connsiteY43" fmla="*/ 1222408 h 5727777"/>
              <a:gd name="connsiteX44" fmla="*/ 3619099 w 7620415"/>
              <a:gd name="connsiteY44" fmla="*/ 1193532 h 5727777"/>
              <a:gd name="connsiteX45" fmla="*/ 3734602 w 7620415"/>
              <a:gd name="connsiteY45" fmla="*/ 1126156 h 5727777"/>
              <a:gd name="connsiteX46" fmla="*/ 3936733 w 7620415"/>
              <a:gd name="connsiteY46" fmla="*/ 1155031 h 5727777"/>
              <a:gd name="connsiteX47" fmla="*/ 4119613 w 7620415"/>
              <a:gd name="connsiteY47" fmla="*/ 1251284 h 5727777"/>
              <a:gd name="connsiteX48" fmla="*/ 4186989 w 7620415"/>
              <a:gd name="connsiteY48" fmla="*/ 1318661 h 5727777"/>
              <a:gd name="connsiteX49" fmla="*/ 4206240 w 7620415"/>
              <a:gd name="connsiteY49" fmla="*/ 1347537 h 5727777"/>
              <a:gd name="connsiteX50" fmla="*/ 4215865 w 7620415"/>
              <a:gd name="connsiteY50" fmla="*/ 1376412 h 5727777"/>
              <a:gd name="connsiteX51" fmla="*/ 4177364 w 7620415"/>
              <a:gd name="connsiteY51" fmla="*/ 1520791 h 5727777"/>
              <a:gd name="connsiteX52" fmla="*/ 4148488 w 7620415"/>
              <a:gd name="connsiteY52" fmla="*/ 1559292 h 5727777"/>
              <a:gd name="connsiteX53" fmla="*/ 4119613 w 7620415"/>
              <a:gd name="connsiteY53" fmla="*/ 1588168 h 5727777"/>
              <a:gd name="connsiteX54" fmla="*/ 4090737 w 7620415"/>
              <a:gd name="connsiteY54" fmla="*/ 1626669 h 5727777"/>
              <a:gd name="connsiteX55" fmla="*/ 3955983 w 7620415"/>
              <a:gd name="connsiteY55" fmla="*/ 1722922 h 5727777"/>
              <a:gd name="connsiteX56" fmla="*/ 3840480 w 7620415"/>
              <a:gd name="connsiteY56" fmla="*/ 1771048 h 5727777"/>
              <a:gd name="connsiteX57" fmla="*/ 3763478 w 7620415"/>
              <a:gd name="connsiteY57" fmla="*/ 1790299 h 5727777"/>
              <a:gd name="connsiteX58" fmla="*/ 3676850 w 7620415"/>
              <a:gd name="connsiteY58" fmla="*/ 1799924 h 5727777"/>
              <a:gd name="connsiteX59" fmla="*/ 3542097 w 7620415"/>
              <a:gd name="connsiteY59" fmla="*/ 1838425 h 5727777"/>
              <a:gd name="connsiteX60" fmla="*/ 3455469 w 7620415"/>
              <a:gd name="connsiteY60" fmla="*/ 1857676 h 5727777"/>
              <a:gd name="connsiteX61" fmla="*/ 3388093 w 7620415"/>
              <a:gd name="connsiteY61" fmla="*/ 1876926 h 5727777"/>
              <a:gd name="connsiteX62" fmla="*/ 3330341 w 7620415"/>
              <a:gd name="connsiteY62" fmla="*/ 1915427 h 5727777"/>
              <a:gd name="connsiteX63" fmla="*/ 3262964 w 7620415"/>
              <a:gd name="connsiteY63" fmla="*/ 1992429 h 5727777"/>
              <a:gd name="connsiteX64" fmla="*/ 3224463 w 7620415"/>
              <a:gd name="connsiteY64" fmla="*/ 2088682 h 5727777"/>
              <a:gd name="connsiteX65" fmla="*/ 3214838 w 7620415"/>
              <a:gd name="connsiteY65" fmla="*/ 2127183 h 5727777"/>
              <a:gd name="connsiteX66" fmla="*/ 3195587 w 7620415"/>
              <a:gd name="connsiteY66" fmla="*/ 2184935 h 5727777"/>
              <a:gd name="connsiteX67" fmla="*/ 3214838 w 7620415"/>
              <a:gd name="connsiteY67" fmla="*/ 2396690 h 5727777"/>
              <a:gd name="connsiteX68" fmla="*/ 3224463 w 7620415"/>
              <a:gd name="connsiteY68" fmla="*/ 2425566 h 5727777"/>
              <a:gd name="connsiteX69" fmla="*/ 3234088 w 7620415"/>
              <a:gd name="connsiteY69" fmla="*/ 2473692 h 5727777"/>
              <a:gd name="connsiteX70" fmla="*/ 3262964 w 7620415"/>
              <a:gd name="connsiteY70" fmla="*/ 2502568 h 5727777"/>
              <a:gd name="connsiteX71" fmla="*/ 3282215 w 7620415"/>
              <a:gd name="connsiteY71" fmla="*/ 2531444 h 5727777"/>
              <a:gd name="connsiteX72" fmla="*/ 3320716 w 7620415"/>
              <a:gd name="connsiteY72" fmla="*/ 2608446 h 5727777"/>
              <a:gd name="connsiteX73" fmla="*/ 3359217 w 7620415"/>
              <a:gd name="connsiteY73" fmla="*/ 2685448 h 5727777"/>
              <a:gd name="connsiteX74" fmla="*/ 3388093 w 7620415"/>
              <a:gd name="connsiteY74" fmla="*/ 2752825 h 5727777"/>
              <a:gd name="connsiteX75" fmla="*/ 3474720 w 7620415"/>
              <a:gd name="connsiteY75" fmla="*/ 2926080 h 5727777"/>
              <a:gd name="connsiteX76" fmla="*/ 3493970 w 7620415"/>
              <a:gd name="connsiteY76" fmla="*/ 2993457 h 5727777"/>
              <a:gd name="connsiteX77" fmla="*/ 3513221 w 7620415"/>
              <a:gd name="connsiteY77" fmla="*/ 3022332 h 5727777"/>
              <a:gd name="connsiteX78" fmla="*/ 3522846 w 7620415"/>
              <a:gd name="connsiteY78" fmla="*/ 3060834 h 5727777"/>
              <a:gd name="connsiteX79" fmla="*/ 3551722 w 7620415"/>
              <a:gd name="connsiteY79" fmla="*/ 3099335 h 5727777"/>
              <a:gd name="connsiteX80" fmla="*/ 3580598 w 7620415"/>
              <a:gd name="connsiteY80" fmla="*/ 3147461 h 5727777"/>
              <a:gd name="connsiteX81" fmla="*/ 3599848 w 7620415"/>
              <a:gd name="connsiteY81" fmla="*/ 3195587 h 5727777"/>
              <a:gd name="connsiteX82" fmla="*/ 3647975 w 7620415"/>
              <a:gd name="connsiteY82" fmla="*/ 3291840 h 5727777"/>
              <a:gd name="connsiteX83" fmla="*/ 3647975 w 7620415"/>
              <a:gd name="connsiteY83" fmla="*/ 3397718 h 5727777"/>
              <a:gd name="connsiteX84" fmla="*/ 3609474 w 7620415"/>
              <a:gd name="connsiteY84" fmla="*/ 3455469 h 5727777"/>
              <a:gd name="connsiteX85" fmla="*/ 3513221 w 7620415"/>
              <a:gd name="connsiteY85" fmla="*/ 3551722 h 5727777"/>
              <a:gd name="connsiteX86" fmla="*/ 3455469 w 7620415"/>
              <a:gd name="connsiteY86" fmla="*/ 3580598 h 5727777"/>
              <a:gd name="connsiteX87" fmla="*/ 3291840 w 7620415"/>
              <a:gd name="connsiteY87" fmla="*/ 3667225 h 5727777"/>
              <a:gd name="connsiteX88" fmla="*/ 3253339 w 7620415"/>
              <a:gd name="connsiteY88" fmla="*/ 3686476 h 5727777"/>
              <a:gd name="connsiteX89" fmla="*/ 3195587 w 7620415"/>
              <a:gd name="connsiteY89" fmla="*/ 3705726 h 5727777"/>
              <a:gd name="connsiteX90" fmla="*/ 3157086 w 7620415"/>
              <a:gd name="connsiteY90" fmla="*/ 3744227 h 5727777"/>
              <a:gd name="connsiteX91" fmla="*/ 3128210 w 7620415"/>
              <a:gd name="connsiteY91" fmla="*/ 3850105 h 5727777"/>
              <a:gd name="connsiteX92" fmla="*/ 3137836 w 7620415"/>
              <a:gd name="connsiteY92" fmla="*/ 3984859 h 5727777"/>
              <a:gd name="connsiteX93" fmla="*/ 3176337 w 7620415"/>
              <a:gd name="connsiteY93" fmla="*/ 4061861 h 5727777"/>
              <a:gd name="connsiteX94" fmla="*/ 3311090 w 7620415"/>
              <a:gd name="connsiteY94" fmla="*/ 4254366 h 5727777"/>
              <a:gd name="connsiteX95" fmla="*/ 3667225 w 7620415"/>
              <a:gd name="connsiteY95" fmla="*/ 4600876 h 5727777"/>
              <a:gd name="connsiteX96" fmla="*/ 3888606 w 7620415"/>
              <a:gd name="connsiteY96" fmla="*/ 4735629 h 5727777"/>
              <a:gd name="connsiteX97" fmla="*/ 3984859 w 7620415"/>
              <a:gd name="connsiteY97" fmla="*/ 4754880 h 5727777"/>
              <a:gd name="connsiteX98" fmla="*/ 4186989 w 7620415"/>
              <a:gd name="connsiteY98" fmla="*/ 4716379 h 5727777"/>
              <a:gd name="connsiteX99" fmla="*/ 4302493 w 7620415"/>
              <a:gd name="connsiteY99" fmla="*/ 4649002 h 5727777"/>
              <a:gd name="connsiteX100" fmla="*/ 4379495 w 7620415"/>
              <a:gd name="connsiteY100" fmla="*/ 4591250 h 5727777"/>
              <a:gd name="connsiteX101" fmla="*/ 4485373 w 7620415"/>
              <a:gd name="connsiteY101" fmla="*/ 4475747 h 5727777"/>
              <a:gd name="connsiteX102" fmla="*/ 4485373 w 7620415"/>
              <a:gd name="connsiteY102" fmla="*/ 4475747 h 5727777"/>
              <a:gd name="connsiteX103" fmla="*/ 4572000 w 7620415"/>
              <a:gd name="connsiteY103" fmla="*/ 4379495 h 5727777"/>
              <a:gd name="connsiteX104" fmla="*/ 4658627 w 7620415"/>
              <a:gd name="connsiteY104" fmla="*/ 4312118 h 5727777"/>
              <a:gd name="connsiteX105" fmla="*/ 4706754 w 7620415"/>
              <a:gd name="connsiteY105" fmla="*/ 4273617 h 5727777"/>
              <a:gd name="connsiteX106" fmla="*/ 5159141 w 7620415"/>
              <a:gd name="connsiteY106" fmla="*/ 4562375 h 5727777"/>
              <a:gd name="connsiteX107" fmla="*/ 5977288 w 7620415"/>
              <a:gd name="connsiteY107" fmla="*/ 4995511 h 5727777"/>
              <a:gd name="connsiteX108" fmla="*/ 6343048 w 7620415"/>
              <a:gd name="connsiteY108" fmla="*/ 5159141 h 5727777"/>
              <a:gd name="connsiteX109" fmla="*/ 6728059 w 7620415"/>
              <a:gd name="connsiteY109" fmla="*/ 5390147 h 5727777"/>
              <a:gd name="connsiteX110" fmla="*/ 6737684 w 7620415"/>
              <a:gd name="connsiteY110" fmla="*/ 5428648 h 5727777"/>
              <a:gd name="connsiteX111" fmla="*/ 6718434 w 7620415"/>
              <a:gd name="connsiteY111" fmla="*/ 5467149 h 5727777"/>
              <a:gd name="connsiteX112" fmla="*/ 6679933 w 7620415"/>
              <a:gd name="connsiteY112" fmla="*/ 5534526 h 5727777"/>
              <a:gd name="connsiteX113" fmla="*/ 6641431 w 7620415"/>
              <a:gd name="connsiteY113" fmla="*/ 5592278 h 5727777"/>
              <a:gd name="connsiteX114" fmla="*/ 6622181 w 7620415"/>
              <a:gd name="connsiteY114" fmla="*/ 5630779 h 5727777"/>
              <a:gd name="connsiteX115" fmla="*/ 6602930 w 7620415"/>
              <a:gd name="connsiteY115" fmla="*/ 5659655 h 5727777"/>
              <a:gd name="connsiteX116" fmla="*/ 6593305 w 7620415"/>
              <a:gd name="connsiteY116" fmla="*/ 5698156 h 5727777"/>
              <a:gd name="connsiteX117" fmla="*/ 6583680 w 7620415"/>
              <a:gd name="connsiteY117" fmla="*/ 5727031 h 5727777"/>
              <a:gd name="connsiteX118" fmla="*/ 6622181 w 7620415"/>
              <a:gd name="connsiteY118" fmla="*/ 5707781 h 5727777"/>
              <a:gd name="connsiteX119" fmla="*/ 7007191 w 7620415"/>
              <a:gd name="connsiteY119" fmla="*/ 5207267 h 5727777"/>
              <a:gd name="connsiteX120" fmla="*/ 7247823 w 7620415"/>
              <a:gd name="connsiteY120" fmla="*/ 4957010 h 5727777"/>
              <a:gd name="connsiteX121" fmla="*/ 7363326 w 7620415"/>
              <a:gd name="connsiteY121" fmla="*/ 4851132 h 5727777"/>
              <a:gd name="connsiteX122" fmla="*/ 7526956 w 7620415"/>
              <a:gd name="connsiteY122" fmla="*/ 4591250 h 5727777"/>
              <a:gd name="connsiteX123" fmla="*/ 7565457 w 7620415"/>
              <a:gd name="connsiteY123" fmla="*/ 4514248 h 5727777"/>
              <a:gd name="connsiteX124" fmla="*/ 7603958 w 7620415"/>
              <a:gd name="connsiteY124" fmla="*/ 4417996 h 5727777"/>
              <a:gd name="connsiteX125" fmla="*/ 7603958 w 7620415"/>
              <a:gd name="connsiteY125" fmla="*/ 4013735 h 5727777"/>
              <a:gd name="connsiteX126" fmla="*/ 7594333 w 7620415"/>
              <a:gd name="connsiteY126" fmla="*/ 3936732 h 5727777"/>
              <a:gd name="connsiteX127" fmla="*/ 7584707 w 7620415"/>
              <a:gd name="connsiteY127" fmla="*/ 3898231 h 572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620415" h="5727777">
                <a:moveTo>
                  <a:pt x="67377" y="0"/>
                </a:moveTo>
                <a:cubicBezTo>
                  <a:pt x="44850" y="112624"/>
                  <a:pt x="74124" y="-26991"/>
                  <a:pt x="38501" y="115503"/>
                </a:cubicBezTo>
                <a:cubicBezTo>
                  <a:pt x="34533" y="131374"/>
                  <a:pt x="32425" y="147659"/>
                  <a:pt x="28876" y="163629"/>
                </a:cubicBezTo>
                <a:cubicBezTo>
                  <a:pt x="26006" y="176543"/>
                  <a:pt x="22459" y="189296"/>
                  <a:pt x="19250" y="202130"/>
                </a:cubicBezTo>
                <a:cubicBezTo>
                  <a:pt x="11615" y="263214"/>
                  <a:pt x="0" y="346214"/>
                  <a:pt x="0" y="404261"/>
                </a:cubicBezTo>
                <a:cubicBezTo>
                  <a:pt x="0" y="433314"/>
                  <a:pt x="5785" y="462089"/>
                  <a:pt x="9625" y="490888"/>
                </a:cubicBezTo>
                <a:cubicBezTo>
                  <a:pt x="12204" y="510233"/>
                  <a:pt x="15016" y="529589"/>
                  <a:pt x="19250" y="548640"/>
                </a:cubicBezTo>
                <a:cubicBezTo>
                  <a:pt x="23935" y="569723"/>
                  <a:pt x="37743" y="598712"/>
                  <a:pt x="48126" y="616017"/>
                </a:cubicBezTo>
                <a:cubicBezTo>
                  <a:pt x="60029" y="635856"/>
                  <a:pt x="68118" y="659886"/>
                  <a:pt x="86627" y="673768"/>
                </a:cubicBezTo>
                <a:cubicBezTo>
                  <a:pt x="110773" y="691878"/>
                  <a:pt x="159178" y="729294"/>
                  <a:pt x="182880" y="741145"/>
                </a:cubicBezTo>
                <a:cubicBezTo>
                  <a:pt x="194712" y="747061"/>
                  <a:pt x="208831" y="746587"/>
                  <a:pt x="221381" y="750770"/>
                </a:cubicBezTo>
                <a:cubicBezTo>
                  <a:pt x="237772" y="756234"/>
                  <a:pt x="252745" y="765830"/>
                  <a:pt x="269507" y="770021"/>
                </a:cubicBezTo>
                <a:cubicBezTo>
                  <a:pt x="282789" y="773342"/>
                  <a:pt x="405246" y="788191"/>
                  <a:pt x="413886" y="789271"/>
                </a:cubicBezTo>
                <a:lnTo>
                  <a:pt x="789271" y="770021"/>
                </a:lnTo>
                <a:cubicBezTo>
                  <a:pt x="881785" y="763854"/>
                  <a:pt x="814416" y="764848"/>
                  <a:pt x="885524" y="741145"/>
                </a:cubicBezTo>
                <a:cubicBezTo>
                  <a:pt x="910624" y="732778"/>
                  <a:pt x="962526" y="721895"/>
                  <a:pt x="962526" y="721895"/>
                </a:cubicBezTo>
                <a:cubicBezTo>
                  <a:pt x="1051252" y="668660"/>
                  <a:pt x="967742" y="714033"/>
                  <a:pt x="1068404" y="673768"/>
                </a:cubicBezTo>
                <a:cubicBezTo>
                  <a:pt x="1113778" y="655618"/>
                  <a:pt x="1156169" y="629442"/>
                  <a:pt x="1203158" y="616017"/>
                </a:cubicBezTo>
                <a:cubicBezTo>
                  <a:pt x="1248076" y="603183"/>
                  <a:pt x="1294973" y="595918"/>
                  <a:pt x="1337911" y="577516"/>
                </a:cubicBezTo>
                <a:cubicBezTo>
                  <a:pt x="1360370" y="567891"/>
                  <a:pt x="1382107" y="556367"/>
                  <a:pt x="1405288" y="548640"/>
                </a:cubicBezTo>
                <a:cubicBezTo>
                  <a:pt x="1472954" y="526084"/>
                  <a:pt x="1497199" y="528201"/>
                  <a:pt x="1568918" y="519764"/>
                </a:cubicBezTo>
                <a:lnTo>
                  <a:pt x="1645920" y="510139"/>
                </a:lnTo>
                <a:cubicBezTo>
                  <a:pt x="1703644" y="503478"/>
                  <a:pt x="1762452" y="503493"/>
                  <a:pt x="1819175" y="490888"/>
                </a:cubicBezTo>
                <a:cubicBezTo>
                  <a:pt x="1848051" y="484471"/>
                  <a:pt x="1876403" y="474905"/>
                  <a:pt x="1905802" y="471638"/>
                </a:cubicBezTo>
                <a:cubicBezTo>
                  <a:pt x="1963289" y="465251"/>
                  <a:pt x="2021305" y="465221"/>
                  <a:pt x="2079057" y="462012"/>
                </a:cubicBezTo>
                <a:cubicBezTo>
                  <a:pt x="2287604" y="465221"/>
                  <a:pt x="2496324" y="462578"/>
                  <a:pt x="2704699" y="471638"/>
                </a:cubicBezTo>
                <a:cubicBezTo>
                  <a:pt x="2713864" y="472036"/>
                  <a:pt x="2763256" y="502299"/>
                  <a:pt x="2772076" y="510139"/>
                </a:cubicBezTo>
                <a:cubicBezTo>
                  <a:pt x="2792424" y="528226"/>
                  <a:pt x="2807175" y="552789"/>
                  <a:pt x="2829827" y="567890"/>
                </a:cubicBezTo>
                <a:cubicBezTo>
                  <a:pt x="2861415" y="588949"/>
                  <a:pt x="2866511" y="587719"/>
                  <a:pt x="2887579" y="625642"/>
                </a:cubicBezTo>
                <a:cubicBezTo>
                  <a:pt x="2966065" y="766917"/>
                  <a:pt x="2860460" y="604216"/>
                  <a:pt x="2926080" y="702644"/>
                </a:cubicBezTo>
                <a:cubicBezTo>
                  <a:pt x="2932497" y="721895"/>
                  <a:pt x="2944449" y="740123"/>
                  <a:pt x="2945330" y="760396"/>
                </a:cubicBezTo>
                <a:cubicBezTo>
                  <a:pt x="2948635" y="836413"/>
                  <a:pt x="2963130" y="899558"/>
                  <a:pt x="2916455" y="952901"/>
                </a:cubicBezTo>
                <a:cubicBezTo>
                  <a:pt x="2901515" y="969975"/>
                  <a:pt x="2885191" y="985850"/>
                  <a:pt x="2868328" y="1001027"/>
                </a:cubicBezTo>
                <a:cubicBezTo>
                  <a:pt x="2853058" y="1014770"/>
                  <a:pt x="2835557" y="1025879"/>
                  <a:pt x="2820202" y="1039528"/>
                </a:cubicBezTo>
                <a:cubicBezTo>
                  <a:pt x="2806637" y="1051586"/>
                  <a:pt x="2791769" y="1062928"/>
                  <a:pt x="2781701" y="1078029"/>
                </a:cubicBezTo>
                <a:cubicBezTo>
                  <a:pt x="2765783" y="1101906"/>
                  <a:pt x="2743200" y="1155031"/>
                  <a:pt x="2743200" y="1155031"/>
                </a:cubicBezTo>
                <a:cubicBezTo>
                  <a:pt x="2757380" y="1353553"/>
                  <a:pt x="2731560" y="1233749"/>
                  <a:pt x="2772076" y="1328286"/>
                </a:cubicBezTo>
                <a:cubicBezTo>
                  <a:pt x="2789348" y="1368587"/>
                  <a:pt x="2769514" y="1357074"/>
                  <a:pt x="2820202" y="1386038"/>
                </a:cubicBezTo>
                <a:cubicBezTo>
                  <a:pt x="2842601" y="1398837"/>
                  <a:pt x="2901645" y="1403172"/>
                  <a:pt x="2916455" y="1405288"/>
                </a:cubicBezTo>
                <a:cubicBezTo>
                  <a:pt x="3063591" y="1398282"/>
                  <a:pt x="3106433" y="1404163"/>
                  <a:pt x="3234088" y="1376412"/>
                </a:cubicBezTo>
                <a:cubicBezTo>
                  <a:pt x="3269835" y="1368641"/>
                  <a:pt x="3304969" y="1358188"/>
                  <a:pt x="3339966" y="1347537"/>
                </a:cubicBezTo>
                <a:cubicBezTo>
                  <a:pt x="3378791" y="1335721"/>
                  <a:pt x="3455469" y="1309036"/>
                  <a:pt x="3455469" y="1309036"/>
                </a:cubicBezTo>
                <a:cubicBezTo>
                  <a:pt x="3557969" y="1227037"/>
                  <a:pt x="3460972" y="1302355"/>
                  <a:pt x="3532471" y="1251284"/>
                </a:cubicBezTo>
                <a:cubicBezTo>
                  <a:pt x="3545525" y="1241959"/>
                  <a:pt x="3557625" y="1231307"/>
                  <a:pt x="3570973" y="1222408"/>
                </a:cubicBezTo>
                <a:cubicBezTo>
                  <a:pt x="3586539" y="1212031"/>
                  <a:pt x="3603362" y="1203649"/>
                  <a:pt x="3619099" y="1193532"/>
                </a:cubicBezTo>
                <a:cubicBezTo>
                  <a:pt x="3721479" y="1127716"/>
                  <a:pt x="3670665" y="1147468"/>
                  <a:pt x="3734602" y="1126156"/>
                </a:cubicBezTo>
                <a:cubicBezTo>
                  <a:pt x="3801979" y="1135781"/>
                  <a:pt x="3870588" y="1138996"/>
                  <a:pt x="3936733" y="1155031"/>
                </a:cubicBezTo>
                <a:cubicBezTo>
                  <a:pt x="4002166" y="1170893"/>
                  <a:pt x="4068286" y="1207289"/>
                  <a:pt x="4119613" y="1251284"/>
                </a:cubicBezTo>
                <a:cubicBezTo>
                  <a:pt x="4143728" y="1271954"/>
                  <a:pt x="4169371" y="1292234"/>
                  <a:pt x="4186989" y="1318661"/>
                </a:cubicBezTo>
                <a:lnTo>
                  <a:pt x="4206240" y="1347537"/>
                </a:lnTo>
                <a:cubicBezTo>
                  <a:pt x="4209448" y="1357162"/>
                  <a:pt x="4216588" y="1366292"/>
                  <a:pt x="4215865" y="1376412"/>
                </a:cubicBezTo>
                <a:cubicBezTo>
                  <a:pt x="4211849" y="1432635"/>
                  <a:pt x="4205537" y="1475715"/>
                  <a:pt x="4177364" y="1520791"/>
                </a:cubicBezTo>
                <a:cubicBezTo>
                  <a:pt x="4168862" y="1534395"/>
                  <a:pt x="4158928" y="1547112"/>
                  <a:pt x="4148488" y="1559292"/>
                </a:cubicBezTo>
                <a:cubicBezTo>
                  <a:pt x="4139629" y="1569627"/>
                  <a:pt x="4128472" y="1577833"/>
                  <a:pt x="4119613" y="1588168"/>
                </a:cubicBezTo>
                <a:cubicBezTo>
                  <a:pt x="4109173" y="1600348"/>
                  <a:pt x="4102563" y="1615829"/>
                  <a:pt x="4090737" y="1626669"/>
                </a:cubicBezTo>
                <a:cubicBezTo>
                  <a:pt x="4066011" y="1649335"/>
                  <a:pt x="3996269" y="1703964"/>
                  <a:pt x="3955983" y="1722922"/>
                </a:cubicBezTo>
                <a:cubicBezTo>
                  <a:pt x="3918244" y="1740682"/>
                  <a:pt x="3880944" y="1760932"/>
                  <a:pt x="3840480" y="1771048"/>
                </a:cubicBezTo>
                <a:cubicBezTo>
                  <a:pt x="3814813" y="1777465"/>
                  <a:pt x="3789533" y="1785701"/>
                  <a:pt x="3763478" y="1790299"/>
                </a:cubicBezTo>
                <a:cubicBezTo>
                  <a:pt x="3734866" y="1795348"/>
                  <a:pt x="3705726" y="1796716"/>
                  <a:pt x="3676850" y="1799924"/>
                </a:cubicBezTo>
                <a:cubicBezTo>
                  <a:pt x="3631932" y="1812758"/>
                  <a:pt x="3587905" y="1829264"/>
                  <a:pt x="3542097" y="1838425"/>
                </a:cubicBezTo>
                <a:cubicBezTo>
                  <a:pt x="3509003" y="1845044"/>
                  <a:pt x="3487197" y="1848611"/>
                  <a:pt x="3455469" y="1857676"/>
                </a:cubicBezTo>
                <a:cubicBezTo>
                  <a:pt x="3358850" y="1885282"/>
                  <a:pt x="3508403" y="1846849"/>
                  <a:pt x="3388093" y="1876926"/>
                </a:cubicBezTo>
                <a:cubicBezTo>
                  <a:pt x="3368842" y="1889760"/>
                  <a:pt x="3346701" y="1899067"/>
                  <a:pt x="3330341" y="1915427"/>
                </a:cubicBezTo>
                <a:cubicBezTo>
                  <a:pt x="3286938" y="1958830"/>
                  <a:pt x="3309969" y="1933674"/>
                  <a:pt x="3262964" y="1992429"/>
                </a:cubicBezTo>
                <a:cubicBezTo>
                  <a:pt x="3240991" y="2080322"/>
                  <a:pt x="3270852" y="1972709"/>
                  <a:pt x="3224463" y="2088682"/>
                </a:cubicBezTo>
                <a:cubicBezTo>
                  <a:pt x="3219550" y="2100964"/>
                  <a:pt x="3218639" y="2114512"/>
                  <a:pt x="3214838" y="2127183"/>
                </a:cubicBezTo>
                <a:cubicBezTo>
                  <a:pt x="3209007" y="2146619"/>
                  <a:pt x="3202004" y="2165684"/>
                  <a:pt x="3195587" y="2184935"/>
                </a:cubicBezTo>
                <a:cubicBezTo>
                  <a:pt x="3202004" y="2255520"/>
                  <a:pt x="3206393" y="2326319"/>
                  <a:pt x="3214838" y="2396690"/>
                </a:cubicBezTo>
                <a:cubicBezTo>
                  <a:pt x="3216047" y="2406764"/>
                  <a:pt x="3222002" y="2415723"/>
                  <a:pt x="3224463" y="2425566"/>
                </a:cubicBezTo>
                <a:cubicBezTo>
                  <a:pt x="3228431" y="2441437"/>
                  <a:pt x="3226772" y="2459059"/>
                  <a:pt x="3234088" y="2473692"/>
                </a:cubicBezTo>
                <a:cubicBezTo>
                  <a:pt x="3240176" y="2485867"/>
                  <a:pt x="3254250" y="2492111"/>
                  <a:pt x="3262964" y="2502568"/>
                </a:cubicBezTo>
                <a:cubicBezTo>
                  <a:pt x="3270370" y="2511455"/>
                  <a:pt x="3275798" y="2521819"/>
                  <a:pt x="3282215" y="2531444"/>
                </a:cubicBezTo>
                <a:cubicBezTo>
                  <a:pt x="3300790" y="2605746"/>
                  <a:pt x="3277767" y="2534820"/>
                  <a:pt x="3320716" y="2608446"/>
                </a:cubicBezTo>
                <a:cubicBezTo>
                  <a:pt x="3335176" y="2633234"/>
                  <a:pt x="3359217" y="2685448"/>
                  <a:pt x="3359217" y="2685448"/>
                </a:cubicBezTo>
                <a:cubicBezTo>
                  <a:pt x="3381783" y="2775714"/>
                  <a:pt x="3352641" y="2677489"/>
                  <a:pt x="3388093" y="2752825"/>
                </a:cubicBezTo>
                <a:cubicBezTo>
                  <a:pt x="3469025" y="2924806"/>
                  <a:pt x="3410987" y="2841104"/>
                  <a:pt x="3474720" y="2926080"/>
                </a:cubicBezTo>
                <a:cubicBezTo>
                  <a:pt x="3477803" y="2938414"/>
                  <a:pt x="3487066" y="2979650"/>
                  <a:pt x="3493970" y="2993457"/>
                </a:cubicBezTo>
                <a:cubicBezTo>
                  <a:pt x="3499143" y="3003804"/>
                  <a:pt x="3506804" y="3012707"/>
                  <a:pt x="3513221" y="3022332"/>
                </a:cubicBezTo>
                <a:cubicBezTo>
                  <a:pt x="3516429" y="3035166"/>
                  <a:pt x="3516930" y="3049002"/>
                  <a:pt x="3522846" y="3060834"/>
                </a:cubicBezTo>
                <a:cubicBezTo>
                  <a:pt x="3530020" y="3075183"/>
                  <a:pt x="3542823" y="3085987"/>
                  <a:pt x="3551722" y="3099335"/>
                </a:cubicBezTo>
                <a:cubicBezTo>
                  <a:pt x="3562099" y="3114901"/>
                  <a:pt x="3572231" y="3130728"/>
                  <a:pt x="3580598" y="3147461"/>
                </a:cubicBezTo>
                <a:cubicBezTo>
                  <a:pt x="3588325" y="3162915"/>
                  <a:pt x="3592541" y="3179930"/>
                  <a:pt x="3599848" y="3195587"/>
                </a:cubicBezTo>
                <a:cubicBezTo>
                  <a:pt x="3615018" y="3228093"/>
                  <a:pt x="3647975" y="3291840"/>
                  <a:pt x="3647975" y="3291840"/>
                </a:cubicBezTo>
                <a:cubicBezTo>
                  <a:pt x="3656405" y="3333992"/>
                  <a:pt x="3666280" y="3353785"/>
                  <a:pt x="3647975" y="3397718"/>
                </a:cubicBezTo>
                <a:cubicBezTo>
                  <a:pt x="3639077" y="3419074"/>
                  <a:pt x="3623082" y="3436758"/>
                  <a:pt x="3609474" y="3455469"/>
                </a:cubicBezTo>
                <a:cubicBezTo>
                  <a:pt x="3579059" y="3497290"/>
                  <a:pt x="3557799" y="3522004"/>
                  <a:pt x="3513221" y="3551722"/>
                </a:cubicBezTo>
                <a:cubicBezTo>
                  <a:pt x="3495313" y="3563661"/>
                  <a:pt x="3474551" y="3570642"/>
                  <a:pt x="3455469" y="3580598"/>
                </a:cubicBezTo>
                <a:lnTo>
                  <a:pt x="3291840" y="3667225"/>
                </a:lnTo>
                <a:cubicBezTo>
                  <a:pt x="3279130" y="3673883"/>
                  <a:pt x="3266951" y="3681939"/>
                  <a:pt x="3253339" y="3686476"/>
                </a:cubicBezTo>
                <a:lnTo>
                  <a:pt x="3195587" y="3705726"/>
                </a:lnTo>
                <a:cubicBezTo>
                  <a:pt x="3182753" y="3718560"/>
                  <a:pt x="3167976" y="3729707"/>
                  <a:pt x="3157086" y="3744227"/>
                </a:cubicBezTo>
                <a:cubicBezTo>
                  <a:pt x="3131149" y="3778810"/>
                  <a:pt x="3134396" y="3806804"/>
                  <a:pt x="3128210" y="3850105"/>
                </a:cubicBezTo>
                <a:cubicBezTo>
                  <a:pt x="3131419" y="3895023"/>
                  <a:pt x="3127856" y="3940946"/>
                  <a:pt x="3137836" y="3984859"/>
                </a:cubicBezTo>
                <a:cubicBezTo>
                  <a:pt x="3144196" y="4012842"/>
                  <a:pt x="3160819" y="4037722"/>
                  <a:pt x="3176337" y="4061861"/>
                </a:cubicBezTo>
                <a:cubicBezTo>
                  <a:pt x="3218693" y="4127748"/>
                  <a:pt x="3260495" y="4194572"/>
                  <a:pt x="3311090" y="4254366"/>
                </a:cubicBezTo>
                <a:cubicBezTo>
                  <a:pt x="3428475" y="4393094"/>
                  <a:pt x="3499235" y="4488883"/>
                  <a:pt x="3667225" y="4600876"/>
                </a:cubicBezTo>
                <a:cubicBezTo>
                  <a:pt x="3719094" y="4635455"/>
                  <a:pt x="3826452" y="4711951"/>
                  <a:pt x="3888606" y="4735629"/>
                </a:cubicBezTo>
                <a:cubicBezTo>
                  <a:pt x="3919182" y="4747277"/>
                  <a:pt x="3952775" y="4748463"/>
                  <a:pt x="3984859" y="4754880"/>
                </a:cubicBezTo>
                <a:cubicBezTo>
                  <a:pt x="4054516" y="4744929"/>
                  <a:pt x="4121398" y="4741606"/>
                  <a:pt x="4186989" y="4716379"/>
                </a:cubicBezTo>
                <a:cubicBezTo>
                  <a:pt x="4227811" y="4700678"/>
                  <a:pt x="4267277" y="4674156"/>
                  <a:pt x="4302493" y="4649002"/>
                </a:cubicBezTo>
                <a:cubicBezTo>
                  <a:pt x="4328601" y="4630353"/>
                  <a:pt x="4360245" y="4616918"/>
                  <a:pt x="4379495" y="4591250"/>
                </a:cubicBezTo>
                <a:cubicBezTo>
                  <a:pt x="4430149" y="4523709"/>
                  <a:pt x="4397027" y="4564092"/>
                  <a:pt x="4485373" y="4475747"/>
                </a:cubicBezTo>
                <a:lnTo>
                  <a:pt x="4485373" y="4475747"/>
                </a:lnTo>
                <a:cubicBezTo>
                  <a:pt x="4517416" y="4435694"/>
                  <a:pt x="4532130" y="4413669"/>
                  <a:pt x="4572000" y="4379495"/>
                </a:cubicBezTo>
                <a:cubicBezTo>
                  <a:pt x="4599775" y="4355688"/>
                  <a:pt x="4638335" y="4342556"/>
                  <a:pt x="4658627" y="4312118"/>
                </a:cubicBezTo>
                <a:cubicBezTo>
                  <a:pt x="4683506" y="4274800"/>
                  <a:pt x="4666903" y="4286900"/>
                  <a:pt x="4706754" y="4273617"/>
                </a:cubicBezTo>
                <a:cubicBezTo>
                  <a:pt x="5044847" y="4403652"/>
                  <a:pt x="4533522" y="4194364"/>
                  <a:pt x="5159141" y="4562375"/>
                </a:cubicBezTo>
                <a:cubicBezTo>
                  <a:pt x="5425113" y="4718829"/>
                  <a:pt x="5701739" y="4856616"/>
                  <a:pt x="5977288" y="4995511"/>
                </a:cubicBezTo>
                <a:cubicBezTo>
                  <a:pt x="6096557" y="5055630"/>
                  <a:pt x="6224822" y="5096996"/>
                  <a:pt x="6343048" y="5159141"/>
                </a:cubicBezTo>
                <a:cubicBezTo>
                  <a:pt x="6475526" y="5228777"/>
                  <a:pt x="6728059" y="5390147"/>
                  <a:pt x="6728059" y="5390147"/>
                </a:cubicBezTo>
                <a:cubicBezTo>
                  <a:pt x="6731267" y="5402981"/>
                  <a:pt x="6739325" y="5415522"/>
                  <a:pt x="6737684" y="5428648"/>
                </a:cubicBezTo>
                <a:cubicBezTo>
                  <a:pt x="6735904" y="5442886"/>
                  <a:pt x="6724086" y="5453961"/>
                  <a:pt x="6718434" y="5467149"/>
                </a:cubicBezTo>
                <a:cubicBezTo>
                  <a:pt x="6693938" y="5524307"/>
                  <a:pt x="6730386" y="5467254"/>
                  <a:pt x="6679933" y="5534526"/>
                </a:cubicBezTo>
                <a:cubicBezTo>
                  <a:pt x="6659283" y="5596471"/>
                  <a:pt x="6686495" y="5529187"/>
                  <a:pt x="6641431" y="5592278"/>
                </a:cubicBezTo>
                <a:cubicBezTo>
                  <a:pt x="6633091" y="5603954"/>
                  <a:pt x="6629300" y="5618321"/>
                  <a:pt x="6622181" y="5630779"/>
                </a:cubicBezTo>
                <a:cubicBezTo>
                  <a:pt x="6616442" y="5640823"/>
                  <a:pt x="6609347" y="5650030"/>
                  <a:pt x="6602930" y="5659655"/>
                </a:cubicBezTo>
                <a:cubicBezTo>
                  <a:pt x="6599722" y="5672489"/>
                  <a:pt x="6596939" y="5685436"/>
                  <a:pt x="6593305" y="5698156"/>
                </a:cubicBezTo>
                <a:cubicBezTo>
                  <a:pt x="6590518" y="5707911"/>
                  <a:pt x="6574055" y="5723823"/>
                  <a:pt x="6583680" y="5727031"/>
                </a:cubicBezTo>
                <a:cubicBezTo>
                  <a:pt x="6597292" y="5731568"/>
                  <a:pt x="6609347" y="5714198"/>
                  <a:pt x="6622181" y="5707781"/>
                </a:cubicBezTo>
                <a:cubicBezTo>
                  <a:pt x="6750518" y="5540943"/>
                  <a:pt x="6861300" y="5358994"/>
                  <a:pt x="7007191" y="5207267"/>
                </a:cubicBezTo>
                <a:cubicBezTo>
                  <a:pt x="7087402" y="5123848"/>
                  <a:pt x="7165992" y="5038841"/>
                  <a:pt x="7247823" y="4957010"/>
                </a:cubicBezTo>
                <a:cubicBezTo>
                  <a:pt x="7284755" y="4920078"/>
                  <a:pt x="7333374" y="4893920"/>
                  <a:pt x="7363326" y="4851132"/>
                </a:cubicBezTo>
                <a:cubicBezTo>
                  <a:pt x="7563150" y="4565671"/>
                  <a:pt x="7451298" y="4753375"/>
                  <a:pt x="7526956" y="4591250"/>
                </a:cubicBezTo>
                <a:cubicBezTo>
                  <a:pt x="7539092" y="4565245"/>
                  <a:pt x="7554799" y="4540892"/>
                  <a:pt x="7565457" y="4514248"/>
                </a:cubicBezTo>
                <a:lnTo>
                  <a:pt x="7603958" y="4417996"/>
                </a:lnTo>
                <a:cubicBezTo>
                  <a:pt x="7631720" y="4251420"/>
                  <a:pt x="7619208" y="4349251"/>
                  <a:pt x="7603958" y="4013735"/>
                </a:cubicBezTo>
                <a:cubicBezTo>
                  <a:pt x="7602783" y="3987894"/>
                  <a:pt x="7598960" y="3962182"/>
                  <a:pt x="7594333" y="3936732"/>
                </a:cubicBezTo>
                <a:cubicBezTo>
                  <a:pt x="7583692" y="3878209"/>
                  <a:pt x="7584707" y="3926416"/>
                  <a:pt x="7584707" y="3898231"/>
                </a:cubicBez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98897" y="1896177"/>
            <a:ext cx="7209322" cy="3744227"/>
          </a:xfrm>
          <a:custGeom>
            <a:avLst/>
            <a:gdLst>
              <a:gd name="connsiteX0" fmla="*/ 0 w 7209322"/>
              <a:gd name="connsiteY0" fmla="*/ 452387 h 3744227"/>
              <a:gd name="connsiteX1" fmla="*/ 125128 w 7209322"/>
              <a:gd name="connsiteY1" fmla="*/ 308008 h 3744227"/>
              <a:gd name="connsiteX2" fmla="*/ 182880 w 7209322"/>
              <a:gd name="connsiteY2" fmla="*/ 259882 h 3744227"/>
              <a:gd name="connsiteX3" fmla="*/ 250257 w 7209322"/>
              <a:gd name="connsiteY3" fmla="*/ 192505 h 3744227"/>
              <a:gd name="connsiteX4" fmla="*/ 385010 w 7209322"/>
              <a:gd name="connsiteY4" fmla="*/ 105878 h 3744227"/>
              <a:gd name="connsiteX5" fmla="*/ 558265 w 7209322"/>
              <a:gd name="connsiteY5" fmla="*/ 38501 h 3744227"/>
              <a:gd name="connsiteX6" fmla="*/ 943276 w 7209322"/>
              <a:gd name="connsiteY6" fmla="*/ 0 h 3744227"/>
              <a:gd name="connsiteX7" fmla="*/ 1357162 w 7209322"/>
              <a:gd name="connsiteY7" fmla="*/ 9625 h 3744227"/>
              <a:gd name="connsiteX8" fmla="*/ 1626669 w 7209322"/>
              <a:gd name="connsiteY8" fmla="*/ 96252 h 3744227"/>
              <a:gd name="connsiteX9" fmla="*/ 1713297 w 7209322"/>
              <a:gd name="connsiteY9" fmla="*/ 144379 h 3744227"/>
              <a:gd name="connsiteX10" fmla="*/ 1771048 w 7209322"/>
              <a:gd name="connsiteY10" fmla="*/ 202130 h 3744227"/>
              <a:gd name="connsiteX11" fmla="*/ 1828800 w 7209322"/>
              <a:gd name="connsiteY11" fmla="*/ 279132 h 3744227"/>
              <a:gd name="connsiteX12" fmla="*/ 1838425 w 7209322"/>
              <a:gd name="connsiteY12" fmla="*/ 317634 h 3744227"/>
              <a:gd name="connsiteX13" fmla="*/ 1828800 w 7209322"/>
              <a:gd name="connsiteY13" fmla="*/ 481263 h 3744227"/>
              <a:gd name="connsiteX14" fmla="*/ 1809549 w 7209322"/>
              <a:gd name="connsiteY14" fmla="*/ 539015 h 3744227"/>
              <a:gd name="connsiteX15" fmla="*/ 1732547 w 7209322"/>
              <a:gd name="connsiteY15" fmla="*/ 664143 h 3744227"/>
              <a:gd name="connsiteX16" fmla="*/ 1540042 w 7209322"/>
              <a:gd name="connsiteY16" fmla="*/ 808522 h 3744227"/>
              <a:gd name="connsiteX17" fmla="*/ 1289785 w 7209322"/>
              <a:gd name="connsiteY17" fmla="*/ 1010652 h 3744227"/>
              <a:gd name="connsiteX18" fmla="*/ 1078029 w 7209322"/>
              <a:gd name="connsiteY18" fmla="*/ 1164657 h 3744227"/>
              <a:gd name="connsiteX19" fmla="*/ 904775 w 7209322"/>
              <a:gd name="connsiteY19" fmla="*/ 1270535 h 3744227"/>
              <a:gd name="connsiteX20" fmla="*/ 847023 w 7209322"/>
              <a:gd name="connsiteY20" fmla="*/ 1309036 h 3744227"/>
              <a:gd name="connsiteX21" fmla="*/ 808522 w 7209322"/>
              <a:gd name="connsiteY21" fmla="*/ 1337911 h 3744227"/>
              <a:gd name="connsiteX22" fmla="*/ 731520 w 7209322"/>
              <a:gd name="connsiteY22" fmla="*/ 1376412 h 3744227"/>
              <a:gd name="connsiteX23" fmla="*/ 673768 w 7209322"/>
              <a:gd name="connsiteY23" fmla="*/ 1405288 h 3744227"/>
              <a:gd name="connsiteX24" fmla="*/ 664143 w 7209322"/>
              <a:gd name="connsiteY24" fmla="*/ 1434164 h 3744227"/>
              <a:gd name="connsiteX25" fmla="*/ 625642 w 7209322"/>
              <a:gd name="connsiteY25" fmla="*/ 1501541 h 3744227"/>
              <a:gd name="connsiteX26" fmla="*/ 635267 w 7209322"/>
              <a:gd name="connsiteY26" fmla="*/ 1530417 h 3744227"/>
              <a:gd name="connsiteX27" fmla="*/ 731520 w 7209322"/>
              <a:gd name="connsiteY27" fmla="*/ 1655545 h 3744227"/>
              <a:gd name="connsiteX28" fmla="*/ 808522 w 7209322"/>
              <a:gd name="connsiteY28" fmla="*/ 1713297 h 3744227"/>
              <a:gd name="connsiteX29" fmla="*/ 866274 w 7209322"/>
              <a:gd name="connsiteY29" fmla="*/ 1761423 h 3744227"/>
              <a:gd name="connsiteX30" fmla="*/ 1049154 w 7209322"/>
              <a:gd name="connsiteY30" fmla="*/ 1857676 h 3744227"/>
              <a:gd name="connsiteX31" fmla="*/ 1155031 w 7209322"/>
              <a:gd name="connsiteY31" fmla="*/ 1886551 h 3744227"/>
              <a:gd name="connsiteX32" fmla="*/ 1607419 w 7209322"/>
              <a:gd name="connsiteY32" fmla="*/ 1944303 h 3744227"/>
              <a:gd name="connsiteX33" fmla="*/ 1713297 w 7209322"/>
              <a:gd name="connsiteY33" fmla="*/ 1963554 h 3744227"/>
              <a:gd name="connsiteX34" fmla="*/ 1828800 w 7209322"/>
              <a:gd name="connsiteY34" fmla="*/ 1973179 h 3744227"/>
              <a:gd name="connsiteX35" fmla="*/ 2598821 w 7209322"/>
              <a:gd name="connsiteY35" fmla="*/ 1963554 h 3744227"/>
              <a:gd name="connsiteX36" fmla="*/ 2762450 w 7209322"/>
              <a:gd name="connsiteY36" fmla="*/ 1934678 h 3744227"/>
              <a:gd name="connsiteX37" fmla="*/ 3205212 w 7209322"/>
              <a:gd name="connsiteY37" fmla="*/ 1838425 h 3744227"/>
              <a:gd name="connsiteX38" fmla="*/ 3330341 w 7209322"/>
              <a:gd name="connsiteY38" fmla="*/ 1915427 h 3744227"/>
              <a:gd name="connsiteX39" fmla="*/ 3262964 w 7209322"/>
              <a:gd name="connsiteY39" fmla="*/ 2030930 h 3744227"/>
              <a:gd name="connsiteX40" fmla="*/ 3051208 w 7209322"/>
              <a:gd name="connsiteY40" fmla="*/ 2300438 h 3744227"/>
              <a:gd name="connsiteX41" fmla="*/ 2906829 w 7209322"/>
              <a:gd name="connsiteY41" fmla="*/ 2425566 h 3744227"/>
              <a:gd name="connsiteX42" fmla="*/ 2829827 w 7209322"/>
              <a:gd name="connsiteY42" fmla="*/ 2492943 h 3744227"/>
              <a:gd name="connsiteX43" fmla="*/ 2521819 w 7209322"/>
              <a:gd name="connsiteY43" fmla="*/ 2656572 h 3744227"/>
              <a:gd name="connsiteX44" fmla="*/ 2444817 w 7209322"/>
              <a:gd name="connsiteY44" fmla="*/ 2695074 h 3744227"/>
              <a:gd name="connsiteX45" fmla="*/ 2290812 w 7209322"/>
              <a:gd name="connsiteY45" fmla="*/ 2743200 h 3744227"/>
              <a:gd name="connsiteX46" fmla="*/ 2146434 w 7209322"/>
              <a:gd name="connsiteY46" fmla="*/ 2829827 h 3744227"/>
              <a:gd name="connsiteX47" fmla="*/ 2098307 w 7209322"/>
              <a:gd name="connsiteY47" fmla="*/ 2858703 h 3744227"/>
              <a:gd name="connsiteX48" fmla="*/ 2030930 w 7209322"/>
              <a:gd name="connsiteY48" fmla="*/ 2916455 h 3744227"/>
              <a:gd name="connsiteX49" fmla="*/ 2011680 w 7209322"/>
              <a:gd name="connsiteY49" fmla="*/ 2964581 h 3744227"/>
              <a:gd name="connsiteX50" fmla="*/ 1982804 w 7209322"/>
              <a:gd name="connsiteY50" fmla="*/ 3022332 h 3744227"/>
              <a:gd name="connsiteX51" fmla="*/ 1973179 w 7209322"/>
              <a:gd name="connsiteY51" fmla="*/ 3089709 h 3744227"/>
              <a:gd name="connsiteX52" fmla="*/ 2011680 w 7209322"/>
              <a:gd name="connsiteY52" fmla="*/ 3368842 h 3744227"/>
              <a:gd name="connsiteX53" fmla="*/ 2079057 w 7209322"/>
              <a:gd name="connsiteY53" fmla="*/ 3474720 h 3744227"/>
              <a:gd name="connsiteX54" fmla="*/ 2223436 w 7209322"/>
              <a:gd name="connsiteY54" fmla="*/ 3638349 h 3744227"/>
              <a:gd name="connsiteX55" fmla="*/ 2396690 w 7209322"/>
              <a:gd name="connsiteY55" fmla="*/ 3724977 h 3744227"/>
              <a:gd name="connsiteX56" fmla="*/ 2541069 w 7209322"/>
              <a:gd name="connsiteY56" fmla="*/ 3744227 h 3744227"/>
              <a:gd name="connsiteX57" fmla="*/ 3224463 w 7209322"/>
              <a:gd name="connsiteY57" fmla="*/ 3734602 h 3744227"/>
              <a:gd name="connsiteX58" fmla="*/ 3782728 w 7209322"/>
              <a:gd name="connsiteY58" fmla="*/ 3638349 h 3744227"/>
              <a:gd name="connsiteX59" fmla="*/ 4254366 w 7209322"/>
              <a:gd name="connsiteY59" fmla="*/ 3445844 h 3744227"/>
              <a:gd name="connsiteX60" fmla="*/ 4668252 w 7209322"/>
              <a:gd name="connsiteY60" fmla="*/ 3089709 h 3744227"/>
              <a:gd name="connsiteX61" fmla="*/ 4783756 w 7209322"/>
              <a:gd name="connsiteY61" fmla="*/ 2858703 h 3744227"/>
              <a:gd name="connsiteX62" fmla="*/ 4860758 w 7209322"/>
              <a:gd name="connsiteY62" fmla="*/ 2531444 h 3744227"/>
              <a:gd name="connsiteX63" fmla="*/ 4947385 w 7209322"/>
              <a:gd name="connsiteY63" fmla="*/ 1982804 h 3744227"/>
              <a:gd name="connsiteX64" fmla="*/ 4908884 w 7209322"/>
              <a:gd name="connsiteY64" fmla="*/ 1645920 h 3744227"/>
              <a:gd name="connsiteX65" fmla="*/ 4754880 w 7209322"/>
              <a:gd name="connsiteY65" fmla="*/ 1318661 h 3744227"/>
              <a:gd name="connsiteX66" fmla="*/ 4697128 w 7209322"/>
              <a:gd name="connsiteY66" fmla="*/ 1183907 h 3744227"/>
              <a:gd name="connsiteX67" fmla="*/ 4649002 w 7209322"/>
              <a:gd name="connsiteY67" fmla="*/ 1106905 h 3744227"/>
              <a:gd name="connsiteX68" fmla="*/ 4629751 w 7209322"/>
              <a:gd name="connsiteY68" fmla="*/ 1068404 h 3744227"/>
              <a:gd name="connsiteX69" fmla="*/ 4629751 w 7209322"/>
              <a:gd name="connsiteY69" fmla="*/ 943276 h 3744227"/>
              <a:gd name="connsiteX70" fmla="*/ 4677878 w 7209322"/>
              <a:gd name="connsiteY70" fmla="*/ 827772 h 3744227"/>
              <a:gd name="connsiteX71" fmla="*/ 4851132 w 7209322"/>
              <a:gd name="connsiteY71" fmla="*/ 664143 h 3744227"/>
              <a:gd name="connsiteX72" fmla="*/ 4957010 w 7209322"/>
              <a:gd name="connsiteY72" fmla="*/ 635267 h 3744227"/>
              <a:gd name="connsiteX73" fmla="*/ 5111015 w 7209322"/>
              <a:gd name="connsiteY73" fmla="*/ 625642 h 3744227"/>
              <a:gd name="connsiteX74" fmla="*/ 5265019 w 7209322"/>
              <a:gd name="connsiteY74" fmla="*/ 644892 h 3744227"/>
              <a:gd name="connsiteX75" fmla="*/ 5592278 w 7209322"/>
              <a:gd name="connsiteY75" fmla="*/ 798897 h 3744227"/>
              <a:gd name="connsiteX76" fmla="*/ 5852160 w 7209322"/>
              <a:gd name="connsiteY76" fmla="*/ 1049154 h 3744227"/>
              <a:gd name="connsiteX77" fmla="*/ 5929162 w 7209322"/>
              <a:gd name="connsiteY77" fmla="*/ 1212783 h 3744227"/>
              <a:gd name="connsiteX78" fmla="*/ 5958038 w 7209322"/>
              <a:gd name="connsiteY78" fmla="*/ 1588168 h 3744227"/>
              <a:gd name="connsiteX79" fmla="*/ 5919537 w 7209322"/>
              <a:gd name="connsiteY79" fmla="*/ 2136808 h 3744227"/>
              <a:gd name="connsiteX80" fmla="*/ 5794408 w 7209322"/>
              <a:gd name="connsiteY80" fmla="*/ 2358189 h 3744227"/>
              <a:gd name="connsiteX81" fmla="*/ 5467149 w 7209322"/>
              <a:gd name="connsiteY81" fmla="*/ 2935705 h 3744227"/>
              <a:gd name="connsiteX82" fmla="*/ 5447899 w 7209322"/>
              <a:gd name="connsiteY82" fmla="*/ 3012707 h 3744227"/>
              <a:gd name="connsiteX83" fmla="*/ 5467149 w 7209322"/>
              <a:gd name="connsiteY83" fmla="*/ 3099335 h 3744227"/>
              <a:gd name="connsiteX84" fmla="*/ 5659655 w 7209322"/>
              <a:gd name="connsiteY84" fmla="*/ 3272589 h 3744227"/>
              <a:gd name="connsiteX85" fmla="*/ 5784783 w 7209322"/>
              <a:gd name="connsiteY85" fmla="*/ 3368842 h 3744227"/>
              <a:gd name="connsiteX86" fmla="*/ 6092791 w 7209322"/>
              <a:gd name="connsiteY86" fmla="*/ 3522846 h 3744227"/>
              <a:gd name="connsiteX87" fmla="*/ 6362299 w 7209322"/>
              <a:gd name="connsiteY87" fmla="*/ 3513221 h 3744227"/>
              <a:gd name="connsiteX88" fmla="*/ 6497052 w 7209322"/>
              <a:gd name="connsiteY88" fmla="*/ 3416968 h 3744227"/>
              <a:gd name="connsiteX89" fmla="*/ 6622181 w 7209322"/>
              <a:gd name="connsiteY89" fmla="*/ 3243714 h 3744227"/>
              <a:gd name="connsiteX90" fmla="*/ 6843562 w 7209322"/>
              <a:gd name="connsiteY90" fmla="*/ 2810577 h 3744227"/>
              <a:gd name="connsiteX91" fmla="*/ 7074568 w 7209322"/>
              <a:gd name="connsiteY91" fmla="*/ 2156059 h 3744227"/>
              <a:gd name="connsiteX92" fmla="*/ 7199697 w 7209322"/>
              <a:gd name="connsiteY92" fmla="*/ 1376412 h 3744227"/>
              <a:gd name="connsiteX93" fmla="*/ 7209322 w 7209322"/>
              <a:gd name="connsiteY93" fmla="*/ 1270535 h 3744227"/>
              <a:gd name="connsiteX94" fmla="*/ 7190071 w 7209322"/>
              <a:gd name="connsiteY94" fmla="*/ 1145406 h 3744227"/>
              <a:gd name="connsiteX95" fmla="*/ 7180446 w 7209322"/>
              <a:gd name="connsiteY95" fmla="*/ 1097280 h 3744227"/>
              <a:gd name="connsiteX96" fmla="*/ 7151570 w 7209322"/>
              <a:gd name="connsiteY96" fmla="*/ 1049154 h 3744227"/>
              <a:gd name="connsiteX97" fmla="*/ 7122695 w 7209322"/>
              <a:gd name="connsiteY97" fmla="*/ 991402 h 3744227"/>
              <a:gd name="connsiteX98" fmla="*/ 7074568 w 7209322"/>
              <a:gd name="connsiteY98" fmla="*/ 875899 h 3744227"/>
              <a:gd name="connsiteX99" fmla="*/ 7055318 w 7209322"/>
              <a:gd name="connsiteY99" fmla="*/ 847023 h 374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209322" h="3744227">
                <a:moveTo>
                  <a:pt x="0" y="452387"/>
                </a:moveTo>
                <a:cubicBezTo>
                  <a:pt x="53892" y="385022"/>
                  <a:pt x="68535" y="359457"/>
                  <a:pt x="125128" y="308008"/>
                </a:cubicBezTo>
                <a:cubicBezTo>
                  <a:pt x="143670" y="291152"/>
                  <a:pt x="164467" y="276879"/>
                  <a:pt x="182880" y="259882"/>
                </a:cubicBezTo>
                <a:cubicBezTo>
                  <a:pt x="206219" y="238339"/>
                  <a:pt x="226142" y="213175"/>
                  <a:pt x="250257" y="192505"/>
                </a:cubicBezTo>
                <a:cubicBezTo>
                  <a:pt x="288203" y="159980"/>
                  <a:pt x="340981" y="129360"/>
                  <a:pt x="385010" y="105878"/>
                </a:cubicBezTo>
                <a:cubicBezTo>
                  <a:pt x="445637" y="73543"/>
                  <a:pt x="488611" y="50939"/>
                  <a:pt x="558265" y="38501"/>
                </a:cubicBezTo>
                <a:cubicBezTo>
                  <a:pt x="614437" y="28470"/>
                  <a:pt x="902387" y="3717"/>
                  <a:pt x="943276" y="0"/>
                </a:cubicBezTo>
                <a:cubicBezTo>
                  <a:pt x="1081238" y="3208"/>
                  <a:pt x="1219639" y="-1835"/>
                  <a:pt x="1357162" y="9625"/>
                </a:cubicBezTo>
                <a:cubicBezTo>
                  <a:pt x="1460349" y="18224"/>
                  <a:pt x="1537708" y="51772"/>
                  <a:pt x="1626669" y="96252"/>
                </a:cubicBezTo>
                <a:cubicBezTo>
                  <a:pt x="1656215" y="111025"/>
                  <a:pt x="1686659" y="124844"/>
                  <a:pt x="1713297" y="144379"/>
                </a:cubicBezTo>
                <a:cubicBezTo>
                  <a:pt x="1735251" y="160478"/>
                  <a:pt x="1752735" y="181986"/>
                  <a:pt x="1771048" y="202130"/>
                </a:cubicBezTo>
                <a:cubicBezTo>
                  <a:pt x="1799623" y="233562"/>
                  <a:pt x="1807811" y="247650"/>
                  <a:pt x="1828800" y="279132"/>
                </a:cubicBezTo>
                <a:cubicBezTo>
                  <a:pt x="1832008" y="291966"/>
                  <a:pt x="1838425" y="304405"/>
                  <a:pt x="1838425" y="317634"/>
                </a:cubicBezTo>
                <a:cubicBezTo>
                  <a:pt x="1838425" y="372271"/>
                  <a:pt x="1835867" y="427085"/>
                  <a:pt x="1828800" y="481263"/>
                </a:cubicBezTo>
                <a:cubicBezTo>
                  <a:pt x="1826175" y="501385"/>
                  <a:pt x="1817354" y="520284"/>
                  <a:pt x="1809549" y="539015"/>
                </a:cubicBezTo>
                <a:cubicBezTo>
                  <a:pt x="1792433" y="580093"/>
                  <a:pt x="1762275" y="632291"/>
                  <a:pt x="1732547" y="664143"/>
                </a:cubicBezTo>
                <a:cubicBezTo>
                  <a:pt x="1634114" y="769607"/>
                  <a:pt x="1657444" y="719678"/>
                  <a:pt x="1540042" y="808522"/>
                </a:cubicBezTo>
                <a:cubicBezTo>
                  <a:pt x="1454536" y="873229"/>
                  <a:pt x="1379006" y="951171"/>
                  <a:pt x="1289785" y="1010652"/>
                </a:cubicBezTo>
                <a:cubicBezTo>
                  <a:pt x="1005890" y="1199918"/>
                  <a:pt x="1329583" y="979303"/>
                  <a:pt x="1078029" y="1164657"/>
                </a:cubicBezTo>
                <a:cubicBezTo>
                  <a:pt x="982532" y="1235023"/>
                  <a:pt x="1004020" y="1210987"/>
                  <a:pt x="904775" y="1270535"/>
                </a:cubicBezTo>
                <a:cubicBezTo>
                  <a:pt x="884936" y="1282439"/>
                  <a:pt x="865977" y="1295768"/>
                  <a:pt x="847023" y="1309036"/>
                </a:cubicBezTo>
                <a:cubicBezTo>
                  <a:pt x="833881" y="1318235"/>
                  <a:pt x="822379" y="1329828"/>
                  <a:pt x="808522" y="1337911"/>
                </a:cubicBezTo>
                <a:cubicBezTo>
                  <a:pt x="783734" y="1352370"/>
                  <a:pt x="755397" y="1360494"/>
                  <a:pt x="731520" y="1376412"/>
                </a:cubicBezTo>
                <a:cubicBezTo>
                  <a:pt x="694202" y="1401291"/>
                  <a:pt x="713619" y="1392005"/>
                  <a:pt x="673768" y="1405288"/>
                </a:cubicBezTo>
                <a:cubicBezTo>
                  <a:pt x="670560" y="1414913"/>
                  <a:pt x="669177" y="1425355"/>
                  <a:pt x="664143" y="1434164"/>
                </a:cubicBezTo>
                <a:cubicBezTo>
                  <a:pt x="617525" y="1515745"/>
                  <a:pt x="647711" y="1435333"/>
                  <a:pt x="625642" y="1501541"/>
                </a:cubicBezTo>
                <a:cubicBezTo>
                  <a:pt x="628850" y="1511166"/>
                  <a:pt x="630340" y="1521548"/>
                  <a:pt x="635267" y="1530417"/>
                </a:cubicBezTo>
                <a:cubicBezTo>
                  <a:pt x="655713" y="1567220"/>
                  <a:pt x="702773" y="1628852"/>
                  <a:pt x="731520" y="1655545"/>
                </a:cubicBezTo>
                <a:cubicBezTo>
                  <a:pt x="755031" y="1677377"/>
                  <a:pt x="783294" y="1693475"/>
                  <a:pt x="808522" y="1713297"/>
                </a:cubicBezTo>
                <a:cubicBezTo>
                  <a:pt x="828226" y="1728779"/>
                  <a:pt x="845625" y="1747227"/>
                  <a:pt x="866274" y="1761423"/>
                </a:cubicBezTo>
                <a:cubicBezTo>
                  <a:pt x="917614" y="1796719"/>
                  <a:pt x="989149" y="1836674"/>
                  <a:pt x="1049154" y="1857676"/>
                </a:cubicBezTo>
                <a:cubicBezTo>
                  <a:pt x="1083682" y="1869761"/>
                  <a:pt x="1119160" y="1879377"/>
                  <a:pt x="1155031" y="1886551"/>
                </a:cubicBezTo>
                <a:cubicBezTo>
                  <a:pt x="1369441" y="1929433"/>
                  <a:pt x="1393343" y="1925687"/>
                  <a:pt x="1607419" y="1944303"/>
                </a:cubicBezTo>
                <a:cubicBezTo>
                  <a:pt x="1642712" y="1950720"/>
                  <a:pt x="1677727" y="1958914"/>
                  <a:pt x="1713297" y="1963554"/>
                </a:cubicBezTo>
                <a:cubicBezTo>
                  <a:pt x="1751607" y="1968551"/>
                  <a:pt x="1790166" y="1973179"/>
                  <a:pt x="1828800" y="1973179"/>
                </a:cubicBezTo>
                <a:cubicBezTo>
                  <a:pt x="2085494" y="1973179"/>
                  <a:pt x="2342147" y="1966762"/>
                  <a:pt x="2598821" y="1963554"/>
                </a:cubicBezTo>
                <a:cubicBezTo>
                  <a:pt x="2653364" y="1953929"/>
                  <a:pt x="2708409" y="1946810"/>
                  <a:pt x="2762450" y="1934678"/>
                </a:cubicBezTo>
                <a:cubicBezTo>
                  <a:pt x="3224488" y="1830955"/>
                  <a:pt x="2918527" y="1879381"/>
                  <a:pt x="3205212" y="1838425"/>
                </a:cubicBezTo>
                <a:cubicBezTo>
                  <a:pt x="3246922" y="1864092"/>
                  <a:pt x="3316268" y="1868518"/>
                  <a:pt x="3330341" y="1915427"/>
                </a:cubicBezTo>
                <a:cubicBezTo>
                  <a:pt x="3343149" y="1958120"/>
                  <a:pt x="3287419" y="1993665"/>
                  <a:pt x="3262964" y="2030930"/>
                </a:cubicBezTo>
                <a:cubicBezTo>
                  <a:pt x="3172324" y="2169047"/>
                  <a:pt x="3153506" y="2207036"/>
                  <a:pt x="3051208" y="2300438"/>
                </a:cubicBezTo>
                <a:cubicBezTo>
                  <a:pt x="3004177" y="2343379"/>
                  <a:pt x="2954886" y="2383777"/>
                  <a:pt x="2906829" y="2425566"/>
                </a:cubicBezTo>
                <a:cubicBezTo>
                  <a:pt x="2881092" y="2447946"/>
                  <a:pt x="2859518" y="2476161"/>
                  <a:pt x="2829827" y="2492943"/>
                </a:cubicBezTo>
                <a:cubicBezTo>
                  <a:pt x="2459293" y="2702375"/>
                  <a:pt x="2731253" y="2558014"/>
                  <a:pt x="2521819" y="2656572"/>
                </a:cubicBezTo>
                <a:cubicBezTo>
                  <a:pt x="2495853" y="2668791"/>
                  <a:pt x="2471687" y="2684998"/>
                  <a:pt x="2444817" y="2695074"/>
                </a:cubicBezTo>
                <a:cubicBezTo>
                  <a:pt x="2232231" y="2774794"/>
                  <a:pt x="2505515" y="2649268"/>
                  <a:pt x="2290812" y="2743200"/>
                </a:cubicBezTo>
                <a:cubicBezTo>
                  <a:pt x="2197254" y="2784132"/>
                  <a:pt x="2229343" y="2774554"/>
                  <a:pt x="2146434" y="2829827"/>
                </a:cubicBezTo>
                <a:cubicBezTo>
                  <a:pt x="2130868" y="2840205"/>
                  <a:pt x="2113873" y="2848325"/>
                  <a:pt x="2098307" y="2858703"/>
                </a:cubicBezTo>
                <a:cubicBezTo>
                  <a:pt x="2061265" y="2883398"/>
                  <a:pt x="2060671" y="2886714"/>
                  <a:pt x="2030930" y="2916455"/>
                </a:cubicBezTo>
                <a:cubicBezTo>
                  <a:pt x="2024513" y="2932497"/>
                  <a:pt x="2018830" y="2948852"/>
                  <a:pt x="2011680" y="2964581"/>
                </a:cubicBezTo>
                <a:cubicBezTo>
                  <a:pt x="2002774" y="2984174"/>
                  <a:pt x="1989134" y="3001761"/>
                  <a:pt x="1982804" y="3022332"/>
                </a:cubicBezTo>
                <a:cubicBezTo>
                  <a:pt x="1976132" y="3044016"/>
                  <a:pt x="1976387" y="3067250"/>
                  <a:pt x="1973179" y="3089709"/>
                </a:cubicBezTo>
                <a:cubicBezTo>
                  <a:pt x="1986013" y="3182753"/>
                  <a:pt x="1986775" y="3278279"/>
                  <a:pt x="2011680" y="3368842"/>
                </a:cubicBezTo>
                <a:cubicBezTo>
                  <a:pt x="2022772" y="3409177"/>
                  <a:pt x="2054742" y="3440679"/>
                  <a:pt x="2079057" y="3474720"/>
                </a:cubicBezTo>
                <a:cubicBezTo>
                  <a:pt x="2110108" y="3518191"/>
                  <a:pt x="2177865" y="3601892"/>
                  <a:pt x="2223436" y="3638349"/>
                </a:cubicBezTo>
                <a:cubicBezTo>
                  <a:pt x="2265400" y="3671920"/>
                  <a:pt x="2345789" y="3712761"/>
                  <a:pt x="2396690" y="3724977"/>
                </a:cubicBezTo>
                <a:cubicBezTo>
                  <a:pt x="2443902" y="3736308"/>
                  <a:pt x="2492943" y="3737810"/>
                  <a:pt x="2541069" y="3744227"/>
                </a:cubicBezTo>
                <a:cubicBezTo>
                  <a:pt x="2768867" y="3741019"/>
                  <a:pt x="2996916" y="3745756"/>
                  <a:pt x="3224463" y="3734602"/>
                </a:cubicBezTo>
                <a:cubicBezTo>
                  <a:pt x="3401149" y="3725941"/>
                  <a:pt x="3610515" y="3681403"/>
                  <a:pt x="3782728" y="3638349"/>
                </a:cubicBezTo>
                <a:cubicBezTo>
                  <a:pt x="4017384" y="3579685"/>
                  <a:pt x="4045061" y="3576659"/>
                  <a:pt x="4254366" y="3445844"/>
                </a:cubicBezTo>
                <a:cubicBezTo>
                  <a:pt x="4403786" y="3352456"/>
                  <a:pt x="4564649" y="3236758"/>
                  <a:pt x="4668252" y="3089709"/>
                </a:cubicBezTo>
                <a:cubicBezTo>
                  <a:pt x="4717836" y="3019331"/>
                  <a:pt x="4752104" y="2938764"/>
                  <a:pt x="4783756" y="2858703"/>
                </a:cubicBezTo>
                <a:cubicBezTo>
                  <a:pt x="4810607" y="2790787"/>
                  <a:pt x="4845810" y="2611168"/>
                  <a:pt x="4860758" y="2531444"/>
                </a:cubicBezTo>
                <a:cubicBezTo>
                  <a:pt x="4894900" y="2349354"/>
                  <a:pt x="4921191" y="2166160"/>
                  <a:pt x="4947385" y="1982804"/>
                </a:cubicBezTo>
                <a:cubicBezTo>
                  <a:pt x="4934551" y="1870509"/>
                  <a:pt x="4934979" y="1755892"/>
                  <a:pt x="4908884" y="1645920"/>
                </a:cubicBezTo>
                <a:cubicBezTo>
                  <a:pt x="4855112" y="1419310"/>
                  <a:pt x="4830040" y="1468982"/>
                  <a:pt x="4754880" y="1318661"/>
                </a:cubicBezTo>
                <a:cubicBezTo>
                  <a:pt x="4733025" y="1274951"/>
                  <a:pt x="4718983" y="1227617"/>
                  <a:pt x="4697128" y="1183907"/>
                </a:cubicBezTo>
                <a:cubicBezTo>
                  <a:pt x="4683592" y="1156834"/>
                  <a:pt x="4664253" y="1133050"/>
                  <a:pt x="4649002" y="1106905"/>
                </a:cubicBezTo>
                <a:cubicBezTo>
                  <a:pt x="4641772" y="1094511"/>
                  <a:pt x="4636168" y="1081238"/>
                  <a:pt x="4629751" y="1068404"/>
                </a:cubicBezTo>
                <a:cubicBezTo>
                  <a:pt x="4619181" y="1015552"/>
                  <a:pt x="4611570" y="1003878"/>
                  <a:pt x="4629751" y="943276"/>
                </a:cubicBezTo>
                <a:cubicBezTo>
                  <a:pt x="4641736" y="903325"/>
                  <a:pt x="4656418" y="863538"/>
                  <a:pt x="4677878" y="827772"/>
                </a:cubicBezTo>
                <a:cubicBezTo>
                  <a:pt x="4736443" y="730164"/>
                  <a:pt x="4757158" y="698765"/>
                  <a:pt x="4851132" y="664143"/>
                </a:cubicBezTo>
                <a:cubicBezTo>
                  <a:pt x="4885458" y="651496"/>
                  <a:pt x="4920823" y="640628"/>
                  <a:pt x="4957010" y="635267"/>
                </a:cubicBezTo>
                <a:cubicBezTo>
                  <a:pt x="5007890" y="627729"/>
                  <a:pt x="5059680" y="628850"/>
                  <a:pt x="5111015" y="625642"/>
                </a:cubicBezTo>
                <a:cubicBezTo>
                  <a:pt x="5162350" y="632059"/>
                  <a:pt x="5215007" y="631654"/>
                  <a:pt x="5265019" y="644892"/>
                </a:cubicBezTo>
                <a:cubicBezTo>
                  <a:pt x="5341398" y="665110"/>
                  <a:pt x="5528527" y="747007"/>
                  <a:pt x="5592278" y="798897"/>
                </a:cubicBezTo>
                <a:cubicBezTo>
                  <a:pt x="5685549" y="874815"/>
                  <a:pt x="5765533" y="965735"/>
                  <a:pt x="5852160" y="1049154"/>
                </a:cubicBezTo>
                <a:cubicBezTo>
                  <a:pt x="5877827" y="1103697"/>
                  <a:pt x="5912602" y="1154822"/>
                  <a:pt x="5929162" y="1212783"/>
                </a:cubicBezTo>
                <a:cubicBezTo>
                  <a:pt x="5947469" y="1276856"/>
                  <a:pt x="5955390" y="1532563"/>
                  <a:pt x="5958038" y="1588168"/>
                </a:cubicBezTo>
                <a:cubicBezTo>
                  <a:pt x="5945204" y="1771048"/>
                  <a:pt x="5943249" y="1955018"/>
                  <a:pt x="5919537" y="2136808"/>
                </a:cubicBezTo>
                <a:cubicBezTo>
                  <a:pt x="5908227" y="2223517"/>
                  <a:pt x="5839861" y="2290851"/>
                  <a:pt x="5794408" y="2358189"/>
                </a:cubicBezTo>
                <a:cubicBezTo>
                  <a:pt x="5704331" y="2491637"/>
                  <a:pt x="5507647" y="2773709"/>
                  <a:pt x="5467149" y="2935705"/>
                </a:cubicBezTo>
                <a:lnTo>
                  <a:pt x="5447899" y="3012707"/>
                </a:lnTo>
                <a:cubicBezTo>
                  <a:pt x="5454316" y="3041583"/>
                  <a:pt x="5452894" y="3073416"/>
                  <a:pt x="5467149" y="3099335"/>
                </a:cubicBezTo>
                <a:cubicBezTo>
                  <a:pt x="5529728" y="3213114"/>
                  <a:pt x="5561670" y="3203183"/>
                  <a:pt x="5659655" y="3272589"/>
                </a:cubicBezTo>
                <a:cubicBezTo>
                  <a:pt x="5702596" y="3303006"/>
                  <a:pt x="5740327" y="3340686"/>
                  <a:pt x="5784783" y="3368842"/>
                </a:cubicBezTo>
                <a:cubicBezTo>
                  <a:pt x="5864052" y="3419046"/>
                  <a:pt x="6005474" y="3482098"/>
                  <a:pt x="6092791" y="3522846"/>
                </a:cubicBezTo>
                <a:cubicBezTo>
                  <a:pt x="6182627" y="3519638"/>
                  <a:pt x="6275339" y="3535996"/>
                  <a:pt x="6362299" y="3513221"/>
                </a:cubicBezTo>
                <a:cubicBezTo>
                  <a:pt x="6415698" y="3499236"/>
                  <a:pt x="6458736" y="3456703"/>
                  <a:pt x="6497052" y="3416968"/>
                </a:cubicBezTo>
                <a:cubicBezTo>
                  <a:pt x="6546501" y="3365687"/>
                  <a:pt x="6583736" y="3303688"/>
                  <a:pt x="6622181" y="3243714"/>
                </a:cubicBezTo>
                <a:cubicBezTo>
                  <a:pt x="6713816" y="3100764"/>
                  <a:pt x="6777276" y="2967253"/>
                  <a:pt x="6843562" y="2810577"/>
                </a:cubicBezTo>
                <a:cubicBezTo>
                  <a:pt x="6913755" y="2644666"/>
                  <a:pt x="7038484" y="2312423"/>
                  <a:pt x="7074568" y="2156059"/>
                </a:cubicBezTo>
                <a:cubicBezTo>
                  <a:pt x="7127975" y="1924630"/>
                  <a:pt x="7172385" y="1631323"/>
                  <a:pt x="7199697" y="1376412"/>
                </a:cubicBezTo>
                <a:cubicBezTo>
                  <a:pt x="7203472" y="1341176"/>
                  <a:pt x="7206114" y="1305827"/>
                  <a:pt x="7209322" y="1270535"/>
                </a:cubicBezTo>
                <a:cubicBezTo>
                  <a:pt x="7202108" y="1220037"/>
                  <a:pt x="7198979" y="1194396"/>
                  <a:pt x="7190071" y="1145406"/>
                </a:cubicBezTo>
                <a:cubicBezTo>
                  <a:pt x="7187144" y="1129310"/>
                  <a:pt x="7186522" y="1112470"/>
                  <a:pt x="7180446" y="1097280"/>
                </a:cubicBezTo>
                <a:cubicBezTo>
                  <a:pt x="7173498" y="1079910"/>
                  <a:pt x="7160528" y="1065578"/>
                  <a:pt x="7151570" y="1049154"/>
                </a:cubicBezTo>
                <a:cubicBezTo>
                  <a:pt x="7141264" y="1030259"/>
                  <a:pt x="7131436" y="1011070"/>
                  <a:pt x="7122695" y="991402"/>
                </a:cubicBezTo>
                <a:cubicBezTo>
                  <a:pt x="7105755" y="953287"/>
                  <a:pt x="7097704" y="910604"/>
                  <a:pt x="7074568" y="875899"/>
                </a:cubicBezTo>
                <a:lnTo>
                  <a:pt x="7055318" y="847023"/>
                </a:ln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386038" y="1453415"/>
            <a:ext cx="6352823" cy="5120640"/>
          </a:xfrm>
          <a:custGeom>
            <a:avLst/>
            <a:gdLst>
              <a:gd name="connsiteX0" fmla="*/ 5236143 w 6352823"/>
              <a:gd name="connsiteY0" fmla="*/ 163629 h 5120640"/>
              <a:gd name="connsiteX1" fmla="*/ 5149516 w 6352823"/>
              <a:gd name="connsiteY1" fmla="*/ 134753 h 5120640"/>
              <a:gd name="connsiteX2" fmla="*/ 5062888 w 6352823"/>
              <a:gd name="connsiteY2" fmla="*/ 125128 h 5120640"/>
              <a:gd name="connsiteX3" fmla="*/ 4697128 w 6352823"/>
              <a:gd name="connsiteY3" fmla="*/ 86627 h 5120640"/>
              <a:gd name="connsiteX4" fmla="*/ 4427621 w 6352823"/>
              <a:gd name="connsiteY4" fmla="*/ 57751 h 5120640"/>
              <a:gd name="connsiteX5" fmla="*/ 4167739 w 6352823"/>
              <a:gd name="connsiteY5" fmla="*/ 38501 h 5120640"/>
              <a:gd name="connsiteX6" fmla="*/ 3686476 w 6352823"/>
              <a:gd name="connsiteY6" fmla="*/ 0 h 5120640"/>
              <a:gd name="connsiteX7" fmla="*/ 2954956 w 6352823"/>
              <a:gd name="connsiteY7" fmla="*/ 77002 h 5120640"/>
              <a:gd name="connsiteX8" fmla="*/ 2897204 w 6352823"/>
              <a:gd name="connsiteY8" fmla="*/ 115503 h 5120640"/>
              <a:gd name="connsiteX9" fmla="*/ 2829827 w 6352823"/>
              <a:gd name="connsiteY9" fmla="*/ 192505 h 5120640"/>
              <a:gd name="connsiteX10" fmla="*/ 2781701 w 6352823"/>
              <a:gd name="connsiteY10" fmla="*/ 259882 h 5120640"/>
              <a:gd name="connsiteX11" fmla="*/ 2723949 w 6352823"/>
              <a:gd name="connsiteY11" fmla="*/ 471638 h 5120640"/>
              <a:gd name="connsiteX12" fmla="*/ 2791326 w 6352823"/>
              <a:gd name="connsiteY12" fmla="*/ 798897 h 5120640"/>
              <a:gd name="connsiteX13" fmla="*/ 3089709 w 6352823"/>
              <a:gd name="connsiteY13" fmla="*/ 1097280 h 5120640"/>
              <a:gd name="connsiteX14" fmla="*/ 3542097 w 6352823"/>
              <a:gd name="connsiteY14" fmla="*/ 1357162 h 5120640"/>
              <a:gd name="connsiteX15" fmla="*/ 3801979 w 6352823"/>
              <a:gd name="connsiteY15" fmla="*/ 1453414 h 5120640"/>
              <a:gd name="connsiteX16" fmla="*/ 4061861 w 6352823"/>
              <a:gd name="connsiteY16" fmla="*/ 1491916 h 5120640"/>
              <a:gd name="connsiteX17" fmla="*/ 4600876 w 6352823"/>
              <a:gd name="connsiteY17" fmla="*/ 1472665 h 5120640"/>
              <a:gd name="connsiteX18" fmla="*/ 4947385 w 6352823"/>
              <a:gd name="connsiteY18" fmla="*/ 1366787 h 5120640"/>
              <a:gd name="connsiteX19" fmla="*/ 5524901 w 6352823"/>
              <a:gd name="connsiteY19" fmla="*/ 1106905 h 5120640"/>
              <a:gd name="connsiteX20" fmla="*/ 5669280 w 6352823"/>
              <a:gd name="connsiteY20" fmla="*/ 1010652 h 5120640"/>
              <a:gd name="connsiteX21" fmla="*/ 5842535 w 6352823"/>
              <a:gd name="connsiteY21" fmla="*/ 885524 h 5120640"/>
              <a:gd name="connsiteX22" fmla="*/ 6006164 w 6352823"/>
              <a:gd name="connsiteY22" fmla="*/ 1087654 h 5120640"/>
              <a:gd name="connsiteX23" fmla="*/ 6294922 w 6352823"/>
              <a:gd name="connsiteY23" fmla="*/ 1626669 h 5120640"/>
              <a:gd name="connsiteX24" fmla="*/ 6343048 w 6352823"/>
              <a:gd name="connsiteY24" fmla="*/ 1780673 h 5120640"/>
              <a:gd name="connsiteX25" fmla="*/ 6314173 w 6352823"/>
              <a:gd name="connsiteY25" fmla="*/ 2156059 h 5120640"/>
              <a:gd name="connsiteX26" fmla="*/ 6237170 w 6352823"/>
              <a:gd name="connsiteY26" fmla="*/ 2252311 h 5120640"/>
              <a:gd name="connsiteX27" fmla="*/ 5881036 w 6352823"/>
              <a:gd name="connsiteY27" fmla="*/ 2464067 h 5120640"/>
              <a:gd name="connsiteX28" fmla="*/ 5399773 w 6352823"/>
              <a:gd name="connsiteY28" fmla="*/ 2598821 h 5120640"/>
              <a:gd name="connsiteX29" fmla="*/ 5120640 w 6352823"/>
              <a:gd name="connsiteY29" fmla="*/ 2608446 h 5120640"/>
              <a:gd name="connsiteX30" fmla="*/ 4783756 w 6352823"/>
              <a:gd name="connsiteY30" fmla="*/ 2618071 h 5120640"/>
              <a:gd name="connsiteX31" fmla="*/ 4148488 w 6352823"/>
              <a:gd name="connsiteY31" fmla="*/ 2492943 h 5120640"/>
              <a:gd name="connsiteX32" fmla="*/ 3551722 w 6352823"/>
              <a:gd name="connsiteY32" fmla="*/ 2252311 h 5120640"/>
              <a:gd name="connsiteX33" fmla="*/ 3301465 w 6352823"/>
              <a:gd name="connsiteY33" fmla="*/ 2175309 h 5120640"/>
              <a:gd name="connsiteX34" fmla="*/ 3099335 w 6352823"/>
              <a:gd name="connsiteY34" fmla="*/ 2136808 h 5120640"/>
              <a:gd name="connsiteX35" fmla="*/ 2791326 w 6352823"/>
              <a:gd name="connsiteY35" fmla="*/ 2098307 h 5120640"/>
              <a:gd name="connsiteX36" fmla="*/ 2685448 w 6352823"/>
              <a:gd name="connsiteY36" fmla="*/ 2069431 h 5120640"/>
              <a:gd name="connsiteX37" fmla="*/ 2608446 w 6352823"/>
              <a:gd name="connsiteY37" fmla="*/ 2050181 h 5120640"/>
              <a:gd name="connsiteX38" fmla="*/ 2521819 w 6352823"/>
              <a:gd name="connsiteY38" fmla="*/ 2021305 h 5120640"/>
              <a:gd name="connsiteX39" fmla="*/ 2319688 w 6352823"/>
              <a:gd name="connsiteY39" fmla="*/ 1915427 h 5120640"/>
              <a:gd name="connsiteX40" fmla="*/ 2088682 w 6352823"/>
              <a:gd name="connsiteY40" fmla="*/ 1751798 h 5120640"/>
              <a:gd name="connsiteX41" fmla="*/ 1867301 w 6352823"/>
              <a:gd name="connsiteY41" fmla="*/ 1713297 h 5120640"/>
              <a:gd name="connsiteX42" fmla="*/ 1674796 w 6352823"/>
              <a:gd name="connsiteY42" fmla="*/ 1742172 h 5120640"/>
              <a:gd name="connsiteX43" fmla="*/ 1559293 w 6352823"/>
              <a:gd name="connsiteY43" fmla="*/ 1828800 h 5120640"/>
              <a:gd name="connsiteX44" fmla="*/ 1443789 w 6352823"/>
              <a:gd name="connsiteY44" fmla="*/ 1886551 h 5120640"/>
              <a:gd name="connsiteX45" fmla="*/ 1366787 w 6352823"/>
              <a:gd name="connsiteY45" fmla="*/ 1905802 h 5120640"/>
              <a:gd name="connsiteX46" fmla="*/ 1347537 w 6352823"/>
              <a:gd name="connsiteY46" fmla="*/ 1674796 h 5120640"/>
              <a:gd name="connsiteX47" fmla="*/ 1337911 w 6352823"/>
              <a:gd name="connsiteY47" fmla="*/ 1530417 h 5120640"/>
              <a:gd name="connsiteX48" fmla="*/ 1318661 w 6352823"/>
              <a:gd name="connsiteY48" fmla="*/ 1395663 h 5120640"/>
              <a:gd name="connsiteX49" fmla="*/ 1289785 w 6352823"/>
              <a:gd name="connsiteY49" fmla="*/ 1087654 h 5120640"/>
              <a:gd name="connsiteX50" fmla="*/ 1251284 w 6352823"/>
              <a:gd name="connsiteY50" fmla="*/ 1010652 h 5120640"/>
              <a:gd name="connsiteX51" fmla="*/ 1212783 w 6352823"/>
              <a:gd name="connsiteY51" fmla="*/ 943276 h 5120640"/>
              <a:gd name="connsiteX52" fmla="*/ 1116530 w 6352823"/>
              <a:gd name="connsiteY52" fmla="*/ 885524 h 5120640"/>
              <a:gd name="connsiteX53" fmla="*/ 962526 w 6352823"/>
              <a:gd name="connsiteY53" fmla="*/ 904774 h 5120640"/>
              <a:gd name="connsiteX54" fmla="*/ 847023 w 6352823"/>
              <a:gd name="connsiteY54" fmla="*/ 952901 h 5120640"/>
              <a:gd name="connsiteX55" fmla="*/ 567890 w 6352823"/>
              <a:gd name="connsiteY55" fmla="*/ 1135781 h 5120640"/>
              <a:gd name="connsiteX56" fmla="*/ 327259 w 6352823"/>
              <a:gd name="connsiteY56" fmla="*/ 1376412 h 5120640"/>
              <a:gd name="connsiteX57" fmla="*/ 96253 w 6352823"/>
              <a:gd name="connsiteY57" fmla="*/ 1780673 h 5120640"/>
              <a:gd name="connsiteX58" fmla="*/ 28876 w 6352823"/>
              <a:gd name="connsiteY58" fmla="*/ 1944303 h 5120640"/>
              <a:gd name="connsiteX59" fmla="*/ 0 w 6352823"/>
              <a:gd name="connsiteY59" fmla="*/ 2069431 h 5120640"/>
              <a:gd name="connsiteX60" fmla="*/ 38501 w 6352823"/>
              <a:gd name="connsiteY60" fmla="*/ 2377440 h 5120640"/>
              <a:gd name="connsiteX61" fmla="*/ 144379 w 6352823"/>
              <a:gd name="connsiteY61" fmla="*/ 2569945 h 5120640"/>
              <a:gd name="connsiteX62" fmla="*/ 298383 w 6352823"/>
              <a:gd name="connsiteY62" fmla="*/ 2810577 h 5120640"/>
              <a:gd name="connsiteX63" fmla="*/ 731520 w 6352823"/>
              <a:gd name="connsiteY63" fmla="*/ 3137836 h 5120640"/>
              <a:gd name="connsiteX64" fmla="*/ 1790299 w 6352823"/>
              <a:gd name="connsiteY64" fmla="*/ 3407343 h 5120640"/>
              <a:gd name="connsiteX65" fmla="*/ 2156059 w 6352823"/>
              <a:gd name="connsiteY65" fmla="*/ 3416968 h 5120640"/>
              <a:gd name="connsiteX66" fmla="*/ 2464067 w 6352823"/>
              <a:gd name="connsiteY66" fmla="*/ 3388092 h 5120640"/>
              <a:gd name="connsiteX67" fmla="*/ 2800951 w 6352823"/>
              <a:gd name="connsiteY67" fmla="*/ 3262964 h 5120640"/>
              <a:gd name="connsiteX68" fmla="*/ 3339966 w 6352823"/>
              <a:gd name="connsiteY68" fmla="*/ 2916454 h 5120640"/>
              <a:gd name="connsiteX69" fmla="*/ 3474720 w 6352823"/>
              <a:gd name="connsiteY69" fmla="*/ 2781701 h 5120640"/>
              <a:gd name="connsiteX70" fmla="*/ 3522846 w 6352823"/>
              <a:gd name="connsiteY70" fmla="*/ 2695073 h 5120640"/>
              <a:gd name="connsiteX71" fmla="*/ 3522846 w 6352823"/>
              <a:gd name="connsiteY71" fmla="*/ 2579570 h 5120640"/>
              <a:gd name="connsiteX72" fmla="*/ 3493970 w 6352823"/>
              <a:gd name="connsiteY72" fmla="*/ 2550694 h 5120640"/>
              <a:gd name="connsiteX73" fmla="*/ 3465095 w 6352823"/>
              <a:gd name="connsiteY73" fmla="*/ 2723949 h 5120640"/>
              <a:gd name="connsiteX74" fmla="*/ 3388093 w 6352823"/>
              <a:gd name="connsiteY74" fmla="*/ 3214838 h 5120640"/>
              <a:gd name="connsiteX75" fmla="*/ 3339966 w 6352823"/>
              <a:gd name="connsiteY75" fmla="*/ 3330341 h 5120640"/>
              <a:gd name="connsiteX76" fmla="*/ 3080084 w 6352823"/>
              <a:gd name="connsiteY76" fmla="*/ 3551722 h 5120640"/>
              <a:gd name="connsiteX77" fmla="*/ 2897204 w 6352823"/>
              <a:gd name="connsiteY77" fmla="*/ 3638349 h 5120640"/>
              <a:gd name="connsiteX78" fmla="*/ 2646947 w 6352823"/>
              <a:gd name="connsiteY78" fmla="*/ 3696101 h 5120640"/>
              <a:gd name="connsiteX79" fmla="*/ 2098307 w 6352823"/>
              <a:gd name="connsiteY79" fmla="*/ 3753852 h 5120640"/>
              <a:gd name="connsiteX80" fmla="*/ 1607419 w 6352823"/>
              <a:gd name="connsiteY80" fmla="*/ 3763478 h 5120640"/>
              <a:gd name="connsiteX81" fmla="*/ 1472665 w 6352823"/>
              <a:gd name="connsiteY81" fmla="*/ 3773103 h 5120640"/>
              <a:gd name="connsiteX82" fmla="*/ 1212783 w 6352823"/>
              <a:gd name="connsiteY82" fmla="*/ 3830854 h 5120640"/>
              <a:gd name="connsiteX83" fmla="*/ 1203158 w 6352823"/>
              <a:gd name="connsiteY83" fmla="*/ 3878981 h 5120640"/>
              <a:gd name="connsiteX84" fmla="*/ 1155031 w 6352823"/>
              <a:gd name="connsiteY84" fmla="*/ 4052236 h 5120640"/>
              <a:gd name="connsiteX85" fmla="*/ 1174282 w 6352823"/>
              <a:gd name="connsiteY85" fmla="*/ 4302492 h 5120640"/>
              <a:gd name="connsiteX86" fmla="*/ 1299410 w 6352823"/>
              <a:gd name="connsiteY86" fmla="*/ 4543124 h 5120640"/>
              <a:gd name="connsiteX87" fmla="*/ 1357162 w 6352823"/>
              <a:gd name="connsiteY87" fmla="*/ 4591250 h 5120640"/>
              <a:gd name="connsiteX88" fmla="*/ 1482290 w 6352823"/>
              <a:gd name="connsiteY88" fmla="*/ 4658627 h 5120640"/>
              <a:gd name="connsiteX89" fmla="*/ 1559293 w 6352823"/>
              <a:gd name="connsiteY89" fmla="*/ 4697128 h 5120640"/>
              <a:gd name="connsiteX90" fmla="*/ 1588168 w 6352823"/>
              <a:gd name="connsiteY90" fmla="*/ 4706753 h 5120640"/>
              <a:gd name="connsiteX91" fmla="*/ 1607419 w 6352823"/>
              <a:gd name="connsiteY91" fmla="*/ 4735629 h 5120640"/>
              <a:gd name="connsiteX92" fmla="*/ 1674796 w 6352823"/>
              <a:gd name="connsiteY92" fmla="*/ 4822257 h 5120640"/>
              <a:gd name="connsiteX93" fmla="*/ 1713297 w 6352823"/>
              <a:gd name="connsiteY93" fmla="*/ 4899259 h 5120640"/>
              <a:gd name="connsiteX94" fmla="*/ 1751798 w 6352823"/>
              <a:gd name="connsiteY94" fmla="*/ 4976261 h 5120640"/>
              <a:gd name="connsiteX95" fmla="*/ 1771048 w 6352823"/>
              <a:gd name="connsiteY95" fmla="*/ 5043638 h 5120640"/>
              <a:gd name="connsiteX96" fmla="*/ 1799924 w 6352823"/>
              <a:gd name="connsiteY96" fmla="*/ 5082139 h 5120640"/>
              <a:gd name="connsiteX97" fmla="*/ 1828800 w 6352823"/>
              <a:gd name="connsiteY97" fmla="*/ 5120640 h 512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52823" h="5120640">
                <a:moveTo>
                  <a:pt x="5236143" y="163629"/>
                </a:moveTo>
                <a:cubicBezTo>
                  <a:pt x="5207267" y="154004"/>
                  <a:pt x="5179229" y="141356"/>
                  <a:pt x="5149516" y="134753"/>
                </a:cubicBezTo>
                <a:cubicBezTo>
                  <a:pt x="5121154" y="128450"/>
                  <a:pt x="5091717" y="128732"/>
                  <a:pt x="5062888" y="125128"/>
                </a:cubicBezTo>
                <a:cubicBezTo>
                  <a:pt x="4705060" y="80401"/>
                  <a:pt x="5180506" y="134018"/>
                  <a:pt x="4697128" y="86627"/>
                </a:cubicBezTo>
                <a:lnTo>
                  <a:pt x="4427621" y="57751"/>
                </a:lnTo>
                <a:cubicBezTo>
                  <a:pt x="4341113" y="49887"/>
                  <a:pt x="4254247" y="46365"/>
                  <a:pt x="4167739" y="38501"/>
                </a:cubicBezTo>
                <a:cubicBezTo>
                  <a:pt x="3706623" y="-3418"/>
                  <a:pt x="4083391" y="18041"/>
                  <a:pt x="3686476" y="0"/>
                </a:cubicBezTo>
                <a:cubicBezTo>
                  <a:pt x="3426400" y="15762"/>
                  <a:pt x="3181447" y="-36243"/>
                  <a:pt x="2954956" y="77002"/>
                </a:cubicBezTo>
                <a:cubicBezTo>
                  <a:pt x="2934262" y="87349"/>
                  <a:pt x="2914205" y="99810"/>
                  <a:pt x="2897204" y="115503"/>
                </a:cubicBezTo>
                <a:cubicBezTo>
                  <a:pt x="2872143" y="138636"/>
                  <a:pt x="2851133" y="165873"/>
                  <a:pt x="2829827" y="192505"/>
                </a:cubicBezTo>
                <a:cubicBezTo>
                  <a:pt x="2812586" y="214057"/>
                  <a:pt x="2794044" y="235196"/>
                  <a:pt x="2781701" y="259882"/>
                </a:cubicBezTo>
                <a:cubicBezTo>
                  <a:pt x="2741819" y="339647"/>
                  <a:pt x="2739528" y="385957"/>
                  <a:pt x="2723949" y="471638"/>
                </a:cubicBezTo>
                <a:cubicBezTo>
                  <a:pt x="2746408" y="580724"/>
                  <a:pt x="2749620" y="695626"/>
                  <a:pt x="2791326" y="798897"/>
                </a:cubicBezTo>
                <a:cubicBezTo>
                  <a:pt x="2842168" y="924792"/>
                  <a:pt x="2986276" y="1023020"/>
                  <a:pt x="3089709" y="1097280"/>
                </a:cubicBezTo>
                <a:cubicBezTo>
                  <a:pt x="3281142" y="1234719"/>
                  <a:pt x="3322172" y="1264117"/>
                  <a:pt x="3542097" y="1357162"/>
                </a:cubicBezTo>
                <a:cubicBezTo>
                  <a:pt x="3627174" y="1393156"/>
                  <a:pt x="3712557" y="1430231"/>
                  <a:pt x="3801979" y="1453414"/>
                </a:cubicBezTo>
                <a:cubicBezTo>
                  <a:pt x="3886749" y="1475392"/>
                  <a:pt x="3975234" y="1479082"/>
                  <a:pt x="4061861" y="1491916"/>
                </a:cubicBezTo>
                <a:cubicBezTo>
                  <a:pt x="4241533" y="1485499"/>
                  <a:pt x="4422858" y="1497820"/>
                  <a:pt x="4600876" y="1472665"/>
                </a:cubicBezTo>
                <a:cubicBezTo>
                  <a:pt x="4720463" y="1455767"/>
                  <a:pt x="4835088" y="1411238"/>
                  <a:pt x="4947385" y="1366787"/>
                </a:cubicBezTo>
                <a:cubicBezTo>
                  <a:pt x="5143666" y="1289092"/>
                  <a:pt x="5349257" y="1224002"/>
                  <a:pt x="5524901" y="1106905"/>
                </a:cubicBezTo>
                <a:cubicBezTo>
                  <a:pt x="5573027" y="1074821"/>
                  <a:pt x="5621977" y="1043939"/>
                  <a:pt x="5669280" y="1010652"/>
                </a:cubicBezTo>
                <a:cubicBezTo>
                  <a:pt x="5970771" y="798492"/>
                  <a:pt x="5664225" y="1004396"/>
                  <a:pt x="5842535" y="885524"/>
                </a:cubicBezTo>
                <a:cubicBezTo>
                  <a:pt x="5915746" y="958735"/>
                  <a:pt x="5934434" y="972885"/>
                  <a:pt x="6006164" y="1087654"/>
                </a:cubicBezTo>
                <a:cubicBezTo>
                  <a:pt x="6103388" y="1243212"/>
                  <a:pt x="6225772" y="1442269"/>
                  <a:pt x="6294922" y="1626669"/>
                </a:cubicBezTo>
                <a:cubicBezTo>
                  <a:pt x="6313806" y="1677027"/>
                  <a:pt x="6327006" y="1729338"/>
                  <a:pt x="6343048" y="1780673"/>
                </a:cubicBezTo>
                <a:cubicBezTo>
                  <a:pt x="6352148" y="1926257"/>
                  <a:pt x="6369058" y="2005127"/>
                  <a:pt x="6314173" y="2156059"/>
                </a:cubicBezTo>
                <a:cubicBezTo>
                  <a:pt x="6300131" y="2194673"/>
                  <a:pt x="6266224" y="2223258"/>
                  <a:pt x="6237170" y="2252311"/>
                </a:cubicBezTo>
                <a:cubicBezTo>
                  <a:pt x="6159105" y="2330375"/>
                  <a:pt x="5934815" y="2446955"/>
                  <a:pt x="5881036" y="2464067"/>
                </a:cubicBezTo>
                <a:cubicBezTo>
                  <a:pt x="5749409" y="2505948"/>
                  <a:pt x="5530655" y="2580452"/>
                  <a:pt x="5399773" y="2598821"/>
                </a:cubicBezTo>
                <a:cubicBezTo>
                  <a:pt x="5307577" y="2611761"/>
                  <a:pt x="5213694" y="2605538"/>
                  <a:pt x="5120640" y="2608446"/>
                </a:cubicBezTo>
                <a:lnTo>
                  <a:pt x="4783756" y="2618071"/>
                </a:lnTo>
                <a:cubicBezTo>
                  <a:pt x="4472229" y="2579130"/>
                  <a:pt x="4457490" y="2591262"/>
                  <a:pt x="4148488" y="2492943"/>
                </a:cubicBezTo>
                <a:cubicBezTo>
                  <a:pt x="3730633" y="2359989"/>
                  <a:pt x="3952212" y="2402495"/>
                  <a:pt x="3551722" y="2252311"/>
                </a:cubicBezTo>
                <a:cubicBezTo>
                  <a:pt x="3470001" y="2221665"/>
                  <a:pt x="3386031" y="2196900"/>
                  <a:pt x="3301465" y="2175309"/>
                </a:cubicBezTo>
                <a:cubicBezTo>
                  <a:pt x="3235009" y="2158341"/>
                  <a:pt x="3167142" y="2147127"/>
                  <a:pt x="3099335" y="2136808"/>
                </a:cubicBezTo>
                <a:cubicBezTo>
                  <a:pt x="2997044" y="2121242"/>
                  <a:pt x="2893387" y="2115317"/>
                  <a:pt x="2791326" y="2098307"/>
                </a:cubicBezTo>
                <a:cubicBezTo>
                  <a:pt x="2718716" y="2086206"/>
                  <a:pt x="2764408" y="2091991"/>
                  <a:pt x="2685448" y="2069431"/>
                </a:cubicBezTo>
                <a:cubicBezTo>
                  <a:pt x="2660009" y="2062163"/>
                  <a:pt x="2633828" y="2057646"/>
                  <a:pt x="2608446" y="2050181"/>
                </a:cubicBezTo>
                <a:cubicBezTo>
                  <a:pt x="2579245" y="2041593"/>
                  <a:pt x="2550187" y="2032337"/>
                  <a:pt x="2521819" y="2021305"/>
                </a:cubicBezTo>
                <a:cubicBezTo>
                  <a:pt x="2450300" y="1993492"/>
                  <a:pt x="2383721" y="1958116"/>
                  <a:pt x="2319688" y="1915427"/>
                </a:cubicBezTo>
                <a:cubicBezTo>
                  <a:pt x="2272872" y="1884216"/>
                  <a:pt x="2142595" y="1775520"/>
                  <a:pt x="2088682" y="1751798"/>
                </a:cubicBezTo>
                <a:cubicBezTo>
                  <a:pt x="2028470" y="1725305"/>
                  <a:pt x="1933581" y="1719925"/>
                  <a:pt x="1867301" y="1713297"/>
                </a:cubicBezTo>
                <a:cubicBezTo>
                  <a:pt x="1803133" y="1722922"/>
                  <a:pt x="1737451" y="1725304"/>
                  <a:pt x="1674796" y="1742172"/>
                </a:cubicBezTo>
                <a:cubicBezTo>
                  <a:pt x="1642238" y="1750937"/>
                  <a:pt x="1584948" y="1813122"/>
                  <a:pt x="1559293" y="1828800"/>
                </a:cubicBezTo>
                <a:cubicBezTo>
                  <a:pt x="1522563" y="1851246"/>
                  <a:pt x="1485999" y="1878108"/>
                  <a:pt x="1443789" y="1886551"/>
                </a:cubicBezTo>
                <a:cubicBezTo>
                  <a:pt x="1385714" y="1898167"/>
                  <a:pt x="1411183" y="1891004"/>
                  <a:pt x="1366787" y="1905802"/>
                </a:cubicBezTo>
                <a:cubicBezTo>
                  <a:pt x="1360370" y="1828800"/>
                  <a:pt x="1353463" y="1751837"/>
                  <a:pt x="1347537" y="1674796"/>
                </a:cubicBezTo>
                <a:cubicBezTo>
                  <a:pt x="1343838" y="1626705"/>
                  <a:pt x="1342874" y="1578394"/>
                  <a:pt x="1337911" y="1530417"/>
                </a:cubicBezTo>
                <a:cubicBezTo>
                  <a:pt x="1333242" y="1485284"/>
                  <a:pt x="1325078" y="1440581"/>
                  <a:pt x="1318661" y="1395663"/>
                </a:cubicBezTo>
                <a:cubicBezTo>
                  <a:pt x="1314651" y="1323474"/>
                  <a:pt x="1310837" y="1164845"/>
                  <a:pt x="1289785" y="1087654"/>
                </a:cubicBezTo>
                <a:cubicBezTo>
                  <a:pt x="1282234" y="1059968"/>
                  <a:pt x="1264789" y="1035973"/>
                  <a:pt x="1251284" y="1010652"/>
                </a:cubicBezTo>
                <a:cubicBezTo>
                  <a:pt x="1239111" y="987828"/>
                  <a:pt x="1230183" y="962416"/>
                  <a:pt x="1212783" y="943276"/>
                </a:cubicBezTo>
                <a:cubicBezTo>
                  <a:pt x="1193422" y="921979"/>
                  <a:pt x="1144513" y="899515"/>
                  <a:pt x="1116530" y="885524"/>
                </a:cubicBezTo>
                <a:cubicBezTo>
                  <a:pt x="1065195" y="891941"/>
                  <a:pt x="1012715" y="892227"/>
                  <a:pt x="962526" y="904774"/>
                </a:cubicBezTo>
                <a:cubicBezTo>
                  <a:pt x="922062" y="914890"/>
                  <a:pt x="884603" y="934807"/>
                  <a:pt x="847023" y="952901"/>
                </a:cubicBezTo>
                <a:cubicBezTo>
                  <a:pt x="708046" y="1019816"/>
                  <a:pt x="687085" y="1034924"/>
                  <a:pt x="567890" y="1135781"/>
                </a:cubicBezTo>
                <a:cubicBezTo>
                  <a:pt x="502514" y="1191099"/>
                  <a:pt x="376068" y="1311333"/>
                  <a:pt x="327259" y="1376412"/>
                </a:cubicBezTo>
                <a:cubicBezTo>
                  <a:pt x="235544" y="1498699"/>
                  <a:pt x="159988" y="1641955"/>
                  <a:pt x="96253" y="1780673"/>
                </a:cubicBezTo>
                <a:cubicBezTo>
                  <a:pt x="71626" y="1834273"/>
                  <a:pt x="47529" y="1888344"/>
                  <a:pt x="28876" y="1944303"/>
                </a:cubicBezTo>
                <a:cubicBezTo>
                  <a:pt x="15340" y="1984912"/>
                  <a:pt x="9625" y="2027722"/>
                  <a:pt x="0" y="2069431"/>
                </a:cubicBezTo>
                <a:cubicBezTo>
                  <a:pt x="12834" y="2172101"/>
                  <a:pt x="9824" y="2278025"/>
                  <a:pt x="38501" y="2377440"/>
                </a:cubicBezTo>
                <a:cubicBezTo>
                  <a:pt x="58798" y="2447804"/>
                  <a:pt x="106701" y="2507148"/>
                  <a:pt x="144379" y="2569945"/>
                </a:cubicBezTo>
                <a:cubicBezTo>
                  <a:pt x="193375" y="2651605"/>
                  <a:pt x="237092" y="2737691"/>
                  <a:pt x="298383" y="2810577"/>
                </a:cubicBezTo>
                <a:cubicBezTo>
                  <a:pt x="400731" y="2932288"/>
                  <a:pt x="590477" y="3067315"/>
                  <a:pt x="731520" y="3137836"/>
                </a:cubicBezTo>
                <a:cubicBezTo>
                  <a:pt x="1049956" y="3297054"/>
                  <a:pt x="1443154" y="3398208"/>
                  <a:pt x="1790299" y="3407343"/>
                </a:cubicBezTo>
                <a:lnTo>
                  <a:pt x="2156059" y="3416968"/>
                </a:lnTo>
                <a:cubicBezTo>
                  <a:pt x="2258728" y="3407343"/>
                  <a:pt x="2363768" y="3412044"/>
                  <a:pt x="2464067" y="3388092"/>
                </a:cubicBezTo>
                <a:cubicBezTo>
                  <a:pt x="2580581" y="3360268"/>
                  <a:pt x="2691953" y="3312654"/>
                  <a:pt x="2800951" y="3262964"/>
                </a:cubicBezTo>
                <a:cubicBezTo>
                  <a:pt x="3031377" y="3157917"/>
                  <a:pt x="3155283" y="3076180"/>
                  <a:pt x="3339966" y="2916454"/>
                </a:cubicBezTo>
                <a:cubicBezTo>
                  <a:pt x="3388013" y="2874900"/>
                  <a:pt x="3434263" y="2830675"/>
                  <a:pt x="3474720" y="2781701"/>
                </a:cubicBezTo>
                <a:cubicBezTo>
                  <a:pt x="3495758" y="2756234"/>
                  <a:pt x="3506804" y="2723949"/>
                  <a:pt x="3522846" y="2695073"/>
                </a:cubicBezTo>
                <a:cubicBezTo>
                  <a:pt x="3526938" y="2662340"/>
                  <a:pt x="3542414" y="2613813"/>
                  <a:pt x="3522846" y="2579570"/>
                </a:cubicBezTo>
                <a:cubicBezTo>
                  <a:pt x="3516092" y="2567751"/>
                  <a:pt x="3503595" y="2560319"/>
                  <a:pt x="3493970" y="2550694"/>
                </a:cubicBezTo>
                <a:cubicBezTo>
                  <a:pt x="3461772" y="2663389"/>
                  <a:pt x="3481708" y="2577751"/>
                  <a:pt x="3465095" y="2723949"/>
                </a:cubicBezTo>
                <a:cubicBezTo>
                  <a:pt x="3447780" y="2876324"/>
                  <a:pt x="3434030" y="3061717"/>
                  <a:pt x="3388093" y="3214838"/>
                </a:cubicBezTo>
                <a:cubicBezTo>
                  <a:pt x="3376108" y="3254788"/>
                  <a:pt x="3360864" y="3294245"/>
                  <a:pt x="3339966" y="3330341"/>
                </a:cubicBezTo>
                <a:cubicBezTo>
                  <a:pt x="3295685" y="3406826"/>
                  <a:pt x="3109317" y="3537875"/>
                  <a:pt x="3080084" y="3551722"/>
                </a:cubicBezTo>
                <a:cubicBezTo>
                  <a:pt x="3019124" y="3580598"/>
                  <a:pt x="2961196" y="3617018"/>
                  <a:pt x="2897204" y="3638349"/>
                </a:cubicBezTo>
                <a:cubicBezTo>
                  <a:pt x="2815986" y="3665422"/>
                  <a:pt x="2731127" y="3680512"/>
                  <a:pt x="2646947" y="3696101"/>
                </a:cubicBezTo>
                <a:cubicBezTo>
                  <a:pt x="2465448" y="3729712"/>
                  <a:pt x="2282634" y="3746940"/>
                  <a:pt x="2098307" y="3753852"/>
                </a:cubicBezTo>
                <a:cubicBezTo>
                  <a:pt x="1934761" y="3759985"/>
                  <a:pt x="1771048" y="3760269"/>
                  <a:pt x="1607419" y="3763478"/>
                </a:cubicBezTo>
                <a:lnTo>
                  <a:pt x="1472665" y="3773103"/>
                </a:lnTo>
                <a:cubicBezTo>
                  <a:pt x="1221271" y="3786334"/>
                  <a:pt x="1281723" y="3715956"/>
                  <a:pt x="1212783" y="3830854"/>
                </a:cubicBezTo>
                <a:cubicBezTo>
                  <a:pt x="1209575" y="3846896"/>
                  <a:pt x="1207288" y="3863151"/>
                  <a:pt x="1203158" y="3878981"/>
                </a:cubicBezTo>
                <a:cubicBezTo>
                  <a:pt x="1188028" y="3936978"/>
                  <a:pt x="1155031" y="4052236"/>
                  <a:pt x="1155031" y="4052236"/>
                </a:cubicBezTo>
                <a:cubicBezTo>
                  <a:pt x="1161448" y="4135655"/>
                  <a:pt x="1156752" y="4220684"/>
                  <a:pt x="1174282" y="4302492"/>
                </a:cubicBezTo>
                <a:cubicBezTo>
                  <a:pt x="1186612" y="4360031"/>
                  <a:pt x="1253287" y="4489314"/>
                  <a:pt x="1299410" y="4543124"/>
                </a:cubicBezTo>
                <a:cubicBezTo>
                  <a:pt x="1315718" y="4562150"/>
                  <a:pt x="1336896" y="4576511"/>
                  <a:pt x="1357162" y="4591250"/>
                </a:cubicBezTo>
                <a:cubicBezTo>
                  <a:pt x="1389168" y="4614527"/>
                  <a:pt x="1451028" y="4642996"/>
                  <a:pt x="1482290" y="4658627"/>
                </a:cubicBezTo>
                <a:cubicBezTo>
                  <a:pt x="1482301" y="4658633"/>
                  <a:pt x="1559281" y="4697124"/>
                  <a:pt x="1559293" y="4697128"/>
                </a:cubicBezTo>
                <a:lnTo>
                  <a:pt x="1588168" y="4706753"/>
                </a:lnTo>
                <a:cubicBezTo>
                  <a:pt x="1594585" y="4716378"/>
                  <a:pt x="1600478" y="4726374"/>
                  <a:pt x="1607419" y="4735629"/>
                </a:cubicBezTo>
                <a:cubicBezTo>
                  <a:pt x="1629368" y="4764894"/>
                  <a:pt x="1674796" y="4822257"/>
                  <a:pt x="1674796" y="4822257"/>
                </a:cubicBezTo>
                <a:cubicBezTo>
                  <a:pt x="1704719" y="4912026"/>
                  <a:pt x="1652681" y="4762872"/>
                  <a:pt x="1713297" y="4899259"/>
                </a:cubicBezTo>
                <a:cubicBezTo>
                  <a:pt x="1752616" y="4987727"/>
                  <a:pt x="1683694" y="4885456"/>
                  <a:pt x="1751798" y="4976261"/>
                </a:cubicBezTo>
                <a:cubicBezTo>
                  <a:pt x="1753881" y="4984595"/>
                  <a:pt x="1764911" y="5032899"/>
                  <a:pt x="1771048" y="5043638"/>
                </a:cubicBezTo>
                <a:cubicBezTo>
                  <a:pt x="1779007" y="5057566"/>
                  <a:pt x="1790600" y="5069085"/>
                  <a:pt x="1799924" y="5082139"/>
                </a:cubicBezTo>
                <a:cubicBezTo>
                  <a:pt x="1827134" y="5120232"/>
                  <a:pt x="1808861" y="5100699"/>
                  <a:pt x="1828800" y="5120640"/>
                </a:cubicBez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526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result_transfer_pres_02_crop.pdf"/>
          <p:cNvPicPr/>
          <p:nvPr/>
        </p:nvPicPr>
        <p:blipFill>
          <a:blip r:embed="rId3"/>
          <a:stretch>
            <a:fillRect/>
          </a:stretch>
        </p:blipFill>
        <p:spPr>
          <a:xfrm>
            <a:off x="111579" y="137160"/>
            <a:ext cx="8915400" cy="5891917"/>
          </a:xfrm>
          <a:prstGeom prst="rect">
            <a:avLst/>
          </a:prstGeom>
          <a:ln w="12700">
            <a:miter lim="400000"/>
          </a:ln>
        </p:spPr>
      </p:pic>
      <p:sp>
        <p:nvSpPr>
          <p:cNvPr id="709" name="Shape 709"/>
          <p:cNvSpPr/>
          <p:nvPr/>
        </p:nvSpPr>
        <p:spPr>
          <a:xfrm>
            <a:off x="5361479" y="1583198"/>
            <a:ext cx="1579410" cy="693677"/>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2100"/>
              <a:t>Fragile</a:t>
            </a:r>
          </a:p>
          <a:p>
            <a:pPr lvl="0">
              <a:defRPr sz="1800"/>
            </a:pPr>
            <a:r>
              <a:rPr sz="2100"/>
              <a:t>co-adaptation</a:t>
            </a:r>
          </a:p>
        </p:txBody>
      </p:sp>
      <p:sp>
        <p:nvSpPr>
          <p:cNvPr id="710" name="Shape 710"/>
          <p:cNvSpPr/>
          <p:nvPr/>
        </p:nvSpPr>
        <p:spPr>
          <a:xfrm>
            <a:off x="2926629" y="549530"/>
            <a:ext cx="3125938" cy="370511"/>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sz="4500"/>
            </a:lvl1pPr>
          </a:lstStyle>
          <a:p>
            <a:pPr lvl="0">
              <a:defRPr sz="1800"/>
            </a:pPr>
            <a:r>
              <a:rPr sz="2100"/>
              <a:t>Performance drops due to...</a:t>
            </a:r>
          </a:p>
        </p:txBody>
      </p:sp>
      <p:pic>
        <p:nvPicPr>
          <p:cNvPr id="711" name="result_transfer_pres_00_crop.pdf"/>
          <p:cNvPicPr/>
          <p:nvPr/>
        </p:nvPicPr>
        <p:blipFill>
          <a:blip r:embed="rId4"/>
          <a:srcRect l="29425" t="95999" r="23260"/>
          <a:stretch>
            <a:fillRect/>
          </a:stretch>
        </p:blipFill>
        <p:spPr>
          <a:xfrm>
            <a:off x="1696778" y="5799908"/>
            <a:ext cx="6376371" cy="356318"/>
          </a:xfrm>
          <a:prstGeom prst="rect">
            <a:avLst/>
          </a:prstGeom>
          <a:ln w="12700">
            <a:miter lim="400000"/>
          </a:ln>
        </p:spPr>
      </p:pic>
      <p:sp>
        <p:nvSpPr>
          <p:cNvPr id="712" name="Shape 712"/>
          <p:cNvSpPr/>
          <p:nvPr/>
        </p:nvSpPr>
        <p:spPr>
          <a:xfrm>
            <a:off x="6928895" y="2363704"/>
            <a:ext cx="1730499" cy="693677"/>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2100"/>
              <a:t>Representation</a:t>
            </a:r>
          </a:p>
          <a:p>
            <a:pPr lvl="0">
              <a:defRPr sz="1800"/>
            </a:pPr>
            <a:r>
              <a:rPr sz="2100"/>
              <a:t>specificity</a:t>
            </a: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759031132"/>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9" grpId="0" animBg="1" advAuto="0"/>
      <p:bldP spid="710" grpId="0" animBg="1" advAuto="0"/>
      <p:bldP spid="712" grpId="0"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 name="result_transfer_pres_03_crop.pdf"/>
          <p:cNvPicPr/>
          <p:nvPr/>
        </p:nvPicPr>
        <p:blipFill>
          <a:blip r:embed="rId3"/>
          <a:stretch>
            <a:fillRect/>
          </a:stretch>
        </p:blipFill>
        <p:spPr>
          <a:xfrm>
            <a:off x="111579" y="137160"/>
            <a:ext cx="8915400" cy="5891917"/>
          </a:xfrm>
          <a:prstGeom prst="rect">
            <a:avLst/>
          </a:prstGeom>
          <a:ln w="12700">
            <a:miter lim="400000"/>
          </a:ln>
        </p:spPr>
      </p:pic>
      <p:pic>
        <p:nvPicPr>
          <p:cNvPr id="717" name="result_transfer_pres_00_crop.pdf"/>
          <p:cNvPicPr/>
          <p:nvPr/>
        </p:nvPicPr>
        <p:blipFill>
          <a:blip r:embed="rId4"/>
          <a:srcRect l="29425" t="95999" r="23260"/>
          <a:stretch>
            <a:fillRect/>
          </a:stretch>
        </p:blipFill>
        <p:spPr>
          <a:xfrm>
            <a:off x="1696778" y="579990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3507457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result_transfer_pres_04_crop.pdf"/>
          <p:cNvPicPr/>
          <p:nvPr/>
        </p:nvPicPr>
        <p:blipFill>
          <a:blip r:embed="rId3"/>
          <a:stretch>
            <a:fillRect/>
          </a:stretch>
        </p:blipFill>
        <p:spPr>
          <a:xfrm>
            <a:off x="111579" y="137160"/>
            <a:ext cx="8915400" cy="5891917"/>
          </a:xfrm>
          <a:prstGeom prst="rect">
            <a:avLst/>
          </a:prstGeom>
          <a:ln w="12700">
            <a:miter lim="400000"/>
          </a:ln>
        </p:spPr>
      </p:pic>
      <p:pic>
        <p:nvPicPr>
          <p:cNvPr id="722" name="result_transfer_pres_00_crop.pdf"/>
          <p:cNvPicPr/>
          <p:nvPr/>
        </p:nvPicPr>
        <p:blipFill>
          <a:blip r:embed="rId4"/>
          <a:srcRect l="29425" t="95999" r="23260"/>
          <a:stretch>
            <a:fillRect/>
          </a:stretch>
        </p:blipFill>
        <p:spPr>
          <a:xfrm>
            <a:off x="1696778" y="579990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94894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result_transfer_pres_05_crop.pdf"/>
          <p:cNvPicPr/>
          <p:nvPr/>
        </p:nvPicPr>
        <p:blipFill>
          <a:blip r:embed="rId3"/>
          <a:stretch>
            <a:fillRect/>
          </a:stretch>
        </p:blipFill>
        <p:spPr>
          <a:xfrm>
            <a:off x="111579" y="137160"/>
            <a:ext cx="8915400" cy="5891917"/>
          </a:xfrm>
          <a:prstGeom prst="rect">
            <a:avLst/>
          </a:prstGeom>
          <a:ln w="12700">
            <a:miter lim="400000"/>
          </a:ln>
        </p:spPr>
      </p:pic>
      <p:pic>
        <p:nvPicPr>
          <p:cNvPr id="727" name="result_transfer_pres_00_crop.pdf"/>
          <p:cNvPicPr/>
          <p:nvPr/>
        </p:nvPicPr>
        <p:blipFill>
          <a:blip r:embed="rId4"/>
          <a:srcRect l="29425" t="95999" r="23260"/>
          <a:stretch>
            <a:fillRect/>
          </a:stretch>
        </p:blipFill>
        <p:spPr>
          <a:xfrm>
            <a:off x="1696778" y="579990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2591569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 name="result_transfer_pres_06_crop.pdf"/>
          <p:cNvPicPr/>
          <p:nvPr/>
        </p:nvPicPr>
        <p:blipFill>
          <a:blip r:embed="rId3"/>
          <a:stretch>
            <a:fillRect/>
          </a:stretch>
        </p:blipFill>
        <p:spPr>
          <a:xfrm>
            <a:off x="112008" y="137160"/>
            <a:ext cx="8914542" cy="5891349"/>
          </a:xfrm>
          <a:prstGeom prst="rect">
            <a:avLst/>
          </a:prstGeom>
          <a:ln w="12700">
            <a:miter lim="400000"/>
          </a:ln>
        </p:spPr>
      </p:pic>
      <p:pic>
        <p:nvPicPr>
          <p:cNvPr id="732" name="result_transfer_pres_00_crop.pdf"/>
          <p:cNvPicPr/>
          <p:nvPr/>
        </p:nvPicPr>
        <p:blipFill>
          <a:blip r:embed="rId4"/>
          <a:srcRect l="29425" t="95999" r="23260"/>
          <a:stretch>
            <a:fillRect/>
          </a:stretch>
        </p:blipFill>
        <p:spPr>
          <a:xfrm>
            <a:off x="1696778" y="579990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2003021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result_transfer_pres_06_crop.pdf"/>
          <p:cNvPicPr/>
          <p:nvPr/>
        </p:nvPicPr>
        <p:blipFill>
          <a:blip r:embed="rId3"/>
          <a:stretch>
            <a:fillRect/>
          </a:stretch>
        </p:blipFill>
        <p:spPr>
          <a:xfrm>
            <a:off x="112008" y="137160"/>
            <a:ext cx="8914542" cy="5891349"/>
          </a:xfrm>
          <a:prstGeom prst="rect">
            <a:avLst/>
          </a:prstGeom>
          <a:ln w="12700">
            <a:miter lim="400000"/>
          </a:ln>
        </p:spPr>
      </p:pic>
      <p:sp>
        <p:nvSpPr>
          <p:cNvPr id="737" name="Shape 737"/>
          <p:cNvSpPr/>
          <p:nvPr/>
        </p:nvSpPr>
        <p:spPr>
          <a:xfrm>
            <a:off x="3636654" y="961010"/>
            <a:ext cx="5106668" cy="370511"/>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sz="4500"/>
            </a:lvl1pPr>
          </a:lstStyle>
          <a:p>
            <a:pPr lvl="0">
              <a:defRPr sz="1800"/>
            </a:pPr>
            <a:r>
              <a:rPr sz="2100"/>
              <a:t>Transfer + fine-tuning improves generalization</a:t>
            </a:r>
          </a:p>
        </p:txBody>
      </p:sp>
      <p:pic>
        <p:nvPicPr>
          <p:cNvPr id="738" name="result_transfer_pres_00_crop.pdf"/>
          <p:cNvPicPr/>
          <p:nvPr/>
        </p:nvPicPr>
        <p:blipFill>
          <a:blip r:embed="rId4"/>
          <a:srcRect l="29425" t="95999" r="23260"/>
          <a:stretch>
            <a:fillRect/>
          </a:stretch>
        </p:blipFill>
        <p:spPr>
          <a:xfrm>
            <a:off x="1696778" y="579990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2002816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p:nvPr/>
        </p:nvSpPr>
        <p:spPr>
          <a:xfrm>
            <a:off x="982842" y="1921847"/>
            <a:ext cx="838578"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2600"/>
                </a:solidFill>
              </a:defRPr>
            </a:lvl1pPr>
          </a:lstStyle>
          <a:p>
            <a:pPr lvl="0">
              <a:defRPr sz="1800">
                <a:solidFill>
                  <a:srgbClr val="000000"/>
                </a:solidFill>
              </a:defRPr>
            </a:pPr>
            <a:r>
              <a:rPr sz="2600"/>
              <a:t>gecko</a:t>
            </a:r>
          </a:p>
        </p:txBody>
      </p:sp>
      <p:sp>
        <p:nvSpPr>
          <p:cNvPr id="743" name="Shape 743"/>
          <p:cNvSpPr/>
          <p:nvPr/>
        </p:nvSpPr>
        <p:spPr>
          <a:xfrm>
            <a:off x="7291505" y="2352921"/>
            <a:ext cx="98591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7A00"/>
                </a:solidFill>
              </a:defRPr>
            </a:lvl1pPr>
          </a:lstStyle>
          <a:p>
            <a:pPr lvl="0">
              <a:defRPr sz="1800">
                <a:solidFill>
                  <a:srgbClr val="000000"/>
                </a:solidFill>
              </a:defRPr>
            </a:pPr>
            <a:r>
              <a:rPr sz="2600"/>
              <a:t>toucan</a:t>
            </a:r>
          </a:p>
        </p:txBody>
      </p:sp>
      <p:sp>
        <p:nvSpPr>
          <p:cNvPr id="744" name="Shape 744"/>
          <p:cNvSpPr/>
          <p:nvPr/>
        </p:nvSpPr>
        <p:spPr>
          <a:xfrm>
            <a:off x="1611862" y="4220910"/>
            <a:ext cx="112641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C9D20B"/>
                </a:solidFill>
              </a:defRPr>
            </a:lvl1pPr>
          </a:lstStyle>
          <a:p>
            <a:pPr lvl="0">
              <a:defRPr sz="1800">
                <a:solidFill>
                  <a:srgbClr val="000000"/>
                </a:solidFill>
              </a:defRPr>
            </a:pPr>
            <a:r>
              <a:rPr sz="2600"/>
              <a:t>panther</a:t>
            </a:r>
          </a:p>
        </p:txBody>
      </p:sp>
      <p:sp>
        <p:nvSpPr>
          <p:cNvPr id="745" name="Shape 745"/>
          <p:cNvSpPr/>
          <p:nvPr/>
        </p:nvSpPr>
        <p:spPr>
          <a:xfrm>
            <a:off x="2188211" y="4913241"/>
            <a:ext cx="861859"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CB708"/>
                </a:solidFill>
              </a:defRPr>
            </a:lvl1pPr>
          </a:lstStyle>
          <a:p>
            <a:pPr lvl="0">
              <a:defRPr sz="1800">
                <a:solidFill>
                  <a:srgbClr val="000000"/>
                </a:solidFill>
              </a:defRPr>
            </a:pPr>
            <a:r>
              <a:rPr sz="2600"/>
              <a:t>rabbit</a:t>
            </a:r>
          </a:p>
        </p:txBody>
      </p:sp>
      <p:sp>
        <p:nvSpPr>
          <p:cNvPr id="746" name="Shape 746"/>
          <p:cNvSpPr/>
          <p:nvPr/>
        </p:nvSpPr>
        <p:spPr>
          <a:xfrm>
            <a:off x="6202298" y="3900870"/>
            <a:ext cx="551390"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A1A50A"/>
                </a:solidFill>
              </a:defRPr>
            </a:lvl1pPr>
          </a:lstStyle>
          <a:p>
            <a:pPr lvl="0">
              <a:defRPr sz="1800">
                <a:solidFill>
                  <a:srgbClr val="000000"/>
                </a:solidFill>
              </a:defRPr>
            </a:pPr>
            <a:r>
              <a:rPr sz="2600"/>
              <a:t>lion</a:t>
            </a:r>
          </a:p>
        </p:txBody>
      </p:sp>
      <p:sp>
        <p:nvSpPr>
          <p:cNvPr id="747" name="Shape 747"/>
          <p:cNvSpPr/>
          <p:nvPr/>
        </p:nvSpPr>
        <p:spPr>
          <a:xfrm>
            <a:off x="7187132" y="3391418"/>
            <a:ext cx="144909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0DC5FA"/>
                </a:solidFill>
              </a:defRPr>
            </a:lvl1pPr>
          </a:lstStyle>
          <a:p>
            <a:pPr lvl="0">
              <a:defRPr sz="1800">
                <a:solidFill>
                  <a:srgbClr val="000000"/>
                </a:solidFill>
              </a:defRPr>
            </a:pPr>
            <a:r>
              <a:rPr sz="2600"/>
              <a:t>binoculars</a:t>
            </a:r>
          </a:p>
        </p:txBody>
      </p:sp>
      <p:sp>
        <p:nvSpPr>
          <p:cNvPr id="748" name="Shape 748"/>
          <p:cNvSpPr/>
          <p:nvPr/>
        </p:nvSpPr>
        <p:spPr>
          <a:xfrm>
            <a:off x="5748776" y="2960344"/>
            <a:ext cx="1138465"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0D52FA"/>
                </a:solidFill>
              </a:defRPr>
            </a:lvl1pPr>
          </a:lstStyle>
          <a:p>
            <a:pPr lvl="0">
              <a:defRPr sz="1800">
                <a:solidFill>
                  <a:srgbClr val="000000"/>
                </a:solidFill>
              </a:defRPr>
            </a:pPr>
            <a:r>
              <a:rPr sz="2600"/>
              <a:t>radiator</a:t>
            </a:r>
          </a:p>
        </p:txBody>
      </p:sp>
      <p:sp>
        <p:nvSpPr>
          <p:cNvPr id="749" name="Shape 749"/>
          <p:cNvSpPr/>
          <p:nvPr/>
        </p:nvSpPr>
        <p:spPr>
          <a:xfrm>
            <a:off x="7080643" y="4429915"/>
            <a:ext cx="138234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AC37F8"/>
                </a:solidFill>
              </a:defRPr>
            </a:lvl1pPr>
          </a:lstStyle>
          <a:p>
            <a:pPr lvl="0">
              <a:defRPr sz="1800">
                <a:solidFill>
                  <a:srgbClr val="000000"/>
                </a:solidFill>
              </a:defRPr>
            </a:pPr>
            <a:r>
              <a:rPr sz="2600"/>
              <a:t>bookshop</a:t>
            </a:r>
          </a:p>
        </p:txBody>
      </p:sp>
      <p:sp>
        <p:nvSpPr>
          <p:cNvPr id="750" name="Shape 750"/>
          <p:cNvSpPr/>
          <p:nvPr/>
        </p:nvSpPr>
        <p:spPr>
          <a:xfrm>
            <a:off x="2306543" y="3620018"/>
            <a:ext cx="116646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6C33F8"/>
                </a:solidFill>
              </a:defRPr>
            </a:lvl1pPr>
          </a:lstStyle>
          <a:p>
            <a:pPr lvl="0">
              <a:defRPr sz="1800">
                <a:solidFill>
                  <a:srgbClr val="000000"/>
                </a:solidFill>
              </a:defRPr>
            </a:pPr>
            <a:r>
              <a:rPr sz="2600"/>
              <a:t>baseball</a:t>
            </a:r>
          </a:p>
        </p:txBody>
      </p:sp>
      <p:sp>
        <p:nvSpPr>
          <p:cNvPr id="751" name="Shape 751"/>
          <p:cNvSpPr/>
          <p:nvPr/>
        </p:nvSpPr>
        <p:spPr>
          <a:xfrm>
            <a:off x="1335249" y="2803590"/>
            <a:ext cx="1277012"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0C4AF8"/>
                </a:solidFill>
              </a:defRPr>
            </a:lvl1pPr>
          </a:lstStyle>
          <a:p>
            <a:pPr lvl="0">
              <a:defRPr sz="1800">
                <a:solidFill>
                  <a:srgbClr val="000000"/>
                </a:solidFill>
              </a:defRPr>
            </a:pPr>
            <a:r>
              <a:rPr sz="2600"/>
              <a:t>fire truck</a:t>
            </a:r>
          </a:p>
        </p:txBody>
      </p:sp>
      <p:sp>
        <p:nvSpPr>
          <p:cNvPr id="752" name="Shape 752"/>
          <p:cNvSpPr/>
          <p:nvPr/>
        </p:nvSpPr>
        <p:spPr>
          <a:xfrm>
            <a:off x="5053854" y="2111258"/>
            <a:ext cx="1909021"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0CF8B1"/>
                </a:solidFill>
              </a:defRPr>
            </a:lvl1pPr>
          </a:lstStyle>
          <a:p>
            <a:pPr lvl="0">
              <a:defRPr sz="1800">
                <a:solidFill>
                  <a:srgbClr val="000000"/>
                </a:solidFill>
              </a:defRPr>
            </a:pPr>
            <a:r>
              <a:rPr sz="2600"/>
              <a:t>garbage truck</a:t>
            </a:r>
          </a:p>
        </p:txBody>
      </p:sp>
      <p:sp>
        <p:nvSpPr>
          <p:cNvPr id="753" name="Shape 753"/>
          <p:cNvSpPr/>
          <p:nvPr/>
        </p:nvSpPr>
        <p:spPr>
          <a:xfrm>
            <a:off x="990310" y="5194093"/>
            <a:ext cx="885629"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C2740"/>
                </a:solidFill>
              </a:defRPr>
            </a:lvl1pPr>
          </a:lstStyle>
          <a:p>
            <a:pPr lvl="0">
              <a:defRPr sz="1800">
                <a:solidFill>
                  <a:srgbClr val="000000"/>
                </a:solidFill>
              </a:defRPr>
            </a:pPr>
            <a:r>
              <a:rPr sz="2600"/>
              <a:t>gorilla</a:t>
            </a:r>
          </a:p>
        </p:txBody>
      </p:sp>
      <p:sp>
        <p:nvSpPr>
          <p:cNvPr id="754" name="Shape 754"/>
          <p:cNvSpPr/>
          <p:nvPr/>
        </p:nvSpPr>
        <p:spPr>
          <a:xfrm>
            <a:off x="435428" y="1298318"/>
            <a:ext cx="3858986" cy="401289"/>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lvl1pPr>
              <a:defRPr sz="5000" b="1"/>
            </a:lvl1pPr>
          </a:lstStyle>
          <a:p>
            <a:pPr lvl="0">
              <a:defRPr sz="1800" b="0"/>
            </a:pPr>
            <a:r>
              <a:rPr sz="2300"/>
              <a:t>Dataset A: random</a:t>
            </a:r>
          </a:p>
        </p:txBody>
      </p:sp>
      <p:sp>
        <p:nvSpPr>
          <p:cNvPr id="755" name="Shape 755"/>
          <p:cNvSpPr/>
          <p:nvPr/>
        </p:nvSpPr>
        <p:spPr>
          <a:xfrm>
            <a:off x="5216978" y="1301584"/>
            <a:ext cx="3635829" cy="401289"/>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lvl1pPr>
              <a:defRPr sz="5000" b="1"/>
            </a:lvl1pPr>
          </a:lstStyle>
          <a:p>
            <a:pPr lvl="0">
              <a:defRPr sz="1800" b="0"/>
            </a:pPr>
            <a:r>
              <a:rPr sz="2300"/>
              <a:t>Dataset B: random</a:t>
            </a:r>
          </a:p>
        </p:txBody>
      </p:sp>
      <p:sp>
        <p:nvSpPr>
          <p:cNvPr id="756" name="Shape 756"/>
          <p:cNvSpPr/>
          <p:nvPr/>
        </p:nvSpPr>
        <p:spPr>
          <a:xfrm>
            <a:off x="1798464" y="321647"/>
            <a:ext cx="5515802"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2600"/>
              <a:t>ImageNet has many related categories...</a:t>
            </a: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294652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p:nvPr/>
        </p:nvSpPr>
        <p:spPr>
          <a:xfrm>
            <a:off x="6594428" y="2862373"/>
            <a:ext cx="838578"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2600"/>
                </a:solidFill>
              </a:defRPr>
            </a:lvl1pPr>
          </a:lstStyle>
          <a:p>
            <a:pPr lvl="0">
              <a:defRPr sz="1800">
                <a:solidFill>
                  <a:srgbClr val="000000"/>
                </a:solidFill>
              </a:defRPr>
            </a:pPr>
            <a:r>
              <a:rPr sz="2600"/>
              <a:t>gecko</a:t>
            </a:r>
          </a:p>
        </p:txBody>
      </p:sp>
      <p:sp>
        <p:nvSpPr>
          <p:cNvPr id="759" name="Shape 759"/>
          <p:cNvSpPr/>
          <p:nvPr/>
        </p:nvSpPr>
        <p:spPr>
          <a:xfrm>
            <a:off x="6540391" y="3482858"/>
            <a:ext cx="98591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7A00"/>
                </a:solidFill>
              </a:defRPr>
            </a:lvl1pPr>
          </a:lstStyle>
          <a:p>
            <a:pPr lvl="0">
              <a:defRPr sz="1800">
                <a:solidFill>
                  <a:srgbClr val="000000"/>
                </a:solidFill>
              </a:defRPr>
            </a:pPr>
            <a:r>
              <a:rPr sz="2600"/>
              <a:t>toucan</a:t>
            </a:r>
          </a:p>
        </p:txBody>
      </p:sp>
      <p:sp>
        <p:nvSpPr>
          <p:cNvPr id="760" name="Shape 760"/>
          <p:cNvSpPr/>
          <p:nvPr/>
        </p:nvSpPr>
        <p:spPr>
          <a:xfrm>
            <a:off x="6532205" y="4802207"/>
            <a:ext cx="112641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C9D20B"/>
                </a:solidFill>
              </a:defRPr>
            </a:lvl1pPr>
          </a:lstStyle>
          <a:p>
            <a:pPr lvl="0">
              <a:defRPr sz="1800">
                <a:solidFill>
                  <a:srgbClr val="000000"/>
                </a:solidFill>
              </a:defRPr>
            </a:pPr>
            <a:r>
              <a:rPr sz="2600"/>
              <a:t>panther</a:t>
            </a:r>
          </a:p>
        </p:txBody>
      </p:sp>
      <p:sp>
        <p:nvSpPr>
          <p:cNvPr id="761" name="Shape 761"/>
          <p:cNvSpPr/>
          <p:nvPr/>
        </p:nvSpPr>
        <p:spPr>
          <a:xfrm>
            <a:off x="6618697" y="4214378"/>
            <a:ext cx="861859"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CB708"/>
                </a:solidFill>
              </a:defRPr>
            </a:lvl1pPr>
          </a:lstStyle>
          <a:p>
            <a:pPr lvl="0">
              <a:defRPr sz="1800">
                <a:solidFill>
                  <a:srgbClr val="000000"/>
                </a:solidFill>
              </a:defRPr>
            </a:pPr>
            <a:r>
              <a:rPr sz="2600"/>
              <a:t>rabbit</a:t>
            </a:r>
          </a:p>
        </p:txBody>
      </p:sp>
      <p:sp>
        <p:nvSpPr>
          <p:cNvPr id="762" name="Shape 762"/>
          <p:cNvSpPr/>
          <p:nvPr/>
        </p:nvSpPr>
        <p:spPr>
          <a:xfrm>
            <a:off x="6811898" y="5422693"/>
            <a:ext cx="551390"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A1A50A"/>
                </a:solidFill>
              </a:defRPr>
            </a:lvl1pPr>
          </a:lstStyle>
          <a:p>
            <a:pPr lvl="0">
              <a:defRPr sz="1800">
                <a:solidFill>
                  <a:srgbClr val="000000"/>
                </a:solidFill>
              </a:defRPr>
            </a:pPr>
            <a:r>
              <a:rPr sz="2600"/>
              <a:t>lion</a:t>
            </a:r>
          </a:p>
        </p:txBody>
      </p:sp>
      <p:sp>
        <p:nvSpPr>
          <p:cNvPr id="763" name="Shape 763"/>
          <p:cNvSpPr/>
          <p:nvPr/>
        </p:nvSpPr>
        <p:spPr>
          <a:xfrm>
            <a:off x="1564661" y="4749955"/>
            <a:ext cx="144909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0DC5FA"/>
                </a:solidFill>
              </a:defRPr>
            </a:lvl1pPr>
          </a:lstStyle>
          <a:p>
            <a:pPr lvl="0">
              <a:defRPr sz="1800">
                <a:solidFill>
                  <a:srgbClr val="000000"/>
                </a:solidFill>
              </a:defRPr>
            </a:pPr>
            <a:r>
              <a:rPr sz="2600"/>
              <a:t>binoculars</a:t>
            </a:r>
          </a:p>
        </p:txBody>
      </p:sp>
      <p:sp>
        <p:nvSpPr>
          <p:cNvPr id="764" name="Shape 764"/>
          <p:cNvSpPr/>
          <p:nvPr/>
        </p:nvSpPr>
        <p:spPr>
          <a:xfrm>
            <a:off x="1672076" y="3332635"/>
            <a:ext cx="1138465"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0D52FA"/>
                </a:solidFill>
              </a:defRPr>
            </a:lvl1pPr>
          </a:lstStyle>
          <a:p>
            <a:pPr lvl="0">
              <a:defRPr sz="1800">
                <a:solidFill>
                  <a:srgbClr val="000000"/>
                </a:solidFill>
              </a:defRPr>
            </a:pPr>
            <a:r>
              <a:rPr sz="2600"/>
              <a:t>radiator</a:t>
            </a:r>
          </a:p>
        </p:txBody>
      </p:sp>
      <p:sp>
        <p:nvSpPr>
          <p:cNvPr id="765" name="Shape 765"/>
          <p:cNvSpPr/>
          <p:nvPr/>
        </p:nvSpPr>
        <p:spPr>
          <a:xfrm>
            <a:off x="1588800" y="5311658"/>
            <a:ext cx="138234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AC37F8"/>
                </a:solidFill>
              </a:defRPr>
            </a:lvl1pPr>
          </a:lstStyle>
          <a:p>
            <a:pPr lvl="0">
              <a:defRPr sz="1800">
                <a:solidFill>
                  <a:srgbClr val="000000"/>
                </a:solidFill>
              </a:defRPr>
            </a:pPr>
            <a:r>
              <a:rPr sz="2600"/>
              <a:t>bookshop</a:t>
            </a:r>
          </a:p>
        </p:txBody>
      </p:sp>
      <p:sp>
        <p:nvSpPr>
          <p:cNvPr id="766" name="Shape 766"/>
          <p:cNvSpPr/>
          <p:nvPr/>
        </p:nvSpPr>
        <p:spPr>
          <a:xfrm>
            <a:off x="1626186" y="3992310"/>
            <a:ext cx="116646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6C33F8"/>
                </a:solidFill>
              </a:defRPr>
            </a:lvl1pPr>
          </a:lstStyle>
          <a:p>
            <a:pPr lvl="0">
              <a:defRPr sz="1800">
                <a:solidFill>
                  <a:srgbClr val="000000"/>
                </a:solidFill>
              </a:defRPr>
            </a:pPr>
            <a:r>
              <a:rPr sz="2600"/>
              <a:t>baseball</a:t>
            </a:r>
          </a:p>
        </p:txBody>
      </p:sp>
      <p:sp>
        <p:nvSpPr>
          <p:cNvPr id="767" name="Shape 767"/>
          <p:cNvSpPr/>
          <p:nvPr/>
        </p:nvSpPr>
        <p:spPr>
          <a:xfrm>
            <a:off x="1465878" y="2679493"/>
            <a:ext cx="1277012"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0C4AF8"/>
                </a:solidFill>
              </a:defRPr>
            </a:lvl1pPr>
          </a:lstStyle>
          <a:p>
            <a:pPr lvl="0">
              <a:defRPr sz="1800">
                <a:solidFill>
                  <a:srgbClr val="000000"/>
                </a:solidFill>
              </a:defRPr>
            </a:pPr>
            <a:r>
              <a:rPr sz="2600"/>
              <a:t>fire truck</a:t>
            </a:r>
          </a:p>
        </p:txBody>
      </p:sp>
      <p:sp>
        <p:nvSpPr>
          <p:cNvPr id="768" name="Shape 768"/>
          <p:cNvSpPr/>
          <p:nvPr/>
        </p:nvSpPr>
        <p:spPr>
          <a:xfrm>
            <a:off x="1243854" y="2019818"/>
            <a:ext cx="1909021"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0CF8B1"/>
                </a:solidFill>
              </a:defRPr>
            </a:lvl1pPr>
          </a:lstStyle>
          <a:p>
            <a:pPr lvl="0">
              <a:defRPr sz="1800">
                <a:solidFill>
                  <a:srgbClr val="000000"/>
                </a:solidFill>
              </a:defRPr>
            </a:pPr>
            <a:r>
              <a:rPr sz="2600"/>
              <a:t>garbage truck</a:t>
            </a:r>
          </a:p>
        </p:txBody>
      </p:sp>
      <p:sp>
        <p:nvSpPr>
          <p:cNvPr id="769" name="Shape 769"/>
          <p:cNvSpPr/>
          <p:nvPr/>
        </p:nvSpPr>
        <p:spPr>
          <a:xfrm>
            <a:off x="6601895" y="2130853"/>
            <a:ext cx="885629"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C2740"/>
                </a:solidFill>
              </a:defRPr>
            </a:lvl1pPr>
          </a:lstStyle>
          <a:p>
            <a:pPr lvl="0">
              <a:defRPr sz="1800">
                <a:solidFill>
                  <a:srgbClr val="000000"/>
                </a:solidFill>
              </a:defRPr>
            </a:pPr>
            <a:r>
              <a:rPr sz="2600"/>
              <a:t>gorilla</a:t>
            </a:r>
          </a:p>
        </p:txBody>
      </p:sp>
      <p:sp>
        <p:nvSpPr>
          <p:cNvPr id="770" name="Shape 770"/>
          <p:cNvSpPr/>
          <p:nvPr/>
        </p:nvSpPr>
        <p:spPr>
          <a:xfrm>
            <a:off x="223157" y="1298318"/>
            <a:ext cx="4239986" cy="401289"/>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lvl1pPr>
              <a:defRPr sz="5000" b="1"/>
            </a:lvl1pPr>
          </a:lstStyle>
          <a:p>
            <a:pPr lvl="0">
              <a:defRPr sz="1800" b="0"/>
            </a:pPr>
            <a:r>
              <a:rPr sz="2300"/>
              <a:t>Dataset A: man-made</a:t>
            </a:r>
          </a:p>
        </p:txBody>
      </p:sp>
      <p:sp>
        <p:nvSpPr>
          <p:cNvPr id="771" name="Shape 771"/>
          <p:cNvSpPr/>
          <p:nvPr/>
        </p:nvSpPr>
        <p:spPr>
          <a:xfrm>
            <a:off x="5216978" y="1301584"/>
            <a:ext cx="3635829" cy="401289"/>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lvl1pPr>
              <a:defRPr sz="5000" b="1"/>
            </a:lvl1pPr>
          </a:lstStyle>
          <a:p>
            <a:pPr lvl="0">
              <a:defRPr sz="1800" b="0"/>
            </a:pPr>
            <a:r>
              <a:rPr sz="2300"/>
              <a:t>Dataset B: natural</a:t>
            </a:r>
          </a:p>
        </p:txBody>
      </p:sp>
      <p:sp>
        <p:nvSpPr>
          <p:cNvPr id="772" name="Shape 772"/>
          <p:cNvSpPr/>
          <p:nvPr/>
        </p:nvSpPr>
        <p:spPr>
          <a:xfrm>
            <a:off x="1798464" y="321647"/>
            <a:ext cx="5515802"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defRPr sz="1800"/>
            </a:pPr>
            <a:r>
              <a:rPr sz="2600"/>
              <a:t>ImageNet has many related categories...</a:t>
            </a:r>
          </a:p>
        </p:txBody>
      </p:sp>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289754230"/>
      </p:ext>
    </p:extLst>
  </p:cSld>
  <p:clrMapOvr>
    <a:masterClrMapping/>
  </p:clrMapOvr>
  <p:transition spd="med">
    <p:dissolv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 name="result_random_nm_combined_crop_FINAL.pdf"/>
          <p:cNvPicPr/>
          <p:nvPr/>
        </p:nvPicPr>
        <p:blipFill>
          <a:blip r:embed="rId2"/>
          <a:srcRect t="33656"/>
          <a:stretch>
            <a:fillRect/>
          </a:stretch>
        </p:blipFill>
        <p:spPr>
          <a:xfrm>
            <a:off x="274793" y="744583"/>
            <a:ext cx="8595243" cy="4957635"/>
          </a:xfrm>
          <a:prstGeom prst="rect">
            <a:avLst/>
          </a:prstGeom>
          <a:ln w="12700">
            <a:miter lim="400000"/>
          </a:ln>
        </p:spPr>
      </p:pic>
      <p:sp>
        <p:nvSpPr>
          <p:cNvPr id="775" name="Shape 775"/>
          <p:cNvSpPr/>
          <p:nvPr/>
        </p:nvSpPr>
        <p:spPr>
          <a:xfrm>
            <a:off x="7065408" y="1314424"/>
            <a:ext cx="1550850"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2600"/>
                </a:solidFill>
              </a:defRPr>
            </a:lvl1pPr>
          </a:lstStyle>
          <a:p>
            <a:pPr lvl="0">
              <a:defRPr sz="1800">
                <a:solidFill>
                  <a:srgbClr val="000000"/>
                </a:solidFill>
              </a:defRPr>
            </a:pPr>
            <a:r>
              <a:rPr sz="2600"/>
              <a:t>Similar A/B</a:t>
            </a:r>
          </a:p>
        </p:txBody>
      </p:sp>
      <p:sp>
        <p:nvSpPr>
          <p:cNvPr id="776" name="Shape 776"/>
          <p:cNvSpPr/>
          <p:nvPr/>
        </p:nvSpPr>
        <p:spPr>
          <a:xfrm>
            <a:off x="2242457" y="1358538"/>
            <a:ext cx="1943100" cy="783772"/>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7" name="Shape 777"/>
          <p:cNvSpPr/>
          <p:nvPr/>
        </p:nvSpPr>
        <p:spPr>
          <a:xfrm>
            <a:off x="3086100" y="1580606"/>
            <a:ext cx="1943100" cy="78377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8" name="Shape 778"/>
          <p:cNvSpPr/>
          <p:nvPr/>
        </p:nvSpPr>
        <p:spPr>
          <a:xfrm>
            <a:off x="4147457" y="1946366"/>
            <a:ext cx="1943100" cy="78377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9" name="Shape 779"/>
          <p:cNvSpPr/>
          <p:nvPr/>
        </p:nvSpPr>
        <p:spPr>
          <a:xfrm>
            <a:off x="5600700" y="2514600"/>
            <a:ext cx="1943100" cy="783771"/>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0" name="Shape 780"/>
          <p:cNvSpPr/>
          <p:nvPr/>
        </p:nvSpPr>
        <p:spPr>
          <a:xfrm>
            <a:off x="7157357" y="2945674"/>
            <a:ext cx="1594757" cy="1920240"/>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1" name="Shape 781"/>
          <p:cNvSpPr/>
          <p:nvPr/>
        </p:nvSpPr>
        <p:spPr>
          <a:xfrm>
            <a:off x="4022271" y="4323806"/>
            <a:ext cx="3015343" cy="306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2" name="Shape 782"/>
          <p:cNvSpPr/>
          <p:nvPr/>
        </p:nvSpPr>
        <p:spPr>
          <a:xfrm>
            <a:off x="4022271" y="4650377"/>
            <a:ext cx="3015343" cy="306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3" name="Shape 783"/>
          <p:cNvSpPr/>
          <p:nvPr/>
        </p:nvSpPr>
        <p:spPr>
          <a:xfrm>
            <a:off x="1268186" y="1319349"/>
            <a:ext cx="1377043" cy="1920240"/>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4" name="Shape 784"/>
          <p:cNvSpPr/>
          <p:nvPr/>
        </p:nvSpPr>
        <p:spPr>
          <a:xfrm>
            <a:off x="-1322614" y="496389"/>
            <a:ext cx="1377043" cy="1920240"/>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5" name="Shape 785"/>
          <p:cNvSpPr/>
          <p:nvPr/>
        </p:nvSpPr>
        <p:spPr>
          <a:xfrm>
            <a:off x="2307771" y="2625634"/>
            <a:ext cx="1377043" cy="2449286"/>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6" name="Shape 786"/>
          <p:cNvSpPr/>
          <p:nvPr/>
        </p:nvSpPr>
        <p:spPr>
          <a:xfrm>
            <a:off x="3488872" y="4545874"/>
            <a:ext cx="293914" cy="659674"/>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7" name="Shape 787"/>
          <p:cNvSpPr/>
          <p:nvPr/>
        </p:nvSpPr>
        <p:spPr>
          <a:xfrm rot="162416">
            <a:off x="2319040" y="1255440"/>
            <a:ext cx="887186" cy="790303"/>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88" name="result_transfer_pres_00_crop.pdf"/>
          <p:cNvPicPr/>
          <p:nvPr/>
        </p:nvPicPr>
        <p:blipFill>
          <a:blip r:embed="rId3"/>
          <a:srcRect l="29425" t="95999" r="23260"/>
          <a:stretch>
            <a:fillRect/>
          </a:stretch>
        </p:blipFill>
        <p:spPr>
          <a:xfrm>
            <a:off x="1680450" y="547986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5897922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 name="result_random_nm_combined_crop_FINAL.pdf"/>
          <p:cNvPicPr/>
          <p:nvPr/>
        </p:nvPicPr>
        <p:blipFill>
          <a:blip r:embed="rId2"/>
          <a:srcRect t="33656"/>
          <a:stretch>
            <a:fillRect/>
          </a:stretch>
        </p:blipFill>
        <p:spPr>
          <a:xfrm>
            <a:off x="274793" y="744583"/>
            <a:ext cx="8595243" cy="4957635"/>
          </a:xfrm>
          <a:prstGeom prst="rect">
            <a:avLst/>
          </a:prstGeom>
          <a:ln w="12700">
            <a:miter lim="400000"/>
          </a:ln>
        </p:spPr>
      </p:pic>
      <p:sp>
        <p:nvSpPr>
          <p:cNvPr id="791" name="Shape 791"/>
          <p:cNvSpPr/>
          <p:nvPr/>
        </p:nvSpPr>
        <p:spPr>
          <a:xfrm>
            <a:off x="4022271" y="4650377"/>
            <a:ext cx="3015343" cy="306977"/>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2" name="Shape 792"/>
          <p:cNvSpPr/>
          <p:nvPr/>
        </p:nvSpPr>
        <p:spPr>
          <a:xfrm>
            <a:off x="1268186" y="1319349"/>
            <a:ext cx="1377043" cy="1920240"/>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3" name="Shape 793"/>
          <p:cNvSpPr/>
          <p:nvPr/>
        </p:nvSpPr>
        <p:spPr>
          <a:xfrm>
            <a:off x="-1322614" y="496389"/>
            <a:ext cx="1377043" cy="1920240"/>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4" name="Shape 794"/>
          <p:cNvSpPr/>
          <p:nvPr/>
        </p:nvSpPr>
        <p:spPr>
          <a:xfrm>
            <a:off x="2307771" y="2625634"/>
            <a:ext cx="1377043" cy="2449286"/>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5" name="Shape 795"/>
          <p:cNvSpPr/>
          <p:nvPr/>
        </p:nvSpPr>
        <p:spPr>
          <a:xfrm>
            <a:off x="3488872" y="4545874"/>
            <a:ext cx="293914" cy="659674"/>
          </a:xfrm>
          <a:prstGeom prst="rect">
            <a:avLst/>
          </a:prstGeom>
          <a:solidFill>
            <a:srgbClr val="FFFFFF"/>
          </a:solidFill>
          <a:ln w="12700">
            <a:miter lim="400000"/>
          </a:ln>
        </p:spPr>
        <p:txBody>
          <a:bodyPr lIns="0" tIns="0" rIns="0" bIns="0" anchor="ctr"/>
          <a:lstStyle/>
          <a:p>
            <a:pPr lvl="0">
              <a:defRPr sz="5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6" name="Shape 796"/>
          <p:cNvSpPr/>
          <p:nvPr/>
        </p:nvSpPr>
        <p:spPr>
          <a:xfrm>
            <a:off x="7065408" y="1314424"/>
            <a:ext cx="1550850"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2600"/>
                </a:solidFill>
              </a:defRPr>
            </a:lvl1pPr>
          </a:lstStyle>
          <a:p>
            <a:pPr lvl="0">
              <a:defRPr sz="1800">
                <a:solidFill>
                  <a:srgbClr val="000000"/>
                </a:solidFill>
              </a:defRPr>
            </a:pPr>
            <a:r>
              <a:rPr sz="2600"/>
              <a:t>Similar A/B</a:t>
            </a:r>
          </a:p>
        </p:txBody>
      </p:sp>
      <p:sp>
        <p:nvSpPr>
          <p:cNvPr id="797" name="Shape 797"/>
          <p:cNvSpPr/>
          <p:nvPr/>
        </p:nvSpPr>
        <p:spPr>
          <a:xfrm>
            <a:off x="6799292" y="2725213"/>
            <a:ext cx="194011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9300"/>
                </a:solidFill>
              </a:defRPr>
            </a:lvl1pPr>
          </a:lstStyle>
          <a:p>
            <a:pPr lvl="0">
              <a:defRPr sz="1800">
                <a:solidFill>
                  <a:srgbClr val="000000"/>
                </a:solidFill>
              </a:defRPr>
            </a:pPr>
            <a:r>
              <a:rPr sz="2600"/>
              <a:t>Dissimilar A/B</a:t>
            </a:r>
          </a:p>
        </p:txBody>
      </p:sp>
      <p:pic>
        <p:nvPicPr>
          <p:cNvPr id="798" name="result_transfer_pres_00_crop.pdf"/>
          <p:cNvPicPr/>
          <p:nvPr/>
        </p:nvPicPr>
        <p:blipFill>
          <a:blip r:embed="rId3"/>
          <a:srcRect l="29425" t="95999" r="23260"/>
          <a:stretch>
            <a:fillRect/>
          </a:stretch>
        </p:blipFill>
        <p:spPr>
          <a:xfrm>
            <a:off x="1680450" y="547986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617344875"/>
      </p:ext>
    </p:extLst>
  </p:cSld>
  <p:clrMapOvr>
    <a:masterClrMapping/>
  </p:clrMapOvr>
  <p:transition spd="med">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591300" y="1110036"/>
            <a:ext cx="2495550" cy="1442663"/>
          </a:xfrm>
          <a:prstGeom prst="rect">
            <a:avLst/>
          </a:prstGeom>
          <a:ln w="25400"/>
        </p:spPr>
        <p:style>
          <a:lnRef idx="2">
            <a:schemeClr val="dk1"/>
          </a:lnRef>
          <a:fillRef idx="1">
            <a:schemeClr val="lt1"/>
          </a:fillRef>
          <a:effectRef idx="0">
            <a:schemeClr val="dk1"/>
          </a:effectRef>
          <a:fontRef idx="minor">
            <a:schemeClr val="dk1"/>
          </a:fontRef>
        </p:style>
        <p:txBody>
          <a:bodyPr rtlCol="0" anchor="ctr"/>
          <a:lstStyle/>
          <a:p>
            <a:pPr algn="ctr"/>
            <a:endParaRPr lang="en-US" sz="2000"/>
          </a:p>
        </p:txBody>
      </p:sp>
      <p:sp>
        <p:nvSpPr>
          <p:cNvPr id="4" name="TextBox 3"/>
          <p:cNvSpPr txBox="1"/>
          <p:nvPr/>
        </p:nvSpPr>
        <p:spPr>
          <a:xfrm>
            <a:off x="2151530" y="329398"/>
            <a:ext cx="4898072" cy="769441"/>
          </a:xfrm>
          <a:prstGeom prst="rect">
            <a:avLst/>
          </a:prstGeom>
          <a:noFill/>
        </p:spPr>
        <p:txBody>
          <a:bodyPr wrap="none" rtlCol="0">
            <a:spAutoFit/>
          </a:bodyPr>
          <a:lstStyle/>
          <a:p>
            <a:r>
              <a:rPr lang="en-US" sz="4400" dirty="0"/>
              <a:t>Optimal Neural Net?</a:t>
            </a:r>
          </a:p>
        </p:txBody>
      </p:sp>
      <p:sp>
        <p:nvSpPr>
          <p:cNvPr id="5" name="Oval 4"/>
          <p:cNvSpPr/>
          <p:nvPr/>
        </p:nvSpPr>
        <p:spPr>
          <a:xfrm>
            <a:off x="6866964" y="2398011"/>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p:cNvSpPr/>
          <p:nvPr/>
        </p:nvSpPr>
        <p:spPr>
          <a:xfrm>
            <a:off x="5601620" y="3395694"/>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p:cNvSpPr/>
          <p:nvPr/>
        </p:nvSpPr>
        <p:spPr>
          <a:xfrm>
            <a:off x="6705600" y="4101305"/>
            <a:ext cx="609600" cy="5647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2360768" y="4344977"/>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1141377" y="2398011"/>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a:p>
        </p:txBody>
      </p:sp>
      <p:sp>
        <p:nvSpPr>
          <p:cNvPr id="10" name="Rectangle 9"/>
          <p:cNvSpPr/>
          <p:nvPr/>
        </p:nvSpPr>
        <p:spPr>
          <a:xfrm>
            <a:off x="2581837" y="3049475"/>
            <a:ext cx="627529" cy="57374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 name="Straight Arrow Connector 37"/>
          <p:cNvCxnSpPr/>
          <p:nvPr/>
        </p:nvCxnSpPr>
        <p:spPr>
          <a:xfrm flipV="1">
            <a:off x="872692" y="4422961"/>
            <a:ext cx="0" cy="1668226"/>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72692" y="6091187"/>
            <a:ext cx="1433266" cy="0"/>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2366003" y="6180094"/>
                <a:ext cx="733662"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1</m:t>
                          </m:r>
                        </m:sub>
                      </m:sSub>
                    </m:oMath>
                  </m:oMathPara>
                </a14:m>
                <a:endParaRPr lang="en-US" sz="3600" dirty="0"/>
              </a:p>
            </p:txBody>
          </p:sp>
        </mc:Choice>
        <mc:Fallback xmlns="">
          <p:sp>
            <p:nvSpPr>
              <p:cNvPr id="40" name="TextBox 39"/>
              <p:cNvSpPr txBox="1">
                <a:spLocks noRot="1" noChangeAspect="1" noMove="1" noResize="1" noEditPoints="1" noAdjustHandles="1" noChangeArrowheads="1" noChangeShapeType="1" noTextEdit="1"/>
              </p:cNvSpPr>
              <p:nvPr/>
            </p:nvSpPr>
            <p:spPr>
              <a:xfrm>
                <a:off x="2366003" y="6180094"/>
                <a:ext cx="733662" cy="64633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55037" y="3907490"/>
                <a:ext cx="74437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panose="02040503050406030204" pitchFamily="18" charset="0"/>
                            </a:rPr>
                          </m:ctrlPr>
                        </m:sSubPr>
                        <m:e>
                          <m:r>
                            <a:rPr lang="en-US" sz="3600" i="1" dirty="0">
                              <a:latin typeface="Cambria Math" panose="02040503050406030204" pitchFamily="18" charset="0"/>
                            </a:rPr>
                            <m:t>𝑥</m:t>
                          </m:r>
                        </m:e>
                        <m:sub>
                          <m:r>
                            <a:rPr lang="en-US" sz="3600" i="1" dirty="0">
                              <a:latin typeface="Cambria Math" panose="02040503050406030204" pitchFamily="18" charset="0"/>
                            </a:rPr>
                            <m:t>2</m:t>
                          </m:r>
                        </m:sub>
                      </m:sSub>
                    </m:oMath>
                  </m:oMathPara>
                </a14:m>
                <a:endParaRPr lang="en-US" sz="3600" dirty="0"/>
              </a:p>
            </p:txBody>
          </p:sp>
        </mc:Choice>
        <mc:Fallback xmlns="">
          <p:sp>
            <p:nvSpPr>
              <p:cNvPr id="41" name="TextBox 40"/>
              <p:cNvSpPr txBox="1">
                <a:spLocks noRot="1" noChangeAspect="1" noMove="1" noResize="1" noEditPoints="1" noAdjustHandles="1" noChangeArrowheads="1" noChangeShapeType="1" noTextEdit="1"/>
              </p:cNvSpPr>
              <p:nvPr/>
            </p:nvSpPr>
            <p:spPr>
              <a:xfrm>
                <a:off x="-55037" y="3907490"/>
                <a:ext cx="744370" cy="646331"/>
              </a:xfrm>
              <a:prstGeom prst="rect">
                <a:avLst/>
              </a:prstGeom>
              <a:blipFill rotWithShape="0">
                <a:blip r:embed="rId4"/>
                <a:stretch>
                  <a:fillRect/>
                </a:stretch>
              </a:blipFill>
            </p:spPr>
            <p:txBody>
              <a:bodyPr/>
              <a:lstStyle/>
              <a:p>
                <a:r>
                  <a:rPr lang="en-US">
                    <a:noFill/>
                  </a:rPr>
                  <a:t> </a:t>
                </a:r>
              </a:p>
            </p:txBody>
          </p:sp>
        </mc:Fallback>
      </mc:AlternateContent>
      <p:sp>
        <p:nvSpPr>
          <p:cNvPr id="3" name="Freeform 2"/>
          <p:cNvSpPr/>
          <p:nvPr/>
        </p:nvSpPr>
        <p:spPr>
          <a:xfrm>
            <a:off x="1020278" y="981777"/>
            <a:ext cx="7620415" cy="5727777"/>
          </a:xfrm>
          <a:custGeom>
            <a:avLst/>
            <a:gdLst>
              <a:gd name="connsiteX0" fmla="*/ 67377 w 7620415"/>
              <a:gd name="connsiteY0" fmla="*/ 0 h 5727777"/>
              <a:gd name="connsiteX1" fmla="*/ 38501 w 7620415"/>
              <a:gd name="connsiteY1" fmla="*/ 115503 h 5727777"/>
              <a:gd name="connsiteX2" fmla="*/ 28876 w 7620415"/>
              <a:gd name="connsiteY2" fmla="*/ 163629 h 5727777"/>
              <a:gd name="connsiteX3" fmla="*/ 19250 w 7620415"/>
              <a:gd name="connsiteY3" fmla="*/ 202130 h 5727777"/>
              <a:gd name="connsiteX4" fmla="*/ 0 w 7620415"/>
              <a:gd name="connsiteY4" fmla="*/ 404261 h 5727777"/>
              <a:gd name="connsiteX5" fmla="*/ 9625 w 7620415"/>
              <a:gd name="connsiteY5" fmla="*/ 490888 h 5727777"/>
              <a:gd name="connsiteX6" fmla="*/ 19250 w 7620415"/>
              <a:gd name="connsiteY6" fmla="*/ 548640 h 5727777"/>
              <a:gd name="connsiteX7" fmla="*/ 48126 w 7620415"/>
              <a:gd name="connsiteY7" fmla="*/ 616017 h 5727777"/>
              <a:gd name="connsiteX8" fmla="*/ 86627 w 7620415"/>
              <a:gd name="connsiteY8" fmla="*/ 673768 h 5727777"/>
              <a:gd name="connsiteX9" fmla="*/ 182880 w 7620415"/>
              <a:gd name="connsiteY9" fmla="*/ 741145 h 5727777"/>
              <a:gd name="connsiteX10" fmla="*/ 221381 w 7620415"/>
              <a:gd name="connsiteY10" fmla="*/ 750770 h 5727777"/>
              <a:gd name="connsiteX11" fmla="*/ 269507 w 7620415"/>
              <a:gd name="connsiteY11" fmla="*/ 770021 h 5727777"/>
              <a:gd name="connsiteX12" fmla="*/ 413886 w 7620415"/>
              <a:gd name="connsiteY12" fmla="*/ 789271 h 5727777"/>
              <a:gd name="connsiteX13" fmla="*/ 789271 w 7620415"/>
              <a:gd name="connsiteY13" fmla="*/ 770021 h 5727777"/>
              <a:gd name="connsiteX14" fmla="*/ 885524 w 7620415"/>
              <a:gd name="connsiteY14" fmla="*/ 741145 h 5727777"/>
              <a:gd name="connsiteX15" fmla="*/ 962526 w 7620415"/>
              <a:gd name="connsiteY15" fmla="*/ 721895 h 5727777"/>
              <a:gd name="connsiteX16" fmla="*/ 1068404 w 7620415"/>
              <a:gd name="connsiteY16" fmla="*/ 673768 h 5727777"/>
              <a:gd name="connsiteX17" fmla="*/ 1203158 w 7620415"/>
              <a:gd name="connsiteY17" fmla="*/ 616017 h 5727777"/>
              <a:gd name="connsiteX18" fmla="*/ 1337911 w 7620415"/>
              <a:gd name="connsiteY18" fmla="*/ 577516 h 5727777"/>
              <a:gd name="connsiteX19" fmla="*/ 1405288 w 7620415"/>
              <a:gd name="connsiteY19" fmla="*/ 548640 h 5727777"/>
              <a:gd name="connsiteX20" fmla="*/ 1568918 w 7620415"/>
              <a:gd name="connsiteY20" fmla="*/ 519764 h 5727777"/>
              <a:gd name="connsiteX21" fmla="*/ 1645920 w 7620415"/>
              <a:gd name="connsiteY21" fmla="*/ 510139 h 5727777"/>
              <a:gd name="connsiteX22" fmla="*/ 1819175 w 7620415"/>
              <a:gd name="connsiteY22" fmla="*/ 490888 h 5727777"/>
              <a:gd name="connsiteX23" fmla="*/ 1905802 w 7620415"/>
              <a:gd name="connsiteY23" fmla="*/ 471638 h 5727777"/>
              <a:gd name="connsiteX24" fmla="*/ 2079057 w 7620415"/>
              <a:gd name="connsiteY24" fmla="*/ 462012 h 5727777"/>
              <a:gd name="connsiteX25" fmla="*/ 2704699 w 7620415"/>
              <a:gd name="connsiteY25" fmla="*/ 471638 h 5727777"/>
              <a:gd name="connsiteX26" fmla="*/ 2772076 w 7620415"/>
              <a:gd name="connsiteY26" fmla="*/ 510139 h 5727777"/>
              <a:gd name="connsiteX27" fmla="*/ 2829827 w 7620415"/>
              <a:gd name="connsiteY27" fmla="*/ 567890 h 5727777"/>
              <a:gd name="connsiteX28" fmla="*/ 2887579 w 7620415"/>
              <a:gd name="connsiteY28" fmla="*/ 625642 h 5727777"/>
              <a:gd name="connsiteX29" fmla="*/ 2926080 w 7620415"/>
              <a:gd name="connsiteY29" fmla="*/ 702644 h 5727777"/>
              <a:gd name="connsiteX30" fmla="*/ 2945330 w 7620415"/>
              <a:gd name="connsiteY30" fmla="*/ 760396 h 5727777"/>
              <a:gd name="connsiteX31" fmla="*/ 2916455 w 7620415"/>
              <a:gd name="connsiteY31" fmla="*/ 952901 h 5727777"/>
              <a:gd name="connsiteX32" fmla="*/ 2868328 w 7620415"/>
              <a:gd name="connsiteY32" fmla="*/ 1001027 h 5727777"/>
              <a:gd name="connsiteX33" fmla="*/ 2820202 w 7620415"/>
              <a:gd name="connsiteY33" fmla="*/ 1039528 h 5727777"/>
              <a:gd name="connsiteX34" fmla="*/ 2781701 w 7620415"/>
              <a:gd name="connsiteY34" fmla="*/ 1078029 h 5727777"/>
              <a:gd name="connsiteX35" fmla="*/ 2743200 w 7620415"/>
              <a:gd name="connsiteY35" fmla="*/ 1155031 h 5727777"/>
              <a:gd name="connsiteX36" fmla="*/ 2772076 w 7620415"/>
              <a:gd name="connsiteY36" fmla="*/ 1328286 h 5727777"/>
              <a:gd name="connsiteX37" fmla="*/ 2820202 w 7620415"/>
              <a:gd name="connsiteY37" fmla="*/ 1386038 h 5727777"/>
              <a:gd name="connsiteX38" fmla="*/ 2916455 w 7620415"/>
              <a:gd name="connsiteY38" fmla="*/ 1405288 h 5727777"/>
              <a:gd name="connsiteX39" fmla="*/ 3234088 w 7620415"/>
              <a:gd name="connsiteY39" fmla="*/ 1376412 h 5727777"/>
              <a:gd name="connsiteX40" fmla="*/ 3339966 w 7620415"/>
              <a:gd name="connsiteY40" fmla="*/ 1347537 h 5727777"/>
              <a:gd name="connsiteX41" fmla="*/ 3455469 w 7620415"/>
              <a:gd name="connsiteY41" fmla="*/ 1309036 h 5727777"/>
              <a:gd name="connsiteX42" fmla="*/ 3532471 w 7620415"/>
              <a:gd name="connsiteY42" fmla="*/ 1251284 h 5727777"/>
              <a:gd name="connsiteX43" fmla="*/ 3570973 w 7620415"/>
              <a:gd name="connsiteY43" fmla="*/ 1222408 h 5727777"/>
              <a:gd name="connsiteX44" fmla="*/ 3619099 w 7620415"/>
              <a:gd name="connsiteY44" fmla="*/ 1193532 h 5727777"/>
              <a:gd name="connsiteX45" fmla="*/ 3734602 w 7620415"/>
              <a:gd name="connsiteY45" fmla="*/ 1126156 h 5727777"/>
              <a:gd name="connsiteX46" fmla="*/ 3936733 w 7620415"/>
              <a:gd name="connsiteY46" fmla="*/ 1155031 h 5727777"/>
              <a:gd name="connsiteX47" fmla="*/ 4119613 w 7620415"/>
              <a:gd name="connsiteY47" fmla="*/ 1251284 h 5727777"/>
              <a:gd name="connsiteX48" fmla="*/ 4186989 w 7620415"/>
              <a:gd name="connsiteY48" fmla="*/ 1318661 h 5727777"/>
              <a:gd name="connsiteX49" fmla="*/ 4206240 w 7620415"/>
              <a:gd name="connsiteY49" fmla="*/ 1347537 h 5727777"/>
              <a:gd name="connsiteX50" fmla="*/ 4215865 w 7620415"/>
              <a:gd name="connsiteY50" fmla="*/ 1376412 h 5727777"/>
              <a:gd name="connsiteX51" fmla="*/ 4177364 w 7620415"/>
              <a:gd name="connsiteY51" fmla="*/ 1520791 h 5727777"/>
              <a:gd name="connsiteX52" fmla="*/ 4148488 w 7620415"/>
              <a:gd name="connsiteY52" fmla="*/ 1559292 h 5727777"/>
              <a:gd name="connsiteX53" fmla="*/ 4119613 w 7620415"/>
              <a:gd name="connsiteY53" fmla="*/ 1588168 h 5727777"/>
              <a:gd name="connsiteX54" fmla="*/ 4090737 w 7620415"/>
              <a:gd name="connsiteY54" fmla="*/ 1626669 h 5727777"/>
              <a:gd name="connsiteX55" fmla="*/ 3955983 w 7620415"/>
              <a:gd name="connsiteY55" fmla="*/ 1722922 h 5727777"/>
              <a:gd name="connsiteX56" fmla="*/ 3840480 w 7620415"/>
              <a:gd name="connsiteY56" fmla="*/ 1771048 h 5727777"/>
              <a:gd name="connsiteX57" fmla="*/ 3763478 w 7620415"/>
              <a:gd name="connsiteY57" fmla="*/ 1790299 h 5727777"/>
              <a:gd name="connsiteX58" fmla="*/ 3676850 w 7620415"/>
              <a:gd name="connsiteY58" fmla="*/ 1799924 h 5727777"/>
              <a:gd name="connsiteX59" fmla="*/ 3542097 w 7620415"/>
              <a:gd name="connsiteY59" fmla="*/ 1838425 h 5727777"/>
              <a:gd name="connsiteX60" fmla="*/ 3455469 w 7620415"/>
              <a:gd name="connsiteY60" fmla="*/ 1857676 h 5727777"/>
              <a:gd name="connsiteX61" fmla="*/ 3388093 w 7620415"/>
              <a:gd name="connsiteY61" fmla="*/ 1876926 h 5727777"/>
              <a:gd name="connsiteX62" fmla="*/ 3330341 w 7620415"/>
              <a:gd name="connsiteY62" fmla="*/ 1915427 h 5727777"/>
              <a:gd name="connsiteX63" fmla="*/ 3262964 w 7620415"/>
              <a:gd name="connsiteY63" fmla="*/ 1992429 h 5727777"/>
              <a:gd name="connsiteX64" fmla="*/ 3224463 w 7620415"/>
              <a:gd name="connsiteY64" fmla="*/ 2088682 h 5727777"/>
              <a:gd name="connsiteX65" fmla="*/ 3214838 w 7620415"/>
              <a:gd name="connsiteY65" fmla="*/ 2127183 h 5727777"/>
              <a:gd name="connsiteX66" fmla="*/ 3195587 w 7620415"/>
              <a:gd name="connsiteY66" fmla="*/ 2184935 h 5727777"/>
              <a:gd name="connsiteX67" fmla="*/ 3214838 w 7620415"/>
              <a:gd name="connsiteY67" fmla="*/ 2396690 h 5727777"/>
              <a:gd name="connsiteX68" fmla="*/ 3224463 w 7620415"/>
              <a:gd name="connsiteY68" fmla="*/ 2425566 h 5727777"/>
              <a:gd name="connsiteX69" fmla="*/ 3234088 w 7620415"/>
              <a:gd name="connsiteY69" fmla="*/ 2473692 h 5727777"/>
              <a:gd name="connsiteX70" fmla="*/ 3262964 w 7620415"/>
              <a:gd name="connsiteY70" fmla="*/ 2502568 h 5727777"/>
              <a:gd name="connsiteX71" fmla="*/ 3282215 w 7620415"/>
              <a:gd name="connsiteY71" fmla="*/ 2531444 h 5727777"/>
              <a:gd name="connsiteX72" fmla="*/ 3320716 w 7620415"/>
              <a:gd name="connsiteY72" fmla="*/ 2608446 h 5727777"/>
              <a:gd name="connsiteX73" fmla="*/ 3359217 w 7620415"/>
              <a:gd name="connsiteY73" fmla="*/ 2685448 h 5727777"/>
              <a:gd name="connsiteX74" fmla="*/ 3388093 w 7620415"/>
              <a:gd name="connsiteY74" fmla="*/ 2752825 h 5727777"/>
              <a:gd name="connsiteX75" fmla="*/ 3474720 w 7620415"/>
              <a:gd name="connsiteY75" fmla="*/ 2926080 h 5727777"/>
              <a:gd name="connsiteX76" fmla="*/ 3493970 w 7620415"/>
              <a:gd name="connsiteY76" fmla="*/ 2993457 h 5727777"/>
              <a:gd name="connsiteX77" fmla="*/ 3513221 w 7620415"/>
              <a:gd name="connsiteY77" fmla="*/ 3022332 h 5727777"/>
              <a:gd name="connsiteX78" fmla="*/ 3522846 w 7620415"/>
              <a:gd name="connsiteY78" fmla="*/ 3060834 h 5727777"/>
              <a:gd name="connsiteX79" fmla="*/ 3551722 w 7620415"/>
              <a:gd name="connsiteY79" fmla="*/ 3099335 h 5727777"/>
              <a:gd name="connsiteX80" fmla="*/ 3580598 w 7620415"/>
              <a:gd name="connsiteY80" fmla="*/ 3147461 h 5727777"/>
              <a:gd name="connsiteX81" fmla="*/ 3599848 w 7620415"/>
              <a:gd name="connsiteY81" fmla="*/ 3195587 h 5727777"/>
              <a:gd name="connsiteX82" fmla="*/ 3647975 w 7620415"/>
              <a:gd name="connsiteY82" fmla="*/ 3291840 h 5727777"/>
              <a:gd name="connsiteX83" fmla="*/ 3647975 w 7620415"/>
              <a:gd name="connsiteY83" fmla="*/ 3397718 h 5727777"/>
              <a:gd name="connsiteX84" fmla="*/ 3609474 w 7620415"/>
              <a:gd name="connsiteY84" fmla="*/ 3455469 h 5727777"/>
              <a:gd name="connsiteX85" fmla="*/ 3513221 w 7620415"/>
              <a:gd name="connsiteY85" fmla="*/ 3551722 h 5727777"/>
              <a:gd name="connsiteX86" fmla="*/ 3455469 w 7620415"/>
              <a:gd name="connsiteY86" fmla="*/ 3580598 h 5727777"/>
              <a:gd name="connsiteX87" fmla="*/ 3291840 w 7620415"/>
              <a:gd name="connsiteY87" fmla="*/ 3667225 h 5727777"/>
              <a:gd name="connsiteX88" fmla="*/ 3253339 w 7620415"/>
              <a:gd name="connsiteY88" fmla="*/ 3686476 h 5727777"/>
              <a:gd name="connsiteX89" fmla="*/ 3195587 w 7620415"/>
              <a:gd name="connsiteY89" fmla="*/ 3705726 h 5727777"/>
              <a:gd name="connsiteX90" fmla="*/ 3157086 w 7620415"/>
              <a:gd name="connsiteY90" fmla="*/ 3744227 h 5727777"/>
              <a:gd name="connsiteX91" fmla="*/ 3128210 w 7620415"/>
              <a:gd name="connsiteY91" fmla="*/ 3850105 h 5727777"/>
              <a:gd name="connsiteX92" fmla="*/ 3137836 w 7620415"/>
              <a:gd name="connsiteY92" fmla="*/ 3984859 h 5727777"/>
              <a:gd name="connsiteX93" fmla="*/ 3176337 w 7620415"/>
              <a:gd name="connsiteY93" fmla="*/ 4061861 h 5727777"/>
              <a:gd name="connsiteX94" fmla="*/ 3311090 w 7620415"/>
              <a:gd name="connsiteY94" fmla="*/ 4254366 h 5727777"/>
              <a:gd name="connsiteX95" fmla="*/ 3667225 w 7620415"/>
              <a:gd name="connsiteY95" fmla="*/ 4600876 h 5727777"/>
              <a:gd name="connsiteX96" fmla="*/ 3888606 w 7620415"/>
              <a:gd name="connsiteY96" fmla="*/ 4735629 h 5727777"/>
              <a:gd name="connsiteX97" fmla="*/ 3984859 w 7620415"/>
              <a:gd name="connsiteY97" fmla="*/ 4754880 h 5727777"/>
              <a:gd name="connsiteX98" fmla="*/ 4186989 w 7620415"/>
              <a:gd name="connsiteY98" fmla="*/ 4716379 h 5727777"/>
              <a:gd name="connsiteX99" fmla="*/ 4302493 w 7620415"/>
              <a:gd name="connsiteY99" fmla="*/ 4649002 h 5727777"/>
              <a:gd name="connsiteX100" fmla="*/ 4379495 w 7620415"/>
              <a:gd name="connsiteY100" fmla="*/ 4591250 h 5727777"/>
              <a:gd name="connsiteX101" fmla="*/ 4485373 w 7620415"/>
              <a:gd name="connsiteY101" fmla="*/ 4475747 h 5727777"/>
              <a:gd name="connsiteX102" fmla="*/ 4485373 w 7620415"/>
              <a:gd name="connsiteY102" fmla="*/ 4475747 h 5727777"/>
              <a:gd name="connsiteX103" fmla="*/ 4572000 w 7620415"/>
              <a:gd name="connsiteY103" fmla="*/ 4379495 h 5727777"/>
              <a:gd name="connsiteX104" fmla="*/ 4658627 w 7620415"/>
              <a:gd name="connsiteY104" fmla="*/ 4312118 h 5727777"/>
              <a:gd name="connsiteX105" fmla="*/ 4706754 w 7620415"/>
              <a:gd name="connsiteY105" fmla="*/ 4273617 h 5727777"/>
              <a:gd name="connsiteX106" fmla="*/ 5159141 w 7620415"/>
              <a:gd name="connsiteY106" fmla="*/ 4562375 h 5727777"/>
              <a:gd name="connsiteX107" fmla="*/ 5977288 w 7620415"/>
              <a:gd name="connsiteY107" fmla="*/ 4995511 h 5727777"/>
              <a:gd name="connsiteX108" fmla="*/ 6343048 w 7620415"/>
              <a:gd name="connsiteY108" fmla="*/ 5159141 h 5727777"/>
              <a:gd name="connsiteX109" fmla="*/ 6728059 w 7620415"/>
              <a:gd name="connsiteY109" fmla="*/ 5390147 h 5727777"/>
              <a:gd name="connsiteX110" fmla="*/ 6737684 w 7620415"/>
              <a:gd name="connsiteY110" fmla="*/ 5428648 h 5727777"/>
              <a:gd name="connsiteX111" fmla="*/ 6718434 w 7620415"/>
              <a:gd name="connsiteY111" fmla="*/ 5467149 h 5727777"/>
              <a:gd name="connsiteX112" fmla="*/ 6679933 w 7620415"/>
              <a:gd name="connsiteY112" fmla="*/ 5534526 h 5727777"/>
              <a:gd name="connsiteX113" fmla="*/ 6641431 w 7620415"/>
              <a:gd name="connsiteY113" fmla="*/ 5592278 h 5727777"/>
              <a:gd name="connsiteX114" fmla="*/ 6622181 w 7620415"/>
              <a:gd name="connsiteY114" fmla="*/ 5630779 h 5727777"/>
              <a:gd name="connsiteX115" fmla="*/ 6602930 w 7620415"/>
              <a:gd name="connsiteY115" fmla="*/ 5659655 h 5727777"/>
              <a:gd name="connsiteX116" fmla="*/ 6593305 w 7620415"/>
              <a:gd name="connsiteY116" fmla="*/ 5698156 h 5727777"/>
              <a:gd name="connsiteX117" fmla="*/ 6583680 w 7620415"/>
              <a:gd name="connsiteY117" fmla="*/ 5727031 h 5727777"/>
              <a:gd name="connsiteX118" fmla="*/ 6622181 w 7620415"/>
              <a:gd name="connsiteY118" fmla="*/ 5707781 h 5727777"/>
              <a:gd name="connsiteX119" fmla="*/ 7007191 w 7620415"/>
              <a:gd name="connsiteY119" fmla="*/ 5207267 h 5727777"/>
              <a:gd name="connsiteX120" fmla="*/ 7247823 w 7620415"/>
              <a:gd name="connsiteY120" fmla="*/ 4957010 h 5727777"/>
              <a:gd name="connsiteX121" fmla="*/ 7363326 w 7620415"/>
              <a:gd name="connsiteY121" fmla="*/ 4851132 h 5727777"/>
              <a:gd name="connsiteX122" fmla="*/ 7526956 w 7620415"/>
              <a:gd name="connsiteY122" fmla="*/ 4591250 h 5727777"/>
              <a:gd name="connsiteX123" fmla="*/ 7565457 w 7620415"/>
              <a:gd name="connsiteY123" fmla="*/ 4514248 h 5727777"/>
              <a:gd name="connsiteX124" fmla="*/ 7603958 w 7620415"/>
              <a:gd name="connsiteY124" fmla="*/ 4417996 h 5727777"/>
              <a:gd name="connsiteX125" fmla="*/ 7603958 w 7620415"/>
              <a:gd name="connsiteY125" fmla="*/ 4013735 h 5727777"/>
              <a:gd name="connsiteX126" fmla="*/ 7594333 w 7620415"/>
              <a:gd name="connsiteY126" fmla="*/ 3936732 h 5727777"/>
              <a:gd name="connsiteX127" fmla="*/ 7584707 w 7620415"/>
              <a:gd name="connsiteY127" fmla="*/ 3898231 h 572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620415" h="5727777">
                <a:moveTo>
                  <a:pt x="67377" y="0"/>
                </a:moveTo>
                <a:cubicBezTo>
                  <a:pt x="44850" y="112624"/>
                  <a:pt x="74124" y="-26991"/>
                  <a:pt x="38501" y="115503"/>
                </a:cubicBezTo>
                <a:cubicBezTo>
                  <a:pt x="34533" y="131374"/>
                  <a:pt x="32425" y="147659"/>
                  <a:pt x="28876" y="163629"/>
                </a:cubicBezTo>
                <a:cubicBezTo>
                  <a:pt x="26006" y="176543"/>
                  <a:pt x="22459" y="189296"/>
                  <a:pt x="19250" y="202130"/>
                </a:cubicBezTo>
                <a:cubicBezTo>
                  <a:pt x="11615" y="263214"/>
                  <a:pt x="0" y="346214"/>
                  <a:pt x="0" y="404261"/>
                </a:cubicBezTo>
                <a:cubicBezTo>
                  <a:pt x="0" y="433314"/>
                  <a:pt x="5785" y="462089"/>
                  <a:pt x="9625" y="490888"/>
                </a:cubicBezTo>
                <a:cubicBezTo>
                  <a:pt x="12204" y="510233"/>
                  <a:pt x="15016" y="529589"/>
                  <a:pt x="19250" y="548640"/>
                </a:cubicBezTo>
                <a:cubicBezTo>
                  <a:pt x="23935" y="569723"/>
                  <a:pt x="37743" y="598712"/>
                  <a:pt x="48126" y="616017"/>
                </a:cubicBezTo>
                <a:cubicBezTo>
                  <a:pt x="60029" y="635856"/>
                  <a:pt x="68118" y="659886"/>
                  <a:pt x="86627" y="673768"/>
                </a:cubicBezTo>
                <a:cubicBezTo>
                  <a:pt x="110773" y="691878"/>
                  <a:pt x="159178" y="729294"/>
                  <a:pt x="182880" y="741145"/>
                </a:cubicBezTo>
                <a:cubicBezTo>
                  <a:pt x="194712" y="747061"/>
                  <a:pt x="208831" y="746587"/>
                  <a:pt x="221381" y="750770"/>
                </a:cubicBezTo>
                <a:cubicBezTo>
                  <a:pt x="237772" y="756234"/>
                  <a:pt x="252745" y="765830"/>
                  <a:pt x="269507" y="770021"/>
                </a:cubicBezTo>
                <a:cubicBezTo>
                  <a:pt x="282789" y="773342"/>
                  <a:pt x="405246" y="788191"/>
                  <a:pt x="413886" y="789271"/>
                </a:cubicBezTo>
                <a:lnTo>
                  <a:pt x="789271" y="770021"/>
                </a:lnTo>
                <a:cubicBezTo>
                  <a:pt x="881785" y="763854"/>
                  <a:pt x="814416" y="764848"/>
                  <a:pt x="885524" y="741145"/>
                </a:cubicBezTo>
                <a:cubicBezTo>
                  <a:pt x="910624" y="732778"/>
                  <a:pt x="962526" y="721895"/>
                  <a:pt x="962526" y="721895"/>
                </a:cubicBezTo>
                <a:cubicBezTo>
                  <a:pt x="1051252" y="668660"/>
                  <a:pt x="967742" y="714033"/>
                  <a:pt x="1068404" y="673768"/>
                </a:cubicBezTo>
                <a:cubicBezTo>
                  <a:pt x="1113778" y="655618"/>
                  <a:pt x="1156169" y="629442"/>
                  <a:pt x="1203158" y="616017"/>
                </a:cubicBezTo>
                <a:cubicBezTo>
                  <a:pt x="1248076" y="603183"/>
                  <a:pt x="1294973" y="595918"/>
                  <a:pt x="1337911" y="577516"/>
                </a:cubicBezTo>
                <a:cubicBezTo>
                  <a:pt x="1360370" y="567891"/>
                  <a:pt x="1382107" y="556367"/>
                  <a:pt x="1405288" y="548640"/>
                </a:cubicBezTo>
                <a:cubicBezTo>
                  <a:pt x="1472954" y="526084"/>
                  <a:pt x="1497199" y="528201"/>
                  <a:pt x="1568918" y="519764"/>
                </a:cubicBezTo>
                <a:lnTo>
                  <a:pt x="1645920" y="510139"/>
                </a:lnTo>
                <a:cubicBezTo>
                  <a:pt x="1703644" y="503478"/>
                  <a:pt x="1762452" y="503493"/>
                  <a:pt x="1819175" y="490888"/>
                </a:cubicBezTo>
                <a:cubicBezTo>
                  <a:pt x="1848051" y="484471"/>
                  <a:pt x="1876403" y="474905"/>
                  <a:pt x="1905802" y="471638"/>
                </a:cubicBezTo>
                <a:cubicBezTo>
                  <a:pt x="1963289" y="465251"/>
                  <a:pt x="2021305" y="465221"/>
                  <a:pt x="2079057" y="462012"/>
                </a:cubicBezTo>
                <a:cubicBezTo>
                  <a:pt x="2287604" y="465221"/>
                  <a:pt x="2496324" y="462578"/>
                  <a:pt x="2704699" y="471638"/>
                </a:cubicBezTo>
                <a:cubicBezTo>
                  <a:pt x="2713864" y="472036"/>
                  <a:pt x="2763256" y="502299"/>
                  <a:pt x="2772076" y="510139"/>
                </a:cubicBezTo>
                <a:cubicBezTo>
                  <a:pt x="2792424" y="528226"/>
                  <a:pt x="2807175" y="552789"/>
                  <a:pt x="2829827" y="567890"/>
                </a:cubicBezTo>
                <a:cubicBezTo>
                  <a:pt x="2861415" y="588949"/>
                  <a:pt x="2866511" y="587719"/>
                  <a:pt x="2887579" y="625642"/>
                </a:cubicBezTo>
                <a:cubicBezTo>
                  <a:pt x="2966065" y="766917"/>
                  <a:pt x="2860460" y="604216"/>
                  <a:pt x="2926080" y="702644"/>
                </a:cubicBezTo>
                <a:cubicBezTo>
                  <a:pt x="2932497" y="721895"/>
                  <a:pt x="2944449" y="740123"/>
                  <a:pt x="2945330" y="760396"/>
                </a:cubicBezTo>
                <a:cubicBezTo>
                  <a:pt x="2948635" y="836413"/>
                  <a:pt x="2963130" y="899558"/>
                  <a:pt x="2916455" y="952901"/>
                </a:cubicBezTo>
                <a:cubicBezTo>
                  <a:pt x="2901515" y="969975"/>
                  <a:pt x="2885191" y="985850"/>
                  <a:pt x="2868328" y="1001027"/>
                </a:cubicBezTo>
                <a:cubicBezTo>
                  <a:pt x="2853058" y="1014770"/>
                  <a:pt x="2835557" y="1025879"/>
                  <a:pt x="2820202" y="1039528"/>
                </a:cubicBezTo>
                <a:cubicBezTo>
                  <a:pt x="2806637" y="1051586"/>
                  <a:pt x="2791769" y="1062928"/>
                  <a:pt x="2781701" y="1078029"/>
                </a:cubicBezTo>
                <a:cubicBezTo>
                  <a:pt x="2765783" y="1101906"/>
                  <a:pt x="2743200" y="1155031"/>
                  <a:pt x="2743200" y="1155031"/>
                </a:cubicBezTo>
                <a:cubicBezTo>
                  <a:pt x="2757380" y="1353553"/>
                  <a:pt x="2731560" y="1233749"/>
                  <a:pt x="2772076" y="1328286"/>
                </a:cubicBezTo>
                <a:cubicBezTo>
                  <a:pt x="2789348" y="1368587"/>
                  <a:pt x="2769514" y="1357074"/>
                  <a:pt x="2820202" y="1386038"/>
                </a:cubicBezTo>
                <a:cubicBezTo>
                  <a:pt x="2842601" y="1398837"/>
                  <a:pt x="2901645" y="1403172"/>
                  <a:pt x="2916455" y="1405288"/>
                </a:cubicBezTo>
                <a:cubicBezTo>
                  <a:pt x="3063591" y="1398282"/>
                  <a:pt x="3106433" y="1404163"/>
                  <a:pt x="3234088" y="1376412"/>
                </a:cubicBezTo>
                <a:cubicBezTo>
                  <a:pt x="3269835" y="1368641"/>
                  <a:pt x="3304969" y="1358188"/>
                  <a:pt x="3339966" y="1347537"/>
                </a:cubicBezTo>
                <a:cubicBezTo>
                  <a:pt x="3378791" y="1335721"/>
                  <a:pt x="3455469" y="1309036"/>
                  <a:pt x="3455469" y="1309036"/>
                </a:cubicBezTo>
                <a:cubicBezTo>
                  <a:pt x="3557969" y="1227037"/>
                  <a:pt x="3460972" y="1302355"/>
                  <a:pt x="3532471" y="1251284"/>
                </a:cubicBezTo>
                <a:cubicBezTo>
                  <a:pt x="3545525" y="1241959"/>
                  <a:pt x="3557625" y="1231307"/>
                  <a:pt x="3570973" y="1222408"/>
                </a:cubicBezTo>
                <a:cubicBezTo>
                  <a:pt x="3586539" y="1212031"/>
                  <a:pt x="3603362" y="1203649"/>
                  <a:pt x="3619099" y="1193532"/>
                </a:cubicBezTo>
                <a:cubicBezTo>
                  <a:pt x="3721479" y="1127716"/>
                  <a:pt x="3670665" y="1147468"/>
                  <a:pt x="3734602" y="1126156"/>
                </a:cubicBezTo>
                <a:cubicBezTo>
                  <a:pt x="3801979" y="1135781"/>
                  <a:pt x="3870588" y="1138996"/>
                  <a:pt x="3936733" y="1155031"/>
                </a:cubicBezTo>
                <a:cubicBezTo>
                  <a:pt x="4002166" y="1170893"/>
                  <a:pt x="4068286" y="1207289"/>
                  <a:pt x="4119613" y="1251284"/>
                </a:cubicBezTo>
                <a:cubicBezTo>
                  <a:pt x="4143728" y="1271954"/>
                  <a:pt x="4169371" y="1292234"/>
                  <a:pt x="4186989" y="1318661"/>
                </a:cubicBezTo>
                <a:lnTo>
                  <a:pt x="4206240" y="1347537"/>
                </a:lnTo>
                <a:cubicBezTo>
                  <a:pt x="4209448" y="1357162"/>
                  <a:pt x="4216588" y="1366292"/>
                  <a:pt x="4215865" y="1376412"/>
                </a:cubicBezTo>
                <a:cubicBezTo>
                  <a:pt x="4211849" y="1432635"/>
                  <a:pt x="4205537" y="1475715"/>
                  <a:pt x="4177364" y="1520791"/>
                </a:cubicBezTo>
                <a:cubicBezTo>
                  <a:pt x="4168862" y="1534395"/>
                  <a:pt x="4158928" y="1547112"/>
                  <a:pt x="4148488" y="1559292"/>
                </a:cubicBezTo>
                <a:cubicBezTo>
                  <a:pt x="4139629" y="1569627"/>
                  <a:pt x="4128472" y="1577833"/>
                  <a:pt x="4119613" y="1588168"/>
                </a:cubicBezTo>
                <a:cubicBezTo>
                  <a:pt x="4109173" y="1600348"/>
                  <a:pt x="4102563" y="1615829"/>
                  <a:pt x="4090737" y="1626669"/>
                </a:cubicBezTo>
                <a:cubicBezTo>
                  <a:pt x="4066011" y="1649335"/>
                  <a:pt x="3996269" y="1703964"/>
                  <a:pt x="3955983" y="1722922"/>
                </a:cubicBezTo>
                <a:cubicBezTo>
                  <a:pt x="3918244" y="1740682"/>
                  <a:pt x="3880944" y="1760932"/>
                  <a:pt x="3840480" y="1771048"/>
                </a:cubicBezTo>
                <a:cubicBezTo>
                  <a:pt x="3814813" y="1777465"/>
                  <a:pt x="3789533" y="1785701"/>
                  <a:pt x="3763478" y="1790299"/>
                </a:cubicBezTo>
                <a:cubicBezTo>
                  <a:pt x="3734866" y="1795348"/>
                  <a:pt x="3705726" y="1796716"/>
                  <a:pt x="3676850" y="1799924"/>
                </a:cubicBezTo>
                <a:cubicBezTo>
                  <a:pt x="3631932" y="1812758"/>
                  <a:pt x="3587905" y="1829264"/>
                  <a:pt x="3542097" y="1838425"/>
                </a:cubicBezTo>
                <a:cubicBezTo>
                  <a:pt x="3509003" y="1845044"/>
                  <a:pt x="3487197" y="1848611"/>
                  <a:pt x="3455469" y="1857676"/>
                </a:cubicBezTo>
                <a:cubicBezTo>
                  <a:pt x="3358850" y="1885282"/>
                  <a:pt x="3508403" y="1846849"/>
                  <a:pt x="3388093" y="1876926"/>
                </a:cubicBezTo>
                <a:cubicBezTo>
                  <a:pt x="3368842" y="1889760"/>
                  <a:pt x="3346701" y="1899067"/>
                  <a:pt x="3330341" y="1915427"/>
                </a:cubicBezTo>
                <a:cubicBezTo>
                  <a:pt x="3286938" y="1958830"/>
                  <a:pt x="3309969" y="1933674"/>
                  <a:pt x="3262964" y="1992429"/>
                </a:cubicBezTo>
                <a:cubicBezTo>
                  <a:pt x="3240991" y="2080322"/>
                  <a:pt x="3270852" y="1972709"/>
                  <a:pt x="3224463" y="2088682"/>
                </a:cubicBezTo>
                <a:cubicBezTo>
                  <a:pt x="3219550" y="2100964"/>
                  <a:pt x="3218639" y="2114512"/>
                  <a:pt x="3214838" y="2127183"/>
                </a:cubicBezTo>
                <a:cubicBezTo>
                  <a:pt x="3209007" y="2146619"/>
                  <a:pt x="3202004" y="2165684"/>
                  <a:pt x="3195587" y="2184935"/>
                </a:cubicBezTo>
                <a:cubicBezTo>
                  <a:pt x="3202004" y="2255520"/>
                  <a:pt x="3206393" y="2326319"/>
                  <a:pt x="3214838" y="2396690"/>
                </a:cubicBezTo>
                <a:cubicBezTo>
                  <a:pt x="3216047" y="2406764"/>
                  <a:pt x="3222002" y="2415723"/>
                  <a:pt x="3224463" y="2425566"/>
                </a:cubicBezTo>
                <a:cubicBezTo>
                  <a:pt x="3228431" y="2441437"/>
                  <a:pt x="3226772" y="2459059"/>
                  <a:pt x="3234088" y="2473692"/>
                </a:cubicBezTo>
                <a:cubicBezTo>
                  <a:pt x="3240176" y="2485867"/>
                  <a:pt x="3254250" y="2492111"/>
                  <a:pt x="3262964" y="2502568"/>
                </a:cubicBezTo>
                <a:cubicBezTo>
                  <a:pt x="3270370" y="2511455"/>
                  <a:pt x="3275798" y="2521819"/>
                  <a:pt x="3282215" y="2531444"/>
                </a:cubicBezTo>
                <a:cubicBezTo>
                  <a:pt x="3300790" y="2605746"/>
                  <a:pt x="3277767" y="2534820"/>
                  <a:pt x="3320716" y="2608446"/>
                </a:cubicBezTo>
                <a:cubicBezTo>
                  <a:pt x="3335176" y="2633234"/>
                  <a:pt x="3359217" y="2685448"/>
                  <a:pt x="3359217" y="2685448"/>
                </a:cubicBezTo>
                <a:cubicBezTo>
                  <a:pt x="3381783" y="2775714"/>
                  <a:pt x="3352641" y="2677489"/>
                  <a:pt x="3388093" y="2752825"/>
                </a:cubicBezTo>
                <a:cubicBezTo>
                  <a:pt x="3469025" y="2924806"/>
                  <a:pt x="3410987" y="2841104"/>
                  <a:pt x="3474720" y="2926080"/>
                </a:cubicBezTo>
                <a:cubicBezTo>
                  <a:pt x="3477803" y="2938414"/>
                  <a:pt x="3487066" y="2979650"/>
                  <a:pt x="3493970" y="2993457"/>
                </a:cubicBezTo>
                <a:cubicBezTo>
                  <a:pt x="3499143" y="3003804"/>
                  <a:pt x="3506804" y="3012707"/>
                  <a:pt x="3513221" y="3022332"/>
                </a:cubicBezTo>
                <a:cubicBezTo>
                  <a:pt x="3516429" y="3035166"/>
                  <a:pt x="3516930" y="3049002"/>
                  <a:pt x="3522846" y="3060834"/>
                </a:cubicBezTo>
                <a:cubicBezTo>
                  <a:pt x="3530020" y="3075183"/>
                  <a:pt x="3542823" y="3085987"/>
                  <a:pt x="3551722" y="3099335"/>
                </a:cubicBezTo>
                <a:cubicBezTo>
                  <a:pt x="3562099" y="3114901"/>
                  <a:pt x="3572231" y="3130728"/>
                  <a:pt x="3580598" y="3147461"/>
                </a:cubicBezTo>
                <a:cubicBezTo>
                  <a:pt x="3588325" y="3162915"/>
                  <a:pt x="3592541" y="3179930"/>
                  <a:pt x="3599848" y="3195587"/>
                </a:cubicBezTo>
                <a:cubicBezTo>
                  <a:pt x="3615018" y="3228093"/>
                  <a:pt x="3647975" y="3291840"/>
                  <a:pt x="3647975" y="3291840"/>
                </a:cubicBezTo>
                <a:cubicBezTo>
                  <a:pt x="3656405" y="3333992"/>
                  <a:pt x="3666280" y="3353785"/>
                  <a:pt x="3647975" y="3397718"/>
                </a:cubicBezTo>
                <a:cubicBezTo>
                  <a:pt x="3639077" y="3419074"/>
                  <a:pt x="3623082" y="3436758"/>
                  <a:pt x="3609474" y="3455469"/>
                </a:cubicBezTo>
                <a:cubicBezTo>
                  <a:pt x="3579059" y="3497290"/>
                  <a:pt x="3557799" y="3522004"/>
                  <a:pt x="3513221" y="3551722"/>
                </a:cubicBezTo>
                <a:cubicBezTo>
                  <a:pt x="3495313" y="3563661"/>
                  <a:pt x="3474551" y="3570642"/>
                  <a:pt x="3455469" y="3580598"/>
                </a:cubicBezTo>
                <a:lnTo>
                  <a:pt x="3291840" y="3667225"/>
                </a:lnTo>
                <a:cubicBezTo>
                  <a:pt x="3279130" y="3673883"/>
                  <a:pt x="3266951" y="3681939"/>
                  <a:pt x="3253339" y="3686476"/>
                </a:cubicBezTo>
                <a:lnTo>
                  <a:pt x="3195587" y="3705726"/>
                </a:lnTo>
                <a:cubicBezTo>
                  <a:pt x="3182753" y="3718560"/>
                  <a:pt x="3167976" y="3729707"/>
                  <a:pt x="3157086" y="3744227"/>
                </a:cubicBezTo>
                <a:cubicBezTo>
                  <a:pt x="3131149" y="3778810"/>
                  <a:pt x="3134396" y="3806804"/>
                  <a:pt x="3128210" y="3850105"/>
                </a:cubicBezTo>
                <a:cubicBezTo>
                  <a:pt x="3131419" y="3895023"/>
                  <a:pt x="3127856" y="3940946"/>
                  <a:pt x="3137836" y="3984859"/>
                </a:cubicBezTo>
                <a:cubicBezTo>
                  <a:pt x="3144196" y="4012842"/>
                  <a:pt x="3160819" y="4037722"/>
                  <a:pt x="3176337" y="4061861"/>
                </a:cubicBezTo>
                <a:cubicBezTo>
                  <a:pt x="3218693" y="4127748"/>
                  <a:pt x="3260495" y="4194572"/>
                  <a:pt x="3311090" y="4254366"/>
                </a:cubicBezTo>
                <a:cubicBezTo>
                  <a:pt x="3428475" y="4393094"/>
                  <a:pt x="3499235" y="4488883"/>
                  <a:pt x="3667225" y="4600876"/>
                </a:cubicBezTo>
                <a:cubicBezTo>
                  <a:pt x="3719094" y="4635455"/>
                  <a:pt x="3826452" y="4711951"/>
                  <a:pt x="3888606" y="4735629"/>
                </a:cubicBezTo>
                <a:cubicBezTo>
                  <a:pt x="3919182" y="4747277"/>
                  <a:pt x="3952775" y="4748463"/>
                  <a:pt x="3984859" y="4754880"/>
                </a:cubicBezTo>
                <a:cubicBezTo>
                  <a:pt x="4054516" y="4744929"/>
                  <a:pt x="4121398" y="4741606"/>
                  <a:pt x="4186989" y="4716379"/>
                </a:cubicBezTo>
                <a:cubicBezTo>
                  <a:pt x="4227811" y="4700678"/>
                  <a:pt x="4267277" y="4674156"/>
                  <a:pt x="4302493" y="4649002"/>
                </a:cubicBezTo>
                <a:cubicBezTo>
                  <a:pt x="4328601" y="4630353"/>
                  <a:pt x="4360245" y="4616918"/>
                  <a:pt x="4379495" y="4591250"/>
                </a:cubicBezTo>
                <a:cubicBezTo>
                  <a:pt x="4430149" y="4523709"/>
                  <a:pt x="4397027" y="4564092"/>
                  <a:pt x="4485373" y="4475747"/>
                </a:cubicBezTo>
                <a:lnTo>
                  <a:pt x="4485373" y="4475747"/>
                </a:lnTo>
                <a:cubicBezTo>
                  <a:pt x="4517416" y="4435694"/>
                  <a:pt x="4532130" y="4413669"/>
                  <a:pt x="4572000" y="4379495"/>
                </a:cubicBezTo>
                <a:cubicBezTo>
                  <a:pt x="4599775" y="4355688"/>
                  <a:pt x="4638335" y="4342556"/>
                  <a:pt x="4658627" y="4312118"/>
                </a:cubicBezTo>
                <a:cubicBezTo>
                  <a:pt x="4683506" y="4274800"/>
                  <a:pt x="4666903" y="4286900"/>
                  <a:pt x="4706754" y="4273617"/>
                </a:cubicBezTo>
                <a:cubicBezTo>
                  <a:pt x="5044847" y="4403652"/>
                  <a:pt x="4533522" y="4194364"/>
                  <a:pt x="5159141" y="4562375"/>
                </a:cubicBezTo>
                <a:cubicBezTo>
                  <a:pt x="5425113" y="4718829"/>
                  <a:pt x="5701739" y="4856616"/>
                  <a:pt x="5977288" y="4995511"/>
                </a:cubicBezTo>
                <a:cubicBezTo>
                  <a:pt x="6096557" y="5055630"/>
                  <a:pt x="6224822" y="5096996"/>
                  <a:pt x="6343048" y="5159141"/>
                </a:cubicBezTo>
                <a:cubicBezTo>
                  <a:pt x="6475526" y="5228777"/>
                  <a:pt x="6728059" y="5390147"/>
                  <a:pt x="6728059" y="5390147"/>
                </a:cubicBezTo>
                <a:cubicBezTo>
                  <a:pt x="6731267" y="5402981"/>
                  <a:pt x="6739325" y="5415522"/>
                  <a:pt x="6737684" y="5428648"/>
                </a:cubicBezTo>
                <a:cubicBezTo>
                  <a:pt x="6735904" y="5442886"/>
                  <a:pt x="6724086" y="5453961"/>
                  <a:pt x="6718434" y="5467149"/>
                </a:cubicBezTo>
                <a:cubicBezTo>
                  <a:pt x="6693938" y="5524307"/>
                  <a:pt x="6730386" y="5467254"/>
                  <a:pt x="6679933" y="5534526"/>
                </a:cubicBezTo>
                <a:cubicBezTo>
                  <a:pt x="6659283" y="5596471"/>
                  <a:pt x="6686495" y="5529187"/>
                  <a:pt x="6641431" y="5592278"/>
                </a:cubicBezTo>
                <a:cubicBezTo>
                  <a:pt x="6633091" y="5603954"/>
                  <a:pt x="6629300" y="5618321"/>
                  <a:pt x="6622181" y="5630779"/>
                </a:cubicBezTo>
                <a:cubicBezTo>
                  <a:pt x="6616442" y="5640823"/>
                  <a:pt x="6609347" y="5650030"/>
                  <a:pt x="6602930" y="5659655"/>
                </a:cubicBezTo>
                <a:cubicBezTo>
                  <a:pt x="6599722" y="5672489"/>
                  <a:pt x="6596939" y="5685436"/>
                  <a:pt x="6593305" y="5698156"/>
                </a:cubicBezTo>
                <a:cubicBezTo>
                  <a:pt x="6590518" y="5707911"/>
                  <a:pt x="6574055" y="5723823"/>
                  <a:pt x="6583680" y="5727031"/>
                </a:cubicBezTo>
                <a:cubicBezTo>
                  <a:pt x="6597292" y="5731568"/>
                  <a:pt x="6609347" y="5714198"/>
                  <a:pt x="6622181" y="5707781"/>
                </a:cubicBezTo>
                <a:cubicBezTo>
                  <a:pt x="6750518" y="5540943"/>
                  <a:pt x="6861300" y="5358994"/>
                  <a:pt x="7007191" y="5207267"/>
                </a:cubicBezTo>
                <a:cubicBezTo>
                  <a:pt x="7087402" y="5123848"/>
                  <a:pt x="7165992" y="5038841"/>
                  <a:pt x="7247823" y="4957010"/>
                </a:cubicBezTo>
                <a:cubicBezTo>
                  <a:pt x="7284755" y="4920078"/>
                  <a:pt x="7333374" y="4893920"/>
                  <a:pt x="7363326" y="4851132"/>
                </a:cubicBezTo>
                <a:cubicBezTo>
                  <a:pt x="7563150" y="4565671"/>
                  <a:pt x="7451298" y="4753375"/>
                  <a:pt x="7526956" y="4591250"/>
                </a:cubicBezTo>
                <a:cubicBezTo>
                  <a:pt x="7539092" y="4565245"/>
                  <a:pt x="7554799" y="4540892"/>
                  <a:pt x="7565457" y="4514248"/>
                </a:cubicBezTo>
                <a:lnTo>
                  <a:pt x="7603958" y="4417996"/>
                </a:lnTo>
                <a:cubicBezTo>
                  <a:pt x="7631720" y="4251420"/>
                  <a:pt x="7619208" y="4349251"/>
                  <a:pt x="7603958" y="4013735"/>
                </a:cubicBezTo>
                <a:cubicBezTo>
                  <a:pt x="7602783" y="3987894"/>
                  <a:pt x="7598960" y="3962182"/>
                  <a:pt x="7594333" y="3936732"/>
                </a:cubicBezTo>
                <a:cubicBezTo>
                  <a:pt x="7583692" y="3878209"/>
                  <a:pt x="7584707" y="3926416"/>
                  <a:pt x="7584707" y="3898231"/>
                </a:cubicBez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98897" y="1896177"/>
            <a:ext cx="7209322" cy="3744227"/>
          </a:xfrm>
          <a:custGeom>
            <a:avLst/>
            <a:gdLst>
              <a:gd name="connsiteX0" fmla="*/ 0 w 7209322"/>
              <a:gd name="connsiteY0" fmla="*/ 452387 h 3744227"/>
              <a:gd name="connsiteX1" fmla="*/ 125128 w 7209322"/>
              <a:gd name="connsiteY1" fmla="*/ 308008 h 3744227"/>
              <a:gd name="connsiteX2" fmla="*/ 182880 w 7209322"/>
              <a:gd name="connsiteY2" fmla="*/ 259882 h 3744227"/>
              <a:gd name="connsiteX3" fmla="*/ 250257 w 7209322"/>
              <a:gd name="connsiteY3" fmla="*/ 192505 h 3744227"/>
              <a:gd name="connsiteX4" fmla="*/ 385010 w 7209322"/>
              <a:gd name="connsiteY4" fmla="*/ 105878 h 3744227"/>
              <a:gd name="connsiteX5" fmla="*/ 558265 w 7209322"/>
              <a:gd name="connsiteY5" fmla="*/ 38501 h 3744227"/>
              <a:gd name="connsiteX6" fmla="*/ 943276 w 7209322"/>
              <a:gd name="connsiteY6" fmla="*/ 0 h 3744227"/>
              <a:gd name="connsiteX7" fmla="*/ 1357162 w 7209322"/>
              <a:gd name="connsiteY7" fmla="*/ 9625 h 3744227"/>
              <a:gd name="connsiteX8" fmla="*/ 1626669 w 7209322"/>
              <a:gd name="connsiteY8" fmla="*/ 96252 h 3744227"/>
              <a:gd name="connsiteX9" fmla="*/ 1713297 w 7209322"/>
              <a:gd name="connsiteY9" fmla="*/ 144379 h 3744227"/>
              <a:gd name="connsiteX10" fmla="*/ 1771048 w 7209322"/>
              <a:gd name="connsiteY10" fmla="*/ 202130 h 3744227"/>
              <a:gd name="connsiteX11" fmla="*/ 1828800 w 7209322"/>
              <a:gd name="connsiteY11" fmla="*/ 279132 h 3744227"/>
              <a:gd name="connsiteX12" fmla="*/ 1838425 w 7209322"/>
              <a:gd name="connsiteY12" fmla="*/ 317634 h 3744227"/>
              <a:gd name="connsiteX13" fmla="*/ 1828800 w 7209322"/>
              <a:gd name="connsiteY13" fmla="*/ 481263 h 3744227"/>
              <a:gd name="connsiteX14" fmla="*/ 1809549 w 7209322"/>
              <a:gd name="connsiteY14" fmla="*/ 539015 h 3744227"/>
              <a:gd name="connsiteX15" fmla="*/ 1732547 w 7209322"/>
              <a:gd name="connsiteY15" fmla="*/ 664143 h 3744227"/>
              <a:gd name="connsiteX16" fmla="*/ 1540042 w 7209322"/>
              <a:gd name="connsiteY16" fmla="*/ 808522 h 3744227"/>
              <a:gd name="connsiteX17" fmla="*/ 1289785 w 7209322"/>
              <a:gd name="connsiteY17" fmla="*/ 1010652 h 3744227"/>
              <a:gd name="connsiteX18" fmla="*/ 1078029 w 7209322"/>
              <a:gd name="connsiteY18" fmla="*/ 1164657 h 3744227"/>
              <a:gd name="connsiteX19" fmla="*/ 904775 w 7209322"/>
              <a:gd name="connsiteY19" fmla="*/ 1270535 h 3744227"/>
              <a:gd name="connsiteX20" fmla="*/ 847023 w 7209322"/>
              <a:gd name="connsiteY20" fmla="*/ 1309036 h 3744227"/>
              <a:gd name="connsiteX21" fmla="*/ 808522 w 7209322"/>
              <a:gd name="connsiteY21" fmla="*/ 1337911 h 3744227"/>
              <a:gd name="connsiteX22" fmla="*/ 731520 w 7209322"/>
              <a:gd name="connsiteY22" fmla="*/ 1376412 h 3744227"/>
              <a:gd name="connsiteX23" fmla="*/ 673768 w 7209322"/>
              <a:gd name="connsiteY23" fmla="*/ 1405288 h 3744227"/>
              <a:gd name="connsiteX24" fmla="*/ 664143 w 7209322"/>
              <a:gd name="connsiteY24" fmla="*/ 1434164 h 3744227"/>
              <a:gd name="connsiteX25" fmla="*/ 625642 w 7209322"/>
              <a:gd name="connsiteY25" fmla="*/ 1501541 h 3744227"/>
              <a:gd name="connsiteX26" fmla="*/ 635267 w 7209322"/>
              <a:gd name="connsiteY26" fmla="*/ 1530417 h 3744227"/>
              <a:gd name="connsiteX27" fmla="*/ 731520 w 7209322"/>
              <a:gd name="connsiteY27" fmla="*/ 1655545 h 3744227"/>
              <a:gd name="connsiteX28" fmla="*/ 808522 w 7209322"/>
              <a:gd name="connsiteY28" fmla="*/ 1713297 h 3744227"/>
              <a:gd name="connsiteX29" fmla="*/ 866274 w 7209322"/>
              <a:gd name="connsiteY29" fmla="*/ 1761423 h 3744227"/>
              <a:gd name="connsiteX30" fmla="*/ 1049154 w 7209322"/>
              <a:gd name="connsiteY30" fmla="*/ 1857676 h 3744227"/>
              <a:gd name="connsiteX31" fmla="*/ 1155031 w 7209322"/>
              <a:gd name="connsiteY31" fmla="*/ 1886551 h 3744227"/>
              <a:gd name="connsiteX32" fmla="*/ 1607419 w 7209322"/>
              <a:gd name="connsiteY32" fmla="*/ 1944303 h 3744227"/>
              <a:gd name="connsiteX33" fmla="*/ 1713297 w 7209322"/>
              <a:gd name="connsiteY33" fmla="*/ 1963554 h 3744227"/>
              <a:gd name="connsiteX34" fmla="*/ 1828800 w 7209322"/>
              <a:gd name="connsiteY34" fmla="*/ 1973179 h 3744227"/>
              <a:gd name="connsiteX35" fmla="*/ 2598821 w 7209322"/>
              <a:gd name="connsiteY35" fmla="*/ 1963554 h 3744227"/>
              <a:gd name="connsiteX36" fmla="*/ 2762450 w 7209322"/>
              <a:gd name="connsiteY36" fmla="*/ 1934678 h 3744227"/>
              <a:gd name="connsiteX37" fmla="*/ 3205212 w 7209322"/>
              <a:gd name="connsiteY37" fmla="*/ 1838425 h 3744227"/>
              <a:gd name="connsiteX38" fmla="*/ 3330341 w 7209322"/>
              <a:gd name="connsiteY38" fmla="*/ 1915427 h 3744227"/>
              <a:gd name="connsiteX39" fmla="*/ 3262964 w 7209322"/>
              <a:gd name="connsiteY39" fmla="*/ 2030930 h 3744227"/>
              <a:gd name="connsiteX40" fmla="*/ 3051208 w 7209322"/>
              <a:gd name="connsiteY40" fmla="*/ 2300438 h 3744227"/>
              <a:gd name="connsiteX41" fmla="*/ 2906829 w 7209322"/>
              <a:gd name="connsiteY41" fmla="*/ 2425566 h 3744227"/>
              <a:gd name="connsiteX42" fmla="*/ 2829827 w 7209322"/>
              <a:gd name="connsiteY42" fmla="*/ 2492943 h 3744227"/>
              <a:gd name="connsiteX43" fmla="*/ 2521819 w 7209322"/>
              <a:gd name="connsiteY43" fmla="*/ 2656572 h 3744227"/>
              <a:gd name="connsiteX44" fmla="*/ 2444817 w 7209322"/>
              <a:gd name="connsiteY44" fmla="*/ 2695074 h 3744227"/>
              <a:gd name="connsiteX45" fmla="*/ 2290812 w 7209322"/>
              <a:gd name="connsiteY45" fmla="*/ 2743200 h 3744227"/>
              <a:gd name="connsiteX46" fmla="*/ 2146434 w 7209322"/>
              <a:gd name="connsiteY46" fmla="*/ 2829827 h 3744227"/>
              <a:gd name="connsiteX47" fmla="*/ 2098307 w 7209322"/>
              <a:gd name="connsiteY47" fmla="*/ 2858703 h 3744227"/>
              <a:gd name="connsiteX48" fmla="*/ 2030930 w 7209322"/>
              <a:gd name="connsiteY48" fmla="*/ 2916455 h 3744227"/>
              <a:gd name="connsiteX49" fmla="*/ 2011680 w 7209322"/>
              <a:gd name="connsiteY49" fmla="*/ 2964581 h 3744227"/>
              <a:gd name="connsiteX50" fmla="*/ 1982804 w 7209322"/>
              <a:gd name="connsiteY50" fmla="*/ 3022332 h 3744227"/>
              <a:gd name="connsiteX51" fmla="*/ 1973179 w 7209322"/>
              <a:gd name="connsiteY51" fmla="*/ 3089709 h 3744227"/>
              <a:gd name="connsiteX52" fmla="*/ 2011680 w 7209322"/>
              <a:gd name="connsiteY52" fmla="*/ 3368842 h 3744227"/>
              <a:gd name="connsiteX53" fmla="*/ 2079057 w 7209322"/>
              <a:gd name="connsiteY53" fmla="*/ 3474720 h 3744227"/>
              <a:gd name="connsiteX54" fmla="*/ 2223436 w 7209322"/>
              <a:gd name="connsiteY54" fmla="*/ 3638349 h 3744227"/>
              <a:gd name="connsiteX55" fmla="*/ 2396690 w 7209322"/>
              <a:gd name="connsiteY55" fmla="*/ 3724977 h 3744227"/>
              <a:gd name="connsiteX56" fmla="*/ 2541069 w 7209322"/>
              <a:gd name="connsiteY56" fmla="*/ 3744227 h 3744227"/>
              <a:gd name="connsiteX57" fmla="*/ 3224463 w 7209322"/>
              <a:gd name="connsiteY57" fmla="*/ 3734602 h 3744227"/>
              <a:gd name="connsiteX58" fmla="*/ 3782728 w 7209322"/>
              <a:gd name="connsiteY58" fmla="*/ 3638349 h 3744227"/>
              <a:gd name="connsiteX59" fmla="*/ 4254366 w 7209322"/>
              <a:gd name="connsiteY59" fmla="*/ 3445844 h 3744227"/>
              <a:gd name="connsiteX60" fmla="*/ 4668252 w 7209322"/>
              <a:gd name="connsiteY60" fmla="*/ 3089709 h 3744227"/>
              <a:gd name="connsiteX61" fmla="*/ 4783756 w 7209322"/>
              <a:gd name="connsiteY61" fmla="*/ 2858703 h 3744227"/>
              <a:gd name="connsiteX62" fmla="*/ 4860758 w 7209322"/>
              <a:gd name="connsiteY62" fmla="*/ 2531444 h 3744227"/>
              <a:gd name="connsiteX63" fmla="*/ 4947385 w 7209322"/>
              <a:gd name="connsiteY63" fmla="*/ 1982804 h 3744227"/>
              <a:gd name="connsiteX64" fmla="*/ 4908884 w 7209322"/>
              <a:gd name="connsiteY64" fmla="*/ 1645920 h 3744227"/>
              <a:gd name="connsiteX65" fmla="*/ 4754880 w 7209322"/>
              <a:gd name="connsiteY65" fmla="*/ 1318661 h 3744227"/>
              <a:gd name="connsiteX66" fmla="*/ 4697128 w 7209322"/>
              <a:gd name="connsiteY66" fmla="*/ 1183907 h 3744227"/>
              <a:gd name="connsiteX67" fmla="*/ 4649002 w 7209322"/>
              <a:gd name="connsiteY67" fmla="*/ 1106905 h 3744227"/>
              <a:gd name="connsiteX68" fmla="*/ 4629751 w 7209322"/>
              <a:gd name="connsiteY68" fmla="*/ 1068404 h 3744227"/>
              <a:gd name="connsiteX69" fmla="*/ 4629751 w 7209322"/>
              <a:gd name="connsiteY69" fmla="*/ 943276 h 3744227"/>
              <a:gd name="connsiteX70" fmla="*/ 4677878 w 7209322"/>
              <a:gd name="connsiteY70" fmla="*/ 827772 h 3744227"/>
              <a:gd name="connsiteX71" fmla="*/ 4851132 w 7209322"/>
              <a:gd name="connsiteY71" fmla="*/ 664143 h 3744227"/>
              <a:gd name="connsiteX72" fmla="*/ 4957010 w 7209322"/>
              <a:gd name="connsiteY72" fmla="*/ 635267 h 3744227"/>
              <a:gd name="connsiteX73" fmla="*/ 5111015 w 7209322"/>
              <a:gd name="connsiteY73" fmla="*/ 625642 h 3744227"/>
              <a:gd name="connsiteX74" fmla="*/ 5265019 w 7209322"/>
              <a:gd name="connsiteY74" fmla="*/ 644892 h 3744227"/>
              <a:gd name="connsiteX75" fmla="*/ 5592278 w 7209322"/>
              <a:gd name="connsiteY75" fmla="*/ 798897 h 3744227"/>
              <a:gd name="connsiteX76" fmla="*/ 5852160 w 7209322"/>
              <a:gd name="connsiteY76" fmla="*/ 1049154 h 3744227"/>
              <a:gd name="connsiteX77" fmla="*/ 5929162 w 7209322"/>
              <a:gd name="connsiteY77" fmla="*/ 1212783 h 3744227"/>
              <a:gd name="connsiteX78" fmla="*/ 5958038 w 7209322"/>
              <a:gd name="connsiteY78" fmla="*/ 1588168 h 3744227"/>
              <a:gd name="connsiteX79" fmla="*/ 5919537 w 7209322"/>
              <a:gd name="connsiteY79" fmla="*/ 2136808 h 3744227"/>
              <a:gd name="connsiteX80" fmla="*/ 5794408 w 7209322"/>
              <a:gd name="connsiteY80" fmla="*/ 2358189 h 3744227"/>
              <a:gd name="connsiteX81" fmla="*/ 5467149 w 7209322"/>
              <a:gd name="connsiteY81" fmla="*/ 2935705 h 3744227"/>
              <a:gd name="connsiteX82" fmla="*/ 5447899 w 7209322"/>
              <a:gd name="connsiteY82" fmla="*/ 3012707 h 3744227"/>
              <a:gd name="connsiteX83" fmla="*/ 5467149 w 7209322"/>
              <a:gd name="connsiteY83" fmla="*/ 3099335 h 3744227"/>
              <a:gd name="connsiteX84" fmla="*/ 5659655 w 7209322"/>
              <a:gd name="connsiteY84" fmla="*/ 3272589 h 3744227"/>
              <a:gd name="connsiteX85" fmla="*/ 5784783 w 7209322"/>
              <a:gd name="connsiteY85" fmla="*/ 3368842 h 3744227"/>
              <a:gd name="connsiteX86" fmla="*/ 6092791 w 7209322"/>
              <a:gd name="connsiteY86" fmla="*/ 3522846 h 3744227"/>
              <a:gd name="connsiteX87" fmla="*/ 6362299 w 7209322"/>
              <a:gd name="connsiteY87" fmla="*/ 3513221 h 3744227"/>
              <a:gd name="connsiteX88" fmla="*/ 6497052 w 7209322"/>
              <a:gd name="connsiteY88" fmla="*/ 3416968 h 3744227"/>
              <a:gd name="connsiteX89" fmla="*/ 6622181 w 7209322"/>
              <a:gd name="connsiteY89" fmla="*/ 3243714 h 3744227"/>
              <a:gd name="connsiteX90" fmla="*/ 6843562 w 7209322"/>
              <a:gd name="connsiteY90" fmla="*/ 2810577 h 3744227"/>
              <a:gd name="connsiteX91" fmla="*/ 7074568 w 7209322"/>
              <a:gd name="connsiteY91" fmla="*/ 2156059 h 3744227"/>
              <a:gd name="connsiteX92" fmla="*/ 7199697 w 7209322"/>
              <a:gd name="connsiteY92" fmla="*/ 1376412 h 3744227"/>
              <a:gd name="connsiteX93" fmla="*/ 7209322 w 7209322"/>
              <a:gd name="connsiteY93" fmla="*/ 1270535 h 3744227"/>
              <a:gd name="connsiteX94" fmla="*/ 7190071 w 7209322"/>
              <a:gd name="connsiteY94" fmla="*/ 1145406 h 3744227"/>
              <a:gd name="connsiteX95" fmla="*/ 7180446 w 7209322"/>
              <a:gd name="connsiteY95" fmla="*/ 1097280 h 3744227"/>
              <a:gd name="connsiteX96" fmla="*/ 7151570 w 7209322"/>
              <a:gd name="connsiteY96" fmla="*/ 1049154 h 3744227"/>
              <a:gd name="connsiteX97" fmla="*/ 7122695 w 7209322"/>
              <a:gd name="connsiteY97" fmla="*/ 991402 h 3744227"/>
              <a:gd name="connsiteX98" fmla="*/ 7074568 w 7209322"/>
              <a:gd name="connsiteY98" fmla="*/ 875899 h 3744227"/>
              <a:gd name="connsiteX99" fmla="*/ 7055318 w 7209322"/>
              <a:gd name="connsiteY99" fmla="*/ 847023 h 374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7209322" h="3744227">
                <a:moveTo>
                  <a:pt x="0" y="452387"/>
                </a:moveTo>
                <a:cubicBezTo>
                  <a:pt x="53892" y="385022"/>
                  <a:pt x="68535" y="359457"/>
                  <a:pt x="125128" y="308008"/>
                </a:cubicBezTo>
                <a:cubicBezTo>
                  <a:pt x="143670" y="291152"/>
                  <a:pt x="164467" y="276879"/>
                  <a:pt x="182880" y="259882"/>
                </a:cubicBezTo>
                <a:cubicBezTo>
                  <a:pt x="206219" y="238339"/>
                  <a:pt x="226142" y="213175"/>
                  <a:pt x="250257" y="192505"/>
                </a:cubicBezTo>
                <a:cubicBezTo>
                  <a:pt x="288203" y="159980"/>
                  <a:pt x="340981" y="129360"/>
                  <a:pt x="385010" y="105878"/>
                </a:cubicBezTo>
                <a:cubicBezTo>
                  <a:pt x="445637" y="73543"/>
                  <a:pt x="488611" y="50939"/>
                  <a:pt x="558265" y="38501"/>
                </a:cubicBezTo>
                <a:cubicBezTo>
                  <a:pt x="614437" y="28470"/>
                  <a:pt x="902387" y="3717"/>
                  <a:pt x="943276" y="0"/>
                </a:cubicBezTo>
                <a:cubicBezTo>
                  <a:pt x="1081238" y="3208"/>
                  <a:pt x="1219639" y="-1835"/>
                  <a:pt x="1357162" y="9625"/>
                </a:cubicBezTo>
                <a:cubicBezTo>
                  <a:pt x="1460349" y="18224"/>
                  <a:pt x="1537708" y="51772"/>
                  <a:pt x="1626669" y="96252"/>
                </a:cubicBezTo>
                <a:cubicBezTo>
                  <a:pt x="1656215" y="111025"/>
                  <a:pt x="1686659" y="124844"/>
                  <a:pt x="1713297" y="144379"/>
                </a:cubicBezTo>
                <a:cubicBezTo>
                  <a:pt x="1735251" y="160478"/>
                  <a:pt x="1752735" y="181986"/>
                  <a:pt x="1771048" y="202130"/>
                </a:cubicBezTo>
                <a:cubicBezTo>
                  <a:pt x="1799623" y="233562"/>
                  <a:pt x="1807811" y="247650"/>
                  <a:pt x="1828800" y="279132"/>
                </a:cubicBezTo>
                <a:cubicBezTo>
                  <a:pt x="1832008" y="291966"/>
                  <a:pt x="1838425" y="304405"/>
                  <a:pt x="1838425" y="317634"/>
                </a:cubicBezTo>
                <a:cubicBezTo>
                  <a:pt x="1838425" y="372271"/>
                  <a:pt x="1835867" y="427085"/>
                  <a:pt x="1828800" y="481263"/>
                </a:cubicBezTo>
                <a:cubicBezTo>
                  <a:pt x="1826175" y="501385"/>
                  <a:pt x="1817354" y="520284"/>
                  <a:pt x="1809549" y="539015"/>
                </a:cubicBezTo>
                <a:cubicBezTo>
                  <a:pt x="1792433" y="580093"/>
                  <a:pt x="1762275" y="632291"/>
                  <a:pt x="1732547" y="664143"/>
                </a:cubicBezTo>
                <a:cubicBezTo>
                  <a:pt x="1634114" y="769607"/>
                  <a:pt x="1657444" y="719678"/>
                  <a:pt x="1540042" y="808522"/>
                </a:cubicBezTo>
                <a:cubicBezTo>
                  <a:pt x="1454536" y="873229"/>
                  <a:pt x="1379006" y="951171"/>
                  <a:pt x="1289785" y="1010652"/>
                </a:cubicBezTo>
                <a:cubicBezTo>
                  <a:pt x="1005890" y="1199918"/>
                  <a:pt x="1329583" y="979303"/>
                  <a:pt x="1078029" y="1164657"/>
                </a:cubicBezTo>
                <a:cubicBezTo>
                  <a:pt x="982532" y="1235023"/>
                  <a:pt x="1004020" y="1210987"/>
                  <a:pt x="904775" y="1270535"/>
                </a:cubicBezTo>
                <a:cubicBezTo>
                  <a:pt x="884936" y="1282439"/>
                  <a:pt x="865977" y="1295768"/>
                  <a:pt x="847023" y="1309036"/>
                </a:cubicBezTo>
                <a:cubicBezTo>
                  <a:pt x="833881" y="1318235"/>
                  <a:pt x="822379" y="1329828"/>
                  <a:pt x="808522" y="1337911"/>
                </a:cubicBezTo>
                <a:cubicBezTo>
                  <a:pt x="783734" y="1352370"/>
                  <a:pt x="755397" y="1360494"/>
                  <a:pt x="731520" y="1376412"/>
                </a:cubicBezTo>
                <a:cubicBezTo>
                  <a:pt x="694202" y="1401291"/>
                  <a:pt x="713619" y="1392005"/>
                  <a:pt x="673768" y="1405288"/>
                </a:cubicBezTo>
                <a:cubicBezTo>
                  <a:pt x="670560" y="1414913"/>
                  <a:pt x="669177" y="1425355"/>
                  <a:pt x="664143" y="1434164"/>
                </a:cubicBezTo>
                <a:cubicBezTo>
                  <a:pt x="617525" y="1515745"/>
                  <a:pt x="647711" y="1435333"/>
                  <a:pt x="625642" y="1501541"/>
                </a:cubicBezTo>
                <a:cubicBezTo>
                  <a:pt x="628850" y="1511166"/>
                  <a:pt x="630340" y="1521548"/>
                  <a:pt x="635267" y="1530417"/>
                </a:cubicBezTo>
                <a:cubicBezTo>
                  <a:pt x="655713" y="1567220"/>
                  <a:pt x="702773" y="1628852"/>
                  <a:pt x="731520" y="1655545"/>
                </a:cubicBezTo>
                <a:cubicBezTo>
                  <a:pt x="755031" y="1677377"/>
                  <a:pt x="783294" y="1693475"/>
                  <a:pt x="808522" y="1713297"/>
                </a:cubicBezTo>
                <a:cubicBezTo>
                  <a:pt x="828226" y="1728779"/>
                  <a:pt x="845625" y="1747227"/>
                  <a:pt x="866274" y="1761423"/>
                </a:cubicBezTo>
                <a:cubicBezTo>
                  <a:pt x="917614" y="1796719"/>
                  <a:pt x="989149" y="1836674"/>
                  <a:pt x="1049154" y="1857676"/>
                </a:cubicBezTo>
                <a:cubicBezTo>
                  <a:pt x="1083682" y="1869761"/>
                  <a:pt x="1119160" y="1879377"/>
                  <a:pt x="1155031" y="1886551"/>
                </a:cubicBezTo>
                <a:cubicBezTo>
                  <a:pt x="1369441" y="1929433"/>
                  <a:pt x="1393343" y="1925687"/>
                  <a:pt x="1607419" y="1944303"/>
                </a:cubicBezTo>
                <a:cubicBezTo>
                  <a:pt x="1642712" y="1950720"/>
                  <a:pt x="1677727" y="1958914"/>
                  <a:pt x="1713297" y="1963554"/>
                </a:cubicBezTo>
                <a:cubicBezTo>
                  <a:pt x="1751607" y="1968551"/>
                  <a:pt x="1790166" y="1973179"/>
                  <a:pt x="1828800" y="1973179"/>
                </a:cubicBezTo>
                <a:cubicBezTo>
                  <a:pt x="2085494" y="1973179"/>
                  <a:pt x="2342147" y="1966762"/>
                  <a:pt x="2598821" y="1963554"/>
                </a:cubicBezTo>
                <a:cubicBezTo>
                  <a:pt x="2653364" y="1953929"/>
                  <a:pt x="2708409" y="1946810"/>
                  <a:pt x="2762450" y="1934678"/>
                </a:cubicBezTo>
                <a:cubicBezTo>
                  <a:pt x="3224488" y="1830955"/>
                  <a:pt x="2918527" y="1879381"/>
                  <a:pt x="3205212" y="1838425"/>
                </a:cubicBezTo>
                <a:cubicBezTo>
                  <a:pt x="3246922" y="1864092"/>
                  <a:pt x="3316268" y="1868518"/>
                  <a:pt x="3330341" y="1915427"/>
                </a:cubicBezTo>
                <a:cubicBezTo>
                  <a:pt x="3343149" y="1958120"/>
                  <a:pt x="3287419" y="1993665"/>
                  <a:pt x="3262964" y="2030930"/>
                </a:cubicBezTo>
                <a:cubicBezTo>
                  <a:pt x="3172324" y="2169047"/>
                  <a:pt x="3153506" y="2207036"/>
                  <a:pt x="3051208" y="2300438"/>
                </a:cubicBezTo>
                <a:cubicBezTo>
                  <a:pt x="3004177" y="2343379"/>
                  <a:pt x="2954886" y="2383777"/>
                  <a:pt x="2906829" y="2425566"/>
                </a:cubicBezTo>
                <a:cubicBezTo>
                  <a:pt x="2881092" y="2447946"/>
                  <a:pt x="2859518" y="2476161"/>
                  <a:pt x="2829827" y="2492943"/>
                </a:cubicBezTo>
                <a:cubicBezTo>
                  <a:pt x="2459293" y="2702375"/>
                  <a:pt x="2731253" y="2558014"/>
                  <a:pt x="2521819" y="2656572"/>
                </a:cubicBezTo>
                <a:cubicBezTo>
                  <a:pt x="2495853" y="2668791"/>
                  <a:pt x="2471687" y="2684998"/>
                  <a:pt x="2444817" y="2695074"/>
                </a:cubicBezTo>
                <a:cubicBezTo>
                  <a:pt x="2232231" y="2774794"/>
                  <a:pt x="2505515" y="2649268"/>
                  <a:pt x="2290812" y="2743200"/>
                </a:cubicBezTo>
                <a:cubicBezTo>
                  <a:pt x="2197254" y="2784132"/>
                  <a:pt x="2229343" y="2774554"/>
                  <a:pt x="2146434" y="2829827"/>
                </a:cubicBezTo>
                <a:cubicBezTo>
                  <a:pt x="2130868" y="2840205"/>
                  <a:pt x="2113873" y="2848325"/>
                  <a:pt x="2098307" y="2858703"/>
                </a:cubicBezTo>
                <a:cubicBezTo>
                  <a:pt x="2061265" y="2883398"/>
                  <a:pt x="2060671" y="2886714"/>
                  <a:pt x="2030930" y="2916455"/>
                </a:cubicBezTo>
                <a:cubicBezTo>
                  <a:pt x="2024513" y="2932497"/>
                  <a:pt x="2018830" y="2948852"/>
                  <a:pt x="2011680" y="2964581"/>
                </a:cubicBezTo>
                <a:cubicBezTo>
                  <a:pt x="2002774" y="2984174"/>
                  <a:pt x="1989134" y="3001761"/>
                  <a:pt x="1982804" y="3022332"/>
                </a:cubicBezTo>
                <a:cubicBezTo>
                  <a:pt x="1976132" y="3044016"/>
                  <a:pt x="1976387" y="3067250"/>
                  <a:pt x="1973179" y="3089709"/>
                </a:cubicBezTo>
                <a:cubicBezTo>
                  <a:pt x="1986013" y="3182753"/>
                  <a:pt x="1986775" y="3278279"/>
                  <a:pt x="2011680" y="3368842"/>
                </a:cubicBezTo>
                <a:cubicBezTo>
                  <a:pt x="2022772" y="3409177"/>
                  <a:pt x="2054742" y="3440679"/>
                  <a:pt x="2079057" y="3474720"/>
                </a:cubicBezTo>
                <a:cubicBezTo>
                  <a:pt x="2110108" y="3518191"/>
                  <a:pt x="2177865" y="3601892"/>
                  <a:pt x="2223436" y="3638349"/>
                </a:cubicBezTo>
                <a:cubicBezTo>
                  <a:pt x="2265400" y="3671920"/>
                  <a:pt x="2345789" y="3712761"/>
                  <a:pt x="2396690" y="3724977"/>
                </a:cubicBezTo>
                <a:cubicBezTo>
                  <a:pt x="2443902" y="3736308"/>
                  <a:pt x="2492943" y="3737810"/>
                  <a:pt x="2541069" y="3744227"/>
                </a:cubicBezTo>
                <a:cubicBezTo>
                  <a:pt x="2768867" y="3741019"/>
                  <a:pt x="2996916" y="3745756"/>
                  <a:pt x="3224463" y="3734602"/>
                </a:cubicBezTo>
                <a:cubicBezTo>
                  <a:pt x="3401149" y="3725941"/>
                  <a:pt x="3610515" y="3681403"/>
                  <a:pt x="3782728" y="3638349"/>
                </a:cubicBezTo>
                <a:cubicBezTo>
                  <a:pt x="4017384" y="3579685"/>
                  <a:pt x="4045061" y="3576659"/>
                  <a:pt x="4254366" y="3445844"/>
                </a:cubicBezTo>
                <a:cubicBezTo>
                  <a:pt x="4403786" y="3352456"/>
                  <a:pt x="4564649" y="3236758"/>
                  <a:pt x="4668252" y="3089709"/>
                </a:cubicBezTo>
                <a:cubicBezTo>
                  <a:pt x="4717836" y="3019331"/>
                  <a:pt x="4752104" y="2938764"/>
                  <a:pt x="4783756" y="2858703"/>
                </a:cubicBezTo>
                <a:cubicBezTo>
                  <a:pt x="4810607" y="2790787"/>
                  <a:pt x="4845810" y="2611168"/>
                  <a:pt x="4860758" y="2531444"/>
                </a:cubicBezTo>
                <a:cubicBezTo>
                  <a:pt x="4894900" y="2349354"/>
                  <a:pt x="4921191" y="2166160"/>
                  <a:pt x="4947385" y="1982804"/>
                </a:cubicBezTo>
                <a:cubicBezTo>
                  <a:pt x="4934551" y="1870509"/>
                  <a:pt x="4934979" y="1755892"/>
                  <a:pt x="4908884" y="1645920"/>
                </a:cubicBezTo>
                <a:cubicBezTo>
                  <a:pt x="4855112" y="1419310"/>
                  <a:pt x="4830040" y="1468982"/>
                  <a:pt x="4754880" y="1318661"/>
                </a:cubicBezTo>
                <a:cubicBezTo>
                  <a:pt x="4733025" y="1274951"/>
                  <a:pt x="4718983" y="1227617"/>
                  <a:pt x="4697128" y="1183907"/>
                </a:cubicBezTo>
                <a:cubicBezTo>
                  <a:pt x="4683592" y="1156834"/>
                  <a:pt x="4664253" y="1133050"/>
                  <a:pt x="4649002" y="1106905"/>
                </a:cubicBezTo>
                <a:cubicBezTo>
                  <a:pt x="4641772" y="1094511"/>
                  <a:pt x="4636168" y="1081238"/>
                  <a:pt x="4629751" y="1068404"/>
                </a:cubicBezTo>
                <a:cubicBezTo>
                  <a:pt x="4619181" y="1015552"/>
                  <a:pt x="4611570" y="1003878"/>
                  <a:pt x="4629751" y="943276"/>
                </a:cubicBezTo>
                <a:cubicBezTo>
                  <a:pt x="4641736" y="903325"/>
                  <a:pt x="4656418" y="863538"/>
                  <a:pt x="4677878" y="827772"/>
                </a:cubicBezTo>
                <a:cubicBezTo>
                  <a:pt x="4736443" y="730164"/>
                  <a:pt x="4757158" y="698765"/>
                  <a:pt x="4851132" y="664143"/>
                </a:cubicBezTo>
                <a:cubicBezTo>
                  <a:pt x="4885458" y="651496"/>
                  <a:pt x="4920823" y="640628"/>
                  <a:pt x="4957010" y="635267"/>
                </a:cubicBezTo>
                <a:cubicBezTo>
                  <a:pt x="5007890" y="627729"/>
                  <a:pt x="5059680" y="628850"/>
                  <a:pt x="5111015" y="625642"/>
                </a:cubicBezTo>
                <a:cubicBezTo>
                  <a:pt x="5162350" y="632059"/>
                  <a:pt x="5215007" y="631654"/>
                  <a:pt x="5265019" y="644892"/>
                </a:cubicBezTo>
                <a:cubicBezTo>
                  <a:pt x="5341398" y="665110"/>
                  <a:pt x="5528527" y="747007"/>
                  <a:pt x="5592278" y="798897"/>
                </a:cubicBezTo>
                <a:cubicBezTo>
                  <a:pt x="5685549" y="874815"/>
                  <a:pt x="5765533" y="965735"/>
                  <a:pt x="5852160" y="1049154"/>
                </a:cubicBezTo>
                <a:cubicBezTo>
                  <a:pt x="5877827" y="1103697"/>
                  <a:pt x="5912602" y="1154822"/>
                  <a:pt x="5929162" y="1212783"/>
                </a:cubicBezTo>
                <a:cubicBezTo>
                  <a:pt x="5947469" y="1276856"/>
                  <a:pt x="5955390" y="1532563"/>
                  <a:pt x="5958038" y="1588168"/>
                </a:cubicBezTo>
                <a:cubicBezTo>
                  <a:pt x="5945204" y="1771048"/>
                  <a:pt x="5943249" y="1955018"/>
                  <a:pt x="5919537" y="2136808"/>
                </a:cubicBezTo>
                <a:cubicBezTo>
                  <a:pt x="5908227" y="2223517"/>
                  <a:pt x="5839861" y="2290851"/>
                  <a:pt x="5794408" y="2358189"/>
                </a:cubicBezTo>
                <a:cubicBezTo>
                  <a:pt x="5704331" y="2491637"/>
                  <a:pt x="5507647" y="2773709"/>
                  <a:pt x="5467149" y="2935705"/>
                </a:cubicBezTo>
                <a:lnTo>
                  <a:pt x="5447899" y="3012707"/>
                </a:lnTo>
                <a:cubicBezTo>
                  <a:pt x="5454316" y="3041583"/>
                  <a:pt x="5452894" y="3073416"/>
                  <a:pt x="5467149" y="3099335"/>
                </a:cubicBezTo>
                <a:cubicBezTo>
                  <a:pt x="5529728" y="3213114"/>
                  <a:pt x="5561670" y="3203183"/>
                  <a:pt x="5659655" y="3272589"/>
                </a:cubicBezTo>
                <a:cubicBezTo>
                  <a:pt x="5702596" y="3303006"/>
                  <a:pt x="5740327" y="3340686"/>
                  <a:pt x="5784783" y="3368842"/>
                </a:cubicBezTo>
                <a:cubicBezTo>
                  <a:pt x="5864052" y="3419046"/>
                  <a:pt x="6005474" y="3482098"/>
                  <a:pt x="6092791" y="3522846"/>
                </a:cubicBezTo>
                <a:cubicBezTo>
                  <a:pt x="6182627" y="3519638"/>
                  <a:pt x="6275339" y="3535996"/>
                  <a:pt x="6362299" y="3513221"/>
                </a:cubicBezTo>
                <a:cubicBezTo>
                  <a:pt x="6415698" y="3499236"/>
                  <a:pt x="6458736" y="3456703"/>
                  <a:pt x="6497052" y="3416968"/>
                </a:cubicBezTo>
                <a:cubicBezTo>
                  <a:pt x="6546501" y="3365687"/>
                  <a:pt x="6583736" y="3303688"/>
                  <a:pt x="6622181" y="3243714"/>
                </a:cubicBezTo>
                <a:cubicBezTo>
                  <a:pt x="6713816" y="3100764"/>
                  <a:pt x="6777276" y="2967253"/>
                  <a:pt x="6843562" y="2810577"/>
                </a:cubicBezTo>
                <a:cubicBezTo>
                  <a:pt x="6913755" y="2644666"/>
                  <a:pt x="7038484" y="2312423"/>
                  <a:pt x="7074568" y="2156059"/>
                </a:cubicBezTo>
                <a:cubicBezTo>
                  <a:pt x="7127975" y="1924630"/>
                  <a:pt x="7172385" y="1631323"/>
                  <a:pt x="7199697" y="1376412"/>
                </a:cubicBezTo>
                <a:cubicBezTo>
                  <a:pt x="7203472" y="1341176"/>
                  <a:pt x="7206114" y="1305827"/>
                  <a:pt x="7209322" y="1270535"/>
                </a:cubicBezTo>
                <a:cubicBezTo>
                  <a:pt x="7202108" y="1220037"/>
                  <a:pt x="7198979" y="1194396"/>
                  <a:pt x="7190071" y="1145406"/>
                </a:cubicBezTo>
                <a:cubicBezTo>
                  <a:pt x="7187144" y="1129310"/>
                  <a:pt x="7186522" y="1112470"/>
                  <a:pt x="7180446" y="1097280"/>
                </a:cubicBezTo>
                <a:cubicBezTo>
                  <a:pt x="7173498" y="1079910"/>
                  <a:pt x="7160528" y="1065578"/>
                  <a:pt x="7151570" y="1049154"/>
                </a:cubicBezTo>
                <a:cubicBezTo>
                  <a:pt x="7141264" y="1030259"/>
                  <a:pt x="7131436" y="1011070"/>
                  <a:pt x="7122695" y="991402"/>
                </a:cubicBezTo>
                <a:cubicBezTo>
                  <a:pt x="7105755" y="953287"/>
                  <a:pt x="7097704" y="910604"/>
                  <a:pt x="7074568" y="875899"/>
                </a:cubicBezTo>
                <a:lnTo>
                  <a:pt x="7055318" y="847023"/>
                </a:ln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386038" y="1453415"/>
            <a:ext cx="6352823" cy="5120640"/>
          </a:xfrm>
          <a:custGeom>
            <a:avLst/>
            <a:gdLst>
              <a:gd name="connsiteX0" fmla="*/ 5236143 w 6352823"/>
              <a:gd name="connsiteY0" fmla="*/ 163629 h 5120640"/>
              <a:gd name="connsiteX1" fmla="*/ 5149516 w 6352823"/>
              <a:gd name="connsiteY1" fmla="*/ 134753 h 5120640"/>
              <a:gd name="connsiteX2" fmla="*/ 5062888 w 6352823"/>
              <a:gd name="connsiteY2" fmla="*/ 125128 h 5120640"/>
              <a:gd name="connsiteX3" fmla="*/ 4697128 w 6352823"/>
              <a:gd name="connsiteY3" fmla="*/ 86627 h 5120640"/>
              <a:gd name="connsiteX4" fmla="*/ 4427621 w 6352823"/>
              <a:gd name="connsiteY4" fmla="*/ 57751 h 5120640"/>
              <a:gd name="connsiteX5" fmla="*/ 4167739 w 6352823"/>
              <a:gd name="connsiteY5" fmla="*/ 38501 h 5120640"/>
              <a:gd name="connsiteX6" fmla="*/ 3686476 w 6352823"/>
              <a:gd name="connsiteY6" fmla="*/ 0 h 5120640"/>
              <a:gd name="connsiteX7" fmla="*/ 2954956 w 6352823"/>
              <a:gd name="connsiteY7" fmla="*/ 77002 h 5120640"/>
              <a:gd name="connsiteX8" fmla="*/ 2897204 w 6352823"/>
              <a:gd name="connsiteY8" fmla="*/ 115503 h 5120640"/>
              <a:gd name="connsiteX9" fmla="*/ 2829827 w 6352823"/>
              <a:gd name="connsiteY9" fmla="*/ 192505 h 5120640"/>
              <a:gd name="connsiteX10" fmla="*/ 2781701 w 6352823"/>
              <a:gd name="connsiteY10" fmla="*/ 259882 h 5120640"/>
              <a:gd name="connsiteX11" fmla="*/ 2723949 w 6352823"/>
              <a:gd name="connsiteY11" fmla="*/ 471638 h 5120640"/>
              <a:gd name="connsiteX12" fmla="*/ 2791326 w 6352823"/>
              <a:gd name="connsiteY12" fmla="*/ 798897 h 5120640"/>
              <a:gd name="connsiteX13" fmla="*/ 3089709 w 6352823"/>
              <a:gd name="connsiteY13" fmla="*/ 1097280 h 5120640"/>
              <a:gd name="connsiteX14" fmla="*/ 3542097 w 6352823"/>
              <a:gd name="connsiteY14" fmla="*/ 1357162 h 5120640"/>
              <a:gd name="connsiteX15" fmla="*/ 3801979 w 6352823"/>
              <a:gd name="connsiteY15" fmla="*/ 1453414 h 5120640"/>
              <a:gd name="connsiteX16" fmla="*/ 4061861 w 6352823"/>
              <a:gd name="connsiteY16" fmla="*/ 1491916 h 5120640"/>
              <a:gd name="connsiteX17" fmla="*/ 4600876 w 6352823"/>
              <a:gd name="connsiteY17" fmla="*/ 1472665 h 5120640"/>
              <a:gd name="connsiteX18" fmla="*/ 4947385 w 6352823"/>
              <a:gd name="connsiteY18" fmla="*/ 1366787 h 5120640"/>
              <a:gd name="connsiteX19" fmla="*/ 5524901 w 6352823"/>
              <a:gd name="connsiteY19" fmla="*/ 1106905 h 5120640"/>
              <a:gd name="connsiteX20" fmla="*/ 5669280 w 6352823"/>
              <a:gd name="connsiteY20" fmla="*/ 1010652 h 5120640"/>
              <a:gd name="connsiteX21" fmla="*/ 5842535 w 6352823"/>
              <a:gd name="connsiteY21" fmla="*/ 885524 h 5120640"/>
              <a:gd name="connsiteX22" fmla="*/ 6006164 w 6352823"/>
              <a:gd name="connsiteY22" fmla="*/ 1087654 h 5120640"/>
              <a:gd name="connsiteX23" fmla="*/ 6294922 w 6352823"/>
              <a:gd name="connsiteY23" fmla="*/ 1626669 h 5120640"/>
              <a:gd name="connsiteX24" fmla="*/ 6343048 w 6352823"/>
              <a:gd name="connsiteY24" fmla="*/ 1780673 h 5120640"/>
              <a:gd name="connsiteX25" fmla="*/ 6314173 w 6352823"/>
              <a:gd name="connsiteY25" fmla="*/ 2156059 h 5120640"/>
              <a:gd name="connsiteX26" fmla="*/ 6237170 w 6352823"/>
              <a:gd name="connsiteY26" fmla="*/ 2252311 h 5120640"/>
              <a:gd name="connsiteX27" fmla="*/ 5881036 w 6352823"/>
              <a:gd name="connsiteY27" fmla="*/ 2464067 h 5120640"/>
              <a:gd name="connsiteX28" fmla="*/ 5399773 w 6352823"/>
              <a:gd name="connsiteY28" fmla="*/ 2598821 h 5120640"/>
              <a:gd name="connsiteX29" fmla="*/ 5120640 w 6352823"/>
              <a:gd name="connsiteY29" fmla="*/ 2608446 h 5120640"/>
              <a:gd name="connsiteX30" fmla="*/ 4783756 w 6352823"/>
              <a:gd name="connsiteY30" fmla="*/ 2618071 h 5120640"/>
              <a:gd name="connsiteX31" fmla="*/ 4148488 w 6352823"/>
              <a:gd name="connsiteY31" fmla="*/ 2492943 h 5120640"/>
              <a:gd name="connsiteX32" fmla="*/ 3551722 w 6352823"/>
              <a:gd name="connsiteY32" fmla="*/ 2252311 h 5120640"/>
              <a:gd name="connsiteX33" fmla="*/ 3301465 w 6352823"/>
              <a:gd name="connsiteY33" fmla="*/ 2175309 h 5120640"/>
              <a:gd name="connsiteX34" fmla="*/ 3099335 w 6352823"/>
              <a:gd name="connsiteY34" fmla="*/ 2136808 h 5120640"/>
              <a:gd name="connsiteX35" fmla="*/ 2791326 w 6352823"/>
              <a:gd name="connsiteY35" fmla="*/ 2098307 h 5120640"/>
              <a:gd name="connsiteX36" fmla="*/ 2685448 w 6352823"/>
              <a:gd name="connsiteY36" fmla="*/ 2069431 h 5120640"/>
              <a:gd name="connsiteX37" fmla="*/ 2608446 w 6352823"/>
              <a:gd name="connsiteY37" fmla="*/ 2050181 h 5120640"/>
              <a:gd name="connsiteX38" fmla="*/ 2521819 w 6352823"/>
              <a:gd name="connsiteY38" fmla="*/ 2021305 h 5120640"/>
              <a:gd name="connsiteX39" fmla="*/ 2319688 w 6352823"/>
              <a:gd name="connsiteY39" fmla="*/ 1915427 h 5120640"/>
              <a:gd name="connsiteX40" fmla="*/ 2088682 w 6352823"/>
              <a:gd name="connsiteY40" fmla="*/ 1751798 h 5120640"/>
              <a:gd name="connsiteX41" fmla="*/ 1867301 w 6352823"/>
              <a:gd name="connsiteY41" fmla="*/ 1713297 h 5120640"/>
              <a:gd name="connsiteX42" fmla="*/ 1674796 w 6352823"/>
              <a:gd name="connsiteY42" fmla="*/ 1742172 h 5120640"/>
              <a:gd name="connsiteX43" fmla="*/ 1559293 w 6352823"/>
              <a:gd name="connsiteY43" fmla="*/ 1828800 h 5120640"/>
              <a:gd name="connsiteX44" fmla="*/ 1443789 w 6352823"/>
              <a:gd name="connsiteY44" fmla="*/ 1886551 h 5120640"/>
              <a:gd name="connsiteX45" fmla="*/ 1366787 w 6352823"/>
              <a:gd name="connsiteY45" fmla="*/ 1905802 h 5120640"/>
              <a:gd name="connsiteX46" fmla="*/ 1347537 w 6352823"/>
              <a:gd name="connsiteY46" fmla="*/ 1674796 h 5120640"/>
              <a:gd name="connsiteX47" fmla="*/ 1337911 w 6352823"/>
              <a:gd name="connsiteY47" fmla="*/ 1530417 h 5120640"/>
              <a:gd name="connsiteX48" fmla="*/ 1318661 w 6352823"/>
              <a:gd name="connsiteY48" fmla="*/ 1395663 h 5120640"/>
              <a:gd name="connsiteX49" fmla="*/ 1289785 w 6352823"/>
              <a:gd name="connsiteY49" fmla="*/ 1087654 h 5120640"/>
              <a:gd name="connsiteX50" fmla="*/ 1251284 w 6352823"/>
              <a:gd name="connsiteY50" fmla="*/ 1010652 h 5120640"/>
              <a:gd name="connsiteX51" fmla="*/ 1212783 w 6352823"/>
              <a:gd name="connsiteY51" fmla="*/ 943276 h 5120640"/>
              <a:gd name="connsiteX52" fmla="*/ 1116530 w 6352823"/>
              <a:gd name="connsiteY52" fmla="*/ 885524 h 5120640"/>
              <a:gd name="connsiteX53" fmla="*/ 962526 w 6352823"/>
              <a:gd name="connsiteY53" fmla="*/ 904774 h 5120640"/>
              <a:gd name="connsiteX54" fmla="*/ 847023 w 6352823"/>
              <a:gd name="connsiteY54" fmla="*/ 952901 h 5120640"/>
              <a:gd name="connsiteX55" fmla="*/ 567890 w 6352823"/>
              <a:gd name="connsiteY55" fmla="*/ 1135781 h 5120640"/>
              <a:gd name="connsiteX56" fmla="*/ 327259 w 6352823"/>
              <a:gd name="connsiteY56" fmla="*/ 1376412 h 5120640"/>
              <a:gd name="connsiteX57" fmla="*/ 96253 w 6352823"/>
              <a:gd name="connsiteY57" fmla="*/ 1780673 h 5120640"/>
              <a:gd name="connsiteX58" fmla="*/ 28876 w 6352823"/>
              <a:gd name="connsiteY58" fmla="*/ 1944303 h 5120640"/>
              <a:gd name="connsiteX59" fmla="*/ 0 w 6352823"/>
              <a:gd name="connsiteY59" fmla="*/ 2069431 h 5120640"/>
              <a:gd name="connsiteX60" fmla="*/ 38501 w 6352823"/>
              <a:gd name="connsiteY60" fmla="*/ 2377440 h 5120640"/>
              <a:gd name="connsiteX61" fmla="*/ 144379 w 6352823"/>
              <a:gd name="connsiteY61" fmla="*/ 2569945 h 5120640"/>
              <a:gd name="connsiteX62" fmla="*/ 298383 w 6352823"/>
              <a:gd name="connsiteY62" fmla="*/ 2810577 h 5120640"/>
              <a:gd name="connsiteX63" fmla="*/ 731520 w 6352823"/>
              <a:gd name="connsiteY63" fmla="*/ 3137836 h 5120640"/>
              <a:gd name="connsiteX64" fmla="*/ 1790299 w 6352823"/>
              <a:gd name="connsiteY64" fmla="*/ 3407343 h 5120640"/>
              <a:gd name="connsiteX65" fmla="*/ 2156059 w 6352823"/>
              <a:gd name="connsiteY65" fmla="*/ 3416968 h 5120640"/>
              <a:gd name="connsiteX66" fmla="*/ 2464067 w 6352823"/>
              <a:gd name="connsiteY66" fmla="*/ 3388092 h 5120640"/>
              <a:gd name="connsiteX67" fmla="*/ 2800951 w 6352823"/>
              <a:gd name="connsiteY67" fmla="*/ 3262964 h 5120640"/>
              <a:gd name="connsiteX68" fmla="*/ 3339966 w 6352823"/>
              <a:gd name="connsiteY68" fmla="*/ 2916454 h 5120640"/>
              <a:gd name="connsiteX69" fmla="*/ 3474720 w 6352823"/>
              <a:gd name="connsiteY69" fmla="*/ 2781701 h 5120640"/>
              <a:gd name="connsiteX70" fmla="*/ 3522846 w 6352823"/>
              <a:gd name="connsiteY70" fmla="*/ 2695073 h 5120640"/>
              <a:gd name="connsiteX71" fmla="*/ 3522846 w 6352823"/>
              <a:gd name="connsiteY71" fmla="*/ 2579570 h 5120640"/>
              <a:gd name="connsiteX72" fmla="*/ 3493970 w 6352823"/>
              <a:gd name="connsiteY72" fmla="*/ 2550694 h 5120640"/>
              <a:gd name="connsiteX73" fmla="*/ 3465095 w 6352823"/>
              <a:gd name="connsiteY73" fmla="*/ 2723949 h 5120640"/>
              <a:gd name="connsiteX74" fmla="*/ 3388093 w 6352823"/>
              <a:gd name="connsiteY74" fmla="*/ 3214838 h 5120640"/>
              <a:gd name="connsiteX75" fmla="*/ 3339966 w 6352823"/>
              <a:gd name="connsiteY75" fmla="*/ 3330341 h 5120640"/>
              <a:gd name="connsiteX76" fmla="*/ 3080084 w 6352823"/>
              <a:gd name="connsiteY76" fmla="*/ 3551722 h 5120640"/>
              <a:gd name="connsiteX77" fmla="*/ 2897204 w 6352823"/>
              <a:gd name="connsiteY77" fmla="*/ 3638349 h 5120640"/>
              <a:gd name="connsiteX78" fmla="*/ 2646947 w 6352823"/>
              <a:gd name="connsiteY78" fmla="*/ 3696101 h 5120640"/>
              <a:gd name="connsiteX79" fmla="*/ 2098307 w 6352823"/>
              <a:gd name="connsiteY79" fmla="*/ 3753852 h 5120640"/>
              <a:gd name="connsiteX80" fmla="*/ 1607419 w 6352823"/>
              <a:gd name="connsiteY80" fmla="*/ 3763478 h 5120640"/>
              <a:gd name="connsiteX81" fmla="*/ 1472665 w 6352823"/>
              <a:gd name="connsiteY81" fmla="*/ 3773103 h 5120640"/>
              <a:gd name="connsiteX82" fmla="*/ 1212783 w 6352823"/>
              <a:gd name="connsiteY82" fmla="*/ 3830854 h 5120640"/>
              <a:gd name="connsiteX83" fmla="*/ 1203158 w 6352823"/>
              <a:gd name="connsiteY83" fmla="*/ 3878981 h 5120640"/>
              <a:gd name="connsiteX84" fmla="*/ 1155031 w 6352823"/>
              <a:gd name="connsiteY84" fmla="*/ 4052236 h 5120640"/>
              <a:gd name="connsiteX85" fmla="*/ 1174282 w 6352823"/>
              <a:gd name="connsiteY85" fmla="*/ 4302492 h 5120640"/>
              <a:gd name="connsiteX86" fmla="*/ 1299410 w 6352823"/>
              <a:gd name="connsiteY86" fmla="*/ 4543124 h 5120640"/>
              <a:gd name="connsiteX87" fmla="*/ 1357162 w 6352823"/>
              <a:gd name="connsiteY87" fmla="*/ 4591250 h 5120640"/>
              <a:gd name="connsiteX88" fmla="*/ 1482290 w 6352823"/>
              <a:gd name="connsiteY88" fmla="*/ 4658627 h 5120640"/>
              <a:gd name="connsiteX89" fmla="*/ 1559293 w 6352823"/>
              <a:gd name="connsiteY89" fmla="*/ 4697128 h 5120640"/>
              <a:gd name="connsiteX90" fmla="*/ 1588168 w 6352823"/>
              <a:gd name="connsiteY90" fmla="*/ 4706753 h 5120640"/>
              <a:gd name="connsiteX91" fmla="*/ 1607419 w 6352823"/>
              <a:gd name="connsiteY91" fmla="*/ 4735629 h 5120640"/>
              <a:gd name="connsiteX92" fmla="*/ 1674796 w 6352823"/>
              <a:gd name="connsiteY92" fmla="*/ 4822257 h 5120640"/>
              <a:gd name="connsiteX93" fmla="*/ 1713297 w 6352823"/>
              <a:gd name="connsiteY93" fmla="*/ 4899259 h 5120640"/>
              <a:gd name="connsiteX94" fmla="*/ 1751798 w 6352823"/>
              <a:gd name="connsiteY94" fmla="*/ 4976261 h 5120640"/>
              <a:gd name="connsiteX95" fmla="*/ 1771048 w 6352823"/>
              <a:gd name="connsiteY95" fmla="*/ 5043638 h 5120640"/>
              <a:gd name="connsiteX96" fmla="*/ 1799924 w 6352823"/>
              <a:gd name="connsiteY96" fmla="*/ 5082139 h 5120640"/>
              <a:gd name="connsiteX97" fmla="*/ 1828800 w 6352823"/>
              <a:gd name="connsiteY97" fmla="*/ 5120640 h 512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52823" h="5120640">
                <a:moveTo>
                  <a:pt x="5236143" y="163629"/>
                </a:moveTo>
                <a:cubicBezTo>
                  <a:pt x="5207267" y="154004"/>
                  <a:pt x="5179229" y="141356"/>
                  <a:pt x="5149516" y="134753"/>
                </a:cubicBezTo>
                <a:cubicBezTo>
                  <a:pt x="5121154" y="128450"/>
                  <a:pt x="5091717" y="128732"/>
                  <a:pt x="5062888" y="125128"/>
                </a:cubicBezTo>
                <a:cubicBezTo>
                  <a:pt x="4705060" y="80401"/>
                  <a:pt x="5180506" y="134018"/>
                  <a:pt x="4697128" y="86627"/>
                </a:cubicBezTo>
                <a:lnTo>
                  <a:pt x="4427621" y="57751"/>
                </a:lnTo>
                <a:cubicBezTo>
                  <a:pt x="4341113" y="49887"/>
                  <a:pt x="4254247" y="46365"/>
                  <a:pt x="4167739" y="38501"/>
                </a:cubicBezTo>
                <a:cubicBezTo>
                  <a:pt x="3706623" y="-3418"/>
                  <a:pt x="4083391" y="18041"/>
                  <a:pt x="3686476" y="0"/>
                </a:cubicBezTo>
                <a:cubicBezTo>
                  <a:pt x="3426400" y="15762"/>
                  <a:pt x="3181447" y="-36243"/>
                  <a:pt x="2954956" y="77002"/>
                </a:cubicBezTo>
                <a:cubicBezTo>
                  <a:pt x="2934262" y="87349"/>
                  <a:pt x="2914205" y="99810"/>
                  <a:pt x="2897204" y="115503"/>
                </a:cubicBezTo>
                <a:cubicBezTo>
                  <a:pt x="2872143" y="138636"/>
                  <a:pt x="2851133" y="165873"/>
                  <a:pt x="2829827" y="192505"/>
                </a:cubicBezTo>
                <a:cubicBezTo>
                  <a:pt x="2812586" y="214057"/>
                  <a:pt x="2794044" y="235196"/>
                  <a:pt x="2781701" y="259882"/>
                </a:cubicBezTo>
                <a:cubicBezTo>
                  <a:pt x="2741819" y="339647"/>
                  <a:pt x="2739528" y="385957"/>
                  <a:pt x="2723949" y="471638"/>
                </a:cubicBezTo>
                <a:cubicBezTo>
                  <a:pt x="2746408" y="580724"/>
                  <a:pt x="2749620" y="695626"/>
                  <a:pt x="2791326" y="798897"/>
                </a:cubicBezTo>
                <a:cubicBezTo>
                  <a:pt x="2842168" y="924792"/>
                  <a:pt x="2986276" y="1023020"/>
                  <a:pt x="3089709" y="1097280"/>
                </a:cubicBezTo>
                <a:cubicBezTo>
                  <a:pt x="3281142" y="1234719"/>
                  <a:pt x="3322172" y="1264117"/>
                  <a:pt x="3542097" y="1357162"/>
                </a:cubicBezTo>
                <a:cubicBezTo>
                  <a:pt x="3627174" y="1393156"/>
                  <a:pt x="3712557" y="1430231"/>
                  <a:pt x="3801979" y="1453414"/>
                </a:cubicBezTo>
                <a:cubicBezTo>
                  <a:pt x="3886749" y="1475392"/>
                  <a:pt x="3975234" y="1479082"/>
                  <a:pt x="4061861" y="1491916"/>
                </a:cubicBezTo>
                <a:cubicBezTo>
                  <a:pt x="4241533" y="1485499"/>
                  <a:pt x="4422858" y="1497820"/>
                  <a:pt x="4600876" y="1472665"/>
                </a:cubicBezTo>
                <a:cubicBezTo>
                  <a:pt x="4720463" y="1455767"/>
                  <a:pt x="4835088" y="1411238"/>
                  <a:pt x="4947385" y="1366787"/>
                </a:cubicBezTo>
                <a:cubicBezTo>
                  <a:pt x="5143666" y="1289092"/>
                  <a:pt x="5349257" y="1224002"/>
                  <a:pt x="5524901" y="1106905"/>
                </a:cubicBezTo>
                <a:cubicBezTo>
                  <a:pt x="5573027" y="1074821"/>
                  <a:pt x="5621977" y="1043939"/>
                  <a:pt x="5669280" y="1010652"/>
                </a:cubicBezTo>
                <a:cubicBezTo>
                  <a:pt x="5970771" y="798492"/>
                  <a:pt x="5664225" y="1004396"/>
                  <a:pt x="5842535" y="885524"/>
                </a:cubicBezTo>
                <a:cubicBezTo>
                  <a:pt x="5915746" y="958735"/>
                  <a:pt x="5934434" y="972885"/>
                  <a:pt x="6006164" y="1087654"/>
                </a:cubicBezTo>
                <a:cubicBezTo>
                  <a:pt x="6103388" y="1243212"/>
                  <a:pt x="6225772" y="1442269"/>
                  <a:pt x="6294922" y="1626669"/>
                </a:cubicBezTo>
                <a:cubicBezTo>
                  <a:pt x="6313806" y="1677027"/>
                  <a:pt x="6327006" y="1729338"/>
                  <a:pt x="6343048" y="1780673"/>
                </a:cubicBezTo>
                <a:cubicBezTo>
                  <a:pt x="6352148" y="1926257"/>
                  <a:pt x="6369058" y="2005127"/>
                  <a:pt x="6314173" y="2156059"/>
                </a:cubicBezTo>
                <a:cubicBezTo>
                  <a:pt x="6300131" y="2194673"/>
                  <a:pt x="6266224" y="2223258"/>
                  <a:pt x="6237170" y="2252311"/>
                </a:cubicBezTo>
                <a:cubicBezTo>
                  <a:pt x="6159105" y="2330375"/>
                  <a:pt x="5934815" y="2446955"/>
                  <a:pt x="5881036" y="2464067"/>
                </a:cubicBezTo>
                <a:cubicBezTo>
                  <a:pt x="5749409" y="2505948"/>
                  <a:pt x="5530655" y="2580452"/>
                  <a:pt x="5399773" y="2598821"/>
                </a:cubicBezTo>
                <a:cubicBezTo>
                  <a:pt x="5307577" y="2611761"/>
                  <a:pt x="5213694" y="2605538"/>
                  <a:pt x="5120640" y="2608446"/>
                </a:cubicBezTo>
                <a:lnTo>
                  <a:pt x="4783756" y="2618071"/>
                </a:lnTo>
                <a:cubicBezTo>
                  <a:pt x="4472229" y="2579130"/>
                  <a:pt x="4457490" y="2591262"/>
                  <a:pt x="4148488" y="2492943"/>
                </a:cubicBezTo>
                <a:cubicBezTo>
                  <a:pt x="3730633" y="2359989"/>
                  <a:pt x="3952212" y="2402495"/>
                  <a:pt x="3551722" y="2252311"/>
                </a:cubicBezTo>
                <a:cubicBezTo>
                  <a:pt x="3470001" y="2221665"/>
                  <a:pt x="3386031" y="2196900"/>
                  <a:pt x="3301465" y="2175309"/>
                </a:cubicBezTo>
                <a:cubicBezTo>
                  <a:pt x="3235009" y="2158341"/>
                  <a:pt x="3167142" y="2147127"/>
                  <a:pt x="3099335" y="2136808"/>
                </a:cubicBezTo>
                <a:cubicBezTo>
                  <a:pt x="2997044" y="2121242"/>
                  <a:pt x="2893387" y="2115317"/>
                  <a:pt x="2791326" y="2098307"/>
                </a:cubicBezTo>
                <a:cubicBezTo>
                  <a:pt x="2718716" y="2086206"/>
                  <a:pt x="2764408" y="2091991"/>
                  <a:pt x="2685448" y="2069431"/>
                </a:cubicBezTo>
                <a:cubicBezTo>
                  <a:pt x="2660009" y="2062163"/>
                  <a:pt x="2633828" y="2057646"/>
                  <a:pt x="2608446" y="2050181"/>
                </a:cubicBezTo>
                <a:cubicBezTo>
                  <a:pt x="2579245" y="2041593"/>
                  <a:pt x="2550187" y="2032337"/>
                  <a:pt x="2521819" y="2021305"/>
                </a:cubicBezTo>
                <a:cubicBezTo>
                  <a:pt x="2450300" y="1993492"/>
                  <a:pt x="2383721" y="1958116"/>
                  <a:pt x="2319688" y="1915427"/>
                </a:cubicBezTo>
                <a:cubicBezTo>
                  <a:pt x="2272872" y="1884216"/>
                  <a:pt x="2142595" y="1775520"/>
                  <a:pt x="2088682" y="1751798"/>
                </a:cubicBezTo>
                <a:cubicBezTo>
                  <a:pt x="2028470" y="1725305"/>
                  <a:pt x="1933581" y="1719925"/>
                  <a:pt x="1867301" y="1713297"/>
                </a:cubicBezTo>
                <a:cubicBezTo>
                  <a:pt x="1803133" y="1722922"/>
                  <a:pt x="1737451" y="1725304"/>
                  <a:pt x="1674796" y="1742172"/>
                </a:cubicBezTo>
                <a:cubicBezTo>
                  <a:pt x="1642238" y="1750937"/>
                  <a:pt x="1584948" y="1813122"/>
                  <a:pt x="1559293" y="1828800"/>
                </a:cubicBezTo>
                <a:cubicBezTo>
                  <a:pt x="1522563" y="1851246"/>
                  <a:pt x="1485999" y="1878108"/>
                  <a:pt x="1443789" y="1886551"/>
                </a:cubicBezTo>
                <a:cubicBezTo>
                  <a:pt x="1385714" y="1898167"/>
                  <a:pt x="1411183" y="1891004"/>
                  <a:pt x="1366787" y="1905802"/>
                </a:cubicBezTo>
                <a:cubicBezTo>
                  <a:pt x="1360370" y="1828800"/>
                  <a:pt x="1353463" y="1751837"/>
                  <a:pt x="1347537" y="1674796"/>
                </a:cubicBezTo>
                <a:cubicBezTo>
                  <a:pt x="1343838" y="1626705"/>
                  <a:pt x="1342874" y="1578394"/>
                  <a:pt x="1337911" y="1530417"/>
                </a:cubicBezTo>
                <a:cubicBezTo>
                  <a:pt x="1333242" y="1485284"/>
                  <a:pt x="1325078" y="1440581"/>
                  <a:pt x="1318661" y="1395663"/>
                </a:cubicBezTo>
                <a:cubicBezTo>
                  <a:pt x="1314651" y="1323474"/>
                  <a:pt x="1310837" y="1164845"/>
                  <a:pt x="1289785" y="1087654"/>
                </a:cubicBezTo>
                <a:cubicBezTo>
                  <a:pt x="1282234" y="1059968"/>
                  <a:pt x="1264789" y="1035973"/>
                  <a:pt x="1251284" y="1010652"/>
                </a:cubicBezTo>
                <a:cubicBezTo>
                  <a:pt x="1239111" y="987828"/>
                  <a:pt x="1230183" y="962416"/>
                  <a:pt x="1212783" y="943276"/>
                </a:cubicBezTo>
                <a:cubicBezTo>
                  <a:pt x="1193422" y="921979"/>
                  <a:pt x="1144513" y="899515"/>
                  <a:pt x="1116530" y="885524"/>
                </a:cubicBezTo>
                <a:cubicBezTo>
                  <a:pt x="1065195" y="891941"/>
                  <a:pt x="1012715" y="892227"/>
                  <a:pt x="962526" y="904774"/>
                </a:cubicBezTo>
                <a:cubicBezTo>
                  <a:pt x="922062" y="914890"/>
                  <a:pt x="884603" y="934807"/>
                  <a:pt x="847023" y="952901"/>
                </a:cubicBezTo>
                <a:cubicBezTo>
                  <a:pt x="708046" y="1019816"/>
                  <a:pt x="687085" y="1034924"/>
                  <a:pt x="567890" y="1135781"/>
                </a:cubicBezTo>
                <a:cubicBezTo>
                  <a:pt x="502514" y="1191099"/>
                  <a:pt x="376068" y="1311333"/>
                  <a:pt x="327259" y="1376412"/>
                </a:cubicBezTo>
                <a:cubicBezTo>
                  <a:pt x="235544" y="1498699"/>
                  <a:pt x="159988" y="1641955"/>
                  <a:pt x="96253" y="1780673"/>
                </a:cubicBezTo>
                <a:cubicBezTo>
                  <a:pt x="71626" y="1834273"/>
                  <a:pt x="47529" y="1888344"/>
                  <a:pt x="28876" y="1944303"/>
                </a:cubicBezTo>
                <a:cubicBezTo>
                  <a:pt x="15340" y="1984912"/>
                  <a:pt x="9625" y="2027722"/>
                  <a:pt x="0" y="2069431"/>
                </a:cubicBezTo>
                <a:cubicBezTo>
                  <a:pt x="12834" y="2172101"/>
                  <a:pt x="9824" y="2278025"/>
                  <a:pt x="38501" y="2377440"/>
                </a:cubicBezTo>
                <a:cubicBezTo>
                  <a:pt x="58798" y="2447804"/>
                  <a:pt x="106701" y="2507148"/>
                  <a:pt x="144379" y="2569945"/>
                </a:cubicBezTo>
                <a:cubicBezTo>
                  <a:pt x="193375" y="2651605"/>
                  <a:pt x="237092" y="2737691"/>
                  <a:pt x="298383" y="2810577"/>
                </a:cubicBezTo>
                <a:cubicBezTo>
                  <a:pt x="400731" y="2932288"/>
                  <a:pt x="590477" y="3067315"/>
                  <a:pt x="731520" y="3137836"/>
                </a:cubicBezTo>
                <a:cubicBezTo>
                  <a:pt x="1049956" y="3297054"/>
                  <a:pt x="1443154" y="3398208"/>
                  <a:pt x="1790299" y="3407343"/>
                </a:cubicBezTo>
                <a:lnTo>
                  <a:pt x="2156059" y="3416968"/>
                </a:lnTo>
                <a:cubicBezTo>
                  <a:pt x="2258728" y="3407343"/>
                  <a:pt x="2363768" y="3412044"/>
                  <a:pt x="2464067" y="3388092"/>
                </a:cubicBezTo>
                <a:cubicBezTo>
                  <a:pt x="2580581" y="3360268"/>
                  <a:pt x="2691953" y="3312654"/>
                  <a:pt x="2800951" y="3262964"/>
                </a:cubicBezTo>
                <a:cubicBezTo>
                  <a:pt x="3031377" y="3157917"/>
                  <a:pt x="3155283" y="3076180"/>
                  <a:pt x="3339966" y="2916454"/>
                </a:cubicBezTo>
                <a:cubicBezTo>
                  <a:pt x="3388013" y="2874900"/>
                  <a:pt x="3434263" y="2830675"/>
                  <a:pt x="3474720" y="2781701"/>
                </a:cubicBezTo>
                <a:cubicBezTo>
                  <a:pt x="3495758" y="2756234"/>
                  <a:pt x="3506804" y="2723949"/>
                  <a:pt x="3522846" y="2695073"/>
                </a:cubicBezTo>
                <a:cubicBezTo>
                  <a:pt x="3526938" y="2662340"/>
                  <a:pt x="3542414" y="2613813"/>
                  <a:pt x="3522846" y="2579570"/>
                </a:cubicBezTo>
                <a:cubicBezTo>
                  <a:pt x="3516092" y="2567751"/>
                  <a:pt x="3503595" y="2560319"/>
                  <a:pt x="3493970" y="2550694"/>
                </a:cubicBezTo>
                <a:cubicBezTo>
                  <a:pt x="3461772" y="2663389"/>
                  <a:pt x="3481708" y="2577751"/>
                  <a:pt x="3465095" y="2723949"/>
                </a:cubicBezTo>
                <a:cubicBezTo>
                  <a:pt x="3447780" y="2876324"/>
                  <a:pt x="3434030" y="3061717"/>
                  <a:pt x="3388093" y="3214838"/>
                </a:cubicBezTo>
                <a:cubicBezTo>
                  <a:pt x="3376108" y="3254788"/>
                  <a:pt x="3360864" y="3294245"/>
                  <a:pt x="3339966" y="3330341"/>
                </a:cubicBezTo>
                <a:cubicBezTo>
                  <a:pt x="3295685" y="3406826"/>
                  <a:pt x="3109317" y="3537875"/>
                  <a:pt x="3080084" y="3551722"/>
                </a:cubicBezTo>
                <a:cubicBezTo>
                  <a:pt x="3019124" y="3580598"/>
                  <a:pt x="2961196" y="3617018"/>
                  <a:pt x="2897204" y="3638349"/>
                </a:cubicBezTo>
                <a:cubicBezTo>
                  <a:pt x="2815986" y="3665422"/>
                  <a:pt x="2731127" y="3680512"/>
                  <a:pt x="2646947" y="3696101"/>
                </a:cubicBezTo>
                <a:cubicBezTo>
                  <a:pt x="2465448" y="3729712"/>
                  <a:pt x="2282634" y="3746940"/>
                  <a:pt x="2098307" y="3753852"/>
                </a:cubicBezTo>
                <a:cubicBezTo>
                  <a:pt x="1934761" y="3759985"/>
                  <a:pt x="1771048" y="3760269"/>
                  <a:pt x="1607419" y="3763478"/>
                </a:cubicBezTo>
                <a:lnTo>
                  <a:pt x="1472665" y="3773103"/>
                </a:lnTo>
                <a:cubicBezTo>
                  <a:pt x="1221271" y="3786334"/>
                  <a:pt x="1281723" y="3715956"/>
                  <a:pt x="1212783" y="3830854"/>
                </a:cubicBezTo>
                <a:cubicBezTo>
                  <a:pt x="1209575" y="3846896"/>
                  <a:pt x="1207288" y="3863151"/>
                  <a:pt x="1203158" y="3878981"/>
                </a:cubicBezTo>
                <a:cubicBezTo>
                  <a:pt x="1188028" y="3936978"/>
                  <a:pt x="1155031" y="4052236"/>
                  <a:pt x="1155031" y="4052236"/>
                </a:cubicBezTo>
                <a:cubicBezTo>
                  <a:pt x="1161448" y="4135655"/>
                  <a:pt x="1156752" y="4220684"/>
                  <a:pt x="1174282" y="4302492"/>
                </a:cubicBezTo>
                <a:cubicBezTo>
                  <a:pt x="1186612" y="4360031"/>
                  <a:pt x="1253287" y="4489314"/>
                  <a:pt x="1299410" y="4543124"/>
                </a:cubicBezTo>
                <a:cubicBezTo>
                  <a:pt x="1315718" y="4562150"/>
                  <a:pt x="1336896" y="4576511"/>
                  <a:pt x="1357162" y="4591250"/>
                </a:cubicBezTo>
                <a:cubicBezTo>
                  <a:pt x="1389168" y="4614527"/>
                  <a:pt x="1451028" y="4642996"/>
                  <a:pt x="1482290" y="4658627"/>
                </a:cubicBezTo>
                <a:cubicBezTo>
                  <a:pt x="1482301" y="4658633"/>
                  <a:pt x="1559281" y="4697124"/>
                  <a:pt x="1559293" y="4697128"/>
                </a:cubicBezTo>
                <a:lnTo>
                  <a:pt x="1588168" y="4706753"/>
                </a:lnTo>
                <a:cubicBezTo>
                  <a:pt x="1594585" y="4716378"/>
                  <a:pt x="1600478" y="4726374"/>
                  <a:pt x="1607419" y="4735629"/>
                </a:cubicBezTo>
                <a:cubicBezTo>
                  <a:pt x="1629368" y="4764894"/>
                  <a:pt x="1674796" y="4822257"/>
                  <a:pt x="1674796" y="4822257"/>
                </a:cubicBezTo>
                <a:cubicBezTo>
                  <a:pt x="1704719" y="4912026"/>
                  <a:pt x="1652681" y="4762872"/>
                  <a:pt x="1713297" y="4899259"/>
                </a:cubicBezTo>
                <a:cubicBezTo>
                  <a:pt x="1752616" y="4987727"/>
                  <a:pt x="1683694" y="4885456"/>
                  <a:pt x="1751798" y="4976261"/>
                </a:cubicBezTo>
                <a:cubicBezTo>
                  <a:pt x="1753881" y="4984595"/>
                  <a:pt x="1764911" y="5032899"/>
                  <a:pt x="1771048" y="5043638"/>
                </a:cubicBezTo>
                <a:cubicBezTo>
                  <a:pt x="1779007" y="5057566"/>
                  <a:pt x="1790600" y="5069085"/>
                  <a:pt x="1799924" y="5082139"/>
                </a:cubicBezTo>
                <a:cubicBezTo>
                  <a:pt x="1827134" y="5120232"/>
                  <a:pt x="1808861" y="5100699"/>
                  <a:pt x="1828800" y="5120640"/>
                </a:cubicBezTo>
              </a:path>
            </a:pathLst>
          </a:cu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p:cNvSpPr txBox="1"/>
              <p:nvPr/>
            </p:nvSpPr>
            <p:spPr>
              <a:xfrm>
                <a:off x="6660369" y="1168332"/>
                <a:ext cx="1649169" cy="5843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𝐿</m:t>
                      </m:r>
                      <m:r>
                        <a:rPr lang="en-US" sz="2000" b="0" i="1" smtClean="0">
                          <a:latin typeface="Cambria Math" panose="02040503050406030204" pitchFamily="18" charset="0"/>
                        </a:rPr>
                        <m:t>2: </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𝑑𝐿</m:t>
                          </m:r>
                        </m:num>
                        <m:den>
                          <m:r>
                            <a:rPr lang="en-US" sz="2000" b="0" i="1" smtClean="0">
                              <a:latin typeface="Cambria Math" panose="02040503050406030204" pitchFamily="18" charset="0"/>
                            </a:rPr>
                            <m:t>𝑑𝑊</m:t>
                          </m:r>
                        </m:den>
                      </m:f>
                      <m:r>
                        <a:rPr lang="en-US" sz="2000" b="0" i="1" smtClean="0">
                          <a:latin typeface="Cambria Math" panose="02040503050406030204" pitchFamily="18" charset="0"/>
                        </a:rPr>
                        <m:t>+</m:t>
                      </m:r>
                      <m:r>
                        <a:rPr lang="en-US" sz="2000" b="0" i="1" smtClean="0">
                          <a:solidFill>
                            <a:srgbClr val="FF0000"/>
                          </a:solidFill>
                          <a:latin typeface="Cambria Math" panose="02040503050406030204" pitchFamily="18" charset="0"/>
                        </a:rPr>
                        <m:t>𝑟</m:t>
                      </m:r>
                      <m:r>
                        <a:rPr lang="en-US" sz="2000" b="0" i="1" smtClean="0">
                          <a:solidFill>
                            <a:srgbClr val="FF0000"/>
                          </a:solidFill>
                          <a:latin typeface="Cambria Math" panose="02040503050406030204" pitchFamily="18" charset="0"/>
                        </a:rPr>
                        <m:t> </m:t>
                      </m:r>
                      <m:r>
                        <a:rPr lang="en-US" sz="2000" b="0" i="1" smtClean="0">
                          <a:solidFill>
                            <a:srgbClr val="FF0000"/>
                          </a:solidFill>
                          <a:latin typeface="Cambria Math" panose="02040503050406030204" pitchFamily="18" charset="0"/>
                        </a:rPr>
                        <m:t>𝑊</m:t>
                      </m:r>
                    </m:oMath>
                  </m:oMathPara>
                </a14:m>
                <a:endParaRPr lang="en-US" sz="20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660369" y="1168332"/>
                <a:ext cx="1649169" cy="58432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667581" y="1813790"/>
                <a:ext cx="2370071" cy="5843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𝐿</m:t>
                      </m:r>
                      <m:r>
                        <a:rPr lang="en-US" sz="2000" b="0" i="1" smtClean="0">
                          <a:latin typeface="Cambria Math" panose="02040503050406030204" pitchFamily="18" charset="0"/>
                        </a:rPr>
                        <m:t>1: </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𝑑𝐿</m:t>
                          </m:r>
                        </m:num>
                        <m:den>
                          <m:r>
                            <a:rPr lang="en-US" sz="2000" b="0" i="1" smtClean="0">
                              <a:latin typeface="Cambria Math" panose="02040503050406030204" pitchFamily="18" charset="0"/>
                            </a:rPr>
                            <m:t>𝑑𝑊</m:t>
                          </m:r>
                        </m:den>
                      </m:f>
                      <m:r>
                        <a:rPr lang="en-US" sz="2000" b="0" i="1" smtClean="0">
                          <a:latin typeface="Cambria Math" panose="02040503050406030204" pitchFamily="18" charset="0"/>
                        </a:rPr>
                        <m:t>+</m:t>
                      </m:r>
                      <m:r>
                        <a:rPr lang="en-US" sz="2000" b="0" i="1" smtClean="0">
                          <a:solidFill>
                            <a:srgbClr val="FF0000"/>
                          </a:solidFill>
                          <a:latin typeface="Cambria Math" panose="02040503050406030204" pitchFamily="18" charset="0"/>
                        </a:rPr>
                        <m:t>𝑟</m:t>
                      </m:r>
                      <m:r>
                        <a:rPr lang="en-US" sz="2000" b="0" i="1" smtClean="0">
                          <a:solidFill>
                            <a:srgbClr val="FF0000"/>
                          </a:solidFill>
                          <a:latin typeface="Cambria Math" panose="02040503050406030204" pitchFamily="18" charset="0"/>
                        </a:rPr>
                        <m:t> </m:t>
                      </m:r>
                      <m:r>
                        <a:rPr lang="en-US" sz="2000" b="0" i="1" smtClean="0">
                          <a:solidFill>
                            <a:srgbClr val="FF0000"/>
                          </a:solidFill>
                          <a:latin typeface="Cambria Math" panose="02040503050406030204" pitchFamily="18" charset="0"/>
                        </a:rPr>
                        <m:t>𝑠𝑖𝑔𝑛</m:t>
                      </m:r>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𝑊</m:t>
                      </m:r>
                      <m:r>
                        <a:rPr lang="en-US" sz="2000" b="0" i="1" smtClean="0">
                          <a:solidFill>
                            <a:srgbClr val="FF0000"/>
                          </a:solidFill>
                          <a:latin typeface="Cambria Math" panose="02040503050406030204" pitchFamily="18" charset="0"/>
                        </a:rPr>
                        <m:t>)</m:t>
                      </m:r>
                    </m:oMath>
                  </m:oMathPara>
                </a14:m>
                <a:endParaRPr lang="en-US" sz="2000" dirty="0">
                  <a:solidFill>
                    <a:srgbClr val="FF0000"/>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667581" y="1813790"/>
                <a:ext cx="2370071" cy="584327"/>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71960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0" name="result_random_nm_combined_crop_FINAL.pdf"/>
          <p:cNvPicPr/>
          <p:nvPr/>
        </p:nvPicPr>
        <p:blipFill>
          <a:blip r:embed="rId2"/>
          <a:srcRect t="33656"/>
          <a:stretch>
            <a:fillRect/>
          </a:stretch>
        </p:blipFill>
        <p:spPr>
          <a:xfrm>
            <a:off x="274793" y="744583"/>
            <a:ext cx="8595243" cy="4957635"/>
          </a:xfrm>
          <a:prstGeom prst="rect">
            <a:avLst/>
          </a:prstGeom>
          <a:ln w="12700">
            <a:miter lim="400000"/>
          </a:ln>
        </p:spPr>
      </p:pic>
      <p:sp>
        <p:nvSpPr>
          <p:cNvPr id="801" name="Shape 801"/>
          <p:cNvSpPr/>
          <p:nvPr/>
        </p:nvSpPr>
        <p:spPr>
          <a:xfrm>
            <a:off x="7065408" y="1314424"/>
            <a:ext cx="1550850"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2600"/>
                </a:solidFill>
              </a:defRPr>
            </a:lvl1pPr>
          </a:lstStyle>
          <a:p>
            <a:pPr lvl="0">
              <a:defRPr sz="1800">
                <a:solidFill>
                  <a:srgbClr val="000000"/>
                </a:solidFill>
              </a:defRPr>
            </a:pPr>
            <a:r>
              <a:rPr sz="2600"/>
              <a:t>Similar A/B</a:t>
            </a:r>
          </a:p>
        </p:txBody>
      </p:sp>
      <p:sp>
        <p:nvSpPr>
          <p:cNvPr id="802" name="Shape 802"/>
          <p:cNvSpPr/>
          <p:nvPr/>
        </p:nvSpPr>
        <p:spPr>
          <a:xfrm>
            <a:off x="6799292" y="2725213"/>
            <a:ext cx="1940117" cy="447455"/>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lvl1pPr>
              <a:defRPr>
                <a:solidFill>
                  <a:srgbClr val="FF9300"/>
                </a:solidFill>
              </a:defRPr>
            </a:lvl1pPr>
          </a:lstStyle>
          <a:p>
            <a:pPr lvl="0">
              <a:defRPr sz="1800">
                <a:solidFill>
                  <a:srgbClr val="000000"/>
                </a:solidFill>
              </a:defRPr>
            </a:pPr>
            <a:r>
              <a:rPr sz="2600"/>
              <a:t>Dissimilar A/B</a:t>
            </a:r>
          </a:p>
        </p:txBody>
      </p:sp>
      <p:sp>
        <p:nvSpPr>
          <p:cNvPr id="803" name="Shape 803"/>
          <p:cNvSpPr/>
          <p:nvPr/>
        </p:nvSpPr>
        <p:spPr>
          <a:xfrm>
            <a:off x="2960283" y="2673947"/>
            <a:ext cx="1850824" cy="693677"/>
          </a:xfrm>
          <a:prstGeom prst="rect">
            <a:avLst/>
          </a:prstGeom>
          <a:ln w="12700">
            <a:miter lim="400000"/>
          </a:ln>
          <a:extLst>
            <a:ext uri="{C572A759-6A51-4108-AA02-DFA0A04FC94B}">
              <ma14:wrappingTextBoxFlag xmlns:ma14="http://schemas.microsoft.com/office/mac/drawingml/2011/main" xmlns="" val="1"/>
            </a:ext>
          </a:extLst>
        </p:spPr>
        <p:txBody>
          <a:bodyPr wrap="none" lIns="23444" tIns="23444" rIns="23444" bIns="23444" anchor="ctr">
            <a:spAutoFit/>
          </a:bodyPr>
          <a:lstStyle/>
          <a:p>
            <a:pPr lvl="0" algn="l">
              <a:defRPr sz="1800"/>
            </a:pPr>
            <a:r>
              <a:rPr sz="2600">
                <a:solidFill>
                  <a:srgbClr val="929000"/>
                </a:solidFill>
              </a:rPr>
              <a:t>Random</a:t>
            </a:r>
          </a:p>
          <a:p>
            <a:pPr lvl="0" algn="l">
              <a:defRPr sz="1800"/>
            </a:pPr>
            <a:r>
              <a:rPr sz="1600">
                <a:solidFill>
                  <a:srgbClr val="929000"/>
                </a:solidFill>
              </a:rPr>
              <a:t>      (Jarret et al. 2009)</a:t>
            </a:r>
          </a:p>
        </p:txBody>
      </p:sp>
      <p:pic>
        <p:nvPicPr>
          <p:cNvPr id="804" name="result_transfer_pres_00_crop.pdf"/>
          <p:cNvPicPr/>
          <p:nvPr/>
        </p:nvPicPr>
        <p:blipFill>
          <a:blip r:embed="rId3"/>
          <a:srcRect l="29425" t="95999" r="23260"/>
          <a:stretch>
            <a:fillRect/>
          </a:stretch>
        </p:blipFill>
        <p:spPr>
          <a:xfrm>
            <a:off x="1680450" y="5479868"/>
            <a:ext cx="6376371" cy="356318"/>
          </a:xfrm>
          <a:prstGeom prst="rect">
            <a:avLst/>
          </a:prstGeom>
          <a:ln w="12700">
            <a:miter lim="400000"/>
          </a:ln>
        </p:spPr>
      </p:pic>
      <p:sp>
        <p:nvSpPr>
          <p:cNvPr id="2" name="Footer Placeholder 1"/>
          <p:cNvSpPr>
            <a:spLocks noGrp="1"/>
          </p:cNvSpPr>
          <p:nvPr>
            <p:ph type="ftr" sz="quarter" idx="11"/>
          </p:nvPr>
        </p:nvSpPr>
        <p:spPr/>
        <p:txBody>
          <a:bodyPr/>
          <a:lstStyle/>
          <a:p>
            <a:r>
              <a:rPr lang="en-US"/>
              <a:t>slide credit Jason Yosinski</a:t>
            </a:r>
          </a:p>
        </p:txBody>
      </p:sp>
    </p:spTree>
    <p:extLst>
      <p:ext uri="{BB962C8B-B14F-4D97-AF65-F5344CB8AC3E}">
        <p14:creationId xmlns:p14="http://schemas.microsoft.com/office/powerpoint/2010/main" val="1203439261"/>
      </p:ext>
    </p:extLst>
  </p:cSld>
  <p:clrMapOvr>
    <a:masterClrMapping/>
  </p:clrMapOvr>
  <p:transition spd="med">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Shape 806"/>
          <p:cNvSpPr>
            <a:spLocks noGrp="1"/>
          </p:cNvSpPr>
          <p:nvPr>
            <p:ph type="body" idx="1"/>
          </p:nvPr>
        </p:nvSpPr>
        <p:spPr>
          <a:xfrm>
            <a:off x="1205593" y="3644537"/>
            <a:ext cx="6727371" cy="3108960"/>
          </a:xfrm>
          <a:prstGeom prst="rect">
            <a:avLst/>
          </a:prstGeom>
        </p:spPr>
        <p:txBody>
          <a:bodyPr lIns="0" tIns="0" rIns="0" bIns="0">
            <a:normAutofit/>
          </a:bodyPr>
          <a:lstStyle/>
          <a:p>
            <a:pPr marL="340527" indent="-218910" defTabSz="296745">
              <a:spcBef>
                <a:spcPts val="1200"/>
              </a:spcBef>
              <a:defRPr sz="1800"/>
            </a:pPr>
            <a:r>
              <a:rPr sz="2100"/>
              <a:t>Measure </a:t>
            </a:r>
            <a:r>
              <a:rPr sz="2100" i="1"/>
              <a:t>general </a:t>
            </a:r>
            <a:r>
              <a:rPr sz="2100"/>
              <a:t>to </a:t>
            </a:r>
            <a:r>
              <a:rPr sz="2100" i="1"/>
              <a:t>specific </a:t>
            </a:r>
            <a:r>
              <a:rPr sz="2100"/>
              <a:t>transition layer by layer</a:t>
            </a:r>
          </a:p>
          <a:p>
            <a:pPr marL="340527" indent="-218910" defTabSz="296745">
              <a:spcBef>
                <a:spcPts val="1200"/>
              </a:spcBef>
              <a:defRPr sz="1800"/>
            </a:pPr>
            <a:r>
              <a:rPr sz="2100"/>
              <a:t>Transferability governed by:</a:t>
            </a:r>
          </a:p>
          <a:p>
            <a:pPr marL="510791" lvl="1" indent="-218910" defTabSz="296745">
              <a:spcBef>
                <a:spcPts val="1200"/>
              </a:spcBef>
              <a:defRPr sz="1800"/>
            </a:pPr>
            <a:r>
              <a:rPr sz="2100"/>
              <a:t>lost co-adaptations</a:t>
            </a:r>
          </a:p>
          <a:p>
            <a:pPr marL="510791" lvl="1" indent="-218910" defTabSz="296745">
              <a:spcBef>
                <a:spcPts val="1200"/>
              </a:spcBef>
              <a:defRPr sz="1800"/>
            </a:pPr>
            <a:r>
              <a:rPr sz="2100"/>
              <a:t>specificity</a:t>
            </a:r>
          </a:p>
          <a:p>
            <a:pPr marL="510791" lvl="1" indent="-218910" defTabSz="296745">
              <a:spcBef>
                <a:spcPts val="1200"/>
              </a:spcBef>
              <a:defRPr sz="1800"/>
            </a:pPr>
            <a:r>
              <a:rPr sz="2100"/>
              <a:t>difference between base and target dataset</a:t>
            </a:r>
          </a:p>
          <a:p>
            <a:pPr marL="340527" indent="-218910" defTabSz="296745">
              <a:spcBef>
                <a:spcPts val="1200"/>
              </a:spcBef>
              <a:defRPr sz="1800"/>
            </a:pPr>
            <a:r>
              <a:rPr sz="2100"/>
              <a:t>Fine-tuning helps even on large target dataset</a:t>
            </a:r>
          </a:p>
        </p:txBody>
      </p:sp>
      <p:sp>
        <p:nvSpPr>
          <p:cNvPr id="807" name="Shape 807"/>
          <p:cNvSpPr/>
          <p:nvPr/>
        </p:nvSpPr>
        <p:spPr>
          <a:xfrm>
            <a:off x="679392" y="249801"/>
            <a:ext cx="7783286" cy="447455"/>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p>
            <a:pPr lvl="0" algn="ctr">
              <a:defRPr sz="1800"/>
            </a:pPr>
            <a:r>
              <a:rPr sz="2600" dirty="0"/>
              <a:t>Conclusions</a:t>
            </a:r>
          </a:p>
        </p:txBody>
      </p:sp>
      <p:pic>
        <p:nvPicPr>
          <p:cNvPr id="808" name="result_transfer_pres_06_crop.pdf"/>
          <p:cNvPicPr/>
          <p:nvPr/>
        </p:nvPicPr>
        <p:blipFill>
          <a:blip r:embed="rId3"/>
          <a:stretch>
            <a:fillRect/>
          </a:stretch>
        </p:blipFill>
        <p:spPr>
          <a:xfrm>
            <a:off x="216998" y="832616"/>
            <a:ext cx="4082148" cy="2697767"/>
          </a:xfrm>
          <a:prstGeom prst="rect">
            <a:avLst/>
          </a:prstGeom>
          <a:ln w="12700">
            <a:miter lim="400000"/>
          </a:ln>
        </p:spPr>
      </p:pic>
      <p:pic>
        <p:nvPicPr>
          <p:cNvPr id="809" name="result_random_nm_combined_crop_FINAL.pdf"/>
          <p:cNvPicPr/>
          <p:nvPr/>
        </p:nvPicPr>
        <p:blipFill>
          <a:blip r:embed="rId4"/>
          <a:srcRect t="33656"/>
          <a:stretch>
            <a:fillRect/>
          </a:stretch>
        </p:blipFill>
        <p:spPr>
          <a:xfrm>
            <a:off x="4454389" y="943075"/>
            <a:ext cx="4288974" cy="2473836"/>
          </a:xfrm>
          <a:prstGeom prst="rect">
            <a:avLst/>
          </a:prstGeom>
          <a:ln w="12700">
            <a:miter lim="400000"/>
          </a:ln>
        </p:spPr>
      </p:pic>
      <p:sp>
        <p:nvSpPr>
          <p:cNvPr id="810" name="Shape 810"/>
          <p:cNvSpPr/>
          <p:nvPr/>
        </p:nvSpPr>
        <p:spPr>
          <a:xfrm>
            <a:off x="2345872" y="1444782"/>
            <a:ext cx="2090057" cy="278178"/>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lvl1pPr algn="l">
              <a:defRPr sz="3200"/>
            </a:lvl1pPr>
          </a:lstStyle>
          <a:p>
            <a:pPr lvl="0">
              <a:defRPr sz="1800"/>
            </a:pPr>
            <a:r>
              <a:rPr sz="1500"/>
              <a:t>co-adaptation</a:t>
            </a:r>
          </a:p>
        </p:txBody>
      </p:sp>
      <p:sp>
        <p:nvSpPr>
          <p:cNvPr id="811" name="Shape 811"/>
          <p:cNvSpPr/>
          <p:nvPr/>
        </p:nvSpPr>
        <p:spPr>
          <a:xfrm>
            <a:off x="3347357" y="1862794"/>
            <a:ext cx="1066800" cy="278178"/>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lvl1pPr algn="l">
              <a:defRPr sz="3200"/>
            </a:lvl1pPr>
          </a:lstStyle>
          <a:p>
            <a:pPr lvl="0">
              <a:defRPr sz="1800"/>
            </a:pPr>
            <a:r>
              <a:rPr sz="1500"/>
              <a:t>specificity</a:t>
            </a:r>
          </a:p>
        </p:txBody>
      </p:sp>
      <p:sp>
        <p:nvSpPr>
          <p:cNvPr id="812" name="Shape 812"/>
          <p:cNvSpPr/>
          <p:nvPr/>
        </p:nvSpPr>
        <p:spPr>
          <a:xfrm>
            <a:off x="2803072" y="1144337"/>
            <a:ext cx="1736271" cy="278178"/>
          </a:xfrm>
          <a:prstGeom prst="rect">
            <a:avLst/>
          </a:prstGeom>
          <a:ln w="12700">
            <a:miter lim="400000"/>
          </a:ln>
          <a:extLst>
            <a:ext uri="{C572A759-6A51-4108-AA02-DFA0A04FC94B}">
              <ma14:wrappingTextBoxFlag xmlns:ma14="http://schemas.microsoft.com/office/mac/drawingml/2011/main" xmlns="" val="1"/>
            </a:ext>
          </a:extLst>
        </p:spPr>
        <p:txBody>
          <a:bodyPr lIns="23444" tIns="23444" rIns="23444" bIns="23444" anchor="ctr">
            <a:spAutoFit/>
          </a:bodyPr>
          <a:lstStyle>
            <a:lvl1pPr algn="l">
              <a:defRPr sz="3200"/>
            </a:lvl1pPr>
          </a:lstStyle>
          <a:p>
            <a:pPr lvl="0">
              <a:defRPr sz="1800"/>
            </a:pPr>
            <a:r>
              <a:rPr sz="1500"/>
              <a:t>fine-tuning helps</a:t>
            </a:r>
          </a:p>
        </p:txBody>
      </p:sp>
    </p:spTree>
    <p:extLst>
      <p:ext uri="{BB962C8B-B14F-4D97-AF65-F5344CB8AC3E}">
        <p14:creationId xmlns:p14="http://schemas.microsoft.com/office/powerpoint/2010/main" val="410226541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06">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06">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80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80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806">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806">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8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112" y="1691469"/>
            <a:ext cx="7849238" cy="369332"/>
          </a:xfrm>
          <a:prstGeom prst="rect">
            <a:avLst/>
          </a:prstGeom>
        </p:spPr>
        <p:txBody>
          <a:bodyPr wrap="square">
            <a:spAutoFit/>
          </a:bodyPr>
          <a:lstStyle/>
          <a:p>
            <a:pPr marL="342900" indent="-342900">
              <a:buFont typeface="Wingdings" panose="05000000000000000000" pitchFamily="2" charset="2"/>
              <a:buChar char="Ø"/>
            </a:pPr>
            <a:r>
              <a:rPr lang="en-US" dirty="0"/>
              <a:t>performance with conventional visual representations had reached a plateau.</a:t>
            </a:r>
          </a:p>
        </p:txBody>
      </p:sp>
      <p:sp>
        <p:nvSpPr>
          <p:cNvPr id="7" name="Rectangle 6"/>
          <p:cNvSpPr/>
          <p:nvPr/>
        </p:nvSpPr>
        <p:spPr>
          <a:xfrm>
            <a:off x="473884" y="1273458"/>
            <a:ext cx="7849238" cy="369332"/>
          </a:xfrm>
          <a:prstGeom prst="rect">
            <a:avLst/>
          </a:prstGeom>
        </p:spPr>
        <p:txBody>
          <a:bodyPr wrap="square">
            <a:spAutoFit/>
          </a:bodyPr>
          <a:lstStyle/>
          <a:p>
            <a:r>
              <a:rPr lang="en-US" b="1" dirty="0"/>
              <a:t>Problem:</a:t>
            </a:r>
          </a:p>
        </p:txBody>
      </p:sp>
      <p:sp>
        <p:nvSpPr>
          <p:cNvPr id="9" name="Rectangle 8"/>
          <p:cNvSpPr/>
          <p:nvPr/>
        </p:nvSpPr>
        <p:spPr>
          <a:xfrm>
            <a:off x="666112" y="2614575"/>
            <a:ext cx="7849238" cy="646331"/>
          </a:xfrm>
          <a:prstGeom prst="rect">
            <a:avLst/>
          </a:prstGeom>
        </p:spPr>
        <p:txBody>
          <a:bodyPr wrap="square">
            <a:spAutoFit/>
          </a:bodyPr>
          <a:lstStyle/>
          <a:p>
            <a:pPr marL="342900" indent="-342900">
              <a:buFont typeface="Wingdings" panose="05000000000000000000" pitchFamily="2" charset="2"/>
              <a:buChar char="Ø"/>
            </a:pPr>
            <a:r>
              <a:rPr lang="en-US" dirty="0"/>
              <a:t>discover effective representations that capture salient semantics for a given task.</a:t>
            </a:r>
          </a:p>
        </p:txBody>
      </p:sp>
      <p:sp>
        <p:nvSpPr>
          <p:cNvPr id="10" name="Rectangle 9"/>
          <p:cNvSpPr/>
          <p:nvPr/>
        </p:nvSpPr>
        <p:spPr>
          <a:xfrm>
            <a:off x="473884" y="2196564"/>
            <a:ext cx="7849238" cy="369332"/>
          </a:xfrm>
          <a:prstGeom prst="rect">
            <a:avLst/>
          </a:prstGeom>
        </p:spPr>
        <p:txBody>
          <a:bodyPr wrap="square">
            <a:spAutoFit/>
          </a:bodyPr>
          <a:lstStyle/>
          <a:p>
            <a:r>
              <a:rPr lang="en-US" b="1" dirty="0"/>
              <a:t>Solution:</a:t>
            </a:r>
          </a:p>
        </p:txBody>
      </p:sp>
      <p:pic>
        <p:nvPicPr>
          <p:cNvPr id="11" name="Picture 10"/>
          <p:cNvPicPr>
            <a:picLocks noChangeAspect="1"/>
          </p:cNvPicPr>
          <p:nvPr/>
        </p:nvPicPr>
        <p:blipFill>
          <a:blip r:embed="rId2"/>
          <a:stretch>
            <a:fillRect/>
          </a:stretch>
        </p:blipFill>
        <p:spPr>
          <a:xfrm>
            <a:off x="1171852" y="3902644"/>
            <a:ext cx="2806573" cy="2453707"/>
          </a:xfrm>
          <a:prstGeom prst="rect">
            <a:avLst/>
          </a:prstGeom>
        </p:spPr>
      </p:pic>
      <p:pic>
        <p:nvPicPr>
          <p:cNvPr id="12" name="Picture 11"/>
          <p:cNvPicPr>
            <a:picLocks noChangeAspect="1"/>
          </p:cNvPicPr>
          <p:nvPr/>
        </p:nvPicPr>
        <p:blipFill>
          <a:blip r:embed="rId3"/>
          <a:stretch>
            <a:fillRect/>
          </a:stretch>
        </p:blipFill>
        <p:spPr>
          <a:xfrm>
            <a:off x="4740240" y="3824078"/>
            <a:ext cx="2746410" cy="2532273"/>
          </a:xfrm>
          <a:prstGeom prst="rect">
            <a:avLst/>
          </a:prstGeom>
        </p:spPr>
      </p:pic>
      <p:sp>
        <p:nvSpPr>
          <p:cNvPr id="2" name="Rectangle 1"/>
          <p:cNvSpPr/>
          <p:nvPr/>
        </p:nvSpPr>
        <p:spPr>
          <a:xfrm>
            <a:off x="666112" y="3286339"/>
            <a:ext cx="3466398" cy="369332"/>
          </a:xfrm>
          <a:prstGeom prst="rect">
            <a:avLst/>
          </a:prstGeom>
        </p:spPr>
        <p:txBody>
          <a:bodyPr wrap="none">
            <a:spAutoFit/>
          </a:bodyPr>
          <a:lstStyle/>
          <a:p>
            <a:pPr marL="342900" indent="-342900">
              <a:buFont typeface="Wingdings" panose="05000000000000000000" pitchFamily="2" charset="2"/>
              <a:buChar char="Ø"/>
            </a:pPr>
            <a:r>
              <a:rPr lang="en-US" dirty="0"/>
              <a:t>can deep architectures do this?</a:t>
            </a:r>
          </a:p>
        </p:txBody>
      </p:sp>
      <p:sp>
        <p:nvSpPr>
          <p:cNvPr id="3" name="Rectangle 2">
            <a:extLst>
              <a:ext uri="{FF2B5EF4-FFF2-40B4-BE49-F238E27FC236}">
                <a16:creationId xmlns:a16="http://schemas.microsoft.com/office/drawing/2014/main" id="{8CCFA046-4DE6-5F86-8D25-7AE92D79055D}"/>
              </a:ext>
            </a:extLst>
          </p:cNvPr>
          <p:cNvSpPr/>
          <p:nvPr/>
        </p:nvSpPr>
        <p:spPr>
          <a:xfrm>
            <a:off x="431194" y="151689"/>
            <a:ext cx="8208466" cy="1046440"/>
          </a:xfrm>
          <a:prstGeom prst="rect">
            <a:avLst/>
          </a:prstGeom>
        </p:spPr>
        <p:txBody>
          <a:bodyPr wrap="none">
            <a:spAutoFit/>
          </a:bodyPr>
          <a:lstStyle/>
          <a:p>
            <a:pPr algn="ctr"/>
            <a:r>
              <a:rPr lang="en-US" sz="2400" b="1" dirty="0" err="1">
                <a:latin typeface="Arial" panose="020B0604020202020204" pitchFamily="34" charset="0"/>
                <a:cs typeface="Arial" panose="020B0604020202020204" pitchFamily="34" charset="0"/>
              </a:rPr>
              <a:t>DeCAF</a:t>
            </a:r>
            <a:r>
              <a:rPr lang="en-US" sz="2400" b="1" dirty="0">
                <a:latin typeface="Arial" panose="020B0604020202020204" pitchFamily="34" charset="0"/>
                <a:cs typeface="Arial" panose="020B0604020202020204" pitchFamily="34" charset="0"/>
              </a:rPr>
              <a:t>: A </a:t>
            </a:r>
            <a:r>
              <a:rPr lang="en-US" sz="2400" b="1" u="sng" dirty="0">
                <a:latin typeface="Arial" panose="020B0604020202020204" pitchFamily="34" charset="0"/>
                <a:cs typeface="Arial" panose="020B0604020202020204" pitchFamily="34" charset="0"/>
              </a:rPr>
              <a:t>Deep Convolutional Activation Feature</a:t>
            </a:r>
          </a:p>
          <a:p>
            <a:pPr algn="ctr"/>
            <a:r>
              <a:rPr lang="en-US" sz="2400" b="1" dirty="0">
                <a:latin typeface="Arial" panose="020B0604020202020204" pitchFamily="34" charset="0"/>
                <a:cs typeface="Arial" panose="020B0604020202020204" pitchFamily="34" charset="0"/>
              </a:rPr>
              <a:t>for Generic Visual Recognition</a:t>
            </a:r>
          </a:p>
          <a:p>
            <a:pPr algn="ctr"/>
            <a:r>
              <a:rPr lang="en-US" sz="1400" dirty="0">
                <a:latin typeface="Arial" panose="020B0604020202020204" pitchFamily="34" charset="0"/>
                <a:cs typeface="Arial" panose="020B0604020202020204" pitchFamily="34" charset="0"/>
              </a:rPr>
              <a:t>Jeff Donahue, </a:t>
            </a:r>
            <a:r>
              <a:rPr lang="en-US" sz="1400" dirty="0" err="1">
                <a:latin typeface="Arial" panose="020B0604020202020204" pitchFamily="34" charset="0"/>
                <a:cs typeface="Arial" panose="020B0604020202020204" pitchFamily="34" charset="0"/>
              </a:rPr>
              <a:t>Yangqing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Jia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Oriol</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Vinyals</a:t>
            </a:r>
            <a:r>
              <a:rPr lang="en-US" sz="1400" dirty="0">
                <a:latin typeface="Arial" panose="020B0604020202020204" pitchFamily="34" charset="0"/>
                <a:cs typeface="Arial" panose="020B0604020202020204" pitchFamily="34" charset="0"/>
              </a:rPr>
              <a:t>, Judy Hoffman, </a:t>
            </a:r>
            <a:r>
              <a:rPr lang="en-US" sz="1400" dirty="0" err="1">
                <a:latin typeface="Arial" panose="020B0604020202020204" pitchFamily="34" charset="0"/>
                <a:cs typeface="Arial" panose="020B0604020202020204" pitchFamily="34" charset="0"/>
              </a:rPr>
              <a:t>Ning</a:t>
            </a:r>
            <a:r>
              <a:rPr lang="en-US" sz="1400" dirty="0">
                <a:latin typeface="Arial" panose="020B0604020202020204" pitchFamily="34" charset="0"/>
                <a:cs typeface="Arial" panose="020B0604020202020204" pitchFamily="34" charset="0"/>
              </a:rPr>
              <a:t> Zhang, Eric </a:t>
            </a:r>
            <a:r>
              <a:rPr lang="en-US" sz="1400" dirty="0" err="1">
                <a:latin typeface="Arial" panose="020B0604020202020204" pitchFamily="34" charset="0"/>
                <a:cs typeface="Arial" panose="020B0604020202020204" pitchFamily="34" charset="0"/>
              </a:rPr>
              <a:t>Tzeng</a:t>
            </a:r>
            <a:r>
              <a:rPr lang="en-US" sz="1400" dirty="0">
                <a:latin typeface="Arial" panose="020B0604020202020204" pitchFamily="34" charset="0"/>
                <a:cs typeface="Arial" panose="020B0604020202020204" pitchFamily="34" charset="0"/>
              </a:rPr>
              <a:t> and Trevor Darrell</a:t>
            </a:r>
            <a:endParaRPr lang="en-US" sz="1400" b="1" dirty="0">
              <a:solidFill>
                <a:srgbClr val="55555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8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112" y="785774"/>
            <a:ext cx="7849238" cy="1200329"/>
          </a:xfrm>
          <a:prstGeom prst="rect">
            <a:avLst/>
          </a:prstGeom>
        </p:spPr>
        <p:txBody>
          <a:bodyPr wrap="square">
            <a:spAutoFit/>
          </a:bodyPr>
          <a:lstStyle/>
          <a:p>
            <a:pPr marL="285750" indent="-285750">
              <a:buFont typeface="Wingdings" panose="05000000000000000000" pitchFamily="2" charset="2"/>
              <a:buChar char="Ø"/>
            </a:pPr>
            <a:r>
              <a:rPr lang="en-US" dirty="0"/>
              <a:t>Deep architectures should be able to capture salient aspects of a given domain </a:t>
            </a:r>
            <a:r>
              <a:rPr lang="en-US" dirty="0">
                <a:solidFill>
                  <a:srgbClr val="0070C0"/>
                </a:solidFill>
              </a:rPr>
              <a:t>[</a:t>
            </a:r>
            <a:r>
              <a:rPr lang="en-US" i="1" dirty="0">
                <a:solidFill>
                  <a:srgbClr val="0070C0"/>
                </a:solidFill>
              </a:rPr>
              <a:t>Krizhevsky NIPS 2012</a:t>
            </a:r>
            <a:r>
              <a:rPr lang="en-US" dirty="0">
                <a:solidFill>
                  <a:srgbClr val="0070C0"/>
                </a:solidFill>
              </a:rPr>
              <a:t>], [</a:t>
            </a:r>
            <a:r>
              <a:rPr lang="en-US" i="1" dirty="0">
                <a:solidFill>
                  <a:srgbClr val="0070C0"/>
                </a:solidFill>
              </a:rPr>
              <a:t>Singh ECCV 2012</a:t>
            </a:r>
            <a:r>
              <a:rPr lang="en-US" dirty="0">
                <a:solidFill>
                  <a:srgbClr val="0070C0"/>
                </a:solidFill>
              </a:rPr>
              <a:t>]</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sp>
        <p:nvSpPr>
          <p:cNvPr id="7" name="Rectangle 6"/>
          <p:cNvSpPr/>
          <p:nvPr/>
        </p:nvSpPr>
        <p:spPr>
          <a:xfrm>
            <a:off x="473884" y="367763"/>
            <a:ext cx="7849238" cy="369332"/>
          </a:xfrm>
          <a:prstGeom prst="rect">
            <a:avLst/>
          </a:prstGeom>
        </p:spPr>
        <p:txBody>
          <a:bodyPr wrap="square">
            <a:spAutoFit/>
          </a:bodyPr>
          <a:lstStyle/>
          <a:p>
            <a:r>
              <a:rPr lang="en-US" b="1" dirty="0"/>
              <a:t>Why Deep Models:</a:t>
            </a:r>
          </a:p>
        </p:txBody>
      </p:sp>
      <p:sp>
        <p:nvSpPr>
          <p:cNvPr id="9" name="Rectangle 8"/>
          <p:cNvSpPr/>
          <p:nvPr/>
        </p:nvSpPr>
        <p:spPr>
          <a:xfrm>
            <a:off x="666112" y="4237466"/>
            <a:ext cx="7849238" cy="646331"/>
          </a:xfrm>
          <a:prstGeom prst="rect">
            <a:avLst/>
          </a:prstGeom>
        </p:spPr>
        <p:txBody>
          <a:bodyPr wrap="square">
            <a:spAutoFit/>
          </a:bodyPr>
          <a:lstStyle/>
          <a:p>
            <a:pPr marL="342900" indent="-342900">
              <a:buFont typeface="Wingdings" panose="05000000000000000000" pitchFamily="2" charset="2"/>
              <a:buChar char="Ø"/>
            </a:pPr>
            <a:r>
              <a:rPr lang="en-US" dirty="0"/>
              <a:t>With limited training data, fully-supervised deep architectures generally overfit</a:t>
            </a:r>
          </a:p>
          <a:p>
            <a:endParaRPr lang="en-US" dirty="0"/>
          </a:p>
        </p:txBody>
      </p:sp>
      <p:sp>
        <p:nvSpPr>
          <p:cNvPr id="10" name="Rectangle 9"/>
          <p:cNvSpPr/>
          <p:nvPr/>
        </p:nvSpPr>
        <p:spPr>
          <a:xfrm>
            <a:off x="473884" y="3608113"/>
            <a:ext cx="7849238" cy="369332"/>
          </a:xfrm>
          <a:prstGeom prst="rect">
            <a:avLst/>
          </a:prstGeom>
        </p:spPr>
        <p:txBody>
          <a:bodyPr wrap="square">
            <a:spAutoFit/>
          </a:bodyPr>
          <a:lstStyle/>
          <a:p>
            <a:r>
              <a:rPr lang="en-US" b="1" dirty="0"/>
              <a:t>However:</a:t>
            </a:r>
          </a:p>
        </p:txBody>
      </p:sp>
      <p:sp>
        <p:nvSpPr>
          <p:cNvPr id="2" name="Rectangle 1"/>
          <p:cNvSpPr/>
          <p:nvPr/>
        </p:nvSpPr>
        <p:spPr>
          <a:xfrm>
            <a:off x="666111" y="1768621"/>
            <a:ext cx="7955374" cy="646331"/>
          </a:xfrm>
          <a:prstGeom prst="rect">
            <a:avLst/>
          </a:prstGeom>
        </p:spPr>
        <p:txBody>
          <a:bodyPr wrap="square">
            <a:spAutoFit/>
          </a:bodyPr>
          <a:lstStyle/>
          <a:p>
            <a:pPr marL="285750" indent="-285750">
              <a:buFont typeface="Wingdings" panose="05000000000000000000" pitchFamily="2" charset="2"/>
              <a:buChar char="Ø"/>
            </a:pPr>
            <a:r>
              <a:rPr lang="en-US" dirty="0"/>
              <a:t>Perform better than traditional hand-engineered representations </a:t>
            </a:r>
          </a:p>
          <a:p>
            <a:r>
              <a:rPr lang="en-US" dirty="0">
                <a:solidFill>
                  <a:schemeClr val="accent6">
                    <a:lumMod val="60000"/>
                    <a:lumOff val="40000"/>
                  </a:schemeClr>
                </a:solidFill>
              </a:rPr>
              <a:t>      </a:t>
            </a:r>
            <a:r>
              <a:rPr lang="en-US" dirty="0">
                <a:solidFill>
                  <a:srgbClr val="0070C0"/>
                </a:solidFill>
              </a:rPr>
              <a:t>[</a:t>
            </a:r>
            <a:r>
              <a:rPr lang="en-US" i="1" dirty="0">
                <a:solidFill>
                  <a:srgbClr val="0070C0"/>
                </a:solidFill>
              </a:rPr>
              <a:t>Le CVPR 2011</a:t>
            </a:r>
            <a:r>
              <a:rPr lang="en-US" dirty="0">
                <a:solidFill>
                  <a:srgbClr val="0070C0"/>
                </a:solidFill>
              </a:rPr>
              <a:t>]</a:t>
            </a:r>
          </a:p>
        </p:txBody>
      </p:sp>
      <p:sp>
        <p:nvSpPr>
          <p:cNvPr id="3" name="Rectangle 2"/>
          <p:cNvSpPr/>
          <p:nvPr/>
        </p:nvSpPr>
        <p:spPr>
          <a:xfrm>
            <a:off x="666111" y="2689562"/>
            <a:ext cx="7763785" cy="369332"/>
          </a:xfrm>
          <a:prstGeom prst="rect">
            <a:avLst/>
          </a:prstGeom>
        </p:spPr>
        <p:txBody>
          <a:bodyPr wrap="square">
            <a:spAutoFit/>
          </a:bodyPr>
          <a:lstStyle/>
          <a:p>
            <a:pPr marL="285750" indent="-285750">
              <a:buFont typeface="Wingdings" panose="05000000000000000000" pitchFamily="2" charset="2"/>
              <a:buChar char="Ø"/>
            </a:pPr>
            <a:r>
              <a:rPr lang="en-US" dirty="0"/>
              <a:t>Had been applied to large-scale visual recognition tasks</a:t>
            </a:r>
          </a:p>
        </p:txBody>
      </p:sp>
      <p:sp>
        <p:nvSpPr>
          <p:cNvPr id="6" name="Rectangle 5"/>
          <p:cNvSpPr/>
          <p:nvPr/>
        </p:nvSpPr>
        <p:spPr>
          <a:xfrm>
            <a:off x="666110" y="5073972"/>
            <a:ext cx="7849239" cy="369332"/>
          </a:xfrm>
          <a:prstGeom prst="rect">
            <a:avLst/>
          </a:prstGeom>
        </p:spPr>
        <p:txBody>
          <a:bodyPr wrap="square">
            <a:spAutoFit/>
          </a:bodyPr>
          <a:lstStyle/>
          <a:p>
            <a:pPr marL="342900" indent="-342900">
              <a:buFont typeface="Wingdings" panose="05000000000000000000" pitchFamily="2" charset="2"/>
              <a:buChar char="Ø"/>
            </a:pPr>
            <a:r>
              <a:rPr lang="en-US" dirty="0"/>
              <a:t>Many visual recognition challenges have tasks with few training examples</a:t>
            </a:r>
          </a:p>
        </p:txBody>
      </p:sp>
    </p:spTree>
    <p:extLst>
      <p:ext uri="{BB962C8B-B14F-4D97-AF65-F5344CB8AC3E}">
        <p14:creationId xmlns:p14="http://schemas.microsoft.com/office/powerpoint/2010/main" val="106821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2" grpId="0"/>
      <p:bldP spid="3"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112" y="785774"/>
            <a:ext cx="7849238" cy="2308324"/>
          </a:xfrm>
          <a:prstGeom prst="rect">
            <a:avLst/>
          </a:prstGeom>
        </p:spPr>
        <p:txBody>
          <a:bodyPr wrap="square">
            <a:spAutoFit/>
          </a:bodyPr>
          <a:lstStyle/>
          <a:p>
            <a:pPr marL="285750" indent="-285750">
              <a:buFont typeface="Wingdings" panose="05000000000000000000" pitchFamily="2" charset="2"/>
              <a:buChar char="Ø"/>
            </a:pPr>
            <a:r>
              <a:rPr lang="en-US" dirty="0"/>
              <a:t>Train a Deep convolutional model in a fully supervised setting using Krizhevsky method and ImageNet database.</a:t>
            </a:r>
          </a:p>
          <a:p>
            <a:r>
              <a:rPr lang="en-US" dirty="0">
                <a:solidFill>
                  <a:schemeClr val="accent6">
                    <a:lumMod val="60000"/>
                    <a:lumOff val="40000"/>
                  </a:schemeClr>
                </a:solidFill>
              </a:rPr>
              <a:t>      </a:t>
            </a:r>
            <a:r>
              <a:rPr lang="en-US" dirty="0">
                <a:solidFill>
                  <a:srgbClr val="0070C0"/>
                </a:solidFill>
              </a:rPr>
              <a:t>[</a:t>
            </a:r>
            <a:r>
              <a:rPr lang="en-US" i="1" dirty="0">
                <a:solidFill>
                  <a:srgbClr val="0070C0"/>
                </a:solidFill>
              </a:rPr>
              <a:t>Krizhevsky NIPS 2012</a:t>
            </a:r>
            <a:r>
              <a:rPr lang="en-US" dirty="0">
                <a:solidFill>
                  <a:srgbClr val="0070C0"/>
                </a:solidFill>
              </a:rPr>
              <a:t>]</a:t>
            </a:r>
          </a:p>
          <a:p>
            <a:endParaRPr lang="en-US" dirty="0"/>
          </a:p>
          <a:p>
            <a:pPr marL="285750" indent="-285750">
              <a:buFont typeface="Wingdings" panose="05000000000000000000" pitchFamily="2" charset="2"/>
              <a:buChar char="Ø"/>
            </a:pPr>
            <a:r>
              <a:rPr lang="en-US" dirty="0"/>
              <a:t>Extract various features from the network</a:t>
            </a:r>
            <a:r>
              <a:rPr lang="en-US" dirty="0">
                <a:solidFill>
                  <a:schemeClr val="accent6">
                    <a:lumMod val="60000"/>
                    <a:lumOff val="40000"/>
                  </a:schemeClr>
                </a:solidFill>
              </a:rPr>
              <a:t>   </a:t>
            </a:r>
          </a:p>
          <a:p>
            <a:pPr marL="285750" indent="-285750">
              <a:buFont typeface="Wingdings" panose="05000000000000000000" pitchFamily="2" charset="2"/>
              <a:buChar char="Ø"/>
            </a:pPr>
            <a:endParaRPr lang="en-US" dirty="0">
              <a:solidFill>
                <a:schemeClr val="accent6">
                  <a:lumMod val="60000"/>
                  <a:lumOff val="40000"/>
                </a:schemeClr>
              </a:solidFill>
            </a:endParaRPr>
          </a:p>
          <a:p>
            <a:endParaRPr lang="en-US" dirty="0"/>
          </a:p>
          <a:p>
            <a:pPr marL="285750" indent="-285750">
              <a:buFont typeface="Wingdings" panose="05000000000000000000" pitchFamily="2" charset="2"/>
              <a:buChar char="Ø"/>
            </a:pPr>
            <a:r>
              <a:rPr lang="en-US" dirty="0"/>
              <a:t>Evaluate the efficiency of these features on generic vision tasks</a:t>
            </a:r>
          </a:p>
        </p:txBody>
      </p:sp>
      <p:sp>
        <p:nvSpPr>
          <p:cNvPr id="7" name="Rectangle 6"/>
          <p:cNvSpPr/>
          <p:nvPr/>
        </p:nvSpPr>
        <p:spPr>
          <a:xfrm>
            <a:off x="473884" y="367763"/>
            <a:ext cx="7849238" cy="369332"/>
          </a:xfrm>
          <a:prstGeom prst="rect">
            <a:avLst/>
          </a:prstGeom>
        </p:spPr>
        <p:txBody>
          <a:bodyPr wrap="square">
            <a:spAutoFit/>
          </a:bodyPr>
          <a:lstStyle/>
          <a:p>
            <a:r>
              <a:rPr lang="en-US" b="1" dirty="0"/>
              <a:t>Approach:</a:t>
            </a:r>
          </a:p>
        </p:txBody>
      </p:sp>
      <p:sp>
        <p:nvSpPr>
          <p:cNvPr id="9" name="Rectangle 8"/>
          <p:cNvSpPr/>
          <p:nvPr/>
        </p:nvSpPr>
        <p:spPr>
          <a:xfrm>
            <a:off x="666112" y="4237466"/>
            <a:ext cx="7849238" cy="1754326"/>
          </a:xfrm>
          <a:prstGeom prst="rect">
            <a:avLst/>
          </a:prstGeom>
        </p:spPr>
        <p:txBody>
          <a:bodyPr wrap="square">
            <a:spAutoFit/>
          </a:bodyPr>
          <a:lstStyle/>
          <a:p>
            <a:pPr marL="342900" indent="-342900">
              <a:buFont typeface="Wingdings" panose="05000000000000000000" pitchFamily="2" charset="2"/>
              <a:buChar char="Ø"/>
            </a:pPr>
            <a:r>
              <a:rPr lang="en-US" dirty="0"/>
              <a:t>Do features extracted from the CNN generalize the other datasets?</a:t>
            </a:r>
          </a:p>
          <a:p>
            <a:endParaRPr lang="en-US" dirty="0"/>
          </a:p>
          <a:p>
            <a:pPr marL="342900" indent="-342900">
              <a:buFont typeface="Wingdings" panose="05000000000000000000" pitchFamily="2" charset="2"/>
              <a:buChar char="Ø"/>
            </a:pPr>
            <a:r>
              <a:rPr lang="en-US" dirty="0"/>
              <a:t>How does performance vary with network depth?</a:t>
            </a:r>
          </a:p>
          <a:p>
            <a:endParaRPr lang="en-US" dirty="0"/>
          </a:p>
          <a:p>
            <a:pPr marL="342900" indent="-342900">
              <a:buFont typeface="Wingdings" panose="05000000000000000000" pitchFamily="2" charset="2"/>
              <a:buChar char="Ø"/>
            </a:pPr>
            <a:r>
              <a:rPr lang="en-US" dirty="0"/>
              <a:t>How does performance vary with network architecture?</a:t>
            </a:r>
          </a:p>
          <a:p>
            <a:pPr marL="342900" indent="-342900">
              <a:buFont typeface="Wingdings" panose="05000000000000000000" pitchFamily="2" charset="2"/>
              <a:buChar char="Ø"/>
            </a:pPr>
            <a:endParaRPr lang="en-US" dirty="0"/>
          </a:p>
        </p:txBody>
      </p:sp>
      <p:sp>
        <p:nvSpPr>
          <p:cNvPr id="10" name="Rectangle 9"/>
          <p:cNvSpPr/>
          <p:nvPr/>
        </p:nvSpPr>
        <p:spPr>
          <a:xfrm>
            <a:off x="473884" y="3608113"/>
            <a:ext cx="7849238" cy="369332"/>
          </a:xfrm>
          <a:prstGeom prst="rect">
            <a:avLst/>
          </a:prstGeom>
        </p:spPr>
        <p:txBody>
          <a:bodyPr wrap="square">
            <a:spAutoFit/>
          </a:bodyPr>
          <a:lstStyle/>
          <a:p>
            <a:r>
              <a:rPr lang="en-US" b="1" dirty="0"/>
              <a:t>Questions:</a:t>
            </a:r>
          </a:p>
        </p:txBody>
      </p:sp>
    </p:spTree>
    <p:extLst>
      <p:ext uri="{BB962C8B-B14F-4D97-AF65-F5344CB8AC3E}">
        <p14:creationId xmlns:p14="http://schemas.microsoft.com/office/powerpoint/2010/main" val="13407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112" y="785774"/>
            <a:ext cx="7849238" cy="4524315"/>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t>Deep CNN architecture proposed by </a:t>
            </a:r>
            <a:r>
              <a:rPr lang="en-US" b="1" dirty="0"/>
              <a:t>Krizhevsky</a:t>
            </a:r>
            <a:r>
              <a:rPr lang="en-US" dirty="0"/>
              <a:t> </a:t>
            </a:r>
            <a:r>
              <a:rPr lang="en-US" dirty="0">
                <a:solidFill>
                  <a:srgbClr val="0070C0"/>
                </a:solidFill>
              </a:rPr>
              <a:t>[</a:t>
            </a:r>
            <a:r>
              <a:rPr lang="en-US" i="1" dirty="0">
                <a:solidFill>
                  <a:srgbClr val="0070C0"/>
                </a:solidFill>
              </a:rPr>
              <a:t>Krizhevsky NIPS 2012</a:t>
            </a:r>
            <a:r>
              <a:rPr lang="en-US" dirty="0">
                <a:solidFill>
                  <a:srgbClr val="0070C0"/>
                </a:solidFill>
              </a:rPr>
              <a:t>]</a:t>
            </a:r>
          </a:p>
          <a:p>
            <a:pPr marL="742950" lvl="1" indent="-285750">
              <a:lnSpc>
                <a:spcPct val="150000"/>
              </a:lnSpc>
              <a:buFont typeface="Calibri" panose="020F0502020204030204" pitchFamily="34" charset="0"/>
              <a:buChar char="−"/>
            </a:pPr>
            <a:r>
              <a:rPr lang="en-US" dirty="0"/>
              <a:t>5 convolutional layers (with pooling and </a:t>
            </a:r>
            <a:r>
              <a:rPr lang="en-US" dirty="0" err="1"/>
              <a:t>ReLU</a:t>
            </a:r>
            <a:r>
              <a:rPr lang="en-US" dirty="0"/>
              <a:t>)</a:t>
            </a:r>
          </a:p>
          <a:p>
            <a:pPr marL="742950" lvl="1" indent="-285750">
              <a:lnSpc>
                <a:spcPct val="150000"/>
              </a:lnSpc>
              <a:buFont typeface="Calibri" panose="020F0502020204030204" pitchFamily="34" charset="0"/>
              <a:buChar char="−"/>
            </a:pPr>
            <a:r>
              <a:rPr lang="en-US" dirty="0"/>
              <a:t>3 fully-connected layers </a:t>
            </a:r>
          </a:p>
          <a:p>
            <a:pPr marL="742950" lvl="1" indent="-285750">
              <a:lnSpc>
                <a:spcPct val="150000"/>
              </a:lnSpc>
              <a:buFont typeface="Calibri" panose="020F0502020204030204" pitchFamily="34" charset="0"/>
              <a:buChar char="−"/>
            </a:pPr>
            <a:r>
              <a:rPr lang="en-US" dirty="0"/>
              <a:t>won ImageNet Large Scale Visual recognition Challenge 2012</a:t>
            </a:r>
          </a:p>
          <a:p>
            <a:pPr marL="742950" lvl="1" indent="-285750">
              <a:lnSpc>
                <a:spcPct val="150000"/>
              </a:lnSpc>
              <a:buFont typeface="Calibri" panose="020F0502020204030204" pitchFamily="34" charset="0"/>
              <a:buChar char="−"/>
            </a:pPr>
            <a:r>
              <a:rPr lang="en-US" dirty="0"/>
              <a:t>top-1 validation error rate of 40.7%</a:t>
            </a:r>
            <a:endParaRPr lang="en-US" dirty="0">
              <a:solidFill>
                <a:schemeClr val="accent6">
                  <a:lumMod val="60000"/>
                  <a:lumOff val="40000"/>
                </a:schemeClr>
              </a:solidFill>
            </a:endParaRPr>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endParaRPr lang="en-US" dirty="0"/>
          </a:p>
        </p:txBody>
      </p:sp>
      <p:sp>
        <p:nvSpPr>
          <p:cNvPr id="7" name="Rectangle 6"/>
          <p:cNvSpPr/>
          <p:nvPr/>
        </p:nvSpPr>
        <p:spPr>
          <a:xfrm>
            <a:off x="473884" y="367763"/>
            <a:ext cx="7849238" cy="369332"/>
          </a:xfrm>
          <a:prstGeom prst="rect">
            <a:avLst/>
          </a:prstGeom>
        </p:spPr>
        <p:txBody>
          <a:bodyPr wrap="square">
            <a:spAutoFit/>
          </a:bodyPr>
          <a:lstStyle/>
          <a:p>
            <a:r>
              <a:rPr lang="en-US" b="1" dirty="0"/>
              <a:t>Adopted Network:</a:t>
            </a:r>
          </a:p>
        </p:txBody>
      </p:sp>
      <p:pic>
        <p:nvPicPr>
          <p:cNvPr id="11" name="Picture 10"/>
          <p:cNvPicPr>
            <a:picLocks noChangeAspect="1"/>
          </p:cNvPicPr>
          <p:nvPr/>
        </p:nvPicPr>
        <p:blipFill>
          <a:blip r:embed="rId2"/>
          <a:stretch>
            <a:fillRect/>
          </a:stretch>
        </p:blipFill>
        <p:spPr>
          <a:xfrm>
            <a:off x="1140773" y="3044173"/>
            <a:ext cx="7021836" cy="2144184"/>
          </a:xfrm>
          <a:prstGeom prst="rect">
            <a:avLst/>
          </a:prstGeom>
        </p:spPr>
      </p:pic>
      <p:sp>
        <p:nvSpPr>
          <p:cNvPr id="2" name="Rectangle 1"/>
          <p:cNvSpPr/>
          <p:nvPr/>
        </p:nvSpPr>
        <p:spPr>
          <a:xfrm>
            <a:off x="666112" y="5382350"/>
            <a:ext cx="7849238" cy="1338828"/>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t>follow architecture and training protocol with two differences</a:t>
            </a:r>
          </a:p>
          <a:p>
            <a:pPr marL="742950" lvl="1" indent="-285750">
              <a:lnSpc>
                <a:spcPct val="150000"/>
              </a:lnSpc>
              <a:buFont typeface="Calibri" panose="020F0502020204030204" pitchFamily="34" charset="0"/>
              <a:buChar char="−"/>
            </a:pPr>
            <a:r>
              <a:rPr lang="en-US" dirty="0"/>
              <a:t>input 256 x 256 images rather than 224 x 224 images</a:t>
            </a:r>
          </a:p>
          <a:p>
            <a:pPr marL="742950" lvl="1" indent="-285750">
              <a:lnSpc>
                <a:spcPct val="150000"/>
              </a:lnSpc>
              <a:buFont typeface="Calibri" panose="020F0502020204030204" pitchFamily="34" charset="0"/>
              <a:buChar char="−"/>
            </a:pPr>
            <a:r>
              <a:rPr lang="en-US" dirty="0"/>
              <a:t>no data augmentation trick</a:t>
            </a:r>
            <a:endParaRPr lang="en-US" dirty="0">
              <a:solidFill>
                <a:schemeClr val="accent6">
                  <a:lumMod val="60000"/>
                  <a:lumOff val="40000"/>
                </a:schemeClr>
              </a:solidFill>
            </a:endParaRPr>
          </a:p>
        </p:txBody>
      </p:sp>
    </p:spTree>
    <p:extLst>
      <p:ext uri="{BB962C8B-B14F-4D97-AF65-F5344CB8AC3E}">
        <p14:creationId xmlns:p14="http://schemas.microsoft.com/office/powerpoint/2010/main" val="353384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112" y="785774"/>
            <a:ext cx="7849238" cy="7432804"/>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a:t>Comparison with GIST features </a:t>
            </a:r>
            <a:r>
              <a:rPr lang="en-US" dirty="0">
                <a:solidFill>
                  <a:srgbClr val="0070C0"/>
                </a:solidFill>
              </a:rPr>
              <a:t>[Oliva &amp; </a:t>
            </a:r>
            <a:r>
              <a:rPr lang="en-US" dirty="0" err="1">
                <a:solidFill>
                  <a:srgbClr val="0070C0"/>
                </a:solidFill>
              </a:rPr>
              <a:t>Torralba</a:t>
            </a:r>
            <a:r>
              <a:rPr lang="en-US" dirty="0">
                <a:solidFill>
                  <a:srgbClr val="0070C0"/>
                </a:solidFill>
              </a:rPr>
              <a:t>, 2001] </a:t>
            </a:r>
            <a:r>
              <a:rPr lang="en-US" dirty="0"/>
              <a:t>and LLC features </a:t>
            </a:r>
            <a:r>
              <a:rPr lang="en-US" dirty="0">
                <a:solidFill>
                  <a:srgbClr val="0070C0"/>
                </a:solidFill>
              </a:rPr>
              <a:t>[Wang at al., 2010]</a:t>
            </a:r>
          </a:p>
          <a:p>
            <a:pPr>
              <a:lnSpc>
                <a:spcPct val="150000"/>
              </a:lnSpc>
            </a:pPr>
            <a:endParaRPr lang="en-US" i="1" dirty="0"/>
          </a:p>
          <a:p>
            <a:pPr>
              <a:lnSpc>
                <a:spcPct val="150000"/>
              </a:lnSpc>
            </a:pPr>
            <a:endParaRPr lang="en-US" i="1" dirty="0"/>
          </a:p>
          <a:p>
            <a:pPr>
              <a:lnSpc>
                <a:spcPct val="150000"/>
              </a:lnSpc>
            </a:pPr>
            <a:endParaRPr lang="en-US" i="1" dirty="0"/>
          </a:p>
          <a:p>
            <a:pPr marL="285750" indent="-285750">
              <a:buFont typeface="Wingdings" panose="05000000000000000000" pitchFamily="2" charset="2"/>
              <a:buChar char="Ø"/>
            </a:pPr>
            <a:r>
              <a:rPr lang="en-US" dirty="0"/>
              <a:t>Use of t-SNE algorithm</a:t>
            </a:r>
            <a:r>
              <a:rPr lang="en-US" dirty="0">
                <a:solidFill>
                  <a:schemeClr val="accent6">
                    <a:lumMod val="60000"/>
                    <a:lumOff val="40000"/>
                  </a:schemeClr>
                </a:solidFill>
              </a:rPr>
              <a:t> </a:t>
            </a:r>
            <a:r>
              <a:rPr lang="en-US" i="1" dirty="0">
                <a:solidFill>
                  <a:srgbClr val="0070C0"/>
                </a:solidFill>
              </a:rPr>
              <a:t>[van der </a:t>
            </a:r>
            <a:r>
              <a:rPr lang="en-US" i="1" dirty="0" err="1">
                <a:solidFill>
                  <a:srgbClr val="0070C0"/>
                </a:solidFill>
              </a:rPr>
              <a:t>Maaten</a:t>
            </a:r>
            <a:r>
              <a:rPr lang="en-US" i="1" dirty="0">
                <a:solidFill>
                  <a:srgbClr val="0070C0"/>
                </a:solidFill>
              </a:rPr>
              <a:t> &amp; Hilton, 2008]</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Use of</a:t>
            </a:r>
            <a:r>
              <a:rPr lang="en-US" b="1" dirty="0"/>
              <a:t> ILSVRC-2012 </a:t>
            </a:r>
            <a:r>
              <a:rPr lang="en-US" dirty="0"/>
              <a:t>validation set to </a:t>
            </a:r>
            <a:r>
              <a:rPr lang="en-US" b="1" dirty="0"/>
              <a:t>avoid overfitting </a:t>
            </a:r>
            <a:r>
              <a:rPr lang="en-US" dirty="0"/>
              <a:t>(150,000 photographs)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t>Use of</a:t>
            </a:r>
            <a:r>
              <a:rPr lang="en-US" b="1" dirty="0"/>
              <a:t> SUN-397 </a:t>
            </a:r>
            <a:r>
              <a:rPr lang="en-US" dirty="0"/>
              <a:t>dataset to evaluate how dataset </a:t>
            </a:r>
            <a:r>
              <a:rPr lang="en-US" b="1" dirty="0"/>
              <a:t>bias affects results</a:t>
            </a:r>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endParaRPr lang="en-US" dirty="0"/>
          </a:p>
        </p:txBody>
      </p:sp>
      <p:sp>
        <p:nvSpPr>
          <p:cNvPr id="7" name="Rectangle 6"/>
          <p:cNvSpPr/>
          <p:nvPr/>
        </p:nvSpPr>
        <p:spPr>
          <a:xfrm>
            <a:off x="473884" y="367763"/>
            <a:ext cx="7849238" cy="369332"/>
          </a:xfrm>
          <a:prstGeom prst="rect">
            <a:avLst/>
          </a:prstGeom>
        </p:spPr>
        <p:txBody>
          <a:bodyPr wrap="square">
            <a:spAutoFit/>
          </a:bodyPr>
          <a:lstStyle/>
          <a:p>
            <a:r>
              <a:rPr lang="en-US" b="1" dirty="0"/>
              <a:t>Qualitatively and Quantitatively Feedback:</a:t>
            </a:r>
          </a:p>
        </p:txBody>
      </p:sp>
    </p:spTree>
    <p:extLst>
      <p:ext uri="{BB962C8B-B14F-4D97-AF65-F5344CB8AC3E}">
        <p14:creationId xmlns:p14="http://schemas.microsoft.com/office/powerpoint/2010/main" val="31817582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9955" y="151689"/>
            <a:ext cx="6090963" cy="461665"/>
          </a:xfrm>
          <a:prstGeom prst="rect">
            <a:avLst/>
          </a:prstGeom>
        </p:spPr>
        <p:txBody>
          <a:bodyPr wrap="none">
            <a:spAutoFit/>
          </a:bodyPr>
          <a:lstStyle/>
          <a:p>
            <a:pPr algn="ctr"/>
            <a:r>
              <a:rPr lang="en-US" sz="2400" b="1" dirty="0">
                <a:latin typeface="Arial" panose="020B0604020202020204" pitchFamily="34" charset="0"/>
                <a:cs typeface="Arial" panose="020B0604020202020204" pitchFamily="34" charset="0"/>
              </a:rPr>
              <a:t>Feature Generalization and Visualization</a:t>
            </a:r>
            <a:endParaRPr lang="en-US" sz="1400" b="1" dirty="0">
              <a:solidFill>
                <a:srgbClr val="555555"/>
              </a:solidFill>
              <a:latin typeface="Arial" panose="020B0604020202020204" pitchFamily="34" charset="0"/>
              <a:cs typeface="Arial" panose="020B0604020202020204" pitchFamily="34" charset="0"/>
            </a:endParaRPr>
          </a:p>
        </p:txBody>
      </p:sp>
      <p:sp>
        <p:nvSpPr>
          <p:cNvPr id="6" name="TextBox 5"/>
          <p:cNvSpPr txBox="1"/>
          <p:nvPr/>
        </p:nvSpPr>
        <p:spPr>
          <a:xfrm>
            <a:off x="511611" y="940525"/>
            <a:ext cx="8047650" cy="369332"/>
          </a:xfrm>
          <a:prstGeom prst="rect">
            <a:avLst/>
          </a:prstGeom>
          <a:noFill/>
        </p:spPr>
        <p:txBody>
          <a:bodyPr wrap="square" rtlCol="0">
            <a:spAutoFit/>
          </a:bodyPr>
          <a:lstStyle/>
          <a:p>
            <a:r>
              <a:rPr lang="en-US" b="1" dirty="0"/>
              <a:t>T-SNE</a:t>
            </a:r>
            <a:r>
              <a:rPr lang="en-US" dirty="0"/>
              <a:t> Algorithm </a:t>
            </a:r>
            <a:r>
              <a:rPr lang="en-US" dirty="0">
                <a:solidFill>
                  <a:srgbClr val="0070C0"/>
                </a:solidFill>
                <a:latin typeface="NimbusRomNo9L-Regu"/>
              </a:rPr>
              <a:t>[van der </a:t>
            </a:r>
            <a:r>
              <a:rPr lang="en-US" dirty="0" err="1">
                <a:solidFill>
                  <a:srgbClr val="0070C0"/>
                </a:solidFill>
                <a:latin typeface="NimbusRomNo9L-Regu"/>
              </a:rPr>
              <a:t>Maaten</a:t>
            </a:r>
            <a:r>
              <a:rPr lang="en-US" dirty="0">
                <a:solidFill>
                  <a:srgbClr val="0070C0"/>
                </a:solidFill>
                <a:latin typeface="NimbusRomNo9L-Regu"/>
              </a:rPr>
              <a:t> &amp; Hinton, 2008] </a:t>
            </a:r>
            <a:endParaRPr lang="en-US" dirty="0">
              <a:solidFill>
                <a:srgbClr val="0070C0"/>
              </a:solidFill>
            </a:endParaRPr>
          </a:p>
        </p:txBody>
      </p:sp>
      <p:sp>
        <p:nvSpPr>
          <p:cNvPr id="8" name="TextBox 7"/>
          <p:cNvSpPr txBox="1"/>
          <p:nvPr/>
        </p:nvSpPr>
        <p:spPr>
          <a:xfrm>
            <a:off x="586759" y="2156928"/>
            <a:ext cx="1806392" cy="923330"/>
          </a:xfrm>
          <a:prstGeom prst="rect">
            <a:avLst/>
          </a:prstGeom>
          <a:noFill/>
        </p:spPr>
        <p:txBody>
          <a:bodyPr wrap="none" rtlCol="0">
            <a:spAutoFit/>
          </a:bodyPr>
          <a:lstStyle/>
          <a:p>
            <a:pPr marL="285750" indent="-285750">
              <a:buFont typeface="Arial" panose="020B0604020202020204" pitchFamily="34" charset="0"/>
              <a:buChar char="•"/>
            </a:pPr>
            <a:r>
              <a:rPr lang="en-US" dirty="0"/>
              <a:t>LLC Features</a:t>
            </a:r>
          </a:p>
          <a:p>
            <a:pPr marL="285750" indent="-285750">
              <a:buFont typeface="Arial" panose="020B0604020202020204" pitchFamily="34" charset="0"/>
              <a:buChar char="•"/>
            </a:pPr>
            <a:r>
              <a:rPr lang="en-US" dirty="0"/>
              <a:t>GIST Features </a:t>
            </a:r>
          </a:p>
          <a:p>
            <a:pPr marL="285750" indent="-285750">
              <a:buFont typeface="Arial" panose="020B0604020202020204" pitchFamily="34" charset="0"/>
              <a:buChar char="•"/>
            </a:pPr>
            <a:r>
              <a:rPr lang="en-US" dirty="0" err="1"/>
              <a:t>DeCAF</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0927" y="1810333"/>
            <a:ext cx="5430591" cy="4013465"/>
          </a:xfrm>
          <a:prstGeom prst="rect">
            <a:avLst/>
          </a:prstGeom>
        </p:spPr>
      </p:pic>
      <p:sp>
        <p:nvSpPr>
          <p:cNvPr id="12" name="Rectangle 11"/>
          <p:cNvSpPr/>
          <p:nvPr/>
        </p:nvSpPr>
        <p:spPr>
          <a:xfrm>
            <a:off x="511611" y="1441001"/>
            <a:ext cx="7345680" cy="369332"/>
          </a:xfrm>
          <a:prstGeom prst="rect">
            <a:avLst/>
          </a:prstGeom>
        </p:spPr>
        <p:txBody>
          <a:bodyPr wrap="square">
            <a:spAutoFit/>
          </a:bodyPr>
          <a:lstStyle/>
          <a:p>
            <a:r>
              <a:rPr lang="en-US" dirty="0">
                <a:latin typeface="NimbusRomNo9L-Regu"/>
              </a:rPr>
              <a:t>t-SNE feature visualizations on the </a:t>
            </a:r>
            <a:r>
              <a:rPr lang="en-US" b="1" dirty="0">
                <a:latin typeface="NimbusRomNo9L-Regu"/>
              </a:rPr>
              <a:t>ILSVRC-2012 validation set</a:t>
            </a:r>
            <a:endParaRPr lang="en-US" b="1" dirty="0"/>
          </a:p>
        </p:txBody>
      </p:sp>
      <p:sp>
        <p:nvSpPr>
          <p:cNvPr id="13" name="TextBox 12"/>
          <p:cNvSpPr txBox="1"/>
          <p:nvPr/>
        </p:nvSpPr>
        <p:spPr>
          <a:xfrm>
            <a:off x="1957627" y="4022176"/>
            <a:ext cx="1485087" cy="369332"/>
          </a:xfrm>
          <a:prstGeom prst="rect">
            <a:avLst/>
          </a:prstGeom>
          <a:noFill/>
        </p:spPr>
        <p:txBody>
          <a:bodyPr wrap="none" rtlCol="0">
            <a:spAutoFit/>
          </a:bodyPr>
          <a:lstStyle/>
          <a:p>
            <a:r>
              <a:rPr lang="en-US" dirty="0">
                <a:solidFill>
                  <a:srgbClr val="FF0000"/>
                </a:solidFill>
              </a:rPr>
              <a:t>LLC FEATURES</a:t>
            </a:r>
          </a:p>
        </p:txBody>
      </p:sp>
      <p:sp>
        <p:nvSpPr>
          <p:cNvPr id="16" name="Rectangle 15"/>
          <p:cNvSpPr/>
          <p:nvPr/>
        </p:nvSpPr>
        <p:spPr>
          <a:xfrm>
            <a:off x="142913" y="5823798"/>
            <a:ext cx="8858173"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latin typeface="NimbusRomNo9L-Regu"/>
              </a:rPr>
              <a:t>To visualize features: we run the t-SNE algorithm to find a 2-dimensional embedding of the high-dimensional feature space, and plot them as points colored depending on their semantic category in a particular hierarchy.</a:t>
            </a:r>
            <a:endParaRPr lang="en-US" dirty="0"/>
          </a:p>
        </p:txBody>
      </p:sp>
    </p:spTree>
    <p:extLst>
      <p:ext uri="{BB962C8B-B14F-4D97-AF65-F5344CB8AC3E}">
        <p14:creationId xmlns:p14="http://schemas.microsoft.com/office/powerpoint/2010/main" val="2881816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40" y="3957052"/>
            <a:ext cx="3546691" cy="270015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18" y="443744"/>
            <a:ext cx="3960533" cy="29270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877" y="259078"/>
            <a:ext cx="3704630" cy="266794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3300" y="3932338"/>
            <a:ext cx="3605783" cy="2900948"/>
          </a:xfrm>
          <a:prstGeom prst="rect">
            <a:avLst/>
          </a:prstGeom>
        </p:spPr>
      </p:pic>
      <p:sp>
        <p:nvSpPr>
          <p:cNvPr id="8" name="TextBox 7"/>
          <p:cNvSpPr txBox="1"/>
          <p:nvPr/>
        </p:nvSpPr>
        <p:spPr>
          <a:xfrm>
            <a:off x="1460297" y="3587720"/>
            <a:ext cx="1588576" cy="369332"/>
          </a:xfrm>
          <a:prstGeom prst="rect">
            <a:avLst/>
          </a:prstGeom>
          <a:noFill/>
        </p:spPr>
        <p:txBody>
          <a:bodyPr wrap="none" rtlCol="0">
            <a:spAutoFit/>
          </a:bodyPr>
          <a:lstStyle/>
          <a:p>
            <a:r>
              <a:rPr lang="en-US" dirty="0">
                <a:solidFill>
                  <a:srgbClr val="FF0000"/>
                </a:solidFill>
              </a:rPr>
              <a:t>GIST FEATURES</a:t>
            </a:r>
          </a:p>
        </p:txBody>
      </p:sp>
      <p:sp>
        <p:nvSpPr>
          <p:cNvPr id="10" name="TextBox 9"/>
          <p:cNvSpPr txBox="1"/>
          <p:nvPr/>
        </p:nvSpPr>
        <p:spPr>
          <a:xfrm>
            <a:off x="6353075" y="74412"/>
            <a:ext cx="1905971" cy="369332"/>
          </a:xfrm>
          <a:prstGeom prst="rect">
            <a:avLst/>
          </a:prstGeom>
          <a:noFill/>
        </p:spPr>
        <p:txBody>
          <a:bodyPr wrap="none" rtlCol="0">
            <a:spAutoFit/>
          </a:bodyPr>
          <a:lstStyle/>
          <a:p>
            <a:r>
              <a:rPr lang="en-US" dirty="0">
                <a:solidFill>
                  <a:srgbClr val="FF0000"/>
                </a:solidFill>
              </a:rPr>
              <a:t>DeCAF</a:t>
            </a:r>
            <a:r>
              <a:rPr lang="en-US" baseline="-25000" dirty="0">
                <a:solidFill>
                  <a:srgbClr val="FF0000"/>
                </a:solidFill>
              </a:rPr>
              <a:t>1</a:t>
            </a:r>
            <a:r>
              <a:rPr lang="en-US" dirty="0">
                <a:solidFill>
                  <a:srgbClr val="FF0000"/>
                </a:solidFill>
              </a:rPr>
              <a:t> FEATURES</a:t>
            </a:r>
          </a:p>
        </p:txBody>
      </p:sp>
      <p:sp>
        <p:nvSpPr>
          <p:cNvPr id="11" name="TextBox 10"/>
          <p:cNvSpPr txBox="1"/>
          <p:nvPr/>
        </p:nvSpPr>
        <p:spPr>
          <a:xfrm>
            <a:off x="6144891" y="3587720"/>
            <a:ext cx="1867499" cy="369332"/>
          </a:xfrm>
          <a:prstGeom prst="rect">
            <a:avLst/>
          </a:prstGeom>
          <a:noFill/>
        </p:spPr>
        <p:txBody>
          <a:bodyPr wrap="none" rtlCol="0">
            <a:spAutoFit/>
          </a:bodyPr>
          <a:lstStyle/>
          <a:p>
            <a:r>
              <a:rPr lang="en-US" dirty="0">
                <a:solidFill>
                  <a:srgbClr val="FF0000"/>
                </a:solidFill>
              </a:rPr>
              <a:t>DeCAF</a:t>
            </a:r>
            <a:r>
              <a:rPr lang="en-US" baseline="-25000" dirty="0">
                <a:solidFill>
                  <a:srgbClr val="FF0000"/>
                </a:solidFill>
              </a:rPr>
              <a:t>6</a:t>
            </a:r>
            <a:r>
              <a:rPr lang="en-US" dirty="0">
                <a:solidFill>
                  <a:srgbClr val="FF0000"/>
                </a:solidFill>
              </a:rPr>
              <a:t> FEATURES</a:t>
            </a:r>
          </a:p>
        </p:txBody>
      </p:sp>
      <p:sp>
        <p:nvSpPr>
          <p:cNvPr id="12" name="TextBox 11"/>
          <p:cNvSpPr txBox="1"/>
          <p:nvPr/>
        </p:nvSpPr>
        <p:spPr>
          <a:xfrm>
            <a:off x="1460297" y="74412"/>
            <a:ext cx="1485087" cy="369332"/>
          </a:xfrm>
          <a:prstGeom prst="rect">
            <a:avLst/>
          </a:prstGeom>
          <a:noFill/>
        </p:spPr>
        <p:txBody>
          <a:bodyPr wrap="none" rtlCol="0">
            <a:spAutoFit/>
          </a:bodyPr>
          <a:lstStyle/>
          <a:p>
            <a:r>
              <a:rPr lang="en-US" dirty="0">
                <a:solidFill>
                  <a:srgbClr val="FF0000"/>
                </a:solidFill>
              </a:rPr>
              <a:t>LLC FEATURES</a:t>
            </a:r>
          </a:p>
        </p:txBody>
      </p:sp>
    </p:spTree>
    <p:extLst>
      <p:ext uri="{BB962C8B-B14F-4D97-AF65-F5344CB8AC3E}">
        <p14:creationId xmlns:p14="http://schemas.microsoft.com/office/powerpoint/2010/main" val="382859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53829" y="2070919"/>
            <a:ext cx="6858058" cy="4424166"/>
          </a:xfrm>
          <a:prstGeom prst="rect">
            <a:avLst/>
          </a:prstGeom>
        </p:spPr>
      </p:pic>
      <p:sp>
        <p:nvSpPr>
          <p:cNvPr id="5" name="Rectangle 4"/>
          <p:cNvSpPr/>
          <p:nvPr/>
        </p:nvSpPr>
        <p:spPr>
          <a:xfrm>
            <a:off x="526869" y="442687"/>
            <a:ext cx="7911737" cy="646331"/>
          </a:xfrm>
          <a:prstGeom prst="rect">
            <a:avLst/>
          </a:prstGeom>
        </p:spPr>
        <p:txBody>
          <a:bodyPr wrap="square">
            <a:spAutoFit/>
          </a:bodyPr>
          <a:lstStyle/>
          <a:p>
            <a:r>
              <a:rPr lang="en-US" b="1" dirty="0">
                <a:latin typeface="NimbusRomNo9L-Regu"/>
              </a:rPr>
              <a:t>DeCAF</a:t>
            </a:r>
            <a:r>
              <a:rPr lang="en-US" b="1" baseline="-25000" dirty="0">
                <a:latin typeface="NimbusRomNo9L-Regu"/>
              </a:rPr>
              <a:t>6</a:t>
            </a:r>
            <a:r>
              <a:rPr lang="en-US" b="1" dirty="0">
                <a:latin typeface="NimbusRomNo9L-Regu"/>
              </a:rPr>
              <a:t> features </a:t>
            </a:r>
            <a:r>
              <a:rPr lang="en-US" dirty="0">
                <a:latin typeface="NimbusRomNo9L-Regu"/>
              </a:rPr>
              <a:t>trained on </a:t>
            </a:r>
            <a:r>
              <a:rPr lang="en-US" b="1" dirty="0">
                <a:latin typeface="NimbusRomNo9L-Regu"/>
              </a:rPr>
              <a:t>ILSVRC-2012</a:t>
            </a:r>
            <a:r>
              <a:rPr lang="en-US" dirty="0">
                <a:latin typeface="NimbusRomNo9L-Regu"/>
              </a:rPr>
              <a:t> generalized to </a:t>
            </a:r>
            <a:r>
              <a:rPr lang="en-US" b="1" dirty="0">
                <a:latin typeface="NimbusRomNo9L-Regu"/>
              </a:rPr>
              <a:t>SUN-397</a:t>
            </a:r>
            <a:r>
              <a:rPr lang="en-US" dirty="0">
                <a:latin typeface="NimbusRomNo9L-Regu"/>
              </a:rPr>
              <a:t> when considering semantic groupings of labels</a:t>
            </a:r>
            <a:endParaRPr lang="en-US" dirty="0"/>
          </a:p>
        </p:txBody>
      </p:sp>
      <p:sp>
        <p:nvSpPr>
          <p:cNvPr id="6" name="Rectangle 5"/>
          <p:cNvSpPr/>
          <p:nvPr/>
        </p:nvSpPr>
        <p:spPr>
          <a:xfrm>
            <a:off x="526869" y="1256803"/>
            <a:ext cx="7485018" cy="646331"/>
          </a:xfrm>
          <a:prstGeom prst="rect">
            <a:avLst/>
          </a:prstGeom>
        </p:spPr>
        <p:txBody>
          <a:bodyPr wrap="square">
            <a:spAutoFit/>
          </a:bodyPr>
          <a:lstStyle/>
          <a:p>
            <a:r>
              <a:rPr lang="en-US" b="1" dirty="0">
                <a:latin typeface="NimbusRomNo9L-Regu"/>
              </a:rPr>
              <a:t>SUN-397: </a:t>
            </a:r>
            <a:r>
              <a:rPr lang="en-US" dirty="0">
                <a:latin typeface="NimbusRomNo9L-Regu"/>
              </a:rPr>
              <a:t>Large-scale scene recognition from abbey to zoo. </a:t>
            </a:r>
          </a:p>
          <a:p>
            <a:r>
              <a:rPr lang="en-US" dirty="0">
                <a:latin typeface="NimbusRomNo9L-Regu"/>
              </a:rPr>
              <a:t>(</a:t>
            </a:r>
            <a:r>
              <a:rPr lang="en-US" b="1" dirty="0"/>
              <a:t>899 </a:t>
            </a:r>
            <a:r>
              <a:rPr lang="en-US" dirty="0"/>
              <a:t>categories and </a:t>
            </a:r>
            <a:r>
              <a:rPr lang="en-US" b="1" dirty="0"/>
              <a:t>130,519</a:t>
            </a:r>
            <a:r>
              <a:rPr lang="en-US" dirty="0"/>
              <a:t> images)</a:t>
            </a:r>
          </a:p>
        </p:txBody>
      </p:sp>
    </p:spTree>
    <p:extLst>
      <p:ext uri="{BB962C8B-B14F-4D97-AF65-F5344CB8AC3E}">
        <p14:creationId xmlns:p14="http://schemas.microsoft.com/office/powerpoint/2010/main" val="39311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1613</TotalTime>
  <Words>5721</Words>
  <Application>Microsoft Macintosh PowerPoint</Application>
  <PresentationFormat>On-screen Show (4:3)</PresentationFormat>
  <Paragraphs>1069</Paragraphs>
  <Slides>135</Slides>
  <Notes>55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135</vt:i4>
      </vt:variant>
    </vt:vector>
  </HeadingPairs>
  <TitlesOfParts>
    <vt:vector size="148" baseType="lpstr">
      <vt:lpstr>맑은 고딕</vt:lpstr>
      <vt:lpstr>Arial</vt:lpstr>
      <vt:lpstr>Calibri</vt:lpstr>
      <vt:lpstr>Cambria Math</vt:lpstr>
      <vt:lpstr>Gill Sans</vt:lpstr>
      <vt:lpstr>Helvetica</vt:lpstr>
      <vt:lpstr>NimbusMonL-Regu</vt:lpstr>
      <vt:lpstr>NimbusRomNo9L-Regu</vt:lpstr>
      <vt:lpstr>TUM Neue Helvetica 55 Regular</vt:lpstr>
      <vt:lpstr>URWPalladioL-Roma</vt:lpstr>
      <vt:lpstr>Wingdings</vt:lpstr>
      <vt:lpstr>Wingdings 2</vt:lpstr>
      <vt:lpstr>Office Theme</vt:lpstr>
      <vt:lpstr>Regularization.  Transfer Learning. Data Augmentation</vt:lpstr>
      <vt:lpstr>Regularization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Regularization</vt:lpstr>
      <vt:lpstr>Regularization</vt:lpstr>
      <vt:lpstr>Regularization</vt:lpstr>
      <vt:lpstr>Dropout in ILSVRC 2010</vt:lpstr>
      <vt:lpstr>Dropout in ILSVRC 2010</vt:lpstr>
      <vt:lpstr>Dropout in ILSVRC 2010</vt:lpstr>
      <vt:lpstr>Dropout in ILSVRC 2010</vt:lpstr>
      <vt:lpstr>What is Dropout</vt:lpstr>
      <vt:lpstr>What is Dropout</vt:lpstr>
      <vt:lpstr>What is Dropout</vt:lpstr>
      <vt:lpstr>What is Dropout</vt:lpstr>
      <vt:lpstr>What is Dropout</vt:lpstr>
      <vt:lpstr>What is Dropout</vt:lpstr>
      <vt:lpstr>What is Dropout</vt:lpstr>
      <vt:lpstr>What is Dropout</vt:lpstr>
      <vt:lpstr>What is Dropout</vt:lpstr>
      <vt:lpstr>Dropout on MLP</vt:lpstr>
      <vt:lpstr>Dropout on MLP</vt:lpstr>
      <vt:lpstr>Dropout on MLP</vt:lpstr>
      <vt:lpstr>Dropout on MLP</vt:lpstr>
      <vt:lpstr>Dropout on MLP</vt:lpstr>
      <vt:lpstr>Dropout on MLP</vt:lpstr>
      <vt:lpstr>Dropout on MLP</vt:lpstr>
      <vt:lpstr>Dropout on ConvNets</vt:lpstr>
      <vt:lpstr>Dropout on ConvNets</vt:lpstr>
      <vt:lpstr>Dropout on ConvNets</vt:lpstr>
      <vt:lpstr>Dropout on ConvNets</vt:lpstr>
      <vt:lpstr>Dropout on ConvNets</vt:lpstr>
      <vt:lpstr>Dropout on ConvNets</vt:lpstr>
      <vt:lpstr>Dropout on ConvNets</vt:lpstr>
      <vt:lpstr>Dropout on ConvNets</vt:lpstr>
      <vt:lpstr>Dropout on Simple Classifiers</vt:lpstr>
      <vt:lpstr>Dropout on Simple Classifiers</vt:lpstr>
      <vt:lpstr>Dropout on Simple Classifiers</vt:lpstr>
      <vt:lpstr>Why Does Dropout Work?</vt:lpstr>
      <vt:lpstr>Why Does Dropout Work?</vt:lpstr>
      <vt:lpstr>Why Does Dropout Work?</vt:lpstr>
      <vt:lpstr>Why Does Dropout Work?</vt:lpstr>
      <vt:lpstr>Why Does Dropout Work?</vt:lpstr>
      <vt:lpstr>Why Does Dropout Work?</vt:lpstr>
      <vt:lpstr>PowerPoint Presentation</vt:lpstr>
      <vt:lpstr>Why Does Dropout Work?</vt:lpstr>
      <vt:lpstr>Why Does Dropout Work?</vt:lpstr>
      <vt:lpstr>Why Does Dropout Work?</vt:lpstr>
      <vt:lpstr>Why Does Dropout Work?</vt:lpstr>
      <vt:lpstr>Why Does Dropout Work?</vt:lpstr>
      <vt:lpstr>Why Does Dropout Work?</vt:lpstr>
      <vt:lpstr>Effects of Dropout Parameters</vt:lpstr>
      <vt:lpstr>Effects of Dropout Parameters</vt:lpstr>
      <vt:lpstr>Transfer Learning</vt:lpstr>
      <vt:lpstr>PowerPoint Presentation</vt:lpstr>
      <vt:lpstr>PowerPoint Presentation</vt:lpstr>
      <vt:lpstr>PowerPoint Presentation</vt:lpstr>
      <vt:lpstr>Transfer Learning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Augmentation</vt:lpstr>
      <vt:lpstr>Data Augmentation</vt:lpstr>
      <vt:lpstr>Data Augmentation</vt:lpstr>
      <vt:lpstr>Data Augmentation</vt:lpstr>
      <vt:lpstr>Contrast / Illumination changes</vt:lpstr>
      <vt:lpstr>Histogram equalization</vt:lpstr>
      <vt:lpstr>GAN-based Augmentation</vt:lpstr>
      <vt:lpstr>Cycle GAN-based Augmentation</vt:lpstr>
      <vt:lpstr>Mixup, Cutout, CutMix</vt:lpstr>
      <vt:lpstr>AutoAugment</vt:lpstr>
      <vt:lpstr>AutoAugment</vt:lpstr>
      <vt:lpstr>Key takeaways:</vt:lpstr>
    </vt:vector>
  </TitlesOfParts>
  <Company>Virginia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Delasa Aghamirzaie</dc:creator>
  <cp:lastModifiedBy>Radu Ionescu</cp:lastModifiedBy>
  <cp:revision>139</cp:revision>
  <dcterms:created xsi:type="dcterms:W3CDTF">2015-09-11T20:32:05Z</dcterms:created>
  <dcterms:modified xsi:type="dcterms:W3CDTF">2023-10-27T12:12:04Z</dcterms:modified>
</cp:coreProperties>
</file>