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5" r:id="rId1"/>
    <p:sldMasterId id="2147483687" r:id="rId2"/>
  </p:sldMasterIdLst>
  <p:notesMasterIdLst>
    <p:notesMasterId r:id="rId116"/>
  </p:notesMasterIdLst>
  <p:handoutMasterIdLst>
    <p:handoutMasterId r:id="rId117"/>
  </p:handoutMasterIdLst>
  <p:sldIdLst>
    <p:sldId id="1426" r:id="rId3"/>
    <p:sldId id="422" r:id="rId4"/>
    <p:sldId id="438" r:id="rId5"/>
    <p:sldId id="495" r:id="rId6"/>
    <p:sldId id="494" r:id="rId7"/>
    <p:sldId id="439" r:id="rId8"/>
    <p:sldId id="440" r:id="rId9"/>
    <p:sldId id="441" r:id="rId10"/>
    <p:sldId id="442" r:id="rId11"/>
    <p:sldId id="493" r:id="rId12"/>
    <p:sldId id="443" r:id="rId13"/>
    <p:sldId id="444" r:id="rId14"/>
    <p:sldId id="445" r:id="rId15"/>
    <p:sldId id="446" r:id="rId16"/>
    <p:sldId id="447" r:id="rId17"/>
    <p:sldId id="448" r:id="rId18"/>
    <p:sldId id="449" r:id="rId19"/>
    <p:sldId id="450" r:id="rId20"/>
    <p:sldId id="451" r:id="rId21"/>
    <p:sldId id="452" r:id="rId22"/>
    <p:sldId id="453" r:id="rId23"/>
    <p:sldId id="454" r:id="rId24"/>
    <p:sldId id="455" r:id="rId25"/>
    <p:sldId id="456" r:id="rId26"/>
    <p:sldId id="457" r:id="rId27"/>
    <p:sldId id="458" r:id="rId28"/>
    <p:sldId id="459" r:id="rId29"/>
    <p:sldId id="460" r:id="rId30"/>
    <p:sldId id="492" r:id="rId31"/>
    <p:sldId id="461" r:id="rId32"/>
    <p:sldId id="462" r:id="rId33"/>
    <p:sldId id="463" r:id="rId34"/>
    <p:sldId id="464" r:id="rId35"/>
    <p:sldId id="347" r:id="rId36"/>
    <p:sldId id="279" r:id="rId37"/>
    <p:sldId id="280" r:id="rId38"/>
    <p:sldId id="281" r:id="rId39"/>
    <p:sldId id="282" r:id="rId40"/>
    <p:sldId id="283" r:id="rId41"/>
    <p:sldId id="284" r:id="rId42"/>
    <p:sldId id="285" r:id="rId43"/>
    <p:sldId id="286" r:id="rId44"/>
    <p:sldId id="287" r:id="rId45"/>
    <p:sldId id="289" r:id="rId46"/>
    <p:sldId id="293" r:id="rId47"/>
    <p:sldId id="292" r:id="rId48"/>
    <p:sldId id="294" r:id="rId49"/>
    <p:sldId id="348" r:id="rId50"/>
    <p:sldId id="349" r:id="rId51"/>
    <p:sldId id="350" r:id="rId52"/>
    <p:sldId id="1457" r:id="rId53"/>
    <p:sldId id="1427" r:id="rId54"/>
    <p:sldId id="271" r:id="rId55"/>
    <p:sldId id="1429" r:id="rId56"/>
    <p:sldId id="1458" r:id="rId57"/>
    <p:sldId id="300" r:id="rId58"/>
    <p:sldId id="465" r:id="rId59"/>
    <p:sldId id="466" r:id="rId60"/>
    <p:sldId id="467" r:id="rId61"/>
    <p:sldId id="468" r:id="rId62"/>
    <p:sldId id="309" r:id="rId63"/>
    <p:sldId id="310" r:id="rId64"/>
    <p:sldId id="1428" r:id="rId65"/>
    <p:sldId id="469" r:id="rId66"/>
    <p:sldId id="470" r:id="rId67"/>
    <p:sldId id="471" r:id="rId68"/>
    <p:sldId id="472" r:id="rId69"/>
    <p:sldId id="473" r:id="rId70"/>
    <p:sldId id="475" r:id="rId71"/>
    <p:sldId id="474" r:id="rId72"/>
    <p:sldId id="476" r:id="rId73"/>
    <p:sldId id="477" r:id="rId74"/>
    <p:sldId id="365" r:id="rId75"/>
    <p:sldId id="366" r:id="rId76"/>
    <p:sldId id="367" r:id="rId77"/>
    <p:sldId id="1430" r:id="rId78"/>
    <p:sldId id="1431" r:id="rId79"/>
    <p:sldId id="1447" r:id="rId80"/>
    <p:sldId id="1448" r:id="rId81"/>
    <p:sldId id="1450" r:id="rId82"/>
    <p:sldId id="1449" r:id="rId83"/>
    <p:sldId id="1451" r:id="rId84"/>
    <p:sldId id="1452" r:id="rId85"/>
    <p:sldId id="1453" r:id="rId86"/>
    <p:sldId id="1454" r:id="rId87"/>
    <p:sldId id="1432" r:id="rId88"/>
    <p:sldId id="1433" r:id="rId89"/>
    <p:sldId id="1455" r:id="rId90"/>
    <p:sldId id="1456" r:id="rId91"/>
    <p:sldId id="1434" r:id="rId92"/>
    <p:sldId id="1435" r:id="rId93"/>
    <p:sldId id="1436" r:id="rId94"/>
    <p:sldId id="1437" r:id="rId95"/>
    <p:sldId id="1438" r:id="rId96"/>
    <p:sldId id="1439" r:id="rId97"/>
    <p:sldId id="1441" r:id="rId98"/>
    <p:sldId id="1442" r:id="rId99"/>
    <p:sldId id="1443" r:id="rId100"/>
    <p:sldId id="1444" r:id="rId101"/>
    <p:sldId id="1445" r:id="rId102"/>
    <p:sldId id="1446" r:id="rId103"/>
    <p:sldId id="1459" r:id="rId104"/>
    <p:sldId id="1463" r:id="rId105"/>
    <p:sldId id="1460" r:id="rId106"/>
    <p:sldId id="1461" r:id="rId107"/>
    <p:sldId id="1462" r:id="rId108"/>
    <p:sldId id="496" r:id="rId109"/>
    <p:sldId id="497" r:id="rId110"/>
    <p:sldId id="383" r:id="rId111"/>
    <p:sldId id="382" r:id="rId112"/>
    <p:sldId id="273" r:id="rId113"/>
    <p:sldId id="268" r:id="rId114"/>
    <p:sldId id="498" r:id="rId115"/>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8FF"/>
    <a:srgbClr val="5B5B64"/>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48" autoAdjust="0"/>
    <p:restoredTop sz="93594" autoAdjust="0"/>
  </p:normalViewPr>
  <p:slideViewPr>
    <p:cSldViewPr>
      <p:cViewPr varScale="1">
        <p:scale>
          <a:sx n="134" d="100"/>
          <a:sy n="134" d="100"/>
        </p:scale>
        <p:origin x="106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handoutMaster" Target="handoutMasters/handout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viewProps" Target="viewProp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10/19/23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extLst>
      <p:ext uri="{BB962C8B-B14F-4D97-AF65-F5344CB8AC3E}">
        <p14:creationId xmlns:p14="http://schemas.microsoft.com/office/powerpoint/2010/main" val="2986292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9CE009C-48E4-3A49-84D3-7177C432EBF4}" type="slidenum">
              <a:rPr lang="en-US"/>
              <a:pPr/>
              <a:t>14</a:t>
            </a:fld>
            <a:endParaRPr lang="en-US"/>
          </a:p>
        </p:txBody>
      </p:sp>
      <p:sp>
        <p:nvSpPr>
          <p:cNvPr id="18534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534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BE0DAA8-278D-FE44-B039-4CFC872963E7}" type="slidenum">
              <a:rPr lang="en-US"/>
              <a:pPr/>
              <a:t>108</a:t>
            </a:fld>
            <a:endParaRPr lang="en-US"/>
          </a:p>
        </p:txBody>
      </p:sp>
      <p:sp>
        <p:nvSpPr>
          <p:cNvPr id="22835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835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79692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7b0a67d015_0_9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7b0a67d015_0_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our model composed of a shared 3D CNN and 4 heads, one for each proxy task. First, we detect the objects in video using YoloV3. Then we pass each </a:t>
            </a:r>
            <a:r>
              <a:rPr lang="en-US" b="0" i="0" dirty="0">
                <a:solidFill>
                  <a:schemeClr val="tx1"/>
                </a:solidFill>
                <a:effectLst/>
                <a:latin typeface="Arial" panose="020B0604020202020204" pitchFamily="34" charset="0"/>
              </a:rPr>
              <a:t>object-centric temporal sequence through our model to predict the output of the proxy tasks. The Yolo-v3 and Resnet-50 models are pre-trained while our model is trained from scratch on each data set.</a:t>
            </a:r>
            <a:endParaRPr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Our architecture is composed of a shared CNN and four independent prediction heads. The shared CNN uses 3D convolutions, while the heads use 2D convolutions and dense layers.</a:t>
            </a:r>
          </a:p>
          <a:p>
            <a:r>
              <a:rPr lang="en-US" dirty="0"/>
              <a:t>When we started to jointly optimizing our model on multiple proxy tasks, we observed the need to increase the width and depth of our neural network to accommodate for the increased complexity of the multi-task learning problem. We therefore employ a set of four 3D CNNs, considering all possible combinations of shallow, deep, narrow and wide architectures. </a:t>
            </a:r>
          </a:p>
        </p:txBody>
      </p:sp>
    </p:spTree>
    <p:extLst>
      <p:ext uri="{BB962C8B-B14F-4D97-AF65-F5344CB8AC3E}">
        <p14:creationId xmlns:p14="http://schemas.microsoft.com/office/powerpoint/2010/main" val="35388554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b="0" i="0" dirty="0">
                <a:solidFill>
                  <a:schemeClr val="tx1"/>
                </a:solidFill>
                <a:effectLst/>
                <a:latin typeface="Arial" panose="020B0604020202020204" pitchFamily="34" charset="0"/>
              </a:rPr>
              <a:t>Our 3D CNN model is trained by jointly optimizing it on the four proxy tasks.</a:t>
            </a:r>
            <a:endParaRPr lang="en-US" dirty="0"/>
          </a:p>
          <a:p>
            <a:pPr marL="158750" indent="0">
              <a:buNone/>
            </a:pPr>
            <a:r>
              <a:rPr lang="en-US" dirty="0"/>
              <a:t>We empirically observed that LT4 has a higher magnitude than the other loss functions, dominating the joint loss without a regularization term. In our experiments, we fine-tune λ with respect to the validation results of the joint loss on the proxy tasks.</a:t>
            </a:r>
          </a:p>
        </p:txBody>
      </p:sp>
    </p:spTree>
    <p:extLst>
      <p:ext uri="{BB962C8B-B14F-4D97-AF65-F5344CB8AC3E}">
        <p14:creationId xmlns:p14="http://schemas.microsoft.com/office/powerpoint/2010/main" val="40581893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BA557F4-9B78-C140-AB19-BD396D2EE86C}" type="slidenum">
              <a:rPr lang="en-US"/>
              <a:pPr/>
              <a:t>113</a:t>
            </a:fld>
            <a:endParaRPr lang="en-US"/>
          </a:p>
        </p:txBody>
      </p:sp>
      <p:sp>
        <p:nvSpPr>
          <p:cNvPr id="23040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040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DEB4021-ADBB-1F47-ADFD-360E8605D7A1}" type="slidenum">
              <a:rPr lang="en-US"/>
              <a:pPr/>
              <a:t>15</a:t>
            </a:fld>
            <a:endParaRPr lang="en-US"/>
          </a:p>
        </p:txBody>
      </p:sp>
      <p:sp>
        <p:nvSpPr>
          <p:cNvPr id="18636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637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3CC1BB7-80EF-BF41-9328-25138190824F}" type="slidenum">
              <a:rPr lang="en-US"/>
              <a:pPr/>
              <a:t>16</a:t>
            </a:fld>
            <a:endParaRPr lang="en-US"/>
          </a:p>
        </p:txBody>
      </p:sp>
      <p:sp>
        <p:nvSpPr>
          <p:cNvPr id="18739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739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76B8668-7E28-584A-BB1D-86D43F7A5FD9}" type="slidenum">
              <a:rPr lang="en-US"/>
              <a:pPr/>
              <a:t>17</a:t>
            </a:fld>
            <a:endParaRPr lang="en-US"/>
          </a:p>
        </p:txBody>
      </p:sp>
      <p:sp>
        <p:nvSpPr>
          <p:cNvPr id="18841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841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6E303F1-BF8C-9842-8CCE-86CEFF9B1491}" type="slidenum">
              <a:rPr lang="en-US"/>
              <a:pPr/>
              <a:t>18</a:t>
            </a:fld>
            <a:endParaRPr lang="en-US"/>
          </a:p>
        </p:txBody>
      </p:sp>
      <p:sp>
        <p:nvSpPr>
          <p:cNvPr id="1894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944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D9B37FF-9BAC-CF4A-BE97-4AFA256E3DA4}" type="slidenum">
              <a:rPr lang="en-US"/>
              <a:pPr/>
              <a:t>19</a:t>
            </a:fld>
            <a:endParaRPr lang="en-US"/>
          </a:p>
        </p:txBody>
      </p:sp>
      <p:sp>
        <p:nvSpPr>
          <p:cNvPr id="19046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046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C383D90-598C-4A49-8B6C-A05CC8A2E3FD}" type="slidenum">
              <a:rPr lang="en-US"/>
              <a:pPr/>
              <a:t>20</a:t>
            </a:fld>
            <a:endParaRPr lang="en-US"/>
          </a:p>
        </p:txBody>
      </p:sp>
      <p:sp>
        <p:nvSpPr>
          <p:cNvPr id="19148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149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A96CC5E-24F4-FA4C-BF60-7AF61C788113}" type="slidenum">
              <a:rPr lang="en-US"/>
              <a:pPr/>
              <a:t>21</a:t>
            </a:fld>
            <a:endParaRPr lang="en-US"/>
          </a:p>
        </p:txBody>
      </p:sp>
      <p:sp>
        <p:nvSpPr>
          <p:cNvPr id="19251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251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87CEEE8-EB9C-7146-B922-91A07BD653BE}" type="slidenum">
              <a:rPr lang="en-US"/>
              <a:pPr/>
              <a:t>22</a:t>
            </a:fld>
            <a:endParaRPr lang="en-US"/>
          </a:p>
        </p:txBody>
      </p:sp>
      <p:sp>
        <p:nvSpPr>
          <p:cNvPr id="19353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353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2895A5C-60B4-0545-B59A-B9FC7C4EC9F6}" type="slidenum">
              <a:rPr lang="en-US"/>
              <a:pPr/>
              <a:t>23</a:t>
            </a:fld>
            <a:endParaRPr lang="en-US"/>
          </a:p>
        </p:txBody>
      </p:sp>
      <p:sp>
        <p:nvSpPr>
          <p:cNvPr id="19456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6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432487B-15CD-6546-8D1D-E514B864FFCA}" type="slidenum">
              <a:rPr lang="en-US"/>
              <a:pPr/>
              <a:t>5</a:t>
            </a:fld>
            <a:endParaRPr lang="en-US"/>
          </a:p>
        </p:txBody>
      </p:sp>
      <p:sp>
        <p:nvSpPr>
          <p:cNvPr id="17510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510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E4B765B-3C8B-2949-8496-4A304B97914E}" type="slidenum">
              <a:rPr lang="en-US"/>
              <a:pPr/>
              <a:t>24</a:t>
            </a:fld>
            <a:endParaRPr lang="en-US"/>
          </a:p>
        </p:txBody>
      </p:sp>
      <p:sp>
        <p:nvSpPr>
          <p:cNvPr id="19558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558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42DA322-8DFE-194B-BFCB-9270FFB367D2}" type="slidenum">
              <a:rPr lang="en-US"/>
              <a:pPr/>
              <a:t>25</a:t>
            </a:fld>
            <a:endParaRPr lang="en-US"/>
          </a:p>
        </p:txBody>
      </p:sp>
      <p:sp>
        <p:nvSpPr>
          <p:cNvPr id="19660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661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3DD0B3E-6690-5642-B14B-B3A68AC9FECF}" type="slidenum">
              <a:rPr lang="en-US"/>
              <a:pPr/>
              <a:t>26</a:t>
            </a:fld>
            <a:endParaRPr lang="en-US"/>
          </a:p>
        </p:txBody>
      </p:sp>
      <p:sp>
        <p:nvSpPr>
          <p:cNvPr id="19763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763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051A918-FA3C-7C45-B53C-CD399E2E5837}" type="slidenum">
              <a:rPr lang="en-US"/>
              <a:pPr/>
              <a:t>27</a:t>
            </a:fld>
            <a:endParaRPr lang="en-US"/>
          </a:p>
        </p:txBody>
      </p:sp>
      <p:sp>
        <p:nvSpPr>
          <p:cNvPr id="19865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865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8E127ED-D45C-7242-9ACB-06427A9B95F8}" type="slidenum">
              <a:rPr lang="en-US"/>
              <a:pPr/>
              <a:t>28</a:t>
            </a:fld>
            <a:endParaRPr lang="en-US"/>
          </a:p>
        </p:txBody>
      </p:sp>
      <p:sp>
        <p:nvSpPr>
          <p:cNvPr id="19968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968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7FC87A7-65C4-5641-AFB1-BB4BF29903F5}" type="slidenum">
              <a:rPr lang="en-US"/>
              <a:pPr/>
              <a:t>30</a:t>
            </a:fld>
            <a:endParaRPr lang="en-US"/>
          </a:p>
        </p:txBody>
      </p:sp>
      <p:sp>
        <p:nvSpPr>
          <p:cNvPr id="20070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070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1DC9B9F-A5E6-2444-BCE9-5C3D0424F567}" type="slidenum">
              <a:rPr lang="en-US"/>
              <a:pPr/>
              <a:t>31</a:t>
            </a:fld>
            <a:endParaRPr lang="en-US"/>
          </a:p>
        </p:txBody>
      </p:sp>
      <p:sp>
        <p:nvSpPr>
          <p:cNvPr id="20172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173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AC7C9E3-BCEF-7B43-AE84-07CE1F56C8EB}" type="slidenum">
              <a:rPr lang="en-US"/>
              <a:pPr/>
              <a:t>32</a:t>
            </a:fld>
            <a:endParaRPr lang="en-US"/>
          </a:p>
        </p:txBody>
      </p:sp>
      <p:sp>
        <p:nvSpPr>
          <p:cNvPr id="20275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275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787205C-0CCC-1745-8AE3-D5D4B0A33CBB}" type="slidenum">
              <a:rPr lang="en-US"/>
              <a:pPr/>
              <a:t>33</a:t>
            </a:fld>
            <a:endParaRPr lang="en-US"/>
          </a:p>
        </p:txBody>
      </p:sp>
      <p:sp>
        <p:nvSpPr>
          <p:cNvPr id="20377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377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170998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CC6542B-FAD7-C74E-BE86-22B37A77DFE0}" type="slidenum">
              <a:rPr lang="en-US"/>
              <a:pPr/>
              <a:t>6</a:t>
            </a:fld>
            <a:endParaRPr lang="en-US"/>
          </a:p>
        </p:txBody>
      </p:sp>
      <p:sp>
        <p:nvSpPr>
          <p:cNvPr id="17817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817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06180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2" name="Shape 4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36254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026612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451618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27014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2" name="Shape 4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45182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2" name="Shape 4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16432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2" name="Shape 4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904611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2" name="Shape 4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931095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25325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6B106AA-CBB5-F143-B605-E887C74369A9}" type="slidenum">
              <a:rPr lang="en-US"/>
              <a:pPr/>
              <a:t>7</a:t>
            </a:fld>
            <a:endParaRPr lang="en-US"/>
          </a:p>
        </p:txBody>
      </p:sp>
      <p:sp>
        <p:nvSpPr>
          <p:cNvPr id="17920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920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1" name="Shape 5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0712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3" name="Shape 5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33729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6" name="Shape 5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55761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6" name="Shape 5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6053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6" name="Shape 5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17058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6" name="Shape 5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054585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787205C-0CCC-1745-8AE3-D5D4B0A33CBB}" type="slidenum">
              <a:rPr lang="en-US"/>
              <a:pPr/>
              <a:t>51</a:t>
            </a:fld>
            <a:endParaRPr lang="en-US"/>
          </a:p>
        </p:txBody>
      </p:sp>
      <p:sp>
        <p:nvSpPr>
          <p:cNvPr id="20377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377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157521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787205C-0CCC-1745-8AE3-D5D4B0A33CBB}" type="slidenum">
              <a:rPr lang="en-US"/>
              <a:pPr/>
              <a:t>52</a:t>
            </a:fld>
            <a:endParaRPr lang="en-US"/>
          </a:p>
        </p:txBody>
      </p:sp>
      <p:sp>
        <p:nvSpPr>
          <p:cNvPr id="20377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377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883764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23792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1" name="Shape 5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59156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403F473-8142-AA4A-A1B1-7FE7E95DFD08}" type="slidenum">
              <a:rPr lang="en-US"/>
              <a:pPr/>
              <a:t>8</a:t>
            </a:fld>
            <a:endParaRPr lang="en-US"/>
          </a:p>
        </p:txBody>
      </p:sp>
      <p:sp>
        <p:nvSpPr>
          <p:cNvPr id="18022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022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787205C-0CCC-1745-8AE3-D5D4B0A33CBB}" type="slidenum">
              <a:rPr lang="en-US"/>
              <a:pPr/>
              <a:t>55</a:t>
            </a:fld>
            <a:endParaRPr lang="en-US"/>
          </a:p>
        </p:txBody>
      </p:sp>
      <p:sp>
        <p:nvSpPr>
          <p:cNvPr id="20377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377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722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0" name="Shape 6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90778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5E7B391-21C8-D548-ACD5-7B2DDCF1499B}" type="slidenum">
              <a:rPr lang="en-US"/>
              <a:pPr/>
              <a:t>57</a:t>
            </a:fld>
            <a:endParaRPr lang="en-US"/>
          </a:p>
        </p:txBody>
      </p:sp>
      <p:sp>
        <p:nvSpPr>
          <p:cNvPr id="20480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0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6241F93-F030-3947-B10F-185436C107B6}" type="slidenum">
              <a:rPr lang="en-US"/>
              <a:pPr/>
              <a:t>58</a:t>
            </a:fld>
            <a:endParaRPr lang="en-US"/>
          </a:p>
        </p:txBody>
      </p:sp>
      <p:sp>
        <p:nvSpPr>
          <p:cNvPr id="20582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582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318F010-4496-9D45-A53F-206CBFAAC66B}" type="slidenum">
              <a:rPr lang="en-US"/>
              <a:pPr/>
              <a:t>59</a:t>
            </a:fld>
            <a:endParaRPr lang="en-US"/>
          </a:p>
        </p:txBody>
      </p:sp>
      <p:sp>
        <p:nvSpPr>
          <p:cNvPr id="20684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685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49CEF60-01F0-CA44-9648-944CECCC3FBE}" type="slidenum">
              <a:rPr lang="en-US"/>
              <a:pPr/>
              <a:t>60</a:t>
            </a:fld>
            <a:endParaRPr lang="en-US"/>
          </a:p>
        </p:txBody>
      </p:sp>
      <p:sp>
        <p:nvSpPr>
          <p:cNvPr id="20787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787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Shape 7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6" name="Shape 7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523482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Shape 7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3" name="Shape 7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231695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9BC08AA-FBB7-6C44-B52B-353214359E73}" type="slidenum">
              <a:rPr lang="en-US"/>
              <a:pPr/>
              <a:t>63</a:t>
            </a:fld>
            <a:endParaRPr lang="en-US"/>
          </a:p>
        </p:txBody>
      </p:sp>
      <p:sp>
        <p:nvSpPr>
          <p:cNvPr id="20889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889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705467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9BC08AA-FBB7-6C44-B52B-353214359E73}" type="slidenum">
              <a:rPr lang="en-US"/>
              <a:pPr/>
              <a:t>64</a:t>
            </a:fld>
            <a:endParaRPr lang="en-US"/>
          </a:p>
        </p:txBody>
      </p:sp>
      <p:sp>
        <p:nvSpPr>
          <p:cNvPr id="20889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889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451967B-833A-3C4C-9FFF-74633ECF815E}" type="slidenum">
              <a:rPr lang="en-US"/>
              <a:pPr/>
              <a:t>9</a:t>
            </a:fld>
            <a:endParaRPr lang="en-US"/>
          </a:p>
        </p:txBody>
      </p:sp>
      <p:sp>
        <p:nvSpPr>
          <p:cNvPr id="18124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125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EFA1187-D6FE-2E44-8B0C-FABCACFF187A}" type="slidenum">
              <a:rPr lang="en-US"/>
              <a:pPr/>
              <a:t>65</a:t>
            </a:fld>
            <a:endParaRPr lang="en-US"/>
          </a:p>
        </p:txBody>
      </p:sp>
      <p:sp>
        <p:nvSpPr>
          <p:cNvPr id="20992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992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AA1C45A-890E-614A-87E9-6D8013F7F5EE}" type="slidenum">
              <a:rPr lang="en-US"/>
              <a:pPr/>
              <a:t>66</a:t>
            </a:fld>
            <a:endParaRPr lang="en-US"/>
          </a:p>
        </p:txBody>
      </p:sp>
      <p:sp>
        <p:nvSpPr>
          <p:cNvPr id="21094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094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7A7760F-CB4B-124D-A3D8-09DE25BD0DBC}" type="slidenum">
              <a:rPr lang="en-US"/>
              <a:pPr/>
              <a:t>67</a:t>
            </a:fld>
            <a:endParaRPr lang="en-US"/>
          </a:p>
        </p:txBody>
      </p:sp>
      <p:sp>
        <p:nvSpPr>
          <p:cNvPr id="21196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197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84937DE-C4C3-7643-B9E6-24E28FBF8485}" type="slidenum">
              <a:rPr lang="en-US"/>
              <a:pPr/>
              <a:t>68</a:t>
            </a:fld>
            <a:endParaRPr lang="en-US"/>
          </a:p>
        </p:txBody>
      </p:sp>
      <p:sp>
        <p:nvSpPr>
          <p:cNvPr id="21299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299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72F12D0-E170-D542-A55A-5714C212AD4C}" type="slidenum">
              <a:rPr lang="en-US"/>
              <a:pPr/>
              <a:t>69</a:t>
            </a:fld>
            <a:endParaRPr lang="en-US"/>
          </a:p>
        </p:txBody>
      </p:sp>
      <p:sp>
        <p:nvSpPr>
          <p:cNvPr id="21401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401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72F12D0-E170-D542-A55A-5714C212AD4C}" type="slidenum">
              <a:rPr lang="en-US"/>
              <a:pPr/>
              <a:t>70</a:t>
            </a:fld>
            <a:endParaRPr lang="en-US"/>
          </a:p>
        </p:txBody>
      </p:sp>
      <p:sp>
        <p:nvSpPr>
          <p:cNvPr id="21401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401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3F2FBEF-05B9-8549-B504-F53ACB0D6EE3}" type="slidenum">
              <a:rPr lang="en-US"/>
              <a:pPr/>
              <a:t>71</a:t>
            </a:fld>
            <a:endParaRPr lang="en-US"/>
          </a:p>
        </p:txBody>
      </p:sp>
      <p:sp>
        <p:nvSpPr>
          <p:cNvPr id="21606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606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C971D39-455C-7E4F-849F-60563437F219}" type="slidenum">
              <a:rPr lang="en-US"/>
              <a:pPr/>
              <a:t>72</a:t>
            </a:fld>
            <a:endParaRPr lang="en-US"/>
          </a:p>
        </p:txBody>
      </p:sp>
      <p:sp>
        <p:nvSpPr>
          <p:cNvPr id="21708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709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Shape 7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5" name="Shape 7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519111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4" name="Shape 8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74925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A069CCA-65E5-FD41-89E5-B4F871A183D2}" type="slidenum">
              <a:rPr lang="en-US"/>
              <a:pPr/>
              <a:t>11</a:t>
            </a:fld>
            <a:endParaRPr lang="en-US"/>
          </a:p>
        </p:txBody>
      </p:sp>
      <p:sp>
        <p:nvSpPr>
          <p:cNvPr id="18227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227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4" name="Shape 8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062754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4" name="Shape 8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632224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4" name="Shape 8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445551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4" name="Shape 8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593541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4" name="Shape 8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57474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4" name="Shape 8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41942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4" name="Shape 8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261415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4" name="Shape 8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782379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6" name="Shape 8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890721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Shape 9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9" name="Shape 9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7402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704F6C2-96C6-4148-A8B1-125EB4250CD0}" type="slidenum">
              <a:rPr lang="en-US"/>
              <a:pPr/>
              <a:t>12</a:t>
            </a:fld>
            <a:endParaRPr lang="en-US"/>
          </a:p>
        </p:txBody>
      </p:sp>
      <p:sp>
        <p:nvSpPr>
          <p:cNvPr id="18329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329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Shape 9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9" name="Shape 9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63265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Shape 9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9" name="Shape 9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059651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Shape 9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2" name="Shape 9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000447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Shape 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3" name="Shape 9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197617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Shape 9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1" name="Shape 9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802595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1" name="Shape 9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443417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Shape 9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8" name="Shape 9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446768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Shape 9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4" name="Shape 9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9169507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Shape 10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6" name="Shape 10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581518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6" name="Shape 10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15544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F106BF8-0553-E244-B1AF-55842EA5F679}" type="slidenum">
              <a:rPr lang="en-US"/>
              <a:pPr/>
              <a:t>13</a:t>
            </a:fld>
            <a:endParaRPr lang="en-US"/>
          </a:p>
        </p:txBody>
      </p:sp>
      <p:sp>
        <p:nvSpPr>
          <p:cNvPr id="18432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Shape 10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4" name="Shape 10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68505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Shape 10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2" name="Shape 10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836782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Shape 10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3" name="Shape 10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187743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Shape 10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8" name="Shape 10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111307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395B90D-318D-2542-A51C-3F595E6C5357}" type="slidenum">
              <a:rPr lang="en-US"/>
              <a:pPr/>
              <a:t>102</a:t>
            </a:fld>
            <a:endParaRPr lang="en-US"/>
          </a:p>
        </p:txBody>
      </p:sp>
      <p:sp>
        <p:nvSpPr>
          <p:cNvPr id="22732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733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55859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95904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395B90D-318D-2542-A51C-3F595E6C5357}" type="slidenum">
              <a:rPr lang="en-US"/>
              <a:pPr/>
              <a:t>104</a:t>
            </a:fld>
            <a:endParaRPr lang="en-US"/>
          </a:p>
        </p:txBody>
      </p:sp>
      <p:sp>
        <p:nvSpPr>
          <p:cNvPr id="22732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733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730620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395B90D-318D-2542-A51C-3F595E6C5357}" type="slidenum">
              <a:rPr lang="en-US"/>
              <a:pPr/>
              <a:t>105</a:t>
            </a:fld>
            <a:endParaRPr lang="en-US"/>
          </a:p>
        </p:txBody>
      </p:sp>
      <p:sp>
        <p:nvSpPr>
          <p:cNvPr id="22732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733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895871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395B90D-318D-2542-A51C-3F595E6C5357}" type="slidenum">
              <a:rPr lang="en-US"/>
              <a:pPr/>
              <a:t>106</a:t>
            </a:fld>
            <a:endParaRPr lang="en-US"/>
          </a:p>
        </p:txBody>
      </p:sp>
      <p:sp>
        <p:nvSpPr>
          <p:cNvPr id="22732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733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3874510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395B90D-318D-2542-A51C-3F595E6C5357}" type="slidenum">
              <a:rPr lang="en-US"/>
              <a:pPr/>
              <a:t>107</a:t>
            </a:fld>
            <a:endParaRPr lang="en-US"/>
          </a:p>
        </p:txBody>
      </p:sp>
      <p:sp>
        <p:nvSpPr>
          <p:cNvPr id="22732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733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60C6FF14-906B-8C43-8206-00F0F407B02E}"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365AFEEC-C182-2D4A-848B-6A0ED98C1FE8}"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03D168A2-5B33-FA46-93E8-3B5149732374}"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128386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GB" smtClean="0"/>
              <a:pPr algn="r"/>
              <a:t>‹#›</a:t>
            </a:fld>
            <a:endParaRPr lang="en-GB"/>
          </a:p>
        </p:txBody>
      </p:sp>
    </p:spTree>
    <p:extLst>
      <p:ext uri="{BB962C8B-B14F-4D97-AF65-F5344CB8AC3E}">
        <p14:creationId xmlns:p14="http://schemas.microsoft.com/office/powerpoint/2010/main" val="1972100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a:t>Research at TTI</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a:t>Click to edit Master title style</a:t>
            </a:r>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7134A590-6033-DE48-865B-A0558AEFCBD1}"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BCAD4A4B-0330-AF4E-991D-7D58C0870B97}"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(C) Dhruv Batra </a:t>
            </a:r>
          </a:p>
        </p:txBody>
      </p:sp>
      <p:sp>
        <p:nvSpPr>
          <p:cNvPr id="7" name="Slide Number Placeholder 6"/>
          <p:cNvSpPr>
            <a:spLocks noGrp="1"/>
          </p:cNvSpPr>
          <p:nvPr>
            <p:ph type="sldNum" sz="quarter" idx="12"/>
          </p:nvPr>
        </p:nvSpPr>
        <p:spPr/>
        <p:txBody>
          <a:bodyPr/>
          <a:lstStyle/>
          <a:p>
            <a:pPr>
              <a:defRPr/>
            </a:pPr>
            <a:fld id="{56489279-66D6-F54A-8DF6-8569F0E44DC0}"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(C) Dhruv Batra </a:t>
            </a:r>
          </a:p>
        </p:txBody>
      </p:sp>
      <p:sp>
        <p:nvSpPr>
          <p:cNvPr id="9" name="Slide Number Placeholder 8"/>
          <p:cNvSpPr>
            <a:spLocks noGrp="1"/>
          </p:cNvSpPr>
          <p:nvPr>
            <p:ph type="sldNum" sz="quarter" idx="12"/>
          </p:nvPr>
        </p:nvSpPr>
        <p:spPr/>
        <p:txBody>
          <a:bodyPr/>
          <a:lstStyle/>
          <a:p>
            <a:pPr>
              <a:defRPr/>
            </a:pPr>
            <a:fld id="{902DD396-FCC9-5D4C-A19A-0D227FF6545F}"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BA8D718F-682B-7343-BB3C-8AD70332433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(C) Dhruv Batra </a:t>
            </a:r>
          </a:p>
        </p:txBody>
      </p:sp>
      <p:sp>
        <p:nvSpPr>
          <p:cNvPr id="4" name="Slide Number Placeholder 3"/>
          <p:cNvSpPr>
            <a:spLocks noGrp="1"/>
          </p:cNvSpPr>
          <p:nvPr>
            <p:ph type="sldNum" sz="quarter" idx="12"/>
          </p:nvPr>
        </p:nvSpPr>
        <p:spPr/>
        <p:txBody>
          <a:bodyPr/>
          <a:lstStyle/>
          <a:p>
            <a:pPr>
              <a:defRPr/>
            </a:pPr>
            <a:fld id="{A51550E6-1DFF-B84C-BFE3-E4371400DA8D}"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(C) Dhruv Batra </a:t>
            </a:r>
          </a:p>
        </p:txBody>
      </p:sp>
      <p:sp>
        <p:nvSpPr>
          <p:cNvPr id="7" name="Slide Number Placeholder 6"/>
          <p:cNvSpPr>
            <a:spLocks noGrp="1"/>
          </p:cNvSpPr>
          <p:nvPr>
            <p:ph type="sldNum" sz="quarter" idx="12"/>
          </p:nvPr>
        </p:nvSpPr>
        <p:spPr/>
        <p:txBody>
          <a:bodyPr/>
          <a:lstStyle/>
          <a:p>
            <a:pPr>
              <a:defRPr/>
            </a:pPr>
            <a:fld id="{7C01E281-1F8F-6944-BFC1-D0DAE21D9B0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(C) Dhruv Batra </a:t>
            </a:r>
          </a:p>
        </p:txBody>
      </p:sp>
      <p:sp>
        <p:nvSpPr>
          <p:cNvPr id="7" name="Slide Number Placeholder 6"/>
          <p:cNvSpPr>
            <a:spLocks noGrp="1"/>
          </p:cNvSpPr>
          <p:nvPr>
            <p:ph type="sldNum" sz="quarter" idx="12"/>
          </p:nvPr>
        </p:nvSpPr>
        <p:spPr/>
        <p:txBody>
          <a:bodyPr/>
          <a:lstStyle/>
          <a:p>
            <a:pPr>
              <a:defRPr/>
            </a:pPr>
            <a:fld id="{D6CCFAE8-AF25-AC44-B97D-AB359B592C3A}"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(C) Dhruv Batra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651A289-BEF2-FC49-AB93-B19BD27FB58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99" r:id="rId12"/>
    <p:sldLayoutId id="2147483700" r:id="rId13"/>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b="1">
                <a:latin typeface="Arial Narrow" pitchFamily="-112" charset="0"/>
                <a:ea typeface="ＭＳ Ｐゴシック" pitchFamily="-112" charset="-128"/>
                <a:cs typeface="ＭＳ Ｐゴシック" pitchFamily="-112" charset="-128"/>
                <a:sym typeface="Symbol" pitchFamily="-112" charset="2"/>
              </a:rPr>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2.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emf"/><Relationship Id="rId4" Type="http://schemas.openxmlformats.org/officeDocument/2006/relationships/image" Target="../media/image89.emf"/></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6.e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35.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2.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34.emf"/><Relationship Id="rId4" Type="http://schemas.openxmlformats.org/officeDocument/2006/relationships/image" Target="../media/image31.emf"/><Relationship Id="rId9"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6.emf"/><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35.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2.e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34.emf"/><Relationship Id="rId4" Type="http://schemas.openxmlformats.org/officeDocument/2006/relationships/image" Target="../media/image31.emf"/><Relationship Id="rId9" Type="http://schemas.openxmlformats.org/officeDocument/2006/relationships/oleObject" Target="../embeddings/oleObject9.bin"/></Relationships>
</file>

<file path=ppt/slides/_rels/slide32.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6.emf"/><Relationship Id="rId3" Type="http://schemas.openxmlformats.org/officeDocument/2006/relationships/oleObject" Target="../embeddings/oleObject11.bin"/><Relationship Id="rId7" Type="http://schemas.openxmlformats.org/officeDocument/2006/relationships/oleObject" Target="../embeddings/oleObject13.bin"/><Relationship Id="rId12" Type="http://schemas.openxmlformats.org/officeDocument/2006/relationships/image" Target="../media/image35.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2.emf"/><Relationship Id="rId11" Type="http://schemas.openxmlformats.org/officeDocument/2006/relationships/oleObject" Target="../embeddings/oleObject15.bin"/><Relationship Id="rId5" Type="http://schemas.openxmlformats.org/officeDocument/2006/relationships/oleObject" Target="../embeddings/oleObject12.bin"/><Relationship Id="rId10" Type="http://schemas.openxmlformats.org/officeDocument/2006/relationships/image" Target="../media/image34.emf"/><Relationship Id="rId4" Type="http://schemas.openxmlformats.org/officeDocument/2006/relationships/image" Target="../media/image31.emf"/><Relationship Id="rId9" Type="http://schemas.openxmlformats.org/officeDocument/2006/relationships/oleObject" Target="../embeddings/oleObject14.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image" Target="../media/image40.emf"/></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60.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6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61.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67.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62.emf"/><Relationship Id="rId5" Type="http://schemas.openxmlformats.org/officeDocument/2006/relationships/oleObject" Target="../embeddings/oleObject17.bin"/><Relationship Id="rId4" Type="http://schemas.openxmlformats.org/officeDocument/2006/relationships/image" Target="../media/image61.emf"/><Relationship Id="rId9" Type="http://schemas.openxmlformats.org/officeDocument/2006/relationships/image" Target="../media/image19.png"/></Relationships>
</file>

<file path=ppt/slides/_rels/slide68.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62.emf"/><Relationship Id="rId5" Type="http://schemas.openxmlformats.org/officeDocument/2006/relationships/oleObject" Target="../embeddings/oleObject20.bin"/><Relationship Id="rId4" Type="http://schemas.openxmlformats.org/officeDocument/2006/relationships/image" Target="../media/image61.emf"/><Relationship Id="rId9"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2.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hyperlink" Target="https://www.youtube.com/watch?v=1PGLj-uKT1w" TargetMode="External"/><Relationship Id="rId2" Type="http://schemas.openxmlformats.org/officeDocument/2006/relationships/notesSlide" Target="../notesSlides/notesSlide84.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8.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1.xml"/><Relationship Id="rId1" Type="http://schemas.openxmlformats.org/officeDocument/2006/relationships/slideLayout" Target="../slideLayouts/slideLayout12.xml"/><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143000"/>
          </a:xfrm>
        </p:spPr>
        <p:txBody>
          <a:bodyPr>
            <a:normAutofit fontScale="90000"/>
          </a:bodyPr>
          <a:lstStyle/>
          <a:p>
            <a:r>
              <a:rPr lang="en-US" dirty="0"/>
              <a:t>Convolutional </a:t>
            </a:r>
            <a:r>
              <a:rPr lang="en-US"/>
              <a:t>Neural Networks</a:t>
            </a:r>
            <a:endParaRPr lang="en-US" sz="3200" dirty="0"/>
          </a:p>
        </p:txBody>
      </p:sp>
      <p:sp>
        <p:nvSpPr>
          <p:cNvPr id="6" name="TextShape 2">
            <a:extLst>
              <a:ext uri="{FF2B5EF4-FFF2-40B4-BE49-F238E27FC236}">
                <a16:creationId xmlns:a16="http://schemas.microsoft.com/office/drawing/2014/main" id="{B9B1AD32-7630-004A-82EB-01397F95C26B}"/>
              </a:ext>
            </a:extLst>
          </p:cNvPr>
          <p:cNvSpPr txBox="1"/>
          <p:nvPr/>
        </p:nvSpPr>
        <p:spPr>
          <a:xfrm>
            <a:off x="36180" y="3217538"/>
            <a:ext cx="9071640" cy="3259462"/>
          </a:xfrm>
          <a:prstGeom prst="rect">
            <a:avLst/>
          </a:prstGeom>
          <a:noFill/>
          <a:ln>
            <a:noFill/>
          </a:ln>
        </p:spPr>
        <p:txBody>
          <a:bodyPr lIns="0" tIns="0" rIns="0" bIns="0" anchor="ctr"/>
          <a:lstStyle/>
          <a:p>
            <a:pPr algn="ctr">
              <a:spcBef>
                <a:spcPts val="799"/>
              </a:spcBef>
            </a:pPr>
            <a:r>
              <a:rPr lang="en-US" sz="3200" b="0" strike="noStrike" spc="-1">
                <a:solidFill>
                  <a:srgbClr val="000000"/>
                </a:solidFill>
                <a:uFill>
                  <a:solidFill>
                    <a:srgbClr val="FFFFFF"/>
                  </a:solidFill>
                </a:uFill>
                <a:latin typeface="Arial"/>
              </a:rPr>
              <a:t>Radu Ionescu, Prof. PhD.</a:t>
            </a:r>
          </a:p>
          <a:p>
            <a:pPr algn="ctr">
              <a:spcBef>
                <a:spcPts val="799"/>
              </a:spcBef>
            </a:pPr>
            <a:r>
              <a:rPr lang="en-US" sz="3200" b="0" strike="noStrike" spc="-1">
                <a:solidFill>
                  <a:srgbClr val="000000"/>
                </a:solidFill>
                <a:uFill>
                  <a:solidFill>
                    <a:srgbClr val="FFFFFF"/>
                  </a:solidFill>
                </a:uFill>
                <a:latin typeface="Arial"/>
              </a:rPr>
              <a:t>raducu.ionescu@gmail.com</a:t>
            </a:r>
          </a:p>
          <a:p>
            <a:pPr algn="ctr">
              <a:spcBef>
                <a:spcPts val="799"/>
              </a:spcBef>
            </a:pPr>
            <a:endParaRPr lang="en-US" sz="3200" b="0" strike="noStrike" spc="-1">
              <a:solidFill>
                <a:srgbClr val="000000"/>
              </a:solidFill>
              <a:uFill>
                <a:solidFill>
                  <a:srgbClr val="FFFFFF"/>
                </a:solidFill>
              </a:uFill>
              <a:latin typeface="Arial"/>
            </a:endParaRPr>
          </a:p>
          <a:p>
            <a:pPr algn="ctr">
              <a:spcBef>
                <a:spcPts val="799"/>
              </a:spcBef>
            </a:pPr>
            <a:r>
              <a:rPr lang="en-US" sz="3200" b="0" strike="noStrike" spc="-1">
                <a:solidFill>
                  <a:srgbClr val="000000"/>
                </a:solidFill>
                <a:uFill>
                  <a:solidFill>
                    <a:srgbClr val="FFFFFF"/>
                  </a:solidFill>
                </a:uFill>
                <a:latin typeface="Arial"/>
              </a:rPr>
              <a:t>Faculty of Mathematics and Computer Science</a:t>
            </a:r>
          </a:p>
          <a:p>
            <a:pPr algn="ctr">
              <a:spcBef>
                <a:spcPts val="799"/>
              </a:spcBef>
            </a:pPr>
            <a:r>
              <a:rPr lang="en-US" sz="3200" b="0" strike="noStrike" spc="-1">
                <a:solidFill>
                  <a:srgbClr val="000000"/>
                </a:solidFill>
                <a:uFill>
                  <a:solidFill>
                    <a:srgbClr val="FFFFFF"/>
                  </a:solidFill>
                </a:uFill>
                <a:latin typeface="Arial"/>
              </a:rPr>
              <a:t>University of Bucharest</a:t>
            </a:r>
          </a:p>
        </p:txBody>
      </p:sp>
    </p:spTree>
    <p:extLst>
      <p:ext uri="{BB962C8B-B14F-4D97-AF65-F5344CB8AC3E}">
        <p14:creationId xmlns:p14="http://schemas.microsoft.com/office/powerpoint/2010/main" val="3826654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volution_of_box_signal_with_itself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504698"/>
            <a:ext cx="5943600" cy="1866900"/>
          </a:xfrm>
          <a:prstGeom prst="rect">
            <a:avLst/>
          </a:prstGeom>
        </p:spPr>
      </p:pic>
      <p:sp>
        <p:nvSpPr>
          <p:cNvPr id="7" name="TextBox 6"/>
          <p:cNvSpPr txBox="1"/>
          <p:nvPr/>
        </p:nvSpPr>
        <p:spPr>
          <a:xfrm>
            <a:off x="285974" y="6368534"/>
            <a:ext cx="8686800" cy="369332"/>
          </a:xfrm>
          <a:prstGeom prst="rect">
            <a:avLst/>
          </a:prstGeom>
          <a:noFill/>
        </p:spPr>
        <p:txBody>
          <a:bodyPr wrap="square" rtlCol="0">
            <a:spAutoFit/>
          </a:bodyPr>
          <a:lstStyle/>
          <a:p>
            <a:r>
              <a:rPr lang="en-US" sz="1800" dirty="0"/>
              <a:t>https://</a:t>
            </a:r>
            <a:r>
              <a:rPr lang="en-US" sz="1800" dirty="0" err="1"/>
              <a:t>commons.wikimedia.org</a:t>
            </a:r>
            <a:r>
              <a:rPr lang="en-US" sz="1800" dirty="0"/>
              <a:t>/wiki/</a:t>
            </a:r>
            <a:r>
              <a:rPr lang="en-US" sz="1800" dirty="0" err="1"/>
              <a:t>File:Convolution_of_box_signal_with_itself.gif</a:t>
            </a:r>
            <a:endParaRPr lang="en-US" sz="1800" dirty="0"/>
          </a:p>
        </p:txBody>
      </p:sp>
      <p:pic>
        <p:nvPicPr>
          <p:cNvPr id="8" name="Picture 7" descr="Convolution_of_spiky_function_with_box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505200"/>
            <a:ext cx="5943600" cy="1714500"/>
          </a:xfrm>
          <a:prstGeom prst="rect">
            <a:avLst/>
          </a:prstGeom>
        </p:spPr>
      </p:pic>
      <p:sp>
        <p:nvSpPr>
          <p:cNvPr id="4" name="TextBox 3">
            <a:extLst>
              <a:ext uri="{FF2B5EF4-FFF2-40B4-BE49-F238E27FC236}">
                <a16:creationId xmlns:a16="http://schemas.microsoft.com/office/drawing/2014/main" id="{8079D62F-750A-8B47-A235-EC332B6EAB0B}"/>
              </a:ext>
            </a:extLst>
          </p:cNvPr>
          <p:cNvSpPr txBox="1"/>
          <p:nvPr/>
        </p:nvSpPr>
        <p:spPr>
          <a:xfrm>
            <a:off x="304800" y="304800"/>
            <a:ext cx="8534400" cy="646331"/>
          </a:xfrm>
          <a:prstGeom prst="rect">
            <a:avLst/>
          </a:prstGeom>
          <a:noFill/>
        </p:spPr>
        <p:txBody>
          <a:bodyPr wrap="square" rtlCol="0">
            <a:spAutoFit/>
          </a:bodyPr>
          <a:lstStyle/>
          <a:p>
            <a:r>
              <a:rPr lang="ro-RO" sz="3600" dirty="0"/>
              <a:t>Maximum </a:t>
            </a:r>
            <a:r>
              <a:rPr lang="ro-RO" sz="3600" dirty="0" err="1"/>
              <a:t>activation</a:t>
            </a:r>
            <a:r>
              <a:rPr lang="ro-RO" sz="3600" dirty="0"/>
              <a:t> = </a:t>
            </a:r>
            <a:r>
              <a:rPr lang="ro-RO" sz="3600" dirty="0" err="1"/>
              <a:t>highest</a:t>
            </a:r>
            <a:r>
              <a:rPr lang="ro-RO" sz="3600" dirty="0"/>
              <a:t> </a:t>
            </a:r>
            <a:r>
              <a:rPr lang="ro-RO" sz="3600" dirty="0" err="1"/>
              <a:t>response</a:t>
            </a:r>
            <a:endParaRPr lang="ro-RO" sz="3600" dirty="0"/>
          </a:p>
        </p:txBody>
      </p:sp>
    </p:spTree>
    <p:extLst>
      <p:ext uri="{BB962C8B-B14F-4D97-AF65-F5344CB8AC3E}">
        <p14:creationId xmlns:p14="http://schemas.microsoft.com/office/powerpoint/2010/main" val="35847061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7" name="Shape 1047"/>
          <p:cNvSpPr txBox="1"/>
          <p:nvPr/>
        </p:nvSpPr>
        <p:spPr>
          <a:xfrm>
            <a:off x="7239000" y="5287655"/>
            <a:ext cx="2343000" cy="432299"/>
          </a:xfrm>
          <a:prstGeom prst="rect">
            <a:avLst/>
          </a:prstGeom>
          <a:noFill/>
          <a:ln>
            <a:noFill/>
          </a:ln>
        </p:spPr>
        <p:txBody>
          <a:bodyPr lIns="91425" tIns="91425" rIns="91425" bIns="91425" anchor="t" anchorCtr="0">
            <a:noAutofit/>
          </a:bodyPr>
          <a:lstStyle/>
          <a:p>
            <a:pPr>
              <a:spcBef>
                <a:spcPts val="0"/>
              </a:spcBef>
            </a:pPr>
            <a:r>
              <a:rPr lang="en" i="1"/>
              <a:t>[He et al., 2015]</a:t>
            </a:r>
          </a:p>
        </p:txBody>
      </p:sp>
      <p:pic>
        <p:nvPicPr>
          <p:cNvPr id="1048" name="Shape 1048"/>
          <p:cNvPicPr preferRelativeResize="0"/>
          <p:nvPr/>
        </p:nvPicPr>
        <p:blipFill>
          <a:blip r:embed="rId3">
            <a:alphaModFix/>
          </a:blip>
          <a:stretch>
            <a:fillRect/>
          </a:stretch>
        </p:blipFill>
        <p:spPr>
          <a:xfrm>
            <a:off x="127549" y="1085650"/>
            <a:ext cx="749874" cy="4607800"/>
          </a:xfrm>
          <a:prstGeom prst="rect">
            <a:avLst/>
          </a:prstGeom>
          <a:noFill/>
          <a:ln>
            <a:noFill/>
          </a:ln>
        </p:spPr>
      </p:pic>
      <p:pic>
        <p:nvPicPr>
          <p:cNvPr id="1049" name="Shape 1049"/>
          <p:cNvPicPr preferRelativeResize="0"/>
          <p:nvPr/>
        </p:nvPicPr>
        <p:blipFill>
          <a:blip r:embed="rId4">
            <a:alphaModFix/>
          </a:blip>
          <a:stretch>
            <a:fillRect/>
          </a:stretch>
        </p:blipFill>
        <p:spPr>
          <a:xfrm>
            <a:off x="1119600" y="1750713"/>
            <a:ext cx="7906798" cy="3478319"/>
          </a:xfrm>
          <a:prstGeom prst="rect">
            <a:avLst/>
          </a:prstGeom>
          <a:noFill/>
          <a:ln w="9525" cap="flat" cmpd="sng">
            <a:solidFill>
              <a:schemeClr val="dk2"/>
            </a:solidFill>
            <a:prstDash val="solid"/>
            <a:round/>
            <a:headEnd type="none" w="med" len="med"/>
            <a:tailEnd type="none" w="med" len="med"/>
          </a:ln>
        </p:spPr>
      </p:pic>
      <p:sp>
        <p:nvSpPr>
          <p:cNvPr id="6" name="Shape 946">
            <a:extLst>
              <a:ext uri="{FF2B5EF4-FFF2-40B4-BE49-F238E27FC236}">
                <a16:creationId xmlns:a16="http://schemas.microsoft.com/office/drawing/2014/main" id="{D6156350-E6FD-9545-931B-76396DE2A0AA}"/>
              </a:ext>
            </a:extLst>
          </p:cNvPr>
          <p:cNvSpPr txBox="1"/>
          <p:nvPr/>
        </p:nvSpPr>
        <p:spPr>
          <a:xfrm>
            <a:off x="758550" y="215652"/>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ResNet</a:t>
            </a:r>
            <a:endParaRPr lang="en" sz="3000" dirty="0"/>
          </a:p>
        </p:txBody>
      </p:sp>
    </p:spTree>
    <p:extLst>
      <p:ext uri="{BB962C8B-B14F-4D97-AF65-F5344CB8AC3E}">
        <p14:creationId xmlns:p14="http://schemas.microsoft.com/office/powerpoint/2010/main" val="11387597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1" name="Shape 1071"/>
          <p:cNvSpPr txBox="1"/>
          <p:nvPr/>
        </p:nvSpPr>
        <p:spPr>
          <a:xfrm>
            <a:off x="348900" y="304800"/>
            <a:ext cx="8446199" cy="6096000"/>
          </a:xfrm>
          <a:prstGeom prst="rect">
            <a:avLst/>
          </a:prstGeom>
          <a:noFill/>
          <a:ln>
            <a:noFill/>
          </a:ln>
        </p:spPr>
        <p:txBody>
          <a:bodyPr lIns="91425" tIns="91425" rIns="91425" bIns="91425" anchor="t" anchorCtr="0">
            <a:noAutofit/>
          </a:bodyPr>
          <a:lstStyle/>
          <a:p>
            <a:pPr>
              <a:spcBef>
                <a:spcPts val="0"/>
              </a:spcBef>
            </a:pPr>
            <a:r>
              <a:rPr lang="en" sz="3600" dirty="0"/>
              <a:t>Summary</a:t>
            </a:r>
          </a:p>
          <a:p>
            <a:pPr>
              <a:spcBef>
                <a:spcPts val="0"/>
              </a:spcBef>
            </a:pPr>
            <a:endParaRPr sz="3600" dirty="0"/>
          </a:p>
          <a:p>
            <a:pPr marL="342900" indent="-342900" algn="l">
              <a:spcBef>
                <a:spcPts val="0"/>
              </a:spcBef>
              <a:buFont typeface="Arial" panose="020B0604020202020204" pitchFamily="34" charset="0"/>
              <a:buChar char="•"/>
            </a:pPr>
            <a:r>
              <a:rPr lang="en" sz="2400" dirty="0" err="1"/>
              <a:t>ConvNets</a:t>
            </a:r>
            <a:r>
              <a:rPr lang="en" sz="2400" dirty="0"/>
              <a:t> stack CONV,POOL,FC layers</a:t>
            </a:r>
          </a:p>
          <a:p>
            <a:pPr marL="342900" indent="-342900" algn="l">
              <a:spcBef>
                <a:spcPts val="0"/>
              </a:spcBef>
              <a:buFont typeface="Arial" panose="020B0604020202020204" pitchFamily="34" charset="0"/>
              <a:buChar char="•"/>
            </a:pPr>
            <a:r>
              <a:rPr lang="en" sz="2400" dirty="0"/>
              <a:t>Trend towards smaller filters and deeper architectures</a:t>
            </a:r>
          </a:p>
          <a:p>
            <a:pPr marL="342900" indent="-342900" algn="l">
              <a:spcBef>
                <a:spcPts val="0"/>
              </a:spcBef>
              <a:buFont typeface="Arial" panose="020B0604020202020204" pitchFamily="34" charset="0"/>
              <a:buChar char="•"/>
            </a:pPr>
            <a:r>
              <a:rPr lang="en" sz="2400" dirty="0"/>
              <a:t>Trend towards getting rid of POOL/FC layers (just CONV)</a:t>
            </a:r>
          </a:p>
          <a:p>
            <a:pPr marL="342900" indent="-342900" algn="l">
              <a:spcBef>
                <a:spcPts val="0"/>
              </a:spcBef>
              <a:buFont typeface="Arial" panose="020B0604020202020204" pitchFamily="34" charset="0"/>
              <a:buChar char="•"/>
            </a:pPr>
            <a:r>
              <a:rPr lang="en" sz="2400" dirty="0"/>
              <a:t>Typical architectures look like </a:t>
            </a:r>
          </a:p>
          <a:p>
            <a:pPr algn="l">
              <a:spcBef>
                <a:spcPts val="0"/>
              </a:spcBef>
            </a:pPr>
            <a:r>
              <a:rPr lang="en" sz="2400" b="1" dirty="0"/>
              <a:t>[(CONV-RELU)*N-POOL?]*M-(FC-RELU)*K,SOFTMAX</a:t>
            </a:r>
          </a:p>
          <a:p>
            <a:pPr marL="342900" indent="-342900" algn="l">
              <a:spcBef>
                <a:spcPts val="0"/>
              </a:spcBef>
              <a:buFont typeface="Wingdings" pitchFamily="2" charset="2"/>
              <a:buChar char="Ø"/>
            </a:pPr>
            <a:r>
              <a:rPr lang="en" sz="2400" dirty="0"/>
              <a:t>where N is usually up to ~5, M is large, 0 &lt;= K &lt;= </a:t>
            </a:r>
            <a:r>
              <a:rPr lang="en" sz="2400"/>
              <a:t>2.</a:t>
            </a:r>
          </a:p>
          <a:p>
            <a:pPr marL="342900" indent="-342900" algn="l">
              <a:spcBef>
                <a:spcPts val="0"/>
              </a:spcBef>
              <a:buFont typeface="Wingdings" pitchFamily="2" charset="2"/>
              <a:buChar char="Ø"/>
            </a:pPr>
            <a:r>
              <a:rPr lang="en" sz="2400"/>
              <a:t>but </a:t>
            </a:r>
            <a:r>
              <a:rPr lang="en" sz="2400" dirty="0"/>
              <a:t>recent advances such as </a:t>
            </a:r>
            <a:r>
              <a:rPr lang="en" sz="2400" dirty="0" err="1"/>
              <a:t>ResNet</a:t>
            </a:r>
            <a:r>
              <a:rPr lang="en" sz="2400" dirty="0"/>
              <a:t>/</a:t>
            </a:r>
            <a:r>
              <a:rPr lang="en" sz="2400" dirty="0" err="1"/>
              <a:t>GoogLeNet</a:t>
            </a:r>
            <a:r>
              <a:rPr lang="en" sz="2400" dirty="0"/>
              <a:t> challenge this paradigm</a:t>
            </a:r>
          </a:p>
        </p:txBody>
      </p:sp>
    </p:spTree>
    <p:extLst>
      <p:ext uri="{BB962C8B-B14F-4D97-AF65-F5344CB8AC3E}">
        <p14:creationId xmlns:p14="http://schemas.microsoft.com/office/powerpoint/2010/main" val="33871607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34560" y="6172200"/>
            <a:ext cx="9072000" cy="3384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68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r>
              <a:rPr lang="en-US" sz="1800" dirty="0">
                <a:solidFill>
                  <a:srgbClr val="000080"/>
                </a:solidFill>
                <a:latin typeface="FreeSans" charset="0"/>
              </a:rPr>
              <a:t>Yu et al. “Multi-Scale Context Aggregation by Dilated Convolutions” ICLR 2016</a:t>
            </a:r>
          </a:p>
        </p:txBody>
      </p:sp>
      <p:sp>
        <p:nvSpPr>
          <p:cNvPr id="15"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Fancier Convolutions: Dilated</a:t>
            </a:r>
          </a:p>
        </p:txBody>
      </p:sp>
      <p:sp>
        <p:nvSpPr>
          <p:cNvPr id="16" name="TextBox 15"/>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pic>
        <p:nvPicPr>
          <p:cNvPr id="3" name="Picture 2" descr="A picture containing businesscard, envelope&#10;&#10;Description automatically generated">
            <a:extLst>
              <a:ext uri="{FF2B5EF4-FFF2-40B4-BE49-F238E27FC236}">
                <a16:creationId xmlns:a16="http://schemas.microsoft.com/office/drawing/2014/main" id="{EBDBC8CC-4F69-E24F-A590-5579B5983CD8}"/>
              </a:ext>
            </a:extLst>
          </p:cNvPr>
          <p:cNvPicPr>
            <a:picLocks noChangeAspect="1"/>
          </p:cNvPicPr>
          <p:nvPr/>
        </p:nvPicPr>
        <p:blipFill>
          <a:blip r:embed="rId3"/>
          <a:stretch>
            <a:fillRect/>
          </a:stretch>
        </p:blipFill>
        <p:spPr>
          <a:xfrm>
            <a:off x="955675" y="1689502"/>
            <a:ext cx="7232650" cy="3478996"/>
          </a:xfrm>
          <a:prstGeom prst="rect">
            <a:avLst/>
          </a:prstGeom>
        </p:spPr>
      </p:pic>
    </p:spTree>
    <p:extLst>
      <p:ext uri="{BB962C8B-B14F-4D97-AF65-F5344CB8AC3E}">
        <p14:creationId xmlns:p14="http://schemas.microsoft.com/office/powerpoint/2010/main" val="19805071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5C34-04AD-4EE7-87FA-78F74F30FD0A}"/>
              </a:ext>
            </a:extLst>
          </p:cNvPr>
          <p:cNvSpPr>
            <a:spLocks noGrp="1"/>
          </p:cNvSpPr>
          <p:nvPr>
            <p:ph type="title"/>
          </p:nvPr>
        </p:nvSpPr>
        <p:spPr>
          <a:xfrm>
            <a:off x="311700" y="762001"/>
            <a:ext cx="8520600" cy="1967650"/>
          </a:xfrm>
        </p:spPr>
        <p:txBody>
          <a:bodyPr>
            <a:noAutofit/>
          </a:bodyPr>
          <a:lstStyle/>
          <a:p>
            <a:pPr algn="ctr"/>
            <a:r>
              <a:rPr lang="en-US" i="1" dirty="0"/>
              <a:t>Contextual Convolutional Neural </a:t>
            </a:r>
            <a:r>
              <a:rPr lang="en-US" i="1" dirty="0" err="1"/>
              <a:t>Netoworks</a:t>
            </a:r>
            <a:endParaRPr lang="en-US" i="1" dirty="0"/>
          </a:p>
        </p:txBody>
      </p:sp>
      <p:sp>
        <p:nvSpPr>
          <p:cNvPr id="3" name="Text Placeholder 2">
            <a:extLst>
              <a:ext uri="{FF2B5EF4-FFF2-40B4-BE49-F238E27FC236}">
                <a16:creationId xmlns:a16="http://schemas.microsoft.com/office/drawing/2014/main" id="{D615C597-707F-4F45-B6A9-A73B21034BB8}"/>
              </a:ext>
            </a:extLst>
          </p:cNvPr>
          <p:cNvSpPr>
            <a:spLocks noGrp="1"/>
          </p:cNvSpPr>
          <p:nvPr>
            <p:ph type="body" idx="1"/>
          </p:nvPr>
        </p:nvSpPr>
        <p:spPr>
          <a:xfrm>
            <a:off x="1400176" y="3810000"/>
            <a:ext cx="6372224" cy="1348033"/>
          </a:xfrm>
        </p:spPr>
        <p:txBody>
          <a:bodyPr>
            <a:normAutofit/>
          </a:bodyPr>
          <a:lstStyle/>
          <a:p>
            <a:pPr marL="114297" indent="0" algn="ctr">
              <a:buNone/>
            </a:pPr>
            <a:r>
              <a:rPr lang="en-US" dirty="0">
                <a:latin typeface="Calibri" panose="020F0502020204030204" pitchFamily="34" charset="0"/>
                <a:cs typeface="Calibri" panose="020F0502020204030204" pitchFamily="34" charset="0"/>
              </a:rPr>
              <a:t>IC </a:t>
            </a:r>
            <a:r>
              <a:rPr lang="en-US" dirty="0" err="1">
                <a:latin typeface="Calibri" panose="020F0502020204030204" pitchFamily="34" charset="0"/>
                <a:cs typeface="Calibri" panose="020F0502020204030204" pitchFamily="34" charset="0"/>
              </a:rPr>
              <a:t>Duță</a:t>
            </a:r>
            <a:r>
              <a:rPr lang="en-US" dirty="0">
                <a:latin typeface="Calibri" panose="020F0502020204030204" pitchFamily="34" charset="0"/>
                <a:cs typeface="Calibri" panose="020F0502020204030204" pitchFamily="34" charset="0"/>
              </a:rPr>
              <a:t>, MI Georgescu, RT Ionescu</a:t>
            </a:r>
          </a:p>
        </p:txBody>
      </p:sp>
      <p:sp>
        <p:nvSpPr>
          <p:cNvPr id="4" name="Shape 523">
            <a:extLst>
              <a:ext uri="{FF2B5EF4-FFF2-40B4-BE49-F238E27FC236}">
                <a16:creationId xmlns:a16="http://schemas.microsoft.com/office/drawing/2014/main" id="{66C04E05-B39A-6248-8727-E3DCED2BF5E2}"/>
              </a:ext>
            </a:extLst>
          </p:cNvPr>
          <p:cNvSpPr txBox="1"/>
          <p:nvPr/>
        </p:nvSpPr>
        <p:spPr>
          <a:xfrm>
            <a:off x="1608668" y="4871063"/>
            <a:ext cx="5926666" cy="900675"/>
          </a:xfrm>
          <a:prstGeom prst="rect">
            <a:avLst/>
          </a:prstGeom>
          <a:noFill/>
          <a:ln>
            <a:noFill/>
          </a:ln>
        </p:spPr>
        <p:txBody>
          <a:bodyPr lIns="68569" tIns="34275" rIns="68569" bIns="34275" anchor="t" anchorCtr="0">
            <a:noAutofit/>
          </a:bodyPr>
          <a:lstStyle/>
          <a:p>
            <a:pPr algn="ctr">
              <a:buClr>
                <a:srgbClr val="000000"/>
              </a:buClr>
            </a:pPr>
            <a:endParaRPr sz="750" dirty="0"/>
          </a:p>
          <a:p>
            <a:pPr algn="ctr">
              <a:buClr>
                <a:srgbClr val="000000"/>
              </a:buClr>
              <a:buSzPct val="25000"/>
            </a:pPr>
            <a:r>
              <a:rPr lang="en-US" sz="2250" dirty="0"/>
              <a:t>ICCVW 2021</a:t>
            </a:r>
          </a:p>
        </p:txBody>
      </p:sp>
    </p:spTree>
    <p:extLst>
      <p:ext uri="{BB962C8B-B14F-4D97-AF65-F5344CB8AC3E}">
        <p14:creationId xmlns:p14="http://schemas.microsoft.com/office/powerpoint/2010/main" val="35029242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34560" y="6172200"/>
            <a:ext cx="9072000" cy="3384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68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r>
              <a:rPr lang="en-US" sz="1800" dirty="0" err="1">
                <a:solidFill>
                  <a:srgbClr val="000080"/>
                </a:solidFill>
                <a:latin typeface="FreeSans" charset="0"/>
              </a:rPr>
              <a:t>Duță</a:t>
            </a:r>
            <a:r>
              <a:rPr lang="en-US" sz="1800" dirty="0">
                <a:solidFill>
                  <a:srgbClr val="000080"/>
                </a:solidFill>
                <a:latin typeface="FreeSans" charset="0"/>
              </a:rPr>
              <a:t> et al. “Contextual Convolutional Neural Networks” ICCVW 2021</a:t>
            </a:r>
          </a:p>
        </p:txBody>
      </p:sp>
      <p:sp>
        <p:nvSpPr>
          <p:cNvPr id="15"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Fancier Convolutions: Dilated</a:t>
            </a:r>
          </a:p>
        </p:txBody>
      </p:sp>
      <p:pic>
        <p:nvPicPr>
          <p:cNvPr id="4" name="Picture 3">
            <a:extLst>
              <a:ext uri="{FF2B5EF4-FFF2-40B4-BE49-F238E27FC236}">
                <a16:creationId xmlns:a16="http://schemas.microsoft.com/office/drawing/2014/main" id="{24E1853A-A4EA-154F-91CA-FE14C1FEC735}"/>
              </a:ext>
            </a:extLst>
          </p:cNvPr>
          <p:cNvPicPr>
            <a:picLocks noChangeAspect="1"/>
          </p:cNvPicPr>
          <p:nvPr/>
        </p:nvPicPr>
        <p:blipFill>
          <a:blip r:embed="rId3"/>
          <a:stretch>
            <a:fillRect/>
          </a:stretch>
        </p:blipFill>
        <p:spPr>
          <a:xfrm>
            <a:off x="159870" y="1215183"/>
            <a:ext cx="8824259" cy="4427633"/>
          </a:xfrm>
          <a:prstGeom prst="rect">
            <a:avLst/>
          </a:prstGeom>
        </p:spPr>
      </p:pic>
    </p:spTree>
    <p:extLst>
      <p:ext uri="{BB962C8B-B14F-4D97-AF65-F5344CB8AC3E}">
        <p14:creationId xmlns:p14="http://schemas.microsoft.com/office/powerpoint/2010/main" val="32331927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34560" y="6172200"/>
            <a:ext cx="9072000" cy="3384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68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r>
              <a:rPr lang="en-US" sz="1800" dirty="0" err="1">
                <a:solidFill>
                  <a:srgbClr val="000080"/>
                </a:solidFill>
                <a:latin typeface="FreeSans" charset="0"/>
              </a:rPr>
              <a:t>Duță</a:t>
            </a:r>
            <a:r>
              <a:rPr lang="en-US" sz="1800" dirty="0">
                <a:solidFill>
                  <a:srgbClr val="000080"/>
                </a:solidFill>
                <a:latin typeface="FreeSans" charset="0"/>
              </a:rPr>
              <a:t> et al. “Contextual Convolutional Neural Networks” ICCVW 2021</a:t>
            </a:r>
          </a:p>
        </p:txBody>
      </p:sp>
      <p:sp>
        <p:nvSpPr>
          <p:cNvPr id="15"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Fancier Convolutions: Dilated</a:t>
            </a:r>
          </a:p>
        </p:txBody>
      </p:sp>
      <p:sp>
        <p:nvSpPr>
          <p:cNvPr id="16" name="TextBox 15"/>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pic>
        <p:nvPicPr>
          <p:cNvPr id="3" name="Picture 2">
            <a:extLst>
              <a:ext uri="{FF2B5EF4-FFF2-40B4-BE49-F238E27FC236}">
                <a16:creationId xmlns:a16="http://schemas.microsoft.com/office/drawing/2014/main" id="{22D987DB-87F6-7846-9151-A4B0B4A82802}"/>
              </a:ext>
            </a:extLst>
          </p:cNvPr>
          <p:cNvPicPr>
            <a:picLocks noChangeAspect="1"/>
          </p:cNvPicPr>
          <p:nvPr/>
        </p:nvPicPr>
        <p:blipFill>
          <a:blip r:embed="rId3"/>
          <a:stretch>
            <a:fillRect/>
          </a:stretch>
        </p:blipFill>
        <p:spPr>
          <a:xfrm>
            <a:off x="76200" y="1752600"/>
            <a:ext cx="2927350" cy="2197100"/>
          </a:xfrm>
          <a:prstGeom prst="rect">
            <a:avLst/>
          </a:prstGeom>
        </p:spPr>
      </p:pic>
      <p:pic>
        <p:nvPicPr>
          <p:cNvPr id="6" name="Picture 5">
            <a:extLst>
              <a:ext uri="{FF2B5EF4-FFF2-40B4-BE49-F238E27FC236}">
                <a16:creationId xmlns:a16="http://schemas.microsoft.com/office/drawing/2014/main" id="{B38360E3-C36B-AE4B-B381-4856F3CD324D}"/>
              </a:ext>
            </a:extLst>
          </p:cNvPr>
          <p:cNvPicPr>
            <a:picLocks noChangeAspect="1"/>
          </p:cNvPicPr>
          <p:nvPr/>
        </p:nvPicPr>
        <p:blipFill>
          <a:blip r:embed="rId4"/>
          <a:stretch>
            <a:fillRect/>
          </a:stretch>
        </p:blipFill>
        <p:spPr>
          <a:xfrm>
            <a:off x="3085256" y="1762539"/>
            <a:ext cx="2927350" cy="2197100"/>
          </a:xfrm>
          <a:prstGeom prst="rect">
            <a:avLst/>
          </a:prstGeom>
        </p:spPr>
      </p:pic>
      <p:pic>
        <p:nvPicPr>
          <p:cNvPr id="8" name="Picture 7">
            <a:extLst>
              <a:ext uri="{FF2B5EF4-FFF2-40B4-BE49-F238E27FC236}">
                <a16:creationId xmlns:a16="http://schemas.microsoft.com/office/drawing/2014/main" id="{1E9BB1CD-E3E2-BB4A-8F1D-1FFB0847CBE7}"/>
              </a:ext>
            </a:extLst>
          </p:cNvPr>
          <p:cNvPicPr>
            <a:picLocks noChangeAspect="1"/>
          </p:cNvPicPr>
          <p:nvPr/>
        </p:nvPicPr>
        <p:blipFill>
          <a:blip r:embed="rId5"/>
          <a:stretch>
            <a:fillRect/>
          </a:stretch>
        </p:blipFill>
        <p:spPr>
          <a:xfrm>
            <a:off x="6094313" y="1752600"/>
            <a:ext cx="2927350" cy="2197100"/>
          </a:xfrm>
          <a:prstGeom prst="rect">
            <a:avLst/>
          </a:prstGeom>
        </p:spPr>
      </p:pic>
      <p:sp>
        <p:nvSpPr>
          <p:cNvPr id="12" name="Shape 946">
            <a:extLst>
              <a:ext uri="{FF2B5EF4-FFF2-40B4-BE49-F238E27FC236}">
                <a16:creationId xmlns:a16="http://schemas.microsoft.com/office/drawing/2014/main" id="{A21DFFE8-0ABF-C540-85F7-DF646605D3CF}"/>
              </a:ext>
            </a:extLst>
          </p:cNvPr>
          <p:cNvSpPr txBox="1"/>
          <p:nvPr/>
        </p:nvSpPr>
        <p:spPr>
          <a:xfrm>
            <a:off x="152400" y="1143000"/>
            <a:ext cx="8458200" cy="685800"/>
          </a:xfrm>
          <a:prstGeom prst="rect">
            <a:avLst/>
          </a:prstGeom>
          <a:noFill/>
          <a:ln>
            <a:noFill/>
          </a:ln>
        </p:spPr>
        <p:txBody>
          <a:bodyPr lIns="91425" tIns="91425" rIns="91425" bIns="91425" anchor="t" anchorCtr="0">
            <a:noAutofit/>
          </a:bodyPr>
          <a:lstStyle/>
          <a:p>
            <a:pPr marL="457200" indent="-457200" algn="l">
              <a:spcBef>
                <a:spcPts val="0"/>
              </a:spcBef>
              <a:buFont typeface="Arial" panose="020B0604020202020204" pitchFamily="34" charset="0"/>
              <a:buChar char="•"/>
            </a:pPr>
            <a:r>
              <a:rPr lang="en" sz="2400" dirty="0"/>
              <a:t>Results on ImageNet:</a:t>
            </a:r>
          </a:p>
        </p:txBody>
      </p:sp>
      <p:pic>
        <p:nvPicPr>
          <p:cNvPr id="10" name="Picture 9" descr="Table&#10;&#10;Description automatically generated">
            <a:extLst>
              <a:ext uri="{FF2B5EF4-FFF2-40B4-BE49-F238E27FC236}">
                <a16:creationId xmlns:a16="http://schemas.microsoft.com/office/drawing/2014/main" id="{AB3BD7D4-10CC-DF4E-9573-E0FC219E5C0D}"/>
              </a:ext>
            </a:extLst>
          </p:cNvPr>
          <p:cNvPicPr>
            <a:picLocks noChangeAspect="1"/>
          </p:cNvPicPr>
          <p:nvPr/>
        </p:nvPicPr>
        <p:blipFill>
          <a:blip r:embed="rId6"/>
          <a:stretch>
            <a:fillRect/>
          </a:stretch>
        </p:blipFill>
        <p:spPr>
          <a:xfrm>
            <a:off x="0" y="4137061"/>
            <a:ext cx="9144000" cy="1958939"/>
          </a:xfrm>
          <a:prstGeom prst="rect">
            <a:avLst/>
          </a:prstGeom>
        </p:spPr>
      </p:pic>
    </p:spTree>
    <p:extLst>
      <p:ext uri="{BB962C8B-B14F-4D97-AF65-F5344CB8AC3E}">
        <p14:creationId xmlns:p14="http://schemas.microsoft.com/office/powerpoint/2010/main" val="22514118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34560" y="6172200"/>
            <a:ext cx="9072000" cy="3384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68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r>
              <a:rPr lang="en-US" sz="1800" dirty="0">
                <a:solidFill>
                  <a:srgbClr val="000080"/>
                </a:solidFill>
                <a:latin typeface="FreeSans" charset="0"/>
              </a:rPr>
              <a:t>Chollet “</a:t>
            </a:r>
            <a:r>
              <a:rPr lang="en-US" sz="1800" dirty="0" err="1">
                <a:solidFill>
                  <a:srgbClr val="000080"/>
                </a:solidFill>
                <a:latin typeface="FreeSans" charset="0"/>
              </a:rPr>
              <a:t>Xception</a:t>
            </a:r>
            <a:r>
              <a:rPr lang="en-US" sz="1800" dirty="0">
                <a:solidFill>
                  <a:srgbClr val="000080"/>
                </a:solidFill>
                <a:latin typeface="FreeSans" charset="0"/>
              </a:rPr>
              <a:t>: Deep Learning with </a:t>
            </a:r>
            <a:r>
              <a:rPr lang="en-US" sz="1800" dirty="0" err="1">
                <a:solidFill>
                  <a:srgbClr val="000080"/>
                </a:solidFill>
                <a:latin typeface="FreeSans" charset="0"/>
              </a:rPr>
              <a:t>Depthwise</a:t>
            </a:r>
            <a:r>
              <a:rPr lang="en-US" sz="1800" dirty="0">
                <a:solidFill>
                  <a:srgbClr val="000080"/>
                </a:solidFill>
                <a:latin typeface="FreeSans" charset="0"/>
              </a:rPr>
              <a:t> Separable Convolutions” CVPR 2017</a:t>
            </a:r>
          </a:p>
        </p:txBody>
      </p:sp>
      <p:sp>
        <p:nvSpPr>
          <p:cNvPr id="15"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Fancier Convolutions: Separable</a:t>
            </a:r>
          </a:p>
        </p:txBody>
      </p:sp>
      <p:sp>
        <p:nvSpPr>
          <p:cNvPr id="16" name="TextBox 15"/>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pic>
        <p:nvPicPr>
          <p:cNvPr id="4" name="Picture 3" descr="Diagram&#10;&#10;Description automatically generated">
            <a:extLst>
              <a:ext uri="{FF2B5EF4-FFF2-40B4-BE49-F238E27FC236}">
                <a16:creationId xmlns:a16="http://schemas.microsoft.com/office/drawing/2014/main" id="{5CE00A9E-FC8B-A84F-90B4-7C669961769D}"/>
              </a:ext>
            </a:extLst>
          </p:cNvPr>
          <p:cNvPicPr>
            <a:picLocks noChangeAspect="1"/>
          </p:cNvPicPr>
          <p:nvPr/>
        </p:nvPicPr>
        <p:blipFill>
          <a:blip r:embed="rId3"/>
          <a:stretch>
            <a:fillRect/>
          </a:stretch>
        </p:blipFill>
        <p:spPr>
          <a:xfrm>
            <a:off x="2832100" y="914400"/>
            <a:ext cx="3479800" cy="5181600"/>
          </a:xfrm>
          <a:prstGeom prst="rect">
            <a:avLst/>
          </a:prstGeom>
        </p:spPr>
      </p:pic>
    </p:spTree>
    <p:extLst>
      <p:ext uri="{BB962C8B-B14F-4D97-AF65-F5344CB8AC3E}">
        <p14:creationId xmlns:p14="http://schemas.microsoft.com/office/powerpoint/2010/main" val="235748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34560" y="6172200"/>
            <a:ext cx="9072000" cy="3384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68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r>
              <a:rPr lang="en-US" sz="1800" err="1">
                <a:solidFill>
                  <a:srgbClr val="000080"/>
                </a:solidFill>
                <a:latin typeface="FreeSans" charset="0"/>
              </a:rPr>
              <a:t>Frome</a:t>
            </a:r>
            <a:r>
              <a:rPr lang="en-US" sz="1800">
                <a:solidFill>
                  <a:srgbClr val="000080"/>
                </a:solidFill>
                <a:latin typeface="FreeSans" charset="0"/>
              </a:rPr>
              <a:t> et al. “Devise: a deep visual semantic embedding model” NIPS 2013</a:t>
            </a:r>
          </a:p>
        </p:txBody>
      </p:sp>
      <p:sp>
        <p:nvSpPr>
          <p:cNvPr id="95235" name="Rectangle 3"/>
          <p:cNvSpPr>
            <a:spLocks noChangeArrowheads="1"/>
          </p:cNvSpPr>
          <p:nvPr/>
        </p:nvSpPr>
        <p:spPr bwMode="auto">
          <a:xfrm>
            <a:off x="2331360" y="2281040"/>
            <a:ext cx="875520" cy="1726325"/>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61621" rIns="81639" bIns="40820" anchor="ctr"/>
          <a:lstStyle/>
          <a:p>
            <a:pPr>
              <a:tabLst>
                <a:tab pos="656650" algn="l"/>
              </a:tabLst>
            </a:pPr>
            <a:r>
              <a:rPr lang="en-US" sz="2400" b="1">
                <a:solidFill>
                  <a:srgbClr val="FFFFFF"/>
                </a:solidFill>
                <a:latin typeface="FreeSans" charset="0"/>
              </a:rPr>
              <a:t>CNN</a:t>
            </a:r>
          </a:p>
        </p:txBody>
      </p:sp>
      <p:sp>
        <p:nvSpPr>
          <p:cNvPr id="95236" name="Rectangle 4"/>
          <p:cNvSpPr>
            <a:spLocks noChangeArrowheads="1"/>
          </p:cNvSpPr>
          <p:nvPr/>
        </p:nvSpPr>
        <p:spPr bwMode="auto">
          <a:xfrm>
            <a:off x="4457986" y="2708743"/>
            <a:ext cx="2574842" cy="75463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61621" rIns="81639" bIns="40820" anchor="ctr"/>
          <a:lstStyle/>
          <a:p>
            <a:pPr>
              <a:tabLst>
                <a:tab pos="656650" algn="l"/>
                <a:tab pos="1313299" algn="l"/>
                <a:tab pos="1969949" algn="l"/>
                <a:tab pos="2626599" algn="l"/>
              </a:tabLst>
            </a:pPr>
            <a:r>
              <a:rPr lang="en-US" sz="2400" b="1" dirty="0">
                <a:solidFill>
                  <a:srgbClr val="FFFFFF"/>
                </a:solidFill>
                <a:latin typeface="FreeSans" charset="0"/>
              </a:rPr>
              <a:t>Text Embedding</a:t>
            </a:r>
          </a:p>
        </p:txBody>
      </p:sp>
      <p:sp>
        <p:nvSpPr>
          <p:cNvPr id="95237" name="Text Box 5"/>
          <p:cNvSpPr txBox="1">
            <a:spLocks noChangeArrowheads="1"/>
          </p:cNvSpPr>
          <p:nvPr/>
        </p:nvSpPr>
        <p:spPr bwMode="auto">
          <a:xfrm>
            <a:off x="5227007" y="4160675"/>
            <a:ext cx="1036800" cy="4162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16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sz="2400" dirty="0">
                <a:latin typeface="FreeSans" charset="0"/>
              </a:rPr>
              <a:t>tiger</a:t>
            </a:r>
          </a:p>
        </p:txBody>
      </p:sp>
      <p:sp>
        <p:nvSpPr>
          <p:cNvPr id="95238" name="Rectangle 6"/>
          <p:cNvSpPr>
            <a:spLocks noChangeArrowheads="1"/>
          </p:cNvSpPr>
          <p:nvPr/>
        </p:nvSpPr>
        <p:spPr bwMode="auto">
          <a:xfrm>
            <a:off x="2314080" y="1111637"/>
            <a:ext cx="4354560" cy="622145"/>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61621" rIns="81639" bIns="40820" anchor="ctr"/>
          <a:lstStyle/>
          <a:p>
            <a:pPr>
              <a:tabLst>
                <a:tab pos="656650" algn="l"/>
                <a:tab pos="1313299" algn="l"/>
                <a:tab pos="1969949" algn="l"/>
                <a:tab pos="2626599" algn="l"/>
                <a:tab pos="3283248" algn="l"/>
                <a:tab pos="3939898" algn="l"/>
              </a:tabLst>
            </a:pPr>
            <a:r>
              <a:rPr lang="en-US" sz="2400" b="1">
                <a:solidFill>
                  <a:srgbClr val="FFFFFF"/>
                </a:solidFill>
                <a:latin typeface="FreeSans" charset="0"/>
              </a:rPr>
              <a:t>Matching</a:t>
            </a:r>
          </a:p>
        </p:txBody>
      </p:sp>
      <p:sp>
        <p:nvSpPr>
          <p:cNvPr id="95239" name="Line 7"/>
          <p:cNvSpPr>
            <a:spLocks noChangeShapeType="1"/>
          </p:cNvSpPr>
          <p:nvPr/>
        </p:nvSpPr>
        <p:spPr bwMode="auto">
          <a:xfrm flipV="1">
            <a:off x="5784481" y="3494438"/>
            <a:ext cx="1440" cy="625026"/>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5240" name="Line 8"/>
          <p:cNvSpPr>
            <a:spLocks noChangeShapeType="1"/>
          </p:cNvSpPr>
          <p:nvPr/>
        </p:nvSpPr>
        <p:spPr bwMode="auto">
          <a:xfrm flipV="1">
            <a:off x="2780641" y="4044232"/>
            <a:ext cx="1440" cy="625026"/>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5241" name="Line 9"/>
          <p:cNvSpPr>
            <a:spLocks noChangeShapeType="1"/>
          </p:cNvSpPr>
          <p:nvPr/>
        </p:nvSpPr>
        <p:spPr bwMode="auto">
          <a:xfrm flipV="1">
            <a:off x="2780641" y="1761145"/>
            <a:ext cx="1440" cy="625026"/>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5242" name="Line 10"/>
          <p:cNvSpPr>
            <a:spLocks noChangeShapeType="1"/>
          </p:cNvSpPr>
          <p:nvPr/>
        </p:nvSpPr>
        <p:spPr bwMode="auto">
          <a:xfrm flipV="1">
            <a:off x="5784481" y="1751064"/>
            <a:ext cx="1440" cy="1064272"/>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pic>
        <p:nvPicPr>
          <p:cNvPr id="9524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761" y="4419664"/>
            <a:ext cx="2237760" cy="167633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5244" name="Text Box 12"/>
          <p:cNvSpPr txBox="1">
            <a:spLocks noChangeArrowheads="1"/>
          </p:cNvSpPr>
          <p:nvPr/>
        </p:nvSpPr>
        <p:spPr bwMode="auto">
          <a:xfrm>
            <a:off x="2391840" y="1715060"/>
            <a:ext cx="373248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ctr"/>
            <a:r>
              <a:rPr lang="en-US" sz="2200" i="1">
                <a:solidFill>
                  <a:srgbClr val="FF0000"/>
                </a:solidFill>
                <a:latin typeface="FreeSans" charset="0"/>
              </a:rPr>
              <a:t>shared representation</a:t>
            </a:r>
          </a:p>
        </p:txBody>
      </p:sp>
      <p:sp>
        <p:nvSpPr>
          <p:cNvPr id="15"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Fancier Architectures: Multi-Modal</a:t>
            </a:r>
          </a:p>
        </p:txBody>
      </p:sp>
      <p:sp>
        <p:nvSpPr>
          <p:cNvPr id="16" name="TextBox 15"/>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30557416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34560" y="5943600"/>
            <a:ext cx="9072000" cy="3384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68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r>
              <a:rPr lang="en-US" sz="1800">
                <a:solidFill>
                  <a:srgbClr val="000080"/>
                </a:solidFill>
                <a:latin typeface="FreeSans" charset="0"/>
              </a:rPr>
              <a:t>Zhang et al. “PANDA..” CVPR 2014</a:t>
            </a:r>
          </a:p>
        </p:txBody>
      </p:sp>
      <p:sp>
        <p:nvSpPr>
          <p:cNvPr id="96259" name="Line 3"/>
          <p:cNvSpPr>
            <a:spLocks noChangeShapeType="1"/>
          </p:cNvSpPr>
          <p:nvPr/>
        </p:nvSpPr>
        <p:spPr bwMode="auto">
          <a:xfrm>
            <a:off x="1513440" y="3668066"/>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0" name="Line 4"/>
          <p:cNvSpPr>
            <a:spLocks noChangeShapeType="1"/>
          </p:cNvSpPr>
          <p:nvPr/>
        </p:nvSpPr>
        <p:spPr bwMode="auto">
          <a:xfrm>
            <a:off x="2625120" y="3668066"/>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1" name="Line 5"/>
          <p:cNvSpPr>
            <a:spLocks noChangeShapeType="1"/>
          </p:cNvSpPr>
          <p:nvPr/>
        </p:nvSpPr>
        <p:spPr bwMode="auto">
          <a:xfrm>
            <a:off x="3702240" y="3668066"/>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2" name="Line 6"/>
          <p:cNvSpPr>
            <a:spLocks noChangeShapeType="1"/>
          </p:cNvSpPr>
          <p:nvPr/>
        </p:nvSpPr>
        <p:spPr bwMode="auto">
          <a:xfrm>
            <a:off x="4780800" y="3668066"/>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3" name="Rectangle 7"/>
          <p:cNvSpPr>
            <a:spLocks noChangeArrowheads="1"/>
          </p:cNvSpPr>
          <p:nvPr/>
        </p:nvSpPr>
        <p:spPr bwMode="auto">
          <a:xfrm>
            <a:off x="1036800" y="3110727"/>
            <a:ext cx="829440" cy="103690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a:solidFill>
                  <a:srgbClr val="FFFFFF"/>
                </a:solidFill>
                <a:latin typeface="FreeSans" charset="0"/>
              </a:rPr>
              <a:t>Conv</a:t>
            </a:r>
          </a:p>
          <a:p>
            <a:pPr>
              <a:tabLst>
                <a:tab pos="656650" algn="l"/>
              </a:tabLst>
            </a:pPr>
            <a:r>
              <a:rPr lang="en-US" b="1">
                <a:solidFill>
                  <a:srgbClr val="FFFFFF"/>
                </a:solidFill>
                <a:latin typeface="FreeSans" charset="0"/>
              </a:rPr>
              <a:t>Norm</a:t>
            </a:r>
          </a:p>
          <a:p>
            <a:pPr>
              <a:tabLst>
                <a:tab pos="656650" algn="l"/>
              </a:tabLst>
            </a:pPr>
            <a:r>
              <a:rPr lang="en-US" b="1">
                <a:solidFill>
                  <a:srgbClr val="FFFFFF"/>
                </a:solidFill>
                <a:latin typeface="FreeSans" charset="0"/>
              </a:rPr>
              <a:t>Pool</a:t>
            </a:r>
          </a:p>
        </p:txBody>
      </p:sp>
      <p:sp>
        <p:nvSpPr>
          <p:cNvPr id="96264" name="Rectangle 8"/>
          <p:cNvSpPr>
            <a:spLocks noChangeArrowheads="1"/>
          </p:cNvSpPr>
          <p:nvPr/>
        </p:nvSpPr>
        <p:spPr bwMode="auto">
          <a:xfrm>
            <a:off x="2113920" y="3110727"/>
            <a:ext cx="829440" cy="103690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a:solidFill>
                  <a:srgbClr val="FFFFFF"/>
                </a:solidFill>
                <a:latin typeface="FreeSans" charset="0"/>
              </a:rPr>
              <a:t>Conv</a:t>
            </a:r>
          </a:p>
          <a:p>
            <a:pPr>
              <a:tabLst>
                <a:tab pos="656650" algn="l"/>
              </a:tabLst>
            </a:pPr>
            <a:r>
              <a:rPr lang="en-US" b="1">
                <a:solidFill>
                  <a:srgbClr val="FFFFFF"/>
                </a:solidFill>
                <a:latin typeface="FreeSans" charset="0"/>
              </a:rPr>
              <a:t>Norm</a:t>
            </a:r>
          </a:p>
          <a:p>
            <a:pPr>
              <a:tabLst>
                <a:tab pos="656650" algn="l"/>
              </a:tabLst>
            </a:pPr>
            <a:r>
              <a:rPr lang="en-US" b="1">
                <a:solidFill>
                  <a:srgbClr val="FFFFFF"/>
                </a:solidFill>
                <a:latin typeface="FreeSans" charset="0"/>
              </a:rPr>
              <a:t>Pool</a:t>
            </a:r>
          </a:p>
        </p:txBody>
      </p:sp>
      <p:sp>
        <p:nvSpPr>
          <p:cNvPr id="96265" name="Rectangle 9"/>
          <p:cNvSpPr>
            <a:spLocks noChangeArrowheads="1"/>
          </p:cNvSpPr>
          <p:nvPr/>
        </p:nvSpPr>
        <p:spPr bwMode="auto">
          <a:xfrm>
            <a:off x="319248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a:solidFill>
                  <a:srgbClr val="FFFFFF"/>
                </a:solidFill>
                <a:latin typeface="FreeSans" charset="0"/>
              </a:rPr>
              <a:t>Conv</a:t>
            </a:r>
          </a:p>
          <a:p>
            <a:pPr>
              <a:tabLst>
                <a:tab pos="656650" algn="l"/>
              </a:tabLst>
            </a:pPr>
            <a:r>
              <a:rPr lang="en-US" b="1">
                <a:solidFill>
                  <a:srgbClr val="FFFFFF"/>
                </a:solidFill>
                <a:latin typeface="FreeSans" charset="0"/>
              </a:rPr>
              <a:t>Norm</a:t>
            </a:r>
          </a:p>
          <a:p>
            <a:pPr>
              <a:tabLst>
                <a:tab pos="656650" algn="l"/>
              </a:tabLst>
            </a:pPr>
            <a:r>
              <a:rPr lang="en-US" b="1">
                <a:solidFill>
                  <a:srgbClr val="FFFFFF"/>
                </a:solidFill>
                <a:latin typeface="FreeSans" charset="0"/>
              </a:rPr>
              <a:t>Pool</a:t>
            </a:r>
          </a:p>
        </p:txBody>
      </p:sp>
      <p:sp>
        <p:nvSpPr>
          <p:cNvPr id="96266" name="Rectangle 10"/>
          <p:cNvSpPr>
            <a:spLocks noChangeArrowheads="1"/>
          </p:cNvSpPr>
          <p:nvPr/>
        </p:nvSpPr>
        <p:spPr bwMode="auto">
          <a:xfrm>
            <a:off x="426960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a:solidFill>
                  <a:srgbClr val="FFFFFF"/>
                </a:solidFill>
                <a:latin typeface="FreeSans" charset="0"/>
              </a:rPr>
              <a:t>Conv</a:t>
            </a:r>
          </a:p>
          <a:p>
            <a:pPr>
              <a:tabLst>
                <a:tab pos="656650" algn="l"/>
              </a:tabLst>
            </a:pPr>
            <a:r>
              <a:rPr lang="en-US" b="1">
                <a:solidFill>
                  <a:srgbClr val="FFFFFF"/>
                </a:solidFill>
                <a:latin typeface="FreeSans" charset="0"/>
              </a:rPr>
              <a:t>Norm</a:t>
            </a:r>
          </a:p>
          <a:p>
            <a:pPr>
              <a:tabLst>
                <a:tab pos="656650" algn="l"/>
              </a:tabLst>
            </a:pPr>
            <a:r>
              <a:rPr lang="en-US" b="1">
                <a:solidFill>
                  <a:srgbClr val="FFFFFF"/>
                </a:solidFill>
                <a:latin typeface="FreeSans" charset="0"/>
              </a:rPr>
              <a:t>Pool</a:t>
            </a:r>
          </a:p>
        </p:txBody>
      </p:sp>
      <p:sp>
        <p:nvSpPr>
          <p:cNvPr id="96267" name="Rectangle 11"/>
          <p:cNvSpPr>
            <a:spLocks noChangeArrowheads="1"/>
          </p:cNvSpPr>
          <p:nvPr/>
        </p:nvSpPr>
        <p:spPr bwMode="auto">
          <a:xfrm>
            <a:off x="534672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a:solidFill>
                  <a:srgbClr val="FFFFFF"/>
                </a:solidFill>
                <a:latin typeface="FreeSans" charset="0"/>
              </a:rPr>
              <a:t>Fully</a:t>
            </a:r>
          </a:p>
          <a:p>
            <a:pPr>
              <a:tabLst>
                <a:tab pos="656650" algn="l"/>
              </a:tabLst>
            </a:pPr>
            <a:r>
              <a:rPr lang="en-US" b="1">
                <a:solidFill>
                  <a:srgbClr val="FFFFFF"/>
                </a:solidFill>
                <a:latin typeface="FreeSans" charset="0"/>
              </a:rPr>
              <a:t>Conn.</a:t>
            </a:r>
          </a:p>
        </p:txBody>
      </p:sp>
      <p:sp>
        <p:nvSpPr>
          <p:cNvPr id="96268" name="Rectangle 12"/>
          <p:cNvSpPr>
            <a:spLocks noChangeArrowheads="1"/>
          </p:cNvSpPr>
          <p:nvPr/>
        </p:nvSpPr>
        <p:spPr bwMode="auto">
          <a:xfrm>
            <a:off x="7045920" y="1251492"/>
            <a:ext cx="829440" cy="103690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a:solidFill>
                  <a:srgbClr val="FFFFFF"/>
                </a:solidFill>
                <a:latin typeface="FreeSans" charset="0"/>
              </a:rPr>
              <a:t>Fully</a:t>
            </a:r>
          </a:p>
          <a:p>
            <a:pPr>
              <a:tabLst>
                <a:tab pos="656650" algn="l"/>
              </a:tabLst>
            </a:pPr>
            <a:r>
              <a:rPr lang="en-US" b="1">
                <a:solidFill>
                  <a:srgbClr val="FFFFFF"/>
                </a:solidFill>
                <a:latin typeface="FreeSans" charset="0"/>
              </a:rPr>
              <a:t>Conn.</a:t>
            </a:r>
          </a:p>
        </p:txBody>
      </p:sp>
      <p:sp>
        <p:nvSpPr>
          <p:cNvPr id="96269" name="Rectangle 13"/>
          <p:cNvSpPr>
            <a:spLocks noChangeArrowheads="1"/>
          </p:cNvSpPr>
          <p:nvPr/>
        </p:nvSpPr>
        <p:spPr bwMode="auto">
          <a:xfrm>
            <a:off x="7045920" y="2459778"/>
            <a:ext cx="829440" cy="103690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a:solidFill>
                  <a:srgbClr val="FFFFFF"/>
                </a:solidFill>
                <a:latin typeface="FreeSans" charset="0"/>
              </a:rPr>
              <a:t>Fully</a:t>
            </a:r>
          </a:p>
          <a:p>
            <a:pPr>
              <a:tabLst>
                <a:tab pos="656650" algn="l"/>
              </a:tabLst>
            </a:pPr>
            <a:r>
              <a:rPr lang="en-US" b="1">
                <a:solidFill>
                  <a:srgbClr val="FFFFFF"/>
                </a:solidFill>
                <a:latin typeface="FreeSans" charset="0"/>
              </a:rPr>
              <a:t>Conn.</a:t>
            </a:r>
          </a:p>
        </p:txBody>
      </p:sp>
      <p:sp>
        <p:nvSpPr>
          <p:cNvPr id="96270" name="Rectangle 14"/>
          <p:cNvSpPr>
            <a:spLocks noChangeArrowheads="1"/>
          </p:cNvSpPr>
          <p:nvPr/>
        </p:nvSpPr>
        <p:spPr bwMode="auto">
          <a:xfrm>
            <a:off x="7045920" y="4778422"/>
            <a:ext cx="829440" cy="1036909"/>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a:solidFill>
                  <a:srgbClr val="FFFFFF"/>
                </a:solidFill>
                <a:latin typeface="FreeSans" charset="0"/>
              </a:rPr>
              <a:t>Fully</a:t>
            </a:r>
          </a:p>
          <a:p>
            <a:pPr>
              <a:tabLst>
                <a:tab pos="656650" algn="l"/>
              </a:tabLst>
            </a:pPr>
            <a:r>
              <a:rPr lang="en-US" b="1">
                <a:solidFill>
                  <a:srgbClr val="FFFFFF"/>
                </a:solidFill>
                <a:latin typeface="FreeSans" charset="0"/>
              </a:rPr>
              <a:t>Conn.</a:t>
            </a:r>
          </a:p>
        </p:txBody>
      </p:sp>
      <p:sp>
        <p:nvSpPr>
          <p:cNvPr id="96271" name="Line 15"/>
          <p:cNvSpPr>
            <a:spLocks noChangeShapeType="1"/>
          </p:cNvSpPr>
          <p:nvPr/>
        </p:nvSpPr>
        <p:spPr bwMode="auto">
          <a:xfrm>
            <a:off x="403200" y="3668066"/>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2" name="Line 16"/>
          <p:cNvSpPr>
            <a:spLocks noChangeShapeType="1"/>
          </p:cNvSpPr>
          <p:nvPr/>
        </p:nvSpPr>
        <p:spPr bwMode="auto">
          <a:xfrm flipV="1">
            <a:off x="6151680" y="1864997"/>
            <a:ext cx="898560" cy="1804509"/>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3" name="Line 17"/>
          <p:cNvSpPr>
            <a:spLocks noChangeShapeType="1"/>
          </p:cNvSpPr>
          <p:nvPr/>
        </p:nvSpPr>
        <p:spPr bwMode="auto">
          <a:xfrm flipV="1">
            <a:off x="6151680" y="2901906"/>
            <a:ext cx="898560" cy="76760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4" name="Line 18"/>
          <p:cNvSpPr>
            <a:spLocks noChangeShapeType="1"/>
          </p:cNvSpPr>
          <p:nvPr/>
        </p:nvSpPr>
        <p:spPr bwMode="auto">
          <a:xfrm>
            <a:off x="6151680" y="3668066"/>
            <a:ext cx="898560" cy="1723861"/>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5" name="Text Box 19"/>
          <p:cNvSpPr txBox="1">
            <a:spLocks noChangeArrowheads="1"/>
          </p:cNvSpPr>
          <p:nvPr/>
        </p:nvSpPr>
        <p:spPr bwMode="auto">
          <a:xfrm rot="16200000">
            <a:off x="6410095" y="3360665"/>
            <a:ext cx="1244291" cy="13694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120826"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9100">
                <a:latin typeface="FreeSans" charset="0"/>
              </a:rPr>
              <a:t>...</a:t>
            </a:r>
          </a:p>
        </p:txBody>
      </p:sp>
      <p:sp>
        <p:nvSpPr>
          <p:cNvPr id="96276" name="Text Box 20"/>
          <p:cNvSpPr txBox="1">
            <a:spLocks noChangeArrowheads="1"/>
          </p:cNvSpPr>
          <p:nvPr/>
        </p:nvSpPr>
        <p:spPr bwMode="auto">
          <a:xfrm>
            <a:off x="8087040" y="1451673"/>
            <a:ext cx="105696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Attr. 1</a:t>
            </a:r>
          </a:p>
        </p:txBody>
      </p:sp>
      <p:sp>
        <p:nvSpPr>
          <p:cNvPr id="96277" name="Text Box 21"/>
          <p:cNvSpPr txBox="1">
            <a:spLocks noChangeArrowheads="1"/>
          </p:cNvSpPr>
          <p:nvPr/>
        </p:nvSpPr>
        <p:spPr bwMode="auto">
          <a:xfrm>
            <a:off x="8087040" y="2693083"/>
            <a:ext cx="105696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Attr. 2</a:t>
            </a:r>
          </a:p>
        </p:txBody>
      </p:sp>
      <p:sp>
        <p:nvSpPr>
          <p:cNvPr id="96278" name="Text Box 22"/>
          <p:cNvSpPr txBox="1">
            <a:spLocks noChangeArrowheads="1"/>
          </p:cNvSpPr>
          <p:nvPr/>
        </p:nvSpPr>
        <p:spPr bwMode="auto">
          <a:xfrm>
            <a:off x="8087040" y="5076533"/>
            <a:ext cx="105696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a:latin typeface="FreeSans" charset="0"/>
              </a:rPr>
              <a:t>Attr. N</a:t>
            </a:r>
          </a:p>
        </p:txBody>
      </p:sp>
      <p:sp>
        <p:nvSpPr>
          <p:cNvPr id="96279" name="Text Box 23"/>
          <p:cNvSpPr txBox="1">
            <a:spLocks noChangeArrowheads="1"/>
          </p:cNvSpPr>
          <p:nvPr/>
        </p:nvSpPr>
        <p:spPr bwMode="auto">
          <a:xfrm>
            <a:off x="64801" y="3149611"/>
            <a:ext cx="105696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sz="2200">
                <a:latin typeface="FreeSans" charset="0"/>
              </a:rPr>
              <a:t>image</a:t>
            </a:r>
          </a:p>
        </p:txBody>
      </p:sp>
      <p:sp>
        <p:nvSpPr>
          <p:cNvPr id="26"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Fancier Architectures: Multi-Task</a:t>
            </a:r>
          </a:p>
        </p:txBody>
      </p:sp>
      <p:sp>
        <p:nvSpPr>
          <p:cNvPr id="27" name="TextBox 26"/>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10301773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5C34-04AD-4EE7-87FA-78F74F30FD0A}"/>
              </a:ext>
            </a:extLst>
          </p:cNvPr>
          <p:cNvSpPr>
            <a:spLocks noGrp="1"/>
          </p:cNvSpPr>
          <p:nvPr>
            <p:ph type="title"/>
          </p:nvPr>
        </p:nvSpPr>
        <p:spPr>
          <a:xfrm>
            <a:off x="311700" y="762001"/>
            <a:ext cx="8520600" cy="1967650"/>
          </a:xfrm>
        </p:spPr>
        <p:txBody>
          <a:bodyPr>
            <a:noAutofit/>
          </a:bodyPr>
          <a:lstStyle/>
          <a:p>
            <a:pPr algn="ctr"/>
            <a:r>
              <a:rPr lang="en-US" i="1" dirty="0"/>
              <a:t>Anomaly Detection in Video via </a:t>
            </a:r>
            <a:br>
              <a:rPr lang="en-US" i="1" dirty="0"/>
            </a:br>
            <a:r>
              <a:rPr lang="en-US" i="1" dirty="0"/>
              <a:t>Self-Supervised and Multi-Task Learning</a:t>
            </a:r>
          </a:p>
        </p:txBody>
      </p:sp>
      <p:sp>
        <p:nvSpPr>
          <p:cNvPr id="3" name="Text Placeholder 2">
            <a:extLst>
              <a:ext uri="{FF2B5EF4-FFF2-40B4-BE49-F238E27FC236}">
                <a16:creationId xmlns:a16="http://schemas.microsoft.com/office/drawing/2014/main" id="{D615C597-707F-4F45-B6A9-A73B21034BB8}"/>
              </a:ext>
            </a:extLst>
          </p:cNvPr>
          <p:cNvSpPr>
            <a:spLocks noGrp="1"/>
          </p:cNvSpPr>
          <p:nvPr>
            <p:ph type="body" idx="1"/>
          </p:nvPr>
        </p:nvSpPr>
        <p:spPr>
          <a:xfrm>
            <a:off x="1400176" y="3810000"/>
            <a:ext cx="6372224" cy="1348033"/>
          </a:xfrm>
        </p:spPr>
        <p:txBody>
          <a:bodyPr>
            <a:normAutofit fontScale="92500"/>
          </a:bodyPr>
          <a:lstStyle/>
          <a:p>
            <a:pPr marL="114297" indent="0" algn="ctr">
              <a:buNone/>
            </a:pPr>
            <a:r>
              <a:rPr lang="en-US" dirty="0">
                <a:latin typeface="Calibri" panose="020F0502020204030204" pitchFamily="34" charset="0"/>
                <a:cs typeface="Calibri" panose="020F0502020204030204" pitchFamily="34" charset="0"/>
              </a:rPr>
              <a:t>MI Georgescu, A </a:t>
            </a:r>
            <a:r>
              <a:rPr lang="en-US" dirty="0" err="1">
                <a:latin typeface="Calibri" panose="020F0502020204030204" pitchFamily="34" charset="0"/>
                <a:cs typeface="Calibri" panose="020F0502020204030204" pitchFamily="34" charset="0"/>
              </a:rPr>
              <a:t>Bărbălău</a:t>
            </a:r>
            <a:r>
              <a:rPr lang="en-US" dirty="0">
                <a:latin typeface="Calibri" panose="020F0502020204030204" pitchFamily="34" charset="0"/>
                <a:cs typeface="Calibri" panose="020F0502020204030204" pitchFamily="34" charset="0"/>
              </a:rPr>
              <a:t>, RT Ionescu, </a:t>
            </a:r>
          </a:p>
          <a:p>
            <a:pPr marL="114297" indent="0" algn="ctr">
              <a:buNone/>
            </a:pPr>
            <a:r>
              <a:rPr lang="en-US" dirty="0">
                <a:latin typeface="Calibri" panose="020F0502020204030204" pitchFamily="34" charset="0"/>
                <a:cs typeface="Calibri" panose="020F0502020204030204" pitchFamily="34" charset="0"/>
              </a:rPr>
              <a:t>FS Khan, M Popescu, M Shah</a:t>
            </a:r>
          </a:p>
        </p:txBody>
      </p:sp>
      <p:sp>
        <p:nvSpPr>
          <p:cNvPr id="4" name="Shape 523">
            <a:extLst>
              <a:ext uri="{FF2B5EF4-FFF2-40B4-BE49-F238E27FC236}">
                <a16:creationId xmlns:a16="http://schemas.microsoft.com/office/drawing/2014/main" id="{66C04E05-B39A-6248-8727-E3DCED2BF5E2}"/>
              </a:ext>
            </a:extLst>
          </p:cNvPr>
          <p:cNvSpPr txBox="1"/>
          <p:nvPr/>
        </p:nvSpPr>
        <p:spPr>
          <a:xfrm>
            <a:off x="1608668" y="4871063"/>
            <a:ext cx="5926666" cy="900675"/>
          </a:xfrm>
          <a:prstGeom prst="rect">
            <a:avLst/>
          </a:prstGeom>
          <a:noFill/>
          <a:ln>
            <a:noFill/>
          </a:ln>
        </p:spPr>
        <p:txBody>
          <a:bodyPr lIns="68569" tIns="34275" rIns="68569" bIns="34275" anchor="t" anchorCtr="0">
            <a:noAutofit/>
          </a:bodyPr>
          <a:lstStyle/>
          <a:p>
            <a:pPr algn="ctr">
              <a:buClr>
                <a:srgbClr val="000000"/>
              </a:buClr>
            </a:pPr>
            <a:endParaRPr sz="750" dirty="0"/>
          </a:p>
          <a:p>
            <a:pPr algn="ctr">
              <a:buClr>
                <a:srgbClr val="000000"/>
              </a:buClr>
              <a:buSzPct val="25000"/>
            </a:pPr>
            <a:r>
              <a:rPr lang="en-US" sz="2250" dirty="0"/>
              <a:t>CVPR 2021</a:t>
            </a:r>
          </a:p>
        </p:txBody>
      </p:sp>
    </p:spTree>
    <p:extLst>
      <p:ext uri="{BB962C8B-B14F-4D97-AF65-F5344CB8AC3E}">
        <p14:creationId xmlns:p14="http://schemas.microsoft.com/office/powerpoint/2010/main" val="1148877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Tree>
    <p:extLst>
      <p:ext uri="{BB962C8B-B14F-4D97-AF65-F5344CB8AC3E}">
        <p14:creationId xmlns:p14="http://schemas.microsoft.com/office/powerpoint/2010/main" val="11038032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8" name="Google Shape;78;p15"/>
          <p:cNvPicPr preferRelativeResize="0"/>
          <p:nvPr/>
        </p:nvPicPr>
        <p:blipFill>
          <a:blip r:embed="rId3">
            <a:alphaModFix/>
          </a:blip>
          <a:stretch>
            <a:fillRect/>
          </a:stretch>
        </p:blipFill>
        <p:spPr>
          <a:xfrm>
            <a:off x="116412" y="304800"/>
            <a:ext cx="8911176" cy="60960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89FF7-C237-492B-B943-831227DB6626}"/>
              </a:ext>
            </a:extLst>
          </p:cNvPr>
          <p:cNvSpPr>
            <a:spLocks noGrp="1"/>
          </p:cNvSpPr>
          <p:nvPr>
            <p:ph type="title"/>
          </p:nvPr>
        </p:nvSpPr>
        <p:spPr>
          <a:xfrm>
            <a:off x="311700" y="312141"/>
            <a:ext cx="8520600" cy="662151"/>
          </a:xfrm>
        </p:spPr>
        <p:txBody>
          <a:bodyPr>
            <a:normAutofit fontScale="90000"/>
          </a:bodyPr>
          <a:lstStyle/>
          <a:p>
            <a:pPr algn="ctr"/>
            <a:r>
              <a:rPr lang="en-US" b="0" i="0" dirty="0">
                <a:effectLst/>
                <a:latin typeface="Arial" panose="020B0604020202020204" pitchFamily="34" charset="0"/>
              </a:rPr>
              <a:t>Neural architectures</a:t>
            </a:r>
            <a:endParaRPr lang="en-US" dirty="0"/>
          </a:p>
        </p:txBody>
      </p:sp>
      <p:pic>
        <p:nvPicPr>
          <p:cNvPr id="7" name="Picture 6" descr="Text&#10;&#10;Description automatically generated with medium confidence">
            <a:extLst>
              <a:ext uri="{FF2B5EF4-FFF2-40B4-BE49-F238E27FC236}">
                <a16:creationId xmlns:a16="http://schemas.microsoft.com/office/drawing/2014/main" id="{DAECBA73-4F6D-4239-8924-5EB678B69252}"/>
              </a:ext>
            </a:extLst>
          </p:cNvPr>
          <p:cNvPicPr>
            <a:picLocks noChangeAspect="1"/>
          </p:cNvPicPr>
          <p:nvPr/>
        </p:nvPicPr>
        <p:blipFill>
          <a:blip r:embed="rId3"/>
          <a:stretch>
            <a:fillRect/>
          </a:stretch>
        </p:blipFill>
        <p:spPr>
          <a:xfrm>
            <a:off x="2368335" y="1859650"/>
            <a:ext cx="4407331" cy="4060634"/>
          </a:xfrm>
          <a:prstGeom prst="rect">
            <a:avLst/>
          </a:prstGeom>
        </p:spPr>
      </p:pic>
    </p:spTree>
    <p:extLst>
      <p:ext uri="{BB962C8B-B14F-4D97-AF65-F5344CB8AC3E}">
        <p14:creationId xmlns:p14="http://schemas.microsoft.com/office/powerpoint/2010/main" val="18112643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89FF7-C237-492B-B943-831227DB6626}"/>
              </a:ext>
            </a:extLst>
          </p:cNvPr>
          <p:cNvSpPr>
            <a:spLocks noGrp="1"/>
          </p:cNvSpPr>
          <p:nvPr>
            <p:ph type="title"/>
          </p:nvPr>
        </p:nvSpPr>
        <p:spPr>
          <a:xfrm>
            <a:off x="311700" y="304800"/>
            <a:ext cx="8520600" cy="620204"/>
          </a:xfrm>
        </p:spPr>
        <p:txBody>
          <a:bodyPr>
            <a:normAutofit fontScale="90000"/>
          </a:bodyPr>
          <a:lstStyle/>
          <a:p>
            <a:pPr algn="ctr"/>
            <a:r>
              <a:rPr lang="en-US" dirty="0"/>
              <a:t>Joint loss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80E0056-4651-4441-A89F-7CFC9169A7DB}"/>
                  </a:ext>
                </a:extLst>
              </p:cNvPr>
              <p:cNvSpPr>
                <a:spLocks noGrp="1"/>
              </p:cNvSpPr>
              <p:nvPr>
                <p:ph type="body" idx="1"/>
              </p:nvPr>
            </p:nvSpPr>
            <p:spPr/>
            <p:txBody>
              <a:bodyPr>
                <a:normAutofit/>
              </a:bodyPr>
              <a:lstStyle/>
              <a:p>
                <a:pPr>
                  <a:buFont typeface="Arial" panose="020B0604020202020204" pitchFamily="34" charset="0"/>
                  <a:buChar char="•"/>
                </a:pPr>
                <a:r>
                  <a:rPr lang="en-US" b="0" i="0" dirty="0">
                    <a:solidFill>
                      <a:schemeClr val="tx1"/>
                    </a:solidFill>
                    <a:effectLst/>
                    <a:latin typeface="Arial" panose="020B0604020202020204" pitchFamily="34" charset="0"/>
                  </a:rPr>
                  <a:t>Our 3D CNN model is trained by </a:t>
                </a:r>
                <a:r>
                  <a:rPr lang="en-US" b="0" i="1" dirty="0">
                    <a:solidFill>
                      <a:schemeClr val="accent5">
                        <a:lumMod val="75000"/>
                      </a:schemeClr>
                    </a:solidFill>
                    <a:effectLst/>
                    <a:latin typeface="Arial" panose="020B0604020202020204" pitchFamily="34" charset="0"/>
                  </a:rPr>
                  <a:t>jointly optimizing </a:t>
                </a:r>
                <a:r>
                  <a:rPr lang="en-US" b="0" i="0" dirty="0">
                    <a:solidFill>
                      <a:schemeClr val="tx1"/>
                    </a:solidFill>
                    <a:effectLst/>
                    <a:latin typeface="Arial" panose="020B0604020202020204" pitchFamily="34" charset="0"/>
                  </a:rPr>
                  <a:t>it on the four proxy tasks, using the following joint loss function:</a:t>
                </a:r>
              </a:p>
              <a:p>
                <a:pPr marL="114297" indent="0">
                  <a:buNone/>
                </a:pPr>
                <a:endParaRPr lang="en-US" b="0" i="0" dirty="0">
                  <a:solidFill>
                    <a:schemeClr val="tx1"/>
                  </a:solidFill>
                  <a:effectLst/>
                  <a:latin typeface="Arial" panose="020B0604020202020204" pitchFamily="34" charset="0"/>
                </a:endParaRPr>
              </a:p>
              <a:p>
                <a:pPr marL="114297" indent="0">
                  <a:buNone/>
                </a:pPr>
                <a14:m>
                  <m:oMathPara xmlns:m="http://schemas.openxmlformats.org/officeDocument/2006/math">
                    <m:oMathParaPr>
                      <m:jc m:val="centerGroup"/>
                    </m:oMathParaPr>
                    <m:oMath xmlns:m="http://schemas.openxmlformats.org/officeDocument/2006/math">
                      <m:r>
                        <a:rPr lang="en-US" b="0" i="1" smtClean="0">
                          <a:solidFill>
                            <a:schemeClr val="tx1"/>
                          </a:solidFill>
                          <a:effectLst/>
                          <a:latin typeface="Cambria Math" panose="02040503050406030204" pitchFamily="18" charset="0"/>
                        </a:rPr>
                        <m:t>𝐿</m:t>
                      </m:r>
                      <m:r>
                        <a:rPr lang="en-US" b="0" i="1" baseline="-25000" smtClean="0">
                          <a:solidFill>
                            <a:schemeClr val="tx1"/>
                          </a:solidFill>
                          <a:effectLst/>
                          <a:latin typeface="Cambria Math" panose="02040503050406030204" pitchFamily="18" charset="0"/>
                        </a:rPr>
                        <m:t>𝑡𝑜𝑡𝑎𝑙</m:t>
                      </m:r>
                      <m:r>
                        <a:rPr lang="en-US" b="0" i="1" smtClean="0">
                          <a:solidFill>
                            <a:schemeClr val="tx1"/>
                          </a:solidFill>
                          <a:effectLst/>
                          <a:latin typeface="Cambria Math" panose="02040503050406030204" pitchFamily="18" charset="0"/>
                        </a:rPr>
                        <m:t>=</m:t>
                      </m:r>
                      <m:r>
                        <a:rPr lang="en-US" i="1">
                          <a:solidFill>
                            <a:schemeClr val="tx1"/>
                          </a:solidFill>
                          <a:latin typeface="Cambria Math" panose="02040503050406030204" pitchFamily="18" charset="0"/>
                          <a:ea typeface="Cambria Math" panose="02040503050406030204" pitchFamily="18" charset="0"/>
                        </a:rPr>
                        <m:t>𝐿</m:t>
                      </m:r>
                      <m:r>
                        <m:rPr>
                          <m:nor/>
                        </m:rPr>
                        <a:rPr lang="en-US" baseline="-25000" dirty="0">
                          <a:solidFill>
                            <a:schemeClr val="tx1"/>
                          </a:solidFill>
                          <a:latin typeface="Cambria Math" panose="02040503050406030204" pitchFamily="18" charset="0"/>
                          <a:ea typeface="Cambria Math" panose="02040503050406030204" pitchFamily="18" charset="0"/>
                        </a:rPr>
                        <m:t>T</m:t>
                      </m:r>
                      <m:r>
                        <m:rPr>
                          <m:nor/>
                        </m:rPr>
                        <a:rPr lang="en-US" baseline="-38000" dirty="0">
                          <a:solidFill>
                            <a:schemeClr val="tx1"/>
                          </a:solidFill>
                          <a:latin typeface="Cambria Math" panose="02040503050406030204" pitchFamily="18" charset="0"/>
                          <a:ea typeface="Cambria Math" panose="02040503050406030204" pitchFamily="18" charset="0"/>
                        </a:rPr>
                        <m:t>1</m:t>
                      </m:r>
                      <m:r>
                        <a:rPr lang="en-US" i="1">
                          <a:solidFill>
                            <a:schemeClr val="tx1"/>
                          </a:solidFill>
                          <a:latin typeface="Cambria Math" panose="02040503050406030204" pitchFamily="18" charset="0"/>
                          <a:ea typeface="Cambria Math" panose="02040503050406030204" pitchFamily="18" charset="0"/>
                        </a:rPr>
                        <m:t>+</m:t>
                      </m:r>
                      <m:r>
                        <a:rPr lang="en-US" i="1">
                          <a:solidFill>
                            <a:schemeClr val="tx1"/>
                          </a:solidFill>
                          <a:latin typeface="Cambria Math" panose="02040503050406030204" pitchFamily="18" charset="0"/>
                          <a:ea typeface="Cambria Math" panose="02040503050406030204" pitchFamily="18" charset="0"/>
                        </a:rPr>
                        <m:t>𝐿</m:t>
                      </m:r>
                      <m:r>
                        <m:rPr>
                          <m:nor/>
                        </m:rPr>
                        <a:rPr lang="en-US" baseline="-25000" dirty="0">
                          <a:solidFill>
                            <a:schemeClr val="tx1"/>
                          </a:solidFill>
                          <a:latin typeface="Cambria Math" panose="02040503050406030204" pitchFamily="18" charset="0"/>
                          <a:ea typeface="Cambria Math" panose="02040503050406030204" pitchFamily="18" charset="0"/>
                        </a:rPr>
                        <m:t>T</m:t>
                      </m:r>
                      <m:r>
                        <m:rPr>
                          <m:nor/>
                        </m:rPr>
                        <a:rPr lang="en-US" b="0" i="0" baseline="-38000" dirty="0" smtClean="0">
                          <a:solidFill>
                            <a:schemeClr val="tx1"/>
                          </a:solidFill>
                          <a:latin typeface="Cambria Math" panose="02040503050406030204" pitchFamily="18" charset="0"/>
                          <a:ea typeface="Cambria Math" panose="02040503050406030204" pitchFamily="18" charset="0"/>
                        </a:rPr>
                        <m:t>2</m:t>
                      </m:r>
                      <m:r>
                        <a:rPr lang="en-US" i="1">
                          <a:solidFill>
                            <a:schemeClr val="tx1"/>
                          </a:solidFill>
                          <a:latin typeface="Cambria Math" panose="02040503050406030204" pitchFamily="18" charset="0"/>
                          <a:ea typeface="Cambria Math" panose="02040503050406030204" pitchFamily="18" charset="0"/>
                        </a:rPr>
                        <m:t>+</m:t>
                      </m:r>
                      <m:r>
                        <a:rPr lang="en-US" i="1">
                          <a:solidFill>
                            <a:schemeClr val="tx1"/>
                          </a:solidFill>
                          <a:latin typeface="Cambria Math" panose="02040503050406030204" pitchFamily="18" charset="0"/>
                          <a:ea typeface="Cambria Math" panose="02040503050406030204" pitchFamily="18" charset="0"/>
                        </a:rPr>
                        <m:t>𝐿</m:t>
                      </m:r>
                      <m:r>
                        <m:rPr>
                          <m:nor/>
                        </m:rPr>
                        <a:rPr lang="en-US" baseline="-25000" dirty="0">
                          <a:solidFill>
                            <a:schemeClr val="tx1"/>
                          </a:solidFill>
                          <a:latin typeface="Cambria Math" panose="02040503050406030204" pitchFamily="18" charset="0"/>
                          <a:ea typeface="Cambria Math" panose="02040503050406030204" pitchFamily="18" charset="0"/>
                        </a:rPr>
                        <m:t>T</m:t>
                      </m:r>
                      <m:r>
                        <m:rPr>
                          <m:nor/>
                        </m:rPr>
                        <a:rPr lang="en-US" b="0" i="0" baseline="-38000" dirty="0" smtClean="0">
                          <a:solidFill>
                            <a:schemeClr val="tx1"/>
                          </a:solidFill>
                          <a:latin typeface="Cambria Math" panose="02040503050406030204" pitchFamily="18" charset="0"/>
                          <a:ea typeface="Cambria Math" panose="02040503050406030204" pitchFamily="18" charset="0"/>
                        </a:rPr>
                        <m:t>3</m:t>
                      </m:r>
                      <m:r>
                        <a:rPr lang="en-US" i="1">
                          <a:solidFill>
                            <a:schemeClr val="tx1"/>
                          </a:solidFill>
                          <a:latin typeface="Cambria Math" panose="02040503050406030204" pitchFamily="18" charset="0"/>
                          <a:ea typeface="Cambria Math" panose="02040503050406030204" pitchFamily="18" charset="0"/>
                        </a:rPr>
                        <m:t>+</m:t>
                      </m:r>
                      <m:r>
                        <m:rPr>
                          <m:sty m:val="p"/>
                        </m:rPr>
                        <a:rPr lang="el-GR" i="1" smtClean="0">
                          <a:solidFill>
                            <a:schemeClr val="tx1"/>
                          </a:solidFill>
                          <a:latin typeface="Cambria Math" panose="02040503050406030204" pitchFamily="18" charset="0"/>
                          <a:ea typeface="Cambria Math" panose="02040503050406030204" pitchFamily="18" charset="0"/>
                        </a:rPr>
                        <m:t>λ</m:t>
                      </m:r>
                      <m:r>
                        <a:rPr lang="en-US" i="1">
                          <a:solidFill>
                            <a:schemeClr val="tx1"/>
                          </a:solidFill>
                          <a:latin typeface="Cambria Math" panose="02040503050406030204" pitchFamily="18" charset="0"/>
                          <a:ea typeface="Cambria Math" panose="02040503050406030204" pitchFamily="18" charset="0"/>
                        </a:rPr>
                        <m:t>𝐿</m:t>
                      </m:r>
                      <m:r>
                        <m:rPr>
                          <m:nor/>
                        </m:rPr>
                        <a:rPr lang="en-US" baseline="-25000" dirty="0">
                          <a:solidFill>
                            <a:schemeClr val="tx1"/>
                          </a:solidFill>
                          <a:latin typeface="Cambria Math" panose="02040503050406030204" pitchFamily="18" charset="0"/>
                          <a:ea typeface="Cambria Math" panose="02040503050406030204" pitchFamily="18" charset="0"/>
                        </a:rPr>
                        <m:t>T</m:t>
                      </m:r>
                      <m:r>
                        <m:rPr>
                          <m:nor/>
                        </m:rPr>
                        <a:rPr lang="en-US" b="0" i="0" baseline="-38000" dirty="0" smtClean="0">
                          <a:solidFill>
                            <a:schemeClr val="tx1"/>
                          </a:solidFill>
                          <a:latin typeface="Cambria Math" panose="02040503050406030204" pitchFamily="18" charset="0"/>
                          <a:ea typeface="Cambria Math" panose="02040503050406030204" pitchFamily="18" charset="0"/>
                        </a:rPr>
                        <m:t>4</m:t>
                      </m:r>
                    </m:oMath>
                  </m:oMathPara>
                </a14:m>
                <a:endParaRPr lang="en-US" b="0" i="0" dirty="0">
                  <a:solidFill>
                    <a:schemeClr val="tx1"/>
                  </a:solidFill>
                  <a:effectLst/>
                  <a:latin typeface="Arial" panose="020B0604020202020204" pitchFamily="34" charset="0"/>
                </a:endParaRPr>
              </a:p>
              <a:p>
                <a:pPr marL="114297" indent="0">
                  <a:buNone/>
                </a:pPr>
                <a:endParaRPr lang="en-US" dirty="0">
                  <a:solidFill>
                    <a:schemeClr val="tx1"/>
                  </a:solidFill>
                  <a:latin typeface="Arial" panose="020B0604020202020204" pitchFamily="34" charset="0"/>
                </a:endParaRPr>
              </a:p>
              <a:p>
                <a:pPr marL="114297" indent="0">
                  <a:buNone/>
                </a:pPr>
                <a:r>
                  <a:rPr lang="en-US" dirty="0">
                    <a:solidFill>
                      <a:schemeClr val="tx1"/>
                    </a:solidFill>
                    <a:latin typeface="Arial" panose="020B0604020202020204" pitchFamily="34" charset="0"/>
                  </a:rPr>
                  <a:t>w</a:t>
                </a:r>
                <a:r>
                  <a:rPr lang="en-US" b="0" i="0" dirty="0">
                    <a:solidFill>
                      <a:schemeClr val="tx1"/>
                    </a:solidFill>
                    <a:effectLst/>
                    <a:latin typeface="Arial" panose="020B0604020202020204" pitchFamily="34" charset="0"/>
                  </a:rPr>
                  <a:t>here </a:t>
                </a:r>
                <a14:m>
                  <m:oMath xmlns:m="http://schemas.openxmlformats.org/officeDocument/2006/math">
                    <m:r>
                      <m:rPr>
                        <m:sty m:val="p"/>
                      </m:rPr>
                      <a:rPr lang="el-GR" i="1" smtClean="0">
                        <a:solidFill>
                          <a:schemeClr val="tx1"/>
                        </a:solidFill>
                        <a:latin typeface="Cambria Math" panose="02040503050406030204" pitchFamily="18" charset="0"/>
                        <a:ea typeface="Cambria Math" panose="02040503050406030204" pitchFamily="18" charset="0"/>
                      </a:rPr>
                      <m:t>λ</m:t>
                    </m:r>
                    <m:r>
                      <a:rPr lang="el-GR" i="1" smtClean="0">
                        <a:solidFill>
                          <a:schemeClr val="tx1"/>
                        </a:solidFill>
                        <a:latin typeface="Cambria Math" panose="02040503050406030204" pitchFamily="18" charset="0"/>
                        <a:ea typeface="Cambria Math" panose="02040503050406030204" pitchFamily="18" charset="0"/>
                      </a:rPr>
                      <m:t>∊(0, 1] </m:t>
                    </m:r>
                  </m:oMath>
                </a14:m>
                <a:r>
                  <a:rPr lang="en-US" b="0" i="0" dirty="0">
                    <a:solidFill>
                      <a:schemeClr val="tx1"/>
                    </a:solidFill>
                    <a:effectLst/>
                    <a:latin typeface="Arial" panose="020B0604020202020204" pitchFamily="34" charset="0"/>
                  </a:rPr>
                  <a:t>is a weight that regulates the importance of the knowledge distillation task</a:t>
                </a:r>
                <a:r>
                  <a:rPr lang="en-US" b="0" i="0" dirty="0">
                    <a:effectLst/>
                    <a:latin typeface="Arial" panose="020B0604020202020204" pitchFamily="34" charset="0"/>
                  </a:rPr>
                  <a:t>.</a:t>
                </a:r>
              </a:p>
            </p:txBody>
          </p:sp>
        </mc:Choice>
        <mc:Fallback xmlns="">
          <p:sp>
            <p:nvSpPr>
              <p:cNvPr id="3" name="Text Placeholder 2">
                <a:extLst>
                  <a:ext uri="{FF2B5EF4-FFF2-40B4-BE49-F238E27FC236}">
                    <a16:creationId xmlns:a16="http://schemas.microsoft.com/office/drawing/2014/main" id="{780E0056-4651-4441-A89F-7CFC9169A7DB}"/>
                  </a:ext>
                </a:extLst>
              </p:cNvPr>
              <p:cNvSpPr>
                <a:spLocks noGrp="1" noRot="1" noChangeAspect="1" noMove="1" noResize="1" noEditPoints="1" noAdjustHandles="1" noChangeArrowheads="1" noChangeShapeType="1" noTextEdit="1"/>
              </p:cNvSpPr>
              <p:nvPr>
                <p:ph type="body" idx="1"/>
              </p:nvPr>
            </p:nvSpPr>
            <p:spPr>
              <a:blipFill>
                <a:blip r:embed="rId3"/>
                <a:stretch>
                  <a:fillRect l="-446" t="-556" r="-893"/>
                </a:stretch>
              </a:blipFill>
            </p:spPr>
            <p:txBody>
              <a:bodyPr/>
              <a:lstStyle/>
              <a:p>
                <a:r>
                  <a:rPr lang="en-US">
                    <a:noFill/>
                  </a:rPr>
                  <a:t> </a:t>
                </a:r>
              </a:p>
            </p:txBody>
          </p:sp>
        </mc:Fallback>
      </mc:AlternateContent>
    </p:spTree>
    <p:extLst>
      <p:ext uri="{BB962C8B-B14F-4D97-AF65-F5344CB8AC3E}">
        <p14:creationId xmlns:p14="http://schemas.microsoft.com/office/powerpoint/2010/main" val="17928291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1658880" y="34958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7" name="Rectangle 3"/>
          <p:cNvSpPr>
            <a:spLocks noChangeArrowheads="1"/>
          </p:cNvSpPr>
          <p:nvPr/>
        </p:nvSpPr>
        <p:spPr bwMode="auto">
          <a:xfrm>
            <a:off x="3748320" y="3300026"/>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8" name="Rectangle 4"/>
          <p:cNvSpPr>
            <a:spLocks noChangeArrowheads="1"/>
          </p:cNvSpPr>
          <p:nvPr/>
        </p:nvSpPr>
        <p:spPr bwMode="auto">
          <a:xfrm>
            <a:off x="2736000" y="48337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9" name="Rectangle 5"/>
          <p:cNvSpPr>
            <a:spLocks noChangeArrowheads="1"/>
          </p:cNvSpPr>
          <p:nvPr/>
        </p:nvSpPr>
        <p:spPr bwMode="auto">
          <a:xfrm>
            <a:off x="2312640" y="2156546"/>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0" name="Rectangle 6"/>
          <p:cNvSpPr>
            <a:spLocks noChangeArrowheads="1"/>
          </p:cNvSpPr>
          <p:nvPr/>
        </p:nvSpPr>
        <p:spPr bwMode="auto">
          <a:xfrm>
            <a:off x="3160800" y="1079313"/>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1" name="Line 7"/>
          <p:cNvSpPr>
            <a:spLocks noChangeShapeType="1"/>
          </p:cNvSpPr>
          <p:nvPr/>
        </p:nvSpPr>
        <p:spPr bwMode="auto">
          <a:xfrm flipV="1">
            <a:off x="3362401" y="5644593"/>
            <a:ext cx="1440" cy="832407"/>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2" name="Line 8"/>
          <p:cNvSpPr>
            <a:spLocks noChangeShapeType="1"/>
          </p:cNvSpPr>
          <p:nvPr/>
        </p:nvSpPr>
        <p:spPr bwMode="auto">
          <a:xfrm flipH="1" flipV="1">
            <a:off x="2279521" y="4323974"/>
            <a:ext cx="1084320" cy="625026"/>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3" name="Freeform 9"/>
          <p:cNvSpPr>
            <a:spLocks/>
          </p:cNvSpPr>
          <p:nvPr/>
        </p:nvSpPr>
        <p:spPr bwMode="auto">
          <a:xfrm>
            <a:off x="67681" y="2950069"/>
            <a:ext cx="3250080" cy="3318108"/>
          </a:xfrm>
          <a:custGeom>
            <a:avLst/>
            <a:gdLst>
              <a:gd name="T0" fmla="*/ 9953 w 9954"/>
              <a:gd name="T1" fmla="*/ 10161 h 10162"/>
              <a:gd name="T2" fmla="*/ 1698 w 9954"/>
              <a:gd name="T3" fmla="*/ 5715 h 10162"/>
              <a:gd name="T4" fmla="*/ 8683 w 9954"/>
              <a:gd name="T5" fmla="*/ 0 h 10162"/>
            </a:gdLst>
            <a:ahLst/>
            <a:cxnLst>
              <a:cxn ang="0">
                <a:pos x="T0" y="T1"/>
              </a:cxn>
              <a:cxn ang="0">
                <a:pos x="T2" y="T3"/>
              </a:cxn>
              <a:cxn ang="0">
                <a:pos x="T4" y="T5"/>
              </a:cxn>
            </a:cxnLst>
            <a:rect l="0" t="0" r="r" b="b"/>
            <a:pathLst>
              <a:path w="9954" h="10162">
                <a:moveTo>
                  <a:pt x="9953" y="10161"/>
                </a:moveTo>
                <a:cubicBezTo>
                  <a:pt x="7715" y="9152"/>
                  <a:pt x="2264" y="6965"/>
                  <a:pt x="1698" y="5715"/>
                </a:cubicBezTo>
                <a:cubicBezTo>
                  <a:pt x="0" y="1965"/>
                  <a:pt x="8826" y="579"/>
                  <a:pt x="8683" y="0"/>
                </a:cubicBezTo>
              </a:path>
            </a:pathLst>
          </a:custGeom>
          <a:noFill/>
          <a:ln w="36720" cap="flat">
            <a:solidFill>
              <a:srgbClr val="000000"/>
            </a:solidFill>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4" name="Freeform 10"/>
          <p:cNvSpPr>
            <a:spLocks/>
          </p:cNvSpPr>
          <p:nvPr/>
        </p:nvSpPr>
        <p:spPr bwMode="auto">
          <a:xfrm>
            <a:off x="3661921" y="1913160"/>
            <a:ext cx="3250080" cy="2903345"/>
          </a:xfrm>
          <a:custGeom>
            <a:avLst/>
            <a:gdLst>
              <a:gd name="T0" fmla="*/ 0 w 9954"/>
              <a:gd name="T1" fmla="*/ 8890 h 8891"/>
              <a:gd name="T2" fmla="*/ 6350 w 9954"/>
              <a:gd name="T3" fmla="*/ 6667 h 8891"/>
              <a:gd name="T4" fmla="*/ 8255 w 9954"/>
              <a:gd name="T5" fmla="*/ 5001 h 8891"/>
              <a:gd name="T6" fmla="*/ 1270 w 9954"/>
              <a:gd name="T7" fmla="*/ 0 h 8891"/>
            </a:gdLst>
            <a:ahLst/>
            <a:cxnLst>
              <a:cxn ang="0">
                <a:pos x="T0" y="T1"/>
              </a:cxn>
              <a:cxn ang="0">
                <a:pos x="T2" y="T3"/>
              </a:cxn>
              <a:cxn ang="0">
                <a:pos x="T4" y="T5"/>
              </a:cxn>
              <a:cxn ang="0">
                <a:pos x="T6" y="T7"/>
              </a:cxn>
            </a:cxnLst>
            <a:rect l="0" t="0" r="r" b="b"/>
            <a:pathLst>
              <a:path w="9954" h="8891">
                <a:moveTo>
                  <a:pt x="0" y="8890"/>
                </a:moveTo>
                <a:cubicBezTo>
                  <a:pt x="1517" y="8295"/>
                  <a:pt x="4418" y="7572"/>
                  <a:pt x="6350" y="6667"/>
                </a:cubicBezTo>
                <a:cubicBezTo>
                  <a:pt x="7510" y="6125"/>
                  <a:pt x="8160" y="5368"/>
                  <a:pt x="8255" y="5001"/>
                </a:cubicBezTo>
                <a:cubicBezTo>
                  <a:pt x="9953" y="1719"/>
                  <a:pt x="1127" y="507"/>
                  <a:pt x="1270" y="0"/>
                </a:cubicBezTo>
              </a:path>
            </a:pathLst>
          </a:custGeom>
          <a:noFill/>
          <a:ln w="36720" cap="flat">
            <a:solidFill>
              <a:srgbClr val="000000"/>
            </a:solidFill>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5" name="Line 11"/>
          <p:cNvSpPr>
            <a:spLocks noChangeShapeType="1"/>
          </p:cNvSpPr>
          <p:nvPr/>
        </p:nvSpPr>
        <p:spPr bwMode="auto">
          <a:xfrm flipH="1" flipV="1">
            <a:off x="3938401" y="1911721"/>
            <a:ext cx="624960" cy="1454553"/>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6" name="Line 12"/>
          <p:cNvSpPr>
            <a:spLocks noChangeShapeType="1"/>
          </p:cNvSpPr>
          <p:nvPr/>
        </p:nvSpPr>
        <p:spPr bwMode="auto">
          <a:xfrm flipV="1">
            <a:off x="2903040" y="1911721"/>
            <a:ext cx="829440" cy="417644"/>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7" name="Line 13"/>
          <p:cNvSpPr>
            <a:spLocks noChangeShapeType="1"/>
          </p:cNvSpPr>
          <p:nvPr/>
        </p:nvSpPr>
        <p:spPr bwMode="auto">
          <a:xfrm flipV="1">
            <a:off x="3317760" y="4116592"/>
            <a:ext cx="1036800" cy="1039789"/>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8" name="Text Box 14"/>
          <p:cNvSpPr txBox="1">
            <a:spLocks noChangeArrowheads="1"/>
          </p:cNvSpPr>
          <p:nvPr/>
        </p:nvSpPr>
        <p:spPr bwMode="auto">
          <a:xfrm>
            <a:off x="4354560" y="4693453"/>
            <a:ext cx="4789440" cy="14516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r>
              <a:rPr lang="en-US" sz="2200" b="1">
                <a:solidFill>
                  <a:srgbClr val="FF0000"/>
                </a:solidFill>
                <a:latin typeface="FreeSans" charset="0"/>
              </a:rPr>
              <a:t>Any DAG of differentialble modules is allowed!</a:t>
            </a:r>
          </a:p>
        </p:txBody>
      </p:sp>
      <p:sp>
        <p:nvSpPr>
          <p:cNvPr id="98319" name="Line 15"/>
          <p:cNvSpPr>
            <a:spLocks noChangeShapeType="1"/>
          </p:cNvSpPr>
          <p:nvPr/>
        </p:nvSpPr>
        <p:spPr bwMode="auto">
          <a:xfrm flipV="1">
            <a:off x="2073600" y="2948630"/>
            <a:ext cx="1036800" cy="832407"/>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8"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Fancier Architectures: Generic DAG</a:t>
            </a:r>
          </a:p>
        </p:txBody>
      </p:sp>
      <p:sp>
        <p:nvSpPr>
          <p:cNvPr id="19" name="TextBox 18"/>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2007485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30571210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915448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21770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2278736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25320866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13253904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13940156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21208184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 for Today</a:t>
            </a:r>
          </a:p>
        </p:txBody>
      </p:sp>
      <p:sp>
        <p:nvSpPr>
          <p:cNvPr id="3" name="Content Placeholder 2"/>
          <p:cNvSpPr>
            <a:spLocks noGrp="1"/>
          </p:cNvSpPr>
          <p:nvPr>
            <p:ph idx="1"/>
          </p:nvPr>
        </p:nvSpPr>
        <p:spPr/>
        <p:txBody>
          <a:bodyPr>
            <a:normAutofit/>
          </a:bodyPr>
          <a:lstStyle/>
          <a:p>
            <a:r>
              <a:rPr lang="en-US" dirty="0"/>
              <a:t>CNNs</a:t>
            </a:r>
          </a:p>
          <a:p>
            <a:pPr lvl="1"/>
            <a:r>
              <a:rPr lang="en-US" dirty="0"/>
              <a:t>Notation</a:t>
            </a:r>
          </a:p>
          <a:p>
            <a:pPr lvl="1"/>
            <a:r>
              <a:rPr lang="en-US" dirty="0"/>
              <a:t>Convolutions</a:t>
            </a:r>
          </a:p>
          <a:p>
            <a:pPr lvl="1"/>
            <a:r>
              <a:rPr lang="en-US" dirty="0"/>
              <a:t>Architecture</a:t>
            </a:r>
          </a:p>
          <a:p>
            <a:pPr lvl="1"/>
            <a:r>
              <a:rPr lang="en-US" dirty="0"/>
              <a:t>Case studies</a:t>
            </a:r>
          </a:p>
          <a:p>
            <a:endParaRPr lang="en-US" dirty="0"/>
          </a:p>
          <a:p>
            <a:endParaRPr lang="en-US" dirty="0"/>
          </a:p>
        </p:txBody>
      </p:sp>
    </p:spTree>
    <p:extLst>
      <p:ext uri="{BB962C8B-B14F-4D97-AF65-F5344CB8AC3E}">
        <p14:creationId xmlns:p14="http://schemas.microsoft.com/office/powerpoint/2010/main" val="4253459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1220696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748254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6890144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8080410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30910850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37733416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8"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9" name="TextBox 8"/>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17673124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280960" y="1036909"/>
            <a:ext cx="4976640" cy="1036909"/>
          </a:xfrm>
          <a:prstGeom prst="rect">
            <a:avLst/>
          </a:prstGeom>
          <a:solidFill>
            <a:srgbClr val="FFFFFF"/>
          </a:soli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2488582"/>
            <a:ext cx="3110400" cy="235896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65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6080" y="2458338"/>
            <a:ext cx="3110400" cy="245401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6565" name="Text Box 5"/>
          <p:cNvSpPr txBox="1">
            <a:spLocks noChangeArrowheads="1"/>
          </p:cNvSpPr>
          <p:nvPr/>
        </p:nvSpPr>
        <p:spPr bwMode="auto">
          <a:xfrm>
            <a:off x="3169800" y="3284265"/>
            <a:ext cx="829440" cy="6766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79222"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4400">
                <a:latin typeface="FreeSans" charset="0"/>
              </a:rPr>
              <a:t>*        </a:t>
            </a:r>
          </a:p>
        </p:txBody>
      </p:sp>
      <p:sp>
        <p:nvSpPr>
          <p:cNvPr id="66566" name="Text Box 6"/>
          <p:cNvSpPr txBox="1">
            <a:spLocks noChangeArrowheads="1"/>
          </p:cNvSpPr>
          <p:nvPr/>
        </p:nvSpPr>
        <p:spPr bwMode="auto">
          <a:xfrm>
            <a:off x="3972960" y="3028639"/>
            <a:ext cx="1036800" cy="1006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l">
              <a:spcBef>
                <a:spcPts val="0"/>
              </a:spcBef>
            </a:pPr>
            <a:r>
              <a:rPr lang="en-US" sz="2200">
                <a:latin typeface="FreeSans" charset="0"/>
              </a:rPr>
              <a:t>-1  0  1</a:t>
            </a:r>
          </a:p>
          <a:p>
            <a:pPr algn="l">
              <a:spcBef>
                <a:spcPts val="0"/>
              </a:spcBef>
            </a:pPr>
            <a:r>
              <a:rPr lang="en-US" sz="2200">
                <a:latin typeface="FreeSans" charset="0"/>
              </a:rPr>
              <a:t>-1  0  1</a:t>
            </a:r>
          </a:p>
          <a:p>
            <a:pPr algn="l">
              <a:spcBef>
                <a:spcPts val="0"/>
              </a:spcBef>
            </a:pPr>
            <a:r>
              <a:rPr lang="en-US" sz="2200">
                <a:latin typeface="FreeSans" charset="0"/>
              </a:rPr>
              <a:t>-1  0  1</a:t>
            </a:r>
          </a:p>
        </p:txBody>
      </p:sp>
      <p:sp>
        <p:nvSpPr>
          <p:cNvPr id="66567" name="Rectangle 7"/>
          <p:cNvSpPr>
            <a:spLocks noChangeArrowheads="1"/>
          </p:cNvSpPr>
          <p:nvPr/>
        </p:nvSpPr>
        <p:spPr bwMode="auto">
          <a:xfrm>
            <a:off x="1244160" y="2695963"/>
            <a:ext cx="414720" cy="414764"/>
          </a:xfrm>
          <a:prstGeom prst="rect">
            <a:avLst/>
          </a:prstGeom>
          <a:solidFill>
            <a:srgbClr val="808080"/>
          </a:solidFill>
          <a:ln w="18360" cap="flat">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66568" name="Rectangle 8"/>
          <p:cNvSpPr>
            <a:spLocks noChangeArrowheads="1"/>
          </p:cNvSpPr>
          <p:nvPr/>
        </p:nvSpPr>
        <p:spPr bwMode="auto">
          <a:xfrm>
            <a:off x="1252799" y="2703164"/>
            <a:ext cx="129600" cy="397220"/>
          </a:xfrm>
          <a:prstGeom prst="rect">
            <a:avLst/>
          </a:prstGeom>
          <a:solidFill>
            <a:srgbClr val="000000"/>
          </a:solidFill>
          <a:ln w="9525" cap="flat">
            <a:no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66569" name="Rectangle 9"/>
          <p:cNvSpPr>
            <a:spLocks noChangeArrowheads="1"/>
          </p:cNvSpPr>
          <p:nvPr/>
        </p:nvSpPr>
        <p:spPr bwMode="auto">
          <a:xfrm>
            <a:off x="1519200" y="2703164"/>
            <a:ext cx="129600" cy="396000"/>
          </a:xfrm>
          <a:prstGeom prst="rect">
            <a:avLst/>
          </a:prstGeom>
          <a:solidFill>
            <a:srgbClr val="FFFFFF"/>
          </a:solidFill>
          <a:ln w="9525" cap="flat">
            <a:no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66570" name="Line 10"/>
          <p:cNvSpPr>
            <a:spLocks noChangeShapeType="1"/>
          </p:cNvSpPr>
          <p:nvPr/>
        </p:nvSpPr>
        <p:spPr bwMode="auto">
          <a:xfrm>
            <a:off x="1658880" y="2695963"/>
            <a:ext cx="5184000" cy="414764"/>
          </a:xfrm>
          <a:prstGeom prst="line">
            <a:avLst/>
          </a:prstGeom>
          <a:noFill/>
          <a:ln w="1836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6571" name="Line 11"/>
          <p:cNvSpPr>
            <a:spLocks noChangeShapeType="1"/>
          </p:cNvSpPr>
          <p:nvPr/>
        </p:nvSpPr>
        <p:spPr bwMode="auto">
          <a:xfrm>
            <a:off x="1658880" y="3110726"/>
            <a:ext cx="5184000" cy="1441"/>
          </a:xfrm>
          <a:prstGeom prst="line">
            <a:avLst/>
          </a:prstGeom>
          <a:noFill/>
          <a:ln w="1836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6575" name="Text Box 15"/>
          <p:cNvSpPr txBox="1">
            <a:spLocks noChangeArrowheads="1"/>
          </p:cNvSpPr>
          <p:nvPr/>
        </p:nvSpPr>
        <p:spPr bwMode="auto">
          <a:xfrm>
            <a:off x="5124960" y="3155372"/>
            <a:ext cx="829440" cy="13177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79222"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4400">
                <a:latin typeface="FreeSans" charset="0"/>
              </a:rPr>
              <a:t>=        </a:t>
            </a:r>
          </a:p>
        </p:txBody>
      </p:sp>
      <p:sp>
        <p:nvSpPr>
          <p:cNvPr id="66576" name="Line 16"/>
          <p:cNvSpPr>
            <a:spLocks noChangeShapeType="1"/>
          </p:cNvSpPr>
          <p:nvPr/>
        </p:nvSpPr>
        <p:spPr bwMode="auto">
          <a:xfrm>
            <a:off x="3939840" y="3110727"/>
            <a:ext cx="1440" cy="1036909"/>
          </a:xfrm>
          <a:prstGeom prst="line">
            <a:avLst/>
          </a:prstGeom>
          <a:noFill/>
          <a:ln w="18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6577" name="Line 17"/>
          <p:cNvSpPr>
            <a:spLocks noChangeShapeType="1"/>
          </p:cNvSpPr>
          <p:nvPr/>
        </p:nvSpPr>
        <p:spPr bwMode="auto">
          <a:xfrm>
            <a:off x="5027760" y="3110727"/>
            <a:ext cx="1440" cy="1036909"/>
          </a:xfrm>
          <a:prstGeom prst="line">
            <a:avLst/>
          </a:prstGeom>
          <a:noFill/>
          <a:ln w="18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6578" name="Line 18"/>
          <p:cNvSpPr>
            <a:spLocks noChangeShapeType="1"/>
          </p:cNvSpPr>
          <p:nvPr/>
        </p:nvSpPr>
        <p:spPr bwMode="auto">
          <a:xfrm>
            <a:off x="3939840" y="4137555"/>
            <a:ext cx="207360" cy="1440"/>
          </a:xfrm>
          <a:prstGeom prst="line">
            <a:avLst/>
          </a:prstGeom>
          <a:noFill/>
          <a:ln w="18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6579" name="Line 19"/>
          <p:cNvSpPr>
            <a:spLocks noChangeShapeType="1"/>
          </p:cNvSpPr>
          <p:nvPr/>
        </p:nvSpPr>
        <p:spPr bwMode="auto">
          <a:xfrm>
            <a:off x="4800240" y="4137555"/>
            <a:ext cx="207360" cy="1440"/>
          </a:xfrm>
          <a:prstGeom prst="line">
            <a:avLst/>
          </a:prstGeom>
          <a:noFill/>
          <a:ln w="18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6580" name="Line 20"/>
          <p:cNvSpPr>
            <a:spLocks noChangeShapeType="1"/>
          </p:cNvSpPr>
          <p:nvPr/>
        </p:nvSpPr>
        <p:spPr bwMode="auto">
          <a:xfrm>
            <a:off x="4800240" y="3125128"/>
            <a:ext cx="207360" cy="1441"/>
          </a:xfrm>
          <a:prstGeom prst="line">
            <a:avLst/>
          </a:prstGeom>
          <a:noFill/>
          <a:ln w="18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6581" name="Line 21"/>
          <p:cNvSpPr>
            <a:spLocks noChangeShapeType="1"/>
          </p:cNvSpPr>
          <p:nvPr/>
        </p:nvSpPr>
        <p:spPr bwMode="auto">
          <a:xfrm>
            <a:off x="3941280" y="3125128"/>
            <a:ext cx="207360" cy="1441"/>
          </a:xfrm>
          <a:prstGeom prst="line">
            <a:avLst/>
          </a:prstGeom>
          <a:noFill/>
          <a:ln w="1836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3"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24" name="TextBox 23"/>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1130919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1"/>
          <p:cNvSpPr txBox="1">
            <a:spLocks noChangeArrowheads="1"/>
          </p:cNvSpPr>
          <p:nvPr/>
        </p:nvSpPr>
        <p:spPr bwMode="auto">
          <a:xfrm>
            <a:off x="4976640" y="1371024"/>
            <a:ext cx="4167360" cy="19470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3220" rIns="81639" bIns="4082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9pPr>
          </a:lstStyle>
          <a:p>
            <a:pPr algn="l">
              <a:spcBef>
                <a:spcPts val="0"/>
              </a:spcBef>
            </a:pPr>
            <a:r>
              <a:rPr lang="en-US" sz="2500" b="1">
                <a:latin typeface="FreeSans" charset="0"/>
              </a:rPr>
              <a:t>Learn</a:t>
            </a:r>
            <a:r>
              <a:rPr lang="en-US" sz="2500">
                <a:latin typeface="FreeSans" charset="0"/>
              </a:rPr>
              <a:t> </a:t>
            </a:r>
            <a:r>
              <a:rPr lang="en-US" sz="2500">
                <a:solidFill>
                  <a:srgbClr val="FF0000"/>
                </a:solidFill>
                <a:latin typeface="FreeSans" charset="0"/>
              </a:rPr>
              <a:t>multiple filters.</a:t>
            </a:r>
          </a:p>
        </p:txBody>
      </p:sp>
      <p:sp>
        <p:nvSpPr>
          <p:cNvPr id="67586" name="Text Box 2"/>
          <p:cNvSpPr txBox="1">
            <a:spLocks noChangeArrowheads="1"/>
          </p:cNvSpPr>
          <p:nvPr/>
        </p:nvSpPr>
        <p:spPr bwMode="auto">
          <a:xfrm>
            <a:off x="5618880" y="2994075"/>
            <a:ext cx="3525120" cy="19470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l">
              <a:spcBef>
                <a:spcPts val="0"/>
              </a:spcBef>
            </a:pPr>
            <a:r>
              <a:rPr lang="en-US" sz="2200">
                <a:latin typeface="FreeSans" charset="0"/>
              </a:rPr>
              <a:t>E.g.: 200x200 image</a:t>
            </a:r>
          </a:p>
          <a:p>
            <a:pPr algn="l">
              <a:spcBef>
                <a:spcPts val="0"/>
              </a:spcBef>
            </a:pPr>
            <a:r>
              <a:rPr lang="en-US" sz="2200">
                <a:latin typeface="FreeSans" charset="0"/>
              </a:rPr>
              <a:t>        100 Filters</a:t>
            </a:r>
          </a:p>
          <a:p>
            <a:pPr algn="l">
              <a:spcBef>
                <a:spcPts val="0"/>
              </a:spcBef>
            </a:pPr>
            <a:r>
              <a:rPr lang="en-US" sz="2200">
                <a:latin typeface="FreeSans" charset="0"/>
              </a:rPr>
              <a:t>        Filter size: 10x10</a:t>
            </a:r>
          </a:p>
          <a:p>
            <a:pPr algn="l">
              <a:spcBef>
                <a:spcPts val="0"/>
              </a:spcBef>
            </a:pPr>
            <a:r>
              <a:rPr lang="en-US" sz="2200">
                <a:latin typeface="FreeSans" charset="0"/>
              </a:rPr>
              <a:t>	   10K parameters</a:t>
            </a:r>
          </a:p>
          <a:p>
            <a:pPr algn="l">
              <a:spcBef>
                <a:spcPts val="0"/>
              </a:spcBef>
            </a:pPr>
            <a:endParaRPr lang="en-US" sz="700">
              <a:latin typeface="FreeSans" charset="0"/>
            </a:endParaRPr>
          </a:p>
          <a:p>
            <a:pPr algn="l">
              <a:spcBef>
                <a:spcPts val="0"/>
              </a:spcBef>
            </a:pPr>
            <a:endParaRPr lang="en-US">
              <a:latin typeface="FreeSans" charset="0"/>
            </a:endParaRPr>
          </a:p>
        </p:txBody>
      </p:sp>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797845"/>
            <a:ext cx="5417232" cy="560295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11" name="TextBox 10"/>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Tree>
    <p:extLst>
      <p:ext uri="{BB962C8B-B14F-4D97-AF65-F5344CB8AC3E}">
        <p14:creationId xmlns:p14="http://schemas.microsoft.com/office/powerpoint/2010/main" val="11494290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Convolutional Nets</a:t>
            </a:r>
          </a:p>
        </p:txBody>
      </p:sp>
      <p:sp>
        <p:nvSpPr>
          <p:cNvPr id="3" name="Content Placeholder 2"/>
          <p:cNvSpPr>
            <a:spLocks noGrp="1"/>
          </p:cNvSpPr>
          <p:nvPr>
            <p:ph idx="1"/>
          </p:nvPr>
        </p:nvSpPr>
        <p:spPr/>
        <p:txBody>
          <a:bodyPr/>
          <a:lstStyle/>
          <a:p>
            <a:pPr marL="457200" lvl="1" indent="0">
              <a:buNone/>
            </a:pPr>
            <a:r>
              <a:rPr lang="en-US"/>
              <a:t>a</a:t>
            </a:r>
          </a:p>
        </p:txBody>
      </p:sp>
      <p:pic>
        <p:nvPicPr>
          <p:cNvPr id="6" name="Picture 5" descr="fig16.1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83" y="3657600"/>
            <a:ext cx="9042569" cy="2514600"/>
          </a:xfrm>
          <a:prstGeom prst="rect">
            <a:avLst/>
          </a:prstGeom>
        </p:spPr>
      </p:pic>
      <p:sp>
        <p:nvSpPr>
          <p:cNvPr id="7" name="Slide Number Placeholder 4"/>
          <p:cNvSpPr txBox="1">
            <a:spLocks/>
          </p:cNvSpPr>
          <p:nvPr/>
        </p:nvSpPr>
        <p:spPr bwMode="auto">
          <a:xfrm>
            <a:off x="2743200" y="6583362"/>
            <a:ext cx="3581400" cy="2746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a:t>Image Credit: </a:t>
            </a:r>
            <a:r>
              <a:rPr lang="en-US" err="1"/>
              <a:t>Yann</a:t>
            </a:r>
            <a:r>
              <a:rPr lang="en-US"/>
              <a:t> </a:t>
            </a:r>
            <a:r>
              <a:rPr lang="en-US" err="1"/>
              <a:t>LeCun</a:t>
            </a:r>
            <a:r>
              <a:rPr lang="en-US"/>
              <a:t>, Kevin Murphy</a:t>
            </a:r>
          </a:p>
        </p:txBody>
      </p:sp>
      <p:pic>
        <p:nvPicPr>
          <p:cNvPr id="9" name="Picture 8"/>
          <p:cNvPicPr>
            <a:picLocks noChangeAspect="1"/>
          </p:cNvPicPr>
          <p:nvPr/>
        </p:nvPicPr>
        <p:blipFill>
          <a:blip r:embed="rId3"/>
          <a:stretch>
            <a:fillRect/>
          </a:stretch>
        </p:blipFill>
        <p:spPr>
          <a:xfrm>
            <a:off x="0" y="1215557"/>
            <a:ext cx="9144000" cy="2137243"/>
          </a:xfrm>
          <a:prstGeom prst="rect">
            <a:avLst/>
          </a:prstGeom>
        </p:spPr>
      </p:pic>
    </p:spTree>
    <p:extLst>
      <p:ext uri="{BB962C8B-B14F-4D97-AF65-F5344CB8AC3E}">
        <p14:creationId xmlns:p14="http://schemas.microsoft.com/office/powerpoint/2010/main" val="40223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Multilayer Networks</a:t>
            </a:r>
          </a:p>
        </p:txBody>
      </p:sp>
      <p:sp>
        <p:nvSpPr>
          <p:cNvPr id="3" name="Content Placeholder 2"/>
          <p:cNvSpPr>
            <a:spLocks noGrp="1"/>
          </p:cNvSpPr>
          <p:nvPr>
            <p:ph idx="1"/>
          </p:nvPr>
        </p:nvSpPr>
        <p:spPr/>
        <p:txBody>
          <a:bodyPr/>
          <a:lstStyle/>
          <a:p>
            <a:pPr lvl="0"/>
            <a:r>
              <a:rPr lang="en-US" sz="2000" dirty="0">
                <a:solidFill>
                  <a:prstClr val="black"/>
                </a:solidFill>
              </a:rPr>
              <a:t>Cascade Neurons together</a:t>
            </a:r>
          </a:p>
          <a:p>
            <a:pPr lvl="0"/>
            <a:r>
              <a:rPr lang="en-US" sz="2000" dirty="0">
                <a:solidFill>
                  <a:prstClr val="black"/>
                </a:solidFill>
              </a:rPr>
              <a:t>The output from one layer is the input to the next</a:t>
            </a:r>
          </a:p>
          <a:p>
            <a:pPr lvl="0"/>
            <a:r>
              <a:rPr lang="en-US" sz="2000" dirty="0">
                <a:solidFill>
                  <a:prstClr val="black"/>
                </a:solidFill>
              </a:rPr>
              <a:t>Each layer has its own sets of weights</a:t>
            </a:r>
          </a:p>
        </p:txBody>
      </p:sp>
      <p:pic>
        <p:nvPicPr>
          <p:cNvPr id="6" name="Picture 5"/>
          <p:cNvPicPr>
            <a:picLocks noChangeAspect="1"/>
          </p:cNvPicPr>
          <p:nvPr/>
        </p:nvPicPr>
        <p:blipFill>
          <a:blip r:embed="rId2"/>
          <a:stretch>
            <a:fillRect/>
          </a:stretch>
        </p:blipFill>
        <p:spPr>
          <a:xfrm>
            <a:off x="36443" y="2895600"/>
            <a:ext cx="3671316" cy="2514600"/>
          </a:xfrm>
          <a:prstGeom prst="rect">
            <a:avLst/>
          </a:prstGeom>
        </p:spPr>
      </p:pic>
      <p:pic>
        <p:nvPicPr>
          <p:cNvPr id="7" name="Picture 6"/>
          <p:cNvPicPr>
            <a:picLocks noChangeAspect="1"/>
          </p:cNvPicPr>
          <p:nvPr/>
        </p:nvPicPr>
        <p:blipFill>
          <a:blip r:embed="rId3"/>
          <a:stretch>
            <a:fillRect/>
          </a:stretch>
        </p:blipFill>
        <p:spPr>
          <a:xfrm>
            <a:off x="4017587" y="2895600"/>
            <a:ext cx="5126413" cy="2514600"/>
          </a:xfrm>
          <a:prstGeom prst="rect">
            <a:avLst/>
          </a:prstGeom>
        </p:spPr>
      </p:pic>
    </p:spTree>
    <p:extLst>
      <p:ext uri="{BB962C8B-B14F-4D97-AF65-F5344CB8AC3E}">
        <p14:creationId xmlns:p14="http://schemas.microsoft.com/office/powerpoint/2010/main" val="313018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Rectangle 5"/>
          <p:cNvSpPr>
            <a:spLocks noChangeArrowheads="1"/>
          </p:cNvSpPr>
          <p:nvPr/>
        </p:nvSpPr>
        <p:spPr bwMode="auto">
          <a:xfrm>
            <a:off x="1003680" y="3528370"/>
            <a:ext cx="829440" cy="829527"/>
          </a:xfrm>
          <a:prstGeom prst="rect">
            <a:avLst/>
          </a:prstGeom>
          <a:solidFill>
            <a:srgbClr val="0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68614" name="Rectangle 6"/>
          <p:cNvSpPr>
            <a:spLocks noChangeArrowheads="1"/>
          </p:cNvSpPr>
          <p:nvPr/>
        </p:nvSpPr>
        <p:spPr bwMode="auto">
          <a:xfrm>
            <a:off x="1395360" y="3953216"/>
            <a:ext cx="829440" cy="829527"/>
          </a:xfrm>
          <a:prstGeom prst="rect">
            <a:avLst/>
          </a:prstGeom>
          <a:solidFill>
            <a:srgbClr val="0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68615" name="Rectangle 7"/>
          <p:cNvSpPr>
            <a:spLocks noChangeArrowheads="1"/>
          </p:cNvSpPr>
          <p:nvPr/>
        </p:nvSpPr>
        <p:spPr bwMode="auto">
          <a:xfrm>
            <a:off x="1886400" y="4442867"/>
            <a:ext cx="829440" cy="829527"/>
          </a:xfrm>
          <a:prstGeom prst="rect">
            <a:avLst/>
          </a:prstGeom>
          <a:solidFill>
            <a:srgbClr val="8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68616" name="Line 8"/>
          <p:cNvSpPr>
            <a:spLocks noChangeShapeType="1"/>
          </p:cNvSpPr>
          <p:nvPr/>
        </p:nvSpPr>
        <p:spPr bwMode="auto">
          <a:xfrm>
            <a:off x="5188320" y="4270049"/>
            <a:ext cx="103680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8617" name="Line 9"/>
          <p:cNvSpPr>
            <a:spLocks noChangeShapeType="1"/>
          </p:cNvSpPr>
          <p:nvPr/>
        </p:nvSpPr>
        <p:spPr bwMode="auto">
          <a:xfrm>
            <a:off x="2315520" y="4270049"/>
            <a:ext cx="1036800" cy="1440"/>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8618" name="Rectangle 10"/>
          <p:cNvSpPr>
            <a:spLocks noChangeArrowheads="1"/>
          </p:cNvSpPr>
          <p:nvPr/>
        </p:nvSpPr>
        <p:spPr bwMode="auto">
          <a:xfrm>
            <a:off x="3330720" y="3583097"/>
            <a:ext cx="1980000" cy="1300457"/>
          </a:xfrm>
          <a:prstGeom prst="rect">
            <a:avLst/>
          </a:prstGeom>
          <a:solidFill>
            <a:srgbClr val="FFFFCC"/>
          </a:solidFill>
          <a:ln w="7308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14295" tIns="92677" rIns="114295" bIns="73475" anchor="ctr"/>
          <a:lstStyle/>
          <a:p>
            <a:pPr>
              <a:tabLst>
                <a:tab pos="656650" algn="l"/>
                <a:tab pos="1313299" algn="l"/>
                <a:tab pos="1969949" algn="l"/>
              </a:tabLst>
            </a:pPr>
            <a:r>
              <a:rPr lang="en-US" sz="2200" b="1">
                <a:solidFill>
                  <a:srgbClr val="000000"/>
                </a:solidFill>
                <a:latin typeface="FreeSans" charset="0"/>
              </a:rPr>
              <a:t>Conv.</a:t>
            </a:r>
          </a:p>
          <a:p>
            <a:pPr>
              <a:tabLst>
                <a:tab pos="656650" algn="l"/>
                <a:tab pos="1313299" algn="l"/>
                <a:tab pos="1969949" algn="l"/>
              </a:tabLst>
            </a:pPr>
            <a:r>
              <a:rPr lang="en-US" sz="2200" b="1">
                <a:solidFill>
                  <a:srgbClr val="000000"/>
                </a:solidFill>
                <a:latin typeface="FreeSans" charset="0"/>
              </a:rPr>
              <a:t>layer</a:t>
            </a:r>
          </a:p>
        </p:txBody>
      </p:sp>
      <p:graphicFrame>
        <p:nvGraphicFramePr>
          <p:cNvPr id="68619" name="Object 11"/>
          <p:cNvGraphicFramePr>
            <a:graphicFrameLocks noChangeAspect="1"/>
          </p:cNvGraphicFramePr>
          <p:nvPr/>
        </p:nvGraphicFramePr>
        <p:xfrm>
          <a:off x="442081" y="4052585"/>
          <a:ext cx="594720" cy="368679"/>
        </p:xfrm>
        <a:graphic>
          <a:graphicData uri="http://schemas.openxmlformats.org/presentationml/2006/ole">
            <mc:AlternateContent xmlns:mc="http://schemas.openxmlformats.org/markup-compatibility/2006">
              <mc:Choice xmlns:v="urn:schemas-microsoft-com:vml" Requires="v">
                <p:oleObj r:id="rId3" imgW="340920" imgH="212400" progId="">
                  <p:embed/>
                </p:oleObj>
              </mc:Choice>
              <mc:Fallback>
                <p:oleObj r:id="rId3" imgW="340920" imgH="212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81" y="4052585"/>
                        <a:ext cx="594720" cy="368679"/>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8620" name="Rectangle 12"/>
          <p:cNvSpPr>
            <a:spLocks noChangeArrowheads="1"/>
          </p:cNvSpPr>
          <p:nvPr/>
        </p:nvSpPr>
        <p:spPr bwMode="auto">
          <a:xfrm>
            <a:off x="6613920" y="3607579"/>
            <a:ext cx="829440" cy="829527"/>
          </a:xfrm>
          <a:prstGeom prst="rect">
            <a:avLst/>
          </a:prstGeom>
          <a:solidFill>
            <a:srgbClr val="0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68621" name="Rectangle 13"/>
          <p:cNvSpPr>
            <a:spLocks noChangeArrowheads="1"/>
          </p:cNvSpPr>
          <p:nvPr/>
        </p:nvSpPr>
        <p:spPr bwMode="auto">
          <a:xfrm>
            <a:off x="7005600" y="4195161"/>
            <a:ext cx="829440" cy="829527"/>
          </a:xfrm>
          <a:prstGeom prst="rect">
            <a:avLst/>
          </a:prstGeom>
          <a:solidFill>
            <a:srgbClr val="8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graphicFrame>
        <p:nvGraphicFramePr>
          <p:cNvPr id="68622" name="Object 14"/>
          <p:cNvGraphicFramePr>
            <a:graphicFrameLocks noChangeAspect="1"/>
          </p:cNvGraphicFramePr>
          <p:nvPr/>
        </p:nvGraphicFramePr>
        <p:xfrm>
          <a:off x="856801" y="4513434"/>
          <a:ext cx="594720" cy="368679"/>
        </p:xfrm>
        <a:graphic>
          <a:graphicData uri="http://schemas.openxmlformats.org/presentationml/2006/ole">
            <mc:AlternateContent xmlns:mc="http://schemas.openxmlformats.org/markup-compatibility/2006">
              <mc:Choice xmlns:v="urn:schemas-microsoft-com:vml" Requires="v">
                <p:oleObj r:id="rId5" imgW="340920" imgH="212400" progId="">
                  <p:embed/>
                </p:oleObj>
              </mc:Choice>
              <mc:Fallback>
                <p:oleObj r:id="rId5" imgW="340920" imgH="2124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801" y="4513434"/>
                        <a:ext cx="594720" cy="368679"/>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8623" name="Object 15"/>
          <p:cNvGraphicFramePr>
            <a:graphicFrameLocks noChangeAspect="1"/>
          </p:cNvGraphicFramePr>
          <p:nvPr/>
        </p:nvGraphicFramePr>
        <p:xfrm>
          <a:off x="1304640" y="4928197"/>
          <a:ext cx="594720" cy="368679"/>
        </p:xfrm>
        <a:graphic>
          <a:graphicData uri="http://schemas.openxmlformats.org/presentationml/2006/ole">
            <mc:AlternateContent xmlns:mc="http://schemas.openxmlformats.org/markup-compatibility/2006">
              <mc:Choice xmlns:v="urn:schemas-microsoft-com:vml" Requires="v">
                <p:oleObj r:id="rId7" imgW="340920" imgH="212400" progId="">
                  <p:embed/>
                </p:oleObj>
              </mc:Choice>
              <mc:Fallback>
                <p:oleObj r:id="rId7" imgW="340920" imgH="2124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4640" y="4928197"/>
                        <a:ext cx="594720" cy="368679"/>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8624" name="Object 16"/>
          <p:cNvGraphicFramePr>
            <a:graphicFrameLocks noChangeAspect="1"/>
          </p:cNvGraphicFramePr>
          <p:nvPr/>
        </p:nvGraphicFramePr>
        <p:xfrm>
          <a:off x="6197761" y="4062667"/>
          <a:ext cx="372960" cy="368679"/>
        </p:xfrm>
        <a:graphic>
          <a:graphicData uri="http://schemas.openxmlformats.org/presentationml/2006/ole">
            <mc:AlternateContent xmlns:mc="http://schemas.openxmlformats.org/markup-compatibility/2006">
              <mc:Choice xmlns:v="urn:schemas-microsoft-com:vml" Requires="v">
                <p:oleObj r:id="rId9" imgW="218160" imgH="212400" progId="">
                  <p:embed/>
                </p:oleObj>
              </mc:Choice>
              <mc:Fallback>
                <p:oleObj r:id="rId9" imgW="218160" imgH="21240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7761" y="4062667"/>
                        <a:ext cx="372960" cy="368679"/>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8625" name="Object 17"/>
          <p:cNvGraphicFramePr>
            <a:graphicFrameLocks noChangeAspect="1"/>
          </p:cNvGraphicFramePr>
          <p:nvPr/>
        </p:nvGraphicFramePr>
        <p:xfrm>
          <a:off x="6655681" y="4650249"/>
          <a:ext cx="372960" cy="368679"/>
        </p:xfrm>
        <a:graphic>
          <a:graphicData uri="http://schemas.openxmlformats.org/presentationml/2006/ole">
            <mc:AlternateContent xmlns:mc="http://schemas.openxmlformats.org/markup-compatibility/2006">
              <mc:Choice xmlns:v="urn:schemas-microsoft-com:vml" Requires="v">
                <p:oleObj r:id="rId11" imgW="218160" imgH="212400" progId="">
                  <p:embed/>
                </p:oleObj>
              </mc:Choice>
              <mc:Fallback>
                <p:oleObj r:id="rId11" imgW="218160" imgH="212400"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55681" y="4650249"/>
                        <a:ext cx="372960" cy="368679"/>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28" name="TextBox 27"/>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
        <p:nvSpPr>
          <p:cNvPr id="26" name="Line 15"/>
          <p:cNvSpPr>
            <a:spLocks noChangeShapeType="1"/>
          </p:cNvSpPr>
          <p:nvPr/>
        </p:nvSpPr>
        <p:spPr bwMode="auto">
          <a:xfrm flipV="1">
            <a:off x="1084200" y="1733815"/>
            <a:ext cx="622080" cy="625026"/>
          </a:xfrm>
          <a:prstGeom prst="line">
            <a:avLst/>
          </a:prstGeom>
          <a:noFill/>
          <a:ln w="54720" cap="flat">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31" name="Line 16"/>
          <p:cNvSpPr>
            <a:spLocks noChangeShapeType="1"/>
          </p:cNvSpPr>
          <p:nvPr/>
        </p:nvSpPr>
        <p:spPr bwMode="auto">
          <a:xfrm flipV="1">
            <a:off x="4684320" y="1733815"/>
            <a:ext cx="622080" cy="625026"/>
          </a:xfrm>
          <a:prstGeom prst="line">
            <a:avLst/>
          </a:prstGeom>
          <a:noFill/>
          <a:ln w="54720" cap="flat">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32" name="Line 17"/>
          <p:cNvSpPr>
            <a:spLocks noChangeShapeType="1"/>
          </p:cNvSpPr>
          <p:nvPr/>
        </p:nvSpPr>
        <p:spPr bwMode="auto">
          <a:xfrm flipV="1">
            <a:off x="5664960" y="1733815"/>
            <a:ext cx="622080" cy="625026"/>
          </a:xfrm>
          <a:prstGeom prst="line">
            <a:avLst/>
          </a:prstGeom>
          <a:noFill/>
          <a:ln w="54720" cap="flat">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33" name="Text Box 18"/>
          <p:cNvSpPr txBox="1">
            <a:spLocks noChangeArrowheads="1"/>
          </p:cNvSpPr>
          <p:nvPr/>
        </p:nvSpPr>
        <p:spPr bwMode="auto">
          <a:xfrm>
            <a:off x="38760" y="2292594"/>
            <a:ext cx="1866240" cy="6984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ctr"/>
            <a:r>
              <a:rPr lang="en-US" sz="2200" b="1">
                <a:solidFill>
                  <a:srgbClr val="FF0000"/>
                </a:solidFill>
                <a:latin typeface="FreeSans" charset="0"/>
              </a:rPr>
              <a:t>output feature map</a:t>
            </a:r>
          </a:p>
        </p:txBody>
      </p:sp>
      <p:sp>
        <p:nvSpPr>
          <p:cNvPr id="34" name="Text Box 19"/>
          <p:cNvSpPr txBox="1">
            <a:spLocks noChangeArrowheads="1"/>
          </p:cNvSpPr>
          <p:nvPr/>
        </p:nvSpPr>
        <p:spPr bwMode="auto">
          <a:xfrm>
            <a:off x="3376800" y="2292594"/>
            <a:ext cx="1866240" cy="6984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ctr"/>
            <a:r>
              <a:rPr lang="en-US" sz="2200" b="1">
                <a:solidFill>
                  <a:srgbClr val="FF0000"/>
                </a:solidFill>
                <a:latin typeface="FreeSans" charset="0"/>
              </a:rPr>
              <a:t>input feature map</a:t>
            </a:r>
          </a:p>
        </p:txBody>
      </p:sp>
      <p:sp>
        <p:nvSpPr>
          <p:cNvPr id="35" name="Text Box 20"/>
          <p:cNvSpPr txBox="1">
            <a:spLocks noChangeArrowheads="1"/>
          </p:cNvSpPr>
          <p:nvPr/>
        </p:nvSpPr>
        <p:spPr bwMode="auto">
          <a:xfrm>
            <a:off x="4944960" y="2292593"/>
            <a:ext cx="186624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ctr"/>
            <a:r>
              <a:rPr lang="en-US" sz="2200" b="1">
                <a:solidFill>
                  <a:srgbClr val="FF0000"/>
                </a:solidFill>
                <a:latin typeface="FreeSans" charset="0"/>
              </a:rPr>
              <a:t>kernel</a:t>
            </a:r>
          </a:p>
        </p:txBody>
      </p:sp>
      <p:pic>
        <p:nvPicPr>
          <p:cNvPr id="2" name="Picture 1" descr="latex-image-1.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8300" y="952500"/>
            <a:ext cx="5372100" cy="1104900"/>
          </a:xfrm>
          <a:prstGeom prst="rect">
            <a:avLst/>
          </a:prstGeom>
        </p:spPr>
      </p:pic>
    </p:spTree>
    <p:extLst>
      <p:ext uri="{BB962C8B-B14F-4D97-AF65-F5344CB8AC3E}">
        <p14:creationId xmlns:p14="http://schemas.microsoft.com/office/powerpoint/2010/main" val="2226828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5"/>
          <p:cNvSpPr>
            <a:spLocks noChangeArrowheads="1"/>
          </p:cNvSpPr>
          <p:nvPr/>
        </p:nvSpPr>
        <p:spPr bwMode="auto">
          <a:xfrm>
            <a:off x="2147040" y="3528370"/>
            <a:ext cx="829440" cy="829527"/>
          </a:xfrm>
          <a:prstGeom prst="rect">
            <a:avLst/>
          </a:prstGeom>
          <a:solidFill>
            <a:srgbClr val="0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69638" name="Rectangle 6"/>
          <p:cNvSpPr>
            <a:spLocks noChangeArrowheads="1"/>
          </p:cNvSpPr>
          <p:nvPr/>
        </p:nvSpPr>
        <p:spPr bwMode="auto">
          <a:xfrm>
            <a:off x="2538720" y="3953216"/>
            <a:ext cx="829440" cy="829527"/>
          </a:xfrm>
          <a:prstGeom prst="rect">
            <a:avLst/>
          </a:prstGeom>
          <a:solidFill>
            <a:srgbClr val="0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69639" name="Rectangle 7"/>
          <p:cNvSpPr>
            <a:spLocks noChangeArrowheads="1"/>
          </p:cNvSpPr>
          <p:nvPr/>
        </p:nvSpPr>
        <p:spPr bwMode="auto">
          <a:xfrm>
            <a:off x="3028320" y="4442867"/>
            <a:ext cx="829440" cy="829527"/>
          </a:xfrm>
          <a:prstGeom prst="rect">
            <a:avLst/>
          </a:prstGeom>
          <a:solidFill>
            <a:srgbClr val="8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graphicFrame>
        <p:nvGraphicFramePr>
          <p:cNvPr id="69640" name="Object 8"/>
          <p:cNvGraphicFramePr>
            <a:graphicFrameLocks noChangeAspect="1"/>
          </p:cNvGraphicFramePr>
          <p:nvPr/>
        </p:nvGraphicFramePr>
        <p:xfrm>
          <a:off x="1585441" y="4052585"/>
          <a:ext cx="594720" cy="368679"/>
        </p:xfrm>
        <a:graphic>
          <a:graphicData uri="http://schemas.openxmlformats.org/presentationml/2006/ole">
            <mc:AlternateContent xmlns:mc="http://schemas.openxmlformats.org/markup-compatibility/2006">
              <mc:Choice xmlns:v="urn:schemas-microsoft-com:vml" Requires="v">
                <p:oleObj r:id="rId3" imgW="340920" imgH="212400" progId="">
                  <p:embed/>
                </p:oleObj>
              </mc:Choice>
              <mc:Fallback>
                <p:oleObj r:id="rId3" imgW="340920" imgH="212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5441" y="4052585"/>
                        <a:ext cx="594720" cy="368679"/>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9641" name="Rectangle 9"/>
          <p:cNvSpPr>
            <a:spLocks noChangeArrowheads="1"/>
          </p:cNvSpPr>
          <p:nvPr/>
        </p:nvSpPr>
        <p:spPr bwMode="auto">
          <a:xfrm>
            <a:off x="5307840" y="3607579"/>
            <a:ext cx="829440" cy="829527"/>
          </a:xfrm>
          <a:prstGeom prst="rect">
            <a:avLst/>
          </a:prstGeom>
          <a:solidFill>
            <a:srgbClr val="0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69642" name="Rectangle 10"/>
          <p:cNvSpPr>
            <a:spLocks noChangeArrowheads="1"/>
          </p:cNvSpPr>
          <p:nvPr/>
        </p:nvSpPr>
        <p:spPr bwMode="auto">
          <a:xfrm>
            <a:off x="5699520" y="4195161"/>
            <a:ext cx="829440" cy="829527"/>
          </a:xfrm>
          <a:prstGeom prst="rect">
            <a:avLst/>
          </a:prstGeom>
          <a:solidFill>
            <a:srgbClr val="8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graphicFrame>
        <p:nvGraphicFramePr>
          <p:cNvPr id="69643" name="Object 11"/>
          <p:cNvGraphicFramePr>
            <a:graphicFrameLocks noChangeAspect="1"/>
          </p:cNvGraphicFramePr>
          <p:nvPr/>
        </p:nvGraphicFramePr>
        <p:xfrm>
          <a:off x="2000161" y="4513434"/>
          <a:ext cx="594720" cy="368679"/>
        </p:xfrm>
        <a:graphic>
          <a:graphicData uri="http://schemas.openxmlformats.org/presentationml/2006/ole">
            <mc:AlternateContent xmlns:mc="http://schemas.openxmlformats.org/markup-compatibility/2006">
              <mc:Choice xmlns:v="urn:schemas-microsoft-com:vml" Requires="v">
                <p:oleObj r:id="rId5" imgW="340920" imgH="212400" progId="">
                  <p:embed/>
                </p:oleObj>
              </mc:Choice>
              <mc:Fallback>
                <p:oleObj r:id="rId5" imgW="340920" imgH="2124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161" y="4513434"/>
                        <a:ext cx="594720" cy="368679"/>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9644" name="Object 12"/>
          <p:cNvGraphicFramePr>
            <a:graphicFrameLocks noChangeAspect="1"/>
          </p:cNvGraphicFramePr>
          <p:nvPr/>
        </p:nvGraphicFramePr>
        <p:xfrm>
          <a:off x="2448000" y="4928197"/>
          <a:ext cx="594720" cy="368679"/>
        </p:xfrm>
        <a:graphic>
          <a:graphicData uri="http://schemas.openxmlformats.org/presentationml/2006/ole">
            <mc:AlternateContent xmlns:mc="http://schemas.openxmlformats.org/markup-compatibility/2006">
              <mc:Choice xmlns:v="urn:schemas-microsoft-com:vml" Requires="v">
                <p:oleObj r:id="rId7" imgW="340920" imgH="212400" progId="">
                  <p:embed/>
                </p:oleObj>
              </mc:Choice>
              <mc:Fallback>
                <p:oleObj r:id="rId7" imgW="340920" imgH="2124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8000" y="4928197"/>
                        <a:ext cx="594720" cy="368679"/>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9645" name="Object 13"/>
          <p:cNvGraphicFramePr>
            <a:graphicFrameLocks noChangeAspect="1"/>
          </p:cNvGraphicFramePr>
          <p:nvPr/>
        </p:nvGraphicFramePr>
        <p:xfrm>
          <a:off x="4891680" y="4062667"/>
          <a:ext cx="372960" cy="368679"/>
        </p:xfrm>
        <a:graphic>
          <a:graphicData uri="http://schemas.openxmlformats.org/presentationml/2006/ole">
            <mc:AlternateContent xmlns:mc="http://schemas.openxmlformats.org/markup-compatibility/2006">
              <mc:Choice xmlns:v="urn:schemas-microsoft-com:vml" Requires="v">
                <p:oleObj r:id="rId9" imgW="218160" imgH="212400" progId="">
                  <p:embed/>
                </p:oleObj>
              </mc:Choice>
              <mc:Fallback>
                <p:oleObj r:id="rId9" imgW="218160" imgH="21240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91680" y="4062667"/>
                        <a:ext cx="372960" cy="368679"/>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9646" name="Object 14"/>
          <p:cNvGraphicFramePr>
            <a:graphicFrameLocks noChangeAspect="1"/>
          </p:cNvGraphicFramePr>
          <p:nvPr/>
        </p:nvGraphicFramePr>
        <p:xfrm>
          <a:off x="5349600" y="4650249"/>
          <a:ext cx="372960" cy="368679"/>
        </p:xfrm>
        <a:graphic>
          <a:graphicData uri="http://schemas.openxmlformats.org/presentationml/2006/ole">
            <mc:AlternateContent xmlns:mc="http://schemas.openxmlformats.org/markup-compatibility/2006">
              <mc:Choice xmlns:v="urn:schemas-microsoft-com:vml" Requires="v">
                <p:oleObj r:id="rId11" imgW="218160" imgH="212400" progId="">
                  <p:embed/>
                </p:oleObj>
              </mc:Choice>
              <mc:Fallback>
                <p:oleObj r:id="rId11" imgW="218160" imgH="212400"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9600" y="4650249"/>
                        <a:ext cx="372960" cy="368679"/>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9647" name="Line 15"/>
          <p:cNvSpPr>
            <a:spLocks noChangeShapeType="1"/>
          </p:cNvSpPr>
          <p:nvPr/>
        </p:nvSpPr>
        <p:spPr bwMode="auto">
          <a:xfrm flipV="1">
            <a:off x="1084200" y="1733815"/>
            <a:ext cx="622080" cy="625026"/>
          </a:xfrm>
          <a:prstGeom prst="line">
            <a:avLst/>
          </a:prstGeom>
          <a:noFill/>
          <a:ln w="54720" cap="flat">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9648" name="Line 16"/>
          <p:cNvSpPr>
            <a:spLocks noChangeShapeType="1"/>
          </p:cNvSpPr>
          <p:nvPr/>
        </p:nvSpPr>
        <p:spPr bwMode="auto">
          <a:xfrm flipV="1">
            <a:off x="4684320" y="1733815"/>
            <a:ext cx="622080" cy="625026"/>
          </a:xfrm>
          <a:prstGeom prst="line">
            <a:avLst/>
          </a:prstGeom>
          <a:noFill/>
          <a:ln w="54720" cap="flat">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9649" name="Line 17"/>
          <p:cNvSpPr>
            <a:spLocks noChangeShapeType="1"/>
          </p:cNvSpPr>
          <p:nvPr/>
        </p:nvSpPr>
        <p:spPr bwMode="auto">
          <a:xfrm flipV="1">
            <a:off x="5664960" y="1733815"/>
            <a:ext cx="622080" cy="625026"/>
          </a:xfrm>
          <a:prstGeom prst="line">
            <a:avLst/>
          </a:prstGeom>
          <a:noFill/>
          <a:ln w="54720" cap="flat">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9650" name="Text Box 18"/>
          <p:cNvSpPr txBox="1">
            <a:spLocks noChangeArrowheads="1"/>
          </p:cNvSpPr>
          <p:nvPr/>
        </p:nvSpPr>
        <p:spPr bwMode="auto">
          <a:xfrm>
            <a:off x="38760" y="2292594"/>
            <a:ext cx="1866240" cy="6984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ctr"/>
            <a:r>
              <a:rPr lang="en-US" sz="2200" b="1">
                <a:solidFill>
                  <a:srgbClr val="FF0000"/>
                </a:solidFill>
                <a:latin typeface="FreeSans" charset="0"/>
              </a:rPr>
              <a:t>output feature map</a:t>
            </a:r>
          </a:p>
        </p:txBody>
      </p:sp>
      <p:sp>
        <p:nvSpPr>
          <p:cNvPr id="69651" name="Text Box 19"/>
          <p:cNvSpPr txBox="1">
            <a:spLocks noChangeArrowheads="1"/>
          </p:cNvSpPr>
          <p:nvPr/>
        </p:nvSpPr>
        <p:spPr bwMode="auto">
          <a:xfrm>
            <a:off x="3376800" y="2292594"/>
            <a:ext cx="1866240" cy="6984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ctr"/>
            <a:r>
              <a:rPr lang="en-US" sz="2200" b="1">
                <a:solidFill>
                  <a:srgbClr val="FF0000"/>
                </a:solidFill>
                <a:latin typeface="FreeSans" charset="0"/>
              </a:rPr>
              <a:t>input feature map</a:t>
            </a:r>
          </a:p>
        </p:txBody>
      </p:sp>
      <p:sp>
        <p:nvSpPr>
          <p:cNvPr id="69652" name="Text Box 20"/>
          <p:cNvSpPr txBox="1">
            <a:spLocks noChangeArrowheads="1"/>
          </p:cNvSpPr>
          <p:nvPr/>
        </p:nvSpPr>
        <p:spPr bwMode="auto">
          <a:xfrm>
            <a:off x="4944960" y="2292593"/>
            <a:ext cx="186624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ctr"/>
            <a:r>
              <a:rPr lang="en-US" sz="2200" b="1">
                <a:solidFill>
                  <a:srgbClr val="FF0000"/>
                </a:solidFill>
                <a:latin typeface="FreeSans" charset="0"/>
              </a:rPr>
              <a:t>kernel</a:t>
            </a:r>
          </a:p>
        </p:txBody>
      </p:sp>
      <p:sp>
        <p:nvSpPr>
          <p:cNvPr id="69653" name="Rectangle 21"/>
          <p:cNvSpPr>
            <a:spLocks noChangeArrowheads="1"/>
          </p:cNvSpPr>
          <p:nvPr/>
        </p:nvSpPr>
        <p:spPr bwMode="auto">
          <a:xfrm>
            <a:off x="3110400" y="4562399"/>
            <a:ext cx="207360" cy="207382"/>
          </a:xfrm>
          <a:prstGeom prst="rect">
            <a:avLst/>
          </a:prstGeom>
          <a:solidFill>
            <a:srgbClr val="008080">
              <a:alpha val="50000"/>
            </a:srgbClr>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69654" name="Rectangle 22"/>
          <p:cNvSpPr>
            <a:spLocks noChangeArrowheads="1"/>
          </p:cNvSpPr>
          <p:nvPr/>
        </p:nvSpPr>
        <p:spPr bwMode="auto">
          <a:xfrm>
            <a:off x="2620800" y="4039624"/>
            <a:ext cx="207360" cy="207382"/>
          </a:xfrm>
          <a:prstGeom prst="rect">
            <a:avLst/>
          </a:prstGeom>
          <a:solidFill>
            <a:srgbClr val="008080">
              <a:alpha val="50000"/>
            </a:srgbClr>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69655" name="Rectangle 23"/>
          <p:cNvSpPr>
            <a:spLocks noChangeArrowheads="1"/>
          </p:cNvSpPr>
          <p:nvPr/>
        </p:nvSpPr>
        <p:spPr bwMode="auto">
          <a:xfrm>
            <a:off x="2229120" y="3616220"/>
            <a:ext cx="207360" cy="207382"/>
          </a:xfrm>
          <a:prstGeom prst="rect">
            <a:avLst/>
          </a:prstGeom>
          <a:solidFill>
            <a:srgbClr val="008080">
              <a:alpha val="50000"/>
            </a:srgbClr>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69656" name="Line 24"/>
          <p:cNvSpPr>
            <a:spLocks noChangeShapeType="1"/>
          </p:cNvSpPr>
          <p:nvPr/>
        </p:nvSpPr>
        <p:spPr bwMode="auto">
          <a:xfrm>
            <a:off x="2280960" y="3732872"/>
            <a:ext cx="3110400" cy="1441"/>
          </a:xfrm>
          <a:prstGeom prst="line">
            <a:avLst/>
          </a:prstGeom>
          <a:noFill/>
          <a:ln w="3672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9657" name="Line 25"/>
          <p:cNvSpPr>
            <a:spLocks noChangeShapeType="1"/>
          </p:cNvSpPr>
          <p:nvPr/>
        </p:nvSpPr>
        <p:spPr bwMode="auto">
          <a:xfrm flipV="1">
            <a:off x="2695680" y="3731433"/>
            <a:ext cx="2695680" cy="417644"/>
          </a:xfrm>
          <a:prstGeom prst="line">
            <a:avLst/>
          </a:prstGeom>
          <a:noFill/>
          <a:ln w="3672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9658" name="Line 26"/>
          <p:cNvSpPr>
            <a:spLocks noChangeShapeType="1"/>
          </p:cNvSpPr>
          <p:nvPr/>
        </p:nvSpPr>
        <p:spPr bwMode="auto">
          <a:xfrm flipV="1">
            <a:off x="3146400" y="3731433"/>
            <a:ext cx="2244960" cy="936098"/>
          </a:xfrm>
          <a:prstGeom prst="line">
            <a:avLst/>
          </a:prstGeom>
          <a:noFill/>
          <a:ln w="3672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3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31" name="TextBox 30"/>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pic>
        <p:nvPicPr>
          <p:cNvPr id="34" name="Picture 33" descr="latex-image-1.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8300" y="952500"/>
            <a:ext cx="5372100" cy="1104900"/>
          </a:xfrm>
          <a:prstGeom prst="rect">
            <a:avLst/>
          </a:prstGeom>
        </p:spPr>
      </p:pic>
    </p:spTree>
    <p:extLst>
      <p:ext uri="{BB962C8B-B14F-4D97-AF65-F5344CB8AC3E}">
        <p14:creationId xmlns:p14="http://schemas.microsoft.com/office/powerpoint/2010/main" val="1923165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5"/>
          <p:cNvSpPr>
            <a:spLocks noChangeArrowheads="1"/>
          </p:cNvSpPr>
          <p:nvPr/>
        </p:nvSpPr>
        <p:spPr bwMode="auto">
          <a:xfrm>
            <a:off x="2147040" y="3528370"/>
            <a:ext cx="829440" cy="829527"/>
          </a:xfrm>
          <a:prstGeom prst="rect">
            <a:avLst/>
          </a:prstGeom>
          <a:solidFill>
            <a:srgbClr val="0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0662" name="Rectangle 6"/>
          <p:cNvSpPr>
            <a:spLocks noChangeArrowheads="1"/>
          </p:cNvSpPr>
          <p:nvPr/>
        </p:nvSpPr>
        <p:spPr bwMode="auto">
          <a:xfrm>
            <a:off x="2538720" y="3953216"/>
            <a:ext cx="829440" cy="829527"/>
          </a:xfrm>
          <a:prstGeom prst="rect">
            <a:avLst/>
          </a:prstGeom>
          <a:solidFill>
            <a:srgbClr val="0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0663" name="Rectangle 7"/>
          <p:cNvSpPr>
            <a:spLocks noChangeArrowheads="1"/>
          </p:cNvSpPr>
          <p:nvPr/>
        </p:nvSpPr>
        <p:spPr bwMode="auto">
          <a:xfrm>
            <a:off x="3028320" y="4442867"/>
            <a:ext cx="829440" cy="829527"/>
          </a:xfrm>
          <a:prstGeom prst="rect">
            <a:avLst/>
          </a:prstGeom>
          <a:solidFill>
            <a:srgbClr val="8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graphicFrame>
        <p:nvGraphicFramePr>
          <p:cNvPr id="70664" name="Object 8"/>
          <p:cNvGraphicFramePr>
            <a:graphicFrameLocks noChangeAspect="1"/>
          </p:cNvGraphicFramePr>
          <p:nvPr/>
        </p:nvGraphicFramePr>
        <p:xfrm>
          <a:off x="1585441" y="4052585"/>
          <a:ext cx="594720" cy="368679"/>
        </p:xfrm>
        <a:graphic>
          <a:graphicData uri="http://schemas.openxmlformats.org/presentationml/2006/ole">
            <mc:AlternateContent xmlns:mc="http://schemas.openxmlformats.org/markup-compatibility/2006">
              <mc:Choice xmlns:v="urn:schemas-microsoft-com:vml" Requires="v">
                <p:oleObj r:id="rId3" imgW="340920" imgH="212400" progId="">
                  <p:embed/>
                </p:oleObj>
              </mc:Choice>
              <mc:Fallback>
                <p:oleObj r:id="rId3" imgW="340920" imgH="212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5441" y="4052585"/>
                        <a:ext cx="594720" cy="368679"/>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0665" name="Rectangle 9"/>
          <p:cNvSpPr>
            <a:spLocks noChangeArrowheads="1"/>
          </p:cNvSpPr>
          <p:nvPr/>
        </p:nvSpPr>
        <p:spPr bwMode="auto">
          <a:xfrm>
            <a:off x="5307840" y="3607579"/>
            <a:ext cx="829440" cy="829527"/>
          </a:xfrm>
          <a:prstGeom prst="rect">
            <a:avLst/>
          </a:prstGeom>
          <a:solidFill>
            <a:srgbClr val="0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0666" name="Rectangle 10"/>
          <p:cNvSpPr>
            <a:spLocks noChangeArrowheads="1"/>
          </p:cNvSpPr>
          <p:nvPr/>
        </p:nvSpPr>
        <p:spPr bwMode="auto">
          <a:xfrm>
            <a:off x="5699520" y="4195161"/>
            <a:ext cx="829440" cy="829527"/>
          </a:xfrm>
          <a:prstGeom prst="rect">
            <a:avLst/>
          </a:prstGeom>
          <a:solidFill>
            <a:srgbClr val="8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graphicFrame>
        <p:nvGraphicFramePr>
          <p:cNvPr id="70667" name="Object 11"/>
          <p:cNvGraphicFramePr>
            <a:graphicFrameLocks noChangeAspect="1"/>
          </p:cNvGraphicFramePr>
          <p:nvPr/>
        </p:nvGraphicFramePr>
        <p:xfrm>
          <a:off x="2000161" y="4513434"/>
          <a:ext cx="594720" cy="368679"/>
        </p:xfrm>
        <a:graphic>
          <a:graphicData uri="http://schemas.openxmlformats.org/presentationml/2006/ole">
            <mc:AlternateContent xmlns:mc="http://schemas.openxmlformats.org/markup-compatibility/2006">
              <mc:Choice xmlns:v="urn:schemas-microsoft-com:vml" Requires="v">
                <p:oleObj r:id="rId5" imgW="340920" imgH="212400" progId="">
                  <p:embed/>
                </p:oleObj>
              </mc:Choice>
              <mc:Fallback>
                <p:oleObj r:id="rId5" imgW="340920" imgH="2124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161" y="4513434"/>
                        <a:ext cx="594720" cy="368679"/>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0668" name="Object 12"/>
          <p:cNvGraphicFramePr>
            <a:graphicFrameLocks noChangeAspect="1"/>
          </p:cNvGraphicFramePr>
          <p:nvPr/>
        </p:nvGraphicFramePr>
        <p:xfrm>
          <a:off x="2448000" y="4928197"/>
          <a:ext cx="594720" cy="368679"/>
        </p:xfrm>
        <a:graphic>
          <a:graphicData uri="http://schemas.openxmlformats.org/presentationml/2006/ole">
            <mc:AlternateContent xmlns:mc="http://schemas.openxmlformats.org/markup-compatibility/2006">
              <mc:Choice xmlns:v="urn:schemas-microsoft-com:vml" Requires="v">
                <p:oleObj r:id="rId7" imgW="340920" imgH="212400" progId="">
                  <p:embed/>
                </p:oleObj>
              </mc:Choice>
              <mc:Fallback>
                <p:oleObj r:id="rId7" imgW="340920" imgH="2124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8000" y="4928197"/>
                        <a:ext cx="594720" cy="368679"/>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0669" name="Object 13"/>
          <p:cNvGraphicFramePr>
            <a:graphicFrameLocks noChangeAspect="1"/>
          </p:cNvGraphicFramePr>
          <p:nvPr/>
        </p:nvGraphicFramePr>
        <p:xfrm>
          <a:off x="4891680" y="4062667"/>
          <a:ext cx="372960" cy="368679"/>
        </p:xfrm>
        <a:graphic>
          <a:graphicData uri="http://schemas.openxmlformats.org/presentationml/2006/ole">
            <mc:AlternateContent xmlns:mc="http://schemas.openxmlformats.org/markup-compatibility/2006">
              <mc:Choice xmlns:v="urn:schemas-microsoft-com:vml" Requires="v">
                <p:oleObj r:id="rId9" imgW="218160" imgH="212400" progId="">
                  <p:embed/>
                </p:oleObj>
              </mc:Choice>
              <mc:Fallback>
                <p:oleObj r:id="rId9" imgW="218160" imgH="21240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91680" y="4062667"/>
                        <a:ext cx="372960" cy="368679"/>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0670" name="Object 14"/>
          <p:cNvGraphicFramePr>
            <a:graphicFrameLocks noChangeAspect="1"/>
          </p:cNvGraphicFramePr>
          <p:nvPr/>
        </p:nvGraphicFramePr>
        <p:xfrm>
          <a:off x="5349600" y="4650249"/>
          <a:ext cx="372960" cy="368679"/>
        </p:xfrm>
        <a:graphic>
          <a:graphicData uri="http://schemas.openxmlformats.org/presentationml/2006/ole">
            <mc:AlternateContent xmlns:mc="http://schemas.openxmlformats.org/markup-compatibility/2006">
              <mc:Choice xmlns:v="urn:schemas-microsoft-com:vml" Requires="v">
                <p:oleObj r:id="rId11" imgW="218160" imgH="212400" progId="">
                  <p:embed/>
                </p:oleObj>
              </mc:Choice>
              <mc:Fallback>
                <p:oleObj r:id="rId11" imgW="218160" imgH="212400"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9600" y="4650249"/>
                        <a:ext cx="372960" cy="368679"/>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0677" name="Rectangle 21"/>
          <p:cNvSpPr>
            <a:spLocks noChangeArrowheads="1"/>
          </p:cNvSpPr>
          <p:nvPr/>
        </p:nvSpPr>
        <p:spPr bwMode="auto">
          <a:xfrm>
            <a:off x="3110400" y="4562399"/>
            <a:ext cx="207360" cy="207382"/>
          </a:xfrm>
          <a:prstGeom prst="rect">
            <a:avLst/>
          </a:prstGeom>
          <a:solidFill>
            <a:srgbClr val="800080">
              <a:alpha val="50000"/>
            </a:srgbClr>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0678" name="Rectangle 22"/>
          <p:cNvSpPr>
            <a:spLocks noChangeArrowheads="1"/>
          </p:cNvSpPr>
          <p:nvPr/>
        </p:nvSpPr>
        <p:spPr bwMode="auto">
          <a:xfrm>
            <a:off x="2620800" y="4039624"/>
            <a:ext cx="207360" cy="207382"/>
          </a:xfrm>
          <a:prstGeom prst="rect">
            <a:avLst/>
          </a:prstGeom>
          <a:solidFill>
            <a:srgbClr val="800080">
              <a:alpha val="50000"/>
            </a:srgbClr>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0679" name="Rectangle 23"/>
          <p:cNvSpPr>
            <a:spLocks noChangeArrowheads="1"/>
          </p:cNvSpPr>
          <p:nvPr/>
        </p:nvSpPr>
        <p:spPr bwMode="auto">
          <a:xfrm>
            <a:off x="2229120" y="3616220"/>
            <a:ext cx="207360" cy="207382"/>
          </a:xfrm>
          <a:prstGeom prst="rect">
            <a:avLst/>
          </a:prstGeom>
          <a:solidFill>
            <a:srgbClr val="800080">
              <a:alpha val="50000"/>
            </a:srgbClr>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0680" name="Line 24"/>
          <p:cNvSpPr>
            <a:spLocks noChangeShapeType="1"/>
          </p:cNvSpPr>
          <p:nvPr/>
        </p:nvSpPr>
        <p:spPr bwMode="auto">
          <a:xfrm>
            <a:off x="2280960" y="3732872"/>
            <a:ext cx="3525120" cy="622145"/>
          </a:xfrm>
          <a:prstGeom prst="line">
            <a:avLst/>
          </a:prstGeom>
          <a:noFill/>
          <a:ln w="3672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0681" name="Line 25"/>
          <p:cNvSpPr>
            <a:spLocks noChangeShapeType="1"/>
          </p:cNvSpPr>
          <p:nvPr/>
        </p:nvSpPr>
        <p:spPr bwMode="auto">
          <a:xfrm>
            <a:off x="2695680" y="4147635"/>
            <a:ext cx="3110400" cy="207382"/>
          </a:xfrm>
          <a:prstGeom prst="line">
            <a:avLst/>
          </a:prstGeom>
          <a:noFill/>
          <a:ln w="3672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0682" name="Line 26"/>
          <p:cNvSpPr>
            <a:spLocks noChangeShapeType="1"/>
          </p:cNvSpPr>
          <p:nvPr/>
        </p:nvSpPr>
        <p:spPr bwMode="auto">
          <a:xfrm flipV="1">
            <a:off x="3146400" y="4382381"/>
            <a:ext cx="2688480" cy="285150"/>
          </a:xfrm>
          <a:prstGeom prst="line">
            <a:avLst/>
          </a:prstGeom>
          <a:noFill/>
          <a:ln w="3672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3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31" name="TextBox 30"/>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
        <p:nvSpPr>
          <p:cNvPr id="29" name="Line 15"/>
          <p:cNvSpPr>
            <a:spLocks noChangeShapeType="1"/>
          </p:cNvSpPr>
          <p:nvPr/>
        </p:nvSpPr>
        <p:spPr bwMode="auto">
          <a:xfrm flipV="1">
            <a:off x="1084200" y="1733815"/>
            <a:ext cx="622080" cy="625026"/>
          </a:xfrm>
          <a:prstGeom prst="line">
            <a:avLst/>
          </a:prstGeom>
          <a:noFill/>
          <a:ln w="54720" cap="flat">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34" name="Line 16"/>
          <p:cNvSpPr>
            <a:spLocks noChangeShapeType="1"/>
          </p:cNvSpPr>
          <p:nvPr/>
        </p:nvSpPr>
        <p:spPr bwMode="auto">
          <a:xfrm flipV="1">
            <a:off x="4684320" y="1733815"/>
            <a:ext cx="622080" cy="625026"/>
          </a:xfrm>
          <a:prstGeom prst="line">
            <a:avLst/>
          </a:prstGeom>
          <a:noFill/>
          <a:ln w="54720" cap="flat">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35" name="Line 17"/>
          <p:cNvSpPr>
            <a:spLocks noChangeShapeType="1"/>
          </p:cNvSpPr>
          <p:nvPr/>
        </p:nvSpPr>
        <p:spPr bwMode="auto">
          <a:xfrm flipV="1">
            <a:off x="5664960" y="1733815"/>
            <a:ext cx="622080" cy="625026"/>
          </a:xfrm>
          <a:prstGeom prst="line">
            <a:avLst/>
          </a:prstGeom>
          <a:noFill/>
          <a:ln w="54720" cap="flat">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36" name="Text Box 18"/>
          <p:cNvSpPr txBox="1">
            <a:spLocks noChangeArrowheads="1"/>
          </p:cNvSpPr>
          <p:nvPr/>
        </p:nvSpPr>
        <p:spPr bwMode="auto">
          <a:xfrm>
            <a:off x="38760" y="2292594"/>
            <a:ext cx="1866240" cy="6984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ctr"/>
            <a:r>
              <a:rPr lang="en-US" sz="2200" b="1">
                <a:solidFill>
                  <a:srgbClr val="FF0000"/>
                </a:solidFill>
                <a:latin typeface="FreeSans" charset="0"/>
              </a:rPr>
              <a:t>output feature map</a:t>
            </a:r>
          </a:p>
        </p:txBody>
      </p:sp>
      <p:sp>
        <p:nvSpPr>
          <p:cNvPr id="37" name="Text Box 19"/>
          <p:cNvSpPr txBox="1">
            <a:spLocks noChangeArrowheads="1"/>
          </p:cNvSpPr>
          <p:nvPr/>
        </p:nvSpPr>
        <p:spPr bwMode="auto">
          <a:xfrm>
            <a:off x="3376800" y="2292594"/>
            <a:ext cx="1866240" cy="6984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ctr"/>
            <a:r>
              <a:rPr lang="en-US" sz="2200" b="1">
                <a:solidFill>
                  <a:srgbClr val="FF0000"/>
                </a:solidFill>
                <a:latin typeface="FreeSans" charset="0"/>
              </a:rPr>
              <a:t>input feature map</a:t>
            </a:r>
          </a:p>
        </p:txBody>
      </p:sp>
      <p:sp>
        <p:nvSpPr>
          <p:cNvPr id="38" name="Text Box 20"/>
          <p:cNvSpPr txBox="1">
            <a:spLocks noChangeArrowheads="1"/>
          </p:cNvSpPr>
          <p:nvPr/>
        </p:nvSpPr>
        <p:spPr bwMode="auto">
          <a:xfrm>
            <a:off x="4944960" y="2292593"/>
            <a:ext cx="186624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algn="ctr"/>
            <a:r>
              <a:rPr lang="en-US" sz="2200" b="1">
                <a:solidFill>
                  <a:srgbClr val="FF0000"/>
                </a:solidFill>
                <a:latin typeface="FreeSans" charset="0"/>
              </a:rPr>
              <a:t>kernel</a:t>
            </a:r>
          </a:p>
        </p:txBody>
      </p:sp>
      <p:pic>
        <p:nvPicPr>
          <p:cNvPr id="40" name="Picture 39" descr="latex-image-1.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8300" y="952500"/>
            <a:ext cx="5372100" cy="1104900"/>
          </a:xfrm>
          <a:prstGeom prst="rect">
            <a:avLst/>
          </a:prstGeom>
        </p:spPr>
      </p:pic>
    </p:spTree>
    <p:extLst>
      <p:ext uri="{BB962C8B-B14F-4D97-AF65-F5344CB8AC3E}">
        <p14:creationId xmlns:p14="http://schemas.microsoft.com/office/powerpoint/2010/main" val="14938100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ext Box 4"/>
          <p:cNvSpPr txBox="1">
            <a:spLocks noChangeArrowheads="1"/>
          </p:cNvSpPr>
          <p:nvPr/>
        </p:nvSpPr>
        <p:spPr bwMode="auto">
          <a:xfrm>
            <a:off x="207360" y="1143000"/>
            <a:ext cx="870912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pPr algn="l">
              <a:spcBef>
                <a:spcPts val="0"/>
              </a:spcBef>
            </a:pPr>
            <a:r>
              <a:rPr lang="en-US" sz="2800" b="1" dirty="0">
                <a:solidFill>
                  <a:srgbClr val="FF0000"/>
                </a:solidFill>
                <a:latin typeface="FreeSans" charset="0"/>
              </a:rPr>
              <a:t>Question:</a:t>
            </a:r>
            <a:r>
              <a:rPr lang="en-US" sz="2800" dirty="0">
                <a:latin typeface="FreeSans" charset="0"/>
              </a:rPr>
              <a:t> What is the size of the output? What's the computational cost?</a:t>
            </a:r>
          </a:p>
          <a:p>
            <a:pPr algn="l">
              <a:spcBef>
                <a:spcPts val="0"/>
              </a:spcBef>
            </a:pPr>
            <a:endParaRPr lang="en-US" sz="2800" dirty="0">
              <a:latin typeface="FreeSans" charset="0"/>
            </a:endParaRPr>
          </a:p>
          <a:p>
            <a:pPr algn="l">
              <a:spcBef>
                <a:spcPts val="0"/>
              </a:spcBef>
            </a:pPr>
            <a:endParaRPr lang="en-US" sz="2800" dirty="0">
              <a:latin typeface="FreeSans" charset="0"/>
            </a:endParaRPr>
          </a:p>
        </p:txBody>
      </p:sp>
      <p:sp>
        <p:nvSpPr>
          <p:cNvPr id="9"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10" name="TextBox 9"/>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414746684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Shape 205"/>
          <p:cNvSpPr/>
          <p:nvPr/>
        </p:nvSpPr>
        <p:spPr>
          <a:xfrm>
            <a:off x="1638401" y="3169004"/>
            <a:ext cx="282299" cy="813899"/>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cxnSp>
        <p:nvCxnSpPr>
          <p:cNvPr id="207" name="Shape 207"/>
          <p:cNvCxnSpPr/>
          <p:nvPr/>
        </p:nvCxnSpPr>
        <p:spPr>
          <a:xfrm rot="10800000" flipH="1">
            <a:off x="1745150" y="3575952"/>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208" name="Shape 208"/>
          <p:cNvCxnSpPr/>
          <p:nvPr/>
        </p:nvCxnSpPr>
        <p:spPr>
          <a:xfrm>
            <a:off x="1764650" y="3338652"/>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209" name="Shape 209"/>
          <p:cNvCxnSpPr/>
          <p:nvPr/>
        </p:nvCxnSpPr>
        <p:spPr>
          <a:xfrm>
            <a:off x="1900850" y="3189252"/>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210" name="Shape 210"/>
          <p:cNvCxnSpPr/>
          <p:nvPr/>
        </p:nvCxnSpPr>
        <p:spPr>
          <a:xfrm rot="10800000" flipH="1">
            <a:off x="1926950" y="3575952"/>
            <a:ext cx="1307700" cy="249600"/>
          </a:xfrm>
          <a:prstGeom prst="straightConnector1">
            <a:avLst/>
          </a:prstGeom>
          <a:noFill/>
          <a:ln w="19050" cap="flat" cmpd="sng">
            <a:solidFill>
              <a:srgbClr val="000000"/>
            </a:solidFill>
            <a:prstDash val="solid"/>
            <a:round/>
            <a:headEnd type="none" w="lg" len="lg"/>
            <a:tailEnd type="none" w="lg" len="lg"/>
          </a:ln>
        </p:spPr>
      </p:cxnSp>
      <p:sp>
        <p:nvSpPr>
          <p:cNvPr id="211" name="Shape 211"/>
          <p:cNvSpPr txBox="1"/>
          <p:nvPr/>
        </p:nvSpPr>
        <p:spPr>
          <a:xfrm>
            <a:off x="1834500" y="4497003"/>
            <a:ext cx="491700" cy="309600"/>
          </a:xfrm>
          <a:prstGeom prst="rect">
            <a:avLst/>
          </a:prstGeom>
          <a:noFill/>
          <a:ln>
            <a:noFill/>
          </a:ln>
        </p:spPr>
        <p:txBody>
          <a:bodyPr lIns="91425" tIns="91425" rIns="91425" bIns="91425" anchor="t" anchorCtr="0">
            <a:noAutofit/>
          </a:bodyPr>
          <a:lstStyle/>
          <a:p>
            <a:pPr>
              <a:spcBef>
                <a:spcPts val="0"/>
              </a:spcBef>
            </a:pPr>
            <a:r>
              <a:rPr lang="en" sz="1800"/>
              <a:t>32</a:t>
            </a:r>
          </a:p>
        </p:txBody>
      </p:sp>
      <p:sp>
        <p:nvSpPr>
          <p:cNvPr id="212" name="Shape 212"/>
          <p:cNvSpPr txBox="1"/>
          <p:nvPr/>
        </p:nvSpPr>
        <p:spPr>
          <a:xfrm>
            <a:off x="2198800" y="2423829"/>
            <a:ext cx="491700" cy="282299"/>
          </a:xfrm>
          <a:prstGeom prst="rect">
            <a:avLst/>
          </a:prstGeom>
          <a:noFill/>
          <a:ln>
            <a:noFill/>
          </a:ln>
        </p:spPr>
        <p:txBody>
          <a:bodyPr lIns="91425" tIns="91425" rIns="91425" bIns="91425" anchor="t" anchorCtr="0">
            <a:noAutofit/>
          </a:bodyPr>
          <a:lstStyle/>
          <a:p>
            <a:pPr>
              <a:spcBef>
                <a:spcPts val="0"/>
              </a:spcBef>
            </a:pPr>
            <a:r>
              <a:rPr lang="en" sz="1800"/>
              <a:t>32</a:t>
            </a:r>
          </a:p>
        </p:txBody>
      </p:sp>
      <p:sp>
        <p:nvSpPr>
          <p:cNvPr id="213" name="Shape 213"/>
          <p:cNvSpPr txBox="1"/>
          <p:nvPr/>
        </p:nvSpPr>
        <p:spPr>
          <a:xfrm>
            <a:off x="1163887" y="4888636"/>
            <a:ext cx="491700" cy="182099"/>
          </a:xfrm>
          <a:prstGeom prst="rect">
            <a:avLst/>
          </a:prstGeom>
          <a:noFill/>
          <a:ln>
            <a:noFill/>
          </a:ln>
        </p:spPr>
        <p:txBody>
          <a:bodyPr lIns="91425" tIns="91425" rIns="91425" bIns="91425" anchor="t" anchorCtr="0">
            <a:noAutofit/>
          </a:bodyPr>
          <a:lstStyle/>
          <a:p>
            <a:pPr>
              <a:spcBef>
                <a:spcPts val="0"/>
              </a:spcBef>
            </a:pPr>
            <a:r>
              <a:rPr lang="en" sz="1800"/>
              <a:t>3</a:t>
            </a:r>
          </a:p>
        </p:txBody>
      </p:sp>
      <p:sp>
        <p:nvSpPr>
          <p:cNvPr id="215" name="Shape 215"/>
          <p:cNvSpPr/>
          <p:nvPr/>
        </p:nvSpPr>
        <p:spPr>
          <a:xfrm>
            <a:off x="1221875" y="2197003"/>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cxnSp>
        <p:nvCxnSpPr>
          <p:cNvPr id="219" name="Shape 219"/>
          <p:cNvCxnSpPr/>
          <p:nvPr/>
        </p:nvCxnSpPr>
        <p:spPr>
          <a:xfrm>
            <a:off x="3971900" y="3579253"/>
            <a:ext cx="2365800" cy="0"/>
          </a:xfrm>
          <a:prstGeom prst="straightConnector1">
            <a:avLst/>
          </a:prstGeom>
          <a:noFill/>
          <a:ln w="9525" cap="flat" cmpd="sng">
            <a:solidFill>
              <a:schemeClr val="dk2"/>
            </a:solidFill>
            <a:prstDash val="solid"/>
            <a:round/>
            <a:headEnd type="none" w="lg" len="lg"/>
            <a:tailEnd type="triangle" w="lg" len="lg"/>
          </a:ln>
        </p:spPr>
      </p:cxnSp>
      <p:sp>
        <p:nvSpPr>
          <p:cNvPr id="220" name="Shape 220"/>
          <p:cNvSpPr txBox="1"/>
          <p:nvPr/>
        </p:nvSpPr>
        <p:spPr>
          <a:xfrm>
            <a:off x="3956293" y="3699586"/>
            <a:ext cx="2288609" cy="755214"/>
          </a:xfrm>
          <a:prstGeom prst="rect">
            <a:avLst/>
          </a:prstGeom>
          <a:noFill/>
          <a:ln>
            <a:noFill/>
          </a:ln>
        </p:spPr>
        <p:txBody>
          <a:bodyPr lIns="91425" tIns="91425" rIns="91425" bIns="91425" anchor="t" anchorCtr="0">
            <a:noAutofit/>
          </a:bodyPr>
          <a:lstStyle/>
          <a:p>
            <a:pPr>
              <a:spcBef>
                <a:spcPts val="0"/>
              </a:spcBef>
            </a:pPr>
            <a:r>
              <a:rPr lang="en" sz="1800" dirty="0"/>
              <a:t>Apply convolution in all locations</a:t>
            </a:r>
          </a:p>
        </p:txBody>
      </p:sp>
      <p:sp>
        <p:nvSpPr>
          <p:cNvPr id="221" name="Shape 221"/>
          <p:cNvSpPr/>
          <p:nvPr/>
        </p:nvSpPr>
        <p:spPr>
          <a:xfrm>
            <a:off x="7074950" y="2197003"/>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222" name="Shape 222"/>
          <p:cNvSpPr txBox="1"/>
          <p:nvPr/>
        </p:nvSpPr>
        <p:spPr>
          <a:xfrm>
            <a:off x="6861385" y="1670069"/>
            <a:ext cx="1804499" cy="543899"/>
          </a:xfrm>
          <a:prstGeom prst="rect">
            <a:avLst/>
          </a:prstGeom>
          <a:noFill/>
          <a:ln>
            <a:noFill/>
          </a:ln>
        </p:spPr>
        <p:txBody>
          <a:bodyPr lIns="91425" tIns="91425" rIns="91425" bIns="91425" anchor="t" anchorCtr="0">
            <a:noAutofit/>
          </a:bodyPr>
          <a:lstStyle/>
          <a:p>
            <a:pPr>
              <a:spcBef>
                <a:spcPts val="0"/>
              </a:spcBef>
            </a:pPr>
            <a:r>
              <a:rPr lang="en" sz="1800" b="1" dirty="0">
                <a:solidFill>
                  <a:srgbClr val="0000FF"/>
                </a:solidFill>
              </a:rPr>
              <a:t>activation map</a:t>
            </a:r>
          </a:p>
        </p:txBody>
      </p:sp>
      <p:sp>
        <p:nvSpPr>
          <p:cNvPr id="223" name="Shape 223"/>
          <p:cNvSpPr txBox="1"/>
          <p:nvPr/>
        </p:nvSpPr>
        <p:spPr>
          <a:xfrm>
            <a:off x="6959444" y="4910482"/>
            <a:ext cx="328199" cy="309600"/>
          </a:xfrm>
          <a:prstGeom prst="rect">
            <a:avLst/>
          </a:prstGeom>
          <a:noFill/>
          <a:ln>
            <a:noFill/>
          </a:ln>
        </p:spPr>
        <p:txBody>
          <a:bodyPr lIns="91425" tIns="91425" rIns="91425" bIns="91425" anchor="t" anchorCtr="0">
            <a:noAutofit/>
          </a:bodyPr>
          <a:lstStyle/>
          <a:p>
            <a:pPr>
              <a:spcBef>
                <a:spcPts val="0"/>
              </a:spcBef>
            </a:pPr>
            <a:r>
              <a:rPr lang="en" sz="1800"/>
              <a:t>1</a:t>
            </a:r>
          </a:p>
        </p:txBody>
      </p:sp>
      <p:sp>
        <p:nvSpPr>
          <p:cNvPr id="224" name="Shape 224"/>
          <p:cNvSpPr txBox="1"/>
          <p:nvPr/>
        </p:nvSpPr>
        <p:spPr>
          <a:xfrm>
            <a:off x="7626953" y="4454803"/>
            <a:ext cx="491700" cy="309600"/>
          </a:xfrm>
          <a:prstGeom prst="rect">
            <a:avLst/>
          </a:prstGeom>
          <a:noFill/>
          <a:ln>
            <a:noFill/>
          </a:ln>
        </p:spPr>
        <p:txBody>
          <a:bodyPr lIns="91425" tIns="91425" rIns="91425" bIns="91425" anchor="t" anchorCtr="0">
            <a:noAutofit/>
          </a:bodyPr>
          <a:lstStyle/>
          <a:p>
            <a:pPr>
              <a:spcBef>
                <a:spcPts val="0"/>
              </a:spcBef>
            </a:pPr>
            <a:r>
              <a:rPr lang="en" sz="1800"/>
              <a:t>28</a:t>
            </a:r>
          </a:p>
        </p:txBody>
      </p:sp>
      <p:sp>
        <p:nvSpPr>
          <p:cNvPr id="225" name="Shape 225"/>
          <p:cNvSpPr txBox="1"/>
          <p:nvPr/>
        </p:nvSpPr>
        <p:spPr>
          <a:xfrm>
            <a:off x="8031353" y="3043815"/>
            <a:ext cx="491700" cy="309600"/>
          </a:xfrm>
          <a:prstGeom prst="rect">
            <a:avLst/>
          </a:prstGeom>
          <a:noFill/>
          <a:ln>
            <a:noFill/>
          </a:ln>
        </p:spPr>
        <p:txBody>
          <a:bodyPr lIns="91425" tIns="91425" rIns="91425" bIns="91425" anchor="t" anchorCtr="0">
            <a:noAutofit/>
          </a:bodyPr>
          <a:lstStyle/>
          <a:p>
            <a:pPr>
              <a:spcBef>
                <a:spcPts val="0"/>
              </a:spcBef>
            </a:pPr>
            <a:r>
              <a:rPr lang="en" sz="1800"/>
              <a:t>28</a:t>
            </a:r>
          </a:p>
        </p:txBody>
      </p:sp>
      <p:sp>
        <p:nvSpPr>
          <p:cNvPr id="24" name="Shape 169"/>
          <p:cNvSpPr txBox="1"/>
          <p:nvPr/>
        </p:nvSpPr>
        <p:spPr>
          <a:xfrm>
            <a:off x="0" y="883528"/>
            <a:ext cx="9144000" cy="656999"/>
          </a:xfrm>
          <a:prstGeom prst="rect">
            <a:avLst/>
          </a:prstGeom>
          <a:noFill/>
          <a:ln>
            <a:noFill/>
          </a:ln>
        </p:spPr>
        <p:txBody>
          <a:bodyPr lIns="91425" tIns="91425" rIns="91425" bIns="91425" anchor="t" anchorCtr="0">
            <a:noAutofit/>
          </a:bodyPr>
          <a:lstStyle/>
          <a:p>
            <a:pPr>
              <a:spcBef>
                <a:spcPts val="0"/>
              </a:spcBef>
            </a:pPr>
            <a:r>
              <a:rPr lang="en" sz="2800" dirty="0"/>
              <a:t>Size of an activation map</a:t>
            </a:r>
          </a:p>
        </p:txBody>
      </p:sp>
      <p:sp>
        <p:nvSpPr>
          <p:cNvPr id="26" name="Shape 193"/>
          <p:cNvSpPr txBox="1"/>
          <p:nvPr/>
        </p:nvSpPr>
        <p:spPr>
          <a:xfrm>
            <a:off x="3479726" y="1774628"/>
            <a:ext cx="3023564" cy="552600"/>
          </a:xfrm>
          <a:prstGeom prst="rect">
            <a:avLst/>
          </a:prstGeom>
          <a:noFill/>
          <a:ln>
            <a:noFill/>
          </a:ln>
        </p:spPr>
        <p:txBody>
          <a:bodyPr lIns="91425" tIns="91425" rIns="91425" bIns="91425" anchor="t" anchorCtr="0">
            <a:noAutofit/>
          </a:bodyPr>
          <a:lstStyle/>
          <a:p>
            <a:pPr>
              <a:spcBef>
                <a:spcPts val="0"/>
              </a:spcBef>
            </a:pPr>
            <a:r>
              <a:rPr lang="en" sz="2400" dirty="0">
                <a:solidFill>
                  <a:srgbClr val="FF0000"/>
                </a:solidFill>
              </a:rPr>
              <a:t>Image of 32x32x3</a:t>
            </a:r>
          </a:p>
          <a:p>
            <a:pPr>
              <a:spcBef>
                <a:spcPts val="0"/>
              </a:spcBef>
            </a:pPr>
            <a:r>
              <a:rPr lang="en" sz="2400" dirty="0">
                <a:solidFill>
                  <a:srgbClr val="0000FF"/>
                </a:solidFill>
              </a:rPr>
              <a:t>Filter of 5x5x3</a:t>
            </a:r>
          </a:p>
        </p:txBody>
      </p:sp>
      <p:cxnSp>
        <p:nvCxnSpPr>
          <p:cNvPr id="27" name="Shape 194"/>
          <p:cNvCxnSpPr>
            <a:stCxn id="26" idx="1"/>
          </p:cNvCxnSpPr>
          <p:nvPr/>
        </p:nvCxnSpPr>
        <p:spPr>
          <a:xfrm flipH="1">
            <a:off x="2348652" y="2050928"/>
            <a:ext cx="1131075" cy="198574"/>
          </a:xfrm>
          <a:prstGeom prst="straightConnector1">
            <a:avLst/>
          </a:prstGeom>
          <a:noFill/>
          <a:ln w="9525" cap="flat" cmpd="sng">
            <a:solidFill>
              <a:srgbClr val="FF0000"/>
            </a:solidFill>
            <a:prstDash val="solid"/>
            <a:round/>
            <a:headEnd type="none" w="lg" len="lg"/>
            <a:tailEnd type="triangle" w="lg" len="lg"/>
          </a:ln>
        </p:spPr>
      </p:cxnSp>
      <p:cxnSp>
        <p:nvCxnSpPr>
          <p:cNvPr id="28" name="Shape 195"/>
          <p:cNvCxnSpPr/>
          <p:nvPr/>
        </p:nvCxnSpPr>
        <p:spPr>
          <a:xfrm flipH="1">
            <a:off x="1926949" y="2423829"/>
            <a:ext cx="1552776" cy="1078525"/>
          </a:xfrm>
          <a:prstGeom prst="straightConnector1">
            <a:avLst/>
          </a:prstGeom>
          <a:noFill/>
          <a:ln w="9525" cap="flat" cmpd="sng">
            <a:solidFill>
              <a:srgbClr val="0000FF"/>
            </a:solidFill>
            <a:prstDash val="solid"/>
            <a:round/>
            <a:headEnd type="none" w="lg" len="lg"/>
            <a:tailEnd type="triangle" w="lg" len="lg"/>
          </a:ln>
        </p:spPr>
      </p:cxnSp>
      <p:sp>
        <p:nvSpPr>
          <p:cNvPr id="31" name="Shape 183"/>
          <p:cNvSpPr/>
          <p:nvPr/>
        </p:nvSpPr>
        <p:spPr>
          <a:xfrm>
            <a:off x="3234651" y="3434804"/>
            <a:ext cx="282299" cy="282299"/>
          </a:xfrm>
          <a:prstGeom prst="ellipse">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Tree>
    <p:extLst>
      <p:ext uri="{BB962C8B-B14F-4D97-AF65-F5344CB8AC3E}">
        <p14:creationId xmlns:p14="http://schemas.microsoft.com/office/powerpoint/2010/main" val="1425419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aphicFrame>
        <p:nvGraphicFramePr>
          <p:cNvPr id="395" name="Shape 395"/>
          <p:cNvGraphicFramePr/>
          <p:nvPr/>
        </p:nvGraphicFramePr>
        <p:xfrm>
          <a:off x="302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396" name="Shape 396"/>
          <p:cNvSpPr txBox="1"/>
          <p:nvPr/>
        </p:nvSpPr>
        <p:spPr>
          <a:xfrm>
            <a:off x="3734101" y="2196075"/>
            <a:ext cx="4952699" cy="2168329"/>
          </a:xfrm>
          <a:prstGeom prst="rect">
            <a:avLst/>
          </a:prstGeom>
          <a:noFill/>
          <a:ln>
            <a:noFill/>
          </a:ln>
        </p:spPr>
        <p:txBody>
          <a:bodyPr lIns="91425" tIns="91425" rIns="91425" bIns="91425" anchor="t" anchorCtr="0">
            <a:noAutofit/>
          </a:bodyPr>
          <a:lstStyle/>
          <a:p>
            <a:pPr>
              <a:spcBef>
                <a:spcPts val="0"/>
              </a:spcBef>
            </a:pPr>
            <a:r>
              <a:rPr lang="en" sz="2400" dirty="0"/>
              <a:t>Image of 7x7 pixels (without depth)</a:t>
            </a:r>
          </a:p>
          <a:p>
            <a:pPr>
              <a:spcBef>
                <a:spcPts val="0"/>
              </a:spcBef>
            </a:pPr>
            <a:r>
              <a:rPr lang="en" sz="2400" dirty="0"/>
              <a:t>Filter of size 3x3</a:t>
            </a:r>
          </a:p>
        </p:txBody>
      </p:sp>
      <p:sp>
        <p:nvSpPr>
          <p:cNvPr id="397" name="Shape 397"/>
          <p:cNvSpPr txBox="1"/>
          <p:nvPr/>
        </p:nvSpPr>
        <p:spPr>
          <a:xfrm>
            <a:off x="1390176" y="1651625"/>
            <a:ext cx="548699" cy="457500"/>
          </a:xfrm>
          <a:prstGeom prst="rect">
            <a:avLst/>
          </a:prstGeom>
          <a:noFill/>
          <a:ln>
            <a:noFill/>
          </a:ln>
        </p:spPr>
        <p:txBody>
          <a:bodyPr lIns="91425" tIns="91425" rIns="91425" bIns="91425" anchor="t" anchorCtr="0">
            <a:noAutofit/>
          </a:bodyPr>
          <a:lstStyle/>
          <a:p>
            <a:pPr>
              <a:spcBef>
                <a:spcPts val="0"/>
              </a:spcBef>
            </a:pPr>
            <a:r>
              <a:rPr lang="en" sz="2400"/>
              <a:t>7</a:t>
            </a:r>
          </a:p>
        </p:txBody>
      </p:sp>
      <p:sp>
        <p:nvSpPr>
          <p:cNvPr id="398" name="Shape 398"/>
          <p:cNvSpPr txBox="1"/>
          <p:nvPr/>
        </p:nvSpPr>
        <p:spPr>
          <a:xfrm>
            <a:off x="3095700" y="3521226"/>
            <a:ext cx="587100" cy="285899"/>
          </a:xfrm>
          <a:prstGeom prst="rect">
            <a:avLst/>
          </a:prstGeom>
          <a:noFill/>
          <a:ln>
            <a:noFill/>
          </a:ln>
        </p:spPr>
        <p:txBody>
          <a:bodyPr lIns="91425" tIns="91425" rIns="91425" bIns="91425" anchor="t" anchorCtr="0">
            <a:noAutofit/>
          </a:bodyPr>
          <a:lstStyle/>
          <a:p>
            <a:pPr>
              <a:spcBef>
                <a:spcPts val="0"/>
              </a:spcBef>
            </a:pPr>
            <a:r>
              <a:rPr lang="en" sz="2400"/>
              <a:t>7</a:t>
            </a:r>
          </a:p>
        </p:txBody>
      </p:sp>
      <p:sp>
        <p:nvSpPr>
          <p:cNvPr id="8" name="Shape 169"/>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Size of an activation map</a:t>
            </a:r>
          </a:p>
        </p:txBody>
      </p:sp>
    </p:spTree>
    <p:extLst>
      <p:ext uri="{BB962C8B-B14F-4D97-AF65-F5344CB8AC3E}">
        <p14:creationId xmlns:p14="http://schemas.microsoft.com/office/powerpoint/2010/main" val="2430387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aphicFrame>
        <p:nvGraphicFramePr>
          <p:cNvPr id="405" name="Shape 405"/>
          <p:cNvGraphicFramePr/>
          <p:nvPr/>
        </p:nvGraphicFramePr>
        <p:xfrm>
          <a:off x="302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407" name="Shape 407"/>
          <p:cNvSpPr txBox="1"/>
          <p:nvPr/>
        </p:nvSpPr>
        <p:spPr>
          <a:xfrm>
            <a:off x="1390176" y="1651625"/>
            <a:ext cx="548699" cy="457500"/>
          </a:xfrm>
          <a:prstGeom prst="rect">
            <a:avLst/>
          </a:prstGeom>
          <a:noFill/>
          <a:ln>
            <a:noFill/>
          </a:ln>
        </p:spPr>
        <p:txBody>
          <a:bodyPr lIns="91425" tIns="91425" rIns="91425" bIns="91425" anchor="t" anchorCtr="0">
            <a:noAutofit/>
          </a:bodyPr>
          <a:lstStyle/>
          <a:p>
            <a:pPr>
              <a:spcBef>
                <a:spcPts val="0"/>
              </a:spcBef>
            </a:pPr>
            <a:r>
              <a:rPr lang="en" sz="2400"/>
              <a:t>7</a:t>
            </a:r>
          </a:p>
        </p:txBody>
      </p:sp>
      <p:sp>
        <p:nvSpPr>
          <p:cNvPr id="408" name="Shape 408"/>
          <p:cNvSpPr txBox="1"/>
          <p:nvPr/>
        </p:nvSpPr>
        <p:spPr>
          <a:xfrm>
            <a:off x="3095700" y="3521226"/>
            <a:ext cx="587100" cy="285899"/>
          </a:xfrm>
          <a:prstGeom prst="rect">
            <a:avLst/>
          </a:prstGeom>
          <a:noFill/>
          <a:ln>
            <a:noFill/>
          </a:ln>
        </p:spPr>
        <p:txBody>
          <a:bodyPr lIns="91425" tIns="91425" rIns="91425" bIns="91425" anchor="t" anchorCtr="0">
            <a:noAutofit/>
          </a:bodyPr>
          <a:lstStyle/>
          <a:p>
            <a:pPr>
              <a:spcBef>
                <a:spcPts val="0"/>
              </a:spcBef>
            </a:pPr>
            <a:r>
              <a:rPr lang="en" sz="2400"/>
              <a:t>7</a:t>
            </a:r>
          </a:p>
        </p:txBody>
      </p:sp>
      <p:sp>
        <p:nvSpPr>
          <p:cNvPr id="10" name="Shape 169">
            <a:extLst>
              <a:ext uri="{FF2B5EF4-FFF2-40B4-BE49-F238E27FC236}">
                <a16:creationId xmlns:a16="http://schemas.microsoft.com/office/drawing/2014/main" id="{1185CDE4-3EFE-7B40-BECB-73081E0C391A}"/>
              </a:ext>
            </a:extLst>
          </p:cNvPr>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Size of an activation map</a:t>
            </a:r>
          </a:p>
        </p:txBody>
      </p:sp>
      <p:sp>
        <p:nvSpPr>
          <p:cNvPr id="11" name="Shape 396">
            <a:extLst>
              <a:ext uri="{FF2B5EF4-FFF2-40B4-BE49-F238E27FC236}">
                <a16:creationId xmlns:a16="http://schemas.microsoft.com/office/drawing/2014/main" id="{5AD2154B-A151-D448-86F1-F11B2014865F}"/>
              </a:ext>
            </a:extLst>
          </p:cNvPr>
          <p:cNvSpPr txBox="1"/>
          <p:nvPr/>
        </p:nvSpPr>
        <p:spPr>
          <a:xfrm>
            <a:off x="3734101" y="2196075"/>
            <a:ext cx="4952699" cy="2168329"/>
          </a:xfrm>
          <a:prstGeom prst="rect">
            <a:avLst/>
          </a:prstGeom>
          <a:noFill/>
          <a:ln>
            <a:noFill/>
          </a:ln>
        </p:spPr>
        <p:txBody>
          <a:bodyPr lIns="91425" tIns="91425" rIns="91425" bIns="91425" anchor="t" anchorCtr="0">
            <a:noAutofit/>
          </a:bodyPr>
          <a:lstStyle/>
          <a:p>
            <a:pPr>
              <a:spcBef>
                <a:spcPts val="0"/>
              </a:spcBef>
            </a:pPr>
            <a:r>
              <a:rPr lang="en" sz="2400" dirty="0"/>
              <a:t>Image of 7x7 pixels (without depth)</a:t>
            </a:r>
          </a:p>
          <a:p>
            <a:pPr>
              <a:spcBef>
                <a:spcPts val="0"/>
              </a:spcBef>
            </a:pPr>
            <a:r>
              <a:rPr lang="en" sz="2400" dirty="0"/>
              <a:t>Filter of size 3x3</a:t>
            </a:r>
          </a:p>
        </p:txBody>
      </p:sp>
    </p:spTree>
    <p:extLst>
      <p:ext uri="{BB962C8B-B14F-4D97-AF65-F5344CB8AC3E}">
        <p14:creationId xmlns:p14="http://schemas.microsoft.com/office/powerpoint/2010/main" val="2535406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6" name="Shape 416"/>
          <p:cNvSpPr txBox="1"/>
          <p:nvPr/>
        </p:nvSpPr>
        <p:spPr>
          <a:xfrm>
            <a:off x="1390176" y="1651625"/>
            <a:ext cx="548699" cy="457500"/>
          </a:xfrm>
          <a:prstGeom prst="rect">
            <a:avLst/>
          </a:prstGeom>
          <a:noFill/>
          <a:ln>
            <a:noFill/>
          </a:ln>
        </p:spPr>
        <p:txBody>
          <a:bodyPr lIns="91425" tIns="91425" rIns="91425" bIns="91425" anchor="t" anchorCtr="0">
            <a:noAutofit/>
          </a:bodyPr>
          <a:lstStyle/>
          <a:p>
            <a:pPr>
              <a:spcBef>
                <a:spcPts val="0"/>
              </a:spcBef>
            </a:pPr>
            <a:r>
              <a:rPr lang="en" sz="2400"/>
              <a:t>7</a:t>
            </a:r>
          </a:p>
        </p:txBody>
      </p:sp>
      <p:sp>
        <p:nvSpPr>
          <p:cNvPr id="417" name="Shape 417"/>
          <p:cNvSpPr txBox="1"/>
          <p:nvPr/>
        </p:nvSpPr>
        <p:spPr>
          <a:xfrm>
            <a:off x="3095700" y="3521226"/>
            <a:ext cx="587100" cy="285899"/>
          </a:xfrm>
          <a:prstGeom prst="rect">
            <a:avLst/>
          </a:prstGeom>
          <a:noFill/>
          <a:ln>
            <a:noFill/>
          </a:ln>
        </p:spPr>
        <p:txBody>
          <a:bodyPr lIns="91425" tIns="91425" rIns="91425" bIns="91425" anchor="t" anchorCtr="0">
            <a:noAutofit/>
          </a:bodyPr>
          <a:lstStyle/>
          <a:p>
            <a:pPr>
              <a:spcBef>
                <a:spcPts val="0"/>
              </a:spcBef>
            </a:pPr>
            <a:r>
              <a:rPr lang="en" sz="2400"/>
              <a:t>7</a:t>
            </a:r>
          </a:p>
        </p:txBody>
      </p:sp>
      <p:graphicFrame>
        <p:nvGraphicFramePr>
          <p:cNvPr id="419" name="Shape 419"/>
          <p:cNvGraphicFramePr/>
          <p:nvPr/>
        </p:nvGraphicFramePr>
        <p:xfrm>
          <a:off x="302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dirty="0"/>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dirty="0"/>
                    </a:p>
                  </a:txBody>
                  <a:tcPr marL="91425" marR="91425" marT="91425" marB="91425"/>
                </a:tc>
                <a:extLst>
                  <a:ext uri="{0D108BD9-81ED-4DB2-BD59-A6C34878D82A}">
                    <a16:rowId xmlns:a16="http://schemas.microsoft.com/office/drawing/2014/main" val="10006"/>
                  </a:ext>
                </a:extLst>
              </a:tr>
            </a:tbl>
          </a:graphicData>
        </a:graphic>
      </p:graphicFrame>
      <p:sp>
        <p:nvSpPr>
          <p:cNvPr id="10" name="Shape 169">
            <a:extLst>
              <a:ext uri="{FF2B5EF4-FFF2-40B4-BE49-F238E27FC236}">
                <a16:creationId xmlns:a16="http://schemas.microsoft.com/office/drawing/2014/main" id="{9C583DA5-6FFE-C04C-B5D1-8B58EB8FB6DB}"/>
              </a:ext>
            </a:extLst>
          </p:cNvPr>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Size of an activation map</a:t>
            </a:r>
          </a:p>
        </p:txBody>
      </p:sp>
      <p:sp>
        <p:nvSpPr>
          <p:cNvPr id="11" name="Shape 396">
            <a:extLst>
              <a:ext uri="{FF2B5EF4-FFF2-40B4-BE49-F238E27FC236}">
                <a16:creationId xmlns:a16="http://schemas.microsoft.com/office/drawing/2014/main" id="{C1CB99DD-BE8B-F24C-B44A-658ED2C46D92}"/>
              </a:ext>
            </a:extLst>
          </p:cNvPr>
          <p:cNvSpPr txBox="1"/>
          <p:nvPr/>
        </p:nvSpPr>
        <p:spPr>
          <a:xfrm>
            <a:off x="3734101" y="2196075"/>
            <a:ext cx="4952699" cy="2168329"/>
          </a:xfrm>
          <a:prstGeom prst="rect">
            <a:avLst/>
          </a:prstGeom>
          <a:noFill/>
          <a:ln>
            <a:noFill/>
          </a:ln>
        </p:spPr>
        <p:txBody>
          <a:bodyPr lIns="91425" tIns="91425" rIns="91425" bIns="91425" anchor="t" anchorCtr="0">
            <a:noAutofit/>
          </a:bodyPr>
          <a:lstStyle/>
          <a:p>
            <a:pPr>
              <a:spcBef>
                <a:spcPts val="0"/>
              </a:spcBef>
            </a:pPr>
            <a:r>
              <a:rPr lang="en" sz="2400" dirty="0"/>
              <a:t>Image of 7x7 pixels (without depth)</a:t>
            </a:r>
          </a:p>
          <a:p>
            <a:pPr>
              <a:spcBef>
                <a:spcPts val="0"/>
              </a:spcBef>
            </a:pPr>
            <a:r>
              <a:rPr lang="en" sz="2400" dirty="0"/>
              <a:t>Filter of size 3x3</a:t>
            </a:r>
          </a:p>
        </p:txBody>
      </p:sp>
    </p:spTree>
    <p:extLst>
      <p:ext uri="{BB962C8B-B14F-4D97-AF65-F5344CB8AC3E}">
        <p14:creationId xmlns:p14="http://schemas.microsoft.com/office/powerpoint/2010/main" val="106790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6" name="Shape 426"/>
          <p:cNvSpPr txBox="1"/>
          <p:nvPr/>
        </p:nvSpPr>
        <p:spPr>
          <a:xfrm>
            <a:off x="1390176" y="1651625"/>
            <a:ext cx="548699" cy="457500"/>
          </a:xfrm>
          <a:prstGeom prst="rect">
            <a:avLst/>
          </a:prstGeom>
          <a:noFill/>
          <a:ln>
            <a:noFill/>
          </a:ln>
        </p:spPr>
        <p:txBody>
          <a:bodyPr lIns="91425" tIns="91425" rIns="91425" bIns="91425" anchor="t" anchorCtr="0">
            <a:noAutofit/>
          </a:bodyPr>
          <a:lstStyle/>
          <a:p>
            <a:pPr>
              <a:spcBef>
                <a:spcPts val="0"/>
              </a:spcBef>
            </a:pPr>
            <a:r>
              <a:rPr lang="en" sz="2400"/>
              <a:t>7</a:t>
            </a:r>
          </a:p>
        </p:txBody>
      </p:sp>
      <p:sp>
        <p:nvSpPr>
          <p:cNvPr id="427" name="Shape 427"/>
          <p:cNvSpPr txBox="1"/>
          <p:nvPr/>
        </p:nvSpPr>
        <p:spPr>
          <a:xfrm>
            <a:off x="3095700" y="3521226"/>
            <a:ext cx="587100" cy="285899"/>
          </a:xfrm>
          <a:prstGeom prst="rect">
            <a:avLst/>
          </a:prstGeom>
          <a:noFill/>
          <a:ln>
            <a:noFill/>
          </a:ln>
        </p:spPr>
        <p:txBody>
          <a:bodyPr lIns="91425" tIns="91425" rIns="91425" bIns="91425" anchor="t" anchorCtr="0">
            <a:noAutofit/>
          </a:bodyPr>
          <a:lstStyle/>
          <a:p>
            <a:pPr>
              <a:spcBef>
                <a:spcPts val="0"/>
              </a:spcBef>
            </a:pPr>
            <a:r>
              <a:rPr lang="en" sz="2400"/>
              <a:t>7</a:t>
            </a:r>
          </a:p>
        </p:txBody>
      </p:sp>
      <p:graphicFrame>
        <p:nvGraphicFramePr>
          <p:cNvPr id="429" name="Shape 429"/>
          <p:cNvGraphicFramePr/>
          <p:nvPr/>
        </p:nvGraphicFramePr>
        <p:xfrm>
          <a:off x="302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7" name="Shape 169">
            <a:extLst>
              <a:ext uri="{FF2B5EF4-FFF2-40B4-BE49-F238E27FC236}">
                <a16:creationId xmlns:a16="http://schemas.microsoft.com/office/drawing/2014/main" id="{42AC00E6-A499-0E4B-85D9-5A09D589F459}"/>
              </a:ext>
            </a:extLst>
          </p:cNvPr>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Size of an activation map</a:t>
            </a:r>
          </a:p>
        </p:txBody>
      </p:sp>
      <p:sp>
        <p:nvSpPr>
          <p:cNvPr id="10" name="Shape 396">
            <a:extLst>
              <a:ext uri="{FF2B5EF4-FFF2-40B4-BE49-F238E27FC236}">
                <a16:creationId xmlns:a16="http://schemas.microsoft.com/office/drawing/2014/main" id="{AC5AC297-DB2A-0448-B137-023AA256D66E}"/>
              </a:ext>
            </a:extLst>
          </p:cNvPr>
          <p:cNvSpPr txBox="1"/>
          <p:nvPr/>
        </p:nvSpPr>
        <p:spPr>
          <a:xfrm>
            <a:off x="3734101" y="2196075"/>
            <a:ext cx="4952699" cy="2168329"/>
          </a:xfrm>
          <a:prstGeom prst="rect">
            <a:avLst/>
          </a:prstGeom>
          <a:noFill/>
          <a:ln>
            <a:noFill/>
          </a:ln>
        </p:spPr>
        <p:txBody>
          <a:bodyPr lIns="91425" tIns="91425" rIns="91425" bIns="91425" anchor="t" anchorCtr="0">
            <a:noAutofit/>
          </a:bodyPr>
          <a:lstStyle/>
          <a:p>
            <a:pPr>
              <a:spcBef>
                <a:spcPts val="0"/>
              </a:spcBef>
            </a:pPr>
            <a:r>
              <a:rPr lang="en" sz="2400" dirty="0"/>
              <a:t>Image of 7x7 pixels (without depth)</a:t>
            </a:r>
          </a:p>
          <a:p>
            <a:pPr>
              <a:spcBef>
                <a:spcPts val="0"/>
              </a:spcBef>
            </a:pPr>
            <a:r>
              <a:rPr lang="en" sz="2400" dirty="0"/>
              <a:t>Filter of size 3x3</a:t>
            </a:r>
          </a:p>
        </p:txBody>
      </p:sp>
    </p:spTree>
    <p:extLst>
      <p:ext uri="{BB962C8B-B14F-4D97-AF65-F5344CB8AC3E}">
        <p14:creationId xmlns:p14="http://schemas.microsoft.com/office/powerpoint/2010/main" val="437902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6" name="Shape 436"/>
          <p:cNvSpPr txBox="1"/>
          <p:nvPr/>
        </p:nvSpPr>
        <p:spPr>
          <a:xfrm>
            <a:off x="1390176" y="1651625"/>
            <a:ext cx="548699" cy="457500"/>
          </a:xfrm>
          <a:prstGeom prst="rect">
            <a:avLst/>
          </a:prstGeom>
          <a:noFill/>
          <a:ln>
            <a:noFill/>
          </a:ln>
        </p:spPr>
        <p:txBody>
          <a:bodyPr lIns="91425" tIns="91425" rIns="91425" bIns="91425" anchor="t" anchorCtr="0">
            <a:noAutofit/>
          </a:bodyPr>
          <a:lstStyle/>
          <a:p>
            <a:pPr>
              <a:spcBef>
                <a:spcPts val="0"/>
              </a:spcBef>
            </a:pPr>
            <a:r>
              <a:rPr lang="en" sz="2400"/>
              <a:t>7</a:t>
            </a:r>
          </a:p>
        </p:txBody>
      </p:sp>
      <p:sp>
        <p:nvSpPr>
          <p:cNvPr id="437" name="Shape 437"/>
          <p:cNvSpPr txBox="1"/>
          <p:nvPr/>
        </p:nvSpPr>
        <p:spPr>
          <a:xfrm>
            <a:off x="3095700" y="3521226"/>
            <a:ext cx="587100" cy="285899"/>
          </a:xfrm>
          <a:prstGeom prst="rect">
            <a:avLst/>
          </a:prstGeom>
          <a:noFill/>
          <a:ln>
            <a:noFill/>
          </a:ln>
        </p:spPr>
        <p:txBody>
          <a:bodyPr lIns="91425" tIns="91425" rIns="91425" bIns="91425" anchor="t" anchorCtr="0">
            <a:noAutofit/>
          </a:bodyPr>
          <a:lstStyle/>
          <a:p>
            <a:pPr>
              <a:spcBef>
                <a:spcPts val="0"/>
              </a:spcBef>
            </a:pPr>
            <a:r>
              <a:rPr lang="en" sz="2400"/>
              <a:t>7</a:t>
            </a:r>
          </a:p>
        </p:txBody>
      </p:sp>
      <p:graphicFrame>
        <p:nvGraphicFramePr>
          <p:cNvPr id="439" name="Shape 439"/>
          <p:cNvGraphicFramePr/>
          <p:nvPr/>
        </p:nvGraphicFramePr>
        <p:xfrm>
          <a:off x="302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7" name="Shape 169">
            <a:extLst>
              <a:ext uri="{FF2B5EF4-FFF2-40B4-BE49-F238E27FC236}">
                <a16:creationId xmlns:a16="http://schemas.microsoft.com/office/drawing/2014/main" id="{B7E8AAB3-2357-1948-B7F4-4CBE0E3ABDD5}"/>
              </a:ext>
            </a:extLst>
          </p:cNvPr>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Size of an activation map</a:t>
            </a:r>
          </a:p>
        </p:txBody>
      </p:sp>
      <p:sp>
        <p:nvSpPr>
          <p:cNvPr id="10" name="Shape 396">
            <a:extLst>
              <a:ext uri="{FF2B5EF4-FFF2-40B4-BE49-F238E27FC236}">
                <a16:creationId xmlns:a16="http://schemas.microsoft.com/office/drawing/2014/main" id="{26174C82-3B6C-984F-8418-F351FA6B0EC3}"/>
              </a:ext>
            </a:extLst>
          </p:cNvPr>
          <p:cNvSpPr txBox="1"/>
          <p:nvPr/>
        </p:nvSpPr>
        <p:spPr>
          <a:xfrm>
            <a:off x="3734101" y="2196075"/>
            <a:ext cx="4952699" cy="2168329"/>
          </a:xfrm>
          <a:prstGeom prst="rect">
            <a:avLst/>
          </a:prstGeom>
          <a:noFill/>
          <a:ln>
            <a:noFill/>
          </a:ln>
        </p:spPr>
        <p:txBody>
          <a:bodyPr lIns="91425" tIns="91425" rIns="91425" bIns="91425" anchor="t" anchorCtr="0">
            <a:noAutofit/>
          </a:bodyPr>
          <a:lstStyle/>
          <a:p>
            <a:pPr>
              <a:spcBef>
                <a:spcPts val="0"/>
              </a:spcBef>
            </a:pPr>
            <a:r>
              <a:rPr lang="en" sz="2400" dirty="0"/>
              <a:t>Image of 7x7 pixels (without depth)</a:t>
            </a:r>
          </a:p>
          <a:p>
            <a:pPr>
              <a:spcBef>
                <a:spcPts val="0"/>
              </a:spcBef>
            </a:pPr>
            <a:r>
              <a:rPr lang="en" sz="2400" dirty="0"/>
              <a:t>Filter of size 3x3</a:t>
            </a:r>
          </a:p>
          <a:p>
            <a:pPr>
              <a:spcBef>
                <a:spcPts val="0"/>
              </a:spcBef>
            </a:pPr>
            <a:endParaRPr lang="en" sz="2400" dirty="0"/>
          </a:p>
          <a:p>
            <a:pPr>
              <a:spcBef>
                <a:spcPts val="0"/>
              </a:spcBef>
            </a:pPr>
            <a:r>
              <a:rPr lang="en" sz="2400" b="1" dirty="0"/>
              <a:t>=&gt; Output of 5x5</a:t>
            </a:r>
          </a:p>
          <a:p>
            <a:pPr>
              <a:spcBef>
                <a:spcPts val="0"/>
              </a:spcBef>
            </a:pPr>
            <a:endParaRPr lang="en" sz="2400" dirty="0"/>
          </a:p>
        </p:txBody>
      </p:sp>
    </p:spTree>
    <p:extLst>
      <p:ext uri="{BB962C8B-B14F-4D97-AF65-F5344CB8AC3E}">
        <p14:creationId xmlns:p14="http://schemas.microsoft.com/office/powerpoint/2010/main" val="656354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a:t>Equivalent Representations</a:t>
            </a:r>
          </a:p>
        </p:txBody>
      </p:sp>
      <p:pic>
        <p:nvPicPr>
          <p:cNvPr id="6" name="Picture 5" descr="ranzato_CNN_stanford201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90600"/>
            <a:ext cx="9144000" cy="5997555"/>
          </a:xfrm>
          <a:prstGeom prst="rect">
            <a:avLst/>
          </a:prstGeom>
        </p:spPr>
      </p:pic>
    </p:spTree>
    <p:extLst>
      <p:ext uri="{BB962C8B-B14F-4D97-AF65-F5344CB8AC3E}">
        <p14:creationId xmlns:p14="http://schemas.microsoft.com/office/powerpoint/2010/main" val="1500340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6" name="Shape 446"/>
          <p:cNvSpPr txBox="1"/>
          <p:nvPr/>
        </p:nvSpPr>
        <p:spPr>
          <a:xfrm>
            <a:off x="1390176" y="1651625"/>
            <a:ext cx="548699" cy="457500"/>
          </a:xfrm>
          <a:prstGeom prst="rect">
            <a:avLst/>
          </a:prstGeom>
          <a:noFill/>
          <a:ln>
            <a:noFill/>
          </a:ln>
        </p:spPr>
        <p:txBody>
          <a:bodyPr lIns="91425" tIns="91425" rIns="91425" bIns="91425" anchor="t" anchorCtr="0">
            <a:noAutofit/>
          </a:bodyPr>
          <a:lstStyle/>
          <a:p>
            <a:pPr>
              <a:spcBef>
                <a:spcPts val="0"/>
              </a:spcBef>
            </a:pPr>
            <a:r>
              <a:rPr lang="en" sz="2400"/>
              <a:t>7</a:t>
            </a:r>
          </a:p>
        </p:txBody>
      </p:sp>
      <p:sp>
        <p:nvSpPr>
          <p:cNvPr id="447" name="Shape 447"/>
          <p:cNvSpPr txBox="1"/>
          <p:nvPr/>
        </p:nvSpPr>
        <p:spPr>
          <a:xfrm>
            <a:off x="3095700" y="3521226"/>
            <a:ext cx="587100" cy="285899"/>
          </a:xfrm>
          <a:prstGeom prst="rect">
            <a:avLst/>
          </a:prstGeom>
          <a:noFill/>
          <a:ln>
            <a:noFill/>
          </a:ln>
        </p:spPr>
        <p:txBody>
          <a:bodyPr lIns="91425" tIns="91425" rIns="91425" bIns="91425" anchor="t" anchorCtr="0">
            <a:noAutofit/>
          </a:bodyPr>
          <a:lstStyle/>
          <a:p>
            <a:pPr>
              <a:spcBef>
                <a:spcPts val="0"/>
              </a:spcBef>
            </a:pPr>
            <a:r>
              <a:rPr lang="en" sz="2400"/>
              <a:t>7</a:t>
            </a:r>
          </a:p>
        </p:txBody>
      </p:sp>
      <p:graphicFrame>
        <p:nvGraphicFramePr>
          <p:cNvPr id="449" name="Shape 449"/>
          <p:cNvGraphicFramePr/>
          <p:nvPr/>
        </p:nvGraphicFramePr>
        <p:xfrm>
          <a:off x="302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7" name="Shape 169">
            <a:extLst>
              <a:ext uri="{FF2B5EF4-FFF2-40B4-BE49-F238E27FC236}">
                <a16:creationId xmlns:a16="http://schemas.microsoft.com/office/drawing/2014/main" id="{E8CA1AE3-FFB1-F643-ACED-0C47DEA72A6C}"/>
              </a:ext>
            </a:extLst>
          </p:cNvPr>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Size of an activation map</a:t>
            </a:r>
          </a:p>
        </p:txBody>
      </p:sp>
      <p:sp>
        <p:nvSpPr>
          <p:cNvPr id="10" name="Shape 396">
            <a:extLst>
              <a:ext uri="{FF2B5EF4-FFF2-40B4-BE49-F238E27FC236}">
                <a16:creationId xmlns:a16="http://schemas.microsoft.com/office/drawing/2014/main" id="{97E35C8C-63A9-B540-9EE0-5F4C4C949C55}"/>
              </a:ext>
            </a:extLst>
          </p:cNvPr>
          <p:cNvSpPr txBox="1"/>
          <p:nvPr/>
        </p:nvSpPr>
        <p:spPr>
          <a:xfrm>
            <a:off x="3734101" y="2196075"/>
            <a:ext cx="4952699" cy="2168329"/>
          </a:xfrm>
          <a:prstGeom prst="rect">
            <a:avLst/>
          </a:prstGeom>
          <a:noFill/>
          <a:ln>
            <a:noFill/>
          </a:ln>
        </p:spPr>
        <p:txBody>
          <a:bodyPr lIns="91425" tIns="91425" rIns="91425" bIns="91425" anchor="t" anchorCtr="0">
            <a:noAutofit/>
          </a:bodyPr>
          <a:lstStyle/>
          <a:p>
            <a:pPr>
              <a:spcBef>
                <a:spcPts val="0"/>
              </a:spcBef>
            </a:pPr>
            <a:r>
              <a:rPr lang="en" sz="2400" dirty="0"/>
              <a:t>Image of 7x7 pixels (without depth)</a:t>
            </a:r>
          </a:p>
          <a:p>
            <a:pPr>
              <a:spcBef>
                <a:spcPts val="0"/>
              </a:spcBef>
            </a:pPr>
            <a:r>
              <a:rPr lang="en" sz="2400" dirty="0"/>
              <a:t>Filter of size 3x3 with </a:t>
            </a:r>
            <a:r>
              <a:rPr lang="en" sz="2400" b="1" dirty="0"/>
              <a:t>stride 2</a:t>
            </a:r>
          </a:p>
          <a:p>
            <a:pPr>
              <a:spcBef>
                <a:spcPts val="0"/>
              </a:spcBef>
            </a:pPr>
            <a:endParaRPr lang="en" sz="2400" dirty="0"/>
          </a:p>
          <a:p>
            <a:pPr>
              <a:spcBef>
                <a:spcPts val="0"/>
              </a:spcBef>
            </a:pPr>
            <a:endParaRPr lang="en" sz="2400" dirty="0"/>
          </a:p>
        </p:txBody>
      </p:sp>
    </p:spTree>
    <p:extLst>
      <p:ext uri="{BB962C8B-B14F-4D97-AF65-F5344CB8AC3E}">
        <p14:creationId xmlns:p14="http://schemas.microsoft.com/office/powerpoint/2010/main" val="828731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6" name="Shape 456"/>
          <p:cNvSpPr txBox="1"/>
          <p:nvPr/>
        </p:nvSpPr>
        <p:spPr>
          <a:xfrm>
            <a:off x="1390176" y="1651625"/>
            <a:ext cx="548699" cy="457500"/>
          </a:xfrm>
          <a:prstGeom prst="rect">
            <a:avLst/>
          </a:prstGeom>
          <a:noFill/>
          <a:ln>
            <a:noFill/>
          </a:ln>
        </p:spPr>
        <p:txBody>
          <a:bodyPr lIns="91425" tIns="91425" rIns="91425" bIns="91425" anchor="t" anchorCtr="0">
            <a:noAutofit/>
          </a:bodyPr>
          <a:lstStyle/>
          <a:p>
            <a:pPr>
              <a:spcBef>
                <a:spcPts val="0"/>
              </a:spcBef>
            </a:pPr>
            <a:r>
              <a:rPr lang="en" sz="2400"/>
              <a:t>7</a:t>
            </a:r>
          </a:p>
        </p:txBody>
      </p:sp>
      <p:sp>
        <p:nvSpPr>
          <p:cNvPr id="457" name="Shape 457"/>
          <p:cNvSpPr txBox="1"/>
          <p:nvPr/>
        </p:nvSpPr>
        <p:spPr>
          <a:xfrm>
            <a:off x="3095700" y="3521226"/>
            <a:ext cx="587100" cy="285899"/>
          </a:xfrm>
          <a:prstGeom prst="rect">
            <a:avLst/>
          </a:prstGeom>
          <a:noFill/>
          <a:ln>
            <a:noFill/>
          </a:ln>
        </p:spPr>
        <p:txBody>
          <a:bodyPr lIns="91425" tIns="91425" rIns="91425" bIns="91425" anchor="t" anchorCtr="0">
            <a:noAutofit/>
          </a:bodyPr>
          <a:lstStyle/>
          <a:p>
            <a:pPr>
              <a:spcBef>
                <a:spcPts val="0"/>
              </a:spcBef>
            </a:pPr>
            <a:r>
              <a:rPr lang="en" sz="2400"/>
              <a:t>7</a:t>
            </a:r>
          </a:p>
        </p:txBody>
      </p:sp>
      <p:graphicFrame>
        <p:nvGraphicFramePr>
          <p:cNvPr id="459" name="Shape 459"/>
          <p:cNvGraphicFramePr/>
          <p:nvPr/>
        </p:nvGraphicFramePr>
        <p:xfrm>
          <a:off x="302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7" name="Shape 169">
            <a:extLst>
              <a:ext uri="{FF2B5EF4-FFF2-40B4-BE49-F238E27FC236}">
                <a16:creationId xmlns:a16="http://schemas.microsoft.com/office/drawing/2014/main" id="{E0AC9F15-2485-2D4D-B33F-8FFF364F55B8}"/>
              </a:ext>
            </a:extLst>
          </p:cNvPr>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Size of an activation map</a:t>
            </a:r>
          </a:p>
        </p:txBody>
      </p:sp>
      <p:sp>
        <p:nvSpPr>
          <p:cNvPr id="10" name="Shape 396">
            <a:extLst>
              <a:ext uri="{FF2B5EF4-FFF2-40B4-BE49-F238E27FC236}">
                <a16:creationId xmlns:a16="http://schemas.microsoft.com/office/drawing/2014/main" id="{7FC369ED-8ED0-F44C-A473-90CD97B9B129}"/>
              </a:ext>
            </a:extLst>
          </p:cNvPr>
          <p:cNvSpPr txBox="1"/>
          <p:nvPr/>
        </p:nvSpPr>
        <p:spPr>
          <a:xfrm>
            <a:off x="3734101" y="2196075"/>
            <a:ext cx="4952699" cy="2168329"/>
          </a:xfrm>
          <a:prstGeom prst="rect">
            <a:avLst/>
          </a:prstGeom>
          <a:noFill/>
          <a:ln>
            <a:noFill/>
          </a:ln>
        </p:spPr>
        <p:txBody>
          <a:bodyPr lIns="91425" tIns="91425" rIns="91425" bIns="91425" anchor="t" anchorCtr="0">
            <a:noAutofit/>
          </a:bodyPr>
          <a:lstStyle/>
          <a:p>
            <a:pPr>
              <a:spcBef>
                <a:spcPts val="0"/>
              </a:spcBef>
            </a:pPr>
            <a:r>
              <a:rPr lang="en" sz="2400" dirty="0"/>
              <a:t>Image of 7x7 pixels (without depth)</a:t>
            </a:r>
          </a:p>
          <a:p>
            <a:pPr>
              <a:spcBef>
                <a:spcPts val="0"/>
              </a:spcBef>
            </a:pPr>
            <a:r>
              <a:rPr lang="en" sz="2400" dirty="0"/>
              <a:t>Filter of size 3x3 with </a:t>
            </a:r>
            <a:r>
              <a:rPr lang="en" sz="2400" b="1" dirty="0"/>
              <a:t>stride 2</a:t>
            </a:r>
          </a:p>
          <a:p>
            <a:pPr>
              <a:spcBef>
                <a:spcPts val="0"/>
              </a:spcBef>
            </a:pPr>
            <a:endParaRPr lang="en" sz="2400" dirty="0"/>
          </a:p>
          <a:p>
            <a:pPr>
              <a:spcBef>
                <a:spcPts val="0"/>
              </a:spcBef>
            </a:pPr>
            <a:endParaRPr lang="en" sz="2400" dirty="0"/>
          </a:p>
        </p:txBody>
      </p:sp>
    </p:spTree>
    <p:extLst>
      <p:ext uri="{BB962C8B-B14F-4D97-AF65-F5344CB8AC3E}">
        <p14:creationId xmlns:p14="http://schemas.microsoft.com/office/powerpoint/2010/main" val="2830158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6" name="Shape 466"/>
          <p:cNvSpPr txBox="1"/>
          <p:nvPr/>
        </p:nvSpPr>
        <p:spPr>
          <a:xfrm>
            <a:off x="1390176" y="1651625"/>
            <a:ext cx="548699" cy="457500"/>
          </a:xfrm>
          <a:prstGeom prst="rect">
            <a:avLst/>
          </a:prstGeom>
          <a:noFill/>
          <a:ln>
            <a:noFill/>
          </a:ln>
        </p:spPr>
        <p:txBody>
          <a:bodyPr lIns="91425" tIns="91425" rIns="91425" bIns="91425" anchor="t" anchorCtr="0">
            <a:noAutofit/>
          </a:bodyPr>
          <a:lstStyle/>
          <a:p>
            <a:pPr>
              <a:spcBef>
                <a:spcPts val="0"/>
              </a:spcBef>
            </a:pPr>
            <a:r>
              <a:rPr lang="en" sz="2400"/>
              <a:t>7</a:t>
            </a:r>
          </a:p>
        </p:txBody>
      </p:sp>
      <p:sp>
        <p:nvSpPr>
          <p:cNvPr id="467" name="Shape 467"/>
          <p:cNvSpPr txBox="1"/>
          <p:nvPr/>
        </p:nvSpPr>
        <p:spPr>
          <a:xfrm>
            <a:off x="3095700" y="3521226"/>
            <a:ext cx="587100" cy="285899"/>
          </a:xfrm>
          <a:prstGeom prst="rect">
            <a:avLst/>
          </a:prstGeom>
          <a:noFill/>
          <a:ln>
            <a:noFill/>
          </a:ln>
        </p:spPr>
        <p:txBody>
          <a:bodyPr lIns="91425" tIns="91425" rIns="91425" bIns="91425" anchor="t" anchorCtr="0">
            <a:noAutofit/>
          </a:bodyPr>
          <a:lstStyle/>
          <a:p>
            <a:pPr>
              <a:spcBef>
                <a:spcPts val="0"/>
              </a:spcBef>
            </a:pPr>
            <a:r>
              <a:rPr lang="en" sz="2400"/>
              <a:t>7</a:t>
            </a:r>
          </a:p>
        </p:txBody>
      </p:sp>
      <p:graphicFrame>
        <p:nvGraphicFramePr>
          <p:cNvPr id="469" name="Shape 469"/>
          <p:cNvGraphicFramePr/>
          <p:nvPr/>
        </p:nvGraphicFramePr>
        <p:xfrm>
          <a:off x="302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7" name="Shape 169">
            <a:extLst>
              <a:ext uri="{FF2B5EF4-FFF2-40B4-BE49-F238E27FC236}">
                <a16:creationId xmlns:a16="http://schemas.microsoft.com/office/drawing/2014/main" id="{BDF4D353-B015-C344-A77F-D6C20E199C1D}"/>
              </a:ext>
            </a:extLst>
          </p:cNvPr>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Size of an activation map</a:t>
            </a:r>
          </a:p>
        </p:txBody>
      </p:sp>
      <p:sp>
        <p:nvSpPr>
          <p:cNvPr id="10" name="Shape 396">
            <a:extLst>
              <a:ext uri="{FF2B5EF4-FFF2-40B4-BE49-F238E27FC236}">
                <a16:creationId xmlns:a16="http://schemas.microsoft.com/office/drawing/2014/main" id="{D687DD96-877C-D149-B489-F1BB7A12DABB}"/>
              </a:ext>
            </a:extLst>
          </p:cNvPr>
          <p:cNvSpPr txBox="1"/>
          <p:nvPr/>
        </p:nvSpPr>
        <p:spPr>
          <a:xfrm>
            <a:off x="3734101" y="2196075"/>
            <a:ext cx="4952699" cy="2168329"/>
          </a:xfrm>
          <a:prstGeom prst="rect">
            <a:avLst/>
          </a:prstGeom>
          <a:noFill/>
          <a:ln>
            <a:noFill/>
          </a:ln>
        </p:spPr>
        <p:txBody>
          <a:bodyPr lIns="91425" tIns="91425" rIns="91425" bIns="91425" anchor="t" anchorCtr="0">
            <a:noAutofit/>
          </a:bodyPr>
          <a:lstStyle/>
          <a:p>
            <a:pPr>
              <a:spcBef>
                <a:spcPts val="0"/>
              </a:spcBef>
            </a:pPr>
            <a:r>
              <a:rPr lang="en" sz="2400" dirty="0"/>
              <a:t>Image of 7x7 pixels (without depth)</a:t>
            </a:r>
          </a:p>
          <a:p>
            <a:pPr>
              <a:spcBef>
                <a:spcPts val="0"/>
              </a:spcBef>
            </a:pPr>
            <a:r>
              <a:rPr lang="en" sz="2400" dirty="0"/>
              <a:t>Filter of size 3x3 with </a:t>
            </a:r>
            <a:r>
              <a:rPr lang="en" sz="2400" b="1" dirty="0"/>
              <a:t>stride 2</a:t>
            </a:r>
          </a:p>
          <a:p>
            <a:pPr>
              <a:spcBef>
                <a:spcPts val="0"/>
              </a:spcBef>
            </a:pPr>
            <a:endParaRPr lang="en" sz="2400" b="1" dirty="0"/>
          </a:p>
          <a:p>
            <a:pPr>
              <a:spcBef>
                <a:spcPts val="0"/>
              </a:spcBef>
            </a:pPr>
            <a:r>
              <a:rPr lang="en" sz="2400" b="1" dirty="0"/>
              <a:t>=&gt; Output of 3x3</a:t>
            </a:r>
          </a:p>
          <a:p>
            <a:pPr>
              <a:spcBef>
                <a:spcPts val="0"/>
              </a:spcBef>
            </a:pPr>
            <a:endParaRPr lang="en" sz="2400" b="1" dirty="0"/>
          </a:p>
          <a:p>
            <a:pPr>
              <a:spcBef>
                <a:spcPts val="0"/>
              </a:spcBef>
            </a:pPr>
            <a:endParaRPr lang="en" sz="2400" dirty="0"/>
          </a:p>
          <a:p>
            <a:pPr>
              <a:spcBef>
                <a:spcPts val="0"/>
              </a:spcBef>
            </a:pPr>
            <a:endParaRPr lang="en" sz="2400" dirty="0"/>
          </a:p>
        </p:txBody>
      </p:sp>
    </p:spTree>
    <p:extLst>
      <p:ext uri="{BB962C8B-B14F-4D97-AF65-F5344CB8AC3E}">
        <p14:creationId xmlns:p14="http://schemas.microsoft.com/office/powerpoint/2010/main" val="154761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6" name="Shape 476"/>
          <p:cNvSpPr txBox="1"/>
          <p:nvPr/>
        </p:nvSpPr>
        <p:spPr>
          <a:xfrm>
            <a:off x="1390176" y="1651625"/>
            <a:ext cx="548699" cy="457500"/>
          </a:xfrm>
          <a:prstGeom prst="rect">
            <a:avLst/>
          </a:prstGeom>
          <a:noFill/>
          <a:ln>
            <a:noFill/>
          </a:ln>
        </p:spPr>
        <p:txBody>
          <a:bodyPr lIns="91425" tIns="91425" rIns="91425" bIns="91425" anchor="t" anchorCtr="0">
            <a:noAutofit/>
          </a:bodyPr>
          <a:lstStyle/>
          <a:p>
            <a:pPr>
              <a:spcBef>
                <a:spcPts val="0"/>
              </a:spcBef>
            </a:pPr>
            <a:r>
              <a:rPr lang="en" sz="2400"/>
              <a:t>7</a:t>
            </a:r>
          </a:p>
        </p:txBody>
      </p:sp>
      <p:sp>
        <p:nvSpPr>
          <p:cNvPr id="477" name="Shape 477"/>
          <p:cNvSpPr txBox="1"/>
          <p:nvPr/>
        </p:nvSpPr>
        <p:spPr>
          <a:xfrm>
            <a:off x="3095700" y="3521226"/>
            <a:ext cx="587100" cy="285899"/>
          </a:xfrm>
          <a:prstGeom prst="rect">
            <a:avLst/>
          </a:prstGeom>
          <a:noFill/>
          <a:ln>
            <a:noFill/>
          </a:ln>
        </p:spPr>
        <p:txBody>
          <a:bodyPr lIns="91425" tIns="91425" rIns="91425" bIns="91425" anchor="t" anchorCtr="0">
            <a:noAutofit/>
          </a:bodyPr>
          <a:lstStyle/>
          <a:p>
            <a:pPr>
              <a:spcBef>
                <a:spcPts val="0"/>
              </a:spcBef>
            </a:pPr>
            <a:r>
              <a:rPr lang="en" sz="2400"/>
              <a:t>7</a:t>
            </a:r>
          </a:p>
        </p:txBody>
      </p:sp>
      <p:graphicFrame>
        <p:nvGraphicFramePr>
          <p:cNvPr id="479" name="Shape 479"/>
          <p:cNvGraphicFramePr/>
          <p:nvPr/>
        </p:nvGraphicFramePr>
        <p:xfrm>
          <a:off x="302525" y="2232050"/>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sp>
        <p:nvSpPr>
          <p:cNvPr id="11" name="Shape 490"/>
          <p:cNvSpPr txBox="1"/>
          <p:nvPr/>
        </p:nvSpPr>
        <p:spPr>
          <a:xfrm>
            <a:off x="3790883" y="3506550"/>
            <a:ext cx="4522732" cy="1688238"/>
          </a:xfrm>
          <a:prstGeom prst="rect">
            <a:avLst/>
          </a:prstGeom>
          <a:noFill/>
          <a:ln>
            <a:noFill/>
          </a:ln>
        </p:spPr>
        <p:txBody>
          <a:bodyPr lIns="91425" tIns="91425" rIns="91425" bIns="91425" anchor="t" anchorCtr="0">
            <a:noAutofit/>
          </a:bodyPr>
          <a:lstStyle/>
          <a:p>
            <a:pPr>
              <a:spcBef>
                <a:spcPts val="0"/>
              </a:spcBef>
            </a:pPr>
            <a:r>
              <a:rPr lang="en" sz="2400" b="1" dirty="0">
                <a:solidFill>
                  <a:srgbClr val="FF0000"/>
                </a:solidFill>
              </a:rPr>
              <a:t>It does not fit!</a:t>
            </a:r>
          </a:p>
          <a:p>
            <a:pPr>
              <a:spcBef>
                <a:spcPts val="0"/>
              </a:spcBef>
            </a:pPr>
            <a:r>
              <a:rPr lang="en" sz="2400" dirty="0">
                <a:solidFill>
                  <a:srgbClr val="FF0000"/>
                </a:solidFill>
              </a:rPr>
              <a:t>We cannot apply a 3x3 filter on an image of 7x7 pixels using a stride of 3</a:t>
            </a:r>
          </a:p>
        </p:txBody>
      </p:sp>
      <p:sp>
        <p:nvSpPr>
          <p:cNvPr id="8" name="Shape 169">
            <a:extLst>
              <a:ext uri="{FF2B5EF4-FFF2-40B4-BE49-F238E27FC236}">
                <a16:creationId xmlns:a16="http://schemas.microsoft.com/office/drawing/2014/main" id="{0E499F93-8844-5C42-91E2-50304F985C0D}"/>
              </a:ext>
            </a:extLst>
          </p:cNvPr>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Size of an activation map</a:t>
            </a:r>
          </a:p>
        </p:txBody>
      </p:sp>
      <p:sp>
        <p:nvSpPr>
          <p:cNvPr id="13" name="Shape 396">
            <a:extLst>
              <a:ext uri="{FF2B5EF4-FFF2-40B4-BE49-F238E27FC236}">
                <a16:creationId xmlns:a16="http://schemas.microsoft.com/office/drawing/2014/main" id="{E3768DDD-7AD9-0F42-BABF-32BD722AB5A1}"/>
              </a:ext>
            </a:extLst>
          </p:cNvPr>
          <p:cNvSpPr txBox="1"/>
          <p:nvPr/>
        </p:nvSpPr>
        <p:spPr>
          <a:xfrm>
            <a:off x="3734101" y="2196075"/>
            <a:ext cx="4952699" cy="1461525"/>
          </a:xfrm>
          <a:prstGeom prst="rect">
            <a:avLst/>
          </a:prstGeom>
          <a:noFill/>
          <a:ln>
            <a:noFill/>
          </a:ln>
        </p:spPr>
        <p:txBody>
          <a:bodyPr lIns="91425" tIns="91425" rIns="91425" bIns="91425" anchor="t" anchorCtr="0">
            <a:noAutofit/>
          </a:bodyPr>
          <a:lstStyle/>
          <a:p>
            <a:pPr>
              <a:spcBef>
                <a:spcPts val="0"/>
              </a:spcBef>
            </a:pPr>
            <a:r>
              <a:rPr lang="en" sz="2400" dirty="0"/>
              <a:t>Image of 7x7 pixels (without depth)</a:t>
            </a:r>
          </a:p>
          <a:p>
            <a:pPr>
              <a:spcBef>
                <a:spcPts val="0"/>
              </a:spcBef>
            </a:pPr>
            <a:r>
              <a:rPr lang="en" sz="2400" dirty="0"/>
              <a:t>Filter of size 3x3 with </a:t>
            </a:r>
            <a:r>
              <a:rPr lang="en" sz="2400" b="1" dirty="0"/>
              <a:t>stride 3</a:t>
            </a:r>
            <a:r>
              <a:rPr lang="en" sz="2400" dirty="0"/>
              <a:t>?</a:t>
            </a:r>
          </a:p>
          <a:p>
            <a:pPr>
              <a:spcBef>
                <a:spcPts val="0"/>
              </a:spcBef>
            </a:pPr>
            <a:endParaRPr lang="en" sz="2400" dirty="0"/>
          </a:p>
          <a:p>
            <a:pPr>
              <a:spcBef>
                <a:spcPts val="0"/>
              </a:spcBef>
            </a:pPr>
            <a:endParaRPr lang="en" sz="2400" dirty="0"/>
          </a:p>
        </p:txBody>
      </p:sp>
    </p:spTree>
    <p:extLst>
      <p:ext uri="{BB962C8B-B14F-4D97-AF65-F5344CB8AC3E}">
        <p14:creationId xmlns:p14="http://schemas.microsoft.com/office/powerpoint/2010/main" val="266510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graphicFrame>
        <p:nvGraphicFramePr>
          <p:cNvPr id="496" name="Shape 496"/>
          <p:cNvGraphicFramePr/>
          <p:nvPr/>
        </p:nvGraphicFramePr>
        <p:xfrm>
          <a:off x="454925" y="2040565"/>
          <a:ext cx="2679950" cy="3200190"/>
        </p:xfrm>
        <a:graphic>
          <a:graphicData uri="http://schemas.openxmlformats.org/drawingml/2006/table">
            <a:tbl>
              <a:tblPr>
                <a:noFill/>
              </a:tblPr>
              <a:tblGrid>
                <a:gridCol w="38285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tblGrid>
              <a:tr h="0">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0"/>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1"/>
                  </a:ext>
                </a:extLst>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extLst>
                  <a:ext uri="{0D108BD9-81ED-4DB2-BD59-A6C34878D82A}">
                    <a16:rowId xmlns:a16="http://schemas.microsoft.com/office/drawing/2014/main" val="10002"/>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3"/>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4"/>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5"/>
                  </a:ext>
                </a:extLst>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extLst>
                  <a:ext uri="{0D108BD9-81ED-4DB2-BD59-A6C34878D82A}">
                    <a16:rowId xmlns:a16="http://schemas.microsoft.com/office/drawing/2014/main" val="10006"/>
                  </a:ext>
                </a:extLst>
              </a:tr>
            </a:tbl>
          </a:graphicData>
        </a:graphic>
      </p:graphicFrame>
      <p:cxnSp>
        <p:nvCxnSpPr>
          <p:cNvPr id="497" name="Shape 497"/>
          <p:cNvCxnSpPr/>
          <p:nvPr/>
        </p:nvCxnSpPr>
        <p:spPr>
          <a:xfrm>
            <a:off x="464476" y="1827590"/>
            <a:ext cx="2695799" cy="0"/>
          </a:xfrm>
          <a:prstGeom prst="straightConnector1">
            <a:avLst/>
          </a:prstGeom>
          <a:noFill/>
          <a:ln w="19050" cap="flat" cmpd="sng">
            <a:solidFill>
              <a:srgbClr val="666666"/>
            </a:solidFill>
            <a:prstDash val="solid"/>
            <a:round/>
            <a:headEnd type="none" w="lg" len="lg"/>
            <a:tailEnd type="none" w="lg" len="lg"/>
          </a:ln>
        </p:spPr>
      </p:cxnSp>
      <p:sp>
        <p:nvSpPr>
          <p:cNvPr id="498" name="Shape 498"/>
          <p:cNvSpPr txBox="1"/>
          <p:nvPr/>
        </p:nvSpPr>
        <p:spPr>
          <a:xfrm>
            <a:off x="1357025" y="1290240"/>
            <a:ext cx="774300" cy="393600"/>
          </a:xfrm>
          <a:prstGeom prst="rect">
            <a:avLst/>
          </a:prstGeom>
          <a:noFill/>
          <a:ln>
            <a:noFill/>
          </a:ln>
        </p:spPr>
        <p:txBody>
          <a:bodyPr lIns="91425" tIns="91425" rIns="91425" bIns="91425" anchor="t" anchorCtr="0">
            <a:noAutofit/>
          </a:bodyPr>
          <a:lstStyle/>
          <a:p>
            <a:pPr>
              <a:spcBef>
                <a:spcPts val="0"/>
              </a:spcBef>
              <a:buClr>
                <a:srgbClr val="000000"/>
              </a:buClr>
              <a:buSzPct val="45833"/>
            </a:pPr>
            <a:r>
              <a:rPr lang="en" sz="2400">
                <a:solidFill>
                  <a:srgbClr val="000000"/>
                </a:solidFill>
              </a:rPr>
              <a:t>N</a:t>
            </a:r>
          </a:p>
          <a:p>
            <a:pPr>
              <a:spcBef>
                <a:spcPts val="0"/>
              </a:spcBef>
            </a:pPr>
            <a:endParaRPr sz="2400"/>
          </a:p>
        </p:txBody>
      </p:sp>
      <p:sp>
        <p:nvSpPr>
          <p:cNvPr id="499" name="Shape 499"/>
          <p:cNvSpPr txBox="1"/>
          <p:nvPr/>
        </p:nvSpPr>
        <p:spPr>
          <a:xfrm>
            <a:off x="3412900" y="3009140"/>
            <a:ext cx="774300" cy="393600"/>
          </a:xfrm>
          <a:prstGeom prst="rect">
            <a:avLst/>
          </a:prstGeom>
          <a:noFill/>
          <a:ln>
            <a:noFill/>
          </a:ln>
        </p:spPr>
        <p:txBody>
          <a:bodyPr lIns="91425" tIns="91425" rIns="91425" bIns="91425" anchor="t" anchorCtr="0">
            <a:noAutofit/>
          </a:bodyPr>
          <a:lstStyle/>
          <a:p>
            <a:pPr>
              <a:spcBef>
                <a:spcPts val="0"/>
              </a:spcBef>
            </a:pPr>
            <a:r>
              <a:rPr lang="en" sz="2400">
                <a:solidFill>
                  <a:srgbClr val="000000"/>
                </a:solidFill>
              </a:rPr>
              <a:t>N</a:t>
            </a:r>
          </a:p>
          <a:p>
            <a:pPr>
              <a:spcBef>
                <a:spcPts val="0"/>
              </a:spcBef>
            </a:pPr>
            <a:endParaRPr sz="2400"/>
          </a:p>
        </p:txBody>
      </p:sp>
      <p:cxnSp>
        <p:nvCxnSpPr>
          <p:cNvPr id="500" name="Shape 500"/>
          <p:cNvCxnSpPr/>
          <p:nvPr/>
        </p:nvCxnSpPr>
        <p:spPr>
          <a:xfrm>
            <a:off x="3300300" y="2049915"/>
            <a:ext cx="0" cy="2595300"/>
          </a:xfrm>
          <a:prstGeom prst="straightConnector1">
            <a:avLst/>
          </a:prstGeom>
          <a:noFill/>
          <a:ln w="19050" cap="flat" cmpd="sng">
            <a:solidFill>
              <a:srgbClr val="666666"/>
            </a:solidFill>
            <a:prstDash val="solid"/>
            <a:round/>
            <a:headEnd type="none" w="lg" len="lg"/>
            <a:tailEnd type="none" w="lg" len="lg"/>
          </a:ln>
        </p:spPr>
      </p:cxnSp>
      <p:sp>
        <p:nvSpPr>
          <p:cNvPr id="501" name="Shape 501"/>
          <p:cNvSpPr txBox="1"/>
          <p:nvPr/>
        </p:nvSpPr>
        <p:spPr>
          <a:xfrm>
            <a:off x="596172" y="3330532"/>
            <a:ext cx="774300" cy="393600"/>
          </a:xfrm>
          <a:prstGeom prst="rect">
            <a:avLst/>
          </a:prstGeom>
          <a:noFill/>
          <a:ln>
            <a:noFill/>
          </a:ln>
        </p:spPr>
        <p:txBody>
          <a:bodyPr lIns="91425" tIns="91425" rIns="91425" bIns="91425" anchor="t" anchorCtr="0">
            <a:noAutofit/>
          </a:bodyPr>
          <a:lstStyle/>
          <a:p>
            <a:pPr>
              <a:spcBef>
                <a:spcPts val="0"/>
              </a:spcBef>
            </a:pPr>
            <a:r>
              <a:rPr lang="en" sz="2400" dirty="0">
                <a:solidFill>
                  <a:srgbClr val="000000"/>
                </a:solidFill>
              </a:rPr>
              <a:t>F</a:t>
            </a:r>
          </a:p>
          <a:p>
            <a:pPr>
              <a:spcBef>
                <a:spcPts val="0"/>
              </a:spcBef>
            </a:pPr>
            <a:endParaRPr sz="2400" dirty="0"/>
          </a:p>
        </p:txBody>
      </p:sp>
      <p:sp>
        <p:nvSpPr>
          <p:cNvPr id="502" name="Shape 502"/>
          <p:cNvSpPr txBox="1"/>
          <p:nvPr/>
        </p:nvSpPr>
        <p:spPr>
          <a:xfrm>
            <a:off x="1425225" y="2407756"/>
            <a:ext cx="774300" cy="393600"/>
          </a:xfrm>
          <a:prstGeom prst="rect">
            <a:avLst/>
          </a:prstGeom>
          <a:noFill/>
          <a:ln>
            <a:noFill/>
          </a:ln>
        </p:spPr>
        <p:txBody>
          <a:bodyPr lIns="91425" tIns="91425" rIns="91425" bIns="91425" anchor="t" anchorCtr="0">
            <a:noAutofit/>
          </a:bodyPr>
          <a:lstStyle/>
          <a:p>
            <a:pPr>
              <a:spcBef>
                <a:spcPts val="0"/>
              </a:spcBef>
            </a:pPr>
            <a:r>
              <a:rPr lang="en" sz="2400" dirty="0">
                <a:solidFill>
                  <a:srgbClr val="000000"/>
                </a:solidFill>
              </a:rPr>
              <a:t>F</a:t>
            </a:r>
          </a:p>
          <a:p>
            <a:pPr>
              <a:spcBef>
                <a:spcPts val="0"/>
              </a:spcBef>
            </a:pPr>
            <a:endParaRPr sz="2400" dirty="0"/>
          </a:p>
        </p:txBody>
      </p:sp>
      <p:sp>
        <p:nvSpPr>
          <p:cNvPr id="503" name="Shape 503"/>
          <p:cNvSpPr txBox="1"/>
          <p:nvPr/>
        </p:nvSpPr>
        <p:spPr>
          <a:xfrm>
            <a:off x="4187201" y="1854958"/>
            <a:ext cx="4535699" cy="3095593"/>
          </a:xfrm>
          <a:prstGeom prst="rect">
            <a:avLst/>
          </a:prstGeom>
          <a:noFill/>
          <a:ln>
            <a:noFill/>
          </a:ln>
        </p:spPr>
        <p:txBody>
          <a:bodyPr lIns="91425" tIns="91425" rIns="91425" bIns="91425" anchor="t" anchorCtr="0">
            <a:noAutofit/>
          </a:bodyPr>
          <a:lstStyle/>
          <a:p>
            <a:pPr>
              <a:spcBef>
                <a:spcPts val="0"/>
              </a:spcBef>
            </a:pPr>
            <a:r>
              <a:rPr lang="en" sz="2400" dirty="0"/>
              <a:t>Size of the activation map:</a:t>
            </a:r>
          </a:p>
          <a:p>
            <a:pPr>
              <a:spcBef>
                <a:spcPts val="0"/>
              </a:spcBef>
            </a:pPr>
            <a:r>
              <a:rPr lang="en" sz="2400" b="1" dirty="0"/>
              <a:t>(N - F) / stride + 1</a:t>
            </a:r>
          </a:p>
          <a:p>
            <a:pPr>
              <a:spcBef>
                <a:spcPts val="0"/>
              </a:spcBef>
            </a:pPr>
            <a:endParaRPr sz="2400" dirty="0"/>
          </a:p>
          <a:p>
            <a:pPr>
              <a:spcBef>
                <a:spcPts val="0"/>
              </a:spcBef>
            </a:pPr>
            <a:r>
              <a:rPr lang="en" sz="2400" dirty="0"/>
              <a:t>e.g. N = 7, F = 3:</a:t>
            </a:r>
          </a:p>
          <a:p>
            <a:pPr>
              <a:spcBef>
                <a:spcPts val="0"/>
              </a:spcBef>
            </a:pPr>
            <a:r>
              <a:rPr lang="en" sz="2400" dirty="0"/>
              <a:t>stride 1 =&gt; (7 - 3)/1 + 1 = 5</a:t>
            </a:r>
          </a:p>
          <a:p>
            <a:pPr>
              <a:spcBef>
                <a:spcPts val="0"/>
              </a:spcBef>
            </a:pPr>
            <a:r>
              <a:rPr lang="en" sz="2400" dirty="0"/>
              <a:t>stride 2 =&gt; (7 - 3)/2 + 1 = 3</a:t>
            </a:r>
            <a:endParaRPr lang="en" sz="2400" dirty="0">
              <a:solidFill>
                <a:srgbClr val="FF0000"/>
              </a:solidFill>
            </a:endParaRPr>
          </a:p>
          <a:p>
            <a:pPr>
              <a:spcBef>
                <a:spcPts val="0"/>
              </a:spcBef>
            </a:pPr>
            <a:r>
              <a:rPr lang="en" sz="2400" dirty="0">
                <a:solidFill>
                  <a:srgbClr val="FF0000"/>
                </a:solidFill>
              </a:rPr>
              <a:t>stride 3 =&gt; (7 - 3)/3 + 1 = 2.33 :(</a:t>
            </a:r>
          </a:p>
        </p:txBody>
      </p:sp>
      <p:sp>
        <p:nvSpPr>
          <p:cNvPr id="10" name="Shape 169">
            <a:extLst>
              <a:ext uri="{FF2B5EF4-FFF2-40B4-BE49-F238E27FC236}">
                <a16:creationId xmlns:a16="http://schemas.microsoft.com/office/drawing/2014/main" id="{EB733CCA-CE92-9A48-B077-8C36AF76BBED}"/>
              </a:ext>
            </a:extLst>
          </p:cNvPr>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Size of an activation map</a:t>
            </a:r>
          </a:p>
        </p:txBody>
      </p:sp>
    </p:spTree>
    <p:extLst>
      <p:ext uri="{BB962C8B-B14F-4D97-AF65-F5344CB8AC3E}">
        <p14:creationId xmlns:p14="http://schemas.microsoft.com/office/powerpoint/2010/main" val="1951482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4" name="Shape 534"/>
          <p:cNvSpPr txBox="1"/>
          <p:nvPr/>
        </p:nvSpPr>
        <p:spPr>
          <a:xfrm>
            <a:off x="236490" y="1167065"/>
            <a:ext cx="8548200" cy="1259083"/>
          </a:xfrm>
          <a:prstGeom prst="rect">
            <a:avLst/>
          </a:prstGeom>
          <a:noFill/>
          <a:ln>
            <a:noFill/>
          </a:ln>
        </p:spPr>
        <p:txBody>
          <a:bodyPr lIns="91425" tIns="91425" rIns="91425" bIns="91425" anchor="t" anchorCtr="0">
            <a:noAutofit/>
          </a:bodyPr>
          <a:lstStyle/>
          <a:p>
            <a:pPr marL="342900" indent="-342900" algn="l">
              <a:spcBef>
                <a:spcPts val="0"/>
              </a:spcBef>
              <a:buFont typeface="Arial" panose="020B0604020202020204" pitchFamily="34" charset="0"/>
              <a:buChar char="•"/>
            </a:pPr>
            <a:r>
              <a:rPr lang="en" sz="2000" dirty="0"/>
              <a:t>If we apply convolution with 5x5 filters repeatedly on an input of size 32x32, the volume is gradually reduced (32 =&gt; 28 =&gt; 24 ...)</a:t>
            </a:r>
          </a:p>
          <a:p>
            <a:pPr marL="342900" indent="-342900" algn="l">
              <a:spcBef>
                <a:spcPts val="0"/>
              </a:spcBef>
              <a:buFont typeface="Arial" panose="020B0604020202020204" pitchFamily="34" charset="0"/>
              <a:buChar char="•"/>
            </a:pPr>
            <a:r>
              <a:rPr lang="en" sz="2000" dirty="0"/>
              <a:t>Reducing to volume too fast does not produce optimal results</a:t>
            </a:r>
          </a:p>
        </p:txBody>
      </p:sp>
      <p:sp>
        <p:nvSpPr>
          <p:cNvPr id="535" name="Shape 535"/>
          <p:cNvSpPr/>
          <p:nvPr/>
        </p:nvSpPr>
        <p:spPr>
          <a:xfrm>
            <a:off x="359310" y="24404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536" name="Shape 536"/>
          <p:cNvSpPr txBox="1"/>
          <p:nvPr/>
        </p:nvSpPr>
        <p:spPr>
          <a:xfrm>
            <a:off x="971935" y="4740400"/>
            <a:ext cx="491700" cy="309600"/>
          </a:xfrm>
          <a:prstGeom prst="rect">
            <a:avLst/>
          </a:prstGeom>
          <a:noFill/>
          <a:ln>
            <a:noFill/>
          </a:ln>
        </p:spPr>
        <p:txBody>
          <a:bodyPr lIns="91425" tIns="91425" rIns="91425" bIns="91425" anchor="t" anchorCtr="0">
            <a:noAutofit/>
          </a:bodyPr>
          <a:lstStyle/>
          <a:p>
            <a:pPr>
              <a:spcBef>
                <a:spcPts val="0"/>
              </a:spcBef>
            </a:pPr>
            <a:r>
              <a:rPr lang="en" sz="1800"/>
              <a:t>32</a:t>
            </a:r>
          </a:p>
        </p:txBody>
      </p:sp>
      <p:sp>
        <p:nvSpPr>
          <p:cNvPr id="537" name="Shape 537"/>
          <p:cNvSpPr txBox="1"/>
          <p:nvPr/>
        </p:nvSpPr>
        <p:spPr>
          <a:xfrm>
            <a:off x="1336235" y="2667226"/>
            <a:ext cx="491700" cy="282299"/>
          </a:xfrm>
          <a:prstGeom prst="rect">
            <a:avLst/>
          </a:prstGeom>
          <a:noFill/>
          <a:ln>
            <a:noFill/>
          </a:ln>
        </p:spPr>
        <p:txBody>
          <a:bodyPr lIns="91425" tIns="91425" rIns="91425" bIns="91425" anchor="t" anchorCtr="0">
            <a:noAutofit/>
          </a:bodyPr>
          <a:lstStyle/>
          <a:p>
            <a:pPr>
              <a:spcBef>
                <a:spcPts val="0"/>
              </a:spcBef>
            </a:pPr>
            <a:r>
              <a:rPr lang="en" sz="1800"/>
              <a:t>32</a:t>
            </a:r>
          </a:p>
        </p:txBody>
      </p:sp>
      <p:sp>
        <p:nvSpPr>
          <p:cNvPr id="538" name="Shape 538"/>
          <p:cNvSpPr txBox="1"/>
          <p:nvPr/>
        </p:nvSpPr>
        <p:spPr>
          <a:xfrm>
            <a:off x="301322" y="5132033"/>
            <a:ext cx="491700" cy="182099"/>
          </a:xfrm>
          <a:prstGeom prst="rect">
            <a:avLst/>
          </a:prstGeom>
          <a:noFill/>
          <a:ln>
            <a:noFill/>
          </a:ln>
        </p:spPr>
        <p:txBody>
          <a:bodyPr lIns="91425" tIns="91425" rIns="91425" bIns="91425" anchor="t" anchorCtr="0">
            <a:noAutofit/>
          </a:bodyPr>
          <a:lstStyle/>
          <a:p>
            <a:pPr>
              <a:spcBef>
                <a:spcPts val="0"/>
              </a:spcBef>
            </a:pPr>
            <a:r>
              <a:rPr lang="en" sz="1800"/>
              <a:t>3</a:t>
            </a:r>
          </a:p>
        </p:txBody>
      </p:sp>
      <p:cxnSp>
        <p:nvCxnSpPr>
          <p:cNvPr id="539" name="Shape 539"/>
          <p:cNvCxnSpPr/>
          <p:nvPr/>
        </p:nvCxnSpPr>
        <p:spPr>
          <a:xfrm>
            <a:off x="1664111" y="3719050"/>
            <a:ext cx="987599" cy="0"/>
          </a:xfrm>
          <a:prstGeom prst="straightConnector1">
            <a:avLst/>
          </a:prstGeom>
          <a:noFill/>
          <a:ln w="9525" cap="flat" cmpd="sng">
            <a:solidFill>
              <a:schemeClr val="dk2"/>
            </a:solidFill>
            <a:prstDash val="solid"/>
            <a:round/>
            <a:headEnd type="none" w="lg" len="lg"/>
            <a:tailEnd type="triangle" w="lg" len="lg"/>
          </a:ln>
        </p:spPr>
      </p:cxnSp>
      <p:sp>
        <p:nvSpPr>
          <p:cNvPr id="540" name="Shape 540"/>
          <p:cNvSpPr txBox="1"/>
          <p:nvPr/>
        </p:nvSpPr>
        <p:spPr>
          <a:xfrm>
            <a:off x="1703436" y="3733300"/>
            <a:ext cx="987599" cy="393600"/>
          </a:xfrm>
          <a:prstGeom prst="rect">
            <a:avLst/>
          </a:prstGeom>
          <a:noFill/>
          <a:ln>
            <a:noFill/>
          </a:ln>
        </p:spPr>
        <p:txBody>
          <a:bodyPr lIns="91425" tIns="91425" rIns="91425" bIns="91425" anchor="t" anchorCtr="0">
            <a:noAutofit/>
          </a:bodyPr>
          <a:lstStyle/>
          <a:p>
            <a:pPr>
              <a:spcBef>
                <a:spcPts val="0"/>
              </a:spcBef>
            </a:pPr>
            <a:r>
              <a:rPr lang="en" sz="1800" dirty="0"/>
              <a:t>CONV,</a:t>
            </a:r>
          </a:p>
          <a:p>
            <a:pPr>
              <a:spcBef>
                <a:spcPts val="0"/>
              </a:spcBef>
            </a:pPr>
            <a:r>
              <a:rPr lang="en" sz="1800" dirty="0"/>
              <a:t>ReLU</a:t>
            </a:r>
          </a:p>
          <a:p>
            <a:pPr>
              <a:spcBef>
                <a:spcPts val="0"/>
              </a:spcBef>
            </a:pPr>
            <a:r>
              <a:rPr lang="en" sz="1800" dirty="0">
                <a:solidFill>
                  <a:srgbClr val="0000FF"/>
                </a:solidFill>
              </a:rPr>
              <a:t>e.g. 6 filters of 5x5x3</a:t>
            </a:r>
          </a:p>
        </p:txBody>
      </p:sp>
      <p:sp>
        <p:nvSpPr>
          <p:cNvPr id="541" name="Shape 541"/>
          <p:cNvSpPr/>
          <p:nvPr/>
        </p:nvSpPr>
        <p:spPr>
          <a:xfrm>
            <a:off x="2873910" y="2440400"/>
            <a:ext cx="956400" cy="27579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542" name="Shape 542"/>
          <p:cNvSpPr txBox="1"/>
          <p:nvPr/>
        </p:nvSpPr>
        <p:spPr>
          <a:xfrm>
            <a:off x="3486535" y="4740400"/>
            <a:ext cx="491700" cy="309600"/>
          </a:xfrm>
          <a:prstGeom prst="rect">
            <a:avLst/>
          </a:prstGeom>
          <a:noFill/>
          <a:ln>
            <a:noFill/>
          </a:ln>
        </p:spPr>
        <p:txBody>
          <a:bodyPr lIns="91425" tIns="91425" rIns="91425" bIns="91425" anchor="t" anchorCtr="0">
            <a:noAutofit/>
          </a:bodyPr>
          <a:lstStyle/>
          <a:p>
            <a:pPr>
              <a:spcBef>
                <a:spcPts val="0"/>
              </a:spcBef>
            </a:pPr>
            <a:r>
              <a:rPr lang="en" sz="1800"/>
              <a:t>28</a:t>
            </a:r>
          </a:p>
        </p:txBody>
      </p:sp>
      <p:sp>
        <p:nvSpPr>
          <p:cNvPr id="543" name="Shape 543"/>
          <p:cNvSpPr txBox="1"/>
          <p:nvPr/>
        </p:nvSpPr>
        <p:spPr>
          <a:xfrm>
            <a:off x="3850835" y="2667226"/>
            <a:ext cx="491700" cy="282299"/>
          </a:xfrm>
          <a:prstGeom prst="rect">
            <a:avLst/>
          </a:prstGeom>
          <a:noFill/>
          <a:ln>
            <a:noFill/>
          </a:ln>
        </p:spPr>
        <p:txBody>
          <a:bodyPr lIns="91425" tIns="91425" rIns="91425" bIns="91425" anchor="t" anchorCtr="0">
            <a:noAutofit/>
          </a:bodyPr>
          <a:lstStyle/>
          <a:p>
            <a:pPr>
              <a:spcBef>
                <a:spcPts val="0"/>
              </a:spcBef>
            </a:pPr>
            <a:r>
              <a:rPr lang="en" sz="1800"/>
              <a:t>28</a:t>
            </a:r>
          </a:p>
        </p:txBody>
      </p:sp>
      <p:sp>
        <p:nvSpPr>
          <p:cNvPr id="544" name="Shape 544"/>
          <p:cNvSpPr txBox="1"/>
          <p:nvPr/>
        </p:nvSpPr>
        <p:spPr>
          <a:xfrm>
            <a:off x="2815922" y="5132033"/>
            <a:ext cx="491700" cy="182099"/>
          </a:xfrm>
          <a:prstGeom prst="rect">
            <a:avLst/>
          </a:prstGeom>
          <a:noFill/>
          <a:ln>
            <a:noFill/>
          </a:ln>
        </p:spPr>
        <p:txBody>
          <a:bodyPr lIns="91425" tIns="91425" rIns="91425" bIns="91425" anchor="t" anchorCtr="0">
            <a:noAutofit/>
          </a:bodyPr>
          <a:lstStyle/>
          <a:p>
            <a:pPr>
              <a:spcBef>
                <a:spcPts val="0"/>
              </a:spcBef>
            </a:pPr>
            <a:r>
              <a:rPr lang="en" sz="1800"/>
              <a:t>6</a:t>
            </a:r>
          </a:p>
        </p:txBody>
      </p:sp>
      <p:cxnSp>
        <p:nvCxnSpPr>
          <p:cNvPr id="545" name="Shape 545"/>
          <p:cNvCxnSpPr/>
          <p:nvPr/>
        </p:nvCxnSpPr>
        <p:spPr>
          <a:xfrm>
            <a:off x="4407311" y="3719050"/>
            <a:ext cx="987599" cy="0"/>
          </a:xfrm>
          <a:prstGeom prst="straightConnector1">
            <a:avLst/>
          </a:prstGeom>
          <a:noFill/>
          <a:ln w="9525" cap="flat" cmpd="sng">
            <a:solidFill>
              <a:schemeClr val="dk2"/>
            </a:solidFill>
            <a:prstDash val="solid"/>
            <a:round/>
            <a:headEnd type="none" w="lg" len="lg"/>
            <a:tailEnd type="triangle" w="lg" len="lg"/>
          </a:ln>
        </p:spPr>
      </p:cxnSp>
      <p:sp>
        <p:nvSpPr>
          <p:cNvPr id="546" name="Shape 546"/>
          <p:cNvSpPr txBox="1"/>
          <p:nvPr/>
        </p:nvSpPr>
        <p:spPr>
          <a:xfrm>
            <a:off x="4446635" y="3733300"/>
            <a:ext cx="1063200" cy="393600"/>
          </a:xfrm>
          <a:prstGeom prst="rect">
            <a:avLst/>
          </a:prstGeom>
          <a:noFill/>
          <a:ln>
            <a:noFill/>
          </a:ln>
        </p:spPr>
        <p:txBody>
          <a:bodyPr lIns="91425" tIns="91425" rIns="91425" bIns="91425" anchor="t" anchorCtr="0">
            <a:noAutofit/>
          </a:bodyPr>
          <a:lstStyle/>
          <a:p>
            <a:pPr>
              <a:spcBef>
                <a:spcPts val="0"/>
              </a:spcBef>
            </a:pPr>
            <a:r>
              <a:rPr lang="en" sz="1800" dirty="0"/>
              <a:t>CONV,</a:t>
            </a:r>
          </a:p>
          <a:p>
            <a:pPr>
              <a:spcBef>
                <a:spcPts val="0"/>
              </a:spcBef>
            </a:pPr>
            <a:r>
              <a:rPr lang="en" sz="1800" dirty="0"/>
              <a:t>ReLU</a:t>
            </a:r>
          </a:p>
          <a:p>
            <a:pPr>
              <a:spcBef>
                <a:spcPts val="0"/>
              </a:spcBef>
            </a:pPr>
            <a:r>
              <a:rPr lang="en" sz="1800" dirty="0">
                <a:solidFill>
                  <a:srgbClr val="38761D"/>
                </a:solidFill>
              </a:rPr>
              <a:t>e.g. 10 filters of 5x5x</a:t>
            </a:r>
            <a:r>
              <a:rPr lang="en" sz="1800" b="1" dirty="0">
                <a:solidFill>
                  <a:srgbClr val="38761D"/>
                </a:solidFill>
              </a:rPr>
              <a:t>6</a:t>
            </a:r>
            <a:endParaRPr lang="en" sz="1800" dirty="0">
              <a:solidFill>
                <a:srgbClr val="38761D"/>
              </a:solidFill>
            </a:endParaRPr>
          </a:p>
        </p:txBody>
      </p:sp>
      <p:sp>
        <p:nvSpPr>
          <p:cNvPr id="547" name="Shape 547"/>
          <p:cNvSpPr/>
          <p:nvPr/>
        </p:nvSpPr>
        <p:spPr>
          <a:xfrm>
            <a:off x="5617110" y="2440400"/>
            <a:ext cx="956400" cy="2757900"/>
          </a:xfrm>
          <a:prstGeom prst="cube">
            <a:avLst>
              <a:gd name="adj" fmla="val 77711"/>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cxnSp>
        <p:nvCxnSpPr>
          <p:cNvPr id="548" name="Shape 548"/>
          <p:cNvCxnSpPr/>
          <p:nvPr/>
        </p:nvCxnSpPr>
        <p:spPr>
          <a:xfrm>
            <a:off x="6998111" y="3719050"/>
            <a:ext cx="987599" cy="0"/>
          </a:xfrm>
          <a:prstGeom prst="straightConnector1">
            <a:avLst/>
          </a:prstGeom>
          <a:noFill/>
          <a:ln w="9525" cap="flat" cmpd="sng">
            <a:solidFill>
              <a:schemeClr val="dk2"/>
            </a:solidFill>
            <a:prstDash val="solid"/>
            <a:round/>
            <a:headEnd type="none" w="lg" len="lg"/>
            <a:tailEnd type="triangle" w="lg" len="lg"/>
          </a:ln>
        </p:spPr>
      </p:cxnSp>
      <p:sp>
        <p:nvSpPr>
          <p:cNvPr id="549" name="Shape 549"/>
          <p:cNvSpPr txBox="1"/>
          <p:nvPr/>
        </p:nvSpPr>
        <p:spPr>
          <a:xfrm>
            <a:off x="7037436" y="3733300"/>
            <a:ext cx="987599" cy="393600"/>
          </a:xfrm>
          <a:prstGeom prst="rect">
            <a:avLst/>
          </a:prstGeom>
          <a:noFill/>
          <a:ln>
            <a:noFill/>
          </a:ln>
        </p:spPr>
        <p:txBody>
          <a:bodyPr lIns="91425" tIns="91425" rIns="91425" bIns="91425" anchor="t" anchorCtr="0">
            <a:noAutofit/>
          </a:bodyPr>
          <a:lstStyle/>
          <a:p>
            <a:pPr>
              <a:spcBef>
                <a:spcPts val="0"/>
              </a:spcBef>
            </a:pPr>
            <a:r>
              <a:rPr lang="en" sz="1800"/>
              <a:t>CONV,</a:t>
            </a:r>
          </a:p>
          <a:p>
            <a:pPr>
              <a:spcBef>
                <a:spcPts val="0"/>
              </a:spcBef>
            </a:pPr>
            <a:r>
              <a:rPr lang="en" sz="1800"/>
              <a:t>ReLU</a:t>
            </a:r>
          </a:p>
        </p:txBody>
      </p:sp>
      <p:sp>
        <p:nvSpPr>
          <p:cNvPr id="550" name="Shape 550"/>
          <p:cNvSpPr txBox="1"/>
          <p:nvPr/>
        </p:nvSpPr>
        <p:spPr>
          <a:xfrm>
            <a:off x="8254035" y="3474250"/>
            <a:ext cx="956400" cy="354000"/>
          </a:xfrm>
          <a:prstGeom prst="rect">
            <a:avLst/>
          </a:prstGeom>
          <a:noFill/>
          <a:ln>
            <a:noFill/>
          </a:ln>
        </p:spPr>
        <p:txBody>
          <a:bodyPr lIns="91425" tIns="91425" rIns="91425" bIns="91425" anchor="t" anchorCtr="0">
            <a:noAutofit/>
          </a:bodyPr>
          <a:lstStyle/>
          <a:p>
            <a:pPr>
              <a:spcBef>
                <a:spcPts val="0"/>
              </a:spcBef>
            </a:pPr>
            <a:r>
              <a:rPr lang="en" sz="2400"/>
              <a:t>….</a:t>
            </a:r>
          </a:p>
        </p:txBody>
      </p:sp>
      <p:sp>
        <p:nvSpPr>
          <p:cNvPr id="551" name="Shape 551"/>
          <p:cNvSpPr txBox="1"/>
          <p:nvPr/>
        </p:nvSpPr>
        <p:spPr>
          <a:xfrm>
            <a:off x="5482922" y="5132033"/>
            <a:ext cx="491700" cy="182099"/>
          </a:xfrm>
          <a:prstGeom prst="rect">
            <a:avLst/>
          </a:prstGeom>
          <a:noFill/>
          <a:ln>
            <a:noFill/>
          </a:ln>
        </p:spPr>
        <p:txBody>
          <a:bodyPr lIns="91425" tIns="91425" rIns="91425" bIns="91425" anchor="t" anchorCtr="0">
            <a:noAutofit/>
          </a:bodyPr>
          <a:lstStyle/>
          <a:p>
            <a:pPr>
              <a:spcBef>
                <a:spcPts val="0"/>
              </a:spcBef>
            </a:pPr>
            <a:r>
              <a:rPr lang="en" sz="1800"/>
              <a:t>10</a:t>
            </a:r>
          </a:p>
        </p:txBody>
      </p:sp>
      <p:sp>
        <p:nvSpPr>
          <p:cNvPr id="552" name="Shape 552"/>
          <p:cNvSpPr txBox="1"/>
          <p:nvPr/>
        </p:nvSpPr>
        <p:spPr>
          <a:xfrm>
            <a:off x="6229735" y="4740400"/>
            <a:ext cx="491700" cy="309600"/>
          </a:xfrm>
          <a:prstGeom prst="rect">
            <a:avLst/>
          </a:prstGeom>
          <a:noFill/>
          <a:ln>
            <a:noFill/>
          </a:ln>
        </p:spPr>
        <p:txBody>
          <a:bodyPr lIns="91425" tIns="91425" rIns="91425" bIns="91425" anchor="t" anchorCtr="0">
            <a:noAutofit/>
          </a:bodyPr>
          <a:lstStyle/>
          <a:p>
            <a:pPr>
              <a:spcBef>
                <a:spcPts val="0"/>
              </a:spcBef>
            </a:pPr>
            <a:r>
              <a:rPr lang="en" sz="1800"/>
              <a:t>24</a:t>
            </a:r>
          </a:p>
        </p:txBody>
      </p:sp>
      <p:sp>
        <p:nvSpPr>
          <p:cNvPr id="553" name="Shape 553"/>
          <p:cNvSpPr txBox="1"/>
          <p:nvPr/>
        </p:nvSpPr>
        <p:spPr>
          <a:xfrm>
            <a:off x="6594035" y="2667226"/>
            <a:ext cx="491700" cy="282299"/>
          </a:xfrm>
          <a:prstGeom prst="rect">
            <a:avLst/>
          </a:prstGeom>
          <a:noFill/>
          <a:ln>
            <a:noFill/>
          </a:ln>
        </p:spPr>
        <p:txBody>
          <a:bodyPr lIns="91425" tIns="91425" rIns="91425" bIns="91425" anchor="t" anchorCtr="0">
            <a:noAutofit/>
          </a:bodyPr>
          <a:lstStyle/>
          <a:p>
            <a:pPr>
              <a:spcBef>
                <a:spcPts val="0"/>
              </a:spcBef>
            </a:pPr>
            <a:r>
              <a:rPr lang="en" sz="1800"/>
              <a:t>24</a:t>
            </a:r>
          </a:p>
        </p:txBody>
      </p:sp>
      <p:sp>
        <p:nvSpPr>
          <p:cNvPr id="22" name="Shape 169">
            <a:extLst>
              <a:ext uri="{FF2B5EF4-FFF2-40B4-BE49-F238E27FC236}">
                <a16:creationId xmlns:a16="http://schemas.microsoft.com/office/drawing/2014/main" id="{B536465C-575C-0E4D-ABEB-4E778B0590C6}"/>
              </a:ext>
            </a:extLst>
          </p:cNvPr>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Multiple convolutional layers…</a:t>
            </a:r>
          </a:p>
        </p:txBody>
      </p:sp>
    </p:spTree>
    <p:extLst>
      <p:ext uri="{BB962C8B-B14F-4D97-AF65-F5344CB8AC3E}">
        <p14:creationId xmlns:p14="http://schemas.microsoft.com/office/powerpoint/2010/main" val="145728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6" name="Shape 526"/>
          <p:cNvSpPr txBox="1"/>
          <p:nvPr/>
        </p:nvSpPr>
        <p:spPr>
          <a:xfrm>
            <a:off x="264125" y="1066725"/>
            <a:ext cx="8586798" cy="737700"/>
          </a:xfrm>
          <a:prstGeom prst="rect">
            <a:avLst/>
          </a:prstGeom>
          <a:noFill/>
          <a:ln>
            <a:noFill/>
          </a:ln>
        </p:spPr>
        <p:txBody>
          <a:bodyPr lIns="91425" tIns="91425" rIns="91425" bIns="91425" anchor="t" anchorCtr="0">
            <a:noAutofit/>
          </a:bodyPr>
          <a:lstStyle/>
          <a:p>
            <a:pPr>
              <a:spcBef>
                <a:spcPts val="0"/>
              </a:spcBef>
            </a:pPr>
            <a:r>
              <a:rPr lang="en" sz="3000" dirty="0"/>
              <a:t>In practice: we add zero-padding to the image</a:t>
            </a:r>
          </a:p>
        </p:txBody>
      </p:sp>
      <p:sp>
        <p:nvSpPr>
          <p:cNvPr id="527" name="Shape 527"/>
          <p:cNvSpPr txBox="1"/>
          <p:nvPr/>
        </p:nvSpPr>
        <p:spPr>
          <a:xfrm>
            <a:off x="3537494" y="1696966"/>
            <a:ext cx="5454106" cy="4703834"/>
          </a:xfrm>
          <a:prstGeom prst="rect">
            <a:avLst/>
          </a:prstGeom>
          <a:noFill/>
          <a:ln>
            <a:noFill/>
          </a:ln>
        </p:spPr>
        <p:txBody>
          <a:bodyPr lIns="91425" tIns="91425" rIns="91425" bIns="91425" anchor="t" anchorCtr="0">
            <a:noAutofit/>
          </a:bodyPr>
          <a:lstStyle/>
          <a:p>
            <a:pPr>
              <a:spcBef>
                <a:spcPts val="0"/>
              </a:spcBef>
            </a:pPr>
            <a:r>
              <a:rPr lang="en" sz="2000" dirty="0"/>
              <a:t>e.g. image of 7x7</a:t>
            </a:r>
          </a:p>
          <a:p>
            <a:pPr>
              <a:spcBef>
                <a:spcPts val="0"/>
              </a:spcBef>
            </a:pPr>
            <a:r>
              <a:rPr lang="ro-RO" sz="2000" dirty="0"/>
              <a:t>f</a:t>
            </a:r>
            <a:r>
              <a:rPr lang="en" sz="2000" dirty="0" err="1"/>
              <a:t>ilter</a:t>
            </a:r>
            <a:r>
              <a:rPr lang="en" sz="2000" dirty="0"/>
              <a:t> of</a:t>
            </a:r>
            <a:r>
              <a:rPr lang="en" sz="2000" b="1" dirty="0"/>
              <a:t> 3x3</a:t>
            </a:r>
            <a:r>
              <a:rPr lang="en" sz="2000" dirty="0"/>
              <a:t>, with </a:t>
            </a:r>
            <a:r>
              <a:rPr lang="en" sz="2000" b="1" dirty="0"/>
              <a:t>stride 1 </a:t>
            </a:r>
          </a:p>
          <a:p>
            <a:pPr>
              <a:spcBef>
                <a:spcPts val="0"/>
              </a:spcBef>
            </a:pPr>
            <a:r>
              <a:rPr lang="en" sz="2000" b="1" dirty="0"/>
              <a:t>padding of 1 pixel</a:t>
            </a:r>
            <a:r>
              <a:rPr lang="en" sz="2000" dirty="0"/>
              <a:t> with value 0</a:t>
            </a:r>
          </a:p>
          <a:p>
            <a:pPr>
              <a:spcBef>
                <a:spcPts val="0"/>
              </a:spcBef>
            </a:pPr>
            <a:r>
              <a:rPr lang="en" sz="2000" dirty="0">
                <a:solidFill>
                  <a:srgbClr val="0000FF"/>
                </a:solidFill>
              </a:rPr>
              <a:t>Q: How does the activation look?</a:t>
            </a:r>
          </a:p>
          <a:p>
            <a:pPr>
              <a:spcBef>
                <a:spcPts val="0"/>
              </a:spcBef>
            </a:pPr>
            <a:endParaRPr sz="2000" dirty="0"/>
          </a:p>
          <a:p>
            <a:pPr>
              <a:spcBef>
                <a:spcPts val="0"/>
              </a:spcBef>
            </a:pPr>
            <a:r>
              <a:rPr lang="en" sz="2000" b="1" dirty="0"/>
              <a:t>=&gt; Output of 7x7</a:t>
            </a:r>
          </a:p>
          <a:p>
            <a:pPr>
              <a:spcBef>
                <a:spcPts val="0"/>
              </a:spcBef>
            </a:pPr>
            <a:r>
              <a:rPr lang="en" sz="2000" dirty="0"/>
              <a:t>In general, we use convolutional layers with stride 1, filters of size FxF, and padding of size (F-1)/2. (this preserves the size of the input image / activation map)</a:t>
            </a:r>
          </a:p>
          <a:p>
            <a:pPr>
              <a:spcBef>
                <a:spcPts val="0"/>
              </a:spcBef>
            </a:pPr>
            <a:r>
              <a:rPr lang="en" sz="2000" dirty="0">
                <a:solidFill>
                  <a:srgbClr val="0000FF"/>
                </a:solidFill>
              </a:rPr>
              <a:t>e.g. F = 3 =&gt; padding of 1 pixel (value 0)</a:t>
            </a:r>
          </a:p>
          <a:p>
            <a:pPr lvl="0"/>
            <a:r>
              <a:rPr lang="en" sz="2000" dirty="0">
                <a:solidFill>
                  <a:srgbClr val="0000FF"/>
                </a:solidFill>
              </a:rPr>
              <a:t>       F = 5 =&gt; padding of 2 pixeli (value 0)</a:t>
            </a:r>
          </a:p>
          <a:p>
            <a:pPr lvl="0"/>
            <a:r>
              <a:rPr lang="en" sz="2000" dirty="0">
                <a:solidFill>
                  <a:srgbClr val="0000FF"/>
                </a:solidFill>
              </a:rPr>
              <a:t>       F = 7 =&gt; padding of 3 pixeli (value 0)</a:t>
            </a:r>
          </a:p>
          <a:p>
            <a:pPr>
              <a:spcBef>
                <a:spcPts val="0"/>
              </a:spcBef>
            </a:pPr>
            <a:endParaRPr sz="2000" dirty="0"/>
          </a:p>
          <a:p>
            <a:pPr>
              <a:spcBef>
                <a:spcPts val="0"/>
              </a:spcBef>
            </a:pPr>
            <a:endParaRPr sz="2000" dirty="0"/>
          </a:p>
        </p:txBody>
      </p:sp>
      <p:graphicFrame>
        <p:nvGraphicFramePr>
          <p:cNvPr id="528" name="Shape 528"/>
          <p:cNvGraphicFramePr/>
          <p:nvPr>
            <p:extLst>
              <p:ext uri="{D42A27DB-BD31-4B8C-83A1-F6EECF244321}">
                <p14:modId xmlns:p14="http://schemas.microsoft.com/office/powerpoint/2010/main" val="318170332"/>
              </p:ext>
            </p:extLst>
          </p:nvPr>
        </p:nvGraphicFramePr>
        <p:xfrm>
          <a:off x="211913" y="1804425"/>
          <a:ext cx="3325581" cy="3565890"/>
        </p:xfrm>
        <a:graphic>
          <a:graphicData uri="http://schemas.openxmlformats.org/drawingml/2006/table">
            <a:tbl>
              <a:tblPr>
                <a:noFill/>
              </a:tblPr>
              <a:tblGrid>
                <a:gridCol w="369509">
                  <a:extLst>
                    <a:ext uri="{9D8B030D-6E8A-4147-A177-3AD203B41FA5}">
                      <a16:colId xmlns:a16="http://schemas.microsoft.com/office/drawing/2014/main" val="20000"/>
                    </a:ext>
                  </a:extLst>
                </a:gridCol>
                <a:gridCol w="369509">
                  <a:extLst>
                    <a:ext uri="{9D8B030D-6E8A-4147-A177-3AD203B41FA5}">
                      <a16:colId xmlns:a16="http://schemas.microsoft.com/office/drawing/2014/main" val="20001"/>
                    </a:ext>
                  </a:extLst>
                </a:gridCol>
                <a:gridCol w="369509">
                  <a:extLst>
                    <a:ext uri="{9D8B030D-6E8A-4147-A177-3AD203B41FA5}">
                      <a16:colId xmlns:a16="http://schemas.microsoft.com/office/drawing/2014/main" val="20002"/>
                    </a:ext>
                  </a:extLst>
                </a:gridCol>
                <a:gridCol w="369509">
                  <a:extLst>
                    <a:ext uri="{9D8B030D-6E8A-4147-A177-3AD203B41FA5}">
                      <a16:colId xmlns:a16="http://schemas.microsoft.com/office/drawing/2014/main" val="20003"/>
                    </a:ext>
                  </a:extLst>
                </a:gridCol>
                <a:gridCol w="369509">
                  <a:extLst>
                    <a:ext uri="{9D8B030D-6E8A-4147-A177-3AD203B41FA5}">
                      <a16:colId xmlns:a16="http://schemas.microsoft.com/office/drawing/2014/main" val="20004"/>
                    </a:ext>
                  </a:extLst>
                </a:gridCol>
                <a:gridCol w="369509">
                  <a:extLst>
                    <a:ext uri="{9D8B030D-6E8A-4147-A177-3AD203B41FA5}">
                      <a16:colId xmlns:a16="http://schemas.microsoft.com/office/drawing/2014/main" val="20005"/>
                    </a:ext>
                  </a:extLst>
                </a:gridCol>
                <a:gridCol w="369509">
                  <a:extLst>
                    <a:ext uri="{9D8B030D-6E8A-4147-A177-3AD203B41FA5}">
                      <a16:colId xmlns:a16="http://schemas.microsoft.com/office/drawing/2014/main" val="20006"/>
                    </a:ext>
                  </a:extLst>
                </a:gridCol>
                <a:gridCol w="369509">
                  <a:extLst>
                    <a:ext uri="{9D8B030D-6E8A-4147-A177-3AD203B41FA5}">
                      <a16:colId xmlns:a16="http://schemas.microsoft.com/office/drawing/2014/main" val="20007"/>
                    </a:ext>
                  </a:extLst>
                </a:gridCol>
                <a:gridCol w="369509">
                  <a:extLst>
                    <a:ext uri="{9D8B030D-6E8A-4147-A177-3AD203B41FA5}">
                      <a16:colId xmlns:a16="http://schemas.microsoft.com/office/drawing/2014/main" val="20008"/>
                    </a:ext>
                  </a:extLst>
                </a:gridCol>
              </a:tblGrid>
              <a:tr h="349842">
                <a:tc>
                  <a:txBody>
                    <a:bodyPr/>
                    <a:lstStyle/>
                    <a:p>
                      <a:pPr lvl="0" rtl="0">
                        <a:spcBef>
                          <a:spcPts val="0"/>
                        </a:spcBef>
                        <a:buNone/>
                      </a:pPr>
                      <a:r>
                        <a:rPr lang="en" sz="1400" dirty="0"/>
                        <a:t>0</a:t>
                      </a:r>
                    </a:p>
                  </a:txBody>
                  <a:tcPr marL="91425" marR="91425" marT="91425" marB="91425">
                    <a:solidFill>
                      <a:srgbClr val="D9EAD3"/>
                    </a:solidFill>
                  </a:tcPr>
                </a:tc>
                <a:tc>
                  <a:txBody>
                    <a:bodyPr/>
                    <a:lstStyle/>
                    <a:p>
                      <a:pPr lvl="0" rtl="0">
                        <a:spcBef>
                          <a:spcPts val="0"/>
                        </a:spcBef>
                        <a:buNone/>
                      </a:pPr>
                      <a:r>
                        <a:rPr lang="en" sz="1400" dirty="0"/>
                        <a:t>0</a:t>
                      </a:r>
                    </a:p>
                  </a:txBody>
                  <a:tcPr marL="91425" marR="91425" marT="91425" marB="91425">
                    <a:solidFill>
                      <a:srgbClr val="D9EAD3"/>
                    </a:solidFill>
                  </a:tcPr>
                </a:tc>
                <a:tc>
                  <a:txBody>
                    <a:bodyPr/>
                    <a:lstStyle/>
                    <a:p>
                      <a:pPr lvl="0" rtl="0">
                        <a:spcBef>
                          <a:spcPts val="0"/>
                        </a:spcBef>
                        <a:buNone/>
                      </a:pPr>
                      <a:r>
                        <a:rPr lang="en" sz="1400" dirty="0"/>
                        <a:t>0</a:t>
                      </a:r>
                    </a:p>
                  </a:txBody>
                  <a:tcPr marL="91425" marR="91425" marT="91425" marB="91425">
                    <a:solidFill>
                      <a:srgbClr val="D9EAD3"/>
                    </a:solidFill>
                  </a:tcPr>
                </a:tc>
                <a:tc>
                  <a:txBody>
                    <a:bodyPr/>
                    <a:lstStyle/>
                    <a:p>
                      <a:pPr lvl="0" rtl="0">
                        <a:spcBef>
                          <a:spcPts val="0"/>
                        </a:spcBef>
                        <a:buNone/>
                      </a:pPr>
                      <a:r>
                        <a:rPr lang="en" sz="1400" dirty="0"/>
                        <a:t>0</a:t>
                      </a:r>
                    </a:p>
                  </a:txBody>
                  <a:tcPr marL="91425" marR="91425" marT="91425" marB="91425">
                    <a:solidFill>
                      <a:srgbClr val="D9D9D9"/>
                    </a:solidFill>
                  </a:tcPr>
                </a:tc>
                <a:tc>
                  <a:txBody>
                    <a:bodyPr/>
                    <a:lstStyle/>
                    <a:p>
                      <a:pPr lvl="0" rtl="0">
                        <a:spcBef>
                          <a:spcPts val="0"/>
                        </a:spcBef>
                        <a:buNone/>
                      </a:pPr>
                      <a:r>
                        <a:rPr lang="en" sz="1400" dirty="0"/>
                        <a:t>0</a:t>
                      </a:r>
                    </a:p>
                  </a:txBody>
                  <a:tcPr marL="91425" marR="91425" marT="91425" marB="91425">
                    <a:solidFill>
                      <a:srgbClr val="D9D9D9"/>
                    </a:solidFill>
                  </a:tcPr>
                </a:tc>
                <a:tc>
                  <a:txBody>
                    <a:bodyPr/>
                    <a:lstStyle/>
                    <a:p>
                      <a:pPr lvl="0" rtl="0">
                        <a:spcBef>
                          <a:spcPts val="0"/>
                        </a:spcBef>
                        <a:buNone/>
                      </a:pPr>
                      <a:r>
                        <a:rPr lang="en" sz="1400" dirty="0"/>
                        <a:t>0</a:t>
                      </a:r>
                    </a:p>
                  </a:txBody>
                  <a:tcPr marL="91425" marR="91425" marT="91425" marB="91425">
                    <a:solidFill>
                      <a:srgbClr val="D9D9D9"/>
                    </a:solidFill>
                  </a:tcPr>
                </a:tc>
                <a:tc>
                  <a:txBody>
                    <a:bodyPr/>
                    <a:lstStyle/>
                    <a:p>
                      <a:pPr lvl="0" rtl="0">
                        <a:spcBef>
                          <a:spcPts val="0"/>
                        </a:spcBef>
                        <a:buNone/>
                      </a:pPr>
                      <a:endParaRPr sz="1400" dirty="0"/>
                    </a:p>
                  </a:txBody>
                  <a:tcPr marL="91425" marR="91425" marT="91425" marB="91425">
                    <a:solidFill>
                      <a:srgbClr val="D9D9D9"/>
                    </a:solidFill>
                  </a:tcPr>
                </a:tc>
                <a:tc>
                  <a:txBody>
                    <a:bodyPr/>
                    <a:lstStyle/>
                    <a:p>
                      <a:pPr lvl="0" rtl="0">
                        <a:spcBef>
                          <a:spcPts val="0"/>
                        </a:spcBef>
                        <a:buNone/>
                      </a:pPr>
                      <a:endParaRPr sz="1400" dirty="0"/>
                    </a:p>
                  </a:txBody>
                  <a:tcPr marL="91425" marR="91425" marT="91425" marB="91425">
                    <a:solidFill>
                      <a:srgbClr val="D9D9D9"/>
                    </a:solidFill>
                  </a:tcPr>
                </a:tc>
                <a:tc>
                  <a:txBody>
                    <a:bodyPr/>
                    <a:lstStyle/>
                    <a:p>
                      <a:pPr lvl="0" rtl="0">
                        <a:spcBef>
                          <a:spcPts val="0"/>
                        </a:spcBef>
                        <a:buNone/>
                      </a:pPr>
                      <a:endParaRPr sz="1400" dirty="0"/>
                    </a:p>
                  </a:txBody>
                  <a:tcPr marL="91425" marR="91425" marT="91425" marB="91425">
                    <a:solidFill>
                      <a:srgbClr val="D9D9D9"/>
                    </a:solidFill>
                  </a:tcPr>
                </a:tc>
                <a:extLst>
                  <a:ext uri="{0D108BD9-81ED-4DB2-BD59-A6C34878D82A}">
                    <a16:rowId xmlns:a16="http://schemas.microsoft.com/office/drawing/2014/main" val="10000"/>
                  </a:ext>
                </a:extLst>
              </a:tr>
              <a:tr h="349842">
                <a:tc>
                  <a:txBody>
                    <a:bodyPr/>
                    <a:lstStyle/>
                    <a:p>
                      <a:pPr lvl="0" rtl="0">
                        <a:spcBef>
                          <a:spcPts val="0"/>
                        </a:spcBef>
                        <a:buNone/>
                      </a:pPr>
                      <a:r>
                        <a:rPr lang="en" sz="1400"/>
                        <a:t>0</a:t>
                      </a:r>
                    </a:p>
                  </a:txBody>
                  <a:tcPr marL="91425" marR="91425" marT="91425" marB="91425">
                    <a:solidFill>
                      <a:srgbClr val="D9EAD3"/>
                    </a:solidFill>
                  </a:tcPr>
                </a:tc>
                <a:tc>
                  <a:txBody>
                    <a:bodyPr/>
                    <a:lstStyle/>
                    <a:p>
                      <a:pPr lvl="0" rtl="0">
                        <a:spcBef>
                          <a:spcPts val="0"/>
                        </a:spcBef>
                        <a:buNone/>
                      </a:pPr>
                      <a:endParaRPr sz="1400"/>
                    </a:p>
                  </a:txBody>
                  <a:tcPr marL="91425" marR="91425" marT="91425" marB="91425">
                    <a:solidFill>
                      <a:srgbClr val="D9EAD3"/>
                    </a:solidFill>
                  </a:tcPr>
                </a:tc>
                <a:tc>
                  <a:txBody>
                    <a:bodyPr/>
                    <a:lstStyle/>
                    <a:p>
                      <a:pPr lvl="0" rtl="0">
                        <a:spcBef>
                          <a:spcPts val="0"/>
                        </a:spcBef>
                        <a:buNone/>
                      </a:pPr>
                      <a:endParaRPr sz="1400"/>
                    </a:p>
                  </a:txBody>
                  <a:tcPr marL="91425" marR="91425" marT="91425" marB="91425">
                    <a:solidFill>
                      <a:srgbClr val="D9EAD3"/>
                    </a:solidFill>
                  </a:tcPr>
                </a:tc>
                <a:tc>
                  <a:txBody>
                    <a:bodyPr/>
                    <a:lstStyle/>
                    <a:p>
                      <a:pPr lvl="0" rtl="0">
                        <a:spcBef>
                          <a:spcPts val="0"/>
                        </a:spcBef>
                        <a:buNone/>
                      </a:pPr>
                      <a:endParaRPr sz="1400"/>
                    </a:p>
                  </a:txBody>
                  <a:tcPr marL="91425" marR="91425" marT="91425" marB="91425">
                    <a:solidFill>
                      <a:srgbClr val="FFFFFF"/>
                    </a:solidFill>
                  </a:tcPr>
                </a:tc>
                <a:tc>
                  <a:txBody>
                    <a:bodyPr/>
                    <a:lstStyle/>
                    <a:p>
                      <a:pPr lvl="0" rtl="0">
                        <a:spcBef>
                          <a:spcPts val="0"/>
                        </a:spcBef>
                        <a:buNone/>
                      </a:pPr>
                      <a:endParaRPr sz="1400"/>
                    </a:p>
                  </a:txBody>
                  <a:tcPr marL="91425" marR="91425" marT="91425" marB="91425"/>
                </a:tc>
                <a:tc>
                  <a:txBody>
                    <a:bodyPr/>
                    <a:lstStyle/>
                    <a:p>
                      <a:pPr lvl="0" rtl="0">
                        <a:spcBef>
                          <a:spcPts val="0"/>
                        </a:spcBef>
                        <a:buNone/>
                      </a:pPr>
                      <a:endParaRPr sz="1400"/>
                    </a:p>
                  </a:txBody>
                  <a:tcPr marL="91425" marR="91425" marT="91425" marB="91425"/>
                </a:tc>
                <a:tc>
                  <a:txBody>
                    <a:bodyPr/>
                    <a:lstStyle/>
                    <a:p>
                      <a:pPr lvl="0" rtl="0">
                        <a:spcBef>
                          <a:spcPts val="0"/>
                        </a:spcBef>
                        <a:buNone/>
                      </a:pPr>
                      <a:endParaRPr sz="1400"/>
                    </a:p>
                  </a:txBody>
                  <a:tcPr marL="91425" marR="91425" marT="91425" marB="91425"/>
                </a:tc>
                <a:tc>
                  <a:txBody>
                    <a:bodyPr/>
                    <a:lstStyle/>
                    <a:p>
                      <a:pPr lvl="0" rtl="0">
                        <a:spcBef>
                          <a:spcPts val="0"/>
                        </a:spcBef>
                        <a:buNone/>
                      </a:pPr>
                      <a:endParaRPr sz="1400"/>
                    </a:p>
                  </a:txBody>
                  <a:tcPr marL="91425" marR="91425" marT="91425" marB="91425"/>
                </a:tc>
                <a:tc>
                  <a:txBody>
                    <a:bodyPr/>
                    <a:lstStyle/>
                    <a:p>
                      <a:pPr lvl="0" rtl="0">
                        <a:spcBef>
                          <a:spcPts val="0"/>
                        </a:spcBef>
                        <a:buNone/>
                      </a:pPr>
                      <a:endParaRPr sz="1400" dirty="0"/>
                    </a:p>
                  </a:txBody>
                  <a:tcPr marL="91425" marR="91425" marT="91425" marB="91425">
                    <a:solidFill>
                      <a:srgbClr val="D9D9D9"/>
                    </a:solidFill>
                  </a:tcPr>
                </a:tc>
                <a:extLst>
                  <a:ext uri="{0D108BD9-81ED-4DB2-BD59-A6C34878D82A}">
                    <a16:rowId xmlns:a16="http://schemas.microsoft.com/office/drawing/2014/main" val="10001"/>
                  </a:ext>
                </a:extLst>
              </a:tr>
              <a:tr h="349842">
                <a:tc>
                  <a:txBody>
                    <a:bodyPr/>
                    <a:lstStyle/>
                    <a:p>
                      <a:pPr lvl="0" rtl="0">
                        <a:spcBef>
                          <a:spcPts val="0"/>
                        </a:spcBef>
                        <a:buNone/>
                      </a:pPr>
                      <a:r>
                        <a:rPr lang="en" sz="1400"/>
                        <a:t>0</a:t>
                      </a:r>
                    </a:p>
                  </a:txBody>
                  <a:tcPr marL="91425" marR="91425" marT="91425" marB="91425">
                    <a:solidFill>
                      <a:srgbClr val="D9EAD3"/>
                    </a:solidFill>
                  </a:tcPr>
                </a:tc>
                <a:tc>
                  <a:txBody>
                    <a:bodyPr/>
                    <a:lstStyle/>
                    <a:p>
                      <a:pPr lvl="0">
                        <a:spcBef>
                          <a:spcPts val="0"/>
                        </a:spcBef>
                        <a:buNone/>
                      </a:pPr>
                      <a:endParaRPr sz="1400"/>
                    </a:p>
                  </a:txBody>
                  <a:tcPr marL="91425" marR="91425" marT="91425" marB="91425">
                    <a:solidFill>
                      <a:srgbClr val="D9EAD3"/>
                    </a:solidFill>
                  </a:tcPr>
                </a:tc>
                <a:tc>
                  <a:txBody>
                    <a:bodyPr/>
                    <a:lstStyle/>
                    <a:p>
                      <a:pPr lvl="0">
                        <a:spcBef>
                          <a:spcPts val="0"/>
                        </a:spcBef>
                        <a:buNone/>
                      </a:pPr>
                      <a:endParaRPr sz="1400"/>
                    </a:p>
                  </a:txBody>
                  <a:tcPr marL="91425" marR="91425" marT="91425" marB="91425">
                    <a:solidFill>
                      <a:srgbClr val="D9EAD3"/>
                    </a:solidFill>
                  </a:tcPr>
                </a:tc>
                <a:tc>
                  <a:txBody>
                    <a:bodyPr/>
                    <a:lstStyle/>
                    <a:p>
                      <a:pPr lvl="0">
                        <a:spcBef>
                          <a:spcPts val="0"/>
                        </a:spcBef>
                        <a:buNone/>
                      </a:pPr>
                      <a:endParaRPr sz="1400"/>
                    </a:p>
                  </a:txBody>
                  <a:tcPr marL="91425" marR="91425" marT="91425" marB="91425">
                    <a:solidFill>
                      <a:srgbClr val="FFFFFF"/>
                    </a:solidFill>
                  </a:tcPr>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solidFill>
                      <a:srgbClr val="D9D9D9"/>
                    </a:solidFill>
                  </a:tcPr>
                </a:tc>
                <a:extLst>
                  <a:ext uri="{0D108BD9-81ED-4DB2-BD59-A6C34878D82A}">
                    <a16:rowId xmlns:a16="http://schemas.microsoft.com/office/drawing/2014/main" val="10002"/>
                  </a:ext>
                </a:extLst>
              </a:tr>
              <a:tr h="349842">
                <a:tc>
                  <a:txBody>
                    <a:bodyPr/>
                    <a:lstStyle/>
                    <a:p>
                      <a:pPr lvl="0" rtl="0">
                        <a:spcBef>
                          <a:spcPts val="0"/>
                        </a:spcBef>
                        <a:buNone/>
                      </a:pPr>
                      <a:r>
                        <a:rPr lang="en" sz="1400"/>
                        <a:t>0</a:t>
                      </a:r>
                    </a:p>
                  </a:txBody>
                  <a:tcPr marL="91425" marR="91425" marT="91425" marB="91425">
                    <a:solidFill>
                      <a:srgbClr val="D9D9D9"/>
                    </a:solidFill>
                  </a:tcPr>
                </a:tc>
                <a:tc>
                  <a:txBody>
                    <a:bodyPr/>
                    <a:lstStyle/>
                    <a:p>
                      <a:pPr lvl="0" rtl="0">
                        <a:spcBef>
                          <a:spcPts val="0"/>
                        </a:spcBef>
                        <a:buNone/>
                      </a:pPr>
                      <a:endParaRPr sz="1400"/>
                    </a:p>
                  </a:txBody>
                  <a:tcPr marL="91425" marR="91425" marT="91425" marB="91425">
                    <a:solidFill>
                      <a:srgbClr val="FFFFFF"/>
                    </a:solidFill>
                  </a:tcPr>
                </a:tc>
                <a:tc>
                  <a:txBody>
                    <a:bodyPr/>
                    <a:lstStyle/>
                    <a:p>
                      <a:pPr lvl="0">
                        <a:spcBef>
                          <a:spcPts val="0"/>
                        </a:spcBef>
                        <a:buNone/>
                      </a:pPr>
                      <a:endParaRPr sz="1400"/>
                    </a:p>
                  </a:txBody>
                  <a:tcPr marL="91425" marR="91425" marT="91425" marB="91425">
                    <a:solidFill>
                      <a:srgbClr val="FFFFFF"/>
                    </a:solidFill>
                  </a:tcPr>
                </a:tc>
                <a:tc>
                  <a:txBody>
                    <a:bodyPr/>
                    <a:lstStyle/>
                    <a:p>
                      <a:pPr lvl="0">
                        <a:spcBef>
                          <a:spcPts val="0"/>
                        </a:spcBef>
                        <a:buNone/>
                      </a:pPr>
                      <a:endParaRPr sz="1400"/>
                    </a:p>
                  </a:txBody>
                  <a:tcPr marL="91425" marR="91425" marT="91425" marB="91425">
                    <a:solidFill>
                      <a:srgbClr val="FFFFFF"/>
                    </a:solidFill>
                  </a:tcPr>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solidFill>
                      <a:srgbClr val="D9D9D9"/>
                    </a:solidFill>
                  </a:tcPr>
                </a:tc>
                <a:extLst>
                  <a:ext uri="{0D108BD9-81ED-4DB2-BD59-A6C34878D82A}">
                    <a16:rowId xmlns:a16="http://schemas.microsoft.com/office/drawing/2014/main" val="10003"/>
                  </a:ext>
                </a:extLst>
              </a:tr>
              <a:tr h="349842">
                <a:tc>
                  <a:txBody>
                    <a:bodyPr/>
                    <a:lstStyle/>
                    <a:p>
                      <a:pPr lvl="0" rtl="0">
                        <a:spcBef>
                          <a:spcPts val="0"/>
                        </a:spcBef>
                        <a:buNone/>
                      </a:pPr>
                      <a:r>
                        <a:rPr lang="en" sz="1400"/>
                        <a:t>0</a:t>
                      </a:r>
                    </a:p>
                  </a:txBody>
                  <a:tcPr marL="91425" marR="91425" marT="91425" marB="91425">
                    <a:solidFill>
                      <a:srgbClr val="D9D9D9"/>
                    </a:solidFill>
                  </a:tcPr>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rtl="0">
                        <a:spcBef>
                          <a:spcPts val="0"/>
                        </a:spcBef>
                        <a:buNone/>
                      </a:pPr>
                      <a:endParaRPr sz="1400" dirty="0"/>
                    </a:p>
                  </a:txBody>
                  <a:tcPr marL="91425" marR="91425" marT="91425" marB="91425">
                    <a:solidFill>
                      <a:srgbClr val="D9D9D9"/>
                    </a:solidFill>
                  </a:tcPr>
                </a:tc>
                <a:extLst>
                  <a:ext uri="{0D108BD9-81ED-4DB2-BD59-A6C34878D82A}">
                    <a16:rowId xmlns:a16="http://schemas.microsoft.com/office/drawing/2014/main" val="10004"/>
                  </a:ext>
                </a:extLst>
              </a:tr>
              <a:tr h="349842">
                <a:tc>
                  <a:txBody>
                    <a:bodyPr/>
                    <a:lstStyle/>
                    <a:p>
                      <a:pPr lvl="0">
                        <a:spcBef>
                          <a:spcPts val="0"/>
                        </a:spcBef>
                        <a:buNone/>
                      </a:pPr>
                      <a:endParaRPr sz="1400"/>
                    </a:p>
                  </a:txBody>
                  <a:tcPr marL="91425" marR="91425" marT="91425" marB="91425">
                    <a:solidFill>
                      <a:srgbClr val="D9D9D9"/>
                    </a:solidFill>
                  </a:tcPr>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solidFill>
                      <a:srgbClr val="D9D9D9"/>
                    </a:solidFill>
                  </a:tcPr>
                </a:tc>
                <a:extLst>
                  <a:ext uri="{0D108BD9-81ED-4DB2-BD59-A6C34878D82A}">
                    <a16:rowId xmlns:a16="http://schemas.microsoft.com/office/drawing/2014/main" val="10005"/>
                  </a:ext>
                </a:extLst>
              </a:tr>
              <a:tr h="349842">
                <a:tc>
                  <a:txBody>
                    <a:bodyPr/>
                    <a:lstStyle/>
                    <a:p>
                      <a:pPr lvl="0">
                        <a:spcBef>
                          <a:spcPts val="0"/>
                        </a:spcBef>
                        <a:buNone/>
                      </a:pPr>
                      <a:endParaRPr sz="1400"/>
                    </a:p>
                  </a:txBody>
                  <a:tcPr marL="91425" marR="91425" marT="91425" marB="91425">
                    <a:solidFill>
                      <a:srgbClr val="D9D9D9"/>
                    </a:solidFill>
                  </a:tcPr>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solidFill>
                      <a:srgbClr val="D9D9D9"/>
                    </a:solidFill>
                  </a:tcPr>
                </a:tc>
                <a:extLst>
                  <a:ext uri="{0D108BD9-81ED-4DB2-BD59-A6C34878D82A}">
                    <a16:rowId xmlns:a16="http://schemas.microsoft.com/office/drawing/2014/main" val="10006"/>
                  </a:ext>
                </a:extLst>
              </a:tr>
              <a:tr h="349842">
                <a:tc>
                  <a:txBody>
                    <a:bodyPr/>
                    <a:lstStyle/>
                    <a:p>
                      <a:pPr lvl="0">
                        <a:spcBef>
                          <a:spcPts val="0"/>
                        </a:spcBef>
                        <a:buNone/>
                      </a:pPr>
                      <a:endParaRPr sz="1400"/>
                    </a:p>
                  </a:txBody>
                  <a:tcPr marL="91425" marR="91425" marT="91425" marB="91425">
                    <a:solidFill>
                      <a:srgbClr val="D9D9D9"/>
                    </a:solidFill>
                  </a:tcPr>
                </a:tc>
                <a:tc>
                  <a:txBody>
                    <a:bodyPr/>
                    <a:lstStyle/>
                    <a:p>
                      <a:pPr lvl="0">
                        <a:spcBef>
                          <a:spcPts val="0"/>
                        </a:spcBef>
                        <a:buNone/>
                      </a:pPr>
                      <a:endParaRPr sz="1400"/>
                    </a:p>
                  </a:txBody>
                  <a:tcPr marL="91425" marR="91425" marT="91425" marB="91425"/>
                </a:tc>
                <a:tc>
                  <a:txBody>
                    <a:bodyPr/>
                    <a:lstStyle/>
                    <a:p>
                      <a:pPr lvl="0">
                        <a:spcBef>
                          <a:spcPts val="0"/>
                        </a:spcBef>
                        <a:buNone/>
                      </a:pPr>
                      <a:endParaRPr sz="140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dirty="0"/>
                    </a:p>
                  </a:txBody>
                  <a:tcPr marL="91425" marR="91425" marT="91425" marB="91425"/>
                </a:tc>
                <a:tc>
                  <a:txBody>
                    <a:bodyPr/>
                    <a:lstStyle/>
                    <a:p>
                      <a:pPr lvl="0">
                        <a:spcBef>
                          <a:spcPts val="0"/>
                        </a:spcBef>
                        <a:buNone/>
                      </a:pPr>
                      <a:endParaRPr sz="1400"/>
                    </a:p>
                  </a:txBody>
                  <a:tcPr marL="91425" marR="91425" marT="91425" marB="91425"/>
                </a:tc>
                <a:tc>
                  <a:txBody>
                    <a:bodyPr/>
                    <a:lstStyle/>
                    <a:p>
                      <a:pPr lvl="0" rtl="0">
                        <a:spcBef>
                          <a:spcPts val="0"/>
                        </a:spcBef>
                        <a:buNone/>
                      </a:pPr>
                      <a:endParaRPr sz="1400"/>
                    </a:p>
                  </a:txBody>
                  <a:tcPr marL="91425" marR="91425" marT="91425" marB="91425"/>
                </a:tc>
                <a:tc>
                  <a:txBody>
                    <a:bodyPr/>
                    <a:lstStyle/>
                    <a:p>
                      <a:pPr lvl="0" rtl="0">
                        <a:spcBef>
                          <a:spcPts val="0"/>
                        </a:spcBef>
                        <a:buNone/>
                      </a:pPr>
                      <a:endParaRPr sz="1400" dirty="0"/>
                    </a:p>
                  </a:txBody>
                  <a:tcPr marL="91425" marR="91425" marT="91425" marB="91425">
                    <a:solidFill>
                      <a:srgbClr val="D9D9D9"/>
                    </a:solidFill>
                  </a:tcPr>
                </a:tc>
                <a:extLst>
                  <a:ext uri="{0D108BD9-81ED-4DB2-BD59-A6C34878D82A}">
                    <a16:rowId xmlns:a16="http://schemas.microsoft.com/office/drawing/2014/main" val="10007"/>
                  </a:ext>
                </a:extLst>
              </a:tr>
              <a:tr h="349842">
                <a:tc>
                  <a:txBody>
                    <a:bodyPr/>
                    <a:lstStyle/>
                    <a:p>
                      <a:pPr lvl="0">
                        <a:spcBef>
                          <a:spcPts val="0"/>
                        </a:spcBef>
                        <a:buNone/>
                      </a:pPr>
                      <a:endParaRPr sz="1400"/>
                    </a:p>
                  </a:txBody>
                  <a:tcPr marL="91425" marR="91425" marT="91425" marB="91425">
                    <a:solidFill>
                      <a:srgbClr val="D9D9D9"/>
                    </a:solidFill>
                  </a:tcPr>
                </a:tc>
                <a:tc>
                  <a:txBody>
                    <a:bodyPr/>
                    <a:lstStyle/>
                    <a:p>
                      <a:pPr lvl="0">
                        <a:spcBef>
                          <a:spcPts val="0"/>
                        </a:spcBef>
                        <a:buNone/>
                      </a:pPr>
                      <a:endParaRPr sz="1400"/>
                    </a:p>
                  </a:txBody>
                  <a:tcPr marL="91425" marR="91425" marT="91425" marB="91425">
                    <a:solidFill>
                      <a:srgbClr val="D9D9D9"/>
                    </a:solidFill>
                  </a:tcPr>
                </a:tc>
                <a:tc>
                  <a:txBody>
                    <a:bodyPr/>
                    <a:lstStyle/>
                    <a:p>
                      <a:pPr lvl="0">
                        <a:spcBef>
                          <a:spcPts val="0"/>
                        </a:spcBef>
                        <a:buNone/>
                      </a:pPr>
                      <a:endParaRPr sz="1400"/>
                    </a:p>
                  </a:txBody>
                  <a:tcPr marL="91425" marR="91425" marT="91425" marB="91425">
                    <a:solidFill>
                      <a:srgbClr val="D9D9D9"/>
                    </a:solidFill>
                  </a:tcPr>
                </a:tc>
                <a:tc>
                  <a:txBody>
                    <a:bodyPr/>
                    <a:lstStyle/>
                    <a:p>
                      <a:pPr lvl="0">
                        <a:spcBef>
                          <a:spcPts val="0"/>
                        </a:spcBef>
                        <a:buNone/>
                      </a:pPr>
                      <a:endParaRPr sz="1400"/>
                    </a:p>
                  </a:txBody>
                  <a:tcPr marL="91425" marR="91425" marT="91425" marB="91425">
                    <a:solidFill>
                      <a:srgbClr val="D9D9D9"/>
                    </a:solidFill>
                  </a:tcPr>
                </a:tc>
                <a:tc>
                  <a:txBody>
                    <a:bodyPr/>
                    <a:lstStyle/>
                    <a:p>
                      <a:pPr lvl="0" rtl="0">
                        <a:spcBef>
                          <a:spcPts val="0"/>
                        </a:spcBef>
                        <a:buNone/>
                      </a:pPr>
                      <a:endParaRPr sz="1400"/>
                    </a:p>
                  </a:txBody>
                  <a:tcPr marL="91425" marR="91425" marT="91425" marB="91425">
                    <a:solidFill>
                      <a:srgbClr val="D9D9D9"/>
                    </a:solidFill>
                  </a:tcPr>
                </a:tc>
                <a:tc>
                  <a:txBody>
                    <a:bodyPr/>
                    <a:lstStyle/>
                    <a:p>
                      <a:pPr lvl="0">
                        <a:spcBef>
                          <a:spcPts val="0"/>
                        </a:spcBef>
                        <a:buNone/>
                      </a:pPr>
                      <a:endParaRPr sz="1400"/>
                    </a:p>
                  </a:txBody>
                  <a:tcPr marL="91425" marR="91425" marT="91425" marB="91425">
                    <a:solidFill>
                      <a:srgbClr val="D9D9D9"/>
                    </a:solidFill>
                  </a:tcPr>
                </a:tc>
                <a:tc>
                  <a:txBody>
                    <a:bodyPr/>
                    <a:lstStyle/>
                    <a:p>
                      <a:pPr lvl="0">
                        <a:spcBef>
                          <a:spcPts val="0"/>
                        </a:spcBef>
                        <a:buNone/>
                      </a:pPr>
                      <a:endParaRPr sz="1400"/>
                    </a:p>
                  </a:txBody>
                  <a:tcPr marL="91425" marR="91425" marT="91425" marB="91425">
                    <a:solidFill>
                      <a:srgbClr val="D9D9D9"/>
                    </a:solidFill>
                  </a:tcPr>
                </a:tc>
                <a:tc>
                  <a:txBody>
                    <a:bodyPr/>
                    <a:lstStyle/>
                    <a:p>
                      <a:pPr lvl="0" rtl="0">
                        <a:spcBef>
                          <a:spcPts val="0"/>
                        </a:spcBef>
                        <a:buNone/>
                      </a:pPr>
                      <a:endParaRPr sz="1400"/>
                    </a:p>
                  </a:txBody>
                  <a:tcPr marL="91425" marR="91425" marT="91425" marB="91425">
                    <a:solidFill>
                      <a:srgbClr val="D9D9D9"/>
                    </a:solidFill>
                  </a:tcPr>
                </a:tc>
                <a:tc>
                  <a:txBody>
                    <a:bodyPr/>
                    <a:lstStyle/>
                    <a:p>
                      <a:pPr lvl="0" rtl="0">
                        <a:spcBef>
                          <a:spcPts val="0"/>
                        </a:spcBef>
                        <a:buNone/>
                      </a:pPr>
                      <a:endParaRPr sz="1400" dirty="0"/>
                    </a:p>
                  </a:txBody>
                  <a:tcPr marL="91425" marR="91425" marT="91425" marB="91425">
                    <a:solidFill>
                      <a:srgbClr val="D9D9D9"/>
                    </a:solidFill>
                  </a:tcPr>
                </a:tc>
                <a:extLst>
                  <a:ext uri="{0D108BD9-81ED-4DB2-BD59-A6C34878D82A}">
                    <a16:rowId xmlns:a16="http://schemas.microsoft.com/office/drawing/2014/main" val="10008"/>
                  </a:ext>
                </a:extLst>
              </a:tr>
            </a:tbl>
          </a:graphicData>
        </a:graphic>
      </p:graphicFrame>
      <p:sp>
        <p:nvSpPr>
          <p:cNvPr id="5" name="Shape 169">
            <a:extLst>
              <a:ext uri="{FF2B5EF4-FFF2-40B4-BE49-F238E27FC236}">
                <a16:creationId xmlns:a16="http://schemas.microsoft.com/office/drawing/2014/main" id="{04DA0C45-BA53-5940-8969-42225BF46826}"/>
              </a:ext>
            </a:extLst>
          </p:cNvPr>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Size of an activation map</a:t>
            </a:r>
          </a:p>
        </p:txBody>
      </p:sp>
    </p:spTree>
    <p:extLst>
      <p:ext uri="{BB962C8B-B14F-4D97-AF65-F5344CB8AC3E}">
        <p14:creationId xmlns:p14="http://schemas.microsoft.com/office/powerpoint/2010/main" val="270948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7">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7">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60" name="Shape 560"/>
          <p:cNvSpPr txBox="1"/>
          <p:nvPr/>
        </p:nvSpPr>
        <p:spPr>
          <a:xfrm>
            <a:off x="202801" y="2150526"/>
            <a:ext cx="5969399" cy="2057400"/>
          </a:xfrm>
          <a:prstGeom prst="rect">
            <a:avLst/>
          </a:prstGeom>
          <a:noFill/>
          <a:ln>
            <a:noFill/>
          </a:ln>
        </p:spPr>
        <p:txBody>
          <a:bodyPr lIns="91425" tIns="91425" rIns="91425" bIns="91425" anchor="t" anchorCtr="0">
            <a:noAutofit/>
          </a:bodyPr>
          <a:lstStyle/>
          <a:p>
            <a:pPr>
              <a:spcBef>
                <a:spcPts val="0"/>
              </a:spcBef>
            </a:pPr>
            <a:r>
              <a:rPr lang="en" sz="2600" dirty="0"/>
              <a:t>Input volume: </a:t>
            </a:r>
            <a:r>
              <a:rPr lang="en" sz="2600" b="1" dirty="0"/>
              <a:t>32x32x3</a:t>
            </a:r>
          </a:p>
          <a:p>
            <a:pPr>
              <a:spcBef>
                <a:spcPts val="0"/>
              </a:spcBef>
            </a:pPr>
            <a:r>
              <a:rPr lang="en" sz="2600" dirty="0"/>
              <a:t>10 filters of 5x5 with stride 1, padding 2</a:t>
            </a:r>
          </a:p>
          <a:p>
            <a:pPr>
              <a:spcBef>
                <a:spcPts val="0"/>
              </a:spcBef>
            </a:pPr>
            <a:endParaRPr sz="2600" dirty="0"/>
          </a:p>
          <a:p>
            <a:pPr>
              <a:spcBef>
                <a:spcPts val="0"/>
              </a:spcBef>
            </a:pPr>
            <a:r>
              <a:rPr lang="en" sz="2600" dirty="0"/>
              <a:t>What is the size of the output volume?</a:t>
            </a:r>
          </a:p>
        </p:txBody>
      </p:sp>
      <p:sp>
        <p:nvSpPr>
          <p:cNvPr id="561" name="Shape 561"/>
          <p:cNvSpPr/>
          <p:nvPr/>
        </p:nvSpPr>
        <p:spPr>
          <a:xfrm>
            <a:off x="6564404" y="2057400"/>
            <a:ext cx="713400" cy="20574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cxnSp>
        <p:nvCxnSpPr>
          <p:cNvPr id="562" name="Shape 562"/>
          <p:cNvCxnSpPr/>
          <p:nvPr/>
        </p:nvCxnSpPr>
        <p:spPr>
          <a:xfrm>
            <a:off x="7385371" y="2991721"/>
            <a:ext cx="736800" cy="0"/>
          </a:xfrm>
          <a:prstGeom prst="straightConnector1">
            <a:avLst/>
          </a:prstGeom>
          <a:noFill/>
          <a:ln w="9525" cap="flat" cmpd="sng">
            <a:solidFill>
              <a:schemeClr val="dk2"/>
            </a:solidFill>
            <a:prstDash val="solid"/>
            <a:round/>
            <a:headEnd type="none" w="lg" len="lg"/>
            <a:tailEnd type="triangle" w="lg" len="lg"/>
          </a:ln>
        </p:spPr>
      </p:cxnSp>
      <p:sp>
        <p:nvSpPr>
          <p:cNvPr id="563" name="Shape 563"/>
          <p:cNvSpPr/>
          <p:nvPr/>
        </p:nvSpPr>
        <p:spPr>
          <a:xfrm>
            <a:off x="8287868" y="2037862"/>
            <a:ext cx="713400" cy="20574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7" name="Shape 169">
            <a:extLst>
              <a:ext uri="{FF2B5EF4-FFF2-40B4-BE49-F238E27FC236}">
                <a16:creationId xmlns:a16="http://schemas.microsoft.com/office/drawing/2014/main" id="{F3C19312-30AD-1346-A652-E31AE9F2391D}"/>
              </a:ext>
            </a:extLst>
          </p:cNvPr>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Example: Size of the output volume</a:t>
            </a:r>
          </a:p>
        </p:txBody>
      </p:sp>
    </p:spTree>
    <p:extLst>
      <p:ext uri="{BB962C8B-B14F-4D97-AF65-F5344CB8AC3E}">
        <p14:creationId xmlns:p14="http://schemas.microsoft.com/office/powerpoint/2010/main" val="20971445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60" name="Shape 560"/>
          <p:cNvSpPr txBox="1"/>
          <p:nvPr/>
        </p:nvSpPr>
        <p:spPr>
          <a:xfrm>
            <a:off x="202801" y="2150526"/>
            <a:ext cx="5969399" cy="1083899"/>
          </a:xfrm>
          <a:prstGeom prst="rect">
            <a:avLst/>
          </a:prstGeom>
          <a:noFill/>
          <a:ln>
            <a:noFill/>
          </a:ln>
        </p:spPr>
        <p:txBody>
          <a:bodyPr lIns="91425" tIns="91425" rIns="91425" bIns="91425" anchor="t" anchorCtr="0">
            <a:noAutofit/>
          </a:bodyPr>
          <a:lstStyle/>
          <a:p>
            <a:pPr>
              <a:spcBef>
                <a:spcPts val="0"/>
              </a:spcBef>
            </a:pPr>
            <a:r>
              <a:rPr lang="en" sz="2600" dirty="0"/>
              <a:t>Input volume: </a:t>
            </a:r>
            <a:r>
              <a:rPr lang="en" sz="2600" b="1" dirty="0">
                <a:solidFill>
                  <a:srgbClr val="0000FF"/>
                </a:solidFill>
              </a:rPr>
              <a:t>32x32</a:t>
            </a:r>
            <a:r>
              <a:rPr lang="en" sz="2600" b="1" dirty="0"/>
              <a:t>x3</a:t>
            </a:r>
          </a:p>
          <a:p>
            <a:pPr lvl="0"/>
            <a:r>
              <a:rPr lang="en" sz="2600" dirty="0">
                <a:solidFill>
                  <a:srgbClr val="FF0000"/>
                </a:solidFill>
              </a:rPr>
              <a:t>10</a:t>
            </a:r>
            <a:r>
              <a:rPr lang="en" sz="2600" dirty="0"/>
              <a:t> filters of </a:t>
            </a:r>
            <a:r>
              <a:rPr lang="en" sz="2600" dirty="0">
                <a:solidFill>
                  <a:srgbClr val="FF00FF"/>
                </a:solidFill>
              </a:rPr>
              <a:t>5x5</a:t>
            </a:r>
            <a:r>
              <a:rPr lang="en" sz="2600" dirty="0"/>
              <a:t> with stride </a:t>
            </a:r>
            <a:r>
              <a:rPr lang="en" sz="2600" dirty="0">
                <a:solidFill>
                  <a:srgbClr val="008000"/>
                </a:solidFill>
              </a:rPr>
              <a:t>1</a:t>
            </a:r>
            <a:r>
              <a:rPr lang="en" sz="2600" dirty="0"/>
              <a:t>, padding </a:t>
            </a:r>
            <a:r>
              <a:rPr lang="en" sz="2600" dirty="0">
                <a:solidFill>
                  <a:srgbClr val="FF6600"/>
                </a:solidFill>
              </a:rPr>
              <a:t>2</a:t>
            </a:r>
          </a:p>
          <a:p>
            <a:pPr>
              <a:spcBef>
                <a:spcPts val="0"/>
              </a:spcBef>
            </a:pPr>
            <a:endParaRPr sz="2600" dirty="0"/>
          </a:p>
          <a:p>
            <a:pPr>
              <a:spcBef>
                <a:spcPts val="0"/>
              </a:spcBef>
            </a:pPr>
            <a:r>
              <a:rPr lang="en" sz="2600" dirty="0"/>
              <a:t>Size of the output volume:</a:t>
            </a:r>
          </a:p>
          <a:p>
            <a:pPr lvl="0"/>
            <a:r>
              <a:rPr lang="en" sz="2800" dirty="0"/>
              <a:t>(</a:t>
            </a:r>
            <a:r>
              <a:rPr lang="en" sz="2800" dirty="0">
                <a:solidFill>
                  <a:srgbClr val="0000FF"/>
                </a:solidFill>
              </a:rPr>
              <a:t>32</a:t>
            </a:r>
            <a:r>
              <a:rPr lang="en" sz="2800" dirty="0"/>
              <a:t>+2*</a:t>
            </a:r>
            <a:r>
              <a:rPr lang="en" sz="2800" dirty="0">
                <a:solidFill>
                  <a:srgbClr val="FF6600"/>
                </a:solidFill>
              </a:rPr>
              <a:t>2</a:t>
            </a:r>
            <a:r>
              <a:rPr lang="en" sz="2800" dirty="0">
                <a:solidFill>
                  <a:schemeClr val="dk1"/>
                </a:solidFill>
              </a:rPr>
              <a:t>-</a:t>
            </a:r>
            <a:r>
              <a:rPr lang="en" sz="2800" dirty="0">
                <a:solidFill>
                  <a:srgbClr val="FF00FF"/>
                </a:solidFill>
              </a:rPr>
              <a:t>5</a:t>
            </a:r>
            <a:r>
              <a:rPr lang="en" sz="2800" dirty="0"/>
              <a:t>)/</a:t>
            </a:r>
            <a:r>
              <a:rPr lang="en" sz="2800" dirty="0">
                <a:solidFill>
                  <a:srgbClr val="38761D"/>
                </a:solidFill>
              </a:rPr>
              <a:t>1</a:t>
            </a:r>
            <a:r>
              <a:rPr lang="en" sz="2800" dirty="0"/>
              <a:t>+1 = 32, </a:t>
            </a:r>
          </a:p>
          <a:p>
            <a:pPr lvl="0"/>
            <a:r>
              <a:rPr lang="en" sz="2800" dirty="0"/>
              <a:t>so the volume is </a:t>
            </a:r>
            <a:r>
              <a:rPr lang="en" sz="2800" b="1" dirty="0"/>
              <a:t>32x32x</a:t>
            </a:r>
            <a:r>
              <a:rPr lang="en" sz="2800" b="1" dirty="0">
                <a:solidFill>
                  <a:srgbClr val="FF0000"/>
                </a:solidFill>
              </a:rPr>
              <a:t>10</a:t>
            </a:r>
          </a:p>
          <a:p>
            <a:pPr>
              <a:spcBef>
                <a:spcPts val="0"/>
              </a:spcBef>
            </a:pPr>
            <a:endParaRPr lang="en" sz="2600" dirty="0"/>
          </a:p>
        </p:txBody>
      </p:sp>
      <p:sp>
        <p:nvSpPr>
          <p:cNvPr id="7" name="Shape 169">
            <a:extLst>
              <a:ext uri="{FF2B5EF4-FFF2-40B4-BE49-F238E27FC236}">
                <a16:creationId xmlns:a16="http://schemas.microsoft.com/office/drawing/2014/main" id="{D4A9A1EC-8805-0F48-8109-EFC3A722666A}"/>
              </a:ext>
            </a:extLst>
          </p:cNvPr>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Example: Size of the output volume</a:t>
            </a:r>
          </a:p>
        </p:txBody>
      </p:sp>
      <p:sp>
        <p:nvSpPr>
          <p:cNvPr id="8" name="Shape 561">
            <a:extLst>
              <a:ext uri="{FF2B5EF4-FFF2-40B4-BE49-F238E27FC236}">
                <a16:creationId xmlns:a16="http://schemas.microsoft.com/office/drawing/2014/main" id="{855DE9B3-98B2-904B-820E-4D9B16FBC1D7}"/>
              </a:ext>
            </a:extLst>
          </p:cNvPr>
          <p:cNvSpPr/>
          <p:nvPr/>
        </p:nvSpPr>
        <p:spPr>
          <a:xfrm>
            <a:off x="6564404" y="2057400"/>
            <a:ext cx="713400" cy="20574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cxnSp>
        <p:nvCxnSpPr>
          <p:cNvPr id="9" name="Shape 562">
            <a:extLst>
              <a:ext uri="{FF2B5EF4-FFF2-40B4-BE49-F238E27FC236}">
                <a16:creationId xmlns:a16="http://schemas.microsoft.com/office/drawing/2014/main" id="{CF937DB3-7BF3-4B45-9198-97B8AD17CAFB}"/>
              </a:ext>
            </a:extLst>
          </p:cNvPr>
          <p:cNvCxnSpPr/>
          <p:nvPr/>
        </p:nvCxnSpPr>
        <p:spPr>
          <a:xfrm>
            <a:off x="7385371" y="2991721"/>
            <a:ext cx="736800" cy="0"/>
          </a:xfrm>
          <a:prstGeom prst="straightConnector1">
            <a:avLst/>
          </a:prstGeom>
          <a:noFill/>
          <a:ln w="9525" cap="flat" cmpd="sng">
            <a:solidFill>
              <a:schemeClr val="dk2"/>
            </a:solidFill>
            <a:prstDash val="solid"/>
            <a:round/>
            <a:headEnd type="none" w="lg" len="lg"/>
            <a:tailEnd type="triangle" w="lg" len="lg"/>
          </a:ln>
        </p:spPr>
      </p:cxnSp>
      <p:sp>
        <p:nvSpPr>
          <p:cNvPr id="10" name="Shape 563">
            <a:extLst>
              <a:ext uri="{FF2B5EF4-FFF2-40B4-BE49-F238E27FC236}">
                <a16:creationId xmlns:a16="http://schemas.microsoft.com/office/drawing/2014/main" id="{3D5F4500-CD6F-8140-B9BF-A432F2ABE5F2}"/>
              </a:ext>
            </a:extLst>
          </p:cNvPr>
          <p:cNvSpPr/>
          <p:nvPr/>
        </p:nvSpPr>
        <p:spPr>
          <a:xfrm>
            <a:off x="8287868" y="2037862"/>
            <a:ext cx="713400" cy="20574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Tree>
    <p:extLst>
      <p:ext uri="{BB962C8B-B14F-4D97-AF65-F5344CB8AC3E}">
        <p14:creationId xmlns:p14="http://schemas.microsoft.com/office/powerpoint/2010/main" val="13477141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7" name="Shape 561">
            <a:extLst>
              <a:ext uri="{FF2B5EF4-FFF2-40B4-BE49-F238E27FC236}">
                <a16:creationId xmlns:a16="http://schemas.microsoft.com/office/drawing/2014/main" id="{FAA1F2F4-AC2A-B148-9849-94579BC471C9}"/>
              </a:ext>
            </a:extLst>
          </p:cNvPr>
          <p:cNvSpPr/>
          <p:nvPr/>
        </p:nvSpPr>
        <p:spPr>
          <a:xfrm>
            <a:off x="6564404" y="2057400"/>
            <a:ext cx="713400" cy="20574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cxnSp>
        <p:nvCxnSpPr>
          <p:cNvPr id="8" name="Shape 562">
            <a:extLst>
              <a:ext uri="{FF2B5EF4-FFF2-40B4-BE49-F238E27FC236}">
                <a16:creationId xmlns:a16="http://schemas.microsoft.com/office/drawing/2014/main" id="{F01D7667-47F1-CA4C-8835-1F2545CD8A6A}"/>
              </a:ext>
            </a:extLst>
          </p:cNvPr>
          <p:cNvCxnSpPr/>
          <p:nvPr/>
        </p:nvCxnSpPr>
        <p:spPr>
          <a:xfrm>
            <a:off x="7385371" y="2991721"/>
            <a:ext cx="736800" cy="0"/>
          </a:xfrm>
          <a:prstGeom prst="straightConnector1">
            <a:avLst/>
          </a:prstGeom>
          <a:noFill/>
          <a:ln w="9525" cap="flat" cmpd="sng">
            <a:solidFill>
              <a:schemeClr val="dk2"/>
            </a:solidFill>
            <a:prstDash val="solid"/>
            <a:round/>
            <a:headEnd type="none" w="lg" len="lg"/>
            <a:tailEnd type="triangle" w="lg" len="lg"/>
          </a:ln>
        </p:spPr>
      </p:cxnSp>
      <p:sp>
        <p:nvSpPr>
          <p:cNvPr id="9" name="Shape 563">
            <a:extLst>
              <a:ext uri="{FF2B5EF4-FFF2-40B4-BE49-F238E27FC236}">
                <a16:creationId xmlns:a16="http://schemas.microsoft.com/office/drawing/2014/main" id="{A35D3CC3-48BD-504A-80D9-133D2C7F8BB6}"/>
              </a:ext>
            </a:extLst>
          </p:cNvPr>
          <p:cNvSpPr/>
          <p:nvPr/>
        </p:nvSpPr>
        <p:spPr>
          <a:xfrm>
            <a:off x="8287868" y="2037862"/>
            <a:ext cx="713400" cy="20574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10" name="Shape 169">
            <a:extLst>
              <a:ext uri="{FF2B5EF4-FFF2-40B4-BE49-F238E27FC236}">
                <a16:creationId xmlns:a16="http://schemas.microsoft.com/office/drawing/2014/main" id="{4CC87B32-3AAE-0E44-A80B-1E2554A23854}"/>
              </a:ext>
            </a:extLst>
          </p:cNvPr>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Example: Number of parameters</a:t>
            </a:r>
          </a:p>
        </p:txBody>
      </p:sp>
      <p:sp>
        <p:nvSpPr>
          <p:cNvPr id="11" name="Shape 560">
            <a:extLst>
              <a:ext uri="{FF2B5EF4-FFF2-40B4-BE49-F238E27FC236}">
                <a16:creationId xmlns:a16="http://schemas.microsoft.com/office/drawing/2014/main" id="{34D8B0AA-04CC-014F-A4ED-0A3D9EFCF4E6}"/>
              </a:ext>
            </a:extLst>
          </p:cNvPr>
          <p:cNvSpPr txBox="1"/>
          <p:nvPr/>
        </p:nvSpPr>
        <p:spPr>
          <a:xfrm>
            <a:off x="202801" y="2150526"/>
            <a:ext cx="5969399" cy="2057400"/>
          </a:xfrm>
          <a:prstGeom prst="rect">
            <a:avLst/>
          </a:prstGeom>
          <a:noFill/>
          <a:ln>
            <a:noFill/>
          </a:ln>
        </p:spPr>
        <p:txBody>
          <a:bodyPr lIns="91425" tIns="91425" rIns="91425" bIns="91425" anchor="t" anchorCtr="0">
            <a:noAutofit/>
          </a:bodyPr>
          <a:lstStyle/>
          <a:p>
            <a:pPr>
              <a:spcBef>
                <a:spcPts val="0"/>
              </a:spcBef>
            </a:pPr>
            <a:r>
              <a:rPr lang="en" sz="2600" dirty="0"/>
              <a:t>Input volume: </a:t>
            </a:r>
            <a:r>
              <a:rPr lang="en" sz="2600" b="1" dirty="0"/>
              <a:t>32x32x3</a:t>
            </a:r>
          </a:p>
          <a:p>
            <a:pPr>
              <a:spcBef>
                <a:spcPts val="0"/>
              </a:spcBef>
            </a:pPr>
            <a:r>
              <a:rPr lang="en" sz="2600" dirty="0"/>
              <a:t>10 filters of 5x5 with stride 1, padding 2</a:t>
            </a:r>
          </a:p>
          <a:p>
            <a:pPr>
              <a:spcBef>
                <a:spcPts val="0"/>
              </a:spcBef>
            </a:pPr>
            <a:endParaRPr sz="2600" dirty="0"/>
          </a:p>
          <a:p>
            <a:pPr>
              <a:spcBef>
                <a:spcPts val="0"/>
              </a:spcBef>
            </a:pPr>
            <a:r>
              <a:rPr lang="en" sz="2600" dirty="0"/>
              <a:t>What is the number of parameters of this layer?</a:t>
            </a:r>
          </a:p>
        </p:txBody>
      </p:sp>
    </p:spTree>
    <p:extLst>
      <p:ext uri="{BB962C8B-B14F-4D97-AF65-F5344CB8AC3E}">
        <p14:creationId xmlns:p14="http://schemas.microsoft.com/office/powerpoint/2010/main" val="3921998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Text Box 5"/>
          <p:cNvSpPr txBox="1">
            <a:spLocks noChangeArrowheads="1"/>
          </p:cNvSpPr>
          <p:nvPr/>
        </p:nvSpPr>
        <p:spPr bwMode="auto">
          <a:xfrm>
            <a:off x="207360" y="944739"/>
            <a:ext cx="8709120" cy="800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pPr algn="l">
              <a:spcBef>
                <a:spcPts val="0"/>
              </a:spcBef>
            </a:pPr>
            <a:r>
              <a:rPr lang="en-US" sz="2200" b="1">
                <a:solidFill>
                  <a:srgbClr val="FF0000"/>
                </a:solidFill>
                <a:latin typeface="FreeSans" charset="0"/>
              </a:rPr>
              <a:t>Question:</a:t>
            </a:r>
            <a:r>
              <a:rPr lang="en-US" sz="2200">
                <a:latin typeface="FreeSans" charset="0"/>
              </a:rPr>
              <a:t> Does BPROP work with </a:t>
            </a:r>
            <a:r>
              <a:rPr lang="en-US" sz="2200" err="1">
                <a:latin typeface="FreeSans" charset="0"/>
              </a:rPr>
              <a:t>ReLU</a:t>
            </a:r>
            <a:r>
              <a:rPr lang="en-US" sz="2200">
                <a:latin typeface="FreeSans" charset="0"/>
              </a:rPr>
              <a:t> layers only?</a:t>
            </a:r>
          </a:p>
          <a:p>
            <a:pPr algn="l">
              <a:spcBef>
                <a:spcPts val="0"/>
              </a:spcBef>
            </a:pPr>
            <a:endParaRPr lang="en-US" sz="700">
              <a:latin typeface="FreeSans" charset="0"/>
            </a:endParaRPr>
          </a:p>
          <a:p>
            <a:pPr algn="l">
              <a:spcBef>
                <a:spcPts val="0"/>
              </a:spcBef>
            </a:pPr>
            <a:r>
              <a:rPr lang="en-US" sz="2200" b="1">
                <a:solidFill>
                  <a:srgbClr val="008000"/>
                </a:solidFill>
                <a:latin typeface="FreeSans" charset="0"/>
              </a:rPr>
              <a:t>Answer: </a:t>
            </a:r>
            <a:r>
              <a:rPr lang="en-US" sz="2200">
                <a:latin typeface="FreeSans" charset="0"/>
              </a:rPr>
              <a:t>Nope, any almost anywhere differentiable transformation works.</a:t>
            </a:r>
          </a:p>
        </p:txBody>
      </p:sp>
      <p:sp>
        <p:nvSpPr>
          <p:cNvPr id="43014" name="Text Box 6"/>
          <p:cNvSpPr txBox="1">
            <a:spLocks noChangeArrowheads="1"/>
          </p:cNvSpPr>
          <p:nvPr/>
        </p:nvSpPr>
        <p:spPr bwMode="auto">
          <a:xfrm>
            <a:off x="207360" y="2088220"/>
            <a:ext cx="8709120" cy="1108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pPr algn="l">
              <a:spcBef>
                <a:spcPts val="0"/>
              </a:spcBef>
            </a:pPr>
            <a:r>
              <a:rPr lang="en-US" sz="2200" b="1">
                <a:solidFill>
                  <a:srgbClr val="FF0000"/>
                </a:solidFill>
                <a:latin typeface="FreeSans" charset="0"/>
              </a:rPr>
              <a:t>Question:</a:t>
            </a:r>
            <a:r>
              <a:rPr lang="en-US" sz="2200">
                <a:latin typeface="FreeSans" charset="0"/>
              </a:rPr>
              <a:t> What's the computational cost of BPROP?</a:t>
            </a:r>
          </a:p>
          <a:p>
            <a:pPr algn="l">
              <a:spcBef>
                <a:spcPts val="0"/>
              </a:spcBef>
            </a:pPr>
            <a:endParaRPr lang="en-US" sz="700">
              <a:latin typeface="FreeSans" charset="0"/>
            </a:endParaRPr>
          </a:p>
          <a:p>
            <a:pPr algn="l">
              <a:spcBef>
                <a:spcPts val="0"/>
              </a:spcBef>
            </a:pPr>
            <a:r>
              <a:rPr lang="en-US" sz="2200" b="1">
                <a:solidFill>
                  <a:srgbClr val="008000"/>
                </a:solidFill>
                <a:latin typeface="FreeSans" charset="0"/>
              </a:rPr>
              <a:t>Answer: </a:t>
            </a:r>
            <a:r>
              <a:rPr lang="en-US" sz="2200">
                <a:latin typeface="FreeSans" charset="0"/>
              </a:rPr>
              <a:t>About twice FPROP (need to compute gradients </a:t>
            </a:r>
            <a:r>
              <a:rPr lang="en-US" sz="2200" err="1">
                <a:latin typeface="FreeSans" charset="0"/>
              </a:rPr>
              <a:t>w.r.t.</a:t>
            </a:r>
            <a:r>
              <a:rPr lang="en-US" sz="2200">
                <a:latin typeface="FreeSans" charset="0"/>
              </a:rPr>
              <a:t> input and parameters at every layer). </a:t>
            </a:r>
          </a:p>
        </p:txBody>
      </p:sp>
      <p:sp>
        <p:nvSpPr>
          <p:cNvPr id="43015" name="Text Box 7"/>
          <p:cNvSpPr txBox="1">
            <a:spLocks noChangeArrowheads="1"/>
          </p:cNvSpPr>
          <p:nvPr/>
        </p:nvSpPr>
        <p:spPr bwMode="auto">
          <a:xfrm>
            <a:off x="207360" y="3492367"/>
            <a:ext cx="870912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pPr algn="l">
              <a:spcBef>
                <a:spcPts val="0"/>
              </a:spcBef>
            </a:pPr>
            <a:r>
              <a:rPr lang="en-US" sz="2200" b="1">
                <a:solidFill>
                  <a:srgbClr val="FF0000"/>
                </a:solidFill>
                <a:latin typeface="FreeSans" charset="0"/>
              </a:rPr>
              <a:t>Note:</a:t>
            </a:r>
            <a:r>
              <a:rPr lang="en-US" sz="2200">
                <a:latin typeface="FreeSans" charset="0"/>
              </a:rPr>
              <a:t> FPROP and BPROP are dual of each other. E.g.,: </a:t>
            </a:r>
          </a:p>
        </p:txBody>
      </p:sp>
      <p:sp>
        <p:nvSpPr>
          <p:cNvPr id="43016" name="Oval 8"/>
          <p:cNvSpPr>
            <a:spLocks noChangeArrowheads="1"/>
          </p:cNvSpPr>
          <p:nvPr/>
        </p:nvSpPr>
        <p:spPr bwMode="auto">
          <a:xfrm>
            <a:off x="2158560" y="4814426"/>
            <a:ext cx="414720" cy="414764"/>
          </a:xfrm>
          <a:prstGeom prst="ellipse">
            <a:avLst/>
          </a:prstGeom>
          <a:noFill/>
          <a:ln w="36720"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7967" tIns="76349" rIns="97967" bIns="57147" anchor="ctr"/>
          <a:lstStyle/>
          <a:p>
            <a:pPr algn="ctr"/>
            <a:r>
              <a:rPr lang="en-US" sz="2200" b="1">
                <a:solidFill>
                  <a:srgbClr val="000000"/>
                </a:solidFill>
              </a:rPr>
              <a:t>+</a:t>
            </a:r>
          </a:p>
        </p:txBody>
      </p:sp>
      <p:sp>
        <p:nvSpPr>
          <p:cNvPr id="43017" name="Line 9"/>
          <p:cNvSpPr>
            <a:spLocks noChangeShapeType="1"/>
          </p:cNvSpPr>
          <p:nvPr/>
        </p:nvSpPr>
        <p:spPr bwMode="auto">
          <a:xfrm>
            <a:off x="1525440" y="4481750"/>
            <a:ext cx="684360" cy="397482"/>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3018" name="Line 10"/>
          <p:cNvSpPr>
            <a:spLocks noChangeShapeType="1"/>
          </p:cNvSpPr>
          <p:nvPr/>
        </p:nvSpPr>
        <p:spPr bwMode="auto">
          <a:xfrm flipV="1">
            <a:off x="1525440" y="5141340"/>
            <a:ext cx="673440" cy="360038"/>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3019" name="Line 11"/>
          <p:cNvSpPr>
            <a:spLocks noChangeShapeType="1"/>
          </p:cNvSpPr>
          <p:nvPr/>
        </p:nvSpPr>
        <p:spPr bwMode="auto">
          <a:xfrm>
            <a:off x="2545920" y="4998766"/>
            <a:ext cx="6076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3020" name="Oval 12"/>
          <p:cNvSpPr>
            <a:spLocks noChangeArrowheads="1"/>
          </p:cNvSpPr>
          <p:nvPr/>
        </p:nvSpPr>
        <p:spPr bwMode="auto">
          <a:xfrm flipH="1">
            <a:off x="5349600" y="6022712"/>
            <a:ext cx="414720" cy="414764"/>
          </a:xfrm>
          <a:prstGeom prst="ellipse">
            <a:avLst/>
          </a:prstGeom>
          <a:noFill/>
          <a:ln w="36720"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7967" tIns="76349" rIns="97967" bIns="57147" anchor="ctr"/>
          <a:lstStyle/>
          <a:p>
            <a:pPr algn="ctr"/>
            <a:r>
              <a:rPr lang="en-US" sz="2200" b="1">
                <a:solidFill>
                  <a:srgbClr val="000000"/>
                </a:solidFill>
              </a:rPr>
              <a:t>+</a:t>
            </a:r>
          </a:p>
        </p:txBody>
      </p:sp>
      <p:sp>
        <p:nvSpPr>
          <p:cNvPr id="43021" name="Line 13"/>
          <p:cNvSpPr>
            <a:spLocks noChangeShapeType="1"/>
          </p:cNvSpPr>
          <p:nvPr/>
        </p:nvSpPr>
        <p:spPr bwMode="auto">
          <a:xfrm flipH="1">
            <a:off x="5757120" y="5698679"/>
            <a:ext cx="624960" cy="410441"/>
          </a:xfrm>
          <a:prstGeom prst="line">
            <a:avLst/>
          </a:prstGeom>
          <a:noFill/>
          <a:ln w="36720"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3022" name="Line 14"/>
          <p:cNvSpPr>
            <a:spLocks noChangeShapeType="1"/>
          </p:cNvSpPr>
          <p:nvPr/>
        </p:nvSpPr>
        <p:spPr bwMode="auto">
          <a:xfrm flipH="1" flipV="1">
            <a:off x="5775840" y="6324600"/>
            <a:ext cx="624960" cy="306753"/>
          </a:xfrm>
          <a:prstGeom prst="line">
            <a:avLst/>
          </a:prstGeom>
          <a:noFill/>
          <a:ln w="36720"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3023" name="Line 15"/>
          <p:cNvSpPr>
            <a:spLocks noChangeShapeType="1"/>
          </p:cNvSpPr>
          <p:nvPr/>
        </p:nvSpPr>
        <p:spPr bwMode="auto">
          <a:xfrm flipH="1">
            <a:off x="4724400" y="6246959"/>
            <a:ext cx="610560" cy="1441"/>
          </a:xfrm>
          <a:prstGeom prst="line">
            <a:avLst/>
          </a:prstGeom>
          <a:noFill/>
          <a:ln w="36720"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3024" name="Line 16"/>
          <p:cNvSpPr>
            <a:spLocks noChangeShapeType="1"/>
          </p:cNvSpPr>
          <p:nvPr/>
        </p:nvSpPr>
        <p:spPr bwMode="auto">
          <a:xfrm flipH="1">
            <a:off x="4862880" y="4704975"/>
            <a:ext cx="610560" cy="1440"/>
          </a:xfrm>
          <a:prstGeom prst="line">
            <a:avLst/>
          </a:prstGeom>
          <a:noFill/>
          <a:ln w="36720"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3025" name="Line 17"/>
          <p:cNvSpPr>
            <a:spLocks noChangeShapeType="1"/>
          </p:cNvSpPr>
          <p:nvPr/>
        </p:nvSpPr>
        <p:spPr bwMode="auto">
          <a:xfrm flipH="1">
            <a:off x="4862880" y="5325679"/>
            <a:ext cx="610560" cy="1441"/>
          </a:xfrm>
          <a:prstGeom prst="line">
            <a:avLst/>
          </a:prstGeom>
          <a:noFill/>
          <a:ln w="36720"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3026" name="Line 18"/>
          <p:cNvSpPr>
            <a:spLocks noChangeShapeType="1"/>
          </p:cNvSpPr>
          <p:nvPr/>
        </p:nvSpPr>
        <p:spPr bwMode="auto">
          <a:xfrm>
            <a:off x="5477760" y="4704975"/>
            <a:ext cx="1440" cy="622145"/>
          </a:xfrm>
          <a:prstGeom prst="line">
            <a:avLst/>
          </a:prstGeom>
          <a:noFill/>
          <a:ln w="36720" cap="flat">
            <a:solidFill>
              <a:srgbClr val="00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3027" name="Line 19"/>
          <p:cNvSpPr>
            <a:spLocks noChangeShapeType="1"/>
          </p:cNvSpPr>
          <p:nvPr/>
        </p:nvSpPr>
        <p:spPr bwMode="auto">
          <a:xfrm flipH="1">
            <a:off x="5485440" y="5031888"/>
            <a:ext cx="610560" cy="1441"/>
          </a:xfrm>
          <a:prstGeom prst="line">
            <a:avLst/>
          </a:prstGeom>
          <a:noFill/>
          <a:ln w="36720" cap="flat">
            <a:solidFill>
              <a:srgbClr val="00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3028" name="Line 20"/>
          <p:cNvSpPr>
            <a:spLocks noChangeShapeType="1"/>
          </p:cNvSpPr>
          <p:nvPr/>
        </p:nvSpPr>
        <p:spPr bwMode="auto">
          <a:xfrm>
            <a:off x="2219041" y="5782208"/>
            <a:ext cx="6076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3029" name="Line 21"/>
          <p:cNvSpPr>
            <a:spLocks noChangeShapeType="1"/>
          </p:cNvSpPr>
          <p:nvPr/>
        </p:nvSpPr>
        <p:spPr bwMode="auto">
          <a:xfrm>
            <a:off x="2219041" y="6402912"/>
            <a:ext cx="607680" cy="1441"/>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3030" name="Line 22"/>
          <p:cNvSpPr>
            <a:spLocks noChangeShapeType="1"/>
          </p:cNvSpPr>
          <p:nvPr/>
        </p:nvSpPr>
        <p:spPr bwMode="auto">
          <a:xfrm>
            <a:off x="2214720" y="5782208"/>
            <a:ext cx="1440" cy="622145"/>
          </a:xfrm>
          <a:prstGeom prst="line">
            <a:avLst/>
          </a:prstGeom>
          <a:noFill/>
          <a:ln w="3672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3031" name="Line 23"/>
          <p:cNvSpPr>
            <a:spLocks noChangeShapeType="1"/>
          </p:cNvSpPr>
          <p:nvPr/>
        </p:nvSpPr>
        <p:spPr bwMode="auto">
          <a:xfrm>
            <a:off x="1631521" y="6109121"/>
            <a:ext cx="607680" cy="1441"/>
          </a:xfrm>
          <a:prstGeom prst="line">
            <a:avLst/>
          </a:prstGeom>
          <a:noFill/>
          <a:ln w="3672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3032" name="Line 24"/>
          <p:cNvSpPr>
            <a:spLocks noChangeShapeType="1"/>
          </p:cNvSpPr>
          <p:nvPr/>
        </p:nvSpPr>
        <p:spPr bwMode="auto">
          <a:xfrm>
            <a:off x="1036800" y="5599308"/>
            <a:ext cx="5806080" cy="1441"/>
          </a:xfrm>
          <a:prstGeom prst="line">
            <a:avLst/>
          </a:prstGeom>
          <a:noFill/>
          <a:ln w="54720" cap="flat">
            <a:solidFill>
              <a:srgbClr val="000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3033" name="Line 25"/>
          <p:cNvSpPr>
            <a:spLocks noChangeShapeType="1"/>
          </p:cNvSpPr>
          <p:nvPr/>
        </p:nvSpPr>
        <p:spPr bwMode="auto">
          <a:xfrm>
            <a:off x="1036800" y="4391022"/>
            <a:ext cx="5806080" cy="1440"/>
          </a:xfrm>
          <a:prstGeom prst="line">
            <a:avLst/>
          </a:prstGeom>
          <a:noFill/>
          <a:ln w="54720" cap="flat">
            <a:solidFill>
              <a:srgbClr val="000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3034" name="Line 26"/>
          <p:cNvSpPr>
            <a:spLocks noChangeShapeType="1"/>
          </p:cNvSpPr>
          <p:nvPr/>
        </p:nvSpPr>
        <p:spPr bwMode="auto">
          <a:xfrm flipV="1">
            <a:off x="3839040" y="4029543"/>
            <a:ext cx="1440" cy="2491462"/>
          </a:xfrm>
          <a:prstGeom prst="line">
            <a:avLst/>
          </a:prstGeom>
          <a:noFill/>
          <a:ln w="54720" cap="flat">
            <a:solidFill>
              <a:srgbClr val="000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43035" name="Text Box 27"/>
          <p:cNvSpPr txBox="1">
            <a:spLocks noChangeArrowheads="1"/>
          </p:cNvSpPr>
          <p:nvPr/>
        </p:nvSpPr>
        <p:spPr bwMode="auto">
          <a:xfrm>
            <a:off x="1799040" y="3979139"/>
            <a:ext cx="1248960" cy="442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i="1">
                <a:latin typeface="FreeSans" charset="0"/>
              </a:rPr>
              <a:t>FPROP</a:t>
            </a:r>
          </a:p>
        </p:txBody>
      </p:sp>
      <p:sp>
        <p:nvSpPr>
          <p:cNvPr id="43036" name="Text Box 28"/>
          <p:cNvSpPr txBox="1">
            <a:spLocks noChangeArrowheads="1"/>
          </p:cNvSpPr>
          <p:nvPr/>
        </p:nvSpPr>
        <p:spPr bwMode="auto">
          <a:xfrm>
            <a:off x="4740480" y="3979138"/>
            <a:ext cx="1272960" cy="4421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i="1">
                <a:latin typeface="FreeSans" charset="0"/>
              </a:rPr>
              <a:t>BPROP</a:t>
            </a:r>
          </a:p>
        </p:txBody>
      </p:sp>
      <p:sp>
        <p:nvSpPr>
          <p:cNvPr id="43037" name="Text Box 29"/>
          <p:cNvSpPr txBox="1">
            <a:spLocks noChangeArrowheads="1"/>
          </p:cNvSpPr>
          <p:nvPr/>
        </p:nvSpPr>
        <p:spPr bwMode="auto">
          <a:xfrm rot="16200000">
            <a:off x="843797" y="4820203"/>
            <a:ext cx="829527" cy="3139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a:latin typeface="FreeSans" charset="0"/>
              </a:rPr>
              <a:t>SUM</a:t>
            </a:r>
          </a:p>
        </p:txBody>
      </p:sp>
      <p:sp>
        <p:nvSpPr>
          <p:cNvPr id="43038" name="Text Box 30"/>
          <p:cNvSpPr txBox="1">
            <a:spLocks noChangeArrowheads="1"/>
          </p:cNvSpPr>
          <p:nvPr/>
        </p:nvSpPr>
        <p:spPr bwMode="auto">
          <a:xfrm rot="16200000">
            <a:off x="959717" y="5846323"/>
            <a:ext cx="829527" cy="5457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a:latin typeface="FreeSans" charset="0"/>
              </a:rPr>
              <a:t>COPY</a:t>
            </a:r>
          </a:p>
          <a:p>
            <a:pPr algn="ctr"/>
            <a:endParaRPr lang="en-US">
              <a:latin typeface="FreeSans" charset="0"/>
            </a:endParaRPr>
          </a:p>
        </p:txBody>
      </p:sp>
      <p:sp>
        <p:nvSpPr>
          <p:cNvPr id="35"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Backward Propagation</a:t>
            </a:r>
          </a:p>
        </p:txBody>
      </p:sp>
    </p:spTree>
    <p:extLst>
      <p:ext uri="{BB962C8B-B14F-4D97-AF65-F5344CB8AC3E}">
        <p14:creationId xmlns:p14="http://schemas.microsoft.com/office/powerpoint/2010/main" val="11728153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60" name="Shape 560"/>
          <p:cNvSpPr txBox="1"/>
          <p:nvPr/>
        </p:nvSpPr>
        <p:spPr>
          <a:xfrm>
            <a:off x="202800" y="2150526"/>
            <a:ext cx="6049508" cy="4174074"/>
          </a:xfrm>
          <a:prstGeom prst="rect">
            <a:avLst/>
          </a:prstGeom>
          <a:noFill/>
          <a:ln>
            <a:noFill/>
          </a:ln>
        </p:spPr>
        <p:txBody>
          <a:bodyPr lIns="91425" tIns="91425" rIns="91425" bIns="91425" anchor="t" anchorCtr="0">
            <a:noAutofit/>
          </a:bodyPr>
          <a:lstStyle/>
          <a:p>
            <a:pPr>
              <a:spcBef>
                <a:spcPts val="0"/>
              </a:spcBef>
            </a:pPr>
            <a:r>
              <a:rPr lang="en" sz="2600" dirty="0"/>
              <a:t>Input volume: </a:t>
            </a:r>
            <a:r>
              <a:rPr lang="en" sz="2600" b="1" dirty="0"/>
              <a:t>32x32x</a:t>
            </a:r>
            <a:r>
              <a:rPr lang="en" sz="2600" b="1" dirty="0">
                <a:solidFill>
                  <a:schemeClr val="accent1">
                    <a:lumMod val="75000"/>
                  </a:schemeClr>
                </a:solidFill>
              </a:rPr>
              <a:t>3</a:t>
            </a:r>
          </a:p>
          <a:p>
            <a:pPr lvl="0"/>
            <a:r>
              <a:rPr lang="en" sz="2600" dirty="0">
                <a:solidFill>
                  <a:srgbClr val="FF0000"/>
                </a:solidFill>
              </a:rPr>
              <a:t>10</a:t>
            </a:r>
            <a:r>
              <a:rPr lang="en" sz="2600" dirty="0"/>
              <a:t> filters of </a:t>
            </a:r>
            <a:r>
              <a:rPr lang="en" sz="2600" dirty="0">
                <a:solidFill>
                  <a:srgbClr val="FF00FF"/>
                </a:solidFill>
              </a:rPr>
              <a:t>5x5</a:t>
            </a:r>
            <a:r>
              <a:rPr lang="en" sz="2600" dirty="0"/>
              <a:t> with stride 1, padding 2</a:t>
            </a:r>
          </a:p>
          <a:p>
            <a:pPr>
              <a:spcBef>
                <a:spcPts val="0"/>
              </a:spcBef>
            </a:pPr>
            <a:endParaRPr sz="2600" dirty="0"/>
          </a:p>
          <a:p>
            <a:pPr>
              <a:spcBef>
                <a:spcPts val="0"/>
              </a:spcBef>
            </a:pPr>
            <a:r>
              <a:rPr lang="en" sz="2600" dirty="0"/>
              <a:t>The number of parameters:</a:t>
            </a:r>
          </a:p>
          <a:p>
            <a:pPr>
              <a:spcBef>
                <a:spcPts val="0"/>
              </a:spcBef>
            </a:pPr>
            <a:r>
              <a:rPr lang="en" sz="2800" dirty="0"/>
              <a:t>Each filter has </a:t>
            </a:r>
            <a:r>
              <a:rPr lang="en" sz="2800" dirty="0">
                <a:solidFill>
                  <a:srgbClr val="FF00FF"/>
                </a:solidFill>
              </a:rPr>
              <a:t>5*5</a:t>
            </a:r>
            <a:r>
              <a:rPr lang="en" sz="2800" dirty="0"/>
              <a:t>*</a:t>
            </a:r>
            <a:r>
              <a:rPr lang="en" sz="2800" dirty="0">
                <a:solidFill>
                  <a:schemeClr val="accent1">
                    <a:lumMod val="75000"/>
                  </a:schemeClr>
                </a:solidFill>
              </a:rPr>
              <a:t>3</a:t>
            </a:r>
            <a:r>
              <a:rPr lang="en" sz="2800" dirty="0"/>
              <a:t> + 1 = </a:t>
            </a:r>
            <a:r>
              <a:rPr lang="en" sz="2800" dirty="0">
                <a:solidFill>
                  <a:srgbClr val="38761D"/>
                </a:solidFill>
              </a:rPr>
              <a:t>76</a:t>
            </a:r>
            <a:r>
              <a:rPr lang="en" sz="2800" dirty="0"/>
              <a:t> parameters             </a:t>
            </a:r>
            <a:r>
              <a:rPr lang="en" sz="1800" dirty="0"/>
              <a:t>(+1 for the bias)</a:t>
            </a:r>
          </a:p>
          <a:p>
            <a:pPr lvl="0"/>
            <a:r>
              <a:rPr lang="en" sz="2800" dirty="0"/>
              <a:t>=&gt; </a:t>
            </a:r>
            <a:r>
              <a:rPr lang="en" sz="2800" dirty="0">
                <a:solidFill>
                  <a:srgbClr val="38761D"/>
                </a:solidFill>
              </a:rPr>
              <a:t>76</a:t>
            </a:r>
            <a:r>
              <a:rPr lang="en" sz="2800" dirty="0"/>
              <a:t>*</a:t>
            </a:r>
            <a:r>
              <a:rPr lang="en" sz="2800" dirty="0">
                <a:solidFill>
                  <a:srgbClr val="FF0000"/>
                </a:solidFill>
              </a:rPr>
              <a:t>10</a:t>
            </a:r>
            <a:r>
              <a:rPr lang="en" sz="2800" dirty="0"/>
              <a:t> = </a:t>
            </a:r>
            <a:r>
              <a:rPr lang="en" sz="2800" b="1" dirty="0"/>
              <a:t>760</a:t>
            </a:r>
          </a:p>
          <a:p>
            <a:pPr>
              <a:spcBef>
                <a:spcPts val="0"/>
              </a:spcBef>
            </a:pPr>
            <a:endParaRPr lang="en" sz="2600" dirty="0"/>
          </a:p>
        </p:txBody>
      </p:sp>
      <p:sp>
        <p:nvSpPr>
          <p:cNvPr id="7" name="Shape 561">
            <a:extLst>
              <a:ext uri="{FF2B5EF4-FFF2-40B4-BE49-F238E27FC236}">
                <a16:creationId xmlns:a16="http://schemas.microsoft.com/office/drawing/2014/main" id="{21B5CFB8-AFA3-7949-B0E4-5BCC06C09F34}"/>
              </a:ext>
            </a:extLst>
          </p:cNvPr>
          <p:cNvSpPr/>
          <p:nvPr/>
        </p:nvSpPr>
        <p:spPr>
          <a:xfrm>
            <a:off x="6564404" y="2057400"/>
            <a:ext cx="713400" cy="20574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cxnSp>
        <p:nvCxnSpPr>
          <p:cNvPr id="8" name="Shape 562">
            <a:extLst>
              <a:ext uri="{FF2B5EF4-FFF2-40B4-BE49-F238E27FC236}">
                <a16:creationId xmlns:a16="http://schemas.microsoft.com/office/drawing/2014/main" id="{A005B8C4-D1BB-3A4E-8227-C2925F3DE2C3}"/>
              </a:ext>
            </a:extLst>
          </p:cNvPr>
          <p:cNvCxnSpPr/>
          <p:nvPr/>
        </p:nvCxnSpPr>
        <p:spPr>
          <a:xfrm>
            <a:off x="7385371" y="2991721"/>
            <a:ext cx="736800" cy="0"/>
          </a:xfrm>
          <a:prstGeom prst="straightConnector1">
            <a:avLst/>
          </a:prstGeom>
          <a:noFill/>
          <a:ln w="9525" cap="flat" cmpd="sng">
            <a:solidFill>
              <a:schemeClr val="dk2"/>
            </a:solidFill>
            <a:prstDash val="solid"/>
            <a:round/>
            <a:headEnd type="none" w="lg" len="lg"/>
            <a:tailEnd type="triangle" w="lg" len="lg"/>
          </a:ln>
        </p:spPr>
      </p:cxnSp>
      <p:sp>
        <p:nvSpPr>
          <p:cNvPr id="9" name="Shape 563">
            <a:extLst>
              <a:ext uri="{FF2B5EF4-FFF2-40B4-BE49-F238E27FC236}">
                <a16:creationId xmlns:a16="http://schemas.microsoft.com/office/drawing/2014/main" id="{CCF0740F-7F83-624D-9332-CEF04307504A}"/>
              </a:ext>
            </a:extLst>
          </p:cNvPr>
          <p:cNvSpPr/>
          <p:nvPr/>
        </p:nvSpPr>
        <p:spPr>
          <a:xfrm>
            <a:off x="8287868" y="2037862"/>
            <a:ext cx="713400" cy="20574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10" name="Shape 169">
            <a:extLst>
              <a:ext uri="{FF2B5EF4-FFF2-40B4-BE49-F238E27FC236}">
                <a16:creationId xmlns:a16="http://schemas.microsoft.com/office/drawing/2014/main" id="{2646A696-AE2B-F245-9C3D-C3E300E2386B}"/>
              </a:ext>
            </a:extLst>
          </p:cNvPr>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Example: Number of parameters</a:t>
            </a:r>
          </a:p>
        </p:txBody>
      </p:sp>
    </p:spTree>
    <p:extLst>
      <p:ext uri="{BB962C8B-B14F-4D97-AF65-F5344CB8AC3E}">
        <p14:creationId xmlns:p14="http://schemas.microsoft.com/office/powerpoint/2010/main" val="3123197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ext Box 4"/>
          <p:cNvSpPr txBox="1">
            <a:spLocks noChangeArrowheads="1"/>
          </p:cNvSpPr>
          <p:nvPr/>
        </p:nvSpPr>
        <p:spPr bwMode="auto">
          <a:xfrm>
            <a:off x="207360" y="1143000"/>
            <a:ext cx="870912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pPr algn="l">
              <a:spcBef>
                <a:spcPts val="0"/>
              </a:spcBef>
            </a:pPr>
            <a:r>
              <a:rPr lang="en-US" sz="2800" b="1" dirty="0">
                <a:solidFill>
                  <a:srgbClr val="FF0000"/>
                </a:solidFill>
                <a:latin typeface="FreeSans" charset="0"/>
              </a:rPr>
              <a:t>Question:</a:t>
            </a:r>
            <a:r>
              <a:rPr lang="en-US" sz="2800" dirty="0">
                <a:latin typeface="FreeSans" charset="0"/>
              </a:rPr>
              <a:t> What is the size of the output? What's the computational cost?</a:t>
            </a:r>
          </a:p>
          <a:p>
            <a:pPr algn="l">
              <a:spcBef>
                <a:spcPts val="0"/>
              </a:spcBef>
            </a:pPr>
            <a:endParaRPr lang="en-US" sz="2800" dirty="0">
              <a:latin typeface="FreeSans" charset="0"/>
            </a:endParaRPr>
          </a:p>
          <a:p>
            <a:pPr algn="l">
              <a:spcBef>
                <a:spcPts val="0"/>
              </a:spcBef>
            </a:pPr>
            <a:r>
              <a:rPr lang="en-US" sz="2800" b="1" dirty="0">
                <a:solidFill>
                  <a:srgbClr val="008000"/>
                </a:solidFill>
                <a:latin typeface="FreeSans" charset="0"/>
              </a:rPr>
              <a:t>Answer: </a:t>
            </a:r>
            <a:r>
              <a:rPr lang="en-US" sz="2800" dirty="0">
                <a:latin typeface="FreeSans" charset="0"/>
              </a:rPr>
              <a:t>It is proportional to the number of filters and depends on the stride. If kernels have size </a:t>
            </a:r>
            <a:r>
              <a:rPr lang="en-US" sz="2800" dirty="0" err="1">
                <a:latin typeface="FreeSans" charset="0"/>
              </a:rPr>
              <a:t>KxK</a:t>
            </a:r>
            <a:r>
              <a:rPr lang="en-US" sz="2800" dirty="0">
                <a:latin typeface="FreeSans" charset="0"/>
              </a:rPr>
              <a:t>, input has size </a:t>
            </a:r>
            <a:r>
              <a:rPr lang="en-US" sz="2800" dirty="0" err="1">
                <a:latin typeface="FreeSans" charset="0"/>
              </a:rPr>
              <a:t>DxD</a:t>
            </a:r>
            <a:r>
              <a:rPr lang="en-US" sz="2800" dirty="0">
                <a:latin typeface="FreeSans" charset="0"/>
              </a:rPr>
              <a:t>, stride is 1, and there are M input feature maps and N output feature maps then:</a:t>
            </a:r>
          </a:p>
          <a:p>
            <a:pPr algn="l">
              <a:spcBef>
                <a:spcPts val="0"/>
              </a:spcBef>
            </a:pPr>
            <a:r>
              <a:rPr lang="en-US" sz="2800" dirty="0">
                <a:latin typeface="FreeSans" charset="0"/>
              </a:rPr>
              <a:t>- the input has size </a:t>
            </a:r>
            <a:r>
              <a:rPr lang="en-US" sz="2800" dirty="0" err="1">
                <a:latin typeface="FreeSans" charset="0"/>
              </a:rPr>
              <a:t>M@DxD</a:t>
            </a:r>
            <a:r>
              <a:rPr lang="en-US" sz="2800" dirty="0">
                <a:latin typeface="FreeSans" charset="0"/>
              </a:rPr>
              <a:t> </a:t>
            </a:r>
          </a:p>
          <a:p>
            <a:pPr algn="l">
              <a:spcBef>
                <a:spcPts val="0"/>
              </a:spcBef>
            </a:pPr>
            <a:r>
              <a:rPr lang="en-US" sz="2800" dirty="0">
                <a:latin typeface="FreeSans" charset="0"/>
              </a:rPr>
              <a:t>- the output has size N@(D-K+1)x(D-K+1)</a:t>
            </a:r>
          </a:p>
          <a:p>
            <a:pPr algn="l">
              <a:spcBef>
                <a:spcPts val="0"/>
              </a:spcBef>
            </a:pPr>
            <a:r>
              <a:rPr lang="en-US" sz="2800" dirty="0">
                <a:latin typeface="FreeSans" charset="0"/>
              </a:rPr>
              <a:t>- the kernels have </a:t>
            </a:r>
            <a:r>
              <a:rPr lang="en-US" sz="2800" dirty="0" err="1">
                <a:latin typeface="FreeSans" charset="0"/>
              </a:rPr>
              <a:t>MxNxKxK</a:t>
            </a:r>
            <a:r>
              <a:rPr lang="en-US" sz="2800" dirty="0">
                <a:latin typeface="FreeSans" charset="0"/>
              </a:rPr>
              <a:t> coefficients (which have to be learned)</a:t>
            </a:r>
          </a:p>
          <a:p>
            <a:pPr algn="l">
              <a:spcBef>
                <a:spcPts val="0"/>
              </a:spcBef>
            </a:pPr>
            <a:r>
              <a:rPr lang="en-US" sz="2800" dirty="0">
                <a:latin typeface="FreeSans" charset="0"/>
              </a:rPr>
              <a:t>- cost: M*K*K*N*(D-K+1)*(D-K+1)</a:t>
            </a:r>
          </a:p>
        </p:txBody>
      </p:sp>
      <p:sp>
        <p:nvSpPr>
          <p:cNvPr id="9"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10" name="TextBox 9"/>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393924728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Text Box 5"/>
          <p:cNvSpPr txBox="1">
            <a:spLocks noChangeArrowheads="1"/>
          </p:cNvSpPr>
          <p:nvPr/>
        </p:nvSpPr>
        <p:spPr bwMode="auto">
          <a:xfrm>
            <a:off x="207360" y="1447801"/>
            <a:ext cx="8709120" cy="42671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pPr algn="l">
              <a:spcBef>
                <a:spcPts val="0"/>
              </a:spcBef>
            </a:pPr>
            <a:r>
              <a:rPr lang="en-US" sz="2800" b="1" dirty="0">
                <a:solidFill>
                  <a:srgbClr val="FF0000"/>
                </a:solidFill>
                <a:latin typeface="FreeSans" charset="0"/>
              </a:rPr>
              <a:t>Question:</a:t>
            </a:r>
            <a:r>
              <a:rPr lang="en-US" sz="2800" dirty="0">
                <a:latin typeface="FreeSans" charset="0"/>
              </a:rPr>
              <a:t> How many feature maps? What's the size of the filters?</a:t>
            </a:r>
          </a:p>
          <a:p>
            <a:pPr algn="l">
              <a:spcBef>
                <a:spcPts val="0"/>
              </a:spcBef>
            </a:pPr>
            <a:endParaRPr lang="en-US" sz="2800" dirty="0">
              <a:latin typeface="FreeSans" charset="0"/>
            </a:endParaRPr>
          </a:p>
        </p:txBody>
      </p:sp>
      <p:sp>
        <p:nvSpPr>
          <p:cNvPr id="9"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10" name="TextBox 9"/>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3294857722"/>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p:nvPr/>
        </p:nvSpPr>
        <p:spPr>
          <a:xfrm>
            <a:off x="1221875" y="18195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259" name="Shape 259"/>
          <p:cNvSpPr/>
          <p:nvPr/>
        </p:nvSpPr>
        <p:spPr>
          <a:xfrm>
            <a:off x="5703350" y="1819500"/>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261" name="Shape 261"/>
          <p:cNvSpPr txBox="1"/>
          <p:nvPr/>
        </p:nvSpPr>
        <p:spPr>
          <a:xfrm>
            <a:off x="1834500" y="4119500"/>
            <a:ext cx="491700" cy="309600"/>
          </a:xfrm>
          <a:prstGeom prst="rect">
            <a:avLst/>
          </a:prstGeom>
          <a:noFill/>
          <a:ln>
            <a:noFill/>
          </a:ln>
        </p:spPr>
        <p:txBody>
          <a:bodyPr lIns="91425" tIns="91425" rIns="91425" bIns="91425" anchor="t" anchorCtr="0">
            <a:noAutofit/>
          </a:bodyPr>
          <a:lstStyle/>
          <a:p>
            <a:pPr>
              <a:spcBef>
                <a:spcPts val="0"/>
              </a:spcBef>
            </a:pPr>
            <a:r>
              <a:rPr lang="en" sz="1800"/>
              <a:t>32</a:t>
            </a:r>
          </a:p>
        </p:txBody>
      </p:sp>
      <p:sp>
        <p:nvSpPr>
          <p:cNvPr id="262" name="Shape 262"/>
          <p:cNvSpPr txBox="1"/>
          <p:nvPr/>
        </p:nvSpPr>
        <p:spPr>
          <a:xfrm>
            <a:off x="2198800" y="2046326"/>
            <a:ext cx="491700" cy="282299"/>
          </a:xfrm>
          <a:prstGeom prst="rect">
            <a:avLst/>
          </a:prstGeom>
          <a:noFill/>
          <a:ln>
            <a:noFill/>
          </a:ln>
        </p:spPr>
        <p:txBody>
          <a:bodyPr lIns="91425" tIns="91425" rIns="91425" bIns="91425" anchor="t" anchorCtr="0">
            <a:noAutofit/>
          </a:bodyPr>
          <a:lstStyle/>
          <a:p>
            <a:pPr>
              <a:spcBef>
                <a:spcPts val="0"/>
              </a:spcBef>
            </a:pPr>
            <a:r>
              <a:rPr lang="en" sz="1800"/>
              <a:t>32</a:t>
            </a:r>
          </a:p>
        </p:txBody>
      </p:sp>
      <p:sp>
        <p:nvSpPr>
          <p:cNvPr id="263" name="Shape 263"/>
          <p:cNvSpPr txBox="1"/>
          <p:nvPr/>
        </p:nvSpPr>
        <p:spPr>
          <a:xfrm>
            <a:off x="1163887" y="4511133"/>
            <a:ext cx="491700" cy="182099"/>
          </a:xfrm>
          <a:prstGeom prst="rect">
            <a:avLst/>
          </a:prstGeom>
          <a:noFill/>
          <a:ln>
            <a:noFill/>
          </a:ln>
        </p:spPr>
        <p:txBody>
          <a:bodyPr lIns="91425" tIns="91425" rIns="91425" bIns="91425" anchor="t" anchorCtr="0">
            <a:noAutofit/>
          </a:bodyPr>
          <a:lstStyle/>
          <a:p>
            <a:pPr>
              <a:spcBef>
                <a:spcPts val="0"/>
              </a:spcBef>
            </a:pPr>
            <a:r>
              <a:rPr lang="en" sz="1800"/>
              <a:t>3</a:t>
            </a:r>
          </a:p>
        </p:txBody>
      </p:sp>
      <p:cxnSp>
        <p:nvCxnSpPr>
          <p:cNvPr id="264" name="Shape 264"/>
          <p:cNvCxnSpPr/>
          <p:nvPr/>
        </p:nvCxnSpPr>
        <p:spPr>
          <a:xfrm>
            <a:off x="2828900" y="3201750"/>
            <a:ext cx="2365800" cy="0"/>
          </a:xfrm>
          <a:prstGeom prst="straightConnector1">
            <a:avLst/>
          </a:prstGeom>
          <a:noFill/>
          <a:ln w="9525" cap="flat" cmpd="sng">
            <a:solidFill>
              <a:schemeClr val="dk2"/>
            </a:solidFill>
            <a:prstDash val="solid"/>
            <a:round/>
            <a:headEnd type="none" w="lg" len="lg"/>
            <a:tailEnd type="triangle" w="lg" len="lg"/>
          </a:ln>
        </p:spPr>
      </p:cxnSp>
      <p:sp>
        <p:nvSpPr>
          <p:cNvPr id="265" name="Shape 265"/>
          <p:cNvSpPr txBox="1"/>
          <p:nvPr/>
        </p:nvSpPr>
        <p:spPr>
          <a:xfrm>
            <a:off x="2895621" y="3187201"/>
            <a:ext cx="2166865" cy="534119"/>
          </a:xfrm>
          <a:prstGeom prst="rect">
            <a:avLst/>
          </a:prstGeom>
          <a:noFill/>
          <a:ln>
            <a:noFill/>
          </a:ln>
        </p:spPr>
        <p:txBody>
          <a:bodyPr lIns="91425" tIns="91425" rIns="91425" bIns="91425" anchor="t" anchorCtr="0">
            <a:noAutofit/>
          </a:bodyPr>
          <a:lstStyle/>
          <a:p>
            <a:pPr>
              <a:spcBef>
                <a:spcPts val="0"/>
              </a:spcBef>
            </a:pPr>
            <a:r>
              <a:rPr lang="ro-RO" sz="1800" dirty="0"/>
              <a:t>C</a:t>
            </a:r>
            <a:r>
              <a:rPr lang="en" sz="1800" dirty="0" err="1"/>
              <a:t>onvolutional</a:t>
            </a:r>
            <a:r>
              <a:rPr lang="en" sz="1800" dirty="0"/>
              <a:t> layer</a:t>
            </a:r>
          </a:p>
        </p:txBody>
      </p:sp>
      <p:sp>
        <p:nvSpPr>
          <p:cNvPr id="266" name="Shape 266"/>
          <p:cNvSpPr/>
          <p:nvPr/>
        </p:nvSpPr>
        <p:spPr>
          <a:xfrm>
            <a:off x="5852727" y="1819500"/>
            <a:ext cx="956400" cy="2757900"/>
          </a:xfrm>
          <a:prstGeom prst="cube">
            <a:avLst>
              <a:gd name="adj" fmla="val 90357"/>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267" name="Shape 267"/>
          <p:cNvSpPr txBox="1"/>
          <p:nvPr/>
        </p:nvSpPr>
        <p:spPr>
          <a:xfrm>
            <a:off x="5830701" y="1380926"/>
            <a:ext cx="2063399" cy="543899"/>
          </a:xfrm>
          <a:prstGeom prst="rect">
            <a:avLst/>
          </a:prstGeom>
          <a:noFill/>
          <a:ln>
            <a:noFill/>
          </a:ln>
        </p:spPr>
        <p:txBody>
          <a:bodyPr lIns="91425" tIns="91425" rIns="91425" bIns="91425" anchor="t" anchorCtr="0">
            <a:noAutofit/>
          </a:bodyPr>
          <a:lstStyle/>
          <a:p>
            <a:pPr>
              <a:spcBef>
                <a:spcPts val="0"/>
              </a:spcBef>
            </a:pPr>
            <a:r>
              <a:rPr lang="en" sz="1800" b="1"/>
              <a:t>activation maps</a:t>
            </a:r>
          </a:p>
        </p:txBody>
      </p:sp>
      <p:sp>
        <p:nvSpPr>
          <p:cNvPr id="268" name="Shape 268"/>
          <p:cNvSpPr txBox="1"/>
          <p:nvPr/>
        </p:nvSpPr>
        <p:spPr>
          <a:xfrm>
            <a:off x="5965822" y="4532979"/>
            <a:ext cx="328199" cy="309600"/>
          </a:xfrm>
          <a:prstGeom prst="rect">
            <a:avLst/>
          </a:prstGeom>
          <a:noFill/>
          <a:ln>
            <a:noFill/>
          </a:ln>
        </p:spPr>
        <p:txBody>
          <a:bodyPr lIns="91425" tIns="91425" rIns="91425" bIns="91425" anchor="t" anchorCtr="0">
            <a:noAutofit/>
          </a:bodyPr>
          <a:lstStyle/>
          <a:p>
            <a:pPr>
              <a:spcBef>
                <a:spcPts val="0"/>
              </a:spcBef>
            </a:pPr>
            <a:r>
              <a:rPr lang="en" sz="1800"/>
              <a:t>6</a:t>
            </a:r>
          </a:p>
        </p:txBody>
      </p:sp>
      <p:sp>
        <p:nvSpPr>
          <p:cNvPr id="269" name="Shape 269"/>
          <p:cNvSpPr txBox="1"/>
          <p:nvPr/>
        </p:nvSpPr>
        <p:spPr>
          <a:xfrm>
            <a:off x="7021405" y="4096525"/>
            <a:ext cx="491700" cy="309600"/>
          </a:xfrm>
          <a:prstGeom prst="rect">
            <a:avLst/>
          </a:prstGeom>
          <a:noFill/>
          <a:ln>
            <a:noFill/>
          </a:ln>
        </p:spPr>
        <p:txBody>
          <a:bodyPr lIns="91425" tIns="91425" rIns="91425" bIns="91425" anchor="t" anchorCtr="0">
            <a:noAutofit/>
          </a:bodyPr>
          <a:lstStyle/>
          <a:p>
            <a:pPr>
              <a:spcBef>
                <a:spcPts val="0"/>
              </a:spcBef>
            </a:pPr>
            <a:r>
              <a:rPr lang="en" sz="1800"/>
              <a:t>28</a:t>
            </a:r>
          </a:p>
        </p:txBody>
      </p:sp>
      <p:sp>
        <p:nvSpPr>
          <p:cNvPr id="270" name="Shape 270"/>
          <p:cNvSpPr txBox="1"/>
          <p:nvPr/>
        </p:nvSpPr>
        <p:spPr>
          <a:xfrm>
            <a:off x="7513105" y="2516212"/>
            <a:ext cx="491700" cy="309600"/>
          </a:xfrm>
          <a:prstGeom prst="rect">
            <a:avLst/>
          </a:prstGeom>
          <a:noFill/>
          <a:ln>
            <a:noFill/>
          </a:ln>
        </p:spPr>
        <p:txBody>
          <a:bodyPr lIns="91425" tIns="91425" rIns="91425" bIns="91425" anchor="t" anchorCtr="0">
            <a:noAutofit/>
          </a:bodyPr>
          <a:lstStyle/>
          <a:p>
            <a:pPr>
              <a:spcBef>
                <a:spcPts val="0"/>
              </a:spcBef>
            </a:pPr>
            <a:r>
              <a:rPr lang="en" sz="1800"/>
              <a:t>28</a:t>
            </a:r>
          </a:p>
        </p:txBody>
      </p:sp>
      <p:sp>
        <p:nvSpPr>
          <p:cNvPr id="271" name="Shape 271"/>
          <p:cNvSpPr txBox="1"/>
          <p:nvPr/>
        </p:nvSpPr>
        <p:spPr>
          <a:xfrm>
            <a:off x="276325" y="952225"/>
            <a:ext cx="8721000" cy="386700"/>
          </a:xfrm>
          <a:prstGeom prst="rect">
            <a:avLst/>
          </a:prstGeom>
          <a:noFill/>
          <a:ln>
            <a:noFill/>
          </a:ln>
        </p:spPr>
        <p:txBody>
          <a:bodyPr lIns="91425" tIns="91425" rIns="91425" bIns="91425" anchor="t" anchorCtr="0">
            <a:noAutofit/>
          </a:bodyPr>
          <a:lstStyle/>
          <a:p>
            <a:pPr>
              <a:spcBef>
                <a:spcPts val="0"/>
              </a:spcBef>
            </a:pPr>
            <a:r>
              <a:rPr lang="en" sz="2000" dirty="0"/>
              <a:t>A convolutional layer is composed of multiple filters (e.g. 6)</a:t>
            </a:r>
          </a:p>
        </p:txBody>
      </p:sp>
      <p:sp>
        <p:nvSpPr>
          <p:cNvPr id="272" name="Shape 272"/>
          <p:cNvSpPr/>
          <p:nvPr/>
        </p:nvSpPr>
        <p:spPr>
          <a:xfrm>
            <a:off x="6005127" y="1819500"/>
            <a:ext cx="956400" cy="2757900"/>
          </a:xfrm>
          <a:prstGeom prst="cube">
            <a:avLst>
              <a:gd name="adj" fmla="val 90357"/>
            </a:avLst>
          </a:prstGeom>
          <a:solidFill>
            <a:srgbClr val="F4CC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273" name="Shape 273"/>
          <p:cNvSpPr/>
          <p:nvPr/>
        </p:nvSpPr>
        <p:spPr>
          <a:xfrm>
            <a:off x="6157527" y="1819500"/>
            <a:ext cx="956400" cy="2757900"/>
          </a:xfrm>
          <a:prstGeom prst="cube">
            <a:avLst>
              <a:gd name="adj" fmla="val 90357"/>
            </a:avLst>
          </a:prstGeom>
          <a:solidFill>
            <a:srgbClr val="FFF2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274" name="Shape 274"/>
          <p:cNvSpPr/>
          <p:nvPr/>
        </p:nvSpPr>
        <p:spPr>
          <a:xfrm>
            <a:off x="6309927" y="1819500"/>
            <a:ext cx="956400" cy="2757900"/>
          </a:xfrm>
          <a:prstGeom prst="cube">
            <a:avLst>
              <a:gd name="adj" fmla="val 90357"/>
            </a:avLst>
          </a:prstGeom>
          <a:solidFill>
            <a:srgbClr val="D9D2E9"/>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275" name="Shape 275"/>
          <p:cNvSpPr/>
          <p:nvPr/>
        </p:nvSpPr>
        <p:spPr>
          <a:xfrm>
            <a:off x="6462327" y="1819500"/>
            <a:ext cx="956400" cy="2757900"/>
          </a:xfrm>
          <a:prstGeom prst="cube">
            <a:avLst>
              <a:gd name="adj" fmla="val 90357"/>
            </a:avLst>
          </a:prstGeom>
          <a:solidFill>
            <a:srgbClr val="FCE5CD"/>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276" name="Shape 276"/>
          <p:cNvSpPr txBox="1"/>
          <p:nvPr/>
        </p:nvSpPr>
        <p:spPr>
          <a:xfrm>
            <a:off x="429177" y="4968009"/>
            <a:ext cx="8198069" cy="841891"/>
          </a:xfrm>
          <a:prstGeom prst="rect">
            <a:avLst/>
          </a:prstGeom>
          <a:noFill/>
          <a:ln>
            <a:noFill/>
          </a:ln>
        </p:spPr>
        <p:txBody>
          <a:bodyPr lIns="91425" tIns="91425" rIns="91425" bIns="91425" anchor="t" anchorCtr="0">
            <a:noAutofit/>
          </a:bodyPr>
          <a:lstStyle/>
          <a:p>
            <a:pPr>
              <a:spcBef>
                <a:spcPts val="0"/>
              </a:spcBef>
            </a:pPr>
            <a:r>
              <a:rPr lang="en" sz="2000" dirty="0"/>
              <a:t>We concatenate the activation maps in order to obtain a new “image” of size 28x28x6</a:t>
            </a:r>
          </a:p>
        </p:txBody>
      </p:sp>
      <p:sp>
        <p:nvSpPr>
          <p:cNvPr id="20" name="Shape 169">
            <a:extLst>
              <a:ext uri="{FF2B5EF4-FFF2-40B4-BE49-F238E27FC236}">
                <a16:creationId xmlns:a16="http://schemas.microsoft.com/office/drawing/2014/main" id="{56BF926C-A370-3645-A579-2F6D1EDBD2E8}"/>
              </a:ext>
            </a:extLst>
          </p:cNvPr>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A convolutional layer</a:t>
            </a:r>
          </a:p>
        </p:txBody>
      </p:sp>
    </p:spTree>
    <p:extLst>
      <p:ext uri="{BB962C8B-B14F-4D97-AF65-F5344CB8AC3E}">
        <p14:creationId xmlns:p14="http://schemas.microsoft.com/office/powerpoint/2010/main" val="1436046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4" name="Shape 534"/>
          <p:cNvSpPr txBox="1"/>
          <p:nvPr/>
        </p:nvSpPr>
        <p:spPr>
          <a:xfrm>
            <a:off x="236490" y="1167065"/>
            <a:ext cx="8548200" cy="1259083"/>
          </a:xfrm>
          <a:prstGeom prst="rect">
            <a:avLst/>
          </a:prstGeom>
          <a:noFill/>
          <a:ln>
            <a:noFill/>
          </a:ln>
        </p:spPr>
        <p:txBody>
          <a:bodyPr lIns="91425" tIns="91425" rIns="91425" bIns="91425" anchor="t" anchorCtr="0">
            <a:noAutofit/>
          </a:bodyPr>
          <a:lstStyle/>
          <a:p>
            <a:pPr marL="342900" indent="-342900" algn="l">
              <a:spcBef>
                <a:spcPts val="0"/>
              </a:spcBef>
              <a:buFont typeface="Arial" panose="020B0604020202020204" pitchFamily="34" charset="0"/>
              <a:buChar char="•"/>
            </a:pPr>
            <a:r>
              <a:rPr lang="en" sz="2000" dirty="0"/>
              <a:t>In essence, a convolutional neural network (CNN or </a:t>
            </a:r>
            <a:r>
              <a:rPr lang="en" sz="2000" dirty="0" err="1"/>
              <a:t>ConvNet</a:t>
            </a:r>
            <a:r>
              <a:rPr lang="en" sz="2000" dirty="0"/>
              <a:t>) is composed of a sequence of convolutional layers, interlaced with activation functions</a:t>
            </a:r>
          </a:p>
        </p:txBody>
      </p:sp>
      <p:sp>
        <p:nvSpPr>
          <p:cNvPr id="535" name="Shape 535"/>
          <p:cNvSpPr/>
          <p:nvPr/>
        </p:nvSpPr>
        <p:spPr>
          <a:xfrm>
            <a:off x="359310" y="24404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536" name="Shape 536"/>
          <p:cNvSpPr txBox="1"/>
          <p:nvPr/>
        </p:nvSpPr>
        <p:spPr>
          <a:xfrm>
            <a:off x="971935" y="4740400"/>
            <a:ext cx="491700" cy="309600"/>
          </a:xfrm>
          <a:prstGeom prst="rect">
            <a:avLst/>
          </a:prstGeom>
          <a:noFill/>
          <a:ln>
            <a:noFill/>
          </a:ln>
        </p:spPr>
        <p:txBody>
          <a:bodyPr lIns="91425" tIns="91425" rIns="91425" bIns="91425" anchor="t" anchorCtr="0">
            <a:noAutofit/>
          </a:bodyPr>
          <a:lstStyle/>
          <a:p>
            <a:pPr>
              <a:spcBef>
                <a:spcPts val="0"/>
              </a:spcBef>
            </a:pPr>
            <a:r>
              <a:rPr lang="en" sz="1800"/>
              <a:t>32</a:t>
            </a:r>
          </a:p>
        </p:txBody>
      </p:sp>
      <p:sp>
        <p:nvSpPr>
          <p:cNvPr id="537" name="Shape 537"/>
          <p:cNvSpPr txBox="1"/>
          <p:nvPr/>
        </p:nvSpPr>
        <p:spPr>
          <a:xfrm>
            <a:off x="1336235" y="2667226"/>
            <a:ext cx="491700" cy="282299"/>
          </a:xfrm>
          <a:prstGeom prst="rect">
            <a:avLst/>
          </a:prstGeom>
          <a:noFill/>
          <a:ln>
            <a:noFill/>
          </a:ln>
        </p:spPr>
        <p:txBody>
          <a:bodyPr lIns="91425" tIns="91425" rIns="91425" bIns="91425" anchor="t" anchorCtr="0">
            <a:noAutofit/>
          </a:bodyPr>
          <a:lstStyle/>
          <a:p>
            <a:pPr>
              <a:spcBef>
                <a:spcPts val="0"/>
              </a:spcBef>
            </a:pPr>
            <a:r>
              <a:rPr lang="en" sz="1800"/>
              <a:t>32</a:t>
            </a:r>
          </a:p>
        </p:txBody>
      </p:sp>
      <p:sp>
        <p:nvSpPr>
          <p:cNvPr id="538" name="Shape 538"/>
          <p:cNvSpPr txBox="1"/>
          <p:nvPr/>
        </p:nvSpPr>
        <p:spPr>
          <a:xfrm>
            <a:off x="301322" y="5132033"/>
            <a:ext cx="491700" cy="182099"/>
          </a:xfrm>
          <a:prstGeom prst="rect">
            <a:avLst/>
          </a:prstGeom>
          <a:noFill/>
          <a:ln>
            <a:noFill/>
          </a:ln>
        </p:spPr>
        <p:txBody>
          <a:bodyPr lIns="91425" tIns="91425" rIns="91425" bIns="91425" anchor="t" anchorCtr="0">
            <a:noAutofit/>
          </a:bodyPr>
          <a:lstStyle/>
          <a:p>
            <a:pPr>
              <a:spcBef>
                <a:spcPts val="0"/>
              </a:spcBef>
            </a:pPr>
            <a:r>
              <a:rPr lang="en" sz="1800"/>
              <a:t>3</a:t>
            </a:r>
          </a:p>
        </p:txBody>
      </p:sp>
      <p:cxnSp>
        <p:nvCxnSpPr>
          <p:cNvPr id="539" name="Shape 539"/>
          <p:cNvCxnSpPr/>
          <p:nvPr/>
        </p:nvCxnSpPr>
        <p:spPr>
          <a:xfrm>
            <a:off x="1664111" y="3719050"/>
            <a:ext cx="987599" cy="0"/>
          </a:xfrm>
          <a:prstGeom prst="straightConnector1">
            <a:avLst/>
          </a:prstGeom>
          <a:noFill/>
          <a:ln w="9525" cap="flat" cmpd="sng">
            <a:solidFill>
              <a:schemeClr val="dk2"/>
            </a:solidFill>
            <a:prstDash val="solid"/>
            <a:round/>
            <a:headEnd type="none" w="lg" len="lg"/>
            <a:tailEnd type="triangle" w="lg" len="lg"/>
          </a:ln>
        </p:spPr>
      </p:cxnSp>
      <p:sp>
        <p:nvSpPr>
          <p:cNvPr id="540" name="Shape 540"/>
          <p:cNvSpPr txBox="1"/>
          <p:nvPr/>
        </p:nvSpPr>
        <p:spPr>
          <a:xfrm>
            <a:off x="1703436" y="3733300"/>
            <a:ext cx="987599" cy="393600"/>
          </a:xfrm>
          <a:prstGeom prst="rect">
            <a:avLst/>
          </a:prstGeom>
          <a:noFill/>
          <a:ln>
            <a:noFill/>
          </a:ln>
        </p:spPr>
        <p:txBody>
          <a:bodyPr lIns="91425" tIns="91425" rIns="91425" bIns="91425" anchor="t" anchorCtr="0">
            <a:noAutofit/>
          </a:bodyPr>
          <a:lstStyle/>
          <a:p>
            <a:pPr>
              <a:spcBef>
                <a:spcPts val="0"/>
              </a:spcBef>
            </a:pPr>
            <a:r>
              <a:rPr lang="en" sz="1800" dirty="0"/>
              <a:t>CONV,</a:t>
            </a:r>
          </a:p>
          <a:p>
            <a:pPr>
              <a:spcBef>
                <a:spcPts val="0"/>
              </a:spcBef>
            </a:pPr>
            <a:r>
              <a:rPr lang="en" sz="1800" dirty="0"/>
              <a:t>ReLU</a:t>
            </a:r>
          </a:p>
          <a:p>
            <a:pPr>
              <a:spcBef>
                <a:spcPts val="0"/>
              </a:spcBef>
            </a:pPr>
            <a:r>
              <a:rPr lang="en" sz="1800" dirty="0">
                <a:solidFill>
                  <a:srgbClr val="0000FF"/>
                </a:solidFill>
              </a:rPr>
              <a:t>e.g. 6 filters of 5x5x3</a:t>
            </a:r>
          </a:p>
        </p:txBody>
      </p:sp>
      <p:sp>
        <p:nvSpPr>
          <p:cNvPr id="541" name="Shape 541"/>
          <p:cNvSpPr/>
          <p:nvPr/>
        </p:nvSpPr>
        <p:spPr>
          <a:xfrm>
            <a:off x="2873910" y="2440400"/>
            <a:ext cx="956400" cy="27579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542" name="Shape 542"/>
          <p:cNvSpPr txBox="1"/>
          <p:nvPr/>
        </p:nvSpPr>
        <p:spPr>
          <a:xfrm>
            <a:off x="3486535" y="4740400"/>
            <a:ext cx="491700" cy="309600"/>
          </a:xfrm>
          <a:prstGeom prst="rect">
            <a:avLst/>
          </a:prstGeom>
          <a:noFill/>
          <a:ln>
            <a:noFill/>
          </a:ln>
        </p:spPr>
        <p:txBody>
          <a:bodyPr lIns="91425" tIns="91425" rIns="91425" bIns="91425" anchor="t" anchorCtr="0">
            <a:noAutofit/>
          </a:bodyPr>
          <a:lstStyle/>
          <a:p>
            <a:pPr>
              <a:spcBef>
                <a:spcPts val="0"/>
              </a:spcBef>
            </a:pPr>
            <a:r>
              <a:rPr lang="en" sz="1800"/>
              <a:t>28</a:t>
            </a:r>
          </a:p>
        </p:txBody>
      </p:sp>
      <p:sp>
        <p:nvSpPr>
          <p:cNvPr id="543" name="Shape 543"/>
          <p:cNvSpPr txBox="1"/>
          <p:nvPr/>
        </p:nvSpPr>
        <p:spPr>
          <a:xfrm>
            <a:off x="3850835" y="2667226"/>
            <a:ext cx="491700" cy="282299"/>
          </a:xfrm>
          <a:prstGeom prst="rect">
            <a:avLst/>
          </a:prstGeom>
          <a:noFill/>
          <a:ln>
            <a:noFill/>
          </a:ln>
        </p:spPr>
        <p:txBody>
          <a:bodyPr lIns="91425" tIns="91425" rIns="91425" bIns="91425" anchor="t" anchorCtr="0">
            <a:noAutofit/>
          </a:bodyPr>
          <a:lstStyle/>
          <a:p>
            <a:pPr>
              <a:spcBef>
                <a:spcPts val="0"/>
              </a:spcBef>
            </a:pPr>
            <a:r>
              <a:rPr lang="en" sz="1800"/>
              <a:t>28</a:t>
            </a:r>
          </a:p>
        </p:txBody>
      </p:sp>
      <p:sp>
        <p:nvSpPr>
          <p:cNvPr id="544" name="Shape 544"/>
          <p:cNvSpPr txBox="1"/>
          <p:nvPr/>
        </p:nvSpPr>
        <p:spPr>
          <a:xfrm>
            <a:off x="2815922" y="5132033"/>
            <a:ext cx="491700" cy="182099"/>
          </a:xfrm>
          <a:prstGeom prst="rect">
            <a:avLst/>
          </a:prstGeom>
          <a:noFill/>
          <a:ln>
            <a:noFill/>
          </a:ln>
        </p:spPr>
        <p:txBody>
          <a:bodyPr lIns="91425" tIns="91425" rIns="91425" bIns="91425" anchor="t" anchorCtr="0">
            <a:noAutofit/>
          </a:bodyPr>
          <a:lstStyle/>
          <a:p>
            <a:pPr>
              <a:spcBef>
                <a:spcPts val="0"/>
              </a:spcBef>
            </a:pPr>
            <a:r>
              <a:rPr lang="en" sz="1800"/>
              <a:t>6</a:t>
            </a:r>
          </a:p>
        </p:txBody>
      </p:sp>
      <p:cxnSp>
        <p:nvCxnSpPr>
          <p:cNvPr id="545" name="Shape 545"/>
          <p:cNvCxnSpPr/>
          <p:nvPr/>
        </p:nvCxnSpPr>
        <p:spPr>
          <a:xfrm>
            <a:off x="4407311" y="3719050"/>
            <a:ext cx="987599" cy="0"/>
          </a:xfrm>
          <a:prstGeom prst="straightConnector1">
            <a:avLst/>
          </a:prstGeom>
          <a:noFill/>
          <a:ln w="9525" cap="flat" cmpd="sng">
            <a:solidFill>
              <a:schemeClr val="dk2"/>
            </a:solidFill>
            <a:prstDash val="solid"/>
            <a:round/>
            <a:headEnd type="none" w="lg" len="lg"/>
            <a:tailEnd type="triangle" w="lg" len="lg"/>
          </a:ln>
        </p:spPr>
      </p:cxnSp>
      <p:sp>
        <p:nvSpPr>
          <p:cNvPr id="546" name="Shape 546"/>
          <p:cNvSpPr txBox="1"/>
          <p:nvPr/>
        </p:nvSpPr>
        <p:spPr>
          <a:xfrm>
            <a:off x="4446635" y="3733300"/>
            <a:ext cx="1063200" cy="393600"/>
          </a:xfrm>
          <a:prstGeom prst="rect">
            <a:avLst/>
          </a:prstGeom>
          <a:noFill/>
          <a:ln>
            <a:noFill/>
          </a:ln>
        </p:spPr>
        <p:txBody>
          <a:bodyPr lIns="91425" tIns="91425" rIns="91425" bIns="91425" anchor="t" anchorCtr="0">
            <a:noAutofit/>
          </a:bodyPr>
          <a:lstStyle/>
          <a:p>
            <a:pPr>
              <a:spcBef>
                <a:spcPts val="0"/>
              </a:spcBef>
            </a:pPr>
            <a:r>
              <a:rPr lang="en" sz="1800" dirty="0"/>
              <a:t>CONV,</a:t>
            </a:r>
          </a:p>
          <a:p>
            <a:pPr>
              <a:spcBef>
                <a:spcPts val="0"/>
              </a:spcBef>
            </a:pPr>
            <a:r>
              <a:rPr lang="en" sz="1800" dirty="0"/>
              <a:t>ReLU</a:t>
            </a:r>
          </a:p>
          <a:p>
            <a:pPr>
              <a:spcBef>
                <a:spcPts val="0"/>
              </a:spcBef>
            </a:pPr>
            <a:r>
              <a:rPr lang="en" sz="1800" dirty="0">
                <a:solidFill>
                  <a:srgbClr val="38761D"/>
                </a:solidFill>
              </a:rPr>
              <a:t>e.g. 10 filters of 5x5x</a:t>
            </a:r>
            <a:r>
              <a:rPr lang="en" sz="1800" b="1" dirty="0">
                <a:solidFill>
                  <a:srgbClr val="38761D"/>
                </a:solidFill>
              </a:rPr>
              <a:t>6</a:t>
            </a:r>
            <a:endParaRPr lang="en" sz="1800" dirty="0">
              <a:solidFill>
                <a:srgbClr val="38761D"/>
              </a:solidFill>
            </a:endParaRPr>
          </a:p>
        </p:txBody>
      </p:sp>
      <p:sp>
        <p:nvSpPr>
          <p:cNvPr id="547" name="Shape 547"/>
          <p:cNvSpPr/>
          <p:nvPr/>
        </p:nvSpPr>
        <p:spPr>
          <a:xfrm>
            <a:off x="5617110" y="2440400"/>
            <a:ext cx="956400" cy="2757900"/>
          </a:xfrm>
          <a:prstGeom prst="cube">
            <a:avLst>
              <a:gd name="adj" fmla="val 77711"/>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cxnSp>
        <p:nvCxnSpPr>
          <p:cNvPr id="548" name="Shape 548"/>
          <p:cNvCxnSpPr/>
          <p:nvPr/>
        </p:nvCxnSpPr>
        <p:spPr>
          <a:xfrm>
            <a:off x="6998111" y="3719050"/>
            <a:ext cx="987599" cy="0"/>
          </a:xfrm>
          <a:prstGeom prst="straightConnector1">
            <a:avLst/>
          </a:prstGeom>
          <a:noFill/>
          <a:ln w="9525" cap="flat" cmpd="sng">
            <a:solidFill>
              <a:schemeClr val="dk2"/>
            </a:solidFill>
            <a:prstDash val="solid"/>
            <a:round/>
            <a:headEnd type="none" w="lg" len="lg"/>
            <a:tailEnd type="triangle" w="lg" len="lg"/>
          </a:ln>
        </p:spPr>
      </p:cxnSp>
      <p:sp>
        <p:nvSpPr>
          <p:cNvPr id="549" name="Shape 549"/>
          <p:cNvSpPr txBox="1"/>
          <p:nvPr/>
        </p:nvSpPr>
        <p:spPr>
          <a:xfrm>
            <a:off x="7037436" y="3733300"/>
            <a:ext cx="987599" cy="393600"/>
          </a:xfrm>
          <a:prstGeom prst="rect">
            <a:avLst/>
          </a:prstGeom>
          <a:noFill/>
          <a:ln>
            <a:noFill/>
          </a:ln>
        </p:spPr>
        <p:txBody>
          <a:bodyPr lIns="91425" tIns="91425" rIns="91425" bIns="91425" anchor="t" anchorCtr="0">
            <a:noAutofit/>
          </a:bodyPr>
          <a:lstStyle/>
          <a:p>
            <a:pPr>
              <a:spcBef>
                <a:spcPts val="0"/>
              </a:spcBef>
            </a:pPr>
            <a:r>
              <a:rPr lang="en" sz="1800"/>
              <a:t>CONV,</a:t>
            </a:r>
          </a:p>
          <a:p>
            <a:pPr>
              <a:spcBef>
                <a:spcPts val="0"/>
              </a:spcBef>
            </a:pPr>
            <a:r>
              <a:rPr lang="en" sz="1800"/>
              <a:t>ReLU</a:t>
            </a:r>
          </a:p>
        </p:txBody>
      </p:sp>
      <p:sp>
        <p:nvSpPr>
          <p:cNvPr id="550" name="Shape 550"/>
          <p:cNvSpPr txBox="1"/>
          <p:nvPr/>
        </p:nvSpPr>
        <p:spPr>
          <a:xfrm>
            <a:off x="8254035" y="3474250"/>
            <a:ext cx="956400" cy="354000"/>
          </a:xfrm>
          <a:prstGeom prst="rect">
            <a:avLst/>
          </a:prstGeom>
          <a:noFill/>
          <a:ln>
            <a:noFill/>
          </a:ln>
        </p:spPr>
        <p:txBody>
          <a:bodyPr lIns="91425" tIns="91425" rIns="91425" bIns="91425" anchor="t" anchorCtr="0">
            <a:noAutofit/>
          </a:bodyPr>
          <a:lstStyle/>
          <a:p>
            <a:pPr>
              <a:spcBef>
                <a:spcPts val="0"/>
              </a:spcBef>
            </a:pPr>
            <a:r>
              <a:rPr lang="en" sz="2400"/>
              <a:t>….</a:t>
            </a:r>
          </a:p>
        </p:txBody>
      </p:sp>
      <p:sp>
        <p:nvSpPr>
          <p:cNvPr id="551" name="Shape 551"/>
          <p:cNvSpPr txBox="1"/>
          <p:nvPr/>
        </p:nvSpPr>
        <p:spPr>
          <a:xfrm>
            <a:off x="5482922" y="5132033"/>
            <a:ext cx="491700" cy="182099"/>
          </a:xfrm>
          <a:prstGeom prst="rect">
            <a:avLst/>
          </a:prstGeom>
          <a:noFill/>
          <a:ln>
            <a:noFill/>
          </a:ln>
        </p:spPr>
        <p:txBody>
          <a:bodyPr lIns="91425" tIns="91425" rIns="91425" bIns="91425" anchor="t" anchorCtr="0">
            <a:noAutofit/>
          </a:bodyPr>
          <a:lstStyle/>
          <a:p>
            <a:pPr>
              <a:spcBef>
                <a:spcPts val="0"/>
              </a:spcBef>
            </a:pPr>
            <a:r>
              <a:rPr lang="en" sz="1800"/>
              <a:t>10</a:t>
            </a:r>
          </a:p>
        </p:txBody>
      </p:sp>
      <p:sp>
        <p:nvSpPr>
          <p:cNvPr id="552" name="Shape 552"/>
          <p:cNvSpPr txBox="1"/>
          <p:nvPr/>
        </p:nvSpPr>
        <p:spPr>
          <a:xfrm>
            <a:off x="6229735" y="4740400"/>
            <a:ext cx="491700" cy="309600"/>
          </a:xfrm>
          <a:prstGeom prst="rect">
            <a:avLst/>
          </a:prstGeom>
          <a:noFill/>
          <a:ln>
            <a:noFill/>
          </a:ln>
        </p:spPr>
        <p:txBody>
          <a:bodyPr lIns="91425" tIns="91425" rIns="91425" bIns="91425" anchor="t" anchorCtr="0">
            <a:noAutofit/>
          </a:bodyPr>
          <a:lstStyle/>
          <a:p>
            <a:pPr>
              <a:spcBef>
                <a:spcPts val="0"/>
              </a:spcBef>
            </a:pPr>
            <a:r>
              <a:rPr lang="en" sz="1800"/>
              <a:t>24</a:t>
            </a:r>
          </a:p>
        </p:txBody>
      </p:sp>
      <p:sp>
        <p:nvSpPr>
          <p:cNvPr id="553" name="Shape 553"/>
          <p:cNvSpPr txBox="1"/>
          <p:nvPr/>
        </p:nvSpPr>
        <p:spPr>
          <a:xfrm>
            <a:off x="6594035" y="2667226"/>
            <a:ext cx="491700" cy="282299"/>
          </a:xfrm>
          <a:prstGeom prst="rect">
            <a:avLst/>
          </a:prstGeom>
          <a:noFill/>
          <a:ln>
            <a:noFill/>
          </a:ln>
        </p:spPr>
        <p:txBody>
          <a:bodyPr lIns="91425" tIns="91425" rIns="91425" bIns="91425" anchor="t" anchorCtr="0">
            <a:noAutofit/>
          </a:bodyPr>
          <a:lstStyle/>
          <a:p>
            <a:pPr>
              <a:spcBef>
                <a:spcPts val="0"/>
              </a:spcBef>
            </a:pPr>
            <a:r>
              <a:rPr lang="en" sz="1800"/>
              <a:t>24</a:t>
            </a:r>
          </a:p>
        </p:txBody>
      </p:sp>
      <p:sp>
        <p:nvSpPr>
          <p:cNvPr id="22" name="Shape 169">
            <a:extLst>
              <a:ext uri="{FF2B5EF4-FFF2-40B4-BE49-F238E27FC236}">
                <a16:creationId xmlns:a16="http://schemas.microsoft.com/office/drawing/2014/main" id="{B536465C-575C-0E4D-ABEB-4E778B0590C6}"/>
              </a:ext>
            </a:extLst>
          </p:cNvPr>
          <p:cNvSpPr txBox="1"/>
          <p:nvPr/>
        </p:nvSpPr>
        <p:spPr>
          <a:xfrm>
            <a:off x="0" y="228600"/>
            <a:ext cx="9144000" cy="838200"/>
          </a:xfrm>
          <a:prstGeom prst="rect">
            <a:avLst/>
          </a:prstGeom>
          <a:noFill/>
          <a:ln>
            <a:noFill/>
          </a:ln>
        </p:spPr>
        <p:txBody>
          <a:bodyPr lIns="91425" tIns="91425" rIns="91425" bIns="91425" anchor="t" anchorCtr="0">
            <a:noAutofit/>
          </a:bodyPr>
          <a:lstStyle/>
          <a:p>
            <a:pPr>
              <a:spcBef>
                <a:spcPts val="0"/>
              </a:spcBef>
            </a:pPr>
            <a:r>
              <a:rPr lang="en" sz="3600" dirty="0"/>
              <a:t>A convolutional net</a:t>
            </a:r>
          </a:p>
        </p:txBody>
      </p:sp>
    </p:spTree>
    <p:extLst>
      <p:ext uri="{BB962C8B-B14F-4D97-AF65-F5344CB8AC3E}">
        <p14:creationId xmlns:p14="http://schemas.microsoft.com/office/powerpoint/2010/main" val="15088878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Text Box 5"/>
          <p:cNvSpPr txBox="1">
            <a:spLocks noChangeArrowheads="1"/>
          </p:cNvSpPr>
          <p:nvPr/>
        </p:nvSpPr>
        <p:spPr bwMode="auto">
          <a:xfrm>
            <a:off x="207360" y="1447801"/>
            <a:ext cx="8709120" cy="42671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pPr algn="l">
              <a:spcBef>
                <a:spcPts val="0"/>
              </a:spcBef>
            </a:pPr>
            <a:r>
              <a:rPr lang="en-US" sz="2800" b="1" dirty="0">
                <a:solidFill>
                  <a:srgbClr val="FF0000"/>
                </a:solidFill>
                <a:latin typeface="FreeSans" charset="0"/>
              </a:rPr>
              <a:t>Question:</a:t>
            </a:r>
            <a:r>
              <a:rPr lang="en-US" sz="2800" dirty="0">
                <a:latin typeface="FreeSans" charset="0"/>
              </a:rPr>
              <a:t> How many feature maps? What's the size of the filters?</a:t>
            </a:r>
          </a:p>
          <a:p>
            <a:pPr algn="l">
              <a:spcBef>
                <a:spcPts val="0"/>
              </a:spcBef>
            </a:pPr>
            <a:endParaRPr lang="en-US" sz="2800" dirty="0">
              <a:latin typeface="FreeSans" charset="0"/>
            </a:endParaRPr>
          </a:p>
          <a:p>
            <a:pPr algn="l">
              <a:spcBef>
                <a:spcPts val="0"/>
              </a:spcBef>
            </a:pPr>
            <a:r>
              <a:rPr lang="en-US" sz="2800" b="1" dirty="0">
                <a:solidFill>
                  <a:srgbClr val="008000"/>
                </a:solidFill>
                <a:latin typeface="FreeSans" charset="0"/>
              </a:rPr>
              <a:t>Answer: </a:t>
            </a:r>
            <a:r>
              <a:rPr lang="en-US" sz="2800" dirty="0">
                <a:latin typeface="FreeSans" charset="0"/>
              </a:rPr>
              <a:t>Usually, there are more output feature maps than input feature maps. Convolutional layers can increase the number of hidden units by big factors (and are expensive to compute).</a:t>
            </a:r>
          </a:p>
          <a:p>
            <a:pPr algn="l">
              <a:spcBef>
                <a:spcPts val="0"/>
              </a:spcBef>
            </a:pPr>
            <a:r>
              <a:rPr lang="en-US" sz="2800" dirty="0">
                <a:latin typeface="FreeSans" charset="0"/>
              </a:rPr>
              <a:t>The size of the filters has to match the size/scale of the patterns we want to detect (task dependent).</a:t>
            </a:r>
          </a:p>
        </p:txBody>
      </p:sp>
      <p:sp>
        <p:nvSpPr>
          <p:cNvPr id="9"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
        <p:nvSpPr>
          <p:cNvPr id="10" name="TextBox 9"/>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274245820"/>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3" name="Shape 613"/>
          <p:cNvSpPr txBox="1"/>
          <p:nvPr/>
        </p:nvSpPr>
        <p:spPr>
          <a:xfrm>
            <a:off x="345649" y="381002"/>
            <a:ext cx="8499900" cy="1082922"/>
          </a:xfrm>
          <a:prstGeom prst="rect">
            <a:avLst/>
          </a:prstGeom>
          <a:noFill/>
          <a:ln>
            <a:noFill/>
          </a:ln>
        </p:spPr>
        <p:txBody>
          <a:bodyPr lIns="91425" tIns="91425" rIns="91425" bIns="91425" anchor="t" anchorCtr="0">
            <a:noAutofit/>
          </a:bodyPr>
          <a:lstStyle/>
          <a:p>
            <a:pPr>
              <a:spcBef>
                <a:spcPts val="0"/>
              </a:spcBef>
            </a:pPr>
            <a:r>
              <a:rPr lang="en" sz="3600" dirty="0"/>
              <a:t>It makes sense to use 1x1 filters</a:t>
            </a:r>
          </a:p>
        </p:txBody>
      </p:sp>
      <p:sp>
        <p:nvSpPr>
          <p:cNvPr id="614" name="Shape 614"/>
          <p:cNvSpPr/>
          <p:nvPr/>
        </p:nvSpPr>
        <p:spPr>
          <a:xfrm>
            <a:off x="919455" y="2162124"/>
            <a:ext cx="1685999" cy="2702700"/>
          </a:xfrm>
          <a:prstGeom prst="cube">
            <a:avLst>
              <a:gd name="adj" fmla="val 41438"/>
            </a:avLst>
          </a:prstGeom>
          <a:solidFill>
            <a:srgbClr val="C9DAF8">
              <a:alpha val="4269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615" name="Shape 615"/>
          <p:cNvSpPr txBox="1"/>
          <p:nvPr/>
        </p:nvSpPr>
        <p:spPr>
          <a:xfrm>
            <a:off x="1173705" y="4828849"/>
            <a:ext cx="482999" cy="348900"/>
          </a:xfrm>
          <a:prstGeom prst="rect">
            <a:avLst/>
          </a:prstGeom>
          <a:noFill/>
          <a:ln>
            <a:noFill/>
          </a:ln>
        </p:spPr>
        <p:txBody>
          <a:bodyPr lIns="91425" tIns="91425" rIns="91425" bIns="91425" anchor="t" anchorCtr="0">
            <a:noAutofit/>
          </a:bodyPr>
          <a:lstStyle/>
          <a:p>
            <a:pPr>
              <a:spcBef>
                <a:spcPts val="0"/>
              </a:spcBef>
            </a:pPr>
            <a:r>
              <a:rPr lang="en" sz="1800"/>
              <a:t>64</a:t>
            </a:r>
          </a:p>
        </p:txBody>
      </p:sp>
      <p:sp>
        <p:nvSpPr>
          <p:cNvPr id="616" name="Shape 616"/>
          <p:cNvSpPr txBox="1"/>
          <p:nvPr/>
        </p:nvSpPr>
        <p:spPr>
          <a:xfrm>
            <a:off x="2207530" y="4439724"/>
            <a:ext cx="482999" cy="348900"/>
          </a:xfrm>
          <a:prstGeom prst="rect">
            <a:avLst/>
          </a:prstGeom>
          <a:noFill/>
          <a:ln>
            <a:noFill/>
          </a:ln>
        </p:spPr>
        <p:txBody>
          <a:bodyPr lIns="91425" tIns="91425" rIns="91425" bIns="91425" anchor="t" anchorCtr="0">
            <a:noAutofit/>
          </a:bodyPr>
          <a:lstStyle/>
          <a:p>
            <a:pPr>
              <a:spcBef>
                <a:spcPts val="0"/>
              </a:spcBef>
            </a:pPr>
            <a:r>
              <a:rPr lang="en" sz="1800"/>
              <a:t>56</a:t>
            </a:r>
          </a:p>
        </p:txBody>
      </p:sp>
      <p:sp>
        <p:nvSpPr>
          <p:cNvPr id="617" name="Shape 617"/>
          <p:cNvSpPr txBox="1"/>
          <p:nvPr/>
        </p:nvSpPr>
        <p:spPr>
          <a:xfrm>
            <a:off x="2610755" y="3003811"/>
            <a:ext cx="482999" cy="348900"/>
          </a:xfrm>
          <a:prstGeom prst="rect">
            <a:avLst/>
          </a:prstGeom>
          <a:noFill/>
          <a:ln>
            <a:noFill/>
          </a:ln>
        </p:spPr>
        <p:txBody>
          <a:bodyPr lIns="91425" tIns="91425" rIns="91425" bIns="91425" anchor="t" anchorCtr="0">
            <a:noAutofit/>
          </a:bodyPr>
          <a:lstStyle/>
          <a:p>
            <a:pPr>
              <a:spcBef>
                <a:spcPts val="0"/>
              </a:spcBef>
            </a:pPr>
            <a:r>
              <a:rPr lang="en" sz="1800"/>
              <a:t>56</a:t>
            </a:r>
          </a:p>
        </p:txBody>
      </p:sp>
      <p:cxnSp>
        <p:nvCxnSpPr>
          <p:cNvPr id="618" name="Shape 618"/>
          <p:cNvCxnSpPr/>
          <p:nvPr/>
        </p:nvCxnSpPr>
        <p:spPr>
          <a:xfrm>
            <a:off x="3782555" y="3540774"/>
            <a:ext cx="1556699" cy="0"/>
          </a:xfrm>
          <a:prstGeom prst="straightConnector1">
            <a:avLst/>
          </a:prstGeom>
          <a:noFill/>
          <a:ln w="9525" cap="flat" cmpd="sng">
            <a:solidFill>
              <a:srgbClr val="000000"/>
            </a:solidFill>
            <a:prstDash val="solid"/>
            <a:round/>
            <a:headEnd type="none" w="lg" len="lg"/>
            <a:tailEnd type="triangle" w="lg" len="lg"/>
          </a:ln>
        </p:spPr>
      </p:cxnSp>
      <p:sp>
        <p:nvSpPr>
          <p:cNvPr id="619" name="Shape 619"/>
          <p:cNvSpPr txBox="1"/>
          <p:nvPr/>
        </p:nvSpPr>
        <p:spPr>
          <a:xfrm>
            <a:off x="3657600" y="2775225"/>
            <a:ext cx="1959154" cy="653772"/>
          </a:xfrm>
          <a:prstGeom prst="rect">
            <a:avLst/>
          </a:prstGeom>
          <a:noFill/>
          <a:ln>
            <a:noFill/>
          </a:ln>
        </p:spPr>
        <p:txBody>
          <a:bodyPr lIns="91425" tIns="91425" rIns="91425" bIns="91425" anchor="t" anchorCtr="0">
            <a:noAutofit/>
          </a:bodyPr>
          <a:lstStyle/>
          <a:p>
            <a:pPr>
              <a:spcBef>
                <a:spcPts val="0"/>
              </a:spcBef>
            </a:pPr>
            <a:r>
              <a:rPr lang="en" sz="1800" dirty="0"/>
              <a:t>1x1 convolutions</a:t>
            </a:r>
          </a:p>
          <a:p>
            <a:pPr>
              <a:spcBef>
                <a:spcPts val="0"/>
              </a:spcBef>
            </a:pPr>
            <a:r>
              <a:rPr lang="en" sz="1800" dirty="0"/>
              <a:t>with 32 filters</a:t>
            </a:r>
          </a:p>
        </p:txBody>
      </p:sp>
      <p:sp>
        <p:nvSpPr>
          <p:cNvPr id="620" name="Shape 620"/>
          <p:cNvSpPr/>
          <p:nvPr/>
        </p:nvSpPr>
        <p:spPr>
          <a:xfrm>
            <a:off x="6091229" y="2162124"/>
            <a:ext cx="1149300" cy="2702700"/>
          </a:xfrm>
          <a:prstGeom prst="cube">
            <a:avLst>
              <a:gd name="adj" fmla="val 49731"/>
            </a:avLst>
          </a:prstGeom>
          <a:solidFill>
            <a:srgbClr val="C9DAF8">
              <a:alpha val="4269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621" name="Shape 621"/>
          <p:cNvSpPr txBox="1"/>
          <p:nvPr/>
        </p:nvSpPr>
        <p:spPr>
          <a:xfrm>
            <a:off x="6113430" y="4828849"/>
            <a:ext cx="482999" cy="348900"/>
          </a:xfrm>
          <a:prstGeom prst="rect">
            <a:avLst/>
          </a:prstGeom>
          <a:noFill/>
          <a:ln>
            <a:noFill/>
          </a:ln>
        </p:spPr>
        <p:txBody>
          <a:bodyPr lIns="91425" tIns="91425" rIns="91425" bIns="91425" anchor="t" anchorCtr="0">
            <a:noAutofit/>
          </a:bodyPr>
          <a:lstStyle/>
          <a:p>
            <a:pPr>
              <a:spcBef>
                <a:spcPts val="0"/>
              </a:spcBef>
            </a:pPr>
            <a:r>
              <a:rPr lang="en" sz="1800"/>
              <a:t>32</a:t>
            </a:r>
          </a:p>
        </p:txBody>
      </p:sp>
      <p:sp>
        <p:nvSpPr>
          <p:cNvPr id="622" name="Shape 622"/>
          <p:cNvSpPr txBox="1"/>
          <p:nvPr/>
        </p:nvSpPr>
        <p:spPr>
          <a:xfrm>
            <a:off x="7071055" y="4515924"/>
            <a:ext cx="482999" cy="348900"/>
          </a:xfrm>
          <a:prstGeom prst="rect">
            <a:avLst/>
          </a:prstGeom>
          <a:noFill/>
          <a:ln>
            <a:noFill/>
          </a:ln>
        </p:spPr>
        <p:txBody>
          <a:bodyPr lIns="91425" tIns="91425" rIns="91425" bIns="91425" anchor="t" anchorCtr="0">
            <a:noAutofit/>
          </a:bodyPr>
          <a:lstStyle/>
          <a:p>
            <a:pPr>
              <a:spcBef>
                <a:spcPts val="0"/>
              </a:spcBef>
            </a:pPr>
            <a:r>
              <a:rPr lang="en" sz="1800"/>
              <a:t>56</a:t>
            </a:r>
          </a:p>
        </p:txBody>
      </p:sp>
      <p:sp>
        <p:nvSpPr>
          <p:cNvPr id="623" name="Shape 623"/>
          <p:cNvSpPr txBox="1"/>
          <p:nvPr/>
        </p:nvSpPr>
        <p:spPr>
          <a:xfrm>
            <a:off x="7447130" y="3182811"/>
            <a:ext cx="482999" cy="348900"/>
          </a:xfrm>
          <a:prstGeom prst="rect">
            <a:avLst/>
          </a:prstGeom>
          <a:noFill/>
          <a:ln>
            <a:noFill/>
          </a:ln>
        </p:spPr>
        <p:txBody>
          <a:bodyPr lIns="91425" tIns="91425" rIns="91425" bIns="91425" anchor="t" anchorCtr="0">
            <a:noAutofit/>
          </a:bodyPr>
          <a:lstStyle/>
          <a:p>
            <a:pPr>
              <a:spcBef>
                <a:spcPts val="0"/>
              </a:spcBef>
            </a:pPr>
            <a:r>
              <a:rPr lang="en" sz="1800"/>
              <a:t>56</a:t>
            </a:r>
          </a:p>
        </p:txBody>
      </p:sp>
      <p:sp>
        <p:nvSpPr>
          <p:cNvPr id="624" name="Shape 624"/>
          <p:cNvSpPr txBox="1"/>
          <p:nvPr/>
        </p:nvSpPr>
        <p:spPr>
          <a:xfrm>
            <a:off x="3433355" y="3558223"/>
            <a:ext cx="2451273" cy="1270623"/>
          </a:xfrm>
          <a:prstGeom prst="rect">
            <a:avLst/>
          </a:prstGeom>
          <a:noFill/>
          <a:ln>
            <a:noFill/>
          </a:ln>
        </p:spPr>
        <p:txBody>
          <a:bodyPr lIns="91425" tIns="91425" rIns="91425" bIns="91425" anchor="t" anchorCtr="0">
            <a:noAutofit/>
          </a:bodyPr>
          <a:lstStyle/>
          <a:p>
            <a:pPr>
              <a:spcBef>
                <a:spcPts val="0"/>
              </a:spcBef>
            </a:pPr>
            <a:r>
              <a:rPr lang="en" sz="1800" dirty="0">
                <a:solidFill>
                  <a:srgbClr val="0000FF"/>
                </a:solidFill>
              </a:rPr>
              <a:t>(each filter is of size 1x1x64 and computes the dot product </a:t>
            </a:r>
            <a:r>
              <a:rPr lang="en" sz="1800" dirty="0" err="1">
                <a:solidFill>
                  <a:srgbClr val="0000FF"/>
                </a:solidFill>
              </a:rPr>
              <a:t>depthwise</a:t>
            </a:r>
            <a:r>
              <a:rPr lang="en" sz="1800" dirty="0">
                <a:solidFill>
                  <a:srgbClr val="0000FF"/>
                </a:solidFill>
              </a:rPr>
              <a:t>)</a:t>
            </a:r>
          </a:p>
        </p:txBody>
      </p:sp>
    </p:spTree>
    <p:extLst>
      <p:ext uri="{BB962C8B-B14F-4D97-AF65-F5344CB8AC3E}">
        <p14:creationId xmlns:p14="http://schemas.microsoft.com/office/powerpoint/2010/main" val="3464266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1"/>
          <p:cNvSpPr txBox="1">
            <a:spLocks noChangeArrowheads="1"/>
          </p:cNvSpPr>
          <p:nvPr/>
        </p:nvSpPr>
        <p:spPr bwMode="auto">
          <a:xfrm>
            <a:off x="185760" y="1157882"/>
            <a:ext cx="8709120" cy="14350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pPr algn="l">
              <a:spcBef>
                <a:spcPts val="0"/>
              </a:spcBef>
            </a:pPr>
            <a:r>
              <a:rPr lang="en-US" sz="2400" dirty="0">
                <a:latin typeface="FreeSans" charset="0"/>
              </a:rPr>
              <a:t>A standard neural net applied to images:</a:t>
            </a:r>
          </a:p>
          <a:p>
            <a:pPr algn="l">
              <a:spcBef>
                <a:spcPts val="0"/>
              </a:spcBef>
            </a:pPr>
            <a:r>
              <a:rPr lang="en-US" sz="2400" dirty="0">
                <a:latin typeface="FreeSans" charset="0"/>
              </a:rPr>
              <a:t>- scales quadratically with the size of the input</a:t>
            </a:r>
          </a:p>
          <a:p>
            <a:pPr algn="l">
              <a:spcBef>
                <a:spcPts val="0"/>
              </a:spcBef>
            </a:pPr>
            <a:r>
              <a:rPr lang="en-US" sz="2400" dirty="0">
                <a:latin typeface="FreeSans" charset="0"/>
              </a:rPr>
              <a:t>- does not leverage stationarity</a:t>
            </a:r>
          </a:p>
        </p:txBody>
      </p:sp>
      <p:sp>
        <p:nvSpPr>
          <p:cNvPr id="72706" name="Text Box 2"/>
          <p:cNvSpPr txBox="1">
            <a:spLocks noChangeArrowheads="1"/>
          </p:cNvSpPr>
          <p:nvPr/>
        </p:nvSpPr>
        <p:spPr bwMode="auto">
          <a:xfrm>
            <a:off x="185760" y="3117928"/>
            <a:ext cx="8709120" cy="23684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pPr algn="l">
              <a:spcBef>
                <a:spcPts val="0"/>
              </a:spcBef>
            </a:pPr>
            <a:r>
              <a:rPr lang="en-US" sz="2400" dirty="0">
                <a:latin typeface="FreeSans" charset="0"/>
              </a:rPr>
              <a:t>Solution:</a:t>
            </a:r>
          </a:p>
          <a:p>
            <a:pPr algn="l">
              <a:spcBef>
                <a:spcPts val="0"/>
              </a:spcBef>
            </a:pPr>
            <a:r>
              <a:rPr lang="en-US" sz="2400" dirty="0">
                <a:latin typeface="FreeSans" charset="0"/>
              </a:rPr>
              <a:t>- connect each hidden unit to a small patch of the input</a:t>
            </a:r>
          </a:p>
          <a:p>
            <a:pPr algn="l">
              <a:spcBef>
                <a:spcPts val="0"/>
              </a:spcBef>
            </a:pPr>
            <a:r>
              <a:rPr lang="en-US" sz="2400" dirty="0">
                <a:latin typeface="FreeSans" charset="0"/>
              </a:rPr>
              <a:t>- share the weight across space</a:t>
            </a:r>
          </a:p>
          <a:p>
            <a:pPr algn="l">
              <a:spcBef>
                <a:spcPts val="0"/>
              </a:spcBef>
            </a:pPr>
            <a:endParaRPr lang="en-US" sz="2400" dirty="0">
              <a:latin typeface="FreeSans" charset="0"/>
            </a:endParaRPr>
          </a:p>
          <a:p>
            <a:pPr algn="l">
              <a:spcBef>
                <a:spcPts val="0"/>
              </a:spcBef>
            </a:pPr>
            <a:r>
              <a:rPr lang="en-US" sz="2400" dirty="0">
                <a:latin typeface="FreeSans" charset="0"/>
              </a:rPr>
              <a:t>This is called: </a:t>
            </a:r>
            <a:r>
              <a:rPr lang="en-US" sz="2400" b="1" dirty="0">
                <a:solidFill>
                  <a:srgbClr val="FF0000"/>
                </a:solidFill>
                <a:latin typeface="FreeSans" charset="0"/>
              </a:rPr>
              <a:t>convolutional layer.</a:t>
            </a:r>
          </a:p>
          <a:p>
            <a:pPr algn="l">
              <a:spcBef>
                <a:spcPts val="0"/>
              </a:spcBef>
            </a:pPr>
            <a:r>
              <a:rPr lang="en-US" sz="2400" dirty="0">
                <a:latin typeface="FreeSans" charset="0"/>
              </a:rPr>
              <a:t>A network with convolutional layers is called</a:t>
            </a:r>
            <a:r>
              <a:rPr lang="en-US" sz="2400" b="1" dirty="0">
                <a:solidFill>
                  <a:srgbClr val="FF0000"/>
                </a:solidFill>
                <a:latin typeface="FreeSans" charset="0"/>
              </a:rPr>
              <a:t> convolutional network.</a:t>
            </a:r>
          </a:p>
        </p:txBody>
      </p:sp>
      <p:sp>
        <p:nvSpPr>
          <p:cNvPr id="72707" name="Text Box 3"/>
          <p:cNvSpPr txBox="1">
            <a:spLocks noChangeArrowheads="1"/>
          </p:cNvSpPr>
          <p:nvPr/>
        </p:nvSpPr>
        <p:spPr bwMode="auto">
          <a:xfrm>
            <a:off x="64800" y="6214765"/>
            <a:ext cx="9072000" cy="3384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68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r>
              <a:rPr lang="en-US" sz="1800" err="1">
                <a:solidFill>
                  <a:srgbClr val="000080"/>
                </a:solidFill>
                <a:latin typeface="FreeSans" charset="0"/>
              </a:rPr>
              <a:t>LeCun</a:t>
            </a:r>
            <a:r>
              <a:rPr lang="en-US" sz="1800">
                <a:solidFill>
                  <a:srgbClr val="000080"/>
                </a:solidFill>
                <a:latin typeface="FreeSans" charset="0"/>
              </a:rPr>
              <a:t> et al. “Gradient-based learning applied to document recognition” IEEE 1998</a:t>
            </a:r>
          </a:p>
        </p:txBody>
      </p:sp>
      <p:sp>
        <p:nvSpPr>
          <p:cNvPr id="8"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Key Ideas</a:t>
            </a:r>
          </a:p>
        </p:txBody>
      </p:sp>
      <p:sp>
        <p:nvSpPr>
          <p:cNvPr id="7" name="TextBox 6"/>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1831524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80" y="914399"/>
            <a:ext cx="4707360" cy="587735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extBox 1"/>
          <p:cNvSpPr txBox="1"/>
          <p:nvPr/>
        </p:nvSpPr>
        <p:spPr>
          <a:xfrm>
            <a:off x="3386821" y="1265128"/>
            <a:ext cx="5757180" cy="1554272"/>
          </a:xfrm>
          <a:prstGeom prst="rect">
            <a:avLst/>
          </a:prstGeom>
          <a:noFill/>
        </p:spPr>
        <p:txBody>
          <a:bodyPr wrap="square" rtlCol="0">
            <a:spAutoFit/>
          </a:bodyPr>
          <a:lstStyle/>
          <a:p>
            <a:pPr lvl="0" algn="l"/>
            <a:r>
              <a:rPr lang="en-US" sz="2200" dirty="0">
                <a:solidFill>
                  <a:prstClr val="black"/>
                </a:solidFill>
                <a:latin typeface="FreeSans" charset="0"/>
              </a:rPr>
              <a:t>Let us assume filter is an “eye” detector.</a:t>
            </a:r>
          </a:p>
          <a:p>
            <a:pPr lvl="0" algn="l"/>
            <a:r>
              <a:rPr lang="en-US" sz="2200" b="1" dirty="0">
                <a:solidFill>
                  <a:srgbClr val="FF0000"/>
                </a:solidFill>
                <a:latin typeface="FreeSans" charset="0"/>
              </a:rPr>
              <a:t>Q.:</a:t>
            </a:r>
            <a:r>
              <a:rPr lang="en-US" sz="2200" dirty="0">
                <a:solidFill>
                  <a:prstClr val="black"/>
                </a:solidFill>
                <a:latin typeface="FreeSans" charset="0"/>
              </a:rPr>
              <a:t> how can we make the detection robust to the exact location of the eye?</a:t>
            </a:r>
          </a:p>
          <a:p>
            <a:pPr algn="l"/>
            <a:endParaRPr lang="en-US" dirty="0"/>
          </a:p>
        </p:txBody>
      </p:sp>
      <p:sp>
        <p:nvSpPr>
          <p:cNvPr id="1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Pooling Layer</a:t>
            </a:r>
          </a:p>
        </p:txBody>
      </p:sp>
      <p:sp>
        <p:nvSpPr>
          <p:cNvPr id="9" name="TextBox 8"/>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16575145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80" y="914399"/>
            <a:ext cx="7410240" cy="587735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 name="TextBox 8"/>
          <p:cNvSpPr txBox="1"/>
          <p:nvPr/>
        </p:nvSpPr>
        <p:spPr>
          <a:xfrm>
            <a:off x="3386821" y="1279773"/>
            <a:ext cx="5757180" cy="1615827"/>
          </a:xfrm>
          <a:prstGeom prst="rect">
            <a:avLst/>
          </a:prstGeom>
          <a:noFill/>
        </p:spPr>
        <p:txBody>
          <a:bodyPr wrap="square" rtlCol="0">
            <a:spAutoFit/>
          </a:bodyPr>
          <a:lstStyle/>
          <a:p>
            <a:pPr lvl="0" algn="l"/>
            <a:r>
              <a:rPr lang="en-US" sz="2200">
                <a:solidFill>
                  <a:prstClr val="black"/>
                </a:solidFill>
                <a:latin typeface="FreeSans" charset="0"/>
              </a:rPr>
              <a:t>By “</a:t>
            </a:r>
            <a:r>
              <a:rPr lang="en-US" sz="2200">
                <a:solidFill>
                  <a:srgbClr val="FF0000"/>
                </a:solidFill>
                <a:latin typeface="FreeSans" charset="0"/>
              </a:rPr>
              <a:t>pooling</a:t>
            </a:r>
            <a:r>
              <a:rPr lang="en-US" sz="2200">
                <a:solidFill>
                  <a:prstClr val="black"/>
                </a:solidFill>
                <a:latin typeface="FreeSans" charset="0"/>
              </a:rPr>
              <a:t>” (e.g., taking max) filter</a:t>
            </a:r>
          </a:p>
          <a:p>
            <a:pPr lvl="0" algn="l"/>
            <a:r>
              <a:rPr lang="en-US" sz="2200">
                <a:solidFill>
                  <a:prstClr val="black"/>
                </a:solidFill>
                <a:latin typeface="FreeSans" charset="0"/>
              </a:rPr>
              <a:t>responses at different locations we gain robustness to the exact spatial location of features.</a:t>
            </a:r>
          </a:p>
        </p:txBody>
      </p:sp>
      <p:sp>
        <p:nvSpPr>
          <p:cNvPr id="1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Pooling Layer</a:t>
            </a:r>
          </a:p>
        </p:txBody>
      </p:sp>
      <p:sp>
        <p:nvSpPr>
          <p:cNvPr id="11" name="TextBox 10"/>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7148607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0" y="1244291"/>
            <a:ext cx="5757120" cy="541928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6082" name="Text Box 2"/>
          <p:cNvSpPr txBox="1">
            <a:spLocks noChangeArrowheads="1"/>
          </p:cNvSpPr>
          <p:nvPr/>
        </p:nvSpPr>
        <p:spPr bwMode="auto">
          <a:xfrm>
            <a:off x="4038600" y="956261"/>
            <a:ext cx="5184000" cy="19470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3220"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pPr algn="l">
              <a:spcBef>
                <a:spcPts val="0"/>
              </a:spcBef>
            </a:pPr>
            <a:r>
              <a:rPr lang="en-US" sz="2500">
                <a:latin typeface="FreeSans" charset="0"/>
              </a:rPr>
              <a:t>Example:  200x200 image</a:t>
            </a:r>
          </a:p>
          <a:p>
            <a:pPr algn="l">
              <a:spcBef>
                <a:spcPts val="0"/>
              </a:spcBef>
            </a:pPr>
            <a:r>
              <a:rPr lang="en-US" sz="2500">
                <a:latin typeface="FreeSans" charset="0"/>
              </a:rPr>
              <a:t>                  40K hidden units</a:t>
            </a:r>
          </a:p>
          <a:p>
            <a:pPr algn="l">
              <a:spcBef>
                <a:spcPts val="0"/>
              </a:spcBef>
            </a:pPr>
            <a:r>
              <a:rPr lang="en-US" sz="2500">
                <a:latin typeface="FreeSans" charset="0"/>
              </a:rPr>
              <a:t>		       </a:t>
            </a:r>
            <a:r>
              <a:rPr lang="en-US" sz="2500" b="1">
                <a:solidFill>
                  <a:srgbClr val="FF0000"/>
                </a:solidFill>
                <a:latin typeface="FreeSans" charset="0"/>
              </a:rPr>
              <a:t>  ~2B parameters</a:t>
            </a:r>
            <a:r>
              <a:rPr lang="en-US" sz="2500">
                <a:latin typeface="FreeSans" charset="0"/>
              </a:rPr>
              <a:t>!!!</a:t>
            </a:r>
          </a:p>
        </p:txBody>
      </p:sp>
      <p:sp>
        <p:nvSpPr>
          <p:cNvPr id="46083" name="AutoShape 3"/>
          <p:cNvSpPr>
            <a:spLocks noChangeArrowheads="1"/>
          </p:cNvSpPr>
          <p:nvPr/>
        </p:nvSpPr>
        <p:spPr bwMode="auto">
          <a:xfrm>
            <a:off x="5436000" y="1866436"/>
            <a:ext cx="414720" cy="414764"/>
          </a:xfrm>
          <a:prstGeom prst="rightArrow">
            <a:avLst>
              <a:gd name="adj1" fmla="val 50000"/>
              <a:gd name="adj2" fmla="val 25000"/>
            </a:avLst>
          </a:prstGeom>
          <a:solidFill>
            <a:srgbClr val="FF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46084" name="Text Box 4"/>
          <p:cNvSpPr txBox="1">
            <a:spLocks noChangeArrowheads="1"/>
          </p:cNvSpPr>
          <p:nvPr/>
        </p:nvSpPr>
        <p:spPr bwMode="auto">
          <a:xfrm>
            <a:off x="2607841" y="5546023"/>
            <a:ext cx="5184000" cy="1006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9pPr>
          </a:lstStyle>
          <a:p>
            <a:pPr algn="l">
              <a:spcBef>
                <a:spcPts val="0"/>
              </a:spcBef>
            </a:pPr>
            <a:r>
              <a:rPr lang="en-US" sz="2200">
                <a:latin typeface="FreeSans" charset="0"/>
              </a:rPr>
              <a:t>- Spatial correlation is local</a:t>
            </a:r>
          </a:p>
          <a:p>
            <a:pPr algn="l">
              <a:spcBef>
                <a:spcPts val="0"/>
              </a:spcBef>
            </a:pPr>
            <a:r>
              <a:rPr lang="en-US" sz="2200">
                <a:latin typeface="FreeSans" charset="0"/>
              </a:rPr>
              <a:t>- Waste of resources + we have not enough          training samples anyway..</a:t>
            </a:r>
          </a:p>
        </p:txBody>
      </p:sp>
      <p:sp>
        <p:nvSpPr>
          <p:cNvPr id="11"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Fully Connected Layer</a:t>
            </a:r>
          </a:p>
        </p:txBody>
      </p:sp>
    </p:spTree>
    <p:extLst>
      <p:ext uri="{BB962C8B-B14F-4D97-AF65-F5344CB8AC3E}">
        <p14:creationId xmlns:p14="http://schemas.microsoft.com/office/powerpoint/2010/main" val="4180805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2" name="Text Box 6"/>
          <p:cNvSpPr txBox="1">
            <a:spLocks noChangeArrowheads="1"/>
          </p:cNvSpPr>
          <p:nvPr/>
        </p:nvSpPr>
        <p:spPr bwMode="auto">
          <a:xfrm>
            <a:off x="479520" y="1600200"/>
            <a:ext cx="2423520" cy="4723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16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l"/>
            <a:r>
              <a:rPr lang="en-US" sz="2400">
                <a:latin typeface="FreeSans" charset="0"/>
              </a:rPr>
              <a:t>Max-pooling:</a:t>
            </a:r>
          </a:p>
        </p:txBody>
      </p:sp>
      <p:sp>
        <p:nvSpPr>
          <p:cNvPr id="75784" name="Text Box 8"/>
          <p:cNvSpPr txBox="1">
            <a:spLocks noChangeArrowheads="1"/>
          </p:cNvSpPr>
          <p:nvPr/>
        </p:nvSpPr>
        <p:spPr bwMode="auto">
          <a:xfrm>
            <a:off x="457200" y="3124200"/>
            <a:ext cx="3875040" cy="4723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16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l"/>
            <a:r>
              <a:rPr lang="en-US" sz="2400" dirty="0">
                <a:latin typeface="FreeSans" charset="0"/>
              </a:rPr>
              <a:t>Average-pooling:</a:t>
            </a:r>
          </a:p>
        </p:txBody>
      </p:sp>
      <p:sp>
        <p:nvSpPr>
          <p:cNvPr id="75786" name="Text Box 10"/>
          <p:cNvSpPr txBox="1">
            <a:spLocks noChangeArrowheads="1"/>
          </p:cNvSpPr>
          <p:nvPr/>
        </p:nvSpPr>
        <p:spPr bwMode="auto">
          <a:xfrm>
            <a:off x="479520" y="4648200"/>
            <a:ext cx="3875040" cy="4723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16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l"/>
            <a:r>
              <a:rPr lang="en-US" sz="2400" dirty="0">
                <a:latin typeface="FreeSans" charset="0"/>
              </a:rPr>
              <a:t>L2-pooling:</a:t>
            </a:r>
          </a:p>
        </p:txBody>
      </p:sp>
      <p:sp>
        <p:nvSpPr>
          <p:cNvPr id="15"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Pooling Layer: Examples</a:t>
            </a:r>
          </a:p>
        </p:txBody>
      </p:sp>
      <p:sp>
        <p:nvSpPr>
          <p:cNvPr id="16" name="TextBox 15"/>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300" y="2304760"/>
            <a:ext cx="4533900" cy="54610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880" y="3721100"/>
            <a:ext cx="4533900" cy="546100"/>
          </a:xfrm>
          <a:prstGeom prst="rect">
            <a:avLst/>
          </a:prstGeom>
        </p:spPr>
      </p:pic>
      <p:pic>
        <p:nvPicPr>
          <p:cNvPr id="5" name="Picture 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0400" y="5168900"/>
            <a:ext cx="5003800" cy="927100"/>
          </a:xfrm>
          <a:prstGeom prst="rect">
            <a:avLst/>
          </a:prstGeom>
        </p:spPr>
      </p:pic>
    </p:spTree>
    <p:extLst>
      <p:ext uri="{BB962C8B-B14F-4D97-AF65-F5344CB8AC3E}">
        <p14:creationId xmlns:p14="http://schemas.microsoft.com/office/powerpoint/2010/main" val="4014553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9" name="Shape 749"/>
          <p:cNvPicPr preferRelativeResize="0"/>
          <p:nvPr/>
        </p:nvPicPr>
        <p:blipFill>
          <a:blip r:embed="rId3">
            <a:alphaModFix/>
          </a:blip>
          <a:stretch>
            <a:fillRect/>
          </a:stretch>
        </p:blipFill>
        <p:spPr>
          <a:xfrm>
            <a:off x="1981200" y="2187900"/>
            <a:ext cx="5181600" cy="4092853"/>
          </a:xfrm>
          <a:prstGeom prst="rect">
            <a:avLst/>
          </a:prstGeom>
          <a:noFill/>
          <a:ln>
            <a:noFill/>
          </a:ln>
        </p:spPr>
      </p:pic>
      <p:sp>
        <p:nvSpPr>
          <p:cNvPr id="750" name="Shape 750"/>
          <p:cNvSpPr txBox="1"/>
          <p:nvPr/>
        </p:nvSpPr>
        <p:spPr>
          <a:xfrm>
            <a:off x="222201" y="457200"/>
            <a:ext cx="8810699" cy="2166474"/>
          </a:xfrm>
          <a:prstGeom prst="rect">
            <a:avLst/>
          </a:prstGeom>
          <a:noFill/>
          <a:ln>
            <a:noFill/>
          </a:ln>
        </p:spPr>
        <p:txBody>
          <a:bodyPr lIns="91425" tIns="91425" rIns="91425" bIns="91425" anchor="t" anchorCtr="0">
            <a:noAutofit/>
          </a:bodyPr>
          <a:lstStyle/>
          <a:p>
            <a:pPr>
              <a:spcBef>
                <a:spcPts val="0"/>
              </a:spcBef>
            </a:pPr>
            <a:r>
              <a:rPr lang="en" sz="3200" dirty="0"/>
              <a:t>Pooling Layer</a:t>
            </a:r>
          </a:p>
          <a:p>
            <a:pPr>
              <a:spcBef>
                <a:spcPts val="0"/>
              </a:spcBef>
            </a:pPr>
            <a:endParaRPr lang="en" sz="2000" dirty="0"/>
          </a:p>
          <a:p>
            <a:pPr marL="400050" indent="-285750" algn="l">
              <a:spcBef>
                <a:spcPts val="0"/>
              </a:spcBef>
              <a:buSzPct val="100000"/>
              <a:buFont typeface="Arial" panose="020B0604020202020204" pitchFamily="34" charset="0"/>
              <a:buChar char="•"/>
            </a:pPr>
            <a:r>
              <a:rPr lang="en" sz="1800" dirty="0">
                <a:solidFill>
                  <a:schemeClr val="dk1"/>
                </a:solidFill>
              </a:rPr>
              <a:t>Reduces the spatial size of the representation, allowing optimal use of resources</a:t>
            </a:r>
          </a:p>
          <a:p>
            <a:pPr marL="400050" indent="-285750" algn="l">
              <a:spcBef>
                <a:spcPts val="0"/>
              </a:spcBef>
              <a:buSzPct val="100000"/>
              <a:buFont typeface="Arial" panose="020B0604020202020204" pitchFamily="34" charset="0"/>
              <a:buChar char="•"/>
            </a:pPr>
            <a:r>
              <a:rPr lang="en" sz="1800" dirty="0"/>
              <a:t>Operates on each activation map individually:</a:t>
            </a:r>
          </a:p>
          <a:p>
            <a:pPr>
              <a:spcBef>
                <a:spcPts val="0"/>
              </a:spcBef>
            </a:pPr>
            <a:endParaRPr sz="1800" dirty="0"/>
          </a:p>
        </p:txBody>
      </p:sp>
    </p:spTree>
    <p:extLst>
      <p:ext uri="{BB962C8B-B14F-4D97-AF65-F5344CB8AC3E}">
        <p14:creationId xmlns:p14="http://schemas.microsoft.com/office/powerpoint/2010/main" val="8265202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graphicFrame>
        <p:nvGraphicFramePr>
          <p:cNvPr id="756" name="Shape 756"/>
          <p:cNvGraphicFramePr/>
          <p:nvPr/>
        </p:nvGraphicFramePr>
        <p:xfrm>
          <a:off x="952500" y="2266950"/>
          <a:ext cx="2423500" cy="2423500"/>
        </p:xfrm>
        <a:graphic>
          <a:graphicData uri="http://schemas.openxmlformats.org/drawingml/2006/table">
            <a:tbl>
              <a:tblPr>
                <a:noFill/>
              </a:tblPr>
              <a:tblGrid>
                <a:gridCol w="605875">
                  <a:extLst>
                    <a:ext uri="{9D8B030D-6E8A-4147-A177-3AD203B41FA5}">
                      <a16:colId xmlns:a16="http://schemas.microsoft.com/office/drawing/2014/main" val="20000"/>
                    </a:ext>
                  </a:extLst>
                </a:gridCol>
                <a:gridCol w="605875">
                  <a:extLst>
                    <a:ext uri="{9D8B030D-6E8A-4147-A177-3AD203B41FA5}">
                      <a16:colId xmlns:a16="http://schemas.microsoft.com/office/drawing/2014/main" val="20001"/>
                    </a:ext>
                  </a:extLst>
                </a:gridCol>
                <a:gridCol w="605875">
                  <a:extLst>
                    <a:ext uri="{9D8B030D-6E8A-4147-A177-3AD203B41FA5}">
                      <a16:colId xmlns:a16="http://schemas.microsoft.com/office/drawing/2014/main" val="20002"/>
                    </a:ext>
                  </a:extLst>
                </a:gridCol>
                <a:gridCol w="605875">
                  <a:extLst>
                    <a:ext uri="{9D8B030D-6E8A-4147-A177-3AD203B41FA5}">
                      <a16:colId xmlns:a16="http://schemas.microsoft.com/office/drawing/2014/main" val="20003"/>
                    </a:ext>
                  </a:extLst>
                </a:gridCol>
              </a:tblGrid>
              <a:tr h="605875">
                <a:tc>
                  <a:txBody>
                    <a:bodyPr/>
                    <a:lstStyle/>
                    <a:p>
                      <a:pPr lvl="0" algn="ctr" rtl="0">
                        <a:spcBef>
                          <a:spcPts val="0"/>
                        </a:spcBef>
                        <a:buNone/>
                      </a:pPr>
                      <a:r>
                        <a:rPr lang="en" sz="2400"/>
                        <a:t>1</a:t>
                      </a:r>
                    </a:p>
                  </a:txBody>
                  <a:tcPr marL="91425" marR="91425" marT="91425" marB="91425">
                    <a:solidFill>
                      <a:srgbClr val="F4CCCC"/>
                    </a:solidFill>
                  </a:tcPr>
                </a:tc>
                <a:tc>
                  <a:txBody>
                    <a:bodyPr/>
                    <a:lstStyle/>
                    <a:p>
                      <a:pPr lvl="0" algn="ctr" rtl="0">
                        <a:spcBef>
                          <a:spcPts val="0"/>
                        </a:spcBef>
                        <a:buNone/>
                      </a:pPr>
                      <a:r>
                        <a:rPr lang="en" sz="2400"/>
                        <a:t>1</a:t>
                      </a:r>
                    </a:p>
                  </a:txBody>
                  <a:tcPr marL="91425" marR="91425" marT="91425" marB="91425">
                    <a:solidFill>
                      <a:srgbClr val="F4CCCC"/>
                    </a:solidFill>
                  </a:tcPr>
                </a:tc>
                <a:tc>
                  <a:txBody>
                    <a:bodyPr/>
                    <a:lstStyle/>
                    <a:p>
                      <a:pPr lvl="0" algn="ctr" rtl="0">
                        <a:spcBef>
                          <a:spcPts val="0"/>
                        </a:spcBef>
                        <a:buNone/>
                      </a:pPr>
                      <a:r>
                        <a:rPr lang="en" sz="2400"/>
                        <a:t>2</a:t>
                      </a:r>
                    </a:p>
                  </a:txBody>
                  <a:tcPr marL="91425" marR="91425" marT="91425" marB="91425">
                    <a:solidFill>
                      <a:srgbClr val="D9EAD3"/>
                    </a:solidFill>
                  </a:tcPr>
                </a:tc>
                <a:tc>
                  <a:txBody>
                    <a:bodyPr/>
                    <a:lstStyle/>
                    <a:p>
                      <a:pPr lvl="0" algn="ctr" rtl="0">
                        <a:spcBef>
                          <a:spcPts val="0"/>
                        </a:spcBef>
                        <a:buNone/>
                      </a:pPr>
                      <a:r>
                        <a:rPr lang="en" sz="2400"/>
                        <a:t>4</a:t>
                      </a:r>
                    </a:p>
                  </a:txBody>
                  <a:tcPr marL="91425" marR="91425" marT="91425" marB="91425">
                    <a:solidFill>
                      <a:srgbClr val="D9EAD3"/>
                    </a:solidFill>
                  </a:tcPr>
                </a:tc>
                <a:extLst>
                  <a:ext uri="{0D108BD9-81ED-4DB2-BD59-A6C34878D82A}">
                    <a16:rowId xmlns:a16="http://schemas.microsoft.com/office/drawing/2014/main" val="10000"/>
                  </a:ext>
                </a:extLst>
              </a:tr>
              <a:tr h="605875">
                <a:tc>
                  <a:txBody>
                    <a:bodyPr/>
                    <a:lstStyle/>
                    <a:p>
                      <a:pPr lvl="0" algn="ctr" rtl="0">
                        <a:spcBef>
                          <a:spcPts val="0"/>
                        </a:spcBef>
                        <a:buNone/>
                      </a:pPr>
                      <a:r>
                        <a:rPr lang="en" sz="2400"/>
                        <a:t>5</a:t>
                      </a:r>
                    </a:p>
                  </a:txBody>
                  <a:tcPr marL="91425" marR="91425" marT="91425" marB="91425">
                    <a:solidFill>
                      <a:srgbClr val="F4CCCC"/>
                    </a:solidFill>
                  </a:tcPr>
                </a:tc>
                <a:tc>
                  <a:txBody>
                    <a:bodyPr/>
                    <a:lstStyle/>
                    <a:p>
                      <a:pPr lvl="0" algn="ctr" rtl="0">
                        <a:spcBef>
                          <a:spcPts val="0"/>
                        </a:spcBef>
                        <a:buNone/>
                      </a:pPr>
                      <a:r>
                        <a:rPr lang="en" sz="2400"/>
                        <a:t>6</a:t>
                      </a:r>
                    </a:p>
                  </a:txBody>
                  <a:tcPr marL="91425" marR="91425" marT="91425" marB="91425">
                    <a:solidFill>
                      <a:srgbClr val="F4CCCC"/>
                    </a:solidFill>
                  </a:tcPr>
                </a:tc>
                <a:tc>
                  <a:txBody>
                    <a:bodyPr/>
                    <a:lstStyle/>
                    <a:p>
                      <a:pPr lvl="0" algn="ctr" rtl="0">
                        <a:spcBef>
                          <a:spcPts val="0"/>
                        </a:spcBef>
                        <a:buNone/>
                      </a:pPr>
                      <a:r>
                        <a:rPr lang="en" sz="2400"/>
                        <a:t>7</a:t>
                      </a:r>
                    </a:p>
                  </a:txBody>
                  <a:tcPr marL="91425" marR="91425" marT="91425" marB="91425">
                    <a:solidFill>
                      <a:srgbClr val="D9EAD3"/>
                    </a:solidFill>
                  </a:tcPr>
                </a:tc>
                <a:tc>
                  <a:txBody>
                    <a:bodyPr/>
                    <a:lstStyle/>
                    <a:p>
                      <a:pPr lvl="0" algn="ctr" rtl="0">
                        <a:spcBef>
                          <a:spcPts val="0"/>
                        </a:spcBef>
                        <a:buNone/>
                      </a:pPr>
                      <a:r>
                        <a:rPr lang="en" sz="2400"/>
                        <a:t>8</a:t>
                      </a:r>
                    </a:p>
                  </a:txBody>
                  <a:tcPr marL="91425" marR="91425" marT="91425" marB="91425">
                    <a:solidFill>
                      <a:srgbClr val="D9EAD3"/>
                    </a:solidFill>
                  </a:tcPr>
                </a:tc>
                <a:extLst>
                  <a:ext uri="{0D108BD9-81ED-4DB2-BD59-A6C34878D82A}">
                    <a16:rowId xmlns:a16="http://schemas.microsoft.com/office/drawing/2014/main" val="10001"/>
                  </a:ext>
                </a:extLst>
              </a:tr>
              <a:tr h="605875">
                <a:tc>
                  <a:txBody>
                    <a:bodyPr/>
                    <a:lstStyle/>
                    <a:p>
                      <a:pPr lvl="0" algn="ctr" rtl="0">
                        <a:spcBef>
                          <a:spcPts val="0"/>
                        </a:spcBef>
                        <a:buNone/>
                      </a:pPr>
                      <a:r>
                        <a:rPr lang="en" sz="2400"/>
                        <a:t>3</a:t>
                      </a:r>
                    </a:p>
                  </a:txBody>
                  <a:tcPr marL="91425" marR="91425" marT="91425" marB="91425">
                    <a:solidFill>
                      <a:srgbClr val="FFF2CC"/>
                    </a:solidFill>
                  </a:tcPr>
                </a:tc>
                <a:tc>
                  <a:txBody>
                    <a:bodyPr/>
                    <a:lstStyle/>
                    <a:p>
                      <a:pPr lvl="0" algn="ctr" rtl="0">
                        <a:spcBef>
                          <a:spcPts val="0"/>
                        </a:spcBef>
                        <a:buNone/>
                      </a:pPr>
                      <a:r>
                        <a:rPr lang="en" sz="2400"/>
                        <a:t>2</a:t>
                      </a:r>
                    </a:p>
                  </a:txBody>
                  <a:tcPr marL="91425" marR="91425" marT="91425" marB="91425">
                    <a:solidFill>
                      <a:srgbClr val="FFF2CC"/>
                    </a:solidFill>
                  </a:tcPr>
                </a:tc>
                <a:tc>
                  <a:txBody>
                    <a:bodyPr/>
                    <a:lstStyle/>
                    <a:p>
                      <a:pPr lvl="0" algn="ctr" rtl="0">
                        <a:spcBef>
                          <a:spcPts val="0"/>
                        </a:spcBef>
                        <a:buNone/>
                      </a:pPr>
                      <a:r>
                        <a:rPr lang="en" sz="2400"/>
                        <a:t>1</a:t>
                      </a:r>
                    </a:p>
                  </a:txBody>
                  <a:tcPr marL="91425" marR="91425" marT="91425" marB="91425">
                    <a:solidFill>
                      <a:srgbClr val="C9DAF8"/>
                    </a:solidFill>
                  </a:tcPr>
                </a:tc>
                <a:tc>
                  <a:txBody>
                    <a:bodyPr/>
                    <a:lstStyle/>
                    <a:p>
                      <a:pPr lvl="0" algn="ctr" rtl="0">
                        <a:spcBef>
                          <a:spcPts val="0"/>
                        </a:spcBef>
                        <a:buNone/>
                      </a:pPr>
                      <a:r>
                        <a:rPr lang="en" sz="2400"/>
                        <a:t>0</a:t>
                      </a:r>
                    </a:p>
                  </a:txBody>
                  <a:tcPr marL="91425" marR="91425" marT="91425" marB="91425">
                    <a:solidFill>
                      <a:srgbClr val="C9DAF8"/>
                    </a:solidFill>
                  </a:tcPr>
                </a:tc>
                <a:extLst>
                  <a:ext uri="{0D108BD9-81ED-4DB2-BD59-A6C34878D82A}">
                    <a16:rowId xmlns:a16="http://schemas.microsoft.com/office/drawing/2014/main" val="10002"/>
                  </a:ext>
                </a:extLst>
              </a:tr>
              <a:tr h="605875">
                <a:tc>
                  <a:txBody>
                    <a:bodyPr/>
                    <a:lstStyle/>
                    <a:p>
                      <a:pPr lvl="0" algn="ctr" rtl="0">
                        <a:spcBef>
                          <a:spcPts val="0"/>
                        </a:spcBef>
                        <a:buNone/>
                      </a:pPr>
                      <a:r>
                        <a:rPr lang="en" sz="2400"/>
                        <a:t>1</a:t>
                      </a:r>
                    </a:p>
                  </a:txBody>
                  <a:tcPr marL="91425" marR="91425" marT="91425" marB="91425">
                    <a:solidFill>
                      <a:srgbClr val="FFF2CC"/>
                    </a:solidFill>
                  </a:tcPr>
                </a:tc>
                <a:tc>
                  <a:txBody>
                    <a:bodyPr/>
                    <a:lstStyle/>
                    <a:p>
                      <a:pPr lvl="0" algn="ctr" rtl="0">
                        <a:spcBef>
                          <a:spcPts val="0"/>
                        </a:spcBef>
                        <a:buNone/>
                      </a:pPr>
                      <a:r>
                        <a:rPr lang="en" sz="2400"/>
                        <a:t>2</a:t>
                      </a:r>
                    </a:p>
                  </a:txBody>
                  <a:tcPr marL="91425" marR="91425" marT="91425" marB="91425">
                    <a:solidFill>
                      <a:srgbClr val="FFF2CC"/>
                    </a:solidFill>
                  </a:tcPr>
                </a:tc>
                <a:tc>
                  <a:txBody>
                    <a:bodyPr/>
                    <a:lstStyle/>
                    <a:p>
                      <a:pPr lvl="0" algn="ctr" rtl="0">
                        <a:spcBef>
                          <a:spcPts val="0"/>
                        </a:spcBef>
                        <a:buNone/>
                      </a:pPr>
                      <a:r>
                        <a:rPr lang="en" sz="2400"/>
                        <a:t>3</a:t>
                      </a:r>
                    </a:p>
                  </a:txBody>
                  <a:tcPr marL="91425" marR="91425" marT="91425" marB="91425">
                    <a:solidFill>
                      <a:srgbClr val="C9DAF8"/>
                    </a:solidFill>
                  </a:tcPr>
                </a:tc>
                <a:tc>
                  <a:txBody>
                    <a:bodyPr/>
                    <a:lstStyle/>
                    <a:p>
                      <a:pPr lvl="0" algn="ctr" rtl="0">
                        <a:spcBef>
                          <a:spcPts val="0"/>
                        </a:spcBef>
                        <a:buNone/>
                      </a:pPr>
                      <a:r>
                        <a:rPr lang="en" sz="2400" dirty="0"/>
                        <a:t>4</a:t>
                      </a:r>
                    </a:p>
                  </a:txBody>
                  <a:tcPr marL="91425" marR="91425" marT="91425" marB="91425">
                    <a:solidFill>
                      <a:srgbClr val="C9DAF8"/>
                    </a:solidFill>
                  </a:tcPr>
                </a:tc>
                <a:extLst>
                  <a:ext uri="{0D108BD9-81ED-4DB2-BD59-A6C34878D82A}">
                    <a16:rowId xmlns:a16="http://schemas.microsoft.com/office/drawing/2014/main" val="10003"/>
                  </a:ext>
                </a:extLst>
              </a:tr>
            </a:tbl>
          </a:graphicData>
        </a:graphic>
      </p:graphicFrame>
      <p:sp>
        <p:nvSpPr>
          <p:cNvPr id="757" name="Shape 757"/>
          <p:cNvSpPr txBox="1"/>
          <p:nvPr/>
        </p:nvSpPr>
        <p:spPr>
          <a:xfrm>
            <a:off x="896694" y="1662976"/>
            <a:ext cx="3232855" cy="564899"/>
          </a:xfrm>
          <a:prstGeom prst="rect">
            <a:avLst/>
          </a:prstGeom>
          <a:noFill/>
          <a:ln>
            <a:noFill/>
          </a:ln>
        </p:spPr>
        <p:txBody>
          <a:bodyPr lIns="91425" tIns="91425" rIns="91425" bIns="91425" anchor="t" anchorCtr="0">
            <a:noAutofit/>
          </a:bodyPr>
          <a:lstStyle/>
          <a:p>
            <a:pPr>
              <a:spcBef>
                <a:spcPts val="0"/>
              </a:spcBef>
            </a:pPr>
            <a:r>
              <a:rPr lang="en" sz="2400" dirty="0"/>
              <a:t>One activation map</a:t>
            </a:r>
          </a:p>
        </p:txBody>
      </p:sp>
      <p:cxnSp>
        <p:nvCxnSpPr>
          <p:cNvPr id="758" name="Shape 758"/>
          <p:cNvCxnSpPr/>
          <p:nvPr/>
        </p:nvCxnSpPr>
        <p:spPr>
          <a:xfrm rot="10800000">
            <a:off x="642925" y="2296701"/>
            <a:ext cx="0" cy="2363999"/>
          </a:xfrm>
          <a:prstGeom prst="straightConnector1">
            <a:avLst/>
          </a:prstGeom>
          <a:noFill/>
          <a:ln w="19050" cap="flat" cmpd="sng">
            <a:solidFill>
              <a:srgbClr val="000000"/>
            </a:solidFill>
            <a:prstDash val="solid"/>
            <a:round/>
            <a:headEnd type="none" w="lg" len="lg"/>
            <a:tailEnd type="triangle" w="lg" len="lg"/>
          </a:ln>
        </p:spPr>
      </p:cxnSp>
      <p:sp>
        <p:nvSpPr>
          <p:cNvPr id="759" name="Shape 759"/>
          <p:cNvSpPr txBox="1"/>
          <p:nvPr/>
        </p:nvSpPr>
        <p:spPr>
          <a:xfrm>
            <a:off x="277526" y="2421075"/>
            <a:ext cx="389699" cy="467700"/>
          </a:xfrm>
          <a:prstGeom prst="rect">
            <a:avLst/>
          </a:prstGeom>
          <a:noFill/>
          <a:ln>
            <a:noFill/>
          </a:ln>
        </p:spPr>
        <p:txBody>
          <a:bodyPr lIns="91425" tIns="91425" rIns="91425" bIns="91425" anchor="t" anchorCtr="0">
            <a:noAutofit/>
          </a:bodyPr>
          <a:lstStyle/>
          <a:p>
            <a:pPr>
              <a:spcBef>
                <a:spcPts val="0"/>
              </a:spcBef>
            </a:pPr>
            <a:r>
              <a:rPr lang="en" sz="2400"/>
              <a:t>x</a:t>
            </a:r>
          </a:p>
        </p:txBody>
      </p:sp>
      <p:cxnSp>
        <p:nvCxnSpPr>
          <p:cNvPr id="760" name="Shape 760"/>
          <p:cNvCxnSpPr/>
          <p:nvPr/>
        </p:nvCxnSpPr>
        <p:spPr>
          <a:xfrm>
            <a:off x="926000" y="5007925"/>
            <a:ext cx="2476500" cy="0"/>
          </a:xfrm>
          <a:prstGeom prst="straightConnector1">
            <a:avLst/>
          </a:prstGeom>
          <a:noFill/>
          <a:ln w="19050" cap="flat" cmpd="sng">
            <a:solidFill>
              <a:srgbClr val="000000"/>
            </a:solidFill>
            <a:prstDash val="solid"/>
            <a:round/>
            <a:headEnd type="none" w="lg" len="lg"/>
            <a:tailEnd type="triangle" w="lg" len="lg"/>
          </a:ln>
        </p:spPr>
      </p:cxnSp>
      <p:sp>
        <p:nvSpPr>
          <p:cNvPr id="761" name="Shape 761"/>
          <p:cNvSpPr txBox="1"/>
          <p:nvPr/>
        </p:nvSpPr>
        <p:spPr>
          <a:xfrm>
            <a:off x="2878276" y="4938276"/>
            <a:ext cx="389699" cy="366899"/>
          </a:xfrm>
          <a:prstGeom prst="rect">
            <a:avLst/>
          </a:prstGeom>
          <a:noFill/>
          <a:ln>
            <a:noFill/>
          </a:ln>
        </p:spPr>
        <p:txBody>
          <a:bodyPr lIns="91425" tIns="91425" rIns="91425" bIns="91425" anchor="t" anchorCtr="0">
            <a:noAutofit/>
          </a:bodyPr>
          <a:lstStyle/>
          <a:p>
            <a:pPr>
              <a:spcBef>
                <a:spcPts val="0"/>
              </a:spcBef>
            </a:pPr>
            <a:r>
              <a:rPr lang="en" sz="2400"/>
              <a:t>y</a:t>
            </a:r>
          </a:p>
        </p:txBody>
      </p:sp>
      <p:cxnSp>
        <p:nvCxnSpPr>
          <p:cNvPr id="762" name="Shape 762"/>
          <p:cNvCxnSpPr/>
          <p:nvPr/>
        </p:nvCxnSpPr>
        <p:spPr>
          <a:xfrm>
            <a:off x="3753700" y="3478700"/>
            <a:ext cx="2032800" cy="0"/>
          </a:xfrm>
          <a:prstGeom prst="straightConnector1">
            <a:avLst/>
          </a:prstGeom>
          <a:noFill/>
          <a:ln w="19050" cap="flat" cmpd="sng">
            <a:solidFill>
              <a:srgbClr val="000000"/>
            </a:solidFill>
            <a:prstDash val="solid"/>
            <a:round/>
            <a:headEnd type="none" w="lg" len="lg"/>
            <a:tailEnd type="triangle" w="lg" len="lg"/>
          </a:ln>
        </p:spPr>
      </p:cxnSp>
      <p:sp>
        <p:nvSpPr>
          <p:cNvPr id="763" name="Shape 763"/>
          <p:cNvSpPr txBox="1"/>
          <p:nvPr/>
        </p:nvSpPr>
        <p:spPr>
          <a:xfrm>
            <a:off x="3446357" y="2645775"/>
            <a:ext cx="2675700" cy="727200"/>
          </a:xfrm>
          <a:prstGeom prst="rect">
            <a:avLst/>
          </a:prstGeom>
          <a:noFill/>
          <a:ln>
            <a:noFill/>
          </a:ln>
        </p:spPr>
        <p:txBody>
          <a:bodyPr lIns="91425" tIns="91425" rIns="91425" bIns="91425" anchor="t" anchorCtr="0">
            <a:noAutofit/>
          </a:bodyPr>
          <a:lstStyle/>
          <a:p>
            <a:pPr>
              <a:spcBef>
                <a:spcPts val="0"/>
              </a:spcBef>
            </a:pPr>
            <a:r>
              <a:rPr lang="en" sz="1800" dirty="0"/>
              <a:t>max pooling with 2x2 filters and stride 2</a:t>
            </a:r>
          </a:p>
        </p:txBody>
      </p:sp>
      <p:graphicFrame>
        <p:nvGraphicFramePr>
          <p:cNvPr id="764" name="Shape 764"/>
          <p:cNvGraphicFramePr/>
          <p:nvPr/>
        </p:nvGraphicFramePr>
        <p:xfrm>
          <a:off x="6622250" y="2833875"/>
          <a:ext cx="1211750" cy="1211750"/>
        </p:xfrm>
        <a:graphic>
          <a:graphicData uri="http://schemas.openxmlformats.org/drawingml/2006/table">
            <a:tbl>
              <a:tblPr>
                <a:noFill/>
              </a:tblPr>
              <a:tblGrid>
                <a:gridCol w="605875">
                  <a:extLst>
                    <a:ext uri="{9D8B030D-6E8A-4147-A177-3AD203B41FA5}">
                      <a16:colId xmlns:a16="http://schemas.microsoft.com/office/drawing/2014/main" val="20000"/>
                    </a:ext>
                  </a:extLst>
                </a:gridCol>
                <a:gridCol w="605875">
                  <a:extLst>
                    <a:ext uri="{9D8B030D-6E8A-4147-A177-3AD203B41FA5}">
                      <a16:colId xmlns:a16="http://schemas.microsoft.com/office/drawing/2014/main" val="20001"/>
                    </a:ext>
                  </a:extLst>
                </a:gridCol>
              </a:tblGrid>
              <a:tr h="605875">
                <a:tc>
                  <a:txBody>
                    <a:bodyPr/>
                    <a:lstStyle/>
                    <a:p>
                      <a:pPr lvl="0" algn="ctr" rtl="0">
                        <a:spcBef>
                          <a:spcPts val="0"/>
                        </a:spcBef>
                        <a:buNone/>
                      </a:pPr>
                      <a:r>
                        <a:rPr lang="en" sz="2400"/>
                        <a:t>6</a:t>
                      </a:r>
                    </a:p>
                  </a:txBody>
                  <a:tcPr marL="91425" marR="91425" marT="91425" marB="91425">
                    <a:solidFill>
                      <a:srgbClr val="F4CCCC"/>
                    </a:solidFill>
                  </a:tcPr>
                </a:tc>
                <a:tc>
                  <a:txBody>
                    <a:bodyPr/>
                    <a:lstStyle/>
                    <a:p>
                      <a:pPr lvl="0" algn="ctr" rtl="0">
                        <a:spcBef>
                          <a:spcPts val="0"/>
                        </a:spcBef>
                        <a:buNone/>
                      </a:pPr>
                      <a:r>
                        <a:rPr lang="en" sz="2400"/>
                        <a:t>8</a:t>
                      </a:r>
                    </a:p>
                  </a:txBody>
                  <a:tcPr marL="91425" marR="91425" marT="91425" marB="91425">
                    <a:solidFill>
                      <a:srgbClr val="D9EAD3"/>
                    </a:solidFill>
                  </a:tcPr>
                </a:tc>
                <a:extLst>
                  <a:ext uri="{0D108BD9-81ED-4DB2-BD59-A6C34878D82A}">
                    <a16:rowId xmlns:a16="http://schemas.microsoft.com/office/drawing/2014/main" val="10000"/>
                  </a:ext>
                </a:extLst>
              </a:tr>
              <a:tr h="605875">
                <a:tc>
                  <a:txBody>
                    <a:bodyPr/>
                    <a:lstStyle/>
                    <a:p>
                      <a:pPr lvl="0" algn="ctr" rtl="0">
                        <a:spcBef>
                          <a:spcPts val="0"/>
                        </a:spcBef>
                        <a:buNone/>
                      </a:pPr>
                      <a:r>
                        <a:rPr lang="en" sz="2400"/>
                        <a:t>3</a:t>
                      </a:r>
                    </a:p>
                  </a:txBody>
                  <a:tcPr marL="91425" marR="91425" marT="91425" marB="91425">
                    <a:solidFill>
                      <a:srgbClr val="FFF2CC"/>
                    </a:solidFill>
                  </a:tcPr>
                </a:tc>
                <a:tc>
                  <a:txBody>
                    <a:bodyPr/>
                    <a:lstStyle/>
                    <a:p>
                      <a:pPr lvl="0" algn="ctr" rtl="0">
                        <a:spcBef>
                          <a:spcPts val="0"/>
                        </a:spcBef>
                        <a:buNone/>
                      </a:pPr>
                      <a:r>
                        <a:rPr lang="en" sz="2400"/>
                        <a:t>4</a:t>
                      </a:r>
                    </a:p>
                  </a:txBody>
                  <a:tcPr marL="91425" marR="91425" marT="91425" marB="91425">
                    <a:solidFill>
                      <a:srgbClr val="C9DAF8"/>
                    </a:solidFill>
                  </a:tcPr>
                </a:tc>
                <a:extLst>
                  <a:ext uri="{0D108BD9-81ED-4DB2-BD59-A6C34878D82A}">
                    <a16:rowId xmlns:a16="http://schemas.microsoft.com/office/drawing/2014/main" val="10001"/>
                  </a:ext>
                </a:extLst>
              </a:tr>
            </a:tbl>
          </a:graphicData>
        </a:graphic>
      </p:graphicFrame>
      <p:sp>
        <p:nvSpPr>
          <p:cNvPr id="765" name="Shape 765"/>
          <p:cNvSpPr txBox="1"/>
          <p:nvPr/>
        </p:nvSpPr>
        <p:spPr>
          <a:xfrm>
            <a:off x="444500" y="368651"/>
            <a:ext cx="8255000" cy="876425"/>
          </a:xfrm>
          <a:prstGeom prst="rect">
            <a:avLst/>
          </a:prstGeom>
          <a:noFill/>
          <a:ln>
            <a:noFill/>
          </a:ln>
        </p:spPr>
        <p:txBody>
          <a:bodyPr lIns="91425" tIns="91425" rIns="91425" bIns="91425" anchor="t" anchorCtr="0">
            <a:noAutofit/>
          </a:bodyPr>
          <a:lstStyle/>
          <a:p>
            <a:pPr>
              <a:spcBef>
                <a:spcPts val="0"/>
              </a:spcBef>
            </a:pPr>
            <a:r>
              <a:rPr lang="en" sz="4000" dirty="0"/>
              <a:t>MAX Pooling</a:t>
            </a:r>
            <a:endParaRPr sz="4000" dirty="0"/>
          </a:p>
        </p:txBody>
      </p:sp>
    </p:spTree>
    <p:extLst>
      <p:ext uri="{BB962C8B-B14F-4D97-AF65-F5344CB8AC3E}">
        <p14:creationId xmlns:p14="http://schemas.microsoft.com/office/powerpoint/2010/main" val="24155965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Text Box 5"/>
          <p:cNvSpPr txBox="1">
            <a:spLocks noChangeArrowheads="1"/>
          </p:cNvSpPr>
          <p:nvPr/>
        </p:nvSpPr>
        <p:spPr bwMode="auto">
          <a:xfrm>
            <a:off x="207360" y="1295400"/>
            <a:ext cx="8709120" cy="495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pPr algn="l">
              <a:spcBef>
                <a:spcPts val="0"/>
              </a:spcBef>
            </a:pPr>
            <a:r>
              <a:rPr lang="en-US" sz="2800" b="1" dirty="0">
                <a:solidFill>
                  <a:srgbClr val="FF0000"/>
                </a:solidFill>
                <a:latin typeface="FreeSans" charset="0"/>
              </a:rPr>
              <a:t>Question:</a:t>
            </a:r>
            <a:r>
              <a:rPr lang="en-US" sz="2800" dirty="0">
                <a:latin typeface="FreeSans" charset="0"/>
              </a:rPr>
              <a:t> What is the size of the output? What's the computational cost?</a:t>
            </a:r>
          </a:p>
          <a:p>
            <a:pPr algn="l">
              <a:spcBef>
                <a:spcPts val="0"/>
              </a:spcBef>
            </a:pPr>
            <a:endParaRPr lang="en-US" sz="2800" dirty="0">
              <a:latin typeface="FreeSans" charset="0"/>
            </a:endParaRPr>
          </a:p>
          <a:p>
            <a:pPr algn="l">
              <a:spcBef>
                <a:spcPts val="0"/>
              </a:spcBef>
            </a:pPr>
            <a:r>
              <a:rPr lang="en-US" sz="2800" b="1" dirty="0">
                <a:solidFill>
                  <a:srgbClr val="008000"/>
                </a:solidFill>
                <a:latin typeface="FreeSans" charset="0"/>
              </a:rPr>
              <a:t>Answer:</a:t>
            </a:r>
            <a:r>
              <a:rPr lang="en-US" sz="2800" dirty="0">
                <a:latin typeface="FreeSans" charset="0"/>
              </a:rPr>
              <a:t> The size of the output depends on the stride between the pools. For instance, if pools do not overlap and have size </a:t>
            </a:r>
            <a:r>
              <a:rPr lang="en-US" sz="2800" dirty="0" err="1">
                <a:latin typeface="FreeSans" charset="0"/>
              </a:rPr>
              <a:t>KxK</a:t>
            </a:r>
            <a:r>
              <a:rPr lang="en-US" sz="2800" dirty="0">
                <a:latin typeface="FreeSans" charset="0"/>
              </a:rPr>
              <a:t>, and the input has size </a:t>
            </a:r>
            <a:r>
              <a:rPr lang="en-US" sz="2800" dirty="0" err="1">
                <a:latin typeface="FreeSans" charset="0"/>
              </a:rPr>
              <a:t>DxD</a:t>
            </a:r>
            <a:r>
              <a:rPr lang="en-US" sz="2800" dirty="0">
                <a:latin typeface="FreeSans" charset="0"/>
              </a:rPr>
              <a:t> with M input feature maps, then:</a:t>
            </a:r>
          </a:p>
          <a:p>
            <a:pPr algn="l">
              <a:spcBef>
                <a:spcPts val="0"/>
              </a:spcBef>
            </a:pPr>
            <a:r>
              <a:rPr lang="en-US" sz="2800" dirty="0">
                <a:latin typeface="FreeSans" charset="0"/>
              </a:rPr>
              <a:t>- output is M@(D/K)x(D/K)</a:t>
            </a:r>
          </a:p>
          <a:p>
            <a:pPr algn="l">
              <a:spcBef>
                <a:spcPts val="0"/>
              </a:spcBef>
            </a:pPr>
            <a:r>
              <a:rPr lang="en-US" sz="2800" dirty="0">
                <a:latin typeface="FreeSans" charset="0"/>
              </a:rPr>
              <a:t>- the computational cost is proportional to the size of the input (negligible compared to a convolutional layer)</a:t>
            </a:r>
          </a:p>
        </p:txBody>
      </p:sp>
      <p:sp>
        <p:nvSpPr>
          <p:cNvPr id="9"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Pooling Layer</a:t>
            </a:r>
          </a:p>
        </p:txBody>
      </p:sp>
      <p:sp>
        <p:nvSpPr>
          <p:cNvPr id="10" name="TextBox 9"/>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1548176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6" name="Text Box 6"/>
          <p:cNvSpPr txBox="1">
            <a:spLocks noChangeArrowheads="1"/>
          </p:cNvSpPr>
          <p:nvPr/>
        </p:nvSpPr>
        <p:spPr bwMode="auto">
          <a:xfrm>
            <a:off x="207360" y="1295401"/>
            <a:ext cx="8709120" cy="4299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pPr algn="l">
              <a:spcBef>
                <a:spcPts val="0"/>
              </a:spcBef>
            </a:pPr>
            <a:r>
              <a:rPr lang="en-US" sz="2800" b="1" dirty="0">
                <a:solidFill>
                  <a:srgbClr val="FF0000"/>
                </a:solidFill>
                <a:latin typeface="FreeSans" charset="0"/>
              </a:rPr>
              <a:t>Question:</a:t>
            </a:r>
            <a:r>
              <a:rPr lang="en-US" sz="2800" dirty="0">
                <a:latin typeface="FreeSans" charset="0"/>
              </a:rPr>
              <a:t> How should I set the size of the pools?</a:t>
            </a:r>
          </a:p>
          <a:p>
            <a:pPr algn="l">
              <a:spcBef>
                <a:spcPts val="0"/>
              </a:spcBef>
            </a:pPr>
            <a:endParaRPr lang="en-US" sz="2800" dirty="0">
              <a:latin typeface="FreeSans" charset="0"/>
            </a:endParaRPr>
          </a:p>
          <a:p>
            <a:pPr algn="l">
              <a:spcBef>
                <a:spcPts val="0"/>
              </a:spcBef>
            </a:pPr>
            <a:r>
              <a:rPr lang="en-US" sz="2800" b="1" dirty="0">
                <a:solidFill>
                  <a:srgbClr val="008000"/>
                </a:solidFill>
                <a:latin typeface="FreeSans" charset="0"/>
              </a:rPr>
              <a:t>Answer:</a:t>
            </a:r>
            <a:r>
              <a:rPr lang="en-US" sz="2800" dirty="0">
                <a:latin typeface="FreeSans" charset="0"/>
              </a:rPr>
              <a:t> It depends on how much “invariant” or robust to distortions we want the representation to be. It is best to pool slowly (via a few stacks of conv-pooling layers).</a:t>
            </a:r>
          </a:p>
        </p:txBody>
      </p:sp>
      <p:sp>
        <p:nvSpPr>
          <p:cNvPr id="9"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Pooling Layer</a:t>
            </a:r>
          </a:p>
        </p:txBody>
      </p:sp>
      <p:sp>
        <p:nvSpPr>
          <p:cNvPr id="10" name="TextBox 9"/>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14398246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9" name="Group 5"/>
          <p:cNvGrpSpPr>
            <a:grpSpLocks/>
          </p:cNvGrpSpPr>
          <p:nvPr/>
        </p:nvGrpSpPr>
        <p:grpSpPr bwMode="auto">
          <a:xfrm>
            <a:off x="3159360" y="1026828"/>
            <a:ext cx="4586400" cy="4609924"/>
            <a:chOff x="2194" y="713"/>
            <a:chExt cx="3185" cy="3201"/>
          </a:xfrm>
        </p:grpSpPr>
        <p:pic>
          <p:nvPicPr>
            <p:cNvPr id="77830" name="Picture 6"/>
            <p:cNvPicPr>
              <a:picLocks noChangeAspect="1" noChangeArrowheads="1"/>
            </p:cNvPicPr>
            <p:nvPr/>
          </p:nvPicPr>
          <p:blipFill>
            <a:blip r:embed="rId3">
              <a:extLst>
                <a:ext uri="{28A0092B-C50C-407E-A947-70E740481C1C}">
                  <a14:useLocalDpi xmlns:a14="http://schemas.microsoft.com/office/drawing/2010/main" val="0"/>
                </a:ext>
              </a:extLst>
            </a:blip>
            <a:srcRect l="17395" t="28458" r="34792" b="28458"/>
            <a:stretch>
              <a:fillRect/>
            </a:stretch>
          </p:blipFill>
          <p:spPr bwMode="auto">
            <a:xfrm>
              <a:off x="2665" y="967"/>
              <a:ext cx="2323" cy="2709"/>
            </a:xfrm>
            <a:prstGeom prst="rect">
              <a:avLst/>
            </a:prstGeom>
            <a:noFill/>
            <a:ln>
              <a:noFill/>
            </a:ln>
            <a:effectLst/>
            <a:extLst>
              <a:ext uri="{909E8E84-426E-40dd-AFC4-6F175D3DCCD1}">
                <a14:hiddenFill xmlns:a14="http://schemas.microsoft.com/office/drawing/2010/main" xmlns="">
                  <a:blipFill dpi="0" rotWithShape="0">
                    <a:blip/>
                    <a:srcRect l="17395" t="28458" r="34792" b="28458"/>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77831" name="Group 7"/>
            <p:cNvGrpSpPr>
              <a:grpSpLocks/>
            </p:cNvGrpSpPr>
            <p:nvPr/>
          </p:nvGrpSpPr>
          <p:grpSpPr bwMode="auto">
            <a:xfrm>
              <a:off x="3882" y="730"/>
              <a:ext cx="478" cy="475"/>
              <a:chOff x="3882" y="730"/>
              <a:chExt cx="478" cy="475"/>
            </a:xfrm>
          </p:grpSpPr>
          <p:pic>
            <p:nvPicPr>
              <p:cNvPr id="778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 y="731"/>
                <a:ext cx="476" cy="46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833" name="AutoShape 9"/>
              <p:cNvSpPr>
                <a:spLocks noChangeArrowheads="1"/>
              </p:cNvSpPr>
              <p:nvPr/>
            </p:nvSpPr>
            <p:spPr bwMode="auto">
              <a:xfrm>
                <a:off x="3882" y="730"/>
                <a:ext cx="478" cy="475"/>
              </a:xfrm>
              <a:prstGeom prst="roundRect">
                <a:avLst>
                  <a:gd name="adj" fmla="val 208"/>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834" name="Group 10"/>
            <p:cNvGrpSpPr>
              <a:grpSpLocks/>
            </p:cNvGrpSpPr>
            <p:nvPr/>
          </p:nvGrpSpPr>
          <p:grpSpPr bwMode="auto">
            <a:xfrm>
              <a:off x="4385" y="873"/>
              <a:ext cx="514" cy="477"/>
              <a:chOff x="4385" y="873"/>
              <a:chExt cx="514" cy="477"/>
            </a:xfrm>
          </p:grpSpPr>
          <p:pic>
            <p:nvPicPr>
              <p:cNvPr id="7783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8" y="881"/>
                <a:ext cx="502" cy="4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836" name="AutoShape 12"/>
              <p:cNvSpPr>
                <a:spLocks noChangeArrowheads="1"/>
              </p:cNvSpPr>
              <p:nvPr/>
            </p:nvSpPr>
            <p:spPr bwMode="auto">
              <a:xfrm>
                <a:off x="4385" y="873"/>
                <a:ext cx="514" cy="477"/>
              </a:xfrm>
              <a:prstGeom prst="roundRect">
                <a:avLst>
                  <a:gd name="adj" fmla="val 208"/>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837" name="Group 13"/>
            <p:cNvGrpSpPr>
              <a:grpSpLocks/>
            </p:cNvGrpSpPr>
            <p:nvPr/>
          </p:nvGrpSpPr>
          <p:grpSpPr bwMode="auto">
            <a:xfrm>
              <a:off x="4776" y="1257"/>
              <a:ext cx="496" cy="470"/>
              <a:chOff x="4776" y="1257"/>
              <a:chExt cx="496" cy="470"/>
            </a:xfrm>
          </p:grpSpPr>
          <p:pic>
            <p:nvPicPr>
              <p:cNvPr id="7783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6" y="1264"/>
                <a:ext cx="488" cy="45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839" name="AutoShape 15"/>
              <p:cNvSpPr>
                <a:spLocks noChangeArrowheads="1"/>
              </p:cNvSpPr>
              <p:nvPr/>
            </p:nvSpPr>
            <p:spPr bwMode="auto">
              <a:xfrm>
                <a:off x="4778" y="1257"/>
                <a:ext cx="493" cy="470"/>
              </a:xfrm>
              <a:prstGeom prst="roundRect">
                <a:avLst>
                  <a:gd name="adj" fmla="val 208"/>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840" name="Group 16"/>
            <p:cNvGrpSpPr>
              <a:grpSpLocks/>
            </p:cNvGrpSpPr>
            <p:nvPr/>
          </p:nvGrpSpPr>
          <p:grpSpPr bwMode="auto">
            <a:xfrm>
              <a:off x="4886" y="1808"/>
              <a:ext cx="476" cy="473"/>
              <a:chOff x="4886" y="1808"/>
              <a:chExt cx="476" cy="473"/>
            </a:xfrm>
          </p:grpSpPr>
          <p:pic>
            <p:nvPicPr>
              <p:cNvPr id="7784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6" y="1817"/>
                <a:ext cx="475" cy="45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842" name="AutoShape 18"/>
              <p:cNvSpPr>
                <a:spLocks noChangeArrowheads="1"/>
              </p:cNvSpPr>
              <p:nvPr/>
            </p:nvSpPr>
            <p:spPr bwMode="auto">
              <a:xfrm>
                <a:off x="4887" y="1808"/>
                <a:ext cx="475" cy="473"/>
              </a:xfrm>
              <a:prstGeom prst="roundRect">
                <a:avLst>
                  <a:gd name="adj" fmla="val 208"/>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843" name="Group 19"/>
            <p:cNvGrpSpPr>
              <a:grpSpLocks/>
            </p:cNvGrpSpPr>
            <p:nvPr/>
          </p:nvGrpSpPr>
          <p:grpSpPr bwMode="auto">
            <a:xfrm>
              <a:off x="4888" y="2350"/>
              <a:ext cx="491" cy="470"/>
              <a:chOff x="4888" y="2350"/>
              <a:chExt cx="491" cy="470"/>
            </a:xfrm>
          </p:grpSpPr>
          <p:pic>
            <p:nvPicPr>
              <p:cNvPr id="77844"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8" y="2358"/>
                <a:ext cx="491" cy="4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845" name="AutoShape 21"/>
              <p:cNvSpPr>
                <a:spLocks noChangeArrowheads="1"/>
              </p:cNvSpPr>
              <p:nvPr/>
            </p:nvSpPr>
            <p:spPr bwMode="auto">
              <a:xfrm>
                <a:off x="4892" y="2350"/>
                <a:ext cx="486" cy="463"/>
              </a:xfrm>
              <a:prstGeom prst="roundRect">
                <a:avLst>
                  <a:gd name="adj" fmla="val 213"/>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846" name="Group 22"/>
            <p:cNvGrpSpPr>
              <a:grpSpLocks/>
            </p:cNvGrpSpPr>
            <p:nvPr/>
          </p:nvGrpSpPr>
          <p:grpSpPr bwMode="auto">
            <a:xfrm>
              <a:off x="4730" y="2817"/>
              <a:ext cx="491" cy="471"/>
              <a:chOff x="4730" y="2817"/>
              <a:chExt cx="491" cy="471"/>
            </a:xfrm>
          </p:grpSpPr>
          <p:pic>
            <p:nvPicPr>
              <p:cNvPr id="77847"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1" y="2817"/>
                <a:ext cx="485" cy="46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848" name="AutoShape 24"/>
              <p:cNvSpPr>
                <a:spLocks noChangeArrowheads="1"/>
              </p:cNvSpPr>
              <p:nvPr/>
            </p:nvSpPr>
            <p:spPr bwMode="auto">
              <a:xfrm>
                <a:off x="4730" y="2821"/>
                <a:ext cx="491" cy="467"/>
              </a:xfrm>
              <a:prstGeom prst="roundRect">
                <a:avLst>
                  <a:gd name="adj" fmla="val 213"/>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849" name="Group 25"/>
            <p:cNvGrpSpPr>
              <a:grpSpLocks/>
            </p:cNvGrpSpPr>
            <p:nvPr/>
          </p:nvGrpSpPr>
          <p:grpSpPr bwMode="auto">
            <a:xfrm>
              <a:off x="4395" y="3289"/>
              <a:ext cx="481" cy="465"/>
              <a:chOff x="4395" y="3289"/>
              <a:chExt cx="481" cy="465"/>
            </a:xfrm>
          </p:grpSpPr>
          <p:pic>
            <p:nvPicPr>
              <p:cNvPr id="77850" name="Picture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5" y="3289"/>
                <a:ext cx="474" cy="46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851" name="AutoShape 27"/>
              <p:cNvSpPr>
                <a:spLocks noChangeArrowheads="1"/>
              </p:cNvSpPr>
              <p:nvPr/>
            </p:nvSpPr>
            <p:spPr bwMode="auto">
              <a:xfrm>
                <a:off x="4395" y="3289"/>
                <a:ext cx="481" cy="465"/>
              </a:xfrm>
              <a:prstGeom prst="roundRect">
                <a:avLst>
                  <a:gd name="adj" fmla="val 213"/>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852" name="Group 28"/>
            <p:cNvGrpSpPr>
              <a:grpSpLocks/>
            </p:cNvGrpSpPr>
            <p:nvPr/>
          </p:nvGrpSpPr>
          <p:grpSpPr bwMode="auto">
            <a:xfrm>
              <a:off x="3953" y="3474"/>
              <a:ext cx="455" cy="427"/>
              <a:chOff x="3953" y="3474"/>
              <a:chExt cx="455" cy="427"/>
            </a:xfrm>
          </p:grpSpPr>
          <p:pic>
            <p:nvPicPr>
              <p:cNvPr id="77853" name="Picture 2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3" y="3477"/>
                <a:ext cx="455" cy="41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854" name="AutoShape 30"/>
              <p:cNvSpPr>
                <a:spLocks noChangeArrowheads="1"/>
              </p:cNvSpPr>
              <p:nvPr/>
            </p:nvSpPr>
            <p:spPr bwMode="auto">
              <a:xfrm>
                <a:off x="3953" y="3474"/>
                <a:ext cx="448" cy="427"/>
              </a:xfrm>
              <a:prstGeom prst="roundRect">
                <a:avLst>
                  <a:gd name="adj" fmla="val 231"/>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855" name="Group 31"/>
            <p:cNvGrpSpPr>
              <a:grpSpLocks/>
            </p:cNvGrpSpPr>
            <p:nvPr/>
          </p:nvGrpSpPr>
          <p:grpSpPr bwMode="auto">
            <a:xfrm>
              <a:off x="3432" y="3471"/>
              <a:ext cx="477" cy="444"/>
              <a:chOff x="3432" y="3471"/>
              <a:chExt cx="477" cy="444"/>
            </a:xfrm>
          </p:grpSpPr>
          <p:pic>
            <p:nvPicPr>
              <p:cNvPr id="77856" name="Picture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32" y="3471"/>
                <a:ext cx="472" cy="44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857" name="AutoShape 33"/>
              <p:cNvSpPr>
                <a:spLocks noChangeArrowheads="1"/>
              </p:cNvSpPr>
              <p:nvPr/>
            </p:nvSpPr>
            <p:spPr bwMode="auto">
              <a:xfrm>
                <a:off x="3441" y="3471"/>
                <a:ext cx="468" cy="444"/>
              </a:xfrm>
              <a:prstGeom prst="roundRect">
                <a:avLst>
                  <a:gd name="adj" fmla="val 222"/>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858" name="Group 34"/>
            <p:cNvGrpSpPr>
              <a:grpSpLocks/>
            </p:cNvGrpSpPr>
            <p:nvPr/>
          </p:nvGrpSpPr>
          <p:grpSpPr bwMode="auto">
            <a:xfrm>
              <a:off x="2903" y="3425"/>
              <a:ext cx="495" cy="461"/>
              <a:chOff x="2903" y="3425"/>
              <a:chExt cx="495" cy="461"/>
            </a:xfrm>
          </p:grpSpPr>
          <p:pic>
            <p:nvPicPr>
              <p:cNvPr id="77859" name="Picture 3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08" y="3425"/>
                <a:ext cx="484" cy="45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860" name="AutoShape 36"/>
              <p:cNvSpPr>
                <a:spLocks noChangeArrowheads="1"/>
              </p:cNvSpPr>
              <p:nvPr/>
            </p:nvSpPr>
            <p:spPr bwMode="auto">
              <a:xfrm>
                <a:off x="2903" y="3428"/>
                <a:ext cx="495" cy="458"/>
              </a:xfrm>
              <a:prstGeom prst="roundRect">
                <a:avLst>
                  <a:gd name="adj" fmla="val 218"/>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861" name="Group 37"/>
            <p:cNvGrpSpPr>
              <a:grpSpLocks/>
            </p:cNvGrpSpPr>
            <p:nvPr/>
          </p:nvGrpSpPr>
          <p:grpSpPr bwMode="auto">
            <a:xfrm>
              <a:off x="2461" y="3140"/>
              <a:ext cx="514" cy="474"/>
              <a:chOff x="2461" y="3140"/>
              <a:chExt cx="514" cy="474"/>
            </a:xfrm>
          </p:grpSpPr>
          <p:pic>
            <p:nvPicPr>
              <p:cNvPr id="77862" name="Picture 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66" y="3140"/>
                <a:ext cx="510" cy="46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863" name="AutoShape 39"/>
              <p:cNvSpPr>
                <a:spLocks noChangeArrowheads="1"/>
              </p:cNvSpPr>
              <p:nvPr/>
            </p:nvSpPr>
            <p:spPr bwMode="auto">
              <a:xfrm>
                <a:off x="2461" y="3142"/>
                <a:ext cx="514" cy="472"/>
              </a:xfrm>
              <a:prstGeom prst="roundRect">
                <a:avLst>
                  <a:gd name="adj" fmla="val 208"/>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864" name="Group 40"/>
            <p:cNvGrpSpPr>
              <a:grpSpLocks/>
            </p:cNvGrpSpPr>
            <p:nvPr/>
          </p:nvGrpSpPr>
          <p:grpSpPr bwMode="auto">
            <a:xfrm>
              <a:off x="2306" y="2655"/>
              <a:ext cx="499" cy="470"/>
              <a:chOff x="2306" y="2655"/>
              <a:chExt cx="499" cy="470"/>
            </a:xfrm>
          </p:grpSpPr>
          <p:pic>
            <p:nvPicPr>
              <p:cNvPr id="77865" name="Picture 4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10" y="2655"/>
                <a:ext cx="494" cy="46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866" name="AutoShape 42"/>
              <p:cNvSpPr>
                <a:spLocks noChangeArrowheads="1"/>
              </p:cNvSpPr>
              <p:nvPr/>
            </p:nvSpPr>
            <p:spPr bwMode="auto">
              <a:xfrm>
                <a:off x="2306" y="2665"/>
                <a:ext cx="499" cy="460"/>
              </a:xfrm>
              <a:prstGeom prst="roundRect">
                <a:avLst>
                  <a:gd name="adj" fmla="val 213"/>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867" name="Group 43"/>
            <p:cNvGrpSpPr>
              <a:grpSpLocks/>
            </p:cNvGrpSpPr>
            <p:nvPr/>
          </p:nvGrpSpPr>
          <p:grpSpPr bwMode="auto">
            <a:xfrm>
              <a:off x="2194" y="2141"/>
              <a:ext cx="461" cy="460"/>
              <a:chOff x="2194" y="2141"/>
              <a:chExt cx="461" cy="460"/>
            </a:xfrm>
          </p:grpSpPr>
          <p:pic>
            <p:nvPicPr>
              <p:cNvPr id="77868" name="Picture 4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94" y="2141"/>
                <a:ext cx="461" cy="4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869" name="AutoShape 45"/>
              <p:cNvSpPr>
                <a:spLocks noChangeArrowheads="1"/>
              </p:cNvSpPr>
              <p:nvPr/>
            </p:nvSpPr>
            <p:spPr bwMode="auto">
              <a:xfrm>
                <a:off x="2202" y="2143"/>
                <a:ext cx="453" cy="458"/>
              </a:xfrm>
              <a:prstGeom prst="roundRect">
                <a:avLst>
                  <a:gd name="adj" fmla="val 218"/>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870" name="Group 46"/>
            <p:cNvGrpSpPr>
              <a:grpSpLocks/>
            </p:cNvGrpSpPr>
            <p:nvPr/>
          </p:nvGrpSpPr>
          <p:grpSpPr bwMode="auto">
            <a:xfrm>
              <a:off x="2480" y="1181"/>
              <a:ext cx="503" cy="475"/>
              <a:chOff x="2480" y="1181"/>
              <a:chExt cx="503" cy="475"/>
            </a:xfrm>
          </p:grpSpPr>
          <p:pic>
            <p:nvPicPr>
              <p:cNvPr id="77871" name="Picture 4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96" y="1186"/>
                <a:ext cx="487" cy="44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872" name="AutoShape 48"/>
              <p:cNvSpPr>
                <a:spLocks noChangeArrowheads="1"/>
              </p:cNvSpPr>
              <p:nvPr/>
            </p:nvSpPr>
            <p:spPr bwMode="auto">
              <a:xfrm>
                <a:off x="2480" y="1181"/>
                <a:ext cx="497" cy="475"/>
              </a:xfrm>
              <a:prstGeom prst="roundRect">
                <a:avLst>
                  <a:gd name="adj" fmla="val 208"/>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873" name="Group 49"/>
            <p:cNvGrpSpPr>
              <a:grpSpLocks/>
            </p:cNvGrpSpPr>
            <p:nvPr/>
          </p:nvGrpSpPr>
          <p:grpSpPr bwMode="auto">
            <a:xfrm>
              <a:off x="2865" y="815"/>
              <a:ext cx="460" cy="472"/>
              <a:chOff x="2865" y="815"/>
              <a:chExt cx="460" cy="472"/>
            </a:xfrm>
          </p:grpSpPr>
          <p:pic>
            <p:nvPicPr>
              <p:cNvPr id="77874" name="Picture 5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68" y="822"/>
                <a:ext cx="457" cy="45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875" name="AutoShape 51"/>
              <p:cNvSpPr>
                <a:spLocks noChangeArrowheads="1"/>
              </p:cNvSpPr>
              <p:nvPr/>
            </p:nvSpPr>
            <p:spPr bwMode="auto">
              <a:xfrm>
                <a:off x="2865" y="815"/>
                <a:ext cx="460" cy="472"/>
              </a:xfrm>
              <a:prstGeom prst="roundRect">
                <a:avLst>
                  <a:gd name="adj" fmla="val 213"/>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876" name="Group 52"/>
            <p:cNvGrpSpPr>
              <a:grpSpLocks/>
            </p:cNvGrpSpPr>
            <p:nvPr/>
          </p:nvGrpSpPr>
          <p:grpSpPr bwMode="auto">
            <a:xfrm>
              <a:off x="3348" y="713"/>
              <a:ext cx="478" cy="467"/>
              <a:chOff x="3348" y="713"/>
              <a:chExt cx="478" cy="467"/>
            </a:xfrm>
          </p:grpSpPr>
          <p:pic>
            <p:nvPicPr>
              <p:cNvPr id="77877" name="Picture 5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48" y="716"/>
                <a:ext cx="474" cy="46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878" name="AutoShape 54"/>
              <p:cNvSpPr>
                <a:spLocks noChangeArrowheads="1"/>
              </p:cNvSpPr>
              <p:nvPr/>
            </p:nvSpPr>
            <p:spPr bwMode="auto">
              <a:xfrm>
                <a:off x="3350" y="713"/>
                <a:ext cx="476" cy="467"/>
              </a:xfrm>
              <a:prstGeom prst="roundRect">
                <a:avLst>
                  <a:gd name="adj" fmla="val 213"/>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879" name="Group 55"/>
            <p:cNvGrpSpPr>
              <a:grpSpLocks/>
            </p:cNvGrpSpPr>
            <p:nvPr/>
          </p:nvGrpSpPr>
          <p:grpSpPr bwMode="auto">
            <a:xfrm>
              <a:off x="2298" y="1634"/>
              <a:ext cx="464" cy="462"/>
              <a:chOff x="2298" y="1634"/>
              <a:chExt cx="464" cy="462"/>
            </a:xfrm>
          </p:grpSpPr>
          <p:pic>
            <p:nvPicPr>
              <p:cNvPr id="77880" name="Picture 5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98" y="1636"/>
                <a:ext cx="457" cy="45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881" name="AutoShape 57"/>
              <p:cNvSpPr>
                <a:spLocks noChangeArrowheads="1"/>
              </p:cNvSpPr>
              <p:nvPr/>
            </p:nvSpPr>
            <p:spPr bwMode="auto">
              <a:xfrm>
                <a:off x="2298" y="1634"/>
                <a:ext cx="464" cy="462"/>
              </a:xfrm>
              <a:prstGeom prst="roundRect">
                <a:avLst>
                  <a:gd name="adj" fmla="val 213"/>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sp>
        <p:nvSpPr>
          <p:cNvPr id="77882" name="Line 58"/>
          <p:cNvSpPr>
            <a:spLocks noChangeShapeType="1"/>
          </p:cNvSpPr>
          <p:nvPr/>
        </p:nvSpPr>
        <p:spPr bwMode="auto">
          <a:xfrm flipH="1">
            <a:off x="4580641" y="4638728"/>
            <a:ext cx="1661760" cy="1440"/>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7883" name="Line 59"/>
          <p:cNvSpPr>
            <a:spLocks noChangeShapeType="1"/>
          </p:cNvSpPr>
          <p:nvPr/>
        </p:nvSpPr>
        <p:spPr bwMode="auto">
          <a:xfrm flipH="1">
            <a:off x="4788001" y="2073818"/>
            <a:ext cx="1661760" cy="1441"/>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7884" name="Line 60"/>
          <p:cNvSpPr>
            <a:spLocks noChangeShapeType="1"/>
          </p:cNvSpPr>
          <p:nvPr/>
        </p:nvSpPr>
        <p:spPr bwMode="auto">
          <a:xfrm flipH="1" flipV="1">
            <a:off x="4165921" y="3938815"/>
            <a:ext cx="832320" cy="832407"/>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7885" name="Line 61"/>
          <p:cNvSpPr>
            <a:spLocks noChangeShapeType="1"/>
          </p:cNvSpPr>
          <p:nvPr/>
        </p:nvSpPr>
        <p:spPr bwMode="auto">
          <a:xfrm flipH="1" flipV="1">
            <a:off x="6032161" y="1864997"/>
            <a:ext cx="832320" cy="832407"/>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7886" name="Line 62"/>
          <p:cNvSpPr>
            <a:spLocks noChangeShapeType="1"/>
          </p:cNvSpPr>
          <p:nvPr/>
        </p:nvSpPr>
        <p:spPr bwMode="auto">
          <a:xfrm flipV="1">
            <a:off x="4167360" y="2901906"/>
            <a:ext cx="1440" cy="1247171"/>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7887" name="Line 63"/>
          <p:cNvSpPr>
            <a:spLocks noChangeShapeType="1"/>
          </p:cNvSpPr>
          <p:nvPr/>
        </p:nvSpPr>
        <p:spPr bwMode="auto">
          <a:xfrm flipV="1">
            <a:off x="6240960" y="3796239"/>
            <a:ext cx="414720" cy="1039789"/>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7888" name="Line 64"/>
          <p:cNvSpPr>
            <a:spLocks noChangeShapeType="1"/>
          </p:cNvSpPr>
          <p:nvPr/>
        </p:nvSpPr>
        <p:spPr bwMode="auto">
          <a:xfrm flipV="1">
            <a:off x="4187520" y="2170309"/>
            <a:ext cx="807840" cy="951939"/>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7889" name="Line 65"/>
          <p:cNvSpPr>
            <a:spLocks noChangeShapeType="1"/>
          </p:cNvSpPr>
          <p:nvPr/>
        </p:nvSpPr>
        <p:spPr bwMode="auto">
          <a:xfrm flipV="1">
            <a:off x="6732001" y="2639798"/>
            <a:ext cx="185760" cy="1366703"/>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7890" name="Text Box 66"/>
          <p:cNvSpPr txBox="1">
            <a:spLocks noChangeArrowheads="1"/>
          </p:cNvSpPr>
          <p:nvPr/>
        </p:nvSpPr>
        <p:spPr bwMode="auto">
          <a:xfrm>
            <a:off x="0" y="858331"/>
            <a:ext cx="373248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r>
              <a:rPr lang="en-US" sz="2200">
                <a:latin typeface="FreeSans" charset="0"/>
              </a:rPr>
              <a:t>Task: detect orientation L/R</a:t>
            </a:r>
          </a:p>
        </p:txBody>
      </p:sp>
      <p:sp>
        <p:nvSpPr>
          <p:cNvPr id="77891" name="Line 67"/>
          <p:cNvSpPr>
            <a:spLocks noChangeShapeType="1"/>
          </p:cNvSpPr>
          <p:nvPr/>
        </p:nvSpPr>
        <p:spPr bwMode="auto">
          <a:xfrm>
            <a:off x="207360" y="5044850"/>
            <a:ext cx="829440" cy="1440"/>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7892" name="Text Box 68"/>
          <p:cNvSpPr txBox="1">
            <a:spLocks noChangeArrowheads="1"/>
          </p:cNvSpPr>
          <p:nvPr/>
        </p:nvSpPr>
        <p:spPr bwMode="auto">
          <a:xfrm>
            <a:off x="1113120" y="4661770"/>
            <a:ext cx="2403360" cy="6984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r>
              <a:rPr lang="en-US" sz="2200" dirty="0">
                <a:latin typeface="FreeSans" charset="0"/>
              </a:rPr>
              <a:t>Conv layer: linearizes manifold</a:t>
            </a:r>
          </a:p>
        </p:txBody>
      </p:sp>
      <p:sp>
        <p:nvSpPr>
          <p:cNvPr id="71"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Pooling Layer: Interpretation</a:t>
            </a:r>
          </a:p>
        </p:txBody>
      </p:sp>
      <p:sp>
        <p:nvSpPr>
          <p:cNvPr id="72" name="TextBox 71"/>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7530313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3" name="Group 5"/>
          <p:cNvGrpSpPr>
            <a:grpSpLocks/>
          </p:cNvGrpSpPr>
          <p:nvPr/>
        </p:nvGrpSpPr>
        <p:grpSpPr bwMode="auto">
          <a:xfrm>
            <a:off x="3159360" y="1026828"/>
            <a:ext cx="4586400" cy="4609924"/>
            <a:chOff x="2194" y="713"/>
            <a:chExt cx="3185" cy="3201"/>
          </a:xfrm>
        </p:grpSpPr>
        <p:pic>
          <p:nvPicPr>
            <p:cNvPr id="78854" name="Picture 6"/>
            <p:cNvPicPr>
              <a:picLocks noChangeAspect="1" noChangeArrowheads="1"/>
            </p:cNvPicPr>
            <p:nvPr/>
          </p:nvPicPr>
          <p:blipFill>
            <a:blip r:embed="rId3">
              <a:extLst>
                <a:ext uri="{28A0092B-C50C-407E-A947-70E740481C1C}">
                  <a14:useLocalDpi xmlns:a14="http://schemas.microsoft.com/office/drawing/2010/main" val="0"/>
                </a:ext>
              </a:extLst>
            </a:blip>
            <a:srcRect l="17395" t="28458" r="34792" b="28458"/>
            <a:stretch>
              <a:fillRect/>
            </a:stretch>
          </p:blipFill>
          <p:spPr bwMode="auto">
            <a:xfrm>
              <a:off x="2665" y="967"/>
              <a:ext cx="2323" cy="2709"/>
            </a:xfrm>
            <a:prstGeom prst="rect">
              <a:avLst/>
            </a:prstGeom>
            <a:noFill/>
            <a:ln>
              <a:noFill/>
            </a:ln>
            <a:effectLst/>
            <a:extLst>
              <a:ext uri="{909E8E84-426E-40dd-AFC4-6F175D3DCCD1}">
                <a14:hiddenFill xmlns:a14="http://schemas.microsoft.com/office/drawing/2010/main" xmlns="">
                  <a:blipFill dpi="0" rotWithShape="0">
                    <a:blip/>
                    <a:srcRect l="17395" t="28458" r="34792" b="28458"/>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78855" name="Group 7"/>
            <p:cNvGrpSpPr>
              <a:grpSpLocks/>
            </p:cNvGrpSpPr>
            <p:nvPr/>
          </p:nvGrpSpPr>
          <p:grpSpPr bwMode="auto">
            <a:xfrm>
              <a:off x="3882" y="730"/>
              <a:ext cx="478" cy="475"/>
              <a:chOff x="3882" y="730"/>
              <a:chExt cx="478" cy="475"/>
            </a:xfrm>
          </p:grpSpPr>
          <p:pic>
            <p:nvPicPr>
              <p:cNvPr id="788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 y="731"/>
                <a:ext cx="476" cy="46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57" name="AutoShape 9"/>
              <p:cNvSpPr>
                <a:spLocks noChangeArrowheads="1"/>
              </p:cNvSpPr>
              <p:nvPr/>
            </p:nvSpPr>
            <p:spPr bwMode="auto">
              <a:xfrm>
                <a:off x="3882" y="730"/>
                <a:ext cx="478" cy="475"/>
              </a:xfrm>
              <a:prstGeom prst="roundRect">
                <a:avLst>
                  <a:gd name="adj" fmla="val 208"/>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8858" name="Group 10"/>
            <p:cNvGrpSpPr>
              <a:grpSpLocks/>
            </p:cNvGrpSpPr>
            <p:nvPr/>
          </p:nvGrpSpPr>
          <p:grpSpPr bwMode="auto">
            <a:xfrm>
              <a:off x="4385" y="873"/>
              <a:ext cx="514" cy="477"/>
              <a:chOff x="4385" y="873"/>
              <a:chExt cx="514" cy="477"/>
            </a:xfrm>
          </p:grpSpPr>
          <p:pic>
            <p:nvPicPr>
              <p:cNvPr id="788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8" y="881"/>
                <a:ext cx="502" cy="4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60" name="AutoShape 12"/>
              <p:cNvSpPr>
                <a:spLocks noChangeArrowheads="1"/>
              </p:cNvSpPr>
              <p:nvPr/>
            </p:nvSpPr>
            <p:spPr bwMode="auto">
              <a:xfrm>
                <a:off x="4385" y="873"/>
                <a:ext cx="514" cy="477"/>
              </a:xfrm>
              <a:prstGeom prst="roundRect">
                <a:avLst>
                  <a:gd name="adj" fmla="val 208"/>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8861" name="Group 13"/>
            <p:cNvGrpSpPr>
              <a:grpSpLocks/>
            </p:cNvGrpSpPr>
            <p:nvPr/>
          </p:nvGrpSpPr>
          <p:grpSpPr bwMode="auto">
            <a:xfrm>
              <a:off x="4776" y="1257"/>
              <a:ext cx="496" cy="470"/>
              <a:chOff x="4776" y="1257"/>
              <a:chExt cx="496" cy="470"/>
            </a:xfrm>
          </p:grpSpPr>
          <p:pic>
            <p:nvPicPr>
              <p:cNvPr id="7886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6" y="1264"/>
                <a:ext cx="488" cy="45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63" name="AutoShape 15"/>
              <p:cNvSpPr>
                <a:spLocks noChangeArrowheads="1"/>
              </p:cNvSpPr>
              <p:nvPr/>
            </p:nvSpPr>
            <p:spPr bwMode="auto">
              <a:xfrm>
                <a:off x="4778" y="1257"/>
                <a:ext cx="493" cy="470"/>
              </a:xfrm>
              <a:prstGeom prst="roundRect">
                <a:avLst>
                  <a:gd name="adj" fmla="val 208"/>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8864" name="Group 16"/>
            <p:cNvGrpSpPr>
              <a:grpSpLocks/>
            </p:cNvGrpSpPr>
            <p:nvPr/>
          </p:nvGrpSpPr>
          <p:grpSpPr bwMode="auto">
            <a:xfrm>
              <a:off x="4886" y="1808"/>
              <a:ext cx="476" cy="473"/>
              <a:chOff x="4886" y="1808"/>
              <a:chExt cx="476" cy="473"/>
            </a:xfrm>
          </p:grpSpPr>
          <p:pic>
            <p:nvPicPr>
              <p:cNvPr id="78865"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6" y="1817"/>
                <a:ext cx="475" cy="45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66" name="AutoShape 18"/>
              <p:cNvSpPr>
                <a:spLocks noChangeArrowheads="1"/>
              </p:cNvSpPr>
              <p:nvPr/>
            </p:nvSpPr>
            <p:spPr bwMode="auto">
              <a:xfrm>
                <a:off x="4887" y="1808"/>
                <a:ext cx="475" cy="473"/>
              </a:xfrm>
              <a:prstGeom prst="roundRect">
                <a:avLst>
                  <a:gd name="adj" fmla="val 208"/>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8867" name="Group 19"/>
            <p:cNvGrpSpPr>
              <a:grpSpLocks/>
            </p:cNvGrpSpPr>
            <p:nvPr/>
          </p:nvGrpSpPr>
          <p:grpSpPr bwMode="auto">
            <a:xfrm>
              <a:off x="4888" y="2350"/>
              <a:ext cx="491" cy="470"/>
              <a:chOff x="4888" y="2350"/>
              <a:chExt cx="491" cy="470"/>
            </a:xfrm>
          </p:grpSpPr>
          <p:pic>
            <p:nvPicPr>
              <p:cNvPr id="78868"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8" y="2358"/>
                <a:ext cx="491" cy="4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69" name="AutoShape 21"/>
              <p:cNvSpPr>
                <a:spLocks noChangeArrowheads="1"/>
              </p:cNvSpPr>
              <p:nvPr/>
            </p:nvSpPr>
            <p:spPr bwMode="auto">
              <a:xfrm>
                <a:off x="4892" y="2350"/>
                <a:ext cx="486" cy="463"/>
              </a:xfrm>
              <a:prstGeom prst="roundRect">
                <a:avLst>
                  <a:gd name="adj" fmla="val 213"/>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8870" name="Group 22"/>
            <p:cNvGrpSpPr>
              <a:grpSpLocks/>
            </p:cNvGrpSpPr>
            <p:nvPr/>
          </p:nvGrpSpPr>
          <p:grpSpPr bwMode="auto">
            <a:xfrm>
              <a:off x="4730" y="2817"/>
              <a:ext cx="491" cy="471"/>
              <a:chOff x="4730" y="2817"/>
              <a:chExt cx="491" cy="471"/>
            </a:xfrm>
          </p:grpSpPr>
          <p:pic>
            <p:nvPicPr>
              <p:cNvPr id="78871"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1" y="2817"/>
                <a:ext cx="485" cy="46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72" name="AutoShape 24"/>
              <p:cNvSpPr>
                <a:spLocks noChangeArrowheads="1"/>
              </p:cNvSpPr>
              <p:nvPr/>
            </p:nvSpPr>
            <p:spPr bwMode="auto">
              <a:xfrm>
                <a:off x="4730" y="2821"/>
                <a:ext cx="491" cy="467"/>
              </a:xfrm>
              <a:prstGeom prst="roundRect">
                <a:avLst>
                  <a:gd name="adj" fmla="val 213"/>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8873" name="Group 25"/>
            <p:cNvGrpSpPr>
              <a:grpSpLocks/>
            </p:cNvGrpSpPr>
            <p:nvPr/>
          </p:nvGrpSpPr>
          <p:grpSpPr bwMode="auto">
            <a:xfrm>
              <a:off x="4395" y="3289"/>
              <a:ext cx="481" cy="465"/>
              <a:chOff x="4395" y="3289"/>
              <a:chExt cx="481" cy="465"/>
            </a:xfrm>
          </p:grpSpPr>
          <p:pic>
            <p:nvPicPr>
              <p:cNvPr id="78874" name="Picture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5" y="3289"/>
                <a:ext cx="474" cy="46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75" name="AutoShape 27"/>
              <p:cNvSpPr>
                <a:spLocks noChangeArrowheads="1"/>
              </p:cNvSpPr>
              <p:nvPr/>
            </p:nvSpPr>
            <p:spPr bwMode="auto">
              <a:xfrm>
                <a:off x="4395" y="3289"/>
                <a:ext cx="481" cy="465"/>
              </a:xfrm>
              <a:prstGeom prst="roundRect">
                <a:avLst>
                  <a:gd name="adj" fmla="val 213"/>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8876" name="Group 28"/>
            <p:cNvGrpSpPr>
              <a:grpSpLocks/>
            </p:cNvGrpSpPr>
            <p:nvPr/>
          </p:nvGrpSpPr>
          <p:grpSpPr bwMode="auto">
            <a:xfrm>
              <a:off x="3953" y="3474"/>
              <a:ext cx="455" cy="427"/>
              <a:chOff x="3953" y="3474"/>
              <a:chExt cx="455" cy="427"/>
            </a:xfrm>
          </p:grpSpPr>
          <p:pic>
            <p:nvPicPr>
              <p:cNvPr id="78877" name="Picture 2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3" y="3477"/>
                <a:ext cx="455" cy="41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78" name="AutoShape 30"/>
              <p:cNvSpPr>
                <a:spLocks noChangeArrowheads="1"/>
              </p:cNvSpPr>
              <p:nvPr/>
            </p:nvSpPr>
            <p:spPr bwMode="auto">
              <a:xfrm>
                <a:off x="3953" y="3474"/>
                <a:ext cx="448" cy="427"/>
              </a:xfrm>
              <a:prstGeom prst="roundRect">
                <a:avLst>
                  <a:gd name="adj" fmla="val 231"/>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8879" name="Group 31"/>
            <p:cNvGrpSpPr>
              <a:grpSpLocks/>
            </p:cNvGrpSpPr>
            <p:nvPr/>
          </p:nvGrpSpPr>
          <p:grpSpPr bwMode="auto">
            <a:xfrm>
              <a:off x="3432" y="3471"/>
              <a:ext cx="477" cy="444"/>
              <a:chOff x="3432" y="3471"/>
              <a:chExt cx="477" cy="444"/>
            </a:xfrm>
          </p:grpSpPr>
          <p:pic>
            <p:nvPicPr>
              <p:cNvPr id="78880" name="Picture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32" y="3471"/>
                <a:ext cx="472" cy="44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81" name="AutoShape 33"/>
              <p:cNvSpPr>
                <a:spLocks noChangeArrowheads="1"/>
              </p:cNvSpPr>
              <p:nvPr/>
            </p:nvSpPr>
            <p:spPr bwMode="auto">
              <a:xfrm>
                <a:off x="3441" y="3471"/>
                <a:ext cx="468" cy="444"/>
              </a:xfrm>
              <a:prstGeom prst="roundRect">
                <a:avLst>
                  <a:gd name="adj" fmla="val 222"/>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8882" name="Group 34"/>
            <p:cNvGrpSpPr>
              <a:grpSpLocks/>
            </p:cNvGrpSpPr>
            <p:nvPr/>
          </p:nvGrpSpPr>
          <p:grpSpPr bwMode="auto">
            <a:xfrm>
              <a:off x="2903" y="3425"/>
              <a:ext cx="495" cy="461"/>
              <a:chOff x="2903" y="3425"/>
              <a:chExt cx="495" cy="461"/>
            </a:xfrm>
          </p:grpSpPr>
          <p:pic>
            <p:nvPicPr>
              <p:cNvPr id="78883" name="Picture 3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08" y="3425"/>
                <a:ext cx="484" cy="45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84" name="AutoShape 36"/>
              <p:cNvSpPr>
                <a:spLocks noChangeArrowheads="1"/>
              </p:cNvSpPr>
              <p:nvPr/>
            </p:nvSpPr>
            <p:spPr bwMode="auto">
              <a:xfrm>
                <a:off x="2903" y="3428"/>
                <a:ext cx="495" cy="458"/>
              </a:xfrm>
              <a:prstGeom prst="roundRect">
                <a:avLst>
                  <a:gd name="adj" fmla="val 218"/>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8885" name="Group 37"/>
            <p:cNvGrpSpPr>
              <a:grpSpLocks/>
            </p:cNvGrpSpPr>
            <p:nvPr/>
          </p:nvGrpSpPr>
          <p:grpSpPr bwMode="auto">
            <a:xfrm>
              <a:off x="2461" y="3140"/>
              <a:ext cx="514" cy="474"/>
              <a:chOff x="2461" y="3140"/>
              <a:chExt cx="514" cy="474"/>
            </a:xfrm>
          </p:grpSpPr>
          <p:pic>
            <p:nvPicPr>
              <p:cNvPr id="78886" name="Picture 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66" y="3140"/>
                <a:ext cx="510" cy="46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87" name="AutoShape 39"/>
              <p:cNvSpPr>
                <a:spLocks noChangeArrowheads="1"/>
              </p:cNvSpPr>
              <p:nvPr/>
            </p:nvSpPr>
            <p:spPr bwMode="auto">
              <a:xfrm>
                <a:off x="2461" y="3142"/>
                <a:ext cx="514" cy="472"/>
              </a:xfrm>
              <a:prstGeom prst="roundRect">
                <a:avLst>
                  <a:gd name="adj" fmla="val 208"/>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8888" name="Group 40"/>
            <p:cNvGrpSpPr>
              <a:grpSpLocks/>
            </p:cNvGrpSpPr>
            <p:nvPr/>
          </p:nvGrpSpPr>
          <p:grpSpPr bwMode="auto">
            <a:xfrm>
              <a:off x="2306" y="2655"/>
              <a:ext cx="499" cy="470"/>
              <a:chOff x="2306" y="2655"/>
              <a:chExt cx="499" cy="470"/>
            </a:xfrm>
          </p:grpSpPr>
          <p:pic>
            <p:nvPicPr>
              <p:cNvPr id="78889" name="Picture 4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10" y="2655"/>
                <a:ext cx="494" cy="46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90" name="AutoShape 42"/>
              <p:cNvSpPr>
                <a:spLocks noChangeArrowheads="1"/>
              </p:cNvSpPr>
              <p:nvPr/>
            </p:nvSpPr>
            <p:spPr bwMode="auto">
              <a:xfrm>
                <a:off x="2306" y="2665"/>
                <a:ext cx="499" cy="460"/>
              </a:xfrm>
              <a:prstGeom prst="roundRect">
                <a:avLst>
                  <a:gd name="adj" fmla="val 213"/>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8891" name="Group 43"/>
            <p:cNvGrpSpPr>
              <a:grpSpLocks/>
            </p:cNvGrpSpPr>
            <p:nvPr/>
          </p:nvGrpSpPr>
          <p:grpSpPr bwMode="auto">
            <a:xfrm>
              <a:off x="2194" y="2141"/>
              <a:ext cx="461" cy="460"/>
              <a:chOff x="2194" y="2141"/>
              <a:chExt cx="461" cy="460"/>
            </a:xfrm>
          </p:grpSpPr>
          <p:pic>
            <p:nvPicPr>
              <p:cNvPr id="78892" name="Picture 4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94" y="2141"/>
                <a:ext cx="461" cy="4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93" name="AutoShape 45"/>
              <p:cNvSpPr>
                <a:spLocks noChangeArrowheads="1"/>
              </p:cNvSpPr>
              <p:nvPr/>
            </p:nvSpPr>
            <p:spPr bwMode="auto">
              <a:xfrm>
                <a:off x="2202" y="2143"/>
                <a:ext cx="453" cy="458"/>
              </a:xfrm>
              <a:prstGeom prst="roundRect">
                <a:avLst>
                  <a:gd name="adj" fmla="val 218"/>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8894" name="Group 46"/>
            <p:cNvGrpSpPr>
              <a:grpSpLocks/>
            </p:cNvGrpSpPr>
            <p:nvPr/>
          </p:nvGrpSpPr>
          <p:grpSpPr bwMode="auto">
            <a:xfrm>
              <a:off x="2480" y="1181"/>
              <a:ext cx="503" cy="475"/>
              <a:chOff x="2480" y="1181"/>
              <a:chExt cx="503" cy="475"/>
            </a:xfrm>
          </p:grpSpPr>
          <p:pic>
            <p:nvPicPr>
              <p:cNvPr id="78895" name="Picture 4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96" y="1186"/>
                <a:ext cx="487" cy="44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96" name="AutoShape 48"/>
              <p:cNvSpPr>
                <a:spLocks noChangeArrowheads="1"/>
              </p:cNvSpPr>
              <p:nvPr/>
            </p:nvSpPr>
            <p:spPr bwMode="auto">
              <a:xfrm>
                <a:off x="2480" y="1181"/>
                <a:ext cx="497" cy="475"/>
              </a:xfrm>
              <a:prstGeom prst="roundRect">
                <a:avLst>
                  <a:gd name="adj" fmla="val 208"/>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8897" name="Group 49"/>
            <p:cNvGrpSpPr>
              <a:grpSpLocks/>
            </p:cNvGrpSpPr>
            <p:nvPr/>
          </p:nvGrpSpPr>
          <p:grpSpPr bwMode="auto">
            <a:xfrm>
              <a:off x="2865" y="815"/>
              <a:ext cx="460" cy="472"/>
              <a:chOff x="2865" y="815"/>
              <a:chExt cx="460" cy="472"/>
            </a:xfrm>
          </p:grpSpPr>
          <p:pic>
            <p:nvPicPr>
              <p:cNvPr id="78898" name="Picture 5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68" y="822"/>
                <a:ext cx="457" cy="45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99" name="AutoShape 51"/>
              <p:cNvSpPr>
                <a:spLocks noChangeArrowheads="1"/>
              </p:cNvSpPr>
              <p:nvPr/>
            </p:nvSpPr>
            <p:spPr bwMode="auto">
              <a:xfrm>
                <a:off x="2865" y="815"/>
                <a:ext cx="460" cy="472"/>
              </a:xfrm>
              <a:prstGeom prst="roundRect">
                <a:avLst>
                  <a:gd name="adj" fmla="val 213"/>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8900" name="Group 52"/>
            <p:cNvGrpSpPr>
              <a:grpSpLocks/>
            </p:cNvGrpSpPr>
            <p:nvPr/>
          </p:nvGrpSpPr>
          <p:grpSpPr bwMode="auto">
            <a:xfrm>
              <a:off x="3348" y="713"/>
              <a:ext cx="478" cy="467"/>
              <a:chOff x="3348" y="713"/>
              <a:chExt cx="478" cy="467"/>
            </a:xfrm>
          </p:grpSpPr>
          <p:pic>
            <p:nvPicPr>
              <p:cNvPr id="78901" name="Picture 5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48" y="716"/>
                <a:ext cx="474" cy="46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902" name="AutoShape 54"/>
              <p:cNvSpPr>
                <a:spLocks noChangeArrowheads="1"/>
              </p:cNvSpPr>
              <p:nvPr/>
            </p:nvSpPr>
            <p:spPr bwMode="auto">
              <a:xfrm>
                <a:off x="3350" y="713"/>
                <a:ext cx="476" cy="467"/>
              </a:xfrm>
              <a:prstGeom prst="roundRect">
                <a:avLst>
                  <a:gd name="adj" fmla="val 213"/>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8903" name="Group 55"/>
            <p:cNvGrpSpPr>
              <a:grpSpLocks/>
            </p:cNvGrpSpPr>
            <p:nvPr/>
          </p:nvGrpSpPr>
          <p:grpSpPr bwMode="auto">
            <a:xfrm>
              <a:off x="2298" y="1634"/>
              <a:ext cx="464" cy="462"/>
              <a:chOff x="2298" y="1634"/>
              <a:chExt cx="464" cy="462"/>
            </a:xfrm>
          </p:grpSpPr>
          <p:pic>
            <p:nvPicPr>
              <p:cNvPr id="78904" name="Picture 5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98" y="1636"/>
                <a:ext cx="457" cy="45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905" name="AutoShape 57"/>
              <p:cNvSpPr>
                <a:spLocks noChangeArrowheads="1"/>
              </p:cNvSpPr>
              <p:nvPr/>
            </p:nvSpPr>
            <p:spPr bwMode="auto">
              <a:xfrm>
                <a:off x="2298" y="1634"/>
                <a:ext cx="464" cy="462"/>
              </a:xfrm>
              <a:prstGeom prst="roundRect">
                <a:avLst>
                  <a:gd name="adj" fmla="val 213"/>
                </a:avLst>
              </a:prstGeom>
              <a:noFill/>
              <a:ln w="9525"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sp>
        <p:nvSpPr>
          <p:cNvPr id="78906" name="Line 58"/>
          <p:cNvSpPr>
            <a:spLocks noChangeShapeType="1"/>
          </p:cNvSpPr>
          <p:nvPr/>
        </p:nvSpPr>
        <p:spPr bwMode="auto">
          <a:xfrm flipH="1">
            <a:off x="4580641" y="4638728"/>
            <a:ext cx="1661760" cy="1440"/>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8907" name="Line 59"/>
          <p:cNvSpPr>
            <a:spLocks noChangeShapeType="1"/>
          </p:cNvSpPr>
          <p:nvPr/>
        </p:nvSpPr>
        <p:spPr bwMode="auto">
          <a:xfrm flipH="1">
            <a:off x="4788001" y="2073818"/>
            <a:ext cx="1661760" cy="1441"/>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8908" name="Line 60"/>
          <p:cNvSpPr>
            <a:spLocks noChangeShapeType="1"/>
          </p:cNvSpPr>
          <p:nvPr/>
        </p:nvSpPr>
        <p:spPr bwMode="auto">
          <a:xfrm flipH="1" flipV="1">
            <a:off x="4165921" y="3938815"/>
            <a:ext cx="832320" cy="832407"/>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8909" name="Line 61"/>
          <p:cNvSpPr>
            <a:spLocks noChangeShapeType="1"/>
          </p:cNvSpPr>
          <p:nvPr/>
        </p:nvSpPr>
        <p:spPr bwMode="auto">
          <a:xfrm flipH="1" flipV="1">
            <a:off x="6032161" y="1864997"/>
            <a:ext cx="832320" cy="832407"/>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8910" name="Line 62"/>
          <p:cNvSpPr>
            <a:spLocks noChangeShapeType="1"/>
          </p:cNvSpPr>
          <p:nvPr/>
        </p:nvSpPr>
        <p:spPr bwMode="auto">
          <a:xfrm flipV="1">
            <a:off x="4167360" y="2901906"/>
            <a:ext cx="1440" cy="1247171"/>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8911" name="Line 63"/>
          <p:cNvSpPr>
            <a:spLocks noChangeShapeType="1"/>
          </p:cNvSpPr>
          <p:nvPr/>
        </p:nvSpPr>
        <p:spPr bwMode="auto">
          <a:xfrm flipV="1">
            <a:off x="6240960" y="3796239"/>
            <a:ext cx="414720" cy="1039789"/>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8912" name="Line 64"/>
          <p:cNvSpPr>
            <a:spLocks noChangeShapeType="1"/>
          </p:cNvSpPr>
          <p:nvPr/>
        </p:nvSpPr>
        <p:spPr bwMode="auto">
          <a:xfrm flipV="1">
            <a:off x="4187520" y="2170309"/>
            <a:ext cx="807840" cy="951939"/>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8913" name="Line 65"/>
          <p:cNvSpPr>
            <a:spLocks noChangeShapeType="1"/>
          </p:cNvSpPr>
          <p:nvPr/>
        </p:nvSpPr>
        <p:spPr bwMode="auto">
          <a:xfrm flipV="1">
            <a:off x="6732001" y="2639798"/>
            <a:ext cx="185760" cy="1366703"/>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8914" name="Line 66"/>
          <p:cNvSpPr>
            <a:spLocks noChangeShapeType="1"/>
          </p:cNvSpPr>
          <p:nvPr/>
        </p:nvSpPr>
        <p:spPr bwMode="auto">
          <a:xfrm>
            <a:off x="207360" y="5043409"/>
            <a:ext cx="829440" cy="1441"/>
          </a:xfrm>
          <a:prstGeom prst="line">
            <a:avLst/>
          </a:prstGeom>
          <a:noFill/>
          <a:ln w="109800" cap="flat">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8915" name="Text Box 67"/>
          <p:cNvSpPr txBox="1">
            <a:spLocks noChangeArrowheads="1"/>
          </p:cNvSpPr>
          <p:nvPr/>
        </p:nvSpPr>
        <p:spPr bwMode="auto">
          <a:xfrm>
            <a:off x="1066800" y="4661770"/>
            <a:ext cx="2518560" cy="6984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r>
              <a:rPr lang="en-US" sz="2200" dirty="0">
                <a:latin typeface="FreeSans" charset="0"/>
              </a:rPr>
              <a:t>Conv layer: linearizes manifold</a:t>
            </a:r>
          </a:p>
        </p:txBody>
      </p:sp>
      <p:sp>
        <p:nvSpPr>
          <p:cNvPr id="78916" name="Line 68"/>
          <p:cNvSpPr>
            <a:spLocks noChangeShapeType="1"/>
          </p:cNvSpPr>
          <p:nvPr/>
        </p:nvSpPr>
        <p:spPr bwMode="auto">
          <a:xfrm flipV="1">
            <a:off x="8709120" y="828088"/>
            <a:ext cx="1440" cy="4980043"/>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8917" name="Line 69"/>
          <p:cNvSpPr>
            <a:spLocks noChangeShapeType="1"/>
          </p:cNvSpPr>
          <p:nvPr/>
        </p:nvSpPr>
        <p:spPr bwMode="auto">
          <a:xfrm>
            <a:off x="5184000" y="2073818"/>
            <a:ext cx="3525120" cy="1441"/>
          </a:xfrm>
          <a:prstGeom prst="line">
            <a:avLst/>
          </a:prstGeom>
          <a:noFill/>
          <a:ln w="5472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8918" name="Line 70"/>
          <p:cNvSpPr>
            <a:spLocks noChangeShapeType="1"/>
          </p:cNvSpPr>
          <p:nvPr/>
        </p:nvSpPr>
        <p:spPr bwMode="auto">
          <a:xfrm flipV="1">
            <a:off x="4147200" y="2072378"/>
            <a:ext cx="4561920" cy="1247171"/>
          </a:xfrm>
          <a:prstGeom prst="line">
            <a:avLst/>
          </a:prstGeom>
          <a:noFill/>
          <a:ln w="5472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8919" name="Oval 71"/>
          <p:cNvSpPr>
            <a:spLocks noChangeArrowheads="1"/>
          </p:cNvSpPr>
          <p:nvPr/>
        </p:nvSpPr>
        <p:spPr bwMode="auto">
          <a:xfrm>
            <a:off x="8501760" y="1949964"/>
            <a:ext cx="414720" cy="414764"/>
          </a:xfrm>
          <a:prstGeom prst="ellipse">
            <a:avLst/>
          </a:prstGeom>
          <a:solidFill>
            <a:srgbClr val="00FF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8920" name="Line 72"/>
          <p:cNvSpPr>
            <a:spLocks noChangeShapeType="1"/>
          </p:cNvSpPr>
          <p:nvPr/>
        </p:nvSpPr>
        <p:spPr bwMode="auto">
          <a:xfrm>
            <a:off x="4147200" y="3318109"/>
            <a:ext cx="4561920" cy="1451672"/>
          </a:xfrm>
          <a:prstGeom prst="line">
            <a:avLst/>
          </a:prstGeom>
          <a:noFill/>
          <a:ln w="5472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8921" name="Line 73"/>
          <p:cNvSpPr>
            <a:spLocks noChangeShapeType="1"/>
          </p:cNvSpPr>
          <p:nvPr/>
        </p:nvSpPr>
        <p:spPr bwMode="auto">
          <a:xfrm>
            <a:off x="5391360" y="4627206"/>
            <a:ext cx="3317760" cy="207382"/>
          </a:xfrm>
          <a:prstGeom prst="line">
            <a:avLst/>
          </a:prstGeom>
          <a:noFill/>
          <a:ln w="5472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8922" name="Oval 74"/>
          <p:cNvSpPr>
            <a:spLocks noChangeArrowheads="1"/>
          </p:cNvSpPr>
          <p:nvPr/>
        </p:nvSpPr>
        <p:spPr bwMode="auto">
          <a:xfrm>
            <a:off x="8501760" y="4627206"/>
            <a:ext cx="414720" cy="414764"/>
          </a:xfrm>
          <a:prstGeom prst="ellipse">
            <a:avLst/>
          </a:prstGeom>
          <a:solidFill>
            <a:srgbClr val="0000FF"/>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8923" name="Line 75"/>
          <p:cNvSpPr>
            <a:spLocks noChangeShapeType="1"/>
          </p:cNvSpPr>
          <p:nvPr/>
        </p:nvSpPr>
        <p:spPr bwMode="auto">
          <a:xfrm>
            <a:off x="207360" y="5957906"/>
            <a:ext cx="829440" cy="1440"/>
          </a:xfrm>
          <a:prstGeom prst="line">
            <a:avLst/>
          </a:prstGeom>
          <a:noFill/>
          <a:ln w="10980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8924" name="Text Box 76"/>
          <p:cNvSpPr txBox="1">
            <a:spLocks noChangeArrowheads="1"/>
          </p:cNvSpPr>
          <p:nvPr/>
        </p:nvSpPr>
        <p:spPr bwMode="auto">
          <a:xfrm>
            <a:off x="1066800" y="5543143"/>
            <a:ext cx="2695680" cy="6984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r>
              <a:rPr lang="en-US" sz="2200">
                <a:latin typeface="FreeSans" charset="0"/>
              </a:rPr>
              <a:t>Pooling layer: collapses manifold</a:t>
            </a:r>
          </a:p>
        </p:txBody>
      </p:sp>
      <p:sp>
        <p:nvSpPr>
          <p:cNvPr id="78925" name="Text Box 77"/>
          <p:cNvSpPr txBox="1">
            <a:spLocks noChangeArrowheads="1"/>
          </p:cNvSpPr>
          <p:nvPr/>
        </p:nvSpPr>
        <p:spPr bwMode="auto">
          <a:xfrm>
            <a:off x="0" y="858331"/>
            <a:ext cx="3732480" cy="3902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r>
              <a:rPr lang="en-US" sz="2200">
                <a:latin typeface="FreeSans" charset="0"/>
              </a:rPr>
              <a:t>Task: detect orientation L/R</a:t>
            </a:r>
          </a:p>
        </p:txBody>
      </p:sp>
      <p:sp>
        <p:nvSpPr>
          <p:cNvPr id="8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Pooling Layer: Interpretation</a:t>
            </a:r>
          </a:p>
        </p:txBody>
      </p:sp>
      <p:sp>
        <p:nvSpPr>
          <p:cNvPr id="81" name="TextBox 80"/>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116041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Line 1"/>
          <p:cNvSpPr>
            <a:spLocks noChangeShapeType="1"/>
          </p:cNvSpPr>
          <p:nvPr/>
        </p:nvSpPr>
        <p:spPr bwMode="auto">
          <a:xfrm>
            <a:off x="4841280" y="2281199"/>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9874" name="Line 2"/>
          <p:cNvSpPr>
            <a:spLocks noChangeShapeType="1"/>
          </p:cNvSpPr>
          <p:nvPr/>
        </p:nvSpPr>
        <p:spPr bwMode="auto">
          <a:xfrm>
            <a:off x="1486080" y="2281199"/>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9879" name="Rectangle 7"/>
          <p:cNvSpPr>
            <a:spLocks noChangeArrowheads="1"/>
          </p:cNvSpPr>
          <p:nvPr/>
        </p:nvSpPr>
        <p:spPr bwMode="auto">
          <a:xfrm>
            <a:off x="972000" y="1703699"/>
            <a:ext cx="829440" cy="829527"/>
          </a:xfrm>
          <a:prstGeom prst="rect">
            <a:avLst/>
          </a:prstGeom>
          <a:solidFill>
            <a:srgbClr val="0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80" name="Rectangle 8"/>
          <p:cNvSpPr>
            <a:spLocks noChangeArrowheads="1"/>
          </p:cNvSpPr>
          <p:nvPr/>
        </p:nvSpPr>
        <p:spPr bwMode="auto">
          <a:xfrm>
            <a:off x="1101600" y="1830433"/>
            <a:ext cx="829440" cy="829527"/>
          </a:xfrm>
          <a:prstGeom prst="rect">
            <a:avLst/>
          </a:prstGeom>
          <a:solidFill>
            <a:srgbClr val="0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81" name="Rectangle 9"/>
          <p:cNvSpPr>
            <a:spLocks noChangeArrowheads="1"/>
          </p:cNvSpPr>
          <p:nvPr/>
        </p:nvSpPr>
        <p:spPr bwMode="auto">
          <a:xfrm>
            <a:off x="1244160" y="2009011"/>
            <a:ext cx="829440" cy="829527"/>
          </a:xfrm>
          <a:prstGeom prst="rect">
            <a:avLst/>
          </a:prstGeom>
          <a:solidFill>
            <a:srgbClr val="8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82" name="Line 10"/>
          <p:cNvSpPr>
            <a:spLocks noChangeShapeType="1"/>
          </p:cNvSpPr>
          <p:nvPr/>
        </p:nvSpPr>
        <p:spPr bwMode="auto">
          <a:xfrm>
            <a:off x="3110400" y="2281199"/>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9883" name="Rectangle 11"/>
          <p:cNvSpPr>
            <a:spLocks noChangeArrowheads="1"/>
          </p:cNvSpPr>
          <p:nvPr/>
        </p:nvSpPr>
        <p:spPr bwMode="auto">
          <a:xfrm>
            <a:off x="2547360" y="1591368"/>
            <a:ext cx="1110240" cy="1300456"/>
          </a:xfrm>
          <a:prstGeom prst="rect">
            <a:avLst/>
          </a:prstGeom>
          <a:solidFill>
            <a:srgbClr val="FFFFCC"/>
          </a:solidFill>
          <a:ln w="7308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14295" tIns="92677" rIns="114295" bIns="73475" anchor="ctr"/>
          <a:lstStyle/>
          <a:p>
            <a:pPr>
              <a:tabLst>
                <a:tab pos="656650" algn="l"/>
              </a:tabLst>
            </a:pPr>
            <a:r>
              <a:rPr lang="en-US" sz="2200" b="1" dirty="0">
                <a:solidFill>
                  <a:srgbClr val="000000"/>
                </a:solidFill>
                <a:latin typeface="FreeSans" charset="0"/>
              </a:rPr>
              <a:t>Conv.</a:t>
            </a:r>
          </a:p>
          <a:p>
            <a:pPr>
              <a:tabLst>
                <a:tab pos="656650" algn="l"/>
              </a:tabLst>
            </a:pPr>
            <a:r>
              <a:rPr lang="en-US" sz="2200" b="1" dirty="0">
                <a:solidFill>
                  <a:srgbClr val="000000"/>
                </a:solidFill>
                <a:latin typeface="FreeSans" charset="0"/>
              </a:rPr>
              <a:t>layer</a:t>
            </a:r>
          </a:p>
        </p:txBody>
      </p:sp>
      <p:graphicFrame>
        <p:nvGraphicFramePr>
          <p:cNvPr id="79884" name="Object 12"/>
          <p:cNvGraphicFramePr>
            <a:graphicFrameLocks noChangeAspect="1"/>
          </p:cNvGraphicFramePr>
          <p:nvPr/>
        </p:nvGraphicFramePr>
        <p:xfrm>
          <a:off x="1064161" y="1327820"/>
          <a:ext cx="594720" cy="331235"/>
        </p:xfrm>
        <a:graphic>
          <a:graphicData uri="http://schemas.openxmlformats.org/presentationml/2006/ole">
            <mc:AlternateContent xmlns:mc="http://schemas.openxmlformats.org/markup-compatibility/2006">
              <mc:Choice xmlns:v="urn:schemas-microsoft-com:vml" Requires="v">
                <p:oleObj r:id="rId3" imgW="340920" imgH="190800" progId="">
                  <p:embed/>
                </p:oleObj>
              </mc:Choice>
              <mc:Fallback>
                <p:oleObj r:id="rId3" imgW="340920" imgH="1908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161" y="1327820"/>
                        <a:ext cx="59472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9885" name="Rectangle 13"/>
          <p:cNvSpPr>
            <a:spLocks noChangeArrowheads="1"/>
          </p:cNvSpPr>
          <p:nvPr/>
        </p:nvSpPr>
        <p:spPr bwMode="auto">
          <a:xfrm>
            <a:off x="4147200" y="1659054"/>
            <a:ext cx="829440" cy="829527"/>
          </a:xfrm>
          <a:prstGeom prst="rect">
            <a:avLst/>
          </a:prstGeom>
          <a:solidFill>
            <a:srgbClr val="0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86" name="Rectangle 14"/>
          <p:cNvSpPr>
            <a:spLocks noChangeArrowheads="1"/>
          </p:cNvSpPr>
          <p:nvPr/>
        </p:nvSpPr>
        <p:spPr bwMode="auto">
          <a:xfrm>
            <a:off x="4289760" y="1801630"/>
            <a:ext cx="829440" cy="829527"/>
          </a:xfrm>
          <a:prstGeom prst="rect">
            <a:avLst/>
          </a:prstGeom>
          <a:solidFill>
            <a:srgbClr val="8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graphicFrame>
        <p:nvGraphicFramePr>
          <p:cNvPr id="79887" name="Object 15"/>
          <p:cNvGraphicFramePr>
            <a:graphicFrameLocks noChangeAspect="1"/>
          </p:cNvGraphicFramePr>
          <p:nvPr/>
        </p:nvGraphicFramePr>
        <p:xfrm>
          <a:off x="4374721" y="1244291"/>
          <a:ext cx="372960" cy="331235"/>
        </p:xfrm>
        <a:graphic>
          <a:graphicData uri="http://schemas.openxmlformats.org/presentationml/2006/ole">
            <mc:AlternateContent xmlns:mc="http://schemas.openxmlformats.org/markup-compatibility/2006">
              <mc:Choice xmlns:v="urn:schemas-microsoft-com:vml" Requires="v">
                <p:oleObj r:id="rId5" imgW="218160" imgH="190800" progId="">
                  <p:embed/>
                </p:oleObj>
              </mc:Choice>
              <mc:Fallback>
                <p:oleObj r:id="rId5" imgW="218160" imgH="1908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4721" y="1244291"/>
                        <a:ext cx="37296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9888" name="Rectangle 16"/>
          <p:cNvSpPr>
            <a:spLocks noChangeArrowheads="1"/>
          </p:cNvSpPr>
          <p:nvPr/>
        </p:nvSpPr>
        <p:spPr bwMode="auto">
          <a:xfrm>
            <a:off x="4485600" y="1964366"/>
            <a:ext cx="829440" cy="829527"/>
          </a:xfrm>
          <a:prstGeom prst="rect">
            <a:avLst/>
          </a:prstGeom>
          <a:solidFill>
            <a:srgbClr val="8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89" name="Rectangle 17"/>
          <p:cNvSpPr>
            <a:spLocks noChangeArrowheads="1"/>
          </p:cNvSpPr>
          <p:nvPr/>
        </p:nvSpPr>
        <p:spPr bwMode="auto">
          <a:xfrm>
            <a:off x="4648320" y="2127104"/>
            <a:ext cx="829440" cy="829527"/>
          </a:xfrm>
          <a:prstGeom prst="rect">
            <a:avLst/>
          </a:prstGeom>
          <a:solidFill>
            <a:srgbClr val="8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90" name="Line 18"/>
          <p:cNvSpPr>
            <a:spLocks noChangeShapeType="1"/>
          </p:cNvSpPr>
          <p:nvPr/>
        </p:nvSpPr>
        <p:spPr bwMode="auto">
          <a:xfrm>
            <a:off x="6409440" y="2281199"/>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9891" name="Rectangle 19"/>
          <p:cNvSpPr>
            <a:spLocks noChangeArrowheads="1"/>
          </p:cNvSpPr>
          <p:nvPr/>
        </p:nvSpPr>
        <p:spPr bwMode="auto">
          <a:xfrm>
            <a:off x="5844960" y="1591368"/>
            <a:ext cx="1110240" cy="1300456"/>
          </a:xfrm>
          <a:prstGeom prst="rect">
            <a:avLst/>
          </a:prstGeom>
          <a:solidFill>
            <a:srgbClr val="FFFFCC"/>
          </a:solidFill>
          <a:ln w="7308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14295" tIns="92677" rIns="114295" bIns="73475" anchor="ctr"/>
          <a:lstStyle/>
          <a:p>
            <a:pPr>
              <a:tabLst>
                <a:tab pos="656650" algn="l"/>
              </a:tabLst>
            </a:pPr>
            <a:r>
              <a:rPr lang="en-US" sz="2200" b="1">
                <a:solidFill>
                  <a:srgbClr val="000000"/>
                </a:solidFill>
                <a:latin typeface="FreeSans" charset="0"/>
              </a:rPr>
              <a:t>Pool.</a:t>
            </a:r>
          </a:p>
          <a:p>
            <a:pPr>
              <a:tabLst>
                <a:tab pos="656650" algn="l"/>
              </a:tabLst>
            </a:pPr>
            <a:r>
              <a:rPr lang="en-US" sz="2200" b="1">
                <a:solidFill>
                  <a:srgbClr val="000000"/>
                </a:solidFill>
                <a:latin typeface="FreeSans" charset="0"/>
              </a:rPr>
              <a:t>layer</a:t>
            </a:r>
          </a:p>
        </p:txBody>
      </p:sp>
      <p:graphicFrame>
        <p:nvGraphicFramePr>
          <p:cNvPr id="79892" name="Object 20"/>
          <p:cNvGraphicFramePr>
            <a:graphicFrameLocks noChangeAspect="1"/>
          </p:cNvGraphicFramePr>
          <p:nvPr/>
        </p:nvGraphicFramePr>
        <p:xfrm>
          <a:off x="7673760" y="1244291"/>
          <a:ext cx="593280" cy="331235"/>
        </p:xfrm>
        <a:graphic>
          <a:graphicData uri="http://schemas.openxmlformats.org/presentationml/2006/ole">
            <mc:AlternateContent xmlns:mc="http://schemas.openxmlformats.org/markup-compatibility/2006">
              <mc:Choice xmlns:v="urn:schemas-microsoft-com:vml" Requires="v">
                <p:oleObj r:id="rId7" imgW="340920" imgH="190800" progId="">
                  <p:embed/>
                </p:oleObj>
              </mc:Choice>
              <mc:Fallback>
                <p:oleObj r:id="rId7" imgW="340920" imgH="1908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3760" y="1244291"/>
                        <a:ext cx="59328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79893" name="Group 21"/>
          <p:cNvGrpSpPr>
            <a:grpSpLocks/>
          </p:cNvGrpSpPr>
          <p:nvPr/>
        </p:nvGrpSpPr>
        <p:grpSpPr bwMode="auto">
          <a:xfrm>
            <a:off x="7446240" y="1922603"/>
            <a:ext cx="639360" cy="675430"/>
            <a:chOff x="5171" y="1335"/>
            <a:chExt cx="444" cy="469"/>
          </a:xfrm>
        </p:grpSpPr>
        <p:sp>
          <p:nvSpPr>
            <p:cNvPr id="79894" name="Rectangle 22"/>
            <p:cNvSpPr>
              <a:spLocks noChangeArrowheads="1"/>
            </p:cNvSpPr>
            <p:nvPr/>
          </p:nvSpPr>
          <p:spPr bwMode="auto">
            <a:xfrm>
              <a:off x="5171" y="1335"/>
              <a:ext cx="277" cy="299"/>
            </a:xfrm>
            <a:prstGeom prst="rect">
              <a:avLst/>
            </a:prstGeom>
            <a:solidFill>
              <a:srgbClr val="0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895" name="Rectangle 23"/>
            <p:cNvSpPr>
              <a:spLocks noChangeArrowheads="1"/>
            </p:cNvSpPr>
            <p:nvPr/>
          </p:nvSpPr>
          <p:spPr bwMode="auto">
            <a:xfrm>
              <a:off x="5218" y="1386"/>
              <a:ext cx="277" cy="299"/>
            </a:xfrm>
            <a:prstGeom prst="rect">
              <a:avLst/>
            </a:prstGeom>
            <a:solidFill>
              <a:srgbClr val="8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896" name="Rectangle 24"/>
            <p:cNvSpPr>
              <a:spLocks noChangeArrowheads="1"/>
            </p:cNvSpPr>
            <p:nvPr/>
          </p:nvSpPr>
          <p:spPr bwMode="auto">
            <a:xfrm>
              <a:off x="5284" y="1445"/>
              <a:ext cx="277" cy="299"/>
            </a:xfrm>
            <a:prstGeom prst="rect">
              <a:avLst/>
            </a:prstGeom>
            <a:solidFill>
              <a:srgbClr val="8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897" name="Rectangle 25"/>
            <p:cNvSpPr>
              <a:spLocks noChangeArrowheads="1"/>
            </p:cNvSpPr>
            <p:nvPr/>
          </p:nvSpPr>
          <p:spPr bwMode="auto">
            <a:xfrm>
              <a:off x="5338" y="1504"/>
              <a:ext cx="277" cy="299"/>
            </a:xfrm>
            <a:prstGeom prst="rect">
              <a:avLst/>
            </a:prstGeom>
            <a:solidFill>
              <a:srgbClr val="8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79898" name="Text Box 26"/>
          <p:cNvSpPr txBox="1">
            <a:spLocks noChangeArrowheads="1"/>
          </p:cNvSpPr>
          <p:nvPr/>
        </p:nvSpPr>
        <p:spPr bwMode="auto">
          <a:xfrm>
            <a:off x="288000" y="3240340"/>
            <a:ext cx="8421120" cy="13148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9pPr>
          </a:lstStyle>
          <a:p>
            <a:pPr algn="l">
              <a:spcBef>
                <a:spcPts val="0"/>
              </a:spcBef>
            </a:pPr>
            <a:r>
              <a:rPr lang="en-US" sz="2200">
                <a:latin typeface="FreeSans" charset="0"/>
              </a:rPr>
              <a:t>If convolutional filters have size </a:t>
            </a:r>
            <a:r>
              <a:rPr lang="en-US" sz="2200" err="1">
                <a:latin typeface="FreeSans" charset="0"/>
              </a:rPr>
              <a:t>KxK</a:t>
            </a:r>
            <a:r>
              <a:rPr lang="en-US" sz="2200">
                <a:latin typeface="FreeSans" charset="0"/>
              </a:rPr>
              <a:t> and stride 1, and pooling layer has pools of size </a:t>
            </a:r>
            <a:r>
              <a:rPr lang="en-US" sz="2200" err="1">
                <a:latin typeface="FreeSans" charset="0"/>
              </a:rPr>
              <a:t>PxP</a:t>
            </a:r>
            <a:r>
              <a:rPr lang="en-US" sz="2200">
                <a:latin typeface="FreeSans" charset="0"/>
              </a:rPr>
              <a:t>, then each unit in the pooling layer depends upon a patch (at the input of the preceding conv. layer) of size: (P+K-1)x(P+K-1)</a:t>
            </a:r>
          </a:p>
        </p:txBody>
      </p:sp>
      <p:pic>
        <p:nvPicPr>
          <p:cNvPr id="79899"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4521" y="4343400"/>
            <a:ext cx="3620400" cy="221538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Pooling Layer: Receptive Field Size</a:t>
            </a:r>
          </a:p>
        </p:txBody>
      </p:sp>
      <p:sp>
        <p:nvSpPr>
          <p:cNvPr id="31" name="TextBox 30"/>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27298346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Line 1"/>
          <p:cNvSpPr>
            <a:spLocks noChangeShapeType="1"/>
          </p:cNvSpPr>
          <p:nvPr/>
        </p:nvSpPr>
        <p:spPr bwMode="auto">
          <a:xfrm>
            <a:off x="4841280" y="2281199"/>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0898" name="Line 2"/>
          <p:cNvSpPr>
            <a:spLocks noChangeShapeType="1"/>
          </p:cNvSpPr>
          <p:nvPr/>
        </p:nvSpPr>
        <p:spPr bwMode="auto">
          <a:xfrm>
            <a:off x="1486080" y="2281199"/>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0903" name="Rectangle 7"/>
          <p:cNvSpPr>
            <a:spLocks noChangeArrowheads="1"/>
          </p:cNvSpPr>
          <p:nvPr/>
        </p:nvSpPr>
        <p:spPr bwMode="auto">
          <a:xfrm>
            <a:off x="972000" y="1703699"/>
            <a:ext cx="829440" cy="829527"/>
          </a:xfrm>
          <a:prstGeom prst="rect">
            <a:avLst/>
          </a:prstGeom>
          <a:solidFill>
            <a:srgbClr val="0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04" name="Rectangle 8"/>
          <p:cNvSpPr>
            <a:spLocks noChangeArrowheads="1"/>
          </p:cNvSpPr>
          <p:nvPr/>
        </p:nvSpPr>
        <p:spPr bwMode="auto">
          <a:xfrm>
            <a:off x="1101600" y="1830433"/>
            <a:ext cx="829440" cy="829527"/>
          </a:xfrm>
          <a:prstGeom prst="rect">
            <a:avLst/>
          </a:prstGeom>
          <a:solidFill>
            <a:srgbClr val="0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05" name="Rectangle 9"/>
          <p:cNvSpPr>
            <a:spLocks noChangeArrowheads="1"/>
          </p:cNvSpPr>
          <p:nvPr/>
        </p:nvSpPr>
        <p:spPr bwMode="auto">
          <a:xfrm>
            <a:off x="1244160" y="2009011"/>
            <a:ext cx="829440" cy="829527"/>
          </a:xfrm>
          <a:prstGeom prst="rect">
            <a:avLst/>
          </a:prstGeom>
          <a:solidFill>
            <a:srgbClr val="8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06" name="Line 10"/>
          <p:cNvSpPr>
            <a:spLocks noChangeShapeType="1"/>
          </p:cNvSpPr>
          <p:nvPr/>
        </p:nvSpPr>
        <p:spPr bwMode="auto">
          <a:xfrm>
            <a:off x="3110400" y="2281199"/>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0907" name="Rectangle 11"/>
          <p:cNvSpPr>
            <a:spLocks noChangeArrowheads="1"/>
          </p:cNvSpPr>
          <p:nvPr/>
        </p:nvSpPr>
        <p:spPr bwMode="auto">
          <a:xfrm>
            <a:off x="2547360" y="1591368"/>
            <a:ext cx="1110240" cy="1300456"/>
          </a:xfrm>
          <a:prstGeom prst="rect">
            <a:avLst/>
          </a:prstGeom>
          <a:solidFill>
            <a:srgbClr val="FFFFCC"/>
          </a:solidFill>
          <a:ln w="7308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14295" tIns="92677" rIns="114295" bIns="73475" anchor="ctr"/>
          <a:lstStyle/>
          <a:p>
            <a:pPr>
              <a:tabLst>
                <a:tab pos="656650" algn="l"/>
              </a:tabLst>
            </a:pPr>
            <a:r>
              <a:rPr lang="en-US" sz="2200" b="1">
                <a:solidFill>
                  <a:srgbClr val="000000"/>
                </a:solidFill>
                <a:latin typeface="FreeSans" charset="0"/>
              </a:rPr>
              <a:t>Conv.</a:t>
            </a:r>
          </a:p>
          <a:p>
            <a:pPr>
              <a:tabLst>
                <a:tab pos="656650" algn="l"/>
              </a:tabLst>
            </a:pPr>
            <a:r>
              <a:rPr lang="en-US" sz="2200" b="1">
                <a:solidFill>
                  <a:srgbClr val="000000"/>
                </a:solidFill>
                <a:latin typeface="FreeSans" charset="0"/>
              </a:rPr>
              <a:t>layer</a:t>
            </a:r>
          </a:p>
        </p:txBody>
      </p:sp>
      <p:graphicFrame>
        <p:nvGraphicFramePr>
          <p:cNvPr id="80908" name="Object 12"/>
          <p:cNvGraphicFramePr>
            <a:graphicFrameLocks noChangeAspect="1"/>
          </p:cNvGraphicFramePr>
          <p:nvPr/>
        </p:nvGraphicFramePr>
        <p:xfrm>
          <a:off x="1064161" y="1327820"/>
          <a:ext cx="594720" cy="331235"/>
        </p:xfrm>
        <a:graphic>
          <a:graphicData uri="http://schemas.openxmlformats.org/presentationml/2006/ole">
            <mc:AlternateContent xmlns:mc="http://schemas.openxmlformats.org/markup-compatibility/2006">
              <mc:Choice xmlns:v="urn:schemas-microsoft-com:vml" Requires="v">
                <p:oleObj r:id="rId3" imgW="340920" imgH="190800" progId="">
                  <p:embed/>
                </p:oleObj>
              </mc:Choice>
              <mc:Fallback>
                <p:oleObj r:id="rId3" imgW="340920" imgH="1908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161" y="1327820"/>
                        <a:ext cx="59472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0909" name="Rectangle 13"/>
          <p:cNvSpPr>
            <a:spLocks noChangeArrowheads="1"/>
          </p:cNvSpPr>
          <p:nvPr/>
        </p:nvSpPr>
        <p:spPr bwMode="auto">
          <a:xfrm>
            <a:off x="4147200" y="1659054"/>
            <a:ext cx="829440" cy="829527"/>
          </a:xfrm>
          <a:prstGeom prst="rect">
            <a:avLst/>
          </a:prstGeom>
          <a:solidFill>
            <a:srgbClr val="0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10" name="Rectangle 14"/>
          <p:cNvSpPr>
            <a:spLocks noChangeArrowheads="1"/>
          </p:cNvSpPr>
          <p:nvPr/>
        </p:nvSpPr>
        <p:spPr bwMode="auto">
          <a:xfrm>
            <a:off x="4289760" y="1801630"/>
            <a:ext cx="829440" cy="829527"/>
          </a:xfrm>
          <a:prstGeom prst="rect">
            <a:avLst/>
          </a:prstGeom>
          <a:solidFill>
            <a:srgbClr val="8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graphicFrame>
        <p:nvGraphicFramePr>
          <p:cNvPr id="80911" name="Object 15"/>
          <p:cNvGraphicFramePr>
            <a:graphicFrameLocks noChangeAspect="1"/>
          </p:cNvGraphicFramePr>
          <p:nvPr/>
        </p:nvGraphicFramePr>
        <p:xfrm>
          <a:off x="4374721" y="1244291"/>
          <a:ext cx="372960" cy="331235"/>
        </p:xfrm>
        <a:graphic>
          <a:graphicData uri="http://schemas.openxmlformats.org/presentationml/2006/ole">
            <mc:AlternateContent xmlns:mc="http://schemas.openxmlformats.org/markup-compatibility/2006">
              <mc:Choice xmlns:v="urn:schemas-microsoft-com:vml" Requires="v">
                <p:oleObj r:id="rId5" imgW="218160" imgH="190800" progId="">
                  <p:embed/>
                </p:oleObj>
              </mc:Choice>
              <mc:Fallback>
                <p:oleObj r:id="rId5" imgW="218160" imgH="1908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4721" y="1244291"/>
                        <a:ext cx="37296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0912" name="Rectangle 16"/>
          <p:cNvSpPr>
            <a:spLocks noChangeArrowheads="1"/>
          </p:cNvSpPr>
          <p:nvPr/>
        </p:nvSpPr>
        <p:spPr bwMode="auto">
          <a:xfrm>
            <a:off x="4485600" y="1964366"/>
            <a:ext cx="829440" cy="829527"/>
          </a:xfrm>
          <a:prstGeom prst="rect">
            <a:avLst/>
          </a:prstGeom>
          <a:solidFill>
            <a:srgbClr val="8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13" name="Rectangle 17"/>
          <p:cNvSpPr>
            <a:spLocks noChangeArrowheads="1"/>
          </p:cNvSpPr>
          <p:nvPr/>
        </p:nvSpPr>
        <p:spPr bwMode="auto">
          <a:xfrm>
            <a:off x="4648320" y="2127104"/>
            <a:ext cx="829440" cy="829527"/>
          </a:xfrm>
          <a:prstGeom prst="rect">
            <a:avLst/>
          </a:prstGeom>
          <a:solidFill>
            <a:srgbClr val="8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14" name="Line 18"/>
          <p:cNvSpPr>
            <a:spLocks noChangeShapeType="1"/>
          </p:cNvSpPr>
          <p:nvPr/>
        </p:nvSpPr>
        <p:spPr bwMode="auto">
          <a:xfrm>
            <a:off x="6409440" y="2281199"/>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0915" name="Rectangle 19"/>
          <p:cNvSpPr>
            <a:spLocks noChangeArrowheads="1"/>
          </p:cNvSpPr>
          <p:nvPr/>
        </p:nvSpPr>
        <p:spPr bwMode="auto">
          <a:xfrm>
            <a:off x="5844960" y="1591368"/>
            <a:ext cx="1110240" cy="1300456"/>
          </a:xfrm>
          <a:prstGeom prst="rect">
            <a:avLst/>
          </a:prstGeom>
          <a:solidFill>
            <a:srgbClr val="FFFFCC"/>
          </a:solidFill>
          <a:ln w="7308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14295" tIns="92677" rIns="114295" bIns="73475" anchor="ctr"/>
          <a:lstStyle/>
          <a:p>
            <a:pPr>
              <a:tabLst>
                <a:tab pos="656650" algn="l"/>
              </a:tabLst>
            </a:pPr>
            <a:r>
              <a:rPr lang="en-US" sz="2200" b="1">
                <a:solidFill>
                  <a:srgbClr val="000000"/>
                </a:solidFill>
                <a:latin typeface="FreeSans" charset="0"/>
              </a:rPr>
              <a:t>Pool.</a:t>
            </a:r>
          </a:p>
          <a:p>
            <a:pPr>
              <a:tabLst>
                <a:tab pos="656650" algn="l"/>
              </a:tabLst>
            </a:pPr>
            <a:r>
              <a:rPr lang="en-US" sz="2200" b="1">
                <a:solidFill>
                  <a:srgbClr val="000000"/>
                </a:solidFill>
                <a:latin typeface="FreeSans" charset="0"/>
              </a:rPr>
              <a:t>layer</a:t>
            </a:r>
          </a:p>
        </p:txBody>
      </p:sp>
      <p:graphicFrame>
        <p:nvGraphicFramePr>
          <p:cNvPr id="80916" name="Object 20"/>
          <p:cNvGraphicFramePr>
            <a:graphicFrameLocks noChangeAspect="1"/>
          </p:cNvGraphicFramePr>
          <p:nvPr/>
        </p:nvGraphicFramePr>
        <p:xfrm>
          <a:off x="7673760" y="1244291"/>
          <a:ext cx="593280" cy="331235"/>
        </p:xfrm>
        <a:graphic>
          <a:graphicData uri="http://schemas.openxmlformats.org/presentationml/2006/ole">
            <mc:AlternateContent xmlns:mc="http://schemas.openxmlformats.org/markup-compatibility/2006">
              <mc:Choice xmlns:v="urn:schemas-microsoft-com:vml" Requires="v">
                <p:oleObj r:id="rId7" imgW="340920" imgH="190800" progId="">
                  <p:embed/>
                </p:oleObj>
              </mc:Choice>
              <mc:Fallback>
                <p:oleObj r:id="rId7" imgW="340920" imgH="1908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3760" y="1244291"/>
                        <a:ext cx="59328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80917" name="Group 21"/>
          <p:cNvGrpSpPr>
            <a:grpSpLocks/>
          </p:cNvGrpSpPr>
          <p:nvPr/>
        </p:nvGrpSpPr>
        <p:grpSpPr bwMode="auto">
          <a:xfrm>
            <a:off x="7446240" y="1922603"/>
            <a:ext cx="639360" cy="675430"/>
            <a:chOff x="5171" y="1335"/>
            <a:chExt cx="444" cy="469"/>
          </a:xfrm>
        </p:grpSpPr>
        <p:sp>
          <p:nvSpPr>
            <p:cNvPr id="80918" name="Rectangle 22"/>
            <p:cNvSpPr>
              <a:spLocks noChangeArrowheads="1"/>
            </p:cNvSpPr>
            <p:nvPr/>
          </p:nvSpPr>
          <p:spPr bwMode="auto">
            <a:xfrm>
              <a:off x="5171" y="1335"/>
              <a:ext cx="277" cy="299"/>
            </a:xfrm>
            <a:prstGeom prst="rect">
              <a:avLst/>
            </a:prstGeom>
            <a:solidFill>
              <a:srgbClr val="0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919" name="Rectangle 23"/>
            <p:cNvSpPr>
              <a:spLocks noChangeArrowheads="1"/>
            </p:cNvSpPr>
            <p:nvPr/>
          </p:nvSpPr>
          <p:spPr bwMode="auto">
            <a:xfrm>
              <a:off x="5218" y="1386"/>
              <a:ext cx="277" cy="299"/>
            </a:xfrm>
            <a:prstGeom prst="rect">
              <a:avLst/>
            </a:prstGeom>
            <a:solidFill>
              <a:srgbClr val="8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920" name="Rectangle 24"/>
            <p:cNvSpPr>
              <a:spLocks noChangeArrowheads="1"/>
            </p:cNvSpPr>
            <p:nvPr/>
          </p:nvSpPr>
          <p:spPr bwMode="auto">
            <a:xfrm>
              <a:off x="5284" y="1445"/>
              <a:ext cx="277" cy="299"/>
            </a:xfrm>
            <a:prstGeom prst="rect">
              <a:avLst/>
            </a:prstGeom>
            <a:solidFill>
              <a:srgbClr val="8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921" name="Rectangle 25"/>
            <p:cNvSpPr>
              <a:spLocks noChangeArrowheads="1"/>
            </p:cNvSpPr>
            <p:nvPr/>
          </p:nvSpPr>
          <p:spPr bwMode="auto">
            <a:xfrm>
              <a:off x="5338" y="1504"/>
              <a:ext cx="277" cy="299"/>
            </a:xfrm>
            <a:prstGeom prst="rect">
              <a:avLst/>
            </a:prstGeom>
            <a:solidFill>
              <a:srgbClr val="8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80922" name="Text Box 26"/>
          <p:cNvSpPr txBox="1">
            <a:spLocks noChangeArrowheads="1"/>
          </p:cNvSpPr>
          <p:nvPr/>
        </p:nvSpPr>
        <p:spPr bwMode="auto">
          <a:xfrm>
            <a:off x="288000" y="3240340"/>
            <a:ext cx="8421120" cy="13148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9pPr>
          </a:lstStyle>
          <a:p>
            <a:pPr algn="l">
              <a:spcBef>
                <a:spcPts val="0"/>
              </a:spcBef>
            </a:pPr>
            <a:r>
              <a:rPr lang="en-US" sz="2200">
                <a:latin typeface="FreeSans" charset="0"/>
              </a:rPr>
              <a:t>If convolutional filters have size </a:t>
            </a:r>
            <a:r>
              <a:rPr lang="en-US" sz="2200" err="1">
                <a:latin typeface="FreeSans" charset="0"/>
              </a:rPr>
              <a:t>KxK</a:t>
            </a:r>
            <a:r>
              <a:rPr lang="en-US" sz="2200">
                <a:latin typeface="FreeSans" charset="0"/>
              </a:rPr>
              <a:t> and stride 1, and pooling layer has pools of size </a:t>
            </a:r>
            <a:r>
              <a:rPr lang="en-US" sz="2200" err="1">
                <a:latin typeface="FreeSans" charset="0"/>
              </a:rPr>
              <a:t>PxP</a:t>
            </a:r>
            <a:r>
              <a:rPr lang="en-US" sz="2200">
                <a:latin typeface="FreeSans" charset="0"/>
              </a:rPr>
              <a:t>, then each unit in the pooling layer depends upon a patch (at the input of the preceding conv. layer) of size: (P+K-1)x(P+K-1)</a:t>
            </a:r>
          </a:p>
        </p:txBody>
      </p:sp>
      <p:pic>
        <p:nvPicPr>
          <p:cNvPr id="80923"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42560" y="4343400"/>
            <a:ext cx="5448840" cy="223414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Pooling Layer: Receptive Field Size</a:t>
            </a:r>
          </a:p>
        </p:txBody>
      </p:sp>
      <p:sp>
        <p:nvSpPr>
          <p:cNvPr id="31" name="TextBox 30"/>
          <p:cNvSpPr txBox="1"/>
          <p:nvPr/>
        </p:nvSpPr>
        <p:spPr>
          <a:xfrm>
            <a:off x="3346992" y="6578469"/>
            <a:ext cx="2531913" cy="276999"/>
          </a:xfrm>
          <a:prstGeom prst="rect">
            <a:avLst/>
          </a:prstGeom>
          <a:noFill/>
        </p:spPr>
        <p:txBody>
          <a:bodyPr wrap="none" rtlCol="0">
            <a:spAutoFit/>
          </a:bodyPr>
          <a:lstStyle/>
          <a:p>
            <a:r>
              <a:rPr lang="en-US">
                <a:solidFill>
                  <a:schemeClr val="bg1">
                    <a:lumMod val="65000"/>
                  </a:schemeClr>
                </a:solidFill>
              </a:rPr>
              <a:t>Slide Credit: </a:t>
            </a:r>
            <a:r>
              <a:rPr lang="en-US" err="1">
                <a:solidFill>
                  <a:schemeClr val="bg1">
                    <a:lumMod val="65000"/>
                  </a:schemeClr>
                </a:solidFill>
              </a:rPr>
              <a:t>Marc'Aurelio</a:t>
            </a:r>
            <a:r>
              <a:rPr lang="en-US">
                <a:solidFill>
                  <a:schemeClr val="bg1">
                    <a:lumMod val="65000"/>
                  </a:schemeClr>
                </a:solidFill>
              </a:rPr>
              <a:t> </a:t>
            </a:r>
            <a:r>
              <a:rPr lang="en-US" err="1">
                <a:solidFill>
                  <a:schemeClr val="bg1">
                    <a:lumMod val="65000"/>
                  </a:schemeClr>
                </a:solidFill>
              </a:rPr>
              <a:t>Ranzato</a:t>
            </a:r>
            <a:endParaRPr lang="en-US">
              <a:solidFill>
                <a:schemeClr val="bg1">
                  <a:lumMod val="65000"/>
                </a:schemeClr>
              </a:solidFill>
            </a:endParaRPr>
          </a:p>
        </p:txBody>
      </p:sp>
    </p:spTree>
    <p:extLst>
      <p:ext uri="{BB962C8B-B14F-4D97-AF65-F5344CB8AC3E}">
        <p14:creationId xmlns:p14="http://schemas.microsoft.com/office/powerpoint/2010/main" val="41205811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1658880" y="1451672"/>
            <a:ext cx="3939840" cy="1659054"/>
          </a:xfrm>
          <a:prstGeom prst="rect">
            <a:avLst/>
          </a:prstGeom>
          <a:solidFill>
            <a:srgbClr val="FF0000">
              <a:alpha val="50000"/>
            </a:srgbClr>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1923" name="Line 3"/>
          <p:cNvSpPr>
            <a:spLocks noChangeShapeType="1"/>
          </p:cNvSpPr>
          <p:nvPr/>
        </p:nvSpPr>
        <p:spPr bwMode="auto">
          <a:xfrm>
            <a:off x="1310400" y="2246636"/>
            <a:ext cx="622080" cy="1441"/>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1924" name="Rectangle 4"/>
          <p:cNvSpPr>
            <a:spLocks noChangeArrowheads="1"/>
          </p:cNvSpPr>
          <p:nvPr/>
        </p:nvSpPr>
        <p:spPr bwMode="auto">
          <a:xfrm>
            <a:off x="1932480" y="1733942"/>
            <a:ext cx="1451520" cy="1036909"/>
          </a:xfrm>
          <a:prstGeom prst="rect">
            <a:avLst/>
          </a:prstGeom>
          <a:noFill/>
          <a:ln w="36720"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7967" tIns="79548" rIns="97967" bIns="57147" anchor="ctr"/>
          <a:lstStyle/>
          <a:p>
            <a:pPr>
              <a:tabLst>
                <a:tab pos="656650" algn="l"/>
                <a:tab pos="1313299" algn="l"/>
              </a:tabLst>
            </a:pPr>
            <a:r>
              <a:rPr lang="en-US" sz="2500" b="1">
                <a:solidFill>
                  <a:srgbClr val="000000"/>
                </a:solidFill>
              </a:rPr>
              <a:t>Convol.</a:t>
            </a:r>
          </a:p>
        </p:txBody>
      </p:sp>
      <p:sp>
        <p:nvSpPr>
          <p:cNvPr id="81925" name="Line 5"/>
          <p:cNvSpPr>
            <a:spLocks noChangeShapeType="1"/>
          </p:cNvSpPr>
          <p:nvPr/>
        </p:nvSpPr>
        <p:spPr bwMode="auto">
          <a:xfrm>
            <a:off x="3335040" y="2248077"/>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1926" name="Rectangle 6"/>
          <p:cNvSpPr>
            <a:spLocks noChangeArrowheads="1"/>
          </p:cNvSpPr>
          <p:nvPr/>
        </p:nvSpPr>
        <p:spPr bwMode="auto">
          <a:xfrm>
            <a:off x="3957120" y="1735383"/>
            <a:ext cx="1451520" cy="1036909"/>
          </a:xfrm>
          <a:prstGeom prst="rect">
            <a:avLst/>
          </a:prstGeom>
          <a:noFill/>
          <a:ln w="36720" cap="flat">
            <a:solidFill>
              <a:srgbClr val="000000"/>
            </a:solidFill>
            <a:prstDash val="sysDot"/>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7967" tIns="79548" rIns="97967" bIns="57147" anchor="ctr"/>
          <a:lstStyle/>
          <a:p>
            <a:pPr>
              <a:tabLst>
                <a:tab pos="656650" algn="l"/>
                <a:tab pos="1313299" algn="l"/>
              </a:tabLst>
            </a:pPr>
            <a:r>
              <a:rPr lang="en-US" sz="2500" b="1">
                <a:solidFill>
                  <a:srgbClr val="000000"/>
                </a:solidFill>
              </a:rPr>
              <a:t>Pooling</a:t>
            </a:r>
          </a:p>
        </p:txBody>
      </p:sp>
      <p:sp>
        <p:nvSpPr>
          <p:cNvPr id="81927" name="Line 7"/>
          <p:cNvSpPr>
            <a:spLocks noChangeShapeType="1"/>
          </p:cNvSpPr>
          <p:nvPr/>
        </p:nvSpPr>
        <p:spPr bwMode="auto">
          <a:xfrm>
            <a:off x="5392800" y="2248077"/>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1928" name="Text Box 8"/>
          <p:cNvSpPr txBox="1">
            <a:spLocks noChangeArrowheads="1"/>
          </p:cNvSpPr>
          <p:nvPr/>
        </p:nvSpPr>
        <p:spPr bwMode="auto">
          <a:xfrm>
            <a:off x="1658880" y="927458"/>
            <a:ext cx="3732480" cy="442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3220"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r>
              <a:rPr lang="en-US" sz="2500" b="1">
                <a:solidFill>
                  <a:srgbClr val="FF0000"/>
                </a:solidFill>
                <a:latin typeface="FreeSans" charset="0"/>
              </a:rPr>
              <a:t>One stage (zoom)</a:t>
            </a:r>
          </a:p>
        </p:txBody>
      </p:sp>
      <p:pic>
        <p:nvPicPr>
          <p:cNvPr id="8192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880" y="3143850"/>
            <a:ext cx="8107200" cy="373287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6"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err="1"/>
              <a:t>ConvNets</a:t>
            </a:r>
            <a:r>
              <a:rPr lang="en-US"/>
              <a:t>: Typical Stage</a:t>
            </a:r>
          </a:p>
        </p:txBody>
      </p:sp>
    </p:spTree>
    <p:extLst>
      <p:ext uri="{BB962C8B-B14F-4D97-AF65-F5344CB8AC3E}">
        <p14:creationId xmlns:p14="http://schemas.microsoft.com/office/powerpoint/2010/main" val="23353748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829527"/>
            <a:ext cx="5755680" cy="602847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7107" name="Text Box 3"/>
          <p:cNvSpPr txBox="1">
            <a:spLocks noChangeArrowheads="1"/>
          </p:cNvSpPr>
          <p:nvPr/>
        </p:nvSpPr>
        <p:spPr bwMode="auto">
          <a:xfrm>
            <a:off x="4615200" y="3110727"/>
            <a:ext cx="4301280" cy="19470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9pPr>
          </a:lstStyle>
          <a:p>
            <a:pPr algn="l">
              <a:spcBef>
                <a:spcPts val="0"/>
              </a:spcBef>
            </a:pPr>
            <a:r>
              <a:rPr lang="en-US" sz="2200">
                <a:latin typeface="FreeSans" charset="0"/>
              </a:rPr>
              <a:t>Example: 200x200 image</a:t>
            </a:r>
          </a:p>
          <a:p>
            <a:pPr algn="l">
              <a:spcBef>
                <a:spcPts val="0"/>
              </a:spcBef>
            </a:pPr>
            <a:r>
              <a:rPr lang="en-US" sz="2200">
                <a:latin typeface="FreeSans" charset="0"/>
              </a:rPr>
              <a:t>                40K hidden units</a:t>
            </a:r>
          </a:p>
          <a:p>
            <a:pPr algn="l">
              <a:spcBef>
                <a:spcPts val="0"/>
              </a:spcBef>
            </a:pPr>
            <a:r>
              <a:rPr lang="en-US" sz="2200">
                <a:latin typeface="FreeSans" charset="0"/>
              </a:rPr>
              <a:t>                Filter size: 10x10</a:t>
            </a:r>
          </a:p>
          <a:p>
            <a:pPr algn="l">
              <a:spcBef>
                <a:spcPts val="0"/>
              </a:spcBef>
            </a:pPr>
            <a:r>
              <a:rPr lang="en-US" sz="2200">
                <a:latin typeface="FreeSans" charset="0"/>
              </a:rPr>
              <a:t>		      4M parameters</a:t>
            </a:r>
          </a:p>
        </p:txBody>
      </p:sp>
      <p:sp>
        <p:nvSpPr>
          <p:cNvPr id="47111" name="Text Box 7"/>
          <p:cNvSpPr txBox="1">
            <a:spLocks noChangeArrowheads="1"/>
          </p:cNvSpPr>
          <p:nvPr/>
        </p:nvSpPr>
        <p:spPr bwMode="auto">
          <a:xfrm>
            <a:off x="3913920" y="5577706"/>
            <a:ext cx="5064480" cy="1006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pPr algn="l">
              <a:spcBef>
                <a:spcPts val="0"/>
              </a:spcBef>
            </a:pPr>
            <a:r>
              <a:rPr lang="en-US" sz="2200" b="1">
                <a:solidFill>
                  <a:srgbClr val="FF0000"/>
                </a:solidFill>
                <a:latin typeface="FreeSans" charset="0"/>
              </a:rPr>
              <a:t>Note: </a:t>
            </a:r>
            <a:r>
              <a:rPr lang="en-US" sz="2200">
                <a:latin typeface="FreeSans" charset="0"/>
              </a:rPr>
              <a:t>This parameterization is good when input image is registered (e.g., face recognition).</a:t>
            </a:r>
          </a:p>
        </p:txBody>
      </p:sp>
      <p:sp>
        <p:nvSpPr>
          <p:cNvPr id="1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Locally Connected Layer</a:t>
            </a:r>
          </a:p>
        </p:txBody>
      </p:sp>
    </p:spTree>
    <p:extLst>
      <p:ext uri="{BB962C8B-B14F-4D97-AF65-F5344CB8AC3E}">
        <p14:creationId xmlns:p14="http://schemas.microsoft.com/office/powerpoint/2010/main" val="1050909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1658880" y="1451672"/>
            <a:ext cx="3939840" cy="1659054"/>
          </a:xfrm>
          <a:prstGeom prst="rect">
            <a:avLst/>
          </a:prstGeom>
          <a:solidFill>
            <a:srgbClr val="FF0000">
              <a:alpha val="50000"/>
            </a:srgbClr>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1923" name="Line 3"/>
          <p:cNvSpPr>
            <a:spLocks noChangeShapeType="1"/>
          </p:cNvSpPr>
          <p:nvPr/>
        </p:nvSpPr>
        <p:spPr bwMode="auto">
          <a:xfrm>
            <a:off x="1310400" y="2246636"/>
            <a:ext cx="622080" cy="1441"/>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1924" name="Rectangle 4"/>
          <p:cNvSpPr>
            <a:spLocks noChangeArrowheads="1"/>
          </p:cNvSpPr>
          <p:nvPr/>
        </p:nvSpPr>
        <p:spPr bwMode="auto">
          <a:xfrm>
            <a:off x="1932480" y="1733942"/>
            <a:ext cx="1451520" cy="1036909"/>
          </a:xfrm>
          <a:prstGeom prst="rect">
            <a:avLst/>
          </a:prstGeom>
          <a:noFill/>
          <a:ln w="36720"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7967" tIns="79548" rIns="97967" bIns="57147" anchor="ctr"/>
          <a:lstStyle/>
          <a:p>
            <a:pPr>
              <a:tabLst>
                <a:tab pos="656650" algn="l"/>
                <a:tab pos="1313299" algn="l"/>
              </a:tabLst>
            </a:pPr>
            <a:r>
              <a:rPr lang="en-US" sz="2500" b="1">
                <a:solidFill>
                  <a:srgbClr val="000000"/>
                </a:solidFill>
              </a:rPr>
              <a:t>Convol.</a:t>
            </a:r>
          </a:p>
        </p:txBody>
      </p:sp>
      <p:sp>
        <p:nvSpPr>
          <p:cNvPr id="81925" name="Line 5"/>
          <p:cNvSpPr>
            <a:spLocks noChangeShapeType="1"/>
          </p:cNvSpPr>
          <p:nvPr/>
        </p:nvSpPr>
        <p:spPr bwMode="auto">
          <a:xfrm>
            <a:off x="3335040" y="2248077"/>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1926" name="Rectangle 6"/>
          <p:cNvSpPr>
            <a:spLocks noChangeArrowheads="1"/>
          </p:cNvSpPr>
          <p:nvPr/>
        </p:nvSpPr>
        <p:spPr bwMode="auto">
          <a:xfrm>
            <a:off x="3957120" y="1735383"/>
            <a:ext cx="1451520" cy="1036909"/>
          </a:xfrm>
          <a:prstGeom prst="rect">
            <a:avLst/>
          </a:prstGeom>
          <a:noFill/>
          <a:ln w="36720" cap="flat">
            <a:solidFill>
              <a:srgbClr val="000000"/>
            </a:solidFill>
            <a:prstDash val="sysDot"/>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7967" tIns="79548" rIns="97967" bIns="57147" anchor="ctr"/>
          <a:lstStyle/>
          <a:p>
            <a:pPr>
              <a:tabLst>
                <a:tab pos="656650" algn="l"/>
                <a:tab pos="1313299" algn="l"/>
              </a:tabLst>
            </a:pPr>
            <a:r>
              <a:rPr lang="en-US" sz="2500" b="1">
                <a:solidFill>
                  <a:srgbClr val="000000"/>
                </a:solidFill>
              </a:rPr>
              <a:t>Pooling</a:t>
            </a:r>
          </a:p>
        </p:txBody>
      </p:sp>
      <p:sp>
        <p:nvSpPr>
          <p:cNvPr id="81927" name="Line 7"/>
          <p:cNvSpPr>
            <a:spLocks noChangeShapeType="1"/>
          </p:cNvSpPr>
          <p:nvPr/>
        </p:nvSpPr>
        <p:spPr bwMode="auto">
          <a:xfrm>
            <a:off x="5392800" y="2248077"/>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1928" name="Text Box 8"/>
          <p:cNvSpPr txBox="1">
            <a:spLocks noChangeArrowheads="1"/>
          </p:cNvSpPr>
          <p:nvPr/>
        </p:nvSpPr>
        <p:spPr bwMode="auto">
          <a:xfrm>
            <a:off x="1658880" y="927458"/>
            <a:ext cx="3732480" cy="442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3220"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r>
              <a:rPr lang="en-US" sz="2500" b="1">
                <a:solidFill>
                  <a:srgbClr val="FF0000"/>
                </a:solidFill>
                <a:latin typeface="FreeSans" charset="0"/>
              </a:rPr>
              <a:t>One stage (zoom)</a:t>
            </a:r>
          </a:p>
        </p:txBody>
      </p:sp>
      <p:sp>
        <p:nvSpPr>
          <p:cNvPr id="16"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err="1"/>
              <a:t>ConvNets</a:t>
            </a:r>
            <a:r>
              <a:rPr lang="en-US"/>
              <a:t>: Typical Stage</a:t>
            </a:r>
          </a:p>
        </p:txBody>
      </p:sp>
      <p:sp>
        <p:nvSpPr>
          <p:cNvPr id="17" name="Text Box 2"/>
          <p:cNvSpPr txBox="1">
            <a:spLocks noChangeArrowheads="1"/>
          </p:cNvSpPr>
          <p:nvPr/>
        </p:nvSpPr>
        <p:spPr bwMode="auto">
          <a:xfrm>
            <a:off x="131763" y="4102100"/>
            <a:ext cx="6497637" cy="430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9pPr>
          </a:lstStyle>
          <a:p>
            <a:r>
              <a:rPr lang="en-US" sz="2400">
                <a:latin typeface="FreeSans" charset="0"/>
              </a:rPr>
              <a:t>Conceptually similar to: SIFT, </a:t>
            </a:r>
            <a:r>
              <a:rPr lang="en-US" sz="2400" err="1">
                <a:latin typeface="FreeSans" charset="0"/>
              </a:rPr>
              <a:t>HoG</a:t>
            </a:r>
            <a:r>
              <a:rPr lang="en-US" sz="2400">
                <a:latin typeface="FreeSans" charset="0"/>
              </a:rPr>
              <a:t>, etc.</a:t>
            </a:r>
          </a:p>
        </p:txBody>
      </p:sp>
    </p:spTree>
    <p:extLst>
      <p:ext uri="{BB962C8B-B14F-4D97-AF65-F5344CB8AC3E}">
        <p14:creationId xmlns:p14="http://schemas.microsoft.com/office/powerpoint/2010/main" val="1283911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880" y="2514600"/>
            <a:ext cx="8107200" cy="373287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83974" name="Text Box 6"/>
          <p:cNvSpPr txBox="1">
            <a:spLocks noChangeArrowheads="1"/>
          </p:cNvSpPr>
          <p:nvPr/>
        </p:nvSpPr>
        <p:spPr bwMode="auto">
          <a:xfrm>
            <a:off x="131040" y="64807"/>
            <a:ext cx="8916480" cy="20608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pPr algn="l">
              <a:spcBef>
                <a:spcPts val="0"/>
              </a:spcBef>
            </a:pPr>
            <a:r>
              <a:rPr lang="en-US" sz="2200" b="1">
                <a:solidFill>
                  <a:srgbClr val="FF0000"/>
                </a:solidFill>
                <a:latin typeface="FreeSans" charset="0"/>
              </a:rPr>
              <a:t>Note:</a:t>
            </a:r>
            <a:r>
              <a:rPr lang="en-US" sz="2200">
                <a:latin typeface="FreeSans" charset="0"/>
              </a:rPr>
              <a:t> after one stage the number of feature maps is usually increased (conv. layer) and the spatial resolution is usually decreased (stride in conv. and pooling layers). Receptive field gets bigger.</a:t>
            </a:r>
          </a:p>
          <a:p>
            <a:pPr algn="l">
              <a:spcBef>
                <a:spcPts val="0"/>
              </a:spcBef>
            </a:pPr>
            <a:endParaRPr lang="en-US" sz="900">
              <a:latin typeface="FreeSans" charset="0"/>
            </a:endParaRPr>
          </a:p>
          <a:p>
            <a:pPr algn="l">
              <a:spcBef>
                <a:spcPts val="0"/>
              </a:spcBef>
            </a:pPr>
            <a:r>
              <a:rPr lang="en-US" sz="2200">
                <a:latin typeface="FreeSans" charset="0"/>
              </a:rPr>
              <a:t>Reasons:</a:t>
            </a:r>
          </a:p>
          <a:p>
            <a:pPr algn="l">
              <a:spcBef>
                <a:spcPts val="0"/>
              </a:spcBef>
            </a:pPr>
            <a:r>
              <a:rPr lang="en-US" sz="2200">
                <a:latin typeface="FreeSans" charset="0"/>
              </a:rPr>
              <a:t>- gain invariance to spatial translation (pooling layer)</a:t>
            </a:r>
          </a:p>
          <a:p>
            <a:pPr algn="l">
              <a:spcBef>
                <a:spcPts val="0"/>
              </a:spcBef>
            </a:pPr>
            <a:r>
              <a:rPr lang="en-US" sz="2200">
                <a:latin typeface="FreeSans" charset="0"/>
              </a:rPr>
              <a:t>- increase specificity of features (approaching object specific units)</a:t>
            </a:r>
          </a:p>
        </p:txBody>
      </p:sp>
    </p:spTree>
    <p:extLst>
      <p:ext uri="{BB962C8B-B14F-4D97-AF65-F5344CB8AC3E}">
        <p14:creationId xmlns:p14="http://schemas.microsoft.com/office/powerpoint/2010/main" val="17493145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1"/>
          <p:cNvSpPr txBox="1">
            <a:spLocks noChangeArrowheads="1"/>
          </p:cNvSpPr>
          <p:nvPr/>
        </p:nvSpPr>
        <p:spPr bwMode="auto">
          <a:xfrm>
            <a:off x="1658880" y="927458"/>
            <a:ext cx="3732480" cy="442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3220"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r>
              <a:rPr lang="en-US" sz="2500" b="1">
                <a:solidFill>
                  <a:srgbClr val="FF0000"/>
                </a:solidFill>
                <a:latin typeface="FreeSans" charset="0"/>
              </a:rPr>
              <a:t>One stage (zoom)</a:t>
            </a:r>
          </a:p>
        </p:txBody>
      </p:sp>
      <p:sp>
        <p:nvSpPr>
          <p:cNvPr id="84994" name="Rectangle 2"/>
          <p:cNvSpPr>
            <a:spLocks noChangeArrowheads="1"/>
          </p:cNvSpPr>
          <p:nvPr/>
        </p:nvSpPr>
        <p:spPr bwMode="auto">
          <a:xfrm>
            <a:off x="1212481" y="3820722"/>
            <a:ext cx="1110240" cy="1659054"/>
          </a:xfrm>
          <a:prstGeom prst="rect">
            <a:avLst/>
          </a:prstGeom>
          <a:solidFill>
            <a:srgbClr val="FF0000">
              <a:alpha val="50000"/>
            </a:srgbClr>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4995" name="Line 3"/>
          <p:cNvSpPr>
            <a:spLocks noChangeShapeType="1"/>
          </p:cNvSpPr>
          <p:nvPr/>
        </p:nvSpPr>
        <p:spPr bwMode="auto">
          <a:xfrm>
            <a:off x="560160" y="4664650"/>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4996" name="Line 4"/>
          <p:cNvSpPr>
            <a:spLocks noChangeShapeType="1"/>
          </p:cNvSpPr>
          <p:nvPr/>
        </p:nvSpPr>
        <p:spPr bwMode="auto">
          <a:xfrm>
            <a:off x="5752800" y="4664650"/>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4997" name="Rectangle 5"/>
          <p:cNvSpPr>
            <a:spLocks noChangeArrowheads="1"/>
          </p:cNvSpPr>
          <p:nvPr/>
        </p:nvSpPr>
        <p:spPr bwMode="auto">
          <a:xfrm>
            <a:off x="6374881" y="4151956"/>
            <a:ext cx="1919520" cy="1036909"/>
          </a:xfrm>
          <a:prstGeom prst="rect">
            <a:avLst/>
          </a:prstGeom>
          <a:noFill/>
          <a:ln w="36720"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7967" tIns="79548" rIns="97967" bIns="57147" anchor="ctr"/>
          <a:lstStyle/>
          <a:p>
            <a:pPr>
              <a:spcBef>
                <a:spcPts val="0"/>
              </a:spcBef>
              <a:tabLst>
                <a:tab pos="656650" algn="l"/>
                <a:tab pos="1313299" algn="l"/>
              </a:tabLst>
            </a:pPr>
            <a:r>
              <a:rPr lang="en-US" sz="2500" b="1">
                <a:solidFill>
                  <a:srgbClr val="000000"/>
                </a:solidFill>
              </a:rPr>
              <a:t>Fully Conn. </a:t>
            </a:r>
          </a:p>
          <a:p>
            <a:pPr>
              <a:spcBef>
                <a:spcPts val="0"/>
              </a:spcBef>
              <a:tabLst>
                <a:tab pos="656650" algn="l"/>
                <a:tab pos="1313299" algn="l"/>
              </a:tabLst>
            </a:pPr>
            <a:r>
              <a:rPr lang="en-US" sz="2500" b="1">
                <a:solidFill>
                  <a:srgbClr val="000000"/>
                </a:solidFill>
              </a:rPr>
              <a:t>Layers</a:t>
            </a:r>
          </a:p>
        </p:txBody>
      </p:sp>
      <p:sp>
        <p:nvSpPr>
          <p:cNvPr id="84998" name="Line 6"/>
          <p:cNvSpPr>
            <a:spLocks noChangeShapeType="1"/>
          </p:cNvSpPr>
          <p:nvPr/>
        </p:nvSpPr>
        <p:spPr bwMode="auto">
          <a:xfrm>
            <a:off x="8267040" y="4664650"/>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4999" name="Text Box 7"/>
          <p:cNvSpPr txBox="1">
            <a:spLocks noChangeArrowheads="1"/>
          </p:cNvSpPr>
          <p:nvPr/>
        </p:nvSpPr>
        <p:spPr bwMode="auto">
          <a:xfrm>
            <a:off x="1103041" y="3312348"/>
            <a:ext cx="2596320" cy="4421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3220"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r>
              <a:rPr lang="en-US" sz="2500" b="1">
                <a:solidFill>
                  <a:srgbClr val="FF0000"/>
                </a:solidFill>
                <a:latin typeface="FreeSans" charset="0"/>
              </a:rPr>
              <a:t>Whole system</a:t>
            </a:r>
          </a:p>
        </p:txBody>
      </p:sp>
      <p:sp>
        <p:nvSpPr>
          <p:cNvPr id="85000" name="Line 8"/>
          <p:cNvSpPr>
            <a:spLocks noChangeShapeType="1"/>
          </p:cNvSpPr>
          <p:nvPr/>
        </p:nvSpPr>
        <p:spPr bwMode="auto">
          <a:xfrm>
            <a:off x="2322720" y="4664650"/>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5001" name="Line 9"/>
          <p:cNvSpPr>
            <a:spLocks noChangeShapeType="1"/>
          </p:cNvSpPr>
          <p:nvPr/>
        </p:nvSpPr>
        <p:spPr bwMode="auto">
          <a:xfrm>
            <a:off x="4021920" y="4664650"/>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5002" name="Rectangle 10"/>
          <p:cNvSpPr>
            <a:spLocks noChangeArrowheads="1"/>
          </p:cNvSpPr>
          <p:nvPr/>
        </p:nvSpPr>
        <p:spPr bwMode="auto">
          <a:xfrm>
            <a:off x="2911681" y="3820722"/>
            <a:ext cx="1110240" cy="1659054"/>
          </a:xfrm>
          <a:prstGeom prst="rect">
            <a:avLst/>
          </a:prstGeom>
          <a:solidFill>
            <a:srgbClr val="FF0000">
              <a:alpha val="50000"/>
            </a:srgbClr>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5003" name="Rectangle 11"/>
          <p:cNvSpPr>
            <a:spLocks noChangeArrowheads="1"/>
          </p:cNvSpPr>
          <p:nvPr/>
        </p:nvSpPr>
        <p:spPr bwMode="auto">
          <a:xfrm>
            <a:off x="4642561" y="3820722"/>
            <a:ext cx="1110240" cy="1659054"/>
          </a:xfrm>
          <a:prstGeom prst="rect">
            <a:avLst/>
          </a:prstGeom>
          <a:solidFill>
            <a:srgbClr val="FF0000">
              <a:alpha val="50000"/>
            </a:srgbClr>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5004" name="Text Box 12"/>
          <p:cNvSpPr txBox="1">
            <a:spLocks noChangeArrowheads="1"/>
          </p:cNvSpPr>
          <p:nvPr/>
        </p:nvSpPr>
        <p:spPr bwMode="auto">
          <a:xfrm>
            <a:off x="1234080" y="5466814"/>
            <a:ext cx="1254240" cy="3499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68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1800" b="1"/>
              <a:t>1</a:t>
            </a:r>
            <a:r>
              <a:rPr lang="en-US" sz="1800" b="1" baseline="33000"/>
              <a:t>st</a:t>
            </a:r>
            <a:r>
              <a:rPr lang="en-US" sz="1800" b="1"/>
              <a:t> stage</a:t>
            </a:r>
          </a:p>
        </p:txBody>
      </p:sp>
      <p:sp>
        <p:nvSpPr>
          <p:cNvPr id="85005" name="Text Box 13"/>
          <p:cNvSpPr txBox="1">
            <a:spLocks noChangeArrowheads="1"/>
          </p:cNvSpPr>
          <p:nvPr/>
        </p:nvSpPr>
        <p:spPr bwMode="auto">
          <a:xfrm>
            <a:off x="2900161" y="5468255"/>
            <a:ext cx="1254240" cy="3499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68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1800" b="1"/>
              <a:t>2</a:t>
            </a:r>
            <a:r>
              <a:rPr lang="en-US" sz="1800" b="1" baseline="33000"/>
              <a:t>nd</a:t>
            </a:r>
            <a:r>
              <a:rPr lang="en-US" sz="1800" b="1"/>
              <a:t> stage</a:t>
            </a:r>
          </a:p>
        </p:txBody>
      </p:sp>
      <p:sp>
        <p:nvSpPr>
          <p:cNvPr id="85006" name="Text Box 14"/>
          <p:cNvSpPr txBox="1">
            <a:spLocks noChangeArrowheads="1"/>
          </p:cNvSpPr>
          <p:nvPr/>
        </p:nvSpPr>
        <p:spPr bwMode="auto">
          <a:xfrm>
            <a:off x="4662721" y="5468255"/>
            <a:ext cx="1254240" cy="3499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68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1800" b="1"/>
              <a:t>3</a:t>
            </a:r>
            <a:r>
              <a:rPr lang="en-US" sz="1800" b="1" baseline="33000"/>
              <a:t>rd</a:t>
            </a:r>
            <a:r>
              <a:rPr lang="en-US" sz="1800" b="1"/>
              <a:t> stage</a:t>
            </a:r>
          </a:p>
        </p:txBody>
      </p:sp>
      <p:sp>
        <p:nvSpPr>
          <p:cNvPr id="85007" name="Text Box 15"/>
          <p:cNvSpPr txBox="1">
            <a:spLocks noChangeArrowheads="1"/>
          </p:cNvSpPr>
          <p:nvPr/>
        </p:nvSpPr>
        <p:spPr bwMode="auto">
          <a:xfrm>
            <a:off x="123841" y="3964737"/>
            <a:ext cx="1254240" cy="6019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68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l">
              <a:spcBef>
                <a:spcPts val="0"/>
              </a:spcBef>
            </a:pPr>
            <a:r>
              <a:rPr lang="en-US" sz="1800" b="1"/>
              <a:t>Input Image</a:t>
            </a:r>
          </a:p>
        </p:txBody>
      </p:sp>
      <p:sp>
        <p:nvSpPr>
          <p:cNvPr id="85008" name="Text Box 16"/>
          <p:cNvSpPr txBox="1">
            <a:spLocks noChangeArrowheads="1"/>
          </p:cNvSpPr>
          <p:nvPr/>
        </p:nvSpPr>
        <p:spPr bwMode="auto">
          <a:xfrm>
            <a:off x="8270760" y="3997860"/>
            <a:ext cx="1025640" cy="6019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68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l">
              <a:spcBef>
                <a:spcPts val="0"/>
              </a:spcBef>
            </a:pPr>
            <a:r>
              <a:rPr lang="en-US" sz="1800" b="1"/>
              <a:t>Class</a:t>
            </a:r>
          </a:p>
          <a:p>
            <a:pPr algn="l">
              <a:spcBef>
                <a:spcPts val="0"/>
              </a:spcBef>
            </a:pPr>
            <a:r>
              <a:rPr lang="en-US" sz="1800" b="1"/>
              <a:t>Labels</a:t>
            </a:r>
          </a:p>
        </p:txBody>
      </p:sp>
      <p:sp>
        <p:nvSpPr>
          <p:cNvPr id="85013" name="Rectangle 21"/>
          <p:cNvSpPr>
            <a:spLocks noChangeArrowheads="1"/>
          </p:cNvSpPr>
          <p:nvPr/>
        </p:nvSpPr>
        <p:spPr bwMode="auto">
          <a:xfrm>
            <a:off x="1650240" y="1451672"/>
            <a:ext cx="3939840" cy="1659054"/>
          </a:xfrm>
          <a:prstGeom prst="rect">
            <a:avLst/>
          </a:prstGeom>
          <a:solidFill>
            <a:srgbClr val="FF0000">
              <a:alpha val="50000"/>
            </a:srgbClr>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5014" name="Line 22"/>
          <p:cNvSpPr>
            <a:spLocks noChangeShapeType="1"/>
          </p:cNvSpPr>
          <p:nvPr/>
        </p:nvSpPr>
        <p:spPr bwMode="auto">
          <a:xfrm>
            <a:off x="1303200" y="2246636"/>
            <a:ext cx="622080" cy="1441"/>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5015" name="Rectangle 23"/>
          <p:cNvSpPr>
            <a:spLocks noChangeArrowheads="1"/>
          </p:cNvSpPr>
          <p:nvPr/>
        </p:nvSpPr>
        <p:spPr bwMode="auto">
          <a:xfrm>
            <a:off x="1925280" y="1733942"/>
            <a:ext cx="1451520" cy="1036909"/>
          </a:xfrm>
          <a:prstGeom prst="rect">
            <a:avLst/>
          </a:prstGeom>
          <a:noFill/>
          <a:ln w="36720"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7967" tIns="79548" rIns="97967" bIns="57147" anchor="ctr"/>
          <a:lstStyle/>
          <a:p>
            <a:pPr>
              <a:tabLst>
                <a:tab pos="656650" algn="l"/>
                <a:tab pos="1313299" algn="l"/>
              </a:tabLst>
            </a:pPr>
            <a:r>
              <a:rPr lang="en-US" sz="2500" b="1">
                <a:solidFill>
                  <a:srgbClr val="000000"/>
                </a:solidFill>
              </a:rPr>
              <a:t>Convol.</a:t>
            </a:r>
          </a:p>
        </p:txBody>
      </p:sp>
      <p:sp>
        <p:nvSpPr>
          <p:cNvPr id="85016" name="Line 24"/>
          <p:cNvSpPr>
            <a:spLocks noChangeShapeType="1"/>
          </p:cNvSpPr>
          <p:nvPr/>
        </p:nvSpPr>
        <p:spPr bwMode="auto">
          <a:xfrm>
            <a:off x="3327840" y="2248077"/>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5017" name="Rectangle 25"/>
          <p:cNvSpPr>
            <a:spLocks noChangeArrowheads="1"/>
          </p:cNvSpPr>
          <p:nvPr/>
        </p:nvSpPr>
        <p:spPr bwMode="auto">
          <a:xfrm>
            <a:off x="3949920" y="1735383"/>
            <a:ext cx="1451520" cy="1036909"/>
          </a:xfrm>
          <a:prstGeom prst="rect">
            <a:avLst/>
          </a:prstGeom>
          <a:noFill/>
          <a:ln w="36720" cap="flat">
            <a:solidFill>
              <a:srgbClr val="000000"/>
            </a:solidFill>
            <a:prstDash val="sysDot"/>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7967" tIns="79548" rIns="97967" bIns="57147" anchor="ctr"/>
          <a:lstStyle/>
          <a:p>
            <a:pPr>
              <a:tabLst>
                <a:tab pos="656650" algn="l"/>
                <a:tab pos="1313299" algn="l"/>
              </a:tabLst>
            </a:pPr>
            <a:r>
              <a:rPr lang="en-US" sz="2500" b="1">
                <a:solidFill>
                  <a:srgbClr val="000000"/>
                </a:solidFill>
              </a:rPr>
              <a:t>Pooling</a:t>
            </a:r>
          </a:p>
        </p:txBody>
      </p:sp>
      <p:sp>
        <p:nvSpPr>
          <p:cNvPr id="85018" name="Line 26"/>
          <p:cNvSpPr>
            <a:spLocks noChangeShapeType="1"/>
          </p:cNvSpPr>
          <p:nvPr/>
        </p:nvSpPr>
        <p:spPr bwMode="auto">
          <a:xfrm>
            <a:off x="5385600" y="2248077"/>
            <a:ext cx="6220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9"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err="1"/>
              <a:t>ConvNets</a:t>
            </a:r>
            <a:r>
              <a:rPr lang="en-US"/>
              <a:t>: Typical Architecture</a:t>
            </a:r>
          </a:p>
        </p:txBody>
      </p:sp>
    </p:spTree>
    <p:extLst>
      <p:ext uri="{BB962C8B-B14F-4D97-AF65-F5344CB8AC3E}">
        <p14:creationId xmlns:p14="http://schemas.microsoft.com/office/powerpoint/2010/main" val="611452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Visualizing Learned Filters</a:t>
            </a:r>
          </a:p>
        </p:txBody>
      </p:sp>
      <p:pic>
        <p:nvPicPr>
          <p:cNvPr id="7" name="Picture 6"/>
          <p:cNvPicPr>
            <a:picLocks noChangeAspect="1"/>
          </p:cNvPicPr>
          <p:nvPr/>
        </p:nvPicPr>
        <p:blipFill>
          <a:blip r:embed="rId2"/>
          <a:stretch>
            <a:fillRect/>
          </a:stretch>
        </p:blipFill>
        <p:spPr>
          <a:xfrm>
            <a:off x="0" y="1587500"/>
            <a:ext cx="9144000" cy="3681835"/>
          </a:xfrm>
          <a:prstGeom prst="rect">
            <a:avLst/>
          </a:prstGeom>
        </p:spPr>
      </p:pic>
      <p:sp>
        <p:nvSpPr>
          <p:cNvPr id="6" name="Slide Number Placeholder 4"/>
          <p:cNvSpPr txBox="1">
            <a:spLocks/>
          </p:cNvSpPr>
          <p:nvPr/>
        </p:nvSpPr>
        <p:spPr bwMode="auto">
          <a:xfrm>
            <a:off x="2667000" y="6492874"/>
            <a:ext cx="3733800" cy="365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Figure Credit: [</a:t>
            </a:r>
            <a:r>
              <a:rPr lang="en-US" dirty="0" err="1"/>
              <a:t>Zeiler</a:t>
            </a:r>
            <a:r>
              <a:rPr lang="en-US" dirty="0"/>
              <a:t> &amp; Fergus ECCV14]</a:t>
            </a:r>
          </a:p>
        </p:txBody>
      </p:sp>
    </p:spTree>
    <p:extLst>
      <p:ext uri="{BB962C8B-B14F-4D97-AF65-F5344CB8AC3E}">
        <p14:creationId xmlns:p14="http://schemas.microsoft.com/office/powerpoint/2010/main" val="22267936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Visualizing Learned Filters</a:t>
            </a:r>
          </a:p>
        </p:txBody>
      </p:sp>
      <p:pic>
        <p:nvPicPr>
          <p:cNvPr id="7" name="Picture 6"/>
          <p:cNvPicPr>
            <a:picLocks noChangeAspect="1"/>
          </p:cNvPicPr>
          <p:nvPr/>
        </p:nvPicPr>
        <p:blipFill>
          <a:blip r:embed="rId2"/>
          <a:stretch>
            <a:fillRect/>
          </a:stretch>
        </p:blipFill>
        <p:spPr>
          <a:xfrm>
            <a:off x="0" y="1701800"/>
            <a:ext cx="9144000" cy="3437240"/>
          </a:xfrm>
          <a:prstGeom prst="rect">
            <a:avLst/>
          </a:prstGeom>
        </p:spPr>
      </p:pic>
      <p:sp>
        <p:nvSpPr>
          <p:cNvPr id="8" name="Slide Number Placeholder 4">
            <a:extLst>
              <a:ext uri="{FF2B5EF4-FFF2-40B4-BE49-F238E27FC236}">
                <a16:creationId xmlns:a16="http://schemas.microsoft.com/office/drawing/2014/main" id="{CFB68740-5DEF-F442-A7D9-ED75E74D63E1}"/>
              </a:ext>
            </a:extLst>
          </p:cNvPr>
          <p:cNvSpPr txBox="1">
            <a:spLocks/>
          </p:cNvSpPr>
          <p:nvPr/>
        </p:nvSpPr>
        <p:spPr bwMode="auto">
          <a:xfrm>
            <a:off x="2667000" y="6492874"/>
            <a:ext cx="3733800" cy="365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Figure Credit: [</a:t>
            </a:r>
            <a:r>
              <a:rPr lang="en-US" dirty="0" err="1"/>
              <a:t>Zeiler</a:t>
            </a:r>
            <a:r>
              <a:rPr lang="en-US" dirty="0"/>
              <a:t> &amp; Fergus ECCV14]</a:t>
            </a:r>
          </a:p>
        </p:txBody>
      </p:sp>
    </p:spTree>
    <p:extLst>
      <p:ext uri="{BB962C8B-B14F-4D97-AF65-F5344CB8AC3E}">
        <p14:creationId xmlns:p14="http://schemas.microsoft.com/office/powerpoint/2010/main" val="15019124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4352"/>
          </a:xfrm>
        </p:spPr>
        <p:txBody>
          <a:bodyPr>
            <a:normAutofit fontScale="90000"/>
          </a:bodyPr>
          <a:lstStyle/>
          <a:p>
            <a:r>
              <a:rPr lang="en-US" dirty="0"/>
              <a:t>Visualizing Learned Filters</a:t>
            </a:r>
          </a:p>
        </p:txBody>
      </p:sp>
      <p:pic>
        <p:nvPicPr>
          <p:cNvPr id="6" name="Picture 5"/>
          <p:cNvPicPr>
            <a:picLocks noChangeAspect="1"/>
          </p:cNvPicPr>
          <p:nvPr/>
        </p:nvPicPr>
        <p:blipFill>
          <a:blip r:embed="rId2"/>
          <a:stretch>
            <a:fillRect/>
          </a:stretch>
        </p:blipFill>
        <p:spPr>
          <a:xfrm>
            <a:off x="0" y="838990"/>
            <a:ext cx="9144000" cy="5638010"/>
          </a:xfrm>
          <a:prstGeom prst="rect">
            <a:avLst/>
          </a:prstGeom>
        </p:spPr>
      </p:pic>
      <p:sp>
        <p:nvSpPr>
          <p:cNvPr id="8" name="Slide Number Placeholder 4">
            <a:extLst>
              <a:ext uri="{FF2B5EF4-FFF2-40B4-BE49-F238E27FC236}">
                <a16:creationId xmlns:a16="http://schemas.microsoft.com/office/drawing/2014/main" id="{B4EC7A6A-4D02-5A46-9BD4-EBB44D15203A}"/>
              </a:ext>
            </a:extLst>
          </p:cNvPr>
          <p:cNvSpPr txBox="1">
            <a:spLocks/>
          </p:cNvSpPr>
          <p:nvPr/>
        </p:nvSpPr>
        <p:spPr bwMode="auto">
          <a:xfrm>
            <a:off x="2667000" y="6492874"/>
            <a:ext cx="3733800" cy="365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a:t>Figure Credit: [</a:t>
            </a:r>
            <a:r>
              <a:rPr lang="en-US" dirty="0" err="1"/>
              <a:t>Zeiler</a:t>
            </a:r>
            <a:r>
              <a:rPr lang="en-US" dirty="0"/>
              <a:t> &amp; Fergus ECCV14]</a:t>
            </a:r>
          </a:p>
        </p:txBody>
      </p:sp>
    </p:spTree>
    <p:extLst>
      <p:ext uri="{BB962C8B-B14F-4D97-AF65-F5344CB8AC3E}">
        <p14:creationId xmlns:p14="http://schemas.microsoft.com/office/powerpoint/2010/main" val="36461097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8" name="Shape 798"/>
          <p:cNvSpPr txBox="1"/>
          <p:nvPr/>
        </p:nvSpPr>
        <p:spPr>
          <a:xfrm>
            <a:off x="618600" y="228600"/>
            <a:ext cx="7906800" cy="991199"/>
          </a:xfrm>
          <a:prstGeom prst="rect">
            <a:avLst/>
          </a:prstGeom>
          <a:noFill/>
          <a:ln>
            <a:noFill/>
          </a:ln>
        </p:spPr>
        <p:txBody>
          <a:bodyPr lIns="91425" tIns="91425" rIns="91425" bIns="91425" anchor="t" anchorCtr="0">
            <a:noAutofit/>
          </a:bodyPr>
          <a:lstStyle/>
          <a:p>
            <a:pPr>
              <a:spcBef>
                <a:spcPts val="0"/>
              </a:spcBef>
            </a:pPr>
            <a:r>
              <a:rPr lang="en" sz="3600" dirty="0"/>
              <a:t>Case Study: LeNet-5</a:t>
            </a:r>
          </a:p>
        </p:txBody>
      </p:sp>
      <p:pic>
        <p:nvPicPr>
          <p:cNvPr id="799" name="Shape 799"/>
          <p:cNvPicPr preferRelativeResize="0"/>
          <p:nvPr/>
        </p:nvPicPr>
        <p:blipFill>
          <a:blip r:embed="rId3">
            <a:alphaModFix/>
          </a:blip>
          <a:stretch>
            <a:fillRect/>
          </a:stretch>
        </p:blipFill>
        <p:spPr>
          <a:xfrm>
            <a:off x="94097" y="2100974"/>
            <a:ext cx="8973703" cy="2471025"/>
          </a:xfrm>
          <a:prstGeom prst="rect">
            <a:avLst/>
          </a:prstGeom>
          <a:noFill/>
          <a:ln>
            <a:noFill/>
          </a:ln>
        </p:spPr>
      </p:pic>
      <p:sp>
        <p:nvSpPr>
          <p:cNvPr id="800" name="Shape 800"/>
          <p:cNvSpPr txBox="1"/>
          <p:nvPr/>
        </p:nvSpPr>
        <p:spPr>
          <a:xfrm>
            <a:off x="228600" y="4559400"/>
            <a:ext cx="1676400" cy="393600"/>
          </a:xfrm>
          <a:prstGeom prst="rect">
            <a:avLst/>
          </a:prstGeom>
          <a:noFill/>
          <a:ln>
            <a:noFill/>
          </a:ln>
        </p:spPr>
        <p:txBody>
          <a:bodyPr lIns="91425" tIns="91425" rIns="91425" bIns="91425" anchor="t" anchorCtr="0">
            <a:noAutofit/>
          </a:bodyPr>
          <a:lstStyle/>
          <a:p>
            <a:pPr>
              <a:spcBef>
                <a:spcPts val="0"/>
              </a:spcBef>
            </a:pPr>
            <a:r>
              <a:rPr lang="en" dirty="0"/>
              <a:t>[</a:t>
            </a:r>
            <a:r>
              <a:rPr lang="en" dirty="0" err="1"/>
              <a:t>LeCun</a:t>
            </a:r>
            <a:r>
              <a:rPr lang="en" dirty="0"/>
              <a:t> et al., 1998]</a:t>
            </a:r>
          </a:p>
        </p:txBody>
      </p:sp>
      <p:sp>
        <p:nvSpPr>
          <p:cNvPr id="801" name="Shape 801"/>
          <p:cNvSpPr txBox="1"/>
          <p:nvPr/>
        </p:nvSpPr>
        <p:spPr>
          <a:xfrm>
            <a:off x="392236" y="4953000"/>
            <a:ext cx="8286650" cy="1309650"/>
          </a:xfrm>
          <a:prstGeom prst="rect">
            <a:avLst/>
          </a:prstGeom>
          <a:noFill/>
          <a:ln>
            <a:noFill/>
          </a:ln>
        </p:spPr>
        <p:txBody>
          <a:bodyPr lIns="91425" tIns="91425" rIns="91425" bIns="91425" anchor="t" anchorCtr="0">
            <a:noAutofit/>
          </a:bodyPr>
          <a:lstStyle/>
          <a:p>
            <a:pPr algn="l">
              <a:spcBef>
                <a:spcPts val="0"/>
              </a:spcBef>
            </a:pPr>
            <a:r>
              <a:rPr lang="en" sz="2400" dirty="0"/>
              <a:t>Conv filters were 5x5, applied at stride 1</a:t>
            </a:r>
          </a:p>
          <a:p>
            <a:pPr algn="l">
              <a:spcBef>
                <a:spcPts val="0"/>
              </a:spcBef>
            </a:pPr>
            <a:r>
              <a:rPr lang="en" sz="2400" dirty="0"/>
              <a:t>Subsampling (Pooling) layers were 2x2 applied at stride 2,</a:t>
            </a:r>
          </a:p>
          <a:p>
            <a:pPr algn="l">
              <a:spcBef>
                <a:spcPts val="0"/>
              </a:spcBef>
            </a:pPr>
            <a:r>
              <a:rPr lang="en" sz="2400" dirty="0"/>
              <a:t>i.e. architecture is [CONV-POOL-CONV-POOL-CONV-FC]</a:t>
            </a:r>
          </a:p>
        </p:txBody>
      </p:sp>
    </p:spTree>
    <p:extLst>
      <p:ext uri="{BB962C8B-B14F-4D97-AF65-F5344CB8AC3E}">
        <p14:creationId xmlns:p14="http://schemas.microsoft.com/office/powerpoint/2010/main" val="17055464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7" name="Shape 807"/>
          <p:cNvSpPr txBox="1"/>
          <p:nvPr/>
        </p:nvSpPr>
        <p:spPr>
          <a:xfrm>
            <a:off x="618600" y="116533"/>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AlexNet</a:t>
            </a:r>
            <a:endParaRPr lang="en" sz="3000" dirty="0"/>
          </a:p>
        </p:txBody>
      </p:sp>
      <p:pic>
        <p:nvPicPr>
          <p:cNvPr id="808" name="Shape 808"/>
          <p:cNvPicPr preferRelativeResize="0"/>
          <p:nvPr/>
        </p:nvPicPr>
        <p:blipFill>
          <a:blip r:embed="rId3">
            <a:alphaModFix/>
          </a:blip>
          <a:stretch>
            <a:fillRect/>
          </a:stretch>
        </p:blipFill>
        <p:spPr>
          <a:xfrm>
            <a:off x="2775810" y="765737"/>
            <a:ext cx="6280963" cy="2206063"/>
          </a:xfrm>
          <a:prstGeom prst="rect">
            <a:avLst/>
          </a:prstGeom>
          <a:noFill/>
          <a:ln>
            <a:noFill/>
          </a:ln>
        </p:spPr>
      </p:pic>
      <p:sp>
        <p:nvSpPr>
          <p:cNvPr id="809" name="Shape 809"/>
          <p:cNvSpPr txBox="1"/>
          <p:nvPr/>
        </p:nvSpPr>
        <p:spPr>
          <a:xfrm>
            <a:off x="2775811" y="2968063"/>
            <a:ext cx="1796190" cy="333857"/>
          </a:xfrm>
          <a:prstGeom prst="rect">
            <a:avLst/>
          </a:prstGeom>
          <a:noFill/>
          <a:ln>
            <a:noFill/>
          </a:ln>
        </p:spPr>
        <p:txBody>
          <a:bodyPr lIns="91425" tIns="91425" rIns="91425" bIns="91425" anchor="t" anchorCtr="0">
            <a:noAutofit/>
          </a:bodyPr>
          <a:lstStyle/>
          <a:p>
            <a:pPr>
              <a:spcBef>
                <a:spcPts val="0"/>
              </a:spcBef>
            </a:pPr>
            <a:r>
              <a:rPr lang="en" i="1" dirty="0"/>
              <a:t>[</a:t>
            </a:r>
            <a:r>
              <a:rPr lang="en" i="1" dirty="0" err="1"/>
              <a:t>Krizhevsky</a:t>
            </a:r>
            <a:r>
              <a:rPr lang="en" i="1" dirty="0"/>
              <a:t> et al. 2012]</a:t>
            </a:r>
          </a:p>
        </p:txBody>
      </p:sp>
      <p:sp>
        <p:nvSpPr>
          <p:cNvPr id="810" name="Shape 810"/>
          <p:cNvSpPr txBox="1"/>
          <p:nvPr/>
        </p:nvSpPr>
        <p:spPr>
          <a:xfrm>
            <a:off x="188711" y="3301920"/>
            <a:ext cx="8428499" cy="2206064"/>
          </a:xfrm>
          <a:prstGeom prst="rect">
            <a:avLst/>
          </a:prstGeom>
          <a:noFill/>
          <a:ln>
            <a:noFill/>
          </a:ln>
        </p:spPr>
        <p:txBody>
          <a:bodyPr lIns="91425" tIns="91425" rIns="91425" bIns="91425" anchor="t" anchorCtr="0">
            <a:noAutofit/>
          </a:bodyPr>
          <a:lstStyle/>
          <a:p>
            <a:pPr>
              <a:spcBef>
                <a:spcPts val="0"/>
              </a:spcBef>
            </a:pPr>
            <a:r>
              <a:rPr lang="en" sz="2400" dirty="0"/>
              <a:t>Input: 227x227x3 images</a:t>
            </a:r>
          </a:p>
          <a:p>
            <a:pPr>
              <a:spcBef>
                <a:spcPts val="0"/>
              </a:spcBef>
            </a:pPr>
            <a:endParaRPr sz="2400" dirty="0"/>
          </a:p>
          <a:p>
            <a:pPr>
              <a:spcBef>
                <a:spcPts val="0"/>
              </a:spcBef>
            </a:pPr>
            <a:r>
              <a:rPr lang="en" sz="2400" b="1" dirty="0"/>
              <a:t>First layer </a:t>
            </a:r>
            <a:r>
              <a:rPr lang="en" sz="2400" dirty="0"/>
              <a:t>(CONV1): 96 11x11 filters applied at stride 4</a:t>
            </a:r>
          </a:p>
          <a:p>
            <a:pPr>
              <a:spcBef>
                <a:spcPts val="0"/>
              </a:spcBef>
            </a:pPr>
            <a:r>
              <a:rPr lang="en" sz="2400" dirty="0"/>
              <a:t>=&gt;</a:t>
            </a:r>
          </a:p>
          <a:p>
            <a:pPr>
              <a:spcBef>
                <a:spcPts val="0"/>
              </a:spcBef>
            </a:pPr>
            <a:r>
              <a:rPr lang="en" sz="2400" dirty="0">
                <a:solidFill>
                  <a:srgbClr val="0000FF"/>
                </a:solidFill>
              </a:rPr>
              <a:t>Q: what is the output volume size? Hint: (227-11)/4+1 = 55</a:t>
            </a:r>
          </a:p>
        </p:txBody>
      </p:sp>
    </p:spTree>
    <p:extLst>
      <p:ext uri="{BB962C8B-B14F-4D97-AF65-F5344CB8AC3E}">
        <p14:creationId xmlns:p14="http://schemas.microsoft.com/office/powerpoint/2010/main" val="12575620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7" name="Shape 807"/>
          <p:cNvSpPr txBox="1"/>
          <p:nvPr/>
        </p:nvSpPr>
        <p:spPr>
          <a:xfrm>
            <a:off x="618600" y="116533"/>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AlexNet</a:t>
            </a:r>
            <a:endParaRPr lang="en" sz="3000" dirty="0"/>
          </a:p>
        </p:txBody>
      </p:sp>
      <p:pic>
        <p:nvPicPr>
          <p:cNvPr id="808" name="Shape 808"/>
          <p:cNvPicPr preferRelativeResize="0"/>
          <p:nvPr/>
        </p:nvPicPr>
        <p:blipFill>
          <a:blip r:embed="rId3">
            <a:alphaModFix/>
          </a:blip>
          <a:stretch>
            <a:fillRect/>
          </a:stretch>
        </p:blipFill>
        <p:spPr>
          <a:xfrm>
            <a:off x="2775810" y="765737"/>
            <a:ext cx="6280963" cy="2206063"/>
          </a:xfrm>
          <a:prstGeom prst="rect">
            <a:avLst/>
          </a:prstGeom>
          <a:noFill/>
          <a:ln>
            <a:noFill/>
          </a:ln>
        </p:spPr>
      </p:pic>
      <p:sp>
        <p:nvSpPr>
          <p:cNvPr id="809" name="Shape 809"/>
          <p:cNvSpPr txBox="1"/>
          <p:nvPr/>
        </p:nvSpPr>
        <p:spPr>
          <a:xfrm>
            <a:off x="2775811" y="2968063"/>
            <a:ext cx="1796190" cy="333857"/>
          </a:xfrm>
          <a:prstGeom prst="rect">
            <a:avLst/>
          </a:prstGeom>
          <a:noFill/>
          <a:ln>
            <a:noFill/>
          </a:ln>
        </p:spPr>
        <p:txBody>
          <a:bodyPr lIns="91425" tIns="91425" rIns="91425" bIns="91425" anchor="t" anchorCtr="0">
            <a:noAutofit/>
          </a:bodyPr>
          <a:lstStyle/>
          <a:p>
            <a:pPr>
              <a:spcBef>
                <a:spcPts val="0"/>
              </a:spcBef>
            </a:pPr>
            <a:r>
              <a:rPr lang="en" i="1" dirty="0"/>
              <a:t>[</a:t>
            </a:r>
            <a:r>
              <a:rPr lang="en" i="1" dirty="0" err="1"/>
              <a:t>Krizhevsky</a:t>
            </a:r>
            <a:r>
              <a:rPr lang="en" i="1" dirty="0"/>
              <a:t> et al. 2012]</a:t>
            </a:r>
          </a:p>
        </p:txBody>
      </p:sp>
      <p:sp>
        <p:nvSpPr>
          <p:cNvPr id="810" name="Shape 810"/>
          <p:cNvSpPr txBox="1"/>
          <p:nvPr/>
        </p:nvSpPr>
        <p:spPr>
          <a:xfrm>
            <a:off x="188711" y="3301920"/>
            <a:ext cx="8428499" cy="2946480"/>
          </a:xfrm>
          <a:prstGeom prst="rect">
            <a:avLst/>
          </a:prstGeom>
          <a:noFill/>
          <a:ln>
            <a:noFill/>
          </a:ln>
        </p:spPr>
        <p:txBody>
          <a:bodyPr lIns="91425" tIns="91425" rIns="91425" bIns="91425" anchor="t" anchorCtr="0">
            <a:noAutofit/>
          </a:bodyPr>
          <a:lstStyle/>
          <a:p>
            <a:pPr>
              <a:spcBef>
                <a:spcPts val="0"/>
              </a:spcBef>
            </a:pPr>
            <a:r>
              <a:rPr lang="en" sz="2400" dirty="0"/>
              <a:t>Input: 227x227x3 images</a:t>
            </a:r>
          </a:p>
          <a:p>
            <a:pPr>
              <a:spcBef>
                <a:spcPts val="0"/>
              </a:spcBef>
            </a:pPr>
            <a:endParaRPr sz="2400" dirty="0"/>
          </a:p>
          <a:p>
            <a:pPr>
              <a:spcBef>
                <a:spcPts val="0"/>
              </a:spcBef>
            </a:pPr>
            <a:r>
              <a:rPr lang="en" sz="2400" b="1" dirty="0"/>
              <a:t>First layer </a:t>
            </a:r>
            <a:r>
              <a:rPr lang="en" sz="2400" dirty="0"/>
              <a:t>(CONV1): 96 11x11 filters applied at stride 4</a:t>
            </a:r>
          </a:p>
          <a:p>
            <a:pPr>
              <a:spcBef>
                <a:spcPts val="0"/>
              </a:spcBef>
            </a:pPr>
            <a:r>
              <a:rPr lang="en" sz="2400" dirty="0"/>
              <a:t>=&gt;</a:t>
            </a:r>
          </a:p>
          <a:p>
            <a:pPr>
              <a:spcBef>
                <a:spcPts val="0"/>
              </a:spcBef>
            </a:pPr>
            <a:r>
              <a:rPr lang="ro-RO" sz="2400" dirty="0"/>
              <a:t>Output volume </a:t>
            </a:r>
            <a:r>
              <a:rPr lang="ro-RO" sz="2400" b="1" dirty="0"/>
              <a:t>[55x55x96]</a:t>
            </a:r>
          </a:p>
          <a:p>
            <a:pPr>
              <a:spcBef>
                <a:spcPts val="0"/>
              </a:spcBef>
            </a:pPr>
            <a:endParaRPr lang="ro-RO" sz="2400" dirty="0"/>
          </a:p>
          <a:p>
            <a:pPr>
              <a:spcBef>
                <a:spcPts val="0"/>
              </a:spcBef>
            </a:pPr>
            <a:r>
              <a:rPr lang="ro-RO" sz="2400" dirty="0">
                <a:solidFill>
                  <a:srgbClr val="0000FF"/>
                </a:solidFill>
              </a:rPr>
              <a:t>Q: </a:t>
            </a:r>
            <a:r>
              <a:rPr lang="ro-RO" sz="2400" dirty="0" err="1">
                <a:solidFill>
                  <a:srgbClr val="0000FF"/>
                </a:solidFill>
              </a:rPr>
              <a:t>What</a:t>
            </a:r>
            <a:r>
              <a:rPr lang="ro-RO" sz="2400" dirty="0">
                <a:solidFill>
                  <a:srgbClr val="0000FF"/>
                </a:solidFill>
              </a:rPr>
              <a:t> </a:t>
            </a:r>
            <a:r>
              <a:rPr lang="ro-RO" sz="2400" dirty="0" err="1">
                <a:solidFill>
                  <a:srgbClr val="0000FF"/>
                </a:solidFill>
              </a:rPr>
              <a:t>is</a:t>
            </a:r>
            <a:r>
              <a:rPr lang="ro-RO" sz="2400" dirty="0">
                <a:solidFill>
                  <a:srgbClr val="0000FF"/>
                </a:solidFill>
              </a:rPr>
              <a:t> </a:t>
            </a:r>
            <a:r>
              <a:rPr lang="ro-RO" sz="2400" dirty="0" err="1">
                <a:solidFill>
                  <a:srgbClr val="0000FF"/>
                </a:solidFill>
              </a:rPr>
              <a:t>the</a:t>
            </a:r>
            <a:r>
              <a:rPr lang="ro-RO" sz="2400" dirty="0">
                <a:solidFill>
                  <a:srgbClr val="0000FF"/>
                </a:solidFill>
              </a:rPr>
              <a:t> total </a:t>
            </a:r>
            <a:r>
              <a:rPr lang="ro-RO" sz="2400" dirty="0" err="1">
                <a:solidFill>
                  <a:srgbClr val="0000FF"/>
                </a:solidFill>
              </a:rPr>
              <a:t>number</a:t>
            </a:r>
            <a:r>
              <a:rPr lang="ro-RO" sz="2400" dirty="0">
                <a:solidFill>
                  <a:srgbClr val="0000FF"/>
                </a:solidFill>
              </a:rPr>
              <a:t> of </a:t>
            </a:r>
            <a:r>
              <a:rPr lang="ro-RO" sz="2400" dirty="0" err="1">
                <a:solidFill>
                  <a:srgbClr val="0000FF"/>
                </a:solidFill>
              </a:rPr>
              <a:t>parameters</a:t>
            </a:r>
            <a:r>
              <a:rPr lang="ro-RO" sz="2400" dirty="0">
                <a:solidFill>
                  <a:srgbClr val="0000FF"/>
                </a:solidFill>
              </a:rPr>
              <a:t> in </a:t>
            </a:r>
            <a:r>
              <a:rPr lang="ro-RO" sz="2400" dirty="0" err="1">
                <a:solidFill>
                  <a:srgbClr val="0000FF"/>
                </a:solidFill>
              </a:rPr>
              <a:t>this</a:t>
            </a:r>
            <a:r>
              <a:rPr lang="ro-RO" sz="2400" dirty="0">
                <a:solidFill>
                  <a:srgbClr val="0000FF"/>
                </a:solidFill>
              </a:rPr>
              <a:t> </a:t>
            </a:r>
            <a:r>
              <a:rPr lang="ro-RO" sz="2400" dirty="0" err="1">
                <a:solidFill>
                  <a:srgbClr val="0000FF"/>
                </a:solidFill>
              </a:rPr>
              <a:t>layer</a:t>
            </a:r>
            <a:r>
              <a:rPr lang="ro-RO" sz="2400" dirty="0">
                <a:solidFill>
                  <a:srgbClr val="0000FF"/>
                </a:solidFill>
              </a:rPr>
              <a:t>?</a:t>
            </a:r>
            <a:endParaRPr lang="en" sz="2400" dirty="0">
              <a:solidFill>
                <a:srgbClr val="0000FF"/>
              </a:solidFill>
            </a:endParaRPr>
          </a:p>
        </p:txBody>
      </p:sp>
    </p:spTree>
    <p:extLst>
      <p:ext uri="{BB962C8B-B14F-4D97-AF65-F5344CB8AC3E}">
        <p14:creationId xmlns:p14="http://schemas.microsoft.com/office/powerpoint/2010/main" val="36502275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7" name="Shape 807"/>
          <p:cNvSpPr txBox="1"/>
          <p:nvPr/>
        </p:nvSpPr>
        <p:spPr>
          <a:xfrm>
            <a:off x="618600" y="116533"/>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AlexNet</a:t>
            </a:r>
            <a:endParaRPr lang="en" sz="3000" dirty="0"/>
          </a:p>
        </p:txBody>
      </p:sp>
      <p:pic>
        <p:nvPicPr>
          <p:cNvPr id="808" name="Shape 808"/>
          <p:cNvPicPr preferRelativeResize="0"/>
          <p:nvPr/>
        </p:nvPicPr>
        <p:blipFill>
          <a:blip r:embed="rId3">
            <a:alphaModFix/>
          </a:blip>
          <a:stretch>
            <a:fillRect/>
          </a:stretch>
        </p:blipFill>
        <p:spPr>
          <a:xfrm>
            <a:off x="2775810" y="765737"/>
            <a:ext cx="6280963" cy="2206063"/>
          </a:xfrm>
          <a:prstGeom prst="rect">
            <a:avLst/>
          </a:prstGeom>
          <a:noFill/>
          <a:ln>
            <a:noFill/>
          </a:ln>
        </p:spPr>
      </p:pic>
      <p:sp>
        <p:nvSpPr>
          <p:cNvPr id="809" name="Shape 809"/>
          <p:cNvSpPr txBox="1"/>
          <p:nvPr/>
        </p:nvSpPr>
        <p:spPr>
          <a:xfrm>
            <a:off x="2775811" y="2968063"/>
            <a:ext cx="1796190" cy="333857"/>
          </a:xfrm>
          <a:prstGeom prst="rect">
            <a:avLst/>
          </a:prstGeom>
          <a:noFill/>
          <a:ln>
            <a:noFill/>
          </a:ln>
        </p:spPr>
        <p:txBody>
          <a:bodyPr lIns="91425" tIns="91425" rIns="91425" bIns="91425" anchor="t" anchorCtr="0">
            <a:noAutofit/>
          </a:bodyPr>
          <a:lstStyle/>
          <a:p>
            <a:pPr>
              <a:spcBef>
                <a:spcPts val="0"/>
              </a:spcBef>
            </a:pPr>
            <a:r>
              <a:rPr lang="en" i="1" dirty="0"/>
              <a:t>[</a:t>
            </a:r>
            <a:r>
              <a:rPr lang="en" i="1" dirty="0" err="1"/>
              <a:t>Krizhevsky</a:t>
            </a:r>
            <a:r>
              <a:rPr lang="en" i="1" dirty="0"/>
              <a:t> et al. 2012]</a:t>
            </a:r>
          </a:p>
        </p:txBody>
      </p:sp>
      <p:sp>
        <p:nvSpPr>
          <p:cNvPr id="810" name="Shape 810"/>
          <p:cNvSpPr txBox="1"/>
          <p:nvPr/>
        </p:nvSpPr>
        <p:spPr>
          <a:xfrm>
            <a:off x="188711" y="3301920"/>
            <a:ext cx="8428499" cy="2946480"/>
          </a:xfrm>
          <a:prstGeom prst="rect">
            <a:avLst/>
          </a:prstGeom>
          <a:noFill/>
          <a:ln>
            <a:noFill/>
          </a:ln>
        </p:spPr>
        <p:txBody>
          <a:bodyPr lIns="91425" tIns="91425" rIns="91425" bIns="91425" anchor="t" anchorCtr="0">
            <a:noAutofit/>
          </a:bodyPr>
          <a:lstStyle/>
          <a:p>
            <a:pPr>
              <a:spcBef>
                <a:spcPts val="0"/>
              </a:spcBef>
            </a:pPr>
            <a:r>
              <a:rPr lang="en" sz="2400" dirty="0"/>
              <a:t>Input: 227x227x3 images</a:t>
            </a:r>
          </a:p>
          <a:p>
            <a:pPr>
              <a:spcBef>
                <a:spcPts val="0"/>
              </a:spcBef>
            </a:pPr>
            <a:endParaRPr sz="2400" dirty="0"/>
          </a:p>
          <a:p>
            <a:pPr>
              <a:spcBef>
                <a:spcPts val="0"/>
              </a:spcBef>
            </a:pPr>
            <a:r>
              <a:rPr lang="en" sz="2400" b="1" dirty="0"/>
              <a:t>First layer </a:t>
            </a:r>
            <a:r>
              <a:rPr lang="en" sz="2400" dirty="0"/>
              <a:t>(CONV1): 96 11x11 filters applied at stride 4</a:t>
            </a:r>
          </a:p>
          <a:p>
            <a:pPr>
              <a:spcBef>
                <a:spcPts val="0"/>
              </a:spcBef>
            </a:pPr>
            <a:r>
              <a:rPr lang="en" sz="2400" dirty="0"/>
              <a:t>=&gt;</a:t>
            </a:r>
          </a:p>
          <a:p>
            <a:pPr>
              <a:spcBef>
                <a:spcPts val="0"/>
              </a:spcBef>
            </a:pPr>
            <a:r>
              <a:rPr lang="ro-RO" sz="2400" dirty="0"/>
              <a:t>Output volume </a:t>
            </a:r>
            <a:r>
              <a:rPr lang="ro-RO" sz="2400" b="1" dirty="0"/>
              <a:t>[55x55x96]</a:t>
            </a:r>
            <a:endParaRPr lang="ro-RO" sz="2400" dirty="0"/>
          </a:p>
          <a:p>
            <a:pPr>
              <a:spcBef>
                <a:spcPts val="0"/>
              </a:spcBef>
            </a:pPr>
            <a:r>
              <a:rPr lang="en" sz="2400" dirty="0"/>
              <a:t>Parameters: (11*11*3)*96 = </a:t>
            </a:r>
            <a:r>
              <a:rPr lang="en" sz="2400" b="1" dirty="0"/>
              <a:t>35K</a:t>
            </a:r>
          </a:p>
        </p:txBody>
      </p:sp>
    </p:spTree>
    <p:extLst>
      <p:ext uri="{BB962C8B-B14F-4D97-AF65-F5344CB8AC3E}">
        <p14:creationId xmlns:p14="http://schemas.microsoft.com/office/powerpoint/2010/main" val="3839429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829527"/>
            <a:ext cx="5755680" cy="602847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8130" name="Text Box 2"/>
          <p:cNvSpPr txBox="1">
            <a:spLocks noChangeArrowheads="1"/>
          </p:cNvSpPr>
          <p:nvPr/>
        </p:nvSpPr>
        <p:spPr bwMode="auto">
          <a:xfrm>
            <a:off x="4037760" y="995145"/>
            <a:ext cx="5204160" cy="6984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pPr algn="l">
              <a:spcBef>
                <a:spcPts val="0"/>
              </a:spcBef>
            </a:pPr>
            <a:r>
              <a:rPr lang="en-US" sz="2200" b="1">
                <a:solidFill>
                  <a:srgbClr val="FF0000"/>
                </a:solidFill>
                <a:latin typeface="FreeSans" charset="0"/>
              </a:rPr>
              <a:t>STATIONARITY? </a:t>
            </a:r>
            <a:r>
              <a:rPr lang="en-US" sz="2200">
                <a:latin typeface="FreeSans" charset="0"/>
              </a:rPr>
              <a:t>Statistics is similar at different locations</a:t>
            </a:r>
          </a:p>
        </p:txBody>
      </p:sp>
      <p:sp>
        <p:nvSpPr>
          <p:cNvPr id="48134" name="Text Box 6"/>
          <p:cNvSpPr txBox="1">
            <a:spLocks noChangeArrowheads="1"/>
          </p:cNvSpPr>
          <p:nvPr/>
        </p:nvSpPr>
        <p:spPr bwMode="auto">
          <a:xfrm>
            <a:off x="3913920" y="5577706"/>
            <a:ext cx="5064480" cy="1006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pPr algn="l">
              <a:spcBef>
                <a:spcPts val="0"/>
              </a:spcBef>
            </a:pPr>
            <a:r>
              <a:rPr lang="en-US" sz="2200" b="1">
                <a:solidFill>
                  <a:srgbClr val="FF0000"/>
                </a:solidFill>
                <a:latin typeface="FreeSans" charset="0"/>
              </a:rPr>
              <a:t>Note: </a:t>
            </a:r>
            <a:r>
              <a:rPr lang="en-US" sz="2200">
                <a:latin typeface="FreeSans" charset="0"/>
              </a:rPr>
              <a:t>This parameterization is good when input image is registered (e.g., face recognition).</a:t>
            </a:r>
          </a:p>
        </p:txBody>
      </p:sp>
      <p:sp>
        <p:nvSpPr>
          <p:cNvPr id="48136" name="Text Box 8"/>
          <p:cNvSpPr txBox="1">
            <a:spLocks noChangeArrowheads="1"/>
          </p:cNvSpPr>
          <p:nvPr/>
        </p:nvSpPr>
        <p:spPr bwMode="auto">
          <a:xfrm>
            <a:off x="4615200" y="3110727"/>
            <a:ext cx="4301280" cy="19470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9pPr>
          </a:lstStyle>
          <a:p>
            <a:pPr algn="l">
              <a:spcBef>
                <a:spcPts val="0"/>
              </a:spcBef>
            </a:pPr>
            <a:r>
              <a:rPr lang="en-US" sz="2200">
                <a:latin typeface="FreeSans" charset="0"/>
              </a:rPr>
              <a:t>Example: 200x200 image</a:t>
            </a:r>
          </a:p>
          <a:p>
            <a:pPr algn="l">
              <a:spcBef>
                <a:spcPts val="0"/>
              </a:spcBef>
            </a:pPr>
            <a:r>
              <a:rPr lang="en-US" sz="2200">
                <a:latin typeface="FreeSans" charset="0"/>
              </a:rPr>
              <a:t>                40K hidden units</a:t>
            </a:r>
          </a:p>
          <a:p>
            <a:pPr algn="l">
              <a:spcBef>
                <a:spcPts val="0"/>
              </a:spcBef>
            </a:pPr>
            <a:r>
              <a:rPr lang="en-US" sz="2200">
                <a:latin typeface="FreeSans" charset="0"/>
              </a:rPr>
              <a:t>                Filter size: 10x10</a:t>
            </a:r>
          </a:p>
          <a:p>
            <a:pPr algn="l">
              <a:spcBef>
                <a:spcPts val="0"/>
              </a:spcBef>
            </a:pPr>
            <a:r>
              <a:rPr lang="en-US" sz="2200">
                <a:latin typeface="FreeSans" charset="0"/>
              </a:rPr>
              <a:t>		      4M parameters</a:t>
            </a:r>
          </a:p>
        </p:txBody>
      </p:sp>
      <p:sp>
        <p:nvSpPr>
          <p:cNvPr id="11"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Locally Connected Layer</a:t>
            </a:r>
          </a:p>
        </p:txBody>
      </p:sp>
    </p:spTree>
    <p:extLst>
      <p:ext uri="{BB962C8B-B14F-4D97-AF65-F5344CB8AC3E}">
        <p14:creationId xmlns:p14="http://schemas.microsoft.com/office/powerpoint/2010/main" val="986164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7" name="Shape 807"/>
          <p:cNvSpPr txBox="1"/>
          <p:nvPr/>
        </p:nvSpPr>
        <p:spPr>
          <a:xfrm>
            <a:off x="618600" y="116533"/>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AlexNet</a:t>
            </a:r>
            <a:endParaRPr lang="en" sz="3000" dirty="0"/>
          </a:p>
        </p:txBody>
      </p:sp>
      <p:pic>
        <p:nvPicPr>
          <p:cNvPr id="808" name="Shape 808"/>
          <p:cNvPicPr preferRelativeResize="0"/>
          <p:nvPr/>
        </p:nvPicPr>
        <p:blipFill>
          <a:blip r:embed="rId3">
            <a:alphaModFix/>
          </a:blip>
          <a:stretch>
            <a:fillRect/>
          </a:stretch>
        </p:blipFill>
        <p:spPr>
          <a:xfrm>
            <a:off x="2775810" y="765737"/>
            <a:ext cx="6280963" cy="2206063"/>
          </a:xfrm>
          <a:prstGeom prst="rect">
            <a:avLst/>
          </a:prstGeom>
          <a:noFill/>
          <a:ln>
            <a:noFill/>
          </a:ln>
        </p:spPr>
      </p:pic>
      <p:sp>
        <p:nvSpPr>
          <p:cNvPr id="809" name="Shape 809"/>
          <p:cNvSpPr txBox="1"/>
          <p:nvPr/>
        </p:nvSpPr>
        <p:spPr>
          <a:xfrm>
            <a:off x="2775811" y="2968063"/>
            <a:ext cx="1796190" cy="333857"/>
          </a:xfrm>
          <a:prstGeom prst="rect">
            <a:avLst/>
          </a:prstGeom>
          <a:noFill/>
          <a:ln>
            <a:noFill/>
          </a:ln>
        </p:spPr>
        <p:txBody>
          <a:bodyPr lIns="91425" tIns="91425" rIns="91425" bIns="91425" anchor="t" anchorCtr="0">
            <a:noAutofit/>
          </a:bodyPr>
          <a:lstStyle/>
          <a:p>
            <a:pPr>
              <a:spcBef>
                <a:spcPts val="0"/>
              </a:spcBef>
            </a:pPr>
            <a:r>
              <a:rPr lang="en" i="1" dirty="0"/>
              <a:t>[</a:t>
            </a:r>
            <a:r>
              <a:rPr lang="en" i="1" dirty="0" err="1"/>
              <a:t>Krizhevsky</a:t>
            </a:r>
            <a:r>
              <a:rPr lang="en" i="1" dirty="0"/>
              <a:t> et al. 2012]</a:t>
            </a:r>
          </a:p>
        </p:txBody>
      </p:sp>
      <p:sp>
        <p:nvSpPr>
          <p:cNvPr id="810" name="Shape 810"/>
          <p:cNvSpPr txBox="1"/>
          <p:nvPr/>
        </p:nvSpPr>
        <p:spPr>
          <a:xfrm>
            <a:off x="188711" y="3301920"/>
            <a:ext cx="8428499" cy="3175080"/>
          </a:xfrm>
          <a:prstGeom prst="rect">
            <a:avLst/>
          </a:prstGeom>
          <a:noFill/>
          <a:ln>
            <a:noFill/>
          </a:ln>
        </p:spPr>
        <p:txBody>
          <a:bodyPr lIns="91425" tIns="91425" rIns="91425" bIns="91425" anchor="t" anchorCtr="0">
            <a:noAutofit/>
          </a:bodyPr>
          <a:lstStyle/>
          <a:p>
            <a:pPr>
              <a:spcBef>
                <a:spcPts val="0"/>
              </a:spcBef>
            </a:pPr>
            <a:r>
              <a:rPr lang="en" sz="2400" dirty="0"/>
              <a:t>Input: 227x227x3 images</a:t>
            </a:r>
          </a:p>
          <a:p>
            <a:pPr>
              <a:spcBef>
                <a:spcPts val="0"/>
              </a:spcBef>
            </a:pPr>
            <a:r>
              <a:rPr lang="ro-RO" sz="2400" dirty="0" err="1"/>
              <a:t>After</a:t>
            </a:r>
            <a:r>
              <a:rPr lang="ro-RO" sz="2400" dirty="0"/>
              <a:t> CONV1: 55x55x96</a:t>
            </a:r>
          </a:p>
          <a:p>
            <a:pPr>
              <a:spcBef>
                <a:spcPts val="0"/>
              </a:spcBef>
            </a:pPr>
            <a:endParaRPr lang="ro-RO" sz="2400" dirty="0"/>
          </a:p>
          <a:p>
            <a:pPr>
              <a:spcBef>
                <a:spcPts val="0"/>
              </a:spcBef>
            </a:pPr>
            <a:r>
              <a:rPr lang="ro-RO" sz="2400" b="1" dirty="0" err="1"/>
              <a:t>Second</a:t>
            </a:r>
            <a:r>
              <a:rPr lang="ro-RO" sz="2400" b="1" dirty="0"/>
              <a:t> </a:t>
            </a:r>
            <a:r>
              <a:rPr lang="ro-RO" sz="2400" b="1" dirty="0" err="1"/>
              <a:t>layer</a:t>
            </a:r>
            <a:r>
              <a:rPr lang="ro-RO" sz="2400" b="1" dirty="0"/>
              <a:t> </a:t>
            </a:r>
            <a:r>
              <a:rPr lang="ro-RO" sz="2400" dirty="0"/>
              <a:t>(POOL1): 3x3 </a:t>
            </a:r>
            <a:r>
              <a:rPr lang="ro-RO" sz="2400" dirty="0" err="1"/>
              <a:t>filters</a:t>
            </a:r>
            <a:r>
              <a:rPr lang="ro-RO" sz="2400" dirty="0"/>
              <a:t> </a:t>
            </a:r>
            <a:r>
              <a:rPr lang="ro-RO" sz="2400" dirty="0" err="1"/>
              <a:t>applied</a:t>
            </a:r>
            <a:r>
              <a:rPr lang="ro-RO" sz="2400" dirty="0"/>
              <a:t> at </a:t>
            </a:r>
            <a:r>
              <a:rPr lang="ro-RO" sz="2400" dirty="0" err="1"/>
              <a:t>stride</a:t>
            </a:r>
            <a:r>
              <a:rPr lang="ro-RO" sz="2400" dirty="0"/>
              <a:t> 2</a:t>
            </a:r>
          </a:p>
          <a:p>
            <a:pPr>
              <a:spcBef>
                <a:spcPts val="0"/>
              </a:spcBef>
            </a:pPr>
            <a:r>
              <a:rPr lang="ro-RO" sz="2400" dirty="0"/>
              <a:t>=&gt;</a:t>
            </a:r>
          </a:p>
          <a:p>
            <a:pPr>
              <a:spcBef>
                <a:spcPts val="0"/>
              </a:spcBef>
              <a:buClr>
                <a:schemeClr val="dk1"/>
              </a:buClr>
              <a:buSzPct val="61111"/>
            </a:pPr>
            <a:r>
              <a:rPr lang="en" sz="2400" dirty="0">
                <a:solidFill>
                  <a:srgbClr val="0000FF"/>
                </a:solidFill>
              </a:rPr>
              <a:t>Q: what is the output volume size? Hint: (55-3)/2+1 = 27</a:t>
            </a:r>
          </a:p>
        </p:txBody>
      </p:sp>
    </p:spTree>
    <p:extLst>
      <p:ext uri="{BB962C8B-B14F-4D97-AF65-F5344CB8AC3E}">
        <p14:creationId xmlns:p14="http://schemas.microsoft.com/office/powerpoint/2010/main" val="31355488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7" name="Shape 807"/>
          <p:cNvSpPr txBox="1"/>
          <p:nvPr/>
        </p:nvSpPr>
        <p:spPr>
          <a:xfrm>
            <a:off x="618600" y="116533"/>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AlexNet</a:t>
            </a:r>
            <a:endParaRPr lang="en" sz="3000" dirty="0"/>
          </a:p>
        </p:txBody>
      </p:sp>
      <p:pic>
        <p:nvPicPr>
          <p:cNvPr id="808" name="Shape 808"/>
          <p:cNvPicPr preferRelativeResize="0"/>
          <p:nvPr/>
        </p:nvPicPr>
        <p:blipFill>
          <a:blip r:embed="rId3">
            <a:alphaModFix/>
          </a:blip>
          <a:stretch>
            <a:fillRect/>
          </a:stretch>
        </p:blipFill>
        <p:spPr>
          <a:xfrm>
            <a:off x="2775810" y="765737"/>
            <a:ext cx="6280963" cy="2206063"/>
          </a:xfrm>
          <a:prstGeom prst="rect">
            <a:avLst/>
          </a:prstGeom>
          <a:noFill/>
          <a:ln>
            <a:noFill/>
          </a:ln>
        </p:spPr>
      </p:pic>
      <p:sp>
        <p:nvSpPr>
          <p:cNvPr id="809" name="Shape 809"/>
          <p:cNvSpPr txBox="1"/>
          <p:nvPr/>
        </p:nvSpPr>
        <p:spPr>
          <a:xfrm>
            <a:off x="2775811" y="2968063"/>
            <a:ext cx="1796190" cy="333857"/>
          </a:xfrm>
          <a:prstGeom prst="rect">
            <a:avLst/>
          </a:prstGeom>
          <a:noFill/>
          <a:ln>
            <a:noFill/>
          </a:ln>
        </p:spPr>
        <p:txBody>
          <a:bodyPr lIns="91425" tIns="91425" rIns="91425" bIns="91425" anchor="t" anchorCtr="0">
            <a:noAutofit/>
          </a:bodyPr>
          <a:lstStyle/>
          <a:p>
            <a:pPr>
              <a:spcBef>
                <a:spcPts val="0"/>
              </a:spcBef>
            </a:pPr>
            <a:r>
              <a:rPr lang="en" i="1" dirty="0"/>
              <a:t>[</a:t>
            </a:r>
            <a:r>
              <a:rPr lang="en" i="1" dirty="0" err="1"/>
              <a:t>Krizhevsky</a:t>
            </a:r>
            <a:r>
              <a:rPr lang="en" i="1" dirty="0"/>
              <a:t> et al. 2012]</a:t>
            </a:r>
          </a:p>
        </p:txBody>
      </p:sp>
      <p:sp>
        <p:nvSpPr>
          <p:cNvPr id="810" name="Shape 810"/>
          <p:cNvSpPr txBox="1"/>
          <p:nvPr/>
        </p:nvSpPr>
        <p:spPr>
          <a:xfrm>
            <a:off x="188711" y="3301920"/>
            <a:ext cx="8428499" cy="3175080"/>
          </a:xfrm>
          <a:prstGeom prst="rect">
            <a:avLst/>
          </a:prstGeom>
          <a:noFill/>
          <a:ln>
            <a:noFill/>
          </a:ln>
        </p:spPr>
        <p:txBody>
          <a:bodyPr lIns="91425" tIns="91425" rIns="91425" bIns="91425" anchor="t" anchorCtr="0">
            <a:noAutofit/>
          </a:bodyPr>
          <a:lstStyle/>
          <a:p>
            <a:pPr>
              <a:spcBef>
                <a:spcPts val="0"/>
              </a:spcBef>
            </a:pPr>
            <a:r>
              <a:rPr lang="en" sz="2400" dirty="0"/>
              <a:t>Input: 227x227x3 images</a:t>
            </a:r>
          </a:p>
          <a:p>
            <a:pPr>
              <a:spcBef>
                <a:spcPts val="0"/>
              </a:spcBef>
            </a:pPr>
            <a:r>
              <a:rPr lang="ro-RO" sz="2400" dirty="0" err="1"/>
              <a:t>After</a:t>
            </a:r>
            <a:r>
              <a:rPr lang="ro-RO" sz="2400" dirty="0"/>
              <a:t> CONV1: 55x55x96</a:t>
            </a:r>
          </a:p>
          <a:p>
            <a:pPr>
              <a:spcBef>
                <a:spcPts val="0"/>
              </a:spcBef>
            </a:pPr>
            <a:endParaRPr lang="ro-RO" sz="2400" dirty="0"/>
          </a:p>
          <a:p>
            <a:pPr>
              <a:spcBef>
                <a:spcPts val="0"/>
              </a:spcBef>
            </a:pPr>
            <a:r>
              <a:rPr lang="ro-RO" sz="2400" b="1" dirty="0" err="1"/>
              <a:t>Second</a:t>
            </a:r>
            <a:r>
              <a:rPr lang="ro-RO" sz="2400" b="1" dirty="0"/>
              <a:t> </a:t>
            </a:r>
            <a:r>
              <a:rPr lang="ro-RO" sz="2400" b="1" dirty="0" err="1"/>
              <a:t>layer</a:t>
            </a:r>
            <a:r>
              <a:rPr lang="ro-RO" sz="2400" b="1" dirty="0"/>
              <a:t> </a:t>
            </a:r>
            <a:r>
              <a:rPr lang="ro-RO" sz="2400" dirty="0"/>
              <a:t>(POOL1): 3x3 </a:t>
            </a:r>
            <a:r>
              <a:rPr lang="ro-RO" sz="2400" dirty="0" err="1"/>
              <a:t>filters</a:t>
            </a:r>
            <a:r>
              <a:rPr lang="ro-RO" sz="2400" dirty="0"/>
              <a:t> </a:t>
            </a:r>
            <a:r>
              <a:rPr lang="ro-RO" sz="2400" dirty="0" err="1"/>
              <a:t>applied</a:t>
            </a:r>
            <a:r>
              <a:rPr lang="ro-RO" sz="2400" dirty="0"/>
              <a:t> at </a:t>
            </a:r>
            <a:r>
              <a:rPr lang="ro-RO" sz="2400" dirty="0" err="1"/>
              <a:t>stride</a:t>
            </a:r>
            <a:r>
              <a:rPr lang="ro-RO" sz="2400" dirty="0"/>
              <a:t> 2</a:t>
            </a:r>
          </a:p>
          <a:p>
            <a:pPr>
              <a:spcBef>
                <a:spcPts val="0"/>
              </a:spcBef>
            </a:pPr>
            <a:r>
              <a:rPr lang="ro-RO" sz="2400" dirty="0"/>
              <a:t>=&gt;</a:t>
            </a:r>
          </a:p>
          <a:p>
            <a:pPr>
              <a:spcBef>
                <a:spcPts val="0"/>
              </a:spcBef>
            </a:pPr>
            <a:r>
              <a:rPr lang="ro-RO" sz="2400" dirty="0"/>
              <a:t>Output volume: 27x27x96</a:t>
            </a:r>
          </a:p>
          <a:p>
            <a:pPr>
              <a:spcBef>
                <a:spcPts val="0"/>
              </a:spcBef>
            </a:pPr>
            <a:endParaRPr lang="ro-RO" sz="2400" dirty="0"/>
          </a:p>
          <a:p>
            <a:pPr>
              <a:spcBef>
                <a:spcPts val="0"/>
              </a:spcBef>
            </a:pPr>
            <a:r>
              <a:rPr lang="ro-RO" sz="2400" dirty="0">
                <a:solidFill>
                  <a:srgbClr val="0000FF"/>
                </a:solidFill>
              </a:rPr>
              <a:t>Q: </a:t>
            </a:r>
            <a:r>
              <a:rPr lang="ro-RO" sz="2400" dirty="0" err="1">
                <a:solidFill>
                  <a:srgbClr val="0000FF"/>
                </a:solidFill>
              </a:rPr>
              <a:t>what</a:t>
            </a:r>
            <a:r>
              <a:rPr lang="ro-RO" sz="2400" dirty="0">
                <a:solidFill>
                  <a:srgbClr val="0000FF"/>
                </a:solidFill>
              </a:rPr>
              <a:t> </a:t>
            </a:r>
            <a:r>
              <a:rPr lang="ro-RO" sz="2400" dirty="0" err="1">
                <a:solidFill>
                  <a:srgbClr val="0000FF"/>
                </a:solidFill>
              </a:rPr>
              <a:t>is</a:t>
            </a:r>
            <a:r>
              <a:rPr lang="ro-RO" sz="2400" dirty="0">
                <a:solidFill>
                  <a:srgbClr val="0000FF"/>
                </a:solidFill>
              </a:rPr>
              <a:t> </a:t>
            </a:r>
            <a:r>
              <a:rPr lang="ro-RO" sz="2400" dirty="0" err="1">
                <a:solidFill>
                  <a:srgbClr val="0000FF"/>
                </a:solidFill>
              </a:rPr>
              <a:t>the</a:t>
            </a:r>
            <a:r>
              <a:rPr lang="ro-RO" sz="2400" dirty="0">
                <a:solidFill>
                  <a:srgbClr val="0000FF"/>
                </a:solidFill>
              </a:rPr>
              <a:t> </a:t>
            </a:r>
            <a:r>
              <a:rPr lang="ro-RO" sz="2400" dirty="0" err="1">
                <a:solidFill>
                  <a:srgbClr val="0000FF"/>
                </a:solidFill>
              </a:rPr>
              <a:t>number</a:t>
            </a:r>
            <a:r>
              <a:rPr lang="ro-RO" sz="2400" dirty="0">
                <a:solidFill>
                  <a:srgbClr val="0000FF"/>
                </a:solidFill>
              </a:rPr>
              <a:t> of </a:t>
            </a:r>
            <a:r>
              <a:rPr lang="ro-RO" sz="2400" dirty="0" err="1">
                <a:solidFill>
                  <a:srgbClr val="0000FF"/>
                </a:solidFill>
              </a:rPr>
              <a:t>parameters</a:t>
            </a:r>
            <a:r>
              <a:rPr lang="ro-RO" sz="2400" dirty="0">
                <a:solidFill>
                  <a:srgbClr val="0000FF"/>
                </a:solidFill>
              </a:rPr>
              <a:t> in </a:t>
            </a:r>
            <a:r>
              <a:rPr lang="ro-RO" sz="2400" dirty="0" err="1">
                <a:solidFill>
                  <a:srgbClr val="0000FF"/>
                </a:solidFill>
              </a:rPr>
              <a:t>this</a:t>
            </a:r>
            <a:r>
              <a:rPr lang="ro-RO" sz="2400" dirty="0">
                <a:solidFill>
                  <a:srgbClr val="0000FF"/>
                </a:solidFill>
              </a:rPr>
              <a:t> </a:t>
            </a:r>
            <a:r>
              <a:rPr lang="ro-RO" sz="2400" dirty="0" err="1">
                <a:solidFill>
                  <a:srgbClr val="0000FF"/>
                </a:solidFill>
              </a:rPr>
              <a:t>layer</a:t>
            </a:r>
            <a:r>
              <a:rPr lang="ro-RO" sz="2400" dirty="0">
                <a:solidFill>
                  <a:srgbClr val="0000FF"/>
                </a:solidFill>
              </a:rPr>
              <a:t>?</a:t>
            </a:r>
            <a:endParaRPr lang="en" sz="2400" dirty="0">
              <a:solidFill>
                <a:srgbClr val="0000FF"/>
              </a:solidFill>
            </a:endParaRPr>
          </a:p>
        </p:txBody>
      </p:sp>
    </p:spTree>
    <p:extLst>
      <p:ext uri="{BB962C8B-B14F-4D97-AF65-F5344CB8AC3E}">
        <p14:creationId xmlns:p14="http://schemas.microsoft.com/office/powerpoint/2010/main" val="36058669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7" name="Shape 807"/>
          <p:cNvSpPr txBox="1"/>
          <p:nvPr/>
        </p:nvSpPr>
        <p:spPr>
          <a:xfrm>
            <a:off x="618600" y="116533"/>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AlexNet</a:t>
            </a:r>
            <a:endParaRPr lang="en" sz="3000" dirty="0"/>
          </a:p>
        </p:txBody>
      </p:sp>
      <p:pic>
        <p:nvPicPr>
          <p:cNvPr id="808" name="Shape 808"/>
          <p:cNvPicPr preferRelativeResize="0"/>
          <p:nvPr/>
        </p:nvPicPr>
        <p:blipFill>
          <a:blip r:embed="rId3">
            <a:alphaModFix/>
          </a:blip>
          <a:stretch>
            <a:fillRect/>
          </a:stretch>
        </p:blipFill>
        <p:spPr>
          <a:xfrm>
            <a:off x="2775810" y="765737"/>
            <a:ext cx="6280963" cy="2206063"/>
          </a:xfrm>
          <a:prstGeom prst="rect">
            <a:avLst/>
          </a:prstGeom>
          <a:noFill/>
          <a:ln>
            <a:noFill/>
          </a:ln>
        </p:spPr>
      </p:pic>
      <p:sp>
        <p:nvSpPr>
          <p:cNvPr id="809" name="Shape 809"/>
          <p:cNvSpPr txBox="1"/>
          <p:nvPr/>
        </p:nvSpPr>
        <p:spPr>
          <a:xfrm>
            <a:off x="2775811" y="2968063"/>
            <a:ext cx="1796190" cy="333857"/>
          </a:xfrm>
          <a:prstGeom prst="rect">
            <a:avLst/>
          </a:prstGeom>
          <a:noFill/>
          <a:ln>
            <a:noFill/>
          </a:ln>
        </p:spPr>
        <p:txBody>
          <a:bodyPr lIns="91425" tIns="91425" rIns="91425" bIns="91425" anchor="t" anchorCtr="0">
            <a:noAutofit/>
          </a:bodyPr>
          <a:lstStyle/>
          <a:p>
            <a:pPr>
              <a:spcBef>
                <a:spcPts val="0"/>
              </a:spcBef>
            </a:pPr>
            <a:r>
              <a:rPr lang="en" i="1" dirty="0"/>
              <a:t>[</a:t>
            </a:r>
            <a:r>
              <a:rPr lang="en" i="1" dirty="0" err="1"/>
              <a:t>Krizhevsky</a:t>
            </a:r>
            <a:r>
              <a:rPr lang="en" i="1" dirty="0"/>
              <a:t> et al. 2012]</a:t>
            </a:r>
          </a:p>
        </p:txBody>
      </p:sp>
      <p:sp>
        <p:nvSpPr>
          <p:cNvPr id="810" name="Shape 810"/>
          <p:cNvSpPr txBox="1"/>
          <p:nvPr/>
        </p:nvSpPr>
        <p:spPr>
          <a:xfrm>
            <a:off x="188711" y="3301920"/>
            <a:ext cx="8428499" cy="3175080"/>
          </a:xfrm>
          <a:prstGeom prst="rect">
            <a:avLst/>
          </a:prstGeom>
          <a:noFill/>
          <a:ln>
            <a:noFill/>
          </a:ln>
        </p:spPr>
        <p:txBody>
          <a:bodyPr lIns="91425" tIns="91425" rIns="91425" bIns="91425" anchor="t" anchorCtr="0">
            <a:noAutofit/>
          </a:bodyPr>
          <a:lstStyle/>
          <a:p>
            <a:pPr>
              <a:spcBef>
                <a:spcPts val="0"/>
              </a:spcBef>
            </a:pPr>
            <a:r>
              <a:rPr lang="en" sz="2400" dirty="0"/>
              <a:t>Input: 227x227x3 images</a:t>
            </a:r>
          </a:p>
          <a:p>
            <a:pPr>
              <a:spcBef>
                <a:spcPts val="0"/>
              </a:spcBef>
            </a:pPr>
            <a:r>
              <a:rPr lang="ro-RO" sz="2400" dirty="0" err="1"/>
              <a:t>After</a:t>
            </a:r>
            <a:r>
              <a:rPr lang="ro-RO" sz="2400" dirty="0"/>
              <a:t> CONV1: 55x55x96</a:t>
            </a:r>
          </a:p>
          <a:p>
            <a:pPr>
              <a:spcBef>
                <a:spcPts val="0"/>
              </a:spcBef>
            </a:pPr>
            <a:endParaRPr lang="ro-RO" sz="2400" dirty="0"/>
          </a:p>
          <a:p>
            <a:pPr>
              <a:spcBef>
                <a:spcPts val="0"/>
              </a:spcBef>
            </a:pPr>
            <a:r>
              <a:rPr lang="ro-RO" sz="2400" b="1" dirty="0" err="1"/>
              <a:t>Second</a:t>
            </a:r>
            <a:r>
              <a:rPr lang="ro-RO" sz="2400" b="1" dirty="0"/>
              <a:t> </a:t>
            </a:r>
            <a:r>
              <a:rPr lang="ro-RO" sz="2400" b="1" dirty="0" err="1"/>
              <a:t>layer</a:t>
            </a:r>
            <a:r>
              <a:rPr lang="ro-RO" sz="2400" b="1" dirty="0"/>
              <a:t> </a:t>
            </a:r>
            <a:r>
              <a:rPr lang="ro-RO" sz="2400" dirty="0"/>
              <a:t>(POOL1): 3x3 </a:t>
            </a:r>
            <a:r>
              <a:rPr lang="ro-RO" sz="2400" dirty="0" err="1"/>
              <a:t>filters</a:t>
            </a:r>
            <a:r>
              <a:rPr lang="ro-RO" sz="2400" dirty="0"/>
              <a:t> </a:t>
            </a:r>
            <a:r>
              <a:rPr lang="ro-RO" sz="2400" dirty="0" err="1"/>
              <a:t>applied</a:t>
            </a:r>
            <a:r>
              <a:rPr lang="ro-RO" sz="2400" dirty="0"/>
              <a:t> at </a:t>
            </a:r>
            <a:r>
              <a:rPr lang="ro-RO" sz="2400" dirty="0" err="1"/>
              <a:t>stride</a:t>
            </a:r>
            <a:r>
              <a:rPr lang="ro-RO" sz="2400" dirty="0"/>
              <a:t> 2</a:t>
            </a:r>
          </a:p>
          <a:p>
            <a:pPr>
              <a:spcBef>
                <a:spcPts val="0"/>
              </a:spcBef>
            </a:pPr>
            <a:r>
              <a:rPr lang="ro-RO" sz="2400" dirty="0"/>
              <a:t>=&gt;</a:t>
            </a:r>
          </a:p>
          <a:p>
            <a:pPr>
              <a:spcBef>
                <a:spcPts val="0"/>
              </a:spcBef>
            </a:pPr>
            <a:r>
              <a:rPr lang="ro-RO" sz="2400" dirty="0"/>
              <a:t>Output volume: 27x27x96</a:t>
            </a:r>
          </a:p>
          <a:p>
            <a:pPr>
              <a:spcBef>
                <a:spcPts val="0"/>
              </a:spcBef>
            </a:pPr>
            <a:r>
              <a:rPr lang="en" sz="2400" dirty="0"/>
              <a:t>Parameters: 0!</a:t>
            </a:r>
          </a:p>
        </p:txBody>
      </p:sp>
    </p:spTree>
    <p:extLst>
      <p:ext uri="{BB962C8B-B14F-4D97-AF65-F5344CB8AC3E}">
        <p14:creationId xmlns:p14="http://schemas.microsoft.com/office/powerpoint/2010/main" val="24281356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7" name="Shape 807"/>
          <p:cNvSpPr txBox="1"/>
          <p:nvPr/>
        </p:nvSpPr>
        <p:spPr>
          <a:xfrm>
            <a:off x="618600" y="116533"/>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AlexNet</a:t>
            </a:r>
            <a:endParaRPr lang="en" sz="3000" dirty="0"/>
          </a:p>
        </p:txBody>
      </p:sp>
      <p:pic>
        <p:nvPicPr>
          <p:cNvPr id="808" name="Shape 808"/>
          <p:cNvPicPr preferRelativeResize="0"/>
          <p:nvPr/>
        </p:nvPicPr>
        <p:blipFill>
          <a:blip r:embed="rId3">
            <a:alphaModFix/>
          </a:blip>
          <a:stretch>
            <a:fillRect/>
          </a:stretch>
        </p:blipFill>
        <p:spPr>
          <a:xfrm>
            <a:off x="2775810" y="765737"/>
            <a:ext cx="6280963" cy="2206063"/>
          </a:xfrm>
          <a:prstGeom prst="rect">
            <a:avLst/>
          </a:prstGeom>
          <a:noFill/>
          <a:ln>
            <a:noFill/>
          </a:ln>
        </p:spPr>
      </p:pic>
      <p:sp>
        <p:nvSpPr>
          <p:cNvPr id="809" name="Shape 809"/>
          <p:cNvSpPr txBox="1"/>
          <p:nvPr/>
        </p:nvSpPr>
        <p:spPr>
          <a:xfrm>
            <a:off x="2775811" y="2968063"/>
            <a:ext cx="1796190" cy="333857"/>
          </a:xfrm>
          <a:prstGeom prst="rect">
            <a:avLst/>
          </a:prstGeom>
          <a:noFill/>
          <a:ln>
            <a:noFill/>
          </a:ln>
        </p:spPr>
        <p:txBody>
          <a:bodyPr lIns="91425" tIns="91425" rIns="91425" bIns="91425" anchor="t" anchorCtr="0">
            <a:noAutofit/>
          </a:bodyPr>
          <a:lstStyle/>
          <a:p>
            <a:pPr>
              <a:spcBef>
                <a:spcPts val="0"/>
              </a:spcBef>
            </a:pPr>
            <a:r>
              <a:rPr lang="en" i="1" dirty="0"/>
              <a:t>[</a:t>
            </a:r>
            <a:r>
              <a:rPr lang="en" i="1" dirty="0" err="1"/>
              <a:t>Krizhevsky</a:t>
            </a:r>
            <a:r>
              <a:rPr lang="en" i="1" dirty="0"/>
              <a:t> et al. 2012]</a:t>
            </a:r>
          </a:p>
        </p:txBody>
      </p:sp>
      <p:sp>
        <p:nvSpPr>
          <p:cNvPr id="810" name="Shape 810"/>
          <p:cNvSpPr txBox="1"/>
          <p:nvPr/>
        </p:nvSpPr>
        <p:spPr>
          <a:xfrm>
            <a:off x="188711" y="3301920"/>
            <a:ext cx="8428499" cy="3175080"/>
          </a:xfrm>
          <a:prstGeom prst="rect">
            <a:avLst/>
          </a:prstGeom>
          <a:noFill/>
          <a:ln>
            <a:noFill/>
          </a:ln>
        </p:spPr>
        <p:txBody>
          <a:bodyPr lIns="91425" tIns="91425" rIns="91425" bIns="91425" anchor="t" anchorCtr="0">
            <a:noAutofit/>
          </a:bodyPr>
          <a:lstStyle/>
          <a:p>
            <a:pPr>
              <a:spcBef>
                <a:spcPts val="0"/>
              </a:spcBef>
            </a:pPr>
            <a:r>
              <a:rPr lang="en" sz="2400" dirty="0"/>
              <a:t>Input: 227x227x3 images</a:t>
            </a:r>
          </a:p>
          <a:p>
            <a:pPr>
              <a:spcBef>
                <a:spcPts val="0"/>
              </a:spcBef>
            </a:pPr>
            <a:r>
              <a:rPr lang="ro-RO" sz="2400" dirty="0" err="1"/>
              <a:t>After</a:t>
            </a:r>
            <a:r>
              <a:rPr lang="ro-RO" sz="2400" dirty="0"/>
              <a:t> CONV1: 55x55x96</a:t>
            </a:r>
          </a:p>
          <a:p>
            <a:pPr>
              <a:spcBef>
                <a:spcPts val="0"/>
              </a:spcBef>
            </a:pPr>
            <a:r>
              <a:rPr lang="en" sz="2400" dirty="0"/>
              <a:t>After POOL1: 27x27x96</a:t>
            </a:r>
          </a:p>
          <a:p>
            <a:pPr>
              <a:spcBef>
                <a:spcPts val="0"/>
              </a:spcBef>
            </a:pPr>
            <a:r>
              <a:rPr lang="en" sz="2400" dirty="0"/>
              <a:t>...</a:t>
            </a:r>
          </a:p>
          <a:p>
            <a:pPr>
              <a:spcBef>
                <a:spcPts val="0"/>
              </a:spcBef>
            </a:pPr>
            <a:endParaRPr lang="ro-RO" sz="2400" dirty="0"/>
          </a:p>
        </p:txBody>
      </p:sp>
    </p:spTree>
    <p:extLst>
      <p:ext uri="{BB962C8B-B14F-4D97-AF65-F5344CB8AC3E}">
        <p14:creationId xmlns:p14="http://schemas.microsoft.com/office/powerpoint/2010/main" val="18888104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7" name="Shape 807"/>
          <p:cNvSpPr txBox="1"/>
          <p:nvPr/>
        </p:nvSpPr>
        <p:spPr>
          <a:xfrm>
            <a:off x="618600" y="116533"/>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AlexNet</a:t>
            </a:r>
            <a:endParaRPr lang="en" sz="3000" dirty="0"/>
          </a:p>
        </p:txBody>
      </p:sp>
      <p:pic>
        <p:nvPicPr>
          <p:cNvPr id="808" name="Shape 808"/>
          <p:cNvPicPr preferRelativeResize="0"/>
          <p:nvPr/>
        </p:nvPicPr>
        <p:blipFill>
          <a:blip r:embed="rId3">
            <a:alphaModFix/>
          </a:blip>
          <a:stretch>
            <a:fillRect/>
          </a:stretch>
        </p:blipFill>
        <p:spPr>
          <a:xfrm>
            <a:off x="4728376" y="765737"/>
            <a:ext cx="4328397" cy="1520263"/>
          </a:xfrm>
          <a:prstGeom prst="rect">
            <a:avLst/>
          </a:prstGeom>
          <a:noFill/>
          <a:ln>
            <a:noFill/>
          </a:ln>
        </p:spPr>
      </p:pic>
      <p:sp>
        <p:nvSpPr>
          <p:cNvPr id="809" name="Shape 809"/>
          <p:cNvSpPr txBox="1"/>
          <p:nvPr/>
        </p:nvSpPr>
        <p:spPr>
          <a:xfrm>
            <a:off x="4742440" y="2286000"/>
            <a:ext cx="1796190" cy="333857"/>
          </a:xfrm>
          <a:prstGeom prst="rect">
            <a:avLst/>
          </a:prstGeom>
          <a:noFill/>
          <a:ln>
            <a:noFill/>
          </a:ln>
        </p:spPr>
        <p:txBody>
          <a:bodyPr lIns="91425" tIns="91425" rIns="91425" bIns="91425" anchor="t" anchorCtr="0">
            <a:noAutofit/>
          </a:bodyPr>
          <a:lstStyle/>
          <a:p>
            <a:pPr>
              <a:spcBef>
                <a:spcPts val="0"/>
              </a:spcBef>
            </a:pPr>
            <a:r>
              <a:rPr lang="en" i="1" dirty="0"/>
              <a:t>[</a:t>
            </a:r>
            <a:r>
              <a:rPr lang="en" i="1" dirty="0" err="1"/>
              <a:t>Krizhevsky</a:t>
            </a:r>
            <a:r>
              <a:rPr lang="en" i="1" dirty="0"/>
              <a:t> et al. 2012]</a:t>
            </a:r>
          </a:p>
        </p:txBody>
      </p:sp>
      <p:sp>
        <p:nvSpPr>
          <p:cNvPr id="810" name="Shape 810"/>
          <p:cNvSpPr txBox="1"/>
          <p:nvPr/>
        </p:nvSpPr>
        <p:spPr>
          <a:xfrm>
            <a:off x="114511" y="2250732"/>
            <a:ext cx="5907289" cy="5293068"/>
          </a:xfrm>
          <a:prstGeom prst="rect">
            <a:avLst/>
          </a:prstGeom>
          <a:noFill/>
          <a:ln>
            <a:noFill/>
          </a:ln>
        </p:spPr>
        <p:txBody>
          <a:bodyPr lIns="91425" tIns="91425" rIns="91425" bIns="91425" anchor="t" anchorCtr="0">
            <a:noAutofit/>
          </a:bodyPr>
          <a:lstStyle/>
          <a:p>
            <a:pPr algn="l">
              <a:spcBef>
                <a:spcPts val="0"/>
              </a:spcBef>
            </a:pPr>
            <a:r>
              <a:rPr lang="en" sz="1800" dirty="0"/>
              <a:t>Full (simplified) </a:t>
            </a:r>
            <a:r>
              <a:rPr lang="en" sz="1800" dirty="0" err="1"/>
              <a:t>AlexNet</a:t>
            </a:r>
            <a:r>
              <a:rPr lang="en" sz="1800" dirty="0"/>
              <a:t> architecture:</a:t>
            </a:r>
          </a:p>
          <a:p>
            <a:pPr algn="l">
              <a:spcBef>
                <a:spcPts val="0"/>
              </a:spcBef>
            </a:pPr>
            <a:r>
              <a:rPr lang="en" sz="1800" dirty="0"/>
              <a:t>[227x227x3] INPUT</a:t>
            </a:r>
          </a:p>
          <a:p>
            <a:pPr algn="l">
              <a:spcBef>
                <a:spcPts val="0"/>
              </a:spcBef>
            </a:pPr>
            <a:r>
              <a:rPr lang="en" sz="1800" dirty="0"/>
              <a:t>[55x55x96] </a:t>
            </a:r>
            <a:r>
              <a:rPr lang="en" sz="1800" dirty="0">
                <a:solidFill>
                  <a:srgbClr val="FF0000"/>
                </a:solidFill>
              </a:rPr>
              <a:t>CONV1</a:t>
            </a:r>
            <a:r>
              <a:rPr lang="en" sz="1800" dirty="0"/>
              <a:t>: 96 11x11 filters at stride 4, pad 0</a:t>
            </a:r>
          </a:p>
          <a:p>
            <a:pPr algn="l">
              <a:spcBef>
                <a:spcPts val="0"/>
              </a:spcBef>
            </a:pPr>
            <a:r>
              <a:rPr lang="en" sz="1800" dirty="0"/>
              <a:t>[27x27x96] </a:t>
            </a:r>
            <a:r>
              <a:rPr lang="en" sz="1800" dirty="0">
                <a:solidFill>
                  <a:srgbClr val="0000FF"/>
                </a:solidFill>
              </a:rPr>
              <a:t>MAX POOL1</a:t>
            </a:r>
            <a:r>
              <a:rPr lang="en" sz="1800" dirty="0"/>
              <a:t>: 3x3 filters at stride 2</a:t>
            </a:r>
          </a:p>
          <a:p>
            <a:pPr algn="l">
              <a:spcBef>
                <a:spcPts val="0"/>
              </a:spcBef>
            </a:pPr>
            <a:r>
              <a:rPr lang="en" sz="1800" dirty="0">
                <a:solidFill>
                  <a:schemeClr val="dk1"/>
                </a:solidFill>
              </a:rPr>
              <a:t>[27x27x96] </a:t>
            </a:r>
            <a:r>
              <a:rPr lang="en" sz="1800" dirty="0">
                <a:solidFill>
                  <a:srgbClr val="38761D"/>
                </a:solidFill>
              </a:rPr>
              <a:t>NORM1:</a:t>
            </a:r>
            <a:r>
              <a:rPr lang="en" sz="1800" dirty="0"/>
              <a:t> Normalization layer</a:t>
            </a:r>
          </a:p>
          <a:p>
            <a:pPr algn="l">
              <a:spcBef>
                <a:spcPts val="0"/>
              </a:spcBef>
            </a:pPr>
            <a:r>
              <a:rPr lang="en" sz="1800" dirty="0">
                <a:solidFill>
                  <a:schemeClr val="dk1"/>
                </a:solidFill>
              </a:rPr>
              <a:t>[27x27x256] </a:t>
            </a:r>
            <a:r>
              <a:rPr lang="en" sz="1800" dirty="0">
                <a:solidFill>
                  <a:srgbClr val="FF0000"/>
                </a:solidFill>
              </a:rPr>
              <a:t>CONV2</a:t>
            </a:r>
            <a:r>
              <a:rPr lang="en" sz="1800" dirty="0"/>
              <a:t>: 256 5x5 filters at stride 1, pad 2</a:t>
            </a:r>
          </a:p>
          <a:p>
            <a:pPr algn="l">
              <a:spcBef>
                <a:spcPts val="0"/>
              </a:spcBef>
            </a:pPr>
            <a:r>
              <a:rPr lang="en" sz="1800" dirty="0"/>
              <a:t>[13x13x256] </a:t>
            </a:r>
            <a:r>
              <a:rPr lang="en" sz="1800" dirty="0">
                <a:solidFill>
                  <a:srgbClr val="0000FF"/>
                </a:solidFill>
              </a:rPr>
              <a:t>MAX POOL2:</a:t>
            </a:r>
            <a:r>
              <a:rPr lang="en" sz="1800" dirty="0"/>
              <a:t> 3x3 filters at stride 2</a:t>
            </a:r>
          </a:p>
          <a:p>
            <a:pPr algn="l">
              <a:spcBef>
                <a:spcPts val="0"/>
              </a:spcBef>
            </a:pPr>
            <a:r>
              <a:rPr lang="en" sz="1800" dirty="0"/>
              <a:t>[13x13x256] </a:t>
            </a:r>
            <a:r>
              <a:rPr lang="en" sz="1800" dirty="0">
                <a:solidFill>
                  <a:srgbClr val="38761D"/>
                </a:solidFill>
              </a:rPr>
              <a:t>NORM2: </a:t>
            </a:r>
            <a:r>
              <a:rPr lang="en" sz="1800" dirty="0"/>
              <a:t>Normalization layer</a:t>
            </a:r>
          </a:p>
          <a:p>
            <a:pPr algn="l">
              <a:spcBef>
                <a:spcPts val="0"/>
              </a:spcBef>
            </a:pPr>
            <a:r>
              <a:rPr lang="en" sz="1800" dirty="0"/>
              <a:t>[13x13x384] </a:t>
            </a:r>
            <a:r>
              <a:rPr lang="en" sz="1800" dirty="0">
                <a:solidFill>
                  <a:srgbClr val="FF0000"/>
                </a:solidFill>
              </a:rPr>
              <a:t>CONV3</a:t>
            </a:r>
            <a:r>
              <a:rPr lang="en" sz="1800" dirty="0"/>
              <a:t>: 384 3x3 filters at stride 1, pad 1</a:t>
            </a:r>
          </a:p>
          <a:p>
            <a:pPr algn="l">
              <a:spcBef>
                <a:spcPts val="0"/>
              </a:spcBef>
            </a:pPr>
            <a:r>
              <a:rPr lang="en" sz="1800" dirty="0">
                <a:solidFill>
                  <a:schemeClr val="dk1"/>
                </a:solidFill>
              </a:rPr>
              <a:t>[13x13x384] </a:t>
            </a:r>
            <a:r>
              <a:rPr lang="en" sz="1800" dirty="0">
                <a:solidFill>
                  <a:srgbClr val="FF0000"/>
                </a:solidFill>
              </a:rPr>
              <a:t>CONV4</a:t>
            </a:r>
            <a:r>
              <a:rPr lang="en" sz="1800" dirty="0">
                <a:solidFill>
                  <a:schemeClr val="dk1"/>
                </a:solidFill>
              </a:rPr>
              <a:t>: 384 3x3 filters at stride 1, pad 1</a:t>
            </a:r>
          </a:p>
          <a:p>
            <a:pPr algn="l">
              <a:spcBef>
                <a:spcPts val="0"/>
              </a:spcBef>
            </a:pPr>
            <a:r>
              <a:rPr lang="en" sz="1800" dirty="0">
                <a:solidFill>
                  <a:schemeClr val="dk1"/>
                </a:solidFill>
              </a:rPr>
              <a:t>[13x13x256] </a:t>
            </a:r>
            <a:r>
              <a:rPr lang="en" sz="1800" dirty="0">
                <a:solidFill>
                  <a:srgbClr val="FF0000"/>
                </a:solidFill>
              </a:rPr>
              <a:t>CONV5</a:t>
            </a:r>
            <a:r>
              <a:rPr lang="en" sz="1800" dirty="0">
                <a:solidFill>
                  <a:schemeClr val="dk1"/>
                </a:solidFill>
              </a:rPr>
              <a:t>: 256 3x3 filters at stride 1, pad 1</a:t>
            </a:r>
          </a:p>
          <a:p>
            <a:pPr algn="l">
              <a:spcBef>
                <a:spcPts val="0"/>
              </a:spcBef>
            </a:pPr>
            <a:r>
              <a:rPr lang="en" sz="1800" dirty="0">
                <a:solidFill>
                  <a:schemeClr val="dk1"/>
                </a:solidFill>
              </a:rPr>
              <a:t>[6x6x256] </a:t>
            </a:r>
            <a:r>
              <a:rPr lang="en" sz="1800" dirty="0">
                <a:solidFill>
                  <a:srgbClr val="0000FF"/>
                </a:solidFill>
              </a:rPr>
              <a:t>MAX POOL3</a:t>
            </a:r>
            <a:r>
              <a:rPr lang="en" sz="1800" dirty="0">
                <a:solidFill>
                  <a:schemeClr val="dk1"/>
                </a:solidFill>
              </a:rPr>
              <a:t>: 3x3 filters at stride 2</a:t>
            </a:r>
          </a:p>
          <a:p>
            <a:pPr algn="l">
              <a:spcBef>
                <a:spcPts val="0"/>
              </a:spcBef>
            </a:pPr>
            <a:r>
              <a:rPr lang="en" sz="1800" dirty="0">
                <a:solidFill>
                  <a:schemeClr val="dk1"/>
                </a:solidFill>
              </a:rPr>
              <a:t>[4096] </a:t>
            </a:r>
            <a:r>
              <a:rPr lang="en" sz="1800" dirty="0">
                <a:solidFill>
                  <a:srgbClr val="E69138"/>
                </a:solidFill>
              </a:rPr>
              <a:t>FC6:</a:t>
            </a:r>
            <a:r>
              <a:rPr lang="en" sz="1800" dirty="0">
                <a:solidFill>
                  <a:schemeClr val="dk1"/>
                </a:solidFill>
              </a:rPr>
              <a:t> 4096 neurons</a:t>
            </a:r>
          </a:p>
          <a:p>
            <a:pPr algn="l">
              <a:spcBef>
                <a:spcPts val="0"/>
              </a:spcBef>
            </a:pPr>
            <a:r>
              <a:rPr lang="en" sz="1800" dirty="0">
                <a:solidFill>
                  <a:schemeClr val="dk1"/>
                </a:solidFill>
              </a:rPr>
              <a:t>[4096] </a:t>
            </a:r>
            <a:r>
              <a:rPr lang="en" sz="1800" dirty="0">
                <a:solidFill>
                  <a:srgbClr val="E69138"/>
                </a:solidFill>
              </a:rPr>
              <a:t>FC7: </a:t>
            </a:r>
            <a:r>
              <a:rPr lang="en" sz="1800" dirty="0">
                <a:solidFill>
                  <a:schemeClr val="dk1"/>
                </a:solidFill>
              </a:rPr>
              <a:t>4096 neurons</a:t>
            </a:r>
          </a:p>
          <a:p>
            <a:pPr algn="l">
              <a:spcBef>
                <a:spcPts val="0"/>
              </a:spcBef>
            </a:pPr>
            <a:r>
              <a:rPr lang="en" sz="1800" dirty="0">
                <a:solidFill>
                  <a:schemeClr val="dk1"/>
                </a:solidFill>
              </a:rPr>
              <a:t>[1000] </a:t>
            </a:r>
            <a:r>
              <a:rPr lang="en" sz="1800" dirty="0">
                <a:solidFill>
                  <a:srgbClr val="E69138"/>
                </a:solidFill>
              </a:rPr>
              <a:t>FC8: </a:t>
            </a:r>
            <a:r>
              <a:rPr lang="en" sz="1800" dirty="0">
                <a:solidFill>
                  <a:schemeClr val="dk1"/>
                </a:solidFill>
              </a:rPr>
              <a:t>1000 neurons (class scores)</a:t>
            </a:r>
          </a:p>
          <a:p>
            <a:pPr>
              <a:spcBef>
                <a:spcPts val="0"/>
              </a:spcBef>
            </a:pPr>
            <a:endParaRPr lang="ro-RO" sz="2400" dirty="0"/>
          </a:p>
        </p:txBody>
      </p:sp>
    </p:spTree>
    <p:extLst>
      <p:ext uri="{BB962C8B-B14F-4D97-AF65-F5344CB8AC3E}">
        <p14:creationId xmlns:p14="http://schemas.microsoft.com/office/powerpoint/2010/main" val="10302104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7" name="Shape 807"/>
          <p:cNvSpPr txBox="1"/>
          <p:nvPr/>
        </p:nvSpPr>
        <p:spPr>
          <a:xfrm>
            <a:off x="618600" y="116533"/>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AlexNet</a:t>
            </a:r>
            <a:endParaRPr lang="en" sz="3000" dirty="0"/>
          </a:p>
        </p:txBody>
      </p:sp>
      <p:pic>
        <p:nvPicPr>
          <p:cNvPr id="808" name="Shape 808"/>
          <p:cNvPicPr preferRelativeResize="0"/>
          <p:nvPr/>
        </p:nvPicPr>
        <p:blipFill>
          <a:blip r:embed="rId3">
            <a:alphaModFix/>
          </a:blip>
          <a:stretch>
            <a:fillRect/>
          </a:stretch>
        </p:blipFill>
        <p:spPr>
          <a:xfrm>
            <a:off x="4728376" y="765737"/>
            <a:ext cx="4328397" cy="1520263"/>
          </a:xfrm>
          <a:prstGeom prst="rect">
            <a:avLst/>
          </a:prstGeom>
          <a:noFill/>
          <a:ln>
            <a:noFill/>
          </a:ln>
        </p:spPr>
      </p:pic>
      <p:sp>
        <p:nvSpPr>
          <p:cNvPr id="809" name="Shape 809"/>
          <p:cNvSpPr txBox="1"/>
          <p:nvPr/>
        </p:nvSpPr>
        <p:spPr>
          <a:xfrm>
            <a:off x="4742440" y="2286000"/>
            <a:ext cx="1796190" cy="333857"/>
          </a:xfrm>
          <a:prstGeom prst="rect">
            <a:avLst/>
          </a:prstGeom>
          <a:noFill/>
          <a:ln>
            <a:noFill/>
          </a:ln>
        </p:spPr>
        <p:txBody>
          <a:bodyPr lIns="91425" tIns="91425" rIns="91425" bIns="91425" anchor="t" anchorCtr="0">
            <a:noAutofit/>
          </a:bodyPr>
          <a:lstStyle/>
          <a:p>
            <a:pPr>
              <a:spcBef>
                <a:spcPts val="0"/>
              </a:spcBef>
            </a:pPr>
            <a:r>
              <a:rPr lang="en" i="1" dirty="0"/>
              <a:t>[</a:t>
            </a:r>
            <a:r>
              <a:rPr lang="en" i="1" dirty="0" err="1"/>
              <a:t>Krizhevsky</a:t>
            </a:r>
            <a:r>
              <a:rPr lang="en" i="1" dirty="0"/>
              <a:t> et al. 2012]</a:t>
            </a:r>
          </a:p>
        </p:txBody>
      </p:sp>
      <p:sp>
        <p:nvSpPr>
          <p:cNvPr id="810" name="Shape 810"/>
          <p:cNvSpPr txBox="1"/>
          <p:nvPr/>
        </p:nvSpPr>
        <p:spPr>
          <a:xfrm>
            <a:off x="114511" y="2250732"/>
            <a:ext cx="5907289" cy="5293068"/>
          </a:xfrm>
          <a:prstGeom prst="rect">
            <a:avLst/>
          </a:prstGeom>
          <a:noFill/>
          <a:ln>
            <a:noFill/>
          </a:ln>
        </p:spPr>
        <p:txBody>
          <a:bodyPr lIns="91425" tIns="91425" rIns="91425" bIns="91425" anchor="t" anchorCtr="0">
            <a:noAutofit/>
          </a:bodyPr>
          <a:lstStyle/>
          <a:p>
            <a:pPr algn="l">
              <a:spcBef>
                <a:spcPts val="0"/>
              </a:spcBef>
            </a:pPr>
            <a:r>
              <a:rPr lang="en" sz="1800" dirty="0"/>
              <a:t>Full (simplified) </a:t>
            </a:r>
            <a:r>
              <a:rPr lang="en" sz="1800" dirty="0" err="1"/>
              <a:t>AlexNet</a:t>
            </a:r>
            <a:r>
              <a:rPr lang="en" sz="1800" dirty="0"/>
              <a:t> architecture:</a:t>
            </a:r>
          </a:p>
          <a:p>
            <a:pPr algn="l">
              <a:spcBef>
                <a:spcPts val="0"/>
              </a:spcBef>
            </a:pPr>
            <a:r>
              <a:rPr lang="en" sz="1800" dirty="0"/>
              <a:t>[227x227x3] INPUT</a:t>
            </a:r>
          </a:p>
          <a:p>
            <a:pPr algn="l">
              <a:spcBef>
                <a:spcPts val="0"/>
              </a:spcBef>
            </a:pPr>
            <a:r>
              <a:rPr lang="en" sz="1800" dirty="0"/>
              <a:t>[55x55x96] </a:t>
            </a:r>
            <a:r>
              <a:rPr lang="en" sz="1800" dirty="0">
                <a:solidFill>
                  <a:srgbClr val="FF0000"/>
                </a:solidFill>
              </a:rPr>
              <a:t>CONV1</a:t>
            </a:r>
            <a:r>
              <a:rPr lang="en" sz="1800" dirty="0"/>
              <a:t>: 96 11x11 filters at stride 4, pad 0</a:t>
            </a:r>
          </a:p>
          <a:p>
            <a:pPr algn="l">
              <a:spcBef>
                <a:spcPts val="0"/>
              </a:spcBef>
            </a:pPr>
            <a:r>
              <a:rPr lang="en" sz="1800" dirty="0"/>
              <a:t>[27x27x96] </a:t>
            </a:r>
            <a:r>
              <a:rPr lang="en" sz="1800" dirty="0">
                <a:solidFill>
                  <a:srgbClr val="0000FF"/>
                </a:solidFill>
              </a:rPr>
              <a:t>MAX POOL1</a:t>
            </a:r>
            <a:r>
              <a:rPr lang="en" sz="1800" dirty="0"/>
              <a:t>: 3x3 filters at stride 2</a:t>
            </a:r>
          </a:p>
          <a:p>
            <a:pPr algn="l">
              <a:spcBef>
                <a:spcPts val="0"/>
              </a:spcBef>
            </a:pPr>
            <a:r>
              <a:rPr lang="en" sz="1800" dirty="0">
                <a:solidFill>
                  <a:schemeClr val="dk1"/>
                </a:solidFill>
              </a:rPr>
              <a:t>[27x27x96] </a:t>
            </a:r>
            <a:r>
              <a:rPr lang="en" sz="1800" dirty="0">
                <a:solidFill>
                  <a:srgbClr val="38761D"/>
                </a:solidFill>
              </a:rPr>
              <a:t>NORM1:</a:t>
            </a:r>
            <a:r>
              <a:rPr lang="en" sz="1800" dirty="0"/>
              <a:t> Normalization layer</a:t>
            </a:r>
          </a:p>
          <a:p>
            <a:pPr algn="l">
              <a:spcBef>
                <a:spcPts val="0"/>
              </a:spcBef>
            </a:pPr>
            <a:r>
              <a:rPr lang="en" sz="1800" dirty="0">
                <a:solidFill>
                  <a:schemeClr val="dk1"/>
                </a:solidFill>
              </a:rPr>
              <a:t>[27x27x256] </a:t>
            </a:r>
            <a:r>
              <a:rPr lang="en" sz="1800" dirty="0">
                <a:solidFill>
                  <a:srgbClr val="FF0000"/>
                </a:solidFill>
              </a:rPr>
              <a:t>CONV2</a:t>
            </a:r>
            <a:r>
              <a:rPr lang="en" sz="1800" dirty="0"/>
              <a:t>: 256 5x5 filters at stride 1, pad 2</a:t>
            </a:r>
          </a:p>
          <a:p>
            <a:pPr algn="l">
              <a:spcBef>
                <a:spcPts val="0"/>
              </a:spcBef>
            </a:pPr>
            <a:r>
              <a:rPr lang="en" sz="1800" dirty="0"/>
              <a:t>[13x13x256] </a:t>
            </a:r>
            <a:r>
              <a:rPr lang="en" sz="1800" dirty="0">
                <a:solidFill>
                  <a:srgbClr val="0000FF"/>
                </a:solidFill>
              </a:rPr>
              <a:t>MAX POOL2:</a:t>
            </a:r>
            <a:r>
              <a:rPr lang="en" sz="1800" dirty="0"/>
              <a:t> 3x3 filters at stride 2</a:t>
            </a:r>
          </a:p>
          <a:p>
            <a:pPr algn="l">
              <a:spcBef>
                <a:spcPts val="0"/>
              </a:spcBef>
            </a:pPr>
            <a:r>
              <a:rPr lang="en" sz="1800" dirty="0"/>
              <a:t>[13x13x256] </a:t>
            </a:r>
            <a:r>
              <a:rPr lang="en" sz="1800" dirty="0">
                <a:solidFill>
                  <a:srgbClr val="38761D"/>
                </a:solidFill>
              </a:rPr>
              <a:t>NORM2: </a:t>
            </a:r>
            <a:r>
              <a:rPr lang="en" sz="1800" dirty="0"/>
              <a:t>Normalization layer</a:t>
            </a:r>
          </a:p>
          <a:p>
            <a:pPr algn="l">
              <a:spcBef>
                <a:spcPts val="0"/>
              </a:spcBef>
            </a:pPr>
            <a:r>
              <a:rPr lang="en" sz="1800" dirty="0"/>
              <a:t>[13x13x384] </a:t>
            </a:r>
            <a:r>
              <a:rPr lang="en" sz="1800" dirty="0">
                <a:solidFill>
                  <a:srgbClr val="FF0000"/>
                </a:solidFill>
              </a:rPr>
              <a:t>CONV3</a:t>
            </a:r>
            <a:r>
              <a:rPr lang="en" sz="1800" dirty="0"/>
              <a:t>: 384 3x3 filters at stride 1, pad 1</a:t>
            </a:r>
          </a:p>
          <a:p>
            <a:pPr algn="l">
              <a:spcBef>
                <a:spcPts val="0"/>
              </a:spcBef>
            </a:pPr>
            <a:r>
              <a:rPr lang="en" sz="1800" dirty="0">
                <a:solidFill>
                  <a:schemeClr val="dk1"/>
                </a:solidFill>
              </a:rPr>
              <a:t>[13x13x384] </a:t>
            </a:r>
            <a:r>
              <a:rPr lang="en" sz="1800" dirty="0">
                <a:solidFill>
                  <a:srgbClr val="FF0000"/>
                </a:solidFill>
              </a:rPr>
              <a:t>CONV4</a:t>
            </a:r>
            <a:r>
              <a:rPr lang="en" sz="1800" dirty="0">
                <a:solidFill>
                  <a:schemeClr val="dk1"/>
                </a:solidFill>
              </a:rPr>
              <a:t>: 384 3x3 filters at stride 1, pad 1</a:t>
            </a:r>
          </a:p>
          <a:p>
            <a:pPr algn="l">
              <a:spcBef>
                <a:spcPts val="0"/>
              </a:spcBef>
            </a:pPr>
            <a:r>
              <a:rPr lang="en" sz="1800" dirty="0">
                <a:solidFill>
                  <a:schemeClr val="dk1"/>
                </a:solidFill>
              </a:rPr>
              <a:t>[13x13x256] </a:t>
            </a:r>
            <a:r>
              <a:rPr lang="en" sz="1800" dirty="0">
                <a:solidFill>
                  <a:srgbClr val="FF0000"/>
                </a:solidFill>
              </a:rPr>
              <a:t>CONV5</a:t>
            </a:r>
            <a:r>
              <a:rPr lang="en" sz="1800" dirty="0">
                <a:solidFill>
                  <a:schemeClr val="dk1"/>
                </a:solidFill>
              </a:rPr>
              <a:t>: 256 3x3 filters at stride 1, pad 1</a:t>
            </a:r>
          </a:p>
          <a:p>
            <a:pPr algn="l">
              <a:spcBef>
                <a:spcPts val="0"/>
              </a:spcBef>
            </a:pPr>
            <a:r>
              <a:rPr lang="en" sz="1800" dirty="0">
                <a:solidFill>
                  <a:schemeClr val="dk1"/>
                </a:solidFill>
              </a:rPr>
              <a:t>[6x6x256] </a:t>
            </a:r>
            <a:r>
              <a:rPr lang="en" sz="1800" dirty="0">
                <a:solidFill>
                  <a:srgbClr val="0000FF"/>
                </a:solidFill>
              </a:rPr>
              <a:t>MAX POOL3</a:t>
            </a:r>
            <a:r>
              <a:rPr lang="en" sz="1800" dirty="0">
                <a:solidFill>
                  <a:schemeClr val="dk1"/>
                </a:solidFill>
              </a:rPr>
              <a:t>: 3x3 filters at stride 2</a:t>
            </a:r>
          </a:p>
          <a:p>
            <a:pPr algn="l">
              <a:spcBef>
                <a:spcPts val="0"/>
              </a:spcBef>
            </a:pPr>
            <a:r>
              <a:rPr lang="en" sz="1800" dirty="0">
                <a:solidFill>
                  <a:schemeClr val="dk1"/>
                </a:solidFill>
              </a:rPr>
              <a:t>[4096] </a:t>
            </a:r>
            <a:r>
              <a:rPr lang="en" sz="1800" dirty="0">
                <a:solidFill>
                  <a:srgbClr val="E69138"/>
                </a:solidFill>
              </a:rPr>
              <a:t>FC6:</a:t>
            </a:r>
            <a:r>
              <a:rPr lang="en" sz="1800" dirty="0">
                <a:solidFill>
                  <a:schemeClr val="dk1"/>
                </a:solidFill>
              </a:rPr>
              <a:t> 4096 neurons</a:t>
            </a:r>
          </a:p>
          <a:p>
            <a:pPr algn="l">
              <a:spcBef>
                <a:spcPts val="0"/>
              </a:spcBef>
            </a:pPr>
            <a:r>
              <a:rPr lang="en" sz="1800" dirty="0">
                <a:solidFill>
                  <a:schemeClr val="dk1"/>
                </a:solidFill>
              </a:rPr>
              <a:t>[4096] </a:t>
            </a:r>
            <a:r>
              <a:rPr lang="en" sz="1800" dirty="0">
                <a:solidFill>
                  <a:srgbClr val="E69138"/>
                </a:solidFill>
              </a:rPr>
              <a:t>FC7: </a:t>
            </a:r>
            <a:r>
              <a:rPr lang="en" sz="1800" dirty="0">
                <a:solidFill>
                  <a:schemeClr val="dk1"/>
                </a:solidFill>
              </a:rPr>
              <a:t>4096 neurons</a:t>
            </a:r>
          </a:p>
          <a:p>
            <a:pPr algn="l">
              <a:spcBef>
                <a:spcPts val="0"/>
              </a:spcBef>
            </a:pPr>
            <a:r>
              <a:rPr lang="en" sz="1800" dirty="0">
                <a:solidFill>
                  <a:schemeClr val="dk1"/>
                </a:solidFill>
              </a:rPr>
              <a:t>[1000] </a:t>
            </a:r>
            <a:r>
              <a:rPr lang="en" sz="1800" dirty="0">
                <a:solidFill>
                  <a:srgbClr val="E69138"/>
                </a:solidFill>
              </a:rPr>
              <a:t>FC8: </a:t>
            </a:r>
            <a:r>
              <a:rPr lang="en" sz="1800" dirty="0">
                <a:solidFill>
                  <a:schemeClr val="dk1"/>
                </a:solidFill>
              </a:rPr>
              <a:t>1000 neurons (class scores)</a:t>
            </a:r>
          </a:p>
          <a:p>
            <a:pPr>
              <a:spcBef>
                <a:spcPts val="0"/>
              </a:spcBef>
            </a:pPr>
            <a:endParaRPr lang="ro-RO" sz="2400" dirty="0"/>
          </a:p>
        </p:txBody>
      </p:sp>
      <p:sp>
        <p:nvSpPr>
          <p:cNvPr id="6" name="Shape 883">
            <a:extLst>
              <a:ext uri="{FF2B5EF4-FFF2-40B4-BE49-F238E27FC236}">
                <a16:creationId xmlns:a16="http://schemas.microsoft.com/office/drawing/2014/main" id="{2EF2360C-0DD1-B047-A419-29CCF2A4EC05}"/>
              </a:ext>
            </a:extLst>
          </p:cNvPr>
          <p:cNvSpPr txBox="1"/>
          <p:nvPr/>
        </p:nvSpPr>
        <p:spPr>
          <a:xfrm>
            <a:off x="5791200" y="2743201"/>
            <a:ext cx="3124200" cy="3998266"/>
          </a:xfrm>
          <a:prstGeom prst="rect">
            <a:avLst/>
          </a:prstGeom>
          <a:noFill/>
          <a:ln>
            <a:noFill/>
          </a:ln>
        </p:spPr>
        <p:txBody>
          <a:bodyPr lIns="91425" tIns="91425" rIns="91425" bIns="91425" anchor="t" anchorCtr="0">
            <a:noAutofit/>
          </a:bodyPr>
          <a:lstStyle/>
          <a:p>
            <a:pPr algn="l">
              <a:spcBef>
                <a:spcPts val="0"/>
              </a:spcBef>
            </a:pPr>
            <a:r>
              <a:rPr lang="en" sz="1600" b="1" dirty="0">
                <a:solidFill>
                  <a:srgbClr val="0000FF"/>
                </a:solidFill>
              </a:rPr>
              <a:t>Details/Retrospectives: </a:t>
            </a:r>
          </a:p>
          <a:p>
            <a:pPr algn="l">
              <a:spcBef>
                <a:spcPts val="0"/>
              </a:spcBef>
            </a:pPr>
            <a:r>
              <a:rPr lang="en" sz="1600" dirty="0">
                <a:solidFill>
                  <a:srgbClr val="0000FF"/>
                </a:solidFill>
              </a:rPr>
              <a:t>- first use of </a:t>
            </a:r>
            <a:r>
              <a:rPr lang="en" sz="1600" dirty="0" err="1">
                <a:solidFill>
                  <a:srgbClr val="0000FF"/>
                </a:solidFill>
              </a:rPr>
              <a:t>ReLU</a:t>
            </a:r>
            <a:endParaRPr lang="en" sz="1600" dirty="0">
              <a:solidFill>
                <a:srgbClr val="0000FF"/>
              </a:solidFill>
            </a:endParaRPr>
          </a:p>
          <a:p>
            <a:pPr algn="l">
              <a:spcBef>
                <a:spcPts val="0"/>
              </a:spcBef>
            </a:pPr>
            <a:r>
              <a:rPr lang="en" sz="1600" dirty="0">
                <a:solidFill>
                  <a:srgbClr val="0000FF"/>
                </a:solidFill>
              </a:rPr>
              <a:t>- used Norm layers (not common anymore)</a:t>
            </a:r>
          </a:p>
          <a:p>
            <a:pPr algn="l">
              <a:spcBef>
                <a:spcPts val="0"/>
              </a:spcBef>
            </a:pPr>
            <a:r>
              <a:rPr lang="en" sz="1600" dirty="0">
                <a:solidFill>
                  <a:srgbClr val="0000FF"/>
                </a:solidFill>
              </a:rPr>
              <a:t>- heavy data augmentation</a:t>
            </a:r>
          </a:p>
          <a:p>
            <a:pPr algn="l">
              <a:spcBef>
                <a:spcPts val="0"/>
              </a:spcBef>
            </a:pPr>
            <a:r>
              <a:rPr lang="en" sz="1600" dirty="0">
                <a:solidFill>
                  <a:srgbClr val="0000FF"/>
                </a:solidFill>
              </a:rPr>
              <a:t>- dropout 0.5</a:t>
            </a:r>
          </a:p>
          <a:p>
            <a:pPr algn="l">
              <a:spcBef>
                <a:spcPts val="0"/>
              </a:spcBef>
            </a:pPr>
            <a:r>
              <a:rPr lang="en" sz="1600" dirty="0">
                <a:solidFill>
                  <a:srgbClr val="0000FF"/>
                </a:solidFill>
              </a:rPr>
              <a:t>- batch size 128</a:t>
            </a:r>
          </a:p>
          <a:p>
            <a:pPr algn="l">
              <a:spcBef>
                <a:spcPts val="0"/>
              </a:spcBef>
            </a:pPr>
            <a:r>
              <a:rPr lang="en" sz="1600" dirty="0">
                <a:solidFill>
                  <a:srgbClr val="0000FF"/>
                </a:solidFill>
              </a:rPr>
              <a:t>- SGD Momentum 0.9</a:t>
            </a:r>
          </a:p>
          <a:p>
            <a:pPr algn="l">
              <a:spcBef>
                <a:spcPts val="0"/>
              </a:spcBef>
            </a:pPr>
            <a:r>
              <a:rPr lang="en" sz="1600" dirty="0">
                <a:solidFill>
                  <a:srgbClr val="0000FF"/>
                </a:solidFill>
              </a:rPr>
              <a:t>- Learning rate 1e-2, reduced by 10</a:t>
            </a:r>
          </a:p>
          <a:p>
            <a:pPr algn="l">
              <a:spcBef>
                <a:spcPts val="0"/>
              </a:spcBef>
              <a:buClr>
                <a:schemeClr val="dk1"/>
              </a:buClr>
            </a:pPr>
            <a:r>
              <a:rPr lang="en" sz="1600" dirty="0">
                <a:solidFill>
                  <a:srgbClr val="0000FF"/>
                </a:solidFill>
              </a:rPr>
              <a:t>manually when </a:t>
            </a:r>
            <a:r>
              <a:rPr lang="en" sz="1600" dirty="0" err="1">
                <a:solidFill>
                  <a:srgbClr val="0000FF"/>
                </a:solidFill>
              </a:rPr>
              <a:t>val</a:t>
            </a:r>
            <a:r>
              <a:rPr lang="en" sz="1600" dirty="0">
                <a:solidFill>
                  <a:srgbClr val="0000FF"/>
                </a:solidFill>
              </a:rPr>
              <a:t> accuracy plateaus</a:t>
            </a:r>
          </a:p>
          <a:p>
            <a:pPr algn="l">
              <a:spcBef>
                <a:spcPts val="0"/>
              </a:spcBef>
            </a:pPr>
            <a:r>
              <a:rPr lang="en" sz="1600" dirty="0">
                <a:solidFill>
                  <a:srgbClr val="0000FF"/>
                </a:solidFill>
              </a:rPr>
              <a:t>- L2 weight decay 5e-4</a:t>
            </a:r>
          </a:p>
          <a:p>
            <a:pPr algn="l">
              <a:spcBef>
                <a:spcPts val="0"/>
              </a:spcBef>
            </a:pPr>
            <a:r>
              <a:rPr lang="en" sz="1600" dirty="0">
                <a:solidFill>
                  <a:srgbClr val="0000FF"/>
                </a:solidFill>
              </a:rPr>
              <a:t>- 7 CNN ensemble: 18.2% -&gt; 15.4%</a:t>
            </a:r>
          </a:p>
        </p:txBody>
      </p:sp>
    </p:spTree>
    <p:extLst>
      <p:ext uri="{BB962C8B-B14F-4D97-AF65-F5344CB8AC3E}">
        <p14:creationId xmlns:p14="http://schemas.microsoft.com/office/powerpoint/2010/main" val="34163090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9" name="Shape 899"/>
          <p:cNvSpPr txBox="1"/>
          <p:nvPr/>
        </p:nvSpPr>
        <p:spPr>
          <a:xfrm>
            <a:off x="618600" y="92662"/>
            <a:ext cx="7906800" cy="760314"/>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VGGNet</a:t>
            </a:r>
            <a:endParaRPr lang="en" sz="3000" dirty="0"/>
          </a:p>
        </p:txBody>
      </p:sp>
      <p:sp>
        <p:nvSpPr>
          <p:cNvPr id="900" name="Shape 900"/>
          <p:cNvSpPr txBox="1"/>
          <p:nvPr/>
        </p:nvSpPr>
        <p:spPr>
          <a:xfrm>
            <a:off x="4680434" y="5618675"/>
            <a:ext cx="3331199" cy="432299"/>
          </a:xfrm>
          <a:prstGeom prst="rect">
            <a:avLst/>
          </a:prstGeom>
          <a:noFill/>
          <a:ln>
            <a:noFill/>
          </a:ln>
        </p:spPr>
        <p:txBody>
          <a:bodyPr lIns="91425" tIns="91425" rIns="91425" bIns="91425" anchor="t" anchorCtr="0">
            <a:noAutofit/>
          </a:bodyPr>
          <a:lstStyle/>
          <a:p>
            <a:pPr>
              <a:spcBef>
                <a:spcPts val="0"/>
              </a:spcBef>
            </a:pPr>
            <a:r>
              <a:rPr lang="en" i="1" dirty="0"/>
              <a:t>[</a:t>
            </a:r>
            <a:r>
              <a:rPr lang="en" i="1" dirty="0" err="1"/>
              <a:t>Simonyan</a:t>
            </a:r>
            <a:r>
              <a:rPr lang="en" i="1" dirty="0"/>
              <a:t> and Zisserman, 2014]</a:t>
            </a:r>
          </a:p>
        </p:txBody>
      </p:sp>
      <p:pic>
        <p:nvPicPr>
          <p:cNvPr id="901" name="Shape 901"/>
          <p:cNvPicPr preferRelativeResize="0"/>
          <p:nvPr/>
        </p:nvPicPr>
        <p:blipFill>
          <a:blip r:embed="rId3">
            <a:alphaModFix/>
          </a:blip>
          <a:stretch>
            <a:fillRect/>
          </a:stretch>
        </p:blipFill>
        <p:spPr>
          <a:xfrm>
            <a:off x="5057650" y="857251"/>
            <a:ext cx="3975250" cy="4607999"/>
          </a:xfrm>
          <a:prstGeom prst="rect">
            <a:avLst/>
          </a:prstGeom>
          <a:noFill/>
          <a:ln>
            <a:noFill/>
          </a:ln>
        </p:spPr>
      </p:pic>
      <p:sp>
        <p:nvSpPr>
          <p:cNvPr id="902" name="Shape 902"/>
          <p:cNvSpPr/>
          <p:nvPr/>
        </p:nvSpPr>
        <p:spPr>
          <a:xfrm>
            <a:off x="7665583" y="831625"/>
            <a:ext cx="692100" cy="33669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cxnSp>
        <p:nvCxnSpPr>
          <p:cNvPr id="903" name="Shape 903"/>
          <p:cNvCxnSpPr>
            <a:endCxn id="902" idx="1"/>
          </p:cNvCxnSpPr>
          <p:nvPr/>
        </p:nvCxnSpPr>
        <p:spPr>
          <a:xfrm rot="10800000" flipH="1">
            <a:off x="2708984" y="2515075"/>
            <a:ext cx="4956599" cy="888900"/>
          </a:xfrm>
          <a:prstGeom prst="straightConnector1">
            <a:avLst/>
          </a:prstGeom>
          <a:noFill/>
          <a:ln w="19050" cap="flat" cmpd="sng">
            <a:solidFill>
              <a:srgbClr val="FF0000"/>
            </a:solidFill>
            <a:prstDash val="solid"/>
            <a:round/>
            <a:headEnd type="none" w="lg" len="lg"/>
            <a:tailEnd type="triangle" w="lg" len="lg"/>
          </a:ln>
        </p:spPr>
      </p:cxnSp>
      <p:sp>
        <p:nvSpPr>
          <p:cNvPr id="904" name="Shape 904"/>
          <p:cNvSpPr txBox="1"/>
          <p:nvPr/>
        </p:nvSpPr>
        <p:spPr>
          <a:xfrm>
            <a:off x="622186" y="3454025"/>
            <a:ext cx="3469499" cy="529799"/>
          </a:xfrm>
          <a:prstGeom prst="rect">
            <a:avLst/>
          </a:prstGeom>
          <a:noFill/>
          <a:ln>
            <a:noFill/>
          </a:ln>
        </p:spPr>
        <p:txBody>
          <a:bodyPr lIns="91425" tIns="91425" rIns="91425" bIns="91425" anchor="t" anchorCtr="0">
            <a:noAutofit/>
          </a:bodyPr>
          <a:lstStyle/>
          <a:p>
            <a:pPr>
              <a:spcBef>
                <a:spcPts val="0"/>
              </a:spcBef>
            </a:pPr>
            <a:r>
              <a:rPr lang="en" sz="2400" dirty="0">
                <a:solidFill>
                  <a:srgbClr val="FF0000"/>
                </a:solidFill>
              </a:rPr>
              <a:t>best model</a:t>
            </a:r>
          </a:p>
        </p:txBody>
      </p:sp>
      <p:sp>
        <p:nvSpPr>
          <p:cNvPr id="905" name="Shape 905"/>
          <p:cNvSpPr txBox="1"/>
          <p:nvPr/>
        </p:nvSpPr>
        <p:spPr>
          <a:xfrm>
            <a:off x="477819" y="1112802"/>
            <a:ext cx="4412113" cy="1397998"/>
          </a:xfrm>
          <a:prstGeom prst="rect">
            <a:avLst/>
          </a:prstGeom>
          <a:noFill/>
          <a:ln>
            <a:noFill/>
          </a:ln>
        </p:spPr>
        <p:txBody>
          <a:bodyPr lIns="91425" tIns="91425" rIns="91425" bIns="91425" anchor="t" anchorCtr="0">
            <a:noAutofit/>
          </a:bodyPr>
          <a:lstStyle/>
          <a:p>
            <a:pPr algn="l">
              <a:spcBef>
                <a:spcPts val="0"/>
              </a:spcBef>
            </a:pPr>
            <a:r>
              <a:rPr lang="en" sz="2400" dirty="0"/>
              <a:t>Only 3x3 CONV stride 1, pad 1</a:t>
            </a:r>
          </a:p>
          <a:p>
            <a:pPr algn="l">
              <a:spcBef>
                <a:spcPts val="0"/>
              </a:spcBef>
            </a:pPr>
            <a:r>
              <a:rPr lang="en" sz="2400" dirty="0"/>
              <a:t>and  2x2 MAX POOL stride 2</a:t>
            </a:r>
          </a:p>
        </p:txBody>
      </p:sp>
      <p:sp>
        <p:nvSpPr>
          <p:cNvPr id="906" name="Shape 906"/>
          <p:cNvSpPr txBox="1"/>
          <p:nvPr/>
        </p:nvSpPr>
        <p:spPr>
          <a:xfrm>
            <a:off x="228600" y="4416824"/>
            <a:ext cx="4828925" cy="1397997"/>
          </a:xfrm>
          <a:prstGeom prst="rect">
            <a:avLst/>
          </a:prstGeom>
          <a:noFill/>
          <a:ln>
            <a:noFill/>
          </a:ln>
        </p:spPr>
        <p:txBody>
          <a:bodyPr lIns="91425" tIns="91425" rIns="91425" bIns="91425" anchor="t" anchorCtr="0">
            <a:noAutofit/>
          </a:bodyPr>
          <a:lstStyle/>
          <a:p>
            <a:pPr>
              <a:spcBef>
                <a:spcPts val="0"/>
              </a:spcBef>
            </a:pPr>
            <a:r>
              <a:rPr lang="en" sz="2400" dirty="0">
                <a:solidFill>
                  <a:srgbClr val="0000FF"/>
                </a:solidFill>
              </a:rPr>
              <a:t>11.2% top 5 error in ILSVRC 2013</a:t>
            </a:r>
          </a:p>
          <a:p>
            <a:pPr>
              <a:spcBef>
                <a:spcPts val="0"/>
              </a:spcBef>
            </a:pPr>
            <a:r>
              <a:rPr lang="en-US" sz="2400" dirty="0">
                <a:solidFill>
                  <a:srgbClr val="0000FF"/>
                </a:solidFill>
              </a:rPr>
              <a:t>=</a:t>
            </a:r>
            <a:r>
              <a:rPr lang="en" sz="2400" dirty="0">
                <a:solidFill>
                  <a:srgbClr val="0000FF"/>
                </a:solidFill>
              </a:rPr>
              <a:t>&gt;</a:t>
            </a:r>
          </a:p>
          <a:p>
            <a:pPr>
              <a:spcBef>
                <a:spcPts val="0"/>
              </a:spcBef>
            </a:pPr>
            <a:r>
              <a:rPr lang="en" sz="2400" dirty="0">
                <a:solidFill>
                  <a:srgbClr val="0000FF"/>
                </a:solidFill>
              </a:rPr>
              <a:t>7.3% top 5 error</a:t>
            </a:r>
          </a:p>
        </p:txBody>
      </p:sp>
    </p:spTree>
    <p:extLst>
      <p:ext uri="{BB962C8B-B14F-4D97-AF65-F5344CB8AC3E}">
        <p14:creationId xmlns:p14="http://schemas.microsoft.com/office/powerpoint/2010/main" val="33797949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912" name="Shape 912"/>
          <p:cNvPicPr preferRelativeResize="0"/>
          <p:nvPr/>
        </p:nvPicPr>
        <p:blipFill>
          <a:blip r:embed="rId3">
            <a:alphaModFix/>
          </a:blip>
          <a:stretch>
            <a:fillRect/>
          </a:stretch>
        </p:blipFill>
        <p:spPr>
          <a:xfrm>
            <a:off x="6648601" y="992099"/>
            <a:ext cx="2298849" cy="4395074"/>
          </a:xfrm>
          <a:prstGeom prst="rect">
            <a:avLst/>
          </a:prstGeom>
          <a:noFill/>
          <a:ln>
            <a:noFill/>
          </a:ln>
        </p:spPr>
      </p:pic>
      <p:sp>
        <p:nvSpPr>
          <p:cNvPr id="913" name="Shape 913"/>
          <p:cNvSpPr txBox="1"/>
          <p:nvPr/>
        </p:nvSpPr>
        <p:spPr>
          <a:xfrm>
            <a:off x="188000" y="1079451"/>
            <a:ext cx="4383900" cy="863099"/>
          </a:xfrm>
          <a:prstGeom prst="rect">
            <a:avLst/>
          </a:prstGeom>
          <a:noFill/>
          <a:ln>
            <a:noFill/>
          </a:ln>
        </p:spPr>
        <p:txBody>
          <a:bodyPr lIns="91425" tIns="91425" rIns="91425" bIns="91425" anchor="t" anchorCtr="0">
            <a:noAutofit/>
          </a:bodyPr>
          <a:lstStyle/>
          <a:p>
            <a:pPr>
              <a:spcBef>
                <a:spcPts val="0"/>
              </a:spcBef>
            </a:pPr>
            <a:endParaRPr/>
          </a:p>
        </p:txBody>
      </p:sp>
      <p:sp>
        <p:nvSpPr>
          <p:cNvPr id="914" name="Shape 914"/>
          <p:cNvSpPr txBox="1"/>
          <p:nvPr/>
        </p:nvSpPr>
        <p:spPr>
          <a:xfrm>
            <a:off x="-17183" y="852975"/>
            <a:ext cx="6570383" cy="4235899"/>
          </a:xfrm>
          <a:prstGeom prst="rect">
            <a:avLst/>
          </a:prstGeom>
          <a:noFill/>
          <a:ln>
            <a:noFill/>
          </a:ln>
        </p:spPr>
        <p:txBody>
          <a:bodyPr lIns="91425" tIns="91425" rIns="91425" bIns="91425" anchor="t" anchorCtr="0">
            <a:noAutofit/>
          </a:bodyPr>
          <a:lstStyle/>
          <a:p>
            <a:pPr>
              <a:spcBef>
                <a:spcPts val="0"/>
              </a:spcBef>
            </a:pPr>
            <a:endParaRPr dirty="0"/>
          </a:p>
          <a:p>
            <a:pPr algn="l">
              <a:spcBef>
                <a:spcPts val="0"/>
              </a:spcBef>
            </a:pPr>
            <a:r>
              <a:rPr lang="en" dirty="0"/>
              <a:t>INPUT: [224x224x3]       </a:t>
            </a:r>
            <a:r>
              <a:rPr lang="en" dirty="0">
                <a:solidFill>
                  <a:srgbClr val="FF0000"/>
                </a:solidFill>
              </a:rPr>
              <a:t> memory:  224*224*3=150K</a:t>
            </a:r>
            <a:r>
              <a:rPr lang="en" dirty="0"/>
              <a:t>   </a:t>
            </a:r>
            <a:r>
              <a:rPr lang="en" dirty="0">
                <a:solidFill>
                  <a:srgbClr val="0000FF"/>
                </a:solidFill>
              </a:rPr>
              <a:t>params: 0</a:t>
            </a:r>
          </a:p>
          <a:p>
            <a:pPr algn="l">
              <a:spcBef>
                <a:spcPts val="0"/>
              </a:spcBef>
            </a:pPr>
            <a:r>
              <a:rPr lang="en" dirty="0"/>
              <a:t>CONV3-64: [224x224x64] </a:t>
            </a:r>
            <a:r>
              <a:rPr lang="en" dirty="0">
                <a:solidFill>
                  <a:srgbClr val="FF0000"/>
                </a:solidFill>
              </a:rPr>
              <a:t> memory:  224*224*64=3.2M</a:t>
            </a:r>
            <a:r>
              <a:rPr lang="en" dirty="0">
                <a:solidFill>
                  <a:srgbClr val="000000"/>
                </a:solidFill>
              </a:rPr>
              <a:t>   </a:t>
            </a:r>
            <a:r>
              <a:rPr lang="en" dirty="0">
                <a:solidFill>
                  <a:srgbClr val="0000FF"/>
                </a:solidFill>
              </a:rPr>
              <a:t>params: (3*3*3)*64 = 1,728</a:t>
            </a:r>
          </a:p>
          <a:p>
            <a:pPr algn="l">
              <a:spcBef>
                <a:spcPts val="0"/>
              </a:spcBef>
            </a:pPr>
            <a:r>
              <a:rPr lang="en" dirty="0">
                <a:solidFill>
                  <a:srgbClr val="000000"/>
                </a:solidFill>
              </a:rPr>
              <a:t>CONV3-64: [224x224x64] </a:t>
            </a:r>
            <a:r>
              <a:rPr lang="en" dirty="0">
                <a:solidFill>
                  <a:srgbClr val="FF0000"/>
                </a:solidFill>
              </a:rPr>
              <a:t> memory:  224*224*64=3.2M</a:t>
            </a:r>
            <a:r>
              <a:rPr lang="en" dirty="0">
                <a:solidFill>
                  <a:srgbClr val="000000"/>
                </a:solidFill>
              </a:rPr>
              <a:t>   </a:t>
            </a:r>
            <a:r>
              <a:rPr lang="en" dirty="0">
                <a:solidFill>
                  <a:srgbClr val="0000FF"/>
                </a:solidFill>
              </a:rPr>
              <a:t>params: (3*3*64)*64 = 36,864</a:t>
            </a:r>
          </a:p>
          <a:p>
            <a:pPr algn="l">
              <a:spcBef>
                <a:spcPts val="0"/>
              </a:spcBef>
            </a:pPr>
            <a:r>
              <a:rPr lang="en" dirty="0">
                <a:solidFill>
                  <a:srgbClr val="000000"/>
                </a:solidFill>
              </a:rPr>
              <a:t>POOL2: [112x112x64] </a:t>
            </a:r>
            <a:r>
              <a:rPr lang="en" dirty="0">
                <a:solidFill>
                  <a:srgbClr val="FF0000"/>
                </a:solidFill>
              </a:rPr>
              <a:t> memory:  112*112*64=800K</a:t>
            </a:r>
            <a:r>
              <a:rPr lang="en" dirty="0">
                <a:solidFill>
                  <a:srgbClr val="000000"/>
                </a:solidFill>
              </a:rPr>
              <a:t>   </a:t>
            </a:r>
            <a:r>
              <a:rPr lang="en" dirty="0">
                <a:solidFill>
                  <a:srgbClr val="0000FF"/>
                </a:solidFill>
              </a:rPr>
              <a:t>params: 0</a:t>
            </a:r>
          </a:p>
          <a:p>
            <a:pPr algn="l">
              <a:spcBef>
                <a:spcPts val="0"/>
              </a:spcBef>
            </a:pPr>
            <a:r>
              <a:rPr lang="en" dirty="0">
                <a:solidFill>
                  <a:srgbClr val="000000"/>
                </a:solidFill>
              </a:rPr>
              <a:t>CONV3-128: [112x112x128] </a:t>
            </a:r>
            <a:r>
              <a:rPr lang="en" dirty="0">
                <a:solidFill>
                  <a:srgbClr val="FF0000"/>
                </a:solidFill>
              </a:rPr>
              <a:t> memory:  112*112*128=1.6M</a:t>
            </a:r>
            <a:r>
              <a:rPr lang="en" dirty="0">
                <a:solidFill>
                  <a:srgbClr val="000000"/>
                </a:solidFill>
              </a:rPr>
              <a:t>   </a:t>
            </a:r>
            <a:r>
              <a:rPr lang="en" dirty="0">
                <a:solidFill>
                  <a:srgbClr val="0000FF"/>
                </a:solidFill>
              </a:rPr>
              <a:t>params: (3*3*64)*128 = 73,728</a:t>
            </a:r>
          </a:p>
          <a:p>
            <a:pPr algn="l">
              <a:spcBef>
                <a:spcPts val="0"/>
              </a:spcBef>
            </a:pPr>
            <a:r>
              <a:rPr lang="en" dirty="0">
                <a:solidFill>
                  <a:srgbClr val="000000"/>
                </a:solidFill>
              </a:rPr>
              <a:t>CONV3-128: [112x112x128] </a:t>
            </a:r>
            <a:r>
              <a:rPr lang="en" dirty="0">
                <a:solidFill>
                  <a:srgbClr val="FF0000"/>
                </a:solidFill>
              </a:rPr>
              <a:t> memory:  112*112*128=1.6M</a:t>
            </a:r>
            <a:r>
              <a:rPr lang="en" dirty="0">
                <a:solidFill>
                  <a:srgbClr val="000000"/>
                </a:solidFill>
              </a:rPr>
              <a:t>   </a:t>
            </a:r>
            <a:r>
              <a:rPr lang="en" dirty="0">
                <a:solidFill>
                  <a:srgbClr val="0000FF"/>
                </a:solidFill>
              </a:rPr>
              <a:t>params: (3*3*128)*128 = 147,456</a:t>
            </a:r>
          </a:p>
          <a:p>
            <a:pPr algn="l">
              <a:spcBef>
                <a:spcPts val="0"/>
              </a:spcBef>
            </a:pPr>
            <a:r>
              <a:rPr lang="en" dirty="0">
                <a:solidFill>
                  <a:srgbClr val="000000"/>
                </a:solidFill>
              </a:rPr>
              <a:t>POOL2: [56x56x128] </a:t>
            </a:r>
            <a:r>
              <a:rPr lang="en" dirty="0">
                <a:solidFill>
                  <a:srgbClr val="FF0000"/>
                </a:solidFill>
              </a:rPr>
              <a:t> memory:  56*56*128=400K</a:t>
            </a:r>
            <a:r>
              <a:rPr lang="en" dirty="0">
                <a:solidFill>
                  <a:srgbClr val="000000"/>
                </a:solidFill>
              </a:rPr>
              <a:t>   </a:t>
            </a:r>
            <a:r>
              <a:rPr lang="en" dirty="0">
                <a:solidFill>
                  <a:srgbClr val="0000FF"/>
                </a:solidFill>
              </a:rPr>
              <a:t>params: 0</a:t>
            </a:r>
          </a:p>
          <a:p>
            <a:pPr algn="l">
              <a:spcBef>
                <a:spcPts val="0"/>
              </a:spcBef>
            </a:pPr>
            <a:r>
              <a:rPr lang="en" dirty="0">
                <a:solidFill>
                  <a:srgbClr val="000000"/>
                </a:solidFill>
              </a:rPr>
              <a:t>CONV3-256: [56x56x256] </a:t>
            </a:r>
            <a:r>
              <a:rPr lang="en" dirty="0">
                <a:solidFill>
                  <a:srgbClr val="FF0000"/>
                </a:solidFill>
              </a:rPr>
              <a:t> memory:  56*56*256=800K</a:t>
            </a:r>
            <a:r>
              <a:rPr lang="en" dirty="0">
                <a:solidFill>
                  <a:srgbClr val="000000"/>
                </a:solidFill>
              </a:rPr>
              <a:t>   </a:t>
            </a:r>
            <a:r>
              <a:rPr lang="en" dirty="0">
                <a:solidFill>
                  <a:srgbClr val="0000FF"/>
                </a:solidFill>
              </a:rPr>
              <a:t>params: (3*3*128)*256 = 294,912</a:t>
            </a:r>
          </a:p>
          <a:p>
            <a:pPr algn="l">
              <a:spcBef>
                <a:spcPts val="0"/>
              </a:spcBef>
            </a:pPr>
            <a:r>
              <a:rPr lang="en" dirty="0">
                <a:solidFill>
                  <a:srgbClr val="000000"/>
                </a:solidFill>
              </a:rPr>
              <a:t>CONV3-256: [56x56x256] </a:t>
            </a:r>
            <a:r>
              <a:rPr lang="en" dirty="0">
                <a:solidFill>
                  <a:srgbClr val="FF0000"/>
                </a:solidFill>
              </a:rPr>
              <a:t> memory:  56*56*256=800K</a:t>
            </a:r>
            <a:r>
              <a:rPr lang="en" dirty="0">
                <a:solidFill>
                  <a:srgbClr val="000000"/>
                </a:solidFill>
              </a:rPr>
              <a:t>   </a:t>
            </a:r>
            <a:r>
              <a:rPr lang="en" dirty="0">
                <a:solidFill>
                  <a:srgbClr val="0000FF"/>
                </a:solidFill>
              </a:rPr>
              <a:t>params: (3*3*256)*256 = 589,824</a:t>
            </a:r>
          </a:p>
          <a:p>
            <a:pPr algn="l">
              <a:spcBef>
                <a:spcPts val="0"/>
              </a:spcBef>
            </a:pPr>
            <a:r>
              <a:rPr lang="en" dirty="0">
                <a:solidFill>
                  <a:srgbClr val="000000"/>
                </a:solidFill>
              </a:rPr>
              <a:t>CONV3-256: [56x56x256] </a:t>
            </a:r>
            <a:r>
              <a:rPr lang="en" dirty="0">
                <a:solidFill>
                  <a:srgbClr val="FF0000"/>
                </a:solidFill>
              </a:rPr>
              <a:t> memory:  56*56*256=800K</a:t>
            </a:r>
            <a:r>
              <a:rPr lang="en" dirty="0">
                <a:solidFill>
                  <a:srgbClr val="000000"/>
                </a:solidFill>
              </a:rPr>
              <a:t>   </a:t>
            </a:r>
            <a:r>
              <a:rPr lang="en" dirty="0">
                <a:solidFill>
                  <a:srgbClr val="0000FF"/>
                </a:solidFill>
              </a:rPr>
              <a:t>params: (3*3*256)*256 = 589,824</a:t>
            </a:r>
          </a:p>
          <a:p>
            <a:pPr algn="l">
              <a:spcBef>
                <a:spcPts val="0"/>
              </a:spcBef>
            </a:pPr>
            <a:r>
              <a:rPr lang="en" dirty="0">
                <a:solidFill>
                  <a:srgbClr val="000000"/>
                </a:solidFill>
              </a:rPr>
              <a:t>POOL2: [28x28x256] </a:t>
            </a:r>
            <a:r>
              <a:rPr lang="en" dirty="0">
                <a:solidFill>
                  <a:srgbClr val="FF0000"/>
                </a:solidFill>
              </a:rPr>
              <a:t> memory:  28*28*256=200K</a:t>
            </a:r>
            <a:r>
              <a:rPr lang="en" dirty="0">
                <a:solidFill>
                  <a:srgbClr val="000000"/>
                </a:solidFill>
              </a:rPr>
              <a:t>   </a:t>
            </a:r>
            <a:r>
              <a:rPr lang="en" dirty="0">
                <a:solidFill>
                  <a:srgbClr val="0000FF"/>
                </a:solidFill>
              </a:rPr>
              <a:t>params: 0</a:t>
            </a:r>
          </a:p>
          <a:p>
            <a:pPr algn="l">
              <a:spcBef>
                <a:spcPts val="0"/>
              </a:spcBef>
            </a:pPr>
            <a:r>
              <a:rPr lang="en" dirty="0">
                <a:solidFill>
                  <a:srgbClr val="000000"/>
                </a:solidFill>
              </a:rPr>
              <a:t>CONV3-512: [28x28x512] </a:t>
            </a:r>
            <a:r>
              <a:rPr lang="en" dirty="0">
                <a:solidFill>
                  <a:srgbClr val="FF0000"/>
                </a:solidFill>
              </a:rPr>
              <a:t> memory:  28*28*512=400K</a:t>
            </a:r>
            <a:r>
              <a:rPr lang="en" dirty="0">
                <a:solidFill>
                  <a:srgbClr val="000000"/>
                </a:solidFill>
              </a:rPr>
              <a:t>   </a:t>
            </a:r>
            <a:r>
              <a:rPr lang="en" dirty="0">
                <a:solidFill>
                  <a:srgbClr val="0000FF"/>
                </a:solidFill>
              </a:rPr>
              <a:t>params: (3*3*256)*512 = 1,179,648</a:t>
            </a:r>
          </a:p>
          <a:p>
            <a:pPr algn="l">
              <a:spcBef>
                <a:spcPts val="0"/>
              </a:spcBef>
            </a:pPr>
            <a:r>
              <a:rPr lang="en" dirty="0">
                <a:solidFill>
                  <a:srgbClr val="000000"/>
                </a:solidFill>
              </a:rPr>
              <a:t>CONV3-512: [28x28x512] </a:t>
            </a:r>
            <a:r>
              <a:rPr lang="en" dirty="0">
                <a:solidFill>
                  <a:srgbClr val="FF0000"/>
                </a:solidFill>
              </a:rPr>
              <a:t> memory:  28*28*512=400K</a:t>
            </a:r>
            <a:r>
              <a:rPr lang="en" dirty="0">
                <a:solidFill>
                  <a:srgbClr val="000000"/>
                </a:solidFill>
              </a:rPr>
              <a:t>   </a:t>
            </a:r>
            <a:r>
              <a:rPr lang="en" dirty="0">
                <a:solidFill>
                  <a:srgbClr val="0000FF"/>
                </a:solidFill>
              </a:rPr>
              <a:t>params: (3*3*512)*512 = 2,359,296</a:t>
            </a:r>
          </a:p>
          <a:p>
            <a:pPr algn="l">
              <a:spcBef>
                <a:spcPts val="0"/>
              </a:spcBef>
            </a:pPr>
            <a:r>
              <a:rPr lang="en" dirty="0">
                <a:solidFill>
                  <a:srgbClr val="000000"/>
                </a:solidFill>
              </a:rPr>
              <a:t>CONV3-512: [28x28x512] </a:t>
            </a:r>
            <a:r>
              <a:rPr lang="en" dirty="0">
                <a:solidFill>
                  <a:srgbClr val="FF0000"/>
                </a:solidFill>
              </a:rPr>
              <a:t> memory:  28*28*512=400K</a:t>
            </a:r>
            <a:r>
              <a:rPr lang="en" dirty="0">
                <a:solidFill>
                  <a:srgbClr val="000000"/>
                </a:solidFill>
              </a:rPr>
              <a:t>   </a:t>
            </a:r>
            <a:r>
              <a:rPr lang="en" dirty="0">
                <a:solidFill>
                  <a:srgbClr val="0000FF"/>
                </a:solidFill>
              </a:rPr>
              <a:t>params: (3*3*512)*512 = 2,359,296</a:t>
            </a:r>
          </a:p>
          <a:p>
            <a:pPr algn="l">
              <a:spcBef>
                <a:spcPts val="0"/>
              </a:spcBef>
            </a:pPr>
            <a:r>
              <a:rPr lang="en" dirty="0">
                <a:solidFill>
                  <a:srgbClr val="000000"/>
                </a:solidFill>
              </a:rPr>
              <a:t>POOL2: [14x14x512] </a:t>
            </a:r>
            <a:r>
              <a:rPr lang="en" dirty="0">
                <a:solidFill>
                  <a:srgbClr val="FF0000"/>
                </a:solidFill>
              </a:rPr>
              <a:t> memory:  14*14*512=100K</a:t>
            </a:r>
            <a:r>
              <a:rPr lang="en" dirty="0">
                <a:solidFill>
                  <a:srgbClr val="000000"/>
                </a:solidFill>
              </a:rPr>
              <a:t>   </a:t>
            </a:r>
            <a:r>
              <a:rPr lang="en" dirty="0">
                <a:solidFill>
                  <a:srgbClr val="0000FF"/>
                </a:solidFill>
              </a:rPr>
              <a:t>params: 0</a:t>
            </a:r>
          </a:p>
          <a:p>
            <a:pPr algn="l">
              <a:spcBef>
                <a:spcPts val="0"/>
              </a:spcBef>
            </a:pPr>
            <a:r>
              <a:rPr lang="en" dirty="0">
                <a:solidFill>
                  <a:srgbClr val="000000"/>
                </a:solidFill>
              </a:rPr>
              <a:t>CONV3-512: [14x14x512] </a:t>
            </a:r>
            <a:r>
              <a:rPr lang="en" dirty="0">
                <a:solidFill>
                  <a:srgbClr val="FF0000"/>
                </a:solidFill>
              </a:rPr>
              <a:t> memory:  14*14*512=100K</a:t>
            </a:r>
            <a:r>
              <a:rPr lang="en" dirty="0">
                <a:solidFill>
                  <a:srgbClr val="000000"/>
                </a:solidFill>
              </a:rPr>
              <a:t>   </a:t>
            </a:r>
            <a:r>
              <a:rPr lang="en" dirty="0">
                <a:solidFill>
                  <a:srgbClr val="0000FF"/>
                </a:solidFill>
              </a:rPr>
              <a:t>params: (3*3*512)*512 = 2,359,296</a:t>
            </a:r>
          </a:p>
          <a:p>
            <a:pPr algn="l">
              <a:spcBef>
                <a:spcPts val="0"/>
              </a:spcBef>
            </a:pPr>
            <a:r>
              <a:rPr lang="en" dirty="0">
                <a:solidFill>
                  <a:srgbClr val="000000"/>
                </a:solidFill>
              </a:rPr>
              <a:t>CONV3-512: [14x14x512] </a:t>
            </a:r>
            <a:r>
              <a:rPr lang="en" dirty="0">
                <a:solidFill>
                  <a:srgbClr val="FF0000"/>
                </a:solidFill>
              </a:rPr>
              <a:t> memory:  14*14*512=100K</a:t>
            </a:r>
            <a:r>
              <a:rPr lang="en" dirty="0">
                <a:solidFill>
                  <a:srgbClr val="000000"/>
                </a:solidFill>
              </a:rPr>
              <a:t>   </a:t>
            </a:r>
            <a:r>
              <a:rPr lang="en" dirty="0">
                <a:solidFill>
                  <a:srgbClr val="0000FF"/>
                </a:solidFill>
              </a:rPr>
              <a:t>params: (3*3*512)*512 = 2,359,296</a:t>
            </a:r>
          </a:p>
          <a:p>
            <a:pPr algn="l">
              <a:spcBef>
                <a:spcPts val="0"/>
              </a:spcBef>
            </a:pPr>
            <a:r>
              <a:rPr lang="en" dirty="0">
                <a:solidFill>
                  <a:srgbClr val="000000"/>
                </a:solidFill>
              </a:rPr>
              <a:t>CONV3-512: [14x14x512] </a:t>
            </a:r>
            <a:r>
              <a:rPr lang="en" dirty="0">
                <a:solidFill>
                  <a:srgbClr val="FF0000"/>
                </a:solidFill>
              </a:rPr>
              <a:t> memory:  14*14*512=100K</a:t>
            </a:r>
            <a:r>
              <a:rPr lang="en" dirty="0">
                <a:solidFill>
                  <a:srgbClr val="000000"/>
                </a:solidFill>
              </a:rPr>
              <a:t>   </a:t>
            </a:r>
            <a:r>
              <a:rPr lang="en" dirty="0">
                <a:solidFill>
                  <a:srgbClr val="0000FF"/>
                </a:solidFill>
              </a:rPr>
              <a:t>params: (3*3*512)*512 = 2,359,296</a:t>
            </a:r>
          </a:p>
          <a:p>
            <a:pPr algn="l">
              <a:spcBef>
                <a:spcPts val="0"/>
              </a:spcBef>
            </a:pPr>
            <a:r>
              <a:rPr lang="en" dirty="0">
                <a:solidFill>
                  <a:srgbClr val="000000"/>
                </a:solidFill>
              </a:rPr>
              <a:t>POOL2: [7x7x512] </a:t>
            </a:r>
            <a:r>
              <a:rPr lang="en" dirty="0">
                <a:solidFill>
                  <a:srgbClr val="FF0000"/>
                </a:solidFill>
              </a:rPr>
              <a:t> memory:  7*7*512=25K</a:t>
            </a:r>
            <a:r>
              <a:rPr lang="en" dirty="0">
                <a:solidFill>
                  <a:srgbClr val="000000"/>
                </a:solidFill>
              </a:rPr>
              <a:t>  </a:t>
            </a:r>
            <a:r>
              <a:rPr lang="en" dirty="0">
                <a:solidFill>
                  <a:srgbClr val="0000FF"/>
                </a:solidFill>
              </a:rPr>
              <a:t>params: 0</a:t>
            </a:r>
          </a:p>
          <a:p>
            <a:pPr algn="l">
              <a:spcBef>
                <a:spcPts val="0"/>
              </a:spcBef>
            </a:pPr>
            <a:r>
              <a:rPr lang="en" dirty="0">
                <a:solidFill>
                  <a:srgbClr val="000000"/>
                </a:solidFill>
              </a:rPr>
              <a:t>FC: [1x1x4096] </a:t>
            </a:r>
            <a:r>
              <a:rPr lang="en" dirty="0">
                <a:solidFill>
                  <a:srgbClr val="FF0000"/>
                </a:solidFill>
              </a:rPr>
              <a:t> memory:  4096</a:t>
            </a:r>
            <a:r>
              <a:rPr lang="en" dirty="0">
                <a:solidFill>
                  <a:srgbClr val="000000"/>
                </a:solidFill>
              </a:rPr>
              <a:t>  </a:t>
            </a:r>
            <a:r>
              <a:rPr lang="en" dirty="0">
                <a:solidFill>
                  <a:srgbClr val="0000FF"/>
                </a:solidFill>
              </a:rPr>
              <a:t>params: 7*7*512*4096 = 102,760,448</a:t>
            </a:r>
          </a:p>
          <a:p>
            <a:pPr algn="l">
              <a:spcBef>
                <a:spcPts val="0"/>
              </a:spcBef>
            </a:pPr>
            <a:r>
              <a:rPr lang="en" dirty="0">
                <a:solidFill>
                  <a:srgbClr val="000000"/>
                </a:solidFill>
              </a:rPr>
              <a:t>FC: [1x1x4096] </a:t>
            </a:r>
            <a:r>
              <a:rPr lang="en" dirty="0">
                <a:solidFill>
                  <a:srgbClr val="FF0000"/>
                </a:solidFill>
              </a:rPr>
              <a:t> memory:  4096</a:t>
            </a:r>
            <a:r>
              <a:rPr lang="en" dirty="0">
                <a:solidFill>
                  <a:srgbClr val="000000"/>
                </a:solidFill>
              </a:rPr>
              <a:t>  </a:t>
            </a:r>
            <a:r>
              <a:rPr lang="en" dirty="0">
                <a:solidFill>
                  <a:srgbClr val="0000FF"/>
                </a:solidFill>
              </a:rPr>
              <a:t>params: 4096*4096 = 16,777,216</a:t>
            </a:r>
          </a:p>
          <a:p>
            <a:pPr algn="l">
              <a:spcBef>
                <a:spcPts val="0"/>
              </a:spcBef>
              <a:buClr>
                <a:srgbClr val="000000"/>
              </a:buClr>
              <a:buSzPct val="91666"/>
            </a:pPr>
            <a:r>
              <a:rPr lang="en" dirty="0">
                <a:solidFill>
                  <a:srgbClr val="000000"/>
                </a:solidFill>
              </a:rPr>
              <a:t>FC: [1x1x1000] </a:t>
            </a:r>
            <a:r>
              <a:rPr lang="en" dirty="0">
                <a:solidFill>
                  <a:srgbClr val="FF0000"/>
                </a:solidFill>
              </a:rPr>
              <a:t> memory:  1000 </a:t>
            </a:r>
            <a:r>
              <a:rPr lang="en" dirty="0">
                <a:solidFill>
                  <a:srgbClr val="0000FF"/>
                </a:solidFill>
              </a:rPr>
              <a:t>params: 4096*1000 = 4,096,000</a:t>
            </a:r>
          </a:p>
          <a:p>
            <a:pPr>
              <a:spcBef>
                <a:spcPts val="0"/>
              </a:spcBef>
            </a:pPr>
            <a:endParaRPr dirty="0"/>
          </a:p>
        </p:txBody>
      </p:sp>
      <p:sp>
        <p:nvSpPr>
          <p:cNvPr id="915" name="Shape 915"/>
          <p:cNvSpPr/>
          <p:nvPr/>
        </p:nvSpPr>
        <p:spPr>
          <a:xfrm>
            <a:off x="8050133" y="1156350"/>
            <a:ext cx="692100" cy="33669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916" name="Shape 916"/>
          <p:cNvSpPr txBox="1"/>
          <p:nvPr/>
        </p:nvSpPr>
        <p:spPr>
          <a:xfrm>
            <a:off x="3268008" y="794288"/>
            <a:ext cx="2238899" cy="256500"/>
          </a:xfrm>
          <a:prstGeom prst="rect">
            <a:avLst/>
          </a:prstGeom>
          <a:noFill/>
          <a:ln>
            <a:noFill/>
          </a:ln>
        </p:spPr>
        <p:txBody>
          <a:bodyPr lIns="91425" tIns="91425" rIns="91425" bIns="91425" anchor="t" anchorCtr="0">
            <a:noAutofit/>
          </a:bodyPr>
          <a:lstStyle/>
          <a:p>
            <a:pPr>
              <a:spcBef>
                <a:spcPts val="0"/>
              </a:spcBef>
            </a:pPr>
            <a:r>
              <a:rPr lang="en" dirty="0">
                <a:solidFill>
                  <a:srgbClr val="3C78D8"/>
                </a:solidFill>
              </a:rPr>
              <a:t>(not counting biases)</a:t>
            </a:r>
          </a:p>
        </p:txBody>
      </p:sp>
      <p:sp>
        <p:nvSpPr>
          <p:cNvPr id="7" name="Shape 899">
            <a:extLst>
              <a:ext uri="{FF2B5EF4-FFF2-40B4-BE49-F238E27FC236}">
                <a16:creationId xmlns:a16="http://schemas.microsoft.com/office/drawing/2014/main" id="{ABF6A56F-66D2-974A-9860-AEF8A782158B}"/>
              </a:ext>
            </a:extLst>
          </p:cNvPr>
          <p:cNvSpPr txBox="1"/>
          <p:nvPr/>
        </p:nvSpPr>
        <p:spPr>
          <a:xfrm>
            <a:off x="618600" y="92662"/>
            <a:ext cx="7906800" cy="760314"/>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VGGNet</a:t>
            </a:r>
            <a:endParaRPr lang="en" sz="3000" dirty="0"/>
          </a:p>
        </p:txBody>
      </p:sp>
    </p:spTree>
    <p:extLst>
      <p:ext uri="{BB962C8B-B14F-4D97-AF65-F5344CB8AC3E}">
        <p14:creationId xmlns:p14="http://schemas.microsoft.com/office/powerpoint/2010/main" val="36485221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912" name="Shape 912"/>
          <p:cNvPicPr preferRelativeResize="0"/>
          <p:nvPr/>
        </p:nvPicPr>
        <p:blipFill>
          <a:blip r:embed="rId3">
            <a:alphaModFix/>
          </a:blip>
          <a:stretch>
            <a:fillRect/>
          </a:stretch>
        </p:blipFill>
        <p:spPr>
          <a:xfrm>
            <a:off x="6648601" y="992099"/>
            <a:ext cx="2298849" cy="4395074"/>
          </a:xfrm>
          <a:prstGeom prst="rect">
            <a:avLst/>
          </a:prstGeom>
          <a:noFill/>
          <a:ln>
            <a:noFill/>
          </a:ln>
        </p:spPr>
      </p:pic>
      <p:sp>
        <p:nvSpPr>
          <p:cNvPr id="913" name="Shape 913"/>
          <p:cNvSpPr txBox="1"/>
          <p:nvPr/>
        </p:nvSpPr>
        <p:spPr>
          <a:xfrm>
            <a:off x="188000" y="1079451"/>
            <a:ext cx="4383900" cy="863099"/>
          </a:xfrm>
          <a:prstGeom prst="rect">
            <a:avLst/>
          </a:prstGeom>
          <a:noFill/>
          <a:ln>
            <a:noFill/>
          </a:ln>
        </p:spPr>
        <p:txBody>
          <a:bodyPr lIns="91425" tIns="91425" rIns="91425" bIns="91425" anchor="t" anchorCtr="0">
            <a:noAutofit/>
          </a:bodyPr>
          <a:lstStyle/>
          <a:p>
            <a:pPr>
              <a:spcBef>
                <a:spcPts val="0"/>
              </a:spcBef>
            </a:pPr>
            <a:endParaRPr/>
          </a:p>
        </p:txBody>
      </p:sp>
      <p:sp>
        <p:nvSpPr>
          <p:cNvPr id="914" name="Shape 914"/>
          <p:cNvSpPr txBox="1"/>
          <p:nvPr/>
        </p:nvSpPr>
        <p:spPr>
          <a:xfrm>
            <a:off x="-17183" y="852975"/>
            <a:ext cx="6570383" cy="4235899"/>
          </a:xfrm>
          <a:prstGeom prst="rect">
            <a:avLst/>
          </a:prstGeom>
          <a:noFill/>
          <a:ln>
            <a:noFill/>
          </a:ln>
        </p:spPr>
        <p:txBody>
          <a:bodyPr lIns="91425" tIns="91425" rIns="91425" bIns="91425" anchor="t" anchorCtr="0">
            <a:noAutofit/>
          </a:bodyPr>
          <a:lstStyle/>
          <a:p>
            <a:pPr>
              <a:spcBef>
                <a:spcPts val="0"/>
              </a:spcBef>
            </a:pPr>
            <a:endParaRPr dirty="0"/>
          </a:p>
          <a:p>
            <a:pPr algn="l">
              <a:spcBef>
                <a:spcPts val="0"/>
              </a:spcBef>
            </a:pPr>
            <a:r>
              <a:rPr lang="en" dirty="0"/>
              <a:t>INPUT: [224x224x3]       </a:t>
            </a:r>
            <a:r>
              <a:rPr lang="en" dirty="0">
                <a:solidFill>
                  <a:srgbClr val="FF0000"/>
                </a:solidFill>
              </a:rPr>
              <a:t> memory:  224*224*3=150K</a:t>
            </a:r>
            <a:r>
              <a:rPr lang="en" dirty="0"/>
              <a:t>   </a:t>
            </a:r>
            <a:r>
              <a:rPr lang="en" dirty="0">
                <a:solidFill>
                  <a:srgbClr val="0000FF"/>
                </a:solidFill>
              </a:rPr>
              <a:t>params: 0</a:t>
            </a:r>
          </a:p>
          <a:p>
            <a:pPr algn="l">
              <a:spcBef>
                <a:spcPts val="0"/>
              </a:spcBef>
            </a:pPr>
            <a:r>
              <a:rPr lang="en" dirty="0"/>
              <a:t>CONV3-64: [224x224x64] </a:t>
            </a:r>
            <a:r>
              <a:rPr lang="en" dirty="0">
                <a:solidFill>
                  <a:srgbClr val="FF0000"/>
                </a:solidFill>
              </a:rPr>
              <a:t> memory:  224*224*64=3.2M</a:t>
            </a:r>
            <a:r>
              <a:rPr lang="en" dirty="0">
                <a:solidFill>
                  <a:srgbClr val="000000"/>
                </a:solidFill>
              </a:rPr>
              <a:t>   </a:t>
            </a:r>
            <a:r>
              <a:rPr lang="en" dirty="0">
                <a:solidFill>
                  <a:srgbClr val="0000FF"/>
                </a:solidFill>
              </a:rPr>
              <a:t>params: (3*3*3)*64 = 1,728</a:t>
            </a:r>
          </a:p>
          <a:p>
            <a:pPr algn="l">
              <a:spcBef>
                <a:spcPts val="0"/>
              </a:spcBef>
            </a:pPr>
            <a:r>
              <a:rPr lang="en" dirty="0">
                <a:solidFill>
                  <a:srgbClr val="000000"/>
                </a:solidFill>
              </a:rPr>
              <a:t>CONV3-64: [224x224x64] </a:t>
            </a:r>
            <a:r>
              <a:rPr lang="en" dirty="0">
                <a:solidFill>
                  <a:srgbClr val="FF0000"/>
                </a:solidFill>
              </a:rPr>
              <a:t> memory:  224*224*64=3.2M</a:t>
            </a:r>
            <a:r>
              <a:rPr lang="en" dirty="0">
                <a:solidFill>
                  <a:srgbClr val="000000"/>
                </a:solidFill>
              </a:rPr>
              <a:t>   </a:t>
            </a:r>
            <a:r>
              <a:rPr lang="en" dirty="0">
                <a:solidFill>
                  <a:srgbClr val="0000FF"/>
                </a:solidFill>
              </a:rPr>
              <a:t>params: (3*3*64)*64 = 36,864</a:t>
            </a:r>
          </a:p>
          <a:p>
            <a:pPr algn="l">
              <a:spcBef>
                <a:spcPts val="0"/>
              </a:spcBef>
            </a:pPr>
            <a:r>
              <a:rPr lang="en" dirty="0">
                <a:solidFill>
                  <a:srgbClr val="000000"/>
                </a:solidFill>
              </a:rPr>
              <a:t>POOL2: [112x112x64] </a:t>
            </a:r>
            <a:r>
              <a:rPr lang="en" dirty="0">
                <a:solidFill>
                  <a:srgbClr val="FF0000"/>
                </a:solidFill>
              </a:rPr>
              <a:t> memory:  112*112*64=800K</a:t>
            </a:r>
            <a:r>
              <a:rPr lang="en" dirty="0">
                <a:solidFill>
                  <a:srgbClr val="000000"/>
                </a:solidFill>
              </a:rPr>
              <a:t>   </a:t>
            </a:r>
            <a:r>
              <a:rPr lang="en" dirty="0">
                <a:solidFill>
                  <a:srgbClr val="0000FF"/>
                </a:solidFill>
              </a:rPr>
              <a:t>params: 0</a:t>
            </a:r>
          </a:p>
          <a:p>
            <a:pPr algn="l">
              <a:spcBef>
                <a:spcPts val="0"/>
              </a:spcBef>
            </a:pPr>
            <a:r>
              <a:rPr lang="en" dirty="0">
                <a:solidFill>
                  <a:srgbClr val="000000"/>
                </a:solidFill>
              </a:rPr>
              <a:t>CONV3-128: [112x112x128] </a:t>
            </a:r>
            <a:r>
              <a:rPr lang="en" dirty="0">
                <a:solidFill>
                  <a:srgbClr val="FF0000"/>
                </a:solidFill>
              </a:rPr>
              <a:t> memory:  112*112*128=1.6M</a:t>
            </a:r>
            <a:r>
              <a:rPr lang="en" dirty="0">
                <a:solidFill>
                  <a:srgbClr val="000000"/>
                </a:solidFill>
              </a:rPr>
              <a:t>   </a:t>
            </a:r>
            <a:r>
              <a:rPr lang="en" dirty="0">
                <a:solidFill>
                  <a:srgbClr val="0000FF"/>
                </a:solidFill>
              </a:rPr>
              <a:t>params: (3*3*64)*128 = 73,728</a:t>
            </a:r>
          </a:p>
          <a:p>
            <a:pPr algn="l">
              <a:spcBef>
                <a:spcPts val="0"/>
              </a:spcBef>
            </a:pPr>
            <a:r>
              <a:rPr lang="en" dirty="0">
                <a:solidFill>
                  <a:srgbClr val="000000"/>
                </a:solidFill>
              </a:rPr>
              <a:t>CONV3-128: [112x112x128] </a:t>
            </a:r>
            <a:r>
              <a:rPr lang="en" dirty="0">
                <a:solidFill>
                  <a:srgbClr val="FF0000"/>
                </a:solidFill>
              </a:rPr>
              <a:t> memory:  112*112*128=1.6M</a:t>
            </a:r>
            <a:r>
              <a:rPr lang="en" dirty="0">
                <a:solidFill>
                  <a:srgbClr val="000000"/>
                </a:solidFill>
              </a:rPr>
              <a:t>   </a:t>
            </a:r>
            <a:r>
              <a:rPr lang="en" dirty="0">
                <a:solidFill>
                  <a:srgbClr val="0000FF"/>
                </a:solidFill>
              </a:rPr>
              <a:t>params: (3*3*128)*128 = 147,456</a:t>
            </a:r>
          </a:p>
          <a:p>
            <a:pPr algn="l">
              <a:spcBef>
                <a:spcPts val="0"/>
              </a:spcBef>
            </a:pPr>
            <a:r>
              <a:rPr lang="en" dirty="0">
                <a:solidFill>
                  <a:srgbClr val="000000"/>
                </a:solidFill>
              </a:rPr>
              <a:t>POOL2: [56x56x128] </a:t>
            </a:r>
            <a:r>
              <a:rPr lang="en" dirty="0">
                <a:solidFill>
                  <a:srgbClr val="FF0000"/>
                </a:solidFill>
              </a:rPr>
              <a:t> memory:  56*56*128=400K</a:t>
            </a:r>
            <a:r>
              <a:rPr lang="en" dirty="0">
                <a:solidFill>
                  <a:srgbClr val="000000"/>
                </a:solidFill>
              </a:rPr>
              <a:t>   </a:t>
            </a:r>
            <a:r>
              <a:rPr lang="en" dirty="0">
                <a:solidFill>
                  <a:srgbClr val="0000FF"/>
                </a:solidFill>
              </a:rPr>
              <a:t>params: 0</a:t>
            </a:r>
          </a:p>
          <a:p>
            <a:pPr algn="l">
              <a:spcBef>
                <a:spcPts val="0"/>
              </a:spcBef>
            </a:pPr>
            <a:r>
              <a:rPr lang="en" dirty="0">
                <a:solidFill>
                  <a:srgbClr val="000000"/>
                </a:solidFill>
              </a:rPr>
              <a:t>CONV3-256: [56x56x256] </a:t>
            </a:r>
            <a:r>
              <a:rPr lang="en" dirty="0">
                <a:solidFill>
                  <a:srgbClr val="FF0000"/>
                </a:solidFill>
              </a:rPr>
              <a:t> memory:  56*56*256=800K</a:t>
            </a:r>
            <a:r>
              <a:rPr lang="en" dirty="0">
                <a:solidFill>
                  <a:srgbClr val="000000"/>
                </a:solidFill>
              </a:rPr>
              <a:t>   </a:t>
            </a:r>
            <a:r>
              <a:rPr lang="en" dirty="0">
                <a:solidFill>
                  <a:srgbClr val="0000FF"/>
                </a:solidFill>
              </a:rPr>
              <a:t>params: (3*3*128)*256 = 294,912</a:t>
            </a:r>
          </a:p>
          <a:p>
            <a:pPr algn="l">
              <a:spcBef>
                <a:spcPts val="0"/>
              </a:spcBef>
            </a:pPr>
            <a:r>
              <a:rPr lang="en" dirty="0">
                <a:solidFill>
                  <a:srgbClr val="000000"/>
                </a:solidFill>
              </a:rPr>
              <a:t>CONV3-256: [56x56x256] </a:t>
            </a:r>
            <a:r>
              <a:rPr lang="en" dirty="0">
                <a:solidFill>
                  <a:srgbClr val="FF0000"/>
                </a:solidFill>
              </a:rPr>
              <a:t> memory:  56*56*256=800K</a:t>
            </a:r>
            <a:r>
              <a:rPr lang="en" dirty="0">
                <a:solidFill>
                  <a:srgbClr val="000000"/>
                </a:solidFill>
              </a:rPr>
              <a:t>   </a:t>
            </a:r>
            <a:r>
              <a:rPr lang="en" dirty="0">
                <a:solidFill>
                  <a:srgbClr val="0000FF"/>
                </a:solidFill>
              </a:rPr>
              <a:t>params: (3*3*256)*256 = 589,824</a:t>
            </a:r>
          </a:p>
          <a:p>
            <a:pPr algn="l">
              <a:spcBef>
                <a:spcPts val="0"/>
              </a:spcBef>
            </a:pPr>
            <a:r>
              <a:rPr lang="en" dirty="0">
                <a:solidFill>
                  <a:srgbClr val="000000"/>
                </a:solidFill>
              </a:rPr>
              <a:t>CONV3-256: [56x56x256] </a:t>
            </a:r>
            <a:r>
              <a:rPr lang="en" dirty="0">
                <a:solidFill>
                  <a:srgbClr val="FF0000"/>
                </a:solidFill>
              </a:rPr>
              <a:t> memory:  56*56*256=800K</a:t>
            </a:r>
            <a:r>
              <a:rPr lang="en" dirty="0">
                <a:solidFill>
                  <a:srgbClr val="000000"/>
                </a:solidFill>
              </a:rPr>
              <a:t>   </a:t>
            </a:r>
            <a:r>
              <a:rPr lang="en" dirty="0">
                <a:solidFill>
                  <a:srgbClr val="0000FF"/>
                </a:solidFill>
              </a:rPr>
              <a:t>params: (3*3*256)*256 = 589,824</a:t>
            </a:r>
          </a:p>
          <a:p>
            <a:pPr algn="l">
              <a:spcBef>
                <a:spcPts val="0"/>
              </a:spcBef>
            </a:pPr>
            <a:r>
              <a:rPr lang="en" dirty="0">
                <a:solidFill>
                  <a:srgbClr val="000000"/>
                </a:solidFill>
              </a:rPr>
              <a:t>POOL2: [28x28x256] </a:t>
            </a:r>
            <a:r>
              <a:rPr lang="en" dirty="0">
                <a:solidFill>
                  <a:srgbClr val="FF0000"/>
                </a:solidFill>
              </a:rPr>
              <a:t> memory:  28*28*256=200K</a:t>
            </a:r>
            <a:r>
              <a:rPr lang="en" dirty="0">
                <a:solidFill>
                  <a:srgbClr val="000000"/>
                </a:solidFill>
              </a:rPr>
              <a:t>   </a:t>
            </a:r>
            <a:r>
              <a:rPr lang="en" dirty="0">
                <a:solidFill>
                  <a:srgbClr val="0000FF"/>
                </a:solidFill>
              </a:rPr>
              <a:t>params: 0</a:t>
            </a:r>
          </a:p>
          <a:p>
            <a:pPr algn="l">
              <a:spcBef>
                <a:spcPts val="0"/>
              </a:spcBef>
            </a:pPr>
            <a:r>
              <a:rPr lang="en" dirty="0">
                <a:solidFill>
                  <a:srgbClr val="000000"/>
                </a:solidFill>
              </a:rPr>
              <a:t>CONV3-512: [28x28x512] </a:t>
            </a:r>
            <a:r>
              <a:rPr lang="en" dirty="0">
                <a:solidFill>
                  <a:srgbClr val="FF0000"/>
                </a:solidFill>
              </a:rPr>
              <a:t> memory:  28*28*512=400K</a:t>
            </a:r>
            <a:r>
              <a:rPr lang="en" dirty="0">
                <a:solidFill>
                  <a:srgbClr val="000000"/>
                </a:solidFill>
              </a:rPr>
              <a:t>   </a:t>
            </a:r>
            <a:r>
              <a:rPr lang="en" dirty="0">
                <a:solidFill>
                  <a:srgbClr val="0000FF"/>
                </a:solidFill>
              </a:rPr>
              <a:t>params: (3*3*256)*512 = 1,179,648</a:t>
            </a:r>
          </a:p>
          <a:p>
            <a:pPr algn="l">
              <a:spcBef>
                <a:spcPts val="0"/>
              </a:spcBef>
            </a:pPr>
            <a:r>
              <a:rPr lang="en" dirty="0">
                <a:solidFill>
                  <a:srgbClr val="000000"/>
                </a:solidFill>
              </a:rPr>
              <a:t>CONV3-512: [28x28x512] </a:t>
            </a:r>
            <a:r>
              <a:rPr lang="en" dirty="0">
                <a:solidFill>
                  <a:srgbClr val="FF0000"/>
                </a:solidFill>
              </a:rPr>
              <a:t> memory:  28*28*512=400K</a:t>
            </a:r>
            <a:r>
              <a:rPr lang="en" dirty="0">
                <a:solidFill>
                  <a:srgbClr val="000000"/>
                </a:solidFill>
              </a:rPr>
              <a:t>   </a:t>
            </a:r>
            <a:r>
              <a:rPr lang="en" dirty="0">
                <a:solidFill>
                  <a:srgbClr val="0000FF"/>
                </a:solidFill>
              </a:rPr>
              <a:t>params: (3*3*512)*512 = 2,359,296</a:t>
            </a:r>
          </a:p>
          <a:p>
            <a:pPr algn="l">
              <a:spcBef>
                <a:spcPts val="0"/>
              </a:spcBef>
            </a:pPr>
            <a:r>
              <a:rPr lang="en" dirty="0">
                <a:solidFill>
                  <a:srgbClr val="000000"/>
                </a:solidFill>
              </a:rPr>
              <a:t>CONV3-512: [28x28x512] </a:t>
            </a:r>
            <a:r>
              <a:rPr lang="en" dirty="0">
                <a:solidFill>
                  <a:srgbClr val="FF0000"/>
                </a:solidFill>
              </a:rPr>
              <a:t> memory:  28*28*512=400K</a:t>
            </a:r>
            <a:r>
              <a:rPr lang="en" dirty="0">
                <a:solidFill>
                  <a:srgbClr val="000000"/>
                </a:solidFill>
              </a:rPr>
              <a:t>   </a:t>
            </a:r>
            <a:r>
              <a:rPr lang="en" dirty="0">
                <a:solidFill>
                  <a:srgbClr val="0000FF"/>
                </a:solidFill>
              </a:rPr>
              <a:t>params: (3*3*512)*512 = 2,359,296</a:t>
            </a:r>
          </a:p>
          <a:p>
            <a:pPr algn="l">
              <a:spcBef>
                <a:spcPts val="0"/>
              </a:spcBef>
            </a:pPr>
            <a:r>
              <a:rPr lang="en" dirty="0">
                <a:solidFill>
                  <a:srgbClr val="000000"/>
                </a:solidFill>
              </a:rPr>
              <a:t>POOL2: [14x14x512] </a:t>
            </a:r>
            <a:r>
              <a:rPr lang="en" dirty="0">
                <a:solidFill>
                  <a:srgbClr val="FF0000"/>
                </a:solidFill>
              </a:rPr>
              <a:t> memory:  14*14*512=100K</a:t>
            </a:r>
            <a:r>
              <a:rPr lang="en" dirty="0">
                <a:solidFill>
                  <a:srgbClr val="000000"/>
                </a:solidFill>
              </a:rPr>
              <a:t>   </a:t>
            </a:r>
            <a:r>
              <a:rPr lang="en" dirty="0">
                <a:solidFill>
                  <a:srgbClr val="0000FF"/>
                </a:solidFill>
              </a:rPr>
              <a:t>params: 0</a:t>
            </a:r>
          </a:p>
          <a:p>
            <a:pPr algn="l">
              <a:spcBef>
                <a:spcPts val="0"/>
              </a:spcBef>
            </a:pPr>
            <a:r>
              <a:rPr lang="en" dirty="0">
                <a:solidFill>
                  <a:srgbClr val="000000"/>
                </a:solidFill>
              </a:rPr>
              <a:t>CONV3-512: [14x14x512] </a:t>
            </a:r>
            <a:r>
              <a:rPr lang="en" dirty="0">
                <a:solidFill>
                  <a:srgbClr val="FF0000"/>
                </a:solidFill>
              </a:rPr>
              <a:t> memory:  14*14*512=100K</a:t>
            </a:r>
            <a:r>
              <a:rPr lang="en" dirty="0">
                <a:solidFill>
                  <a:srgbClr val="000000"/>
                </a:solidFill>
              </a:rPr>
              <a:t>   </a:t>
            </a:r>
            <a:r>
              <a:rPr lang="en" dirty="0">
                <a:solidFill>
                  <a:srgbClr val="0000FF"/>
                </a:solidFill>
              </a:rPr>
              <a:t>params: (3*3*512)*512 = 2,359,296</a:t>
            </a:r>
          </a:p>
          <a:p>
            <a:pPr algn="l">
              <a:spcBef>
                <a:spcPts val="0"/>
              </a:spcBef>
            </a:pPr>
            <a:r>
              <a:rPr lang="en" dirty="0">
                <a:solidFill>
                  <a:srgbClr val="000000"/>
                </a:solidFill>
              </a:rPr>
              <a:t>CONV3-512: [14x14x512] </a:t>
            </a:r>
            <a:r>
              <a:rPr lang="en" dirty="0">
                <a:solidFill>
                  <a:srgbClr val="FF0000"/>
                </a:solidFill>
              </a:rPr>
              <a:t> memory:  14*14*512=100K</a:t>
            </a:r>
            <a:r>
              <a:rPr lang="en" dirty="0">
                <a:solidFill>
                  <a:srgbClr val="000000"/>
                </a:solidFill>
              </a:rPr>
              <a:t>   </a:t>
            </a:r>
            <a:r>
              <a:rPr lang="en" dirty="0">
                <a:solidFill>
                  <a:srgbClr val="0000FF"/>
                </a:solidFill>
              </a:rPr>
              <a:t>params: (3*3*512)*512 = 2,359,296</a:t>
            </a:r>
          </a:p>
          <a:p>
            <a:pPr algn="l">
              <a:spcBef>
                <a:spcPts val="0"/>
              </a:spcBef>
            </a:pPr>
            <a:r>
              <a:rPr lang="en" dirty="0">
                <a:solidFill>
                  <a:srgbClr val="000000"/>
                </a:solidFill>
              </a:rPr>
              <a:t>CONV3-512: [14x14x512] </a:t>
            </a:r>
            <a:r>
              <a:rPr lang="en" dirty="0">
                <a:solidFill>
                  <a:srgbClr val="FF0000"/>
                </a:solidFill>
              </a:rPr>
              <a:t> memory:  14*14*512=100K</a:t>
            </a:r>
            <a:r>
              <a:rPr lang="en" dirty="0">
                <a:solidFill>
                  <a:srgbClr val="000000"/>
                </a:solidFill>
              </a:rPr>
              <a:t>   </a:t>
            </a:r>
            <a:r>
              <a:rPr lang="en" dirty="0">
                <a:solidFill>
                  <a:srgbClr val="0000FF"/>
                </a:solidFill>
              </a:rPr>
              <a:t>params: (3*3*512)*512 = 2,359,296</a:t>
            </a:r>
          </a:p>
          <a:p>
            <a:pPr algn="l">
              <a:spcBef>
                <a:spcPts val="0"/>
              </a:spcBef>
            </a:pPr>
            <a:r>
              <a:rPr lang="en" dirty="0">
                <a:solidFill>
                  <a:srgbClr val="000000"/>
                </a:solidFill>
              </a:rPr>
              <a:t>POOL2: [7x7x512] </a:t>
            </a:r>
            <a:r>
              <a:rPr lang="en" dirty="0">
                <a:solidFill>
                  <a:srgbClr val="FF0000"/>
                </a:solidFill>
              </a:rPr>
              <a:t> memory:  7*7*512=25K</a:t>
            </a:r>
            <a:r>
              <a:rPr lang="en" dirty="0">
                <a:solidFill>
                  <a:srgbClr val="000000"/>
                </a:solidFill>
              </a:rPr>
              <a:t>  </a:t>
            </a:r>
            <a:r>
              <a:rPr lang="en" dirty="0">
                <a:solidFill>
                  <a:srgbClr val="0000FF"/>
                </a:solidFill>
              </a:rPr>
              <a:t>params: 0</a:t>
            </a:r>
          </a:p>
          <a:p>
            <a:pPr algn="l">
              <a:spcBef>
                <a:spcPts val="0"/>
              </a:spcBef>
            </a:pPr>
            <a:r>
              <a:rPr lang="en" dirty="0">
                <a:solidFill>
                  <a:srgbClr val="000000"/>
                </a:solidFill>
              </a:rPr>
              <a:t>FC: [1x1x4096] </a:t>
            </a:r>
            <a:r>
              <a:rPr lang="en" dirty="0">
                <a:solidFill>
                  <a:srgbClr val="FF0000"/>
                </a:solidFill>
              </a:rPr>
              <a:t> memory:  4096</a:t>
            </a:r>
            <a:r>
              <a:rPr lang="en" dirty="0">
                <a:solidFill>
                  <a:srgbClr val="000000"/>
                </a:solidFill>
              </a:rPr>
              <a:t>  </a:t>
            </a:r>
            <a:r>
              <a:rPr lang="en" dirty="0">
                <a:solidFill>
                  <a:srgbClr val="0000FF"/>
                </a:solidFill>
              </a:rPr>
              <a:t>params: 7*7*512*4096 = 102,760,448</a:t>
            </a:r>
          </a:p>
          <a:p>
            <a:pPr algn="l">
              <a:spcBef>
                <a:spcPts val="0"/>
              </a:spcBef>
            </a:pPr>
            <a:r>
              <a:rPr lang="en" dirty="0">
                <a:solidFill>
                  <a:srgbClr val="000000"/>
                </a:solidFill>
              </a:rPr>
              <a:t>FC: [1x1x4096] </a:t>
            </a:r>
            <a:r>
              <a:rPr lang="en" dirty="0">
                <a:solidFill>
                  <a:srgbClr val="FF0000"/>
                </a:solidFill>
              </a:rPr>
              <a:t> memory:  4096</a:t>
            </a:r>
            <a:r>
              <a:rPr lang="en" dirty="0">
                <a:solidFill>
                  <a:srgbClr val="000000"/>
                </a:solidFill>
              </a:rPr>
              <a:t>  </a:t>
            </a:r>
            <a:r>
              <a:rPr lang="en" dirty="0">
                <a:solidFill>
                  <a:srgbClr val="0000FF"/>
                </a:solidFill>
              </a:rPr>
              <a:t>params: 4096*4096 = 16,777,216</a:t>
            </a:r>
          </a:p>
          <a:p>
            <a:pPr algn="l">
              <a:spcBef>
                <a:spcPts val="0"/>
              </a:spcBef>
              <a:buClr>
                <a:srgbClr val="000000"/>
              </a:buClr>
              <a:buSzPct val="91666"/>
            </a:pPr>
            <a:r>
              <a:rPr lang="en" dirty="0">
                <a:solidFill>
                  <a:srgbClr val="000000"/>
                </a:solidFill>
              </a:rPr>
              <a:t>FC: [1x1x1000] </a:t>
            </a:r>
            <a:r>
              <a:rPr lang="en" dirty="0">
                <a:solidFill>
                  <a:srgbClr val="FF0000"/>
                </a:solidFill>
              </a:rPr>
              <a:t> memory:  1000 </a:t>
            </a:r>
            <a:r>
              <a:rPr lang="en" dirty="0">
                <a:solidFill>
                  <a:srgbClr val="0000FF"/>
                </a:solidFill>
              </a:rPr>
              <a:t>params: 4096*1000 = 4,096,000</a:t>
            </a:r>
          </a:p>
          <a:p>
            <a:pPr>
              <a:spcBef>
                <a:spcPts val="0"/>
              </a:spcBef>
            </a:pPr>
            <a:endParaRPr dirty="0"/>
          </a:p>
        </p:txBody>
      </p:sp>
      <p:sp>
        <p:nvSpPr>
          <p:cNvPr id="915" name="Shape 915"/>
          <p:cNvSpPr/>
          <p:nvPr/>
        </p:nvSpPr>
        <p:spPr>
          <a:xfrm>
            <a:off x="8050133" y="1156350"/>
            <a:ext cx="692100" cy="33669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pPr>
            <a:endParaRPr/>
          </a:p>
        </p:txBody>
      </p:sp>
      <p:sp>
        <p:nvSpPr>
          <p:cNvPr id="916" name="Shape 916"/>
          <p:cNvSpPr txBox="1"/>
          <p:nvPr/>
        </p:nvSpPr>
        <p:spPr>
          <a:xfrm>
            <a:off x="3268008" y="794288"/>
            <a:ext cx="2238899" cy="256500"/>
          </a:xfrm>
          <a:prstGeom prst="rect">
            <a:avLst/>
          </a:prstGeom>
          <a:noFill/>
          <a:ln>
            <a:noFill/>
          </a:ln>
        </p:spPr>
        <p:txBody>
          <a:bodyPr lIns="91425" tIns="91425" rIns="91425" bIns="91425" anchor="t" anchorCtr="0">
            <a:noAutofit/>
          </a:bodyPr>
          <a:lstStyle/>
          <a:p>
            <a:pPr>
              <a:spcBef>
                <a:spcPts val="0"/>
              </a:spcBef>
            </a:pPr>
            <a:r>
              <a:rPr lang="en" dirty="0">
                <a:solidFill>
                  <a:srgbClr val="3C78D8"/>
                </a:solidFill>
              </a:rPr>
              <a:t>(not counting biases)</a:t>
            </a:r>
          </a:p>
        </p:txBody>
      </p:sp>
      <p:sp>
        <p:nvSpPr>
          <p:cNvPr id="7" name="Shape 899">
            <a:extLst>
              <a:ext uri="{FF2B5EF4-FFF2-40B4-BE49-F238E27FC236}">
                <a16:creationId xmlns:a16="http://schemas.microsoft.com/office/drawing/2014/main" id="{ABF6A56F-66D2-974A-9860-AEF8A782158B}"/>
              </a:ext>
            </a:extLst>
          </p:cNvPr>
          <p:cNvSpPr txBox="1"/>
          <p:nvPr/>
        </p:nvSpPr>
        <p:spPr>
          <a:xfrm>
            <a:off x="618600" y="92662"/>
            <a:ext cx="7906800" cy="760314"/>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VGGNet</a:t>
            </a:r>
            <a:endParaRPr lang="en" sz="3000" dirty="0"/>
          </a:p>
        </p:txBody>
      </p:sp>
      <p:sp>
        <p:nvSpPr>
          <p:cNvPr id="8" name="Shape 927">
            <a:extLst>
              <a:ext uri="{FF2B5EF4-FFF2-40B4-BE49-F238E27FC236}">
                <a16:creationId xmlns:a16="http://schemas.microsoft.com/office/drawing/2014/main" id="{83CC4CC7-D9C2-CC4F-A0BE-F5EBE0697247}"/>
              </a:ext>
            </a:extLst>
          </p:cNvPr>
          <p:cNvSpPr txBox="1"/>
          <p:nvPr/>
        </p:nvSpPr>
        <p:spPr>
          <a:xfrm>
            <a:off x="119651" y="5457901"/>
            <a:ext cx="6383699" cy="485699"/>
          </a:xfrm>
          <a:prstGeom prst="rect">
            <a:avLst/>
          </a:prstGeom>
          <a:noFill/>
          <a:ln>
            <a:noFill/>
          </a:ln>
        </p:spPr>
        <p:txBody>
          <a:bodyPr lIns="91425" tIns="91425" rIns="91425" bIns="91425" anchor="t" anchorCtr="0">
            <a:noAutofit/>
          </a:bodyPr>
          <a:lstStyle/>
          <a:p>
            <a:pPr>
              <a:spcBef>
                <a:spcPts val="0"/>
              </a:spcBef>
            </a:pPr>
            <a:r>
              <a:rPr lang="en">
                <a:solidFill>
                  <a:srgbClr val="FF0000"/>
                </a:solidFill>
              </a:rPr>
              <a:t>TOTAL memory: 24M * 4 bytes ~= 93MB / image</a:t>
            </a:r>
            <a:r>
              <a:rPr lang="en"/>
              <a:t> (only forward! ~*2 for bwd)</a:t>
            </a:r>
          </a:p>
          <a:p>
            <a:pPr>
              <a:spcBef>
                <a:spcPts val="0"/>
              </a:spcBef>
            </a:pPr>
            <a:r>
              <a:rPr lang="en">
                <a:solidFill>
                  <a:srgbClr val="0000FF"/>
                </a:solidFill>
              </a:rPr>
              <a:t>TOTAL params: 138M parameters</a:t>
            </a:r>
          </a:p>
        </p:txBody>
      </p:sp>
    </p:spTree>
    <p:extLst>
      <p:ext uri="{BB962C8B-B14F-4D97-AF65-F5344CB8AC3E}">
        <p14:creationId xmlns:p14="http://schemas.microsoft.com/office/powerpoint/2010/main" val="15896613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3" name="Shape 913"/>
          <p:cNvSpPr txBox="1"/>
          <p:nvPr/>
        </p:nvSpPr>
        <p:spPr>
          <a:xfrm>
            <a:off x="188000" y="1079451"/>
            <a:ext cx="4383900" cy="863099"/>
          </a:xfrm>
          <a:prstGeom prst="rect">
            <a:avLst/>
          </a:prstGeom>
          <a:noFill/>
          <a:ln>
            <a:noFill/>
          </a:ln>
        </p:spPr>
        <p:txBody>
          <a:bodyPr lIns="91425" tIns="91425" rIns="91425" bIns="91425" anchor="t" anchorCtr="0">
            <a:noAutofit/>
          </a:bodyPr>
          <a:lstStyle/>
          <a:p>
            <a:pPr>
              <a:spcBef>
                <a:spcPts val="0"/>
              </a:spcBef>
            </a:pPr>
            <a:endParaRPr/>
          </a:p>
        </p:txBody>
      </p:sp>
      <p:sp>
        <p:nvSpPr>
          <p:cNvPr id="914" name="Shape 914"/>
          <p:cNvSpPr txBox="1"/>
          <p:nvPr/>
        </p:nvSpPr>
        <p:spPr>
          <a:xfrm>
            <a:off x="-17183" y="852975"/>
            <a:ext cx="6570383" cy="4431125"/>
          </a:xfrm>
          <a:prstGeom prst="rect">
            <a:avLst/>
          </a:prstGeom>
          <a:noFill/>
          <a:ln>
            <a:noFill/>
          </a:ln>
        </p:spPr>
        <p:txBody>
          <a:bodyPr lIns="91425" tIns="91425" rIns="91425" bIns="91425" anchor="t" anchorCtr="0">
            <a:noAutofit/>
          </a:bodyPr>
          <a:lstStyle/>
          <a:p>
            <a:pPr>
              <a:spcBef>
                <a:spcPts val="0"/>
              </a:spcBef>
            </a:pPr>
            <a:endParaRPr dirty="0"/>
          </a:p>
          <a:p>
            <a:pPr algn="l">
              <a:spcBef>
                <a:spcPts val="0"/>
              </a:spcBef>
            </a:pPr>
            <a:r>
              <a:rPr lang="en" dirty="0"/>
              <a:t>INPUT: [224x224x3]       </a:t>
            </a:r>
            <a:r>
              <a:rPr lang="en" dirty="0">
                <a:solidFill>
                  <a:srgbClr val="FF0000"/>
                </a:solidFill>
              </a:rPr>
              <a:t> memory:  224*224*3=150K</a:t>
            </a:r>
            <a:r>
              <a:rPr lang="en" dirty="0"/>
              <a:t>   </a:t>
            </a:r>
            <a:r>
              <a:rPr lang="en" dirty="0">
                <a:solidFill>
                  <a:srgbClr val="0000FF"/>
                </a:solidFill>
              </a:rPr>
              <a:t>params: 0</a:t>
            </a:r>
          </a:p>
          <a:p>
            <a:pPr algn="l">
              <a:spcBef>
                <a:spcPts val="0"/>
              </a:spcBef>
            </a:pPr>
            <a:r>
              <a:rPr lang="en" dirty="0"/>
              <a:t>CONV3-64: [224x224x64] </a:t>
            </a:r>
            <a:r>
              <a:rPr lang="en" dirty="0">
                <a:solidFill>
                  <a:srgbClr val="FF0000"/>
                </a:solidFill>
              </a:rPr>
              <a:t> memory:  </a:t>
            </a:r>
            <a:r>
              <a:rPr lang="en" b="1" dirty="0">
                <a:solidFill>
                  <a:srgbClr val="FF0000"/>
                </a:solidFill>
              </a:rPr>
              <a:t>224*224*64=3.2M</a:t>
            </a:r>
            <a:r>
              <a:rPr lang="en" dirty="0">
                <a:solidFill>
                  <a:srgbClr val="000000"/>
                </a:solidFill>
              </a:rPr>
              <a:t>   </a:t>
            </a:r>
            <a:r>
              <a:rPr lang="en" dirty="0">
                <a:solidFill>
                  <a:srgbClr val="0000FF"/>
                </a:solidFill>
              </a:rPr>
              <a:t>params: (3*3*3)*64 = 1,728</a:t>
            </a:r>
          </a:p>
          <a:p>
            <a:pPr algn="l">
              <a:spcBef>
                <a:spcPts val="0"/>
              </a:spcBef>
            </a:pPr>
            <a:r>
              <a:rPr lang="en" dirty="0">
                <a:solidFill>
                  <a:srgbClr val="000000"/>
                </a:solidFill>
              </a:rPr>
              <a:t>CONV3-64: [224x224x64] </a:t>
            </a:r>
            <a:r>
              <a:rPr lang="en" dirty="0">
                <a:solidFill>
                  <a:srgbClr val="FF0000"/>
                </a:solidFill>
              </a:rPr>
              <a:t> memory:  </a:t>
            </a:r>
            <a:r>
              <a:rPr lang="en" b="1" dirty="0">
                <a:solidFill>
                  <a:srgbClr val="FF0000"/>
                </a:solidFill>
              </a:rPr>
              <a:t>224*224*64=3.2M</a:t>
            </a:r>
            <a:r>
              <a:rPr lang="en" dirty="0">
                <a:solidFill>
                  <a:srgbClr val="000000"/>
                </a:solidFill>
              </a:rPr>
              <a:t>   </a:t>
            </a:r>
            <a:r>
              <a:rPr lang="en" dirty="0">
                <a:solidFill>
                  <a:srgbClr val="0000FF"/>
                </a:solidFill>
              </a:rPr>
              <a:t>params: (3*3*64)*64 = 36,864</a:t>
            </a:r>
          </a:p>
          <a:p>
            <a:pPr algn="l">
              <a:spcBef>
                <a:spcPts val="0"/>
              </a:spcBef>
            </a:pPr>
            <a:r>
              <a:rPr lang="en" dirty="0">
                <a:solidFill>
                  <a:srgbClr val="000000"/>
                </a:solidFill>
              </a:rPr>
              <a:t>POOL2: [112x112x64] </a:t>
            </a:r>
            <a:r>
              <a:rPr lang="en" dirty="0">
                <a:solidFill>
                  <a:srgbClr val="FF0000"/>
                </a:solidFill>
              </a:rPr>
              <a:t> memory:  112*112*64=800K</a:t>
            </a:r>
            <a:r>
              <a:rPr lang="en" dirty="0">
                <a:solidFill>
                  <a:srgbClr val="000000"/>
                </a:solidFill>
              </a:rPr>
              <a:t>   </a:t>
            </a:r>
            <a:r>
              <a:rPr lang="en" dirty="0">
                <a:solidFill>
                  <a:srgbClr val="0000FF"/>
                </a:solidFill>
              </a:rPr>
              <a:t>params: 0</a:t>
            </a:r>
          </a:p>
          <a:p>
            <a:pPr algn="l">
              <a:spcBef>
                <a:spcPts val="0"/>
              </a:spcBef>
            </a:pPr>
            <a:r>
              <a:rPr lang="en" dirty="0">
                <a:solidFill>
                  <a:srgbClr val="000000"/>
                </a:solidFill>
              </a:rPr>
              <a:t>CONV3-128: [112x112x128] </a:t>
            </a:r>
            <a:r>
              <a:rPr lang="en" dirty="0">
                <a:solidFill>
                  <a:srgbClr val="FF0000"/>
                </a:solidFill>
              </a:rPr>
              <a:t> memory:  112*112*128=1.6M</a:t>
            </a:r>
            <a:r>
              <a:rPr lang="en" dirty="0">
                <a:solidFill>
                  <a:srgbClr val="000000"/>
                </a:solidFill>
              </a:rPr>
              <a:t>   </a:t>
            </a:r>
            <a:r>
              <a:rPr lang="en" dirty="0">
                <a:solidFill>
                  <a:srgbClr val="0000FF"/>
                </a:solidFill>
              </a:rPr>
              <a:t>params: (3*3*64)*128 = 73,728</a:t>
            </a:r>
          </a:p>
          <a:p>
            <a:pPr algn="l">
              <a:spcBef>
                <a:spcPts val="0"/>
              </a:spcBef>
            </a:pPr>
            <a:r>
              <a:rPr lang="en" dirty="0">
                <a:solidFill>
                  <a:srgbClr val="000000"/>
                </a:solidFill>
              </a:rPr>
              <a:t>CONV3-128: [112x112x128] </a:t>
            </a:r>
            <a:r>
              <a:rPr lang="en" dirty="0">
                <a:solidFill>
                  <a:srgbClr val="FF0000"/>
                </a:solidFill>
              </a:rPr>
              <a:t> memory:  112*112*128=1.6M</a:t>
            </a:r>
            <a:r>
              <a:rPr lang="en" dirty="0">
                <a:solidFill>
                  <a:srgbClr val="000000"/>
                </a:solidFill>
              </a:rPr>
              <a:t>   </a:t>
            </a:r>
            <a:r>
              <a:rPr lang="en" dirty="0">
                <a:solidFill>
                  <a:srgbClr val="0000FF"/>
                </a:solidFill>
              </a:rPr>
              <a:t>params: (3*3*128)*128 = 147,456</a:t>
            </a:r>
          </a:p>
          <a:p>
            <a:pPr algn="l">
              <a:spcBef>
                <a:spcPts val="0"/>
              </a:spcBef>
            </a:pPr>
            <a:r>
              <a:rPr lang="en" dirty="0">
                <a:solidFill>
                  <a:srgbClr val="000000"/>
                </a:solidFill>
              </a:rPr>
              <a:t>POOL2: [56x56x128] </a:t>
            </a:r>
            <a:r>
              <a:rPr lang="en" dirty="0">
                <a:solidFill>
                  <a:srgbClr val="FF0000"/>
                </a:solidFill>
              </a:rPr>
              <a:t> memory:  56*56*128=400K</a:t>
            </a:r>
            <a:r>
              <a:rPr lang="en" dirty="0">
                <a:solidFill>
                  <a:srgbClr val="000000"/>
                </a:solidFill>
              </a:rPr>
              <a:t>   </a:t>
            </a:r>
            <a:r>
              <a:rPr lang="en" dirty="0">
                <a:solidFill>
                  <a:srgbClr val="0000FF"/>
                </a:solidFill>
              </a:rPr>
              <a:t>params: 0</a:t>
            </a:r>
          </a:p>
          <a:p>
            <a:pPr algn="l">
              <a:spcBef>
                <a:spcPts val="0"/>
              </a:spcBef>
            </a:pPr>
            <a:r>
              <a:rPr lang="en" dirty="0">
                <a:solidFill>
                  <a:srgbClr val="000000"/>
                </a:solidFill>
              </a:rPr>
              <a:t>CONV3-256: [56x56x256] </a:t>
            </a:r>
            <a:r>
              <a:rPr lang="en" dirty="0">
                <a:solidFill>
                  <a:srgbClr val="FF0000"/>
                </a:solidFill>
              </a:rPr>
              <a:t> memory:  56*56*256=800K</a:t>
            </a:r>
            <a:r>
              <a:rPr lang="en" dirty="0">
                <a:solidFill>
                  <a:srgbClr val="000000"/>
                </a:solidFill>
              </a:rPr>
              <a:t>   </a:t>
            </a:r>
            <a:r>
              <a:rPr lang="en" dirty="0">
                <a:solidFill>
                  <a:srgbClr val="0000FF"/>
                </a:solidFill>
              </a:rPr>
              <a:t>params: (3*3*128)*256 = 294,912</a:t>
            </a:r>
          </a:p>
          <a:p>
            <a:pPr algn="l">
              <a:spcBef>
                <a:spcPts val="0"/>
              </a:spcBef>
            </a:pPr>
            <a:r>
              <a:rPr lang="en" dirty="0">
                <a:solidFill>
                  <a:srgbClr val="000000"/>
                </a:solidFill>
              </a:rPr>
              <a:t>CONV3-256: [56x56x256] </a:t>
            </a:r>
            <a:r>
              <a:rPr lang="en" dirty="0">
                <a:solidFill>
                  <a:srgbClr val="FF0000"/>
                </a:solidFill>
              </a:rPr>
              <a:t> memory:  56*56*256=800K</a:t>
            </a:r>
            <a:r>
              <a:rPr lang="en" dirty="0">
                <a:solidFill>
                  <a:srgbClr val="000000"/>
                </a:solidFill>
              </a:rPr>
              <a:t>   </a:t>
            </a:r>
            <a:r>
              <a:rPr lang="en" dirty="0">
                <a:solidFill>
                  <a:srgbClr val="0000FF"/>
                </a:solidFill>
              </a:rPr>
              <a:t>params: (3*3*256)*256 = 589,824</a:t>
            </a:r>
          </a:p>
          <a:p>
            <a:pPr algn="l">
              <a:spcBef>
                <a:spcPts val="0"/>
              </a:spcBef>
            </a:pPr>
            <a:r>
              <a:rPr lang="en" dirty="0">
                <a:solidFill>
                  <a:srgbClr val="000000"/>
                </a:solidFill>
              </a:rPr>
              <a:t>CONV3-256: [56x56x256] </a:t>
            </a:r>
            <a:r>
              <a:rPr lang="en" dirty="0">
                <a:solidFill>
                  <a:srgbClr val="FF0000"/>
                </a:solidFill>
              </a:rPr>
              <a:t> memory:  56*56*256=800K</a:t>
            </a:r>
            <a:r>
              <a:rPr lang="en" dirty="0">
                <a:solidFill>
                  <a:srgbClr val="000000"/>
                </a:solidFill>
              </a:rPr>
              <a:t>   </a:t>
            </a:r>
            <a:r>
              <a:rPr lang="en" dirty="0">
                <a:solidFill>
                  <a:srgbClr val="0000FF"/>
                </a:solidFill>
              </a:rPr>
              <a:t>params: (3*3*256)*256 = 589,824</a:t>
            </a:r>
          </a:p>
          <a:p>
            <a:pPr algn="l">
              <a:spcBef>
                <a:spcPts val="0"/>
              </a:spcBef>
            </a:pPr>
            <a:r>
              <a:rPr lang="en" dirty="0">
                <a:solidFill>
                  <a:srgbClr val="000000"/>
                </a:solidFill>
              </a:rPr>
              <a:t>POOL2: [28x28x256] </a:t>
            </a:r>
            <a:r>
              <a:rPr lang="en" dirty="0">
                <a:solidFill>
                  <a:srgbClr val="FF0000"/>
                </a:solidFill>
              </a:rPr>
              <a:t> memory:  28*28*256=200K</a:t>
            </a:r>
            <a:r>
              <a:rPr lang="en" dirty="0">
                <a:solidFill>
                  <a:srgbClr val="000000"/>
                </a:solidFill>
              </a:rPr>
              <a:t>   </a:t>
            </a:r>
            <a:r>
              <a:rPr lang="en" dirty="0">
                <a:solidFill>
                  <a:srgbClr val="0000FF"/>
                </a:solidFill>
              </a:rPr>
              <a:t>params: 0</a:t>
            </a:r>
          </a:p>
          <a:p>
            <a:pPr algn="l">
              <a:spcBef>
                <a:spcPts val="0"/>
              </a:spcBef>
            </a:pPr>
            <a:r>
              <a:rPr lang="en" dirty="0">
                <a:solidFill>
                  <a:srgbClr val="000000"/>
                </a:solidFill>
              </a:rPr>
              <a:t>CONV3-512: [28x28x512] </a:t>
            </a:r>
            <a:r>
              <a:rPr lang="en" dirty="0">
                <a:solidFill>
                  <a:srgbClr val="FF0000"/>
                </a:solidFill>
              </a:rPr>
              <a:t> memory:  28*28*512=400K</a:t>
            </a:r>
            <a:r>
              <a:rPr lang="en" dirty="0">
                <a:solidFill>
                  <a:srgbClr val="000000"/>
                </a:solidFill>
              </a:rPr>
              <a:t>   </a:t>
            </a:r>
            <a:r>
              <a:rPr lang="en" dirty="0">
                <a:solidFill>
                  <a:srgbClr val="0000FF"/>
                </a:solidFill>
              </a:rPr>
              <a:t>params: (3*3*256)*512 = 1,179,648</a:t>
            </a:r>
          </a:p>
          <a:p>
            <a:pPr algn="l">
              <a:spcBef>
                <a:spcPts val="0"/>
              </a:spcBef>
            </a:pPr>
            <a:r>
              <a:rPr lang="en" dirty="0">
                <a:solidFill>
                  <a:srgbClr val="000000"/>
                </a:solidFill>
              </a:rPr>
              <a:t>CONV3-512: [28x28x512] </a:t>
            </a:r>
            <a:r>
              <a:rPr lang="en" dirty="0">
                <a:solidFill>
                  <a:srgbClr val="FF0000"/>
                </a:solidFill>
              </a:rPr>
              <a:t> memory:  28*28*512=400K</a:t>
            </a:r>
            <a:r>
              <a:rPr lang="en" dirty="0">
                <a:solidFill>
                  <a:srgbClr val="000000"/>
                </a:solidFill>
              </a:rPr>
              <a:t>   </a:t>
            </a:r>
            <a:r>
              <a:rPr lang="en" dirty="0">
                <a:solidFill>
                  <a:srgbClr val="0000FF"/>
                </a:solidFill>
              </a:rPr>
              <a:t>params: (3*3*512)*512 = 2,359,296</a:t>
            </a:r>
          </a:p>
          <a:p>
            <a:pPr algn="l">
              <a:spcBef>
                <a:spcPts val="0"/>
              </a:spcBef>
            </a:pPr>
            <a:r>
              <a:rPr lang="en" dirty="0">
                <a:solidFill>
                  <a:srgbClr val="000000"/>
                </a:solidFill>
              </a:rPr>
              <a:t>CONV3-512: [28x28x512] </a:t>
            </a:r>
            <a:r>
              <a:rPr lang="en" dirty="0">
                <a:solidFill>
                  <a:srgbClr val="FF0000"/>
                </a:solidFill>
              </a:rPr>
              <a:t> memory:  28*28*512=400K</a:t>
            </a:r>
            <a:r>
              <a:rPr lang="en" dirty="0">
                <a:solidFill>
                  <a:srgbClr val="000000"/>
                </a:solidFill>
              </a:rPr>
              <a:t>   </a:t>
            </a:r>
            <a:r>
              <a:rPr lang="en" dirty="0">
                <a:solidFill>
                  <a:srgbClr val="0000FF"/>
                </a:solidFill>
              </a:rPr>
              <a:t>params: (3*3*512)*512 = 2,359,296</a:t>
            </a:r>
          </a:p>
          <a:p>
            <a:pPr algn="l">
              <a:spcBef>
                <a:spcPts val="0"/>
              </a:spcBef>
            </a:pPr>
            <a:r>
              <a:rPr lang="en" dirty="0">
                <a:solidFill>
                  <a:srgbClr val="000000"/>
                </a:solidFill>
              </a:rPr>
              <a:t>POOL2: [14x14x512] </a:t>
            </a:r>
            <a:r>
              <a:rPr lang="en" dirty="0">
                <a:solidFill>
                  <a:srgbClr val="FF0000"/>
                </a:solidFill>
              </a:rPr>
              <a:t> memory:  14*14*512=100K</a:t>
            </a:r>
            <a:r>
              <a:rPr lang="en" dirty="0">
                <a:solidFill>
                  <a:srgbClr val="000000"/>
                </a:solidFill>
              </a:rPr>
              <a:t>   </a:t>
            </a:r>
            <a:r>
              <a:rPr lang="en" dirty="0">
                <a:solidFill>
                  <a:srgbClr val="0000FF"/>
                </a:solidFill>
              </a:rPr>
              <a:t>params: 0</a:t>
            </a:r>
          </a:p>
          <a:p>
            <a:pPr algn="l">
              <a:spcBef>
                <a:spcPts val="0"/>
              </a:spcBef>
            </a:pPr>
            <a:r>
              <a:rPr lang="en" dirty="0">
                <a:solidFill>
                  <a:srgbClr val="000000"/>
                </a:solidFill>
              </a:rPr>
              <a:t>CONV3-512: [14x14x512] </a:t>
            </a:r>
            <a:r>
              <a:rPr lang="en" dirty="0">
                <a:solidFill>
                  <a:srgbClr val="FF0000"/>
                </a:solidFill>
              </a:rPr>
              <a:t> memory:  14*14*512=100K</a:t>
            </a:r>
            <a:r>
              <a:rPr lang="en" dirty="0">
                <a:solidFill>
                  <a:srgbClr val="000000"/>
                </a:solidFill>
              </a:rPr>
              <a:t>   </a:t>
            </a:r>
            <a:r>
              <a:rPr lang="en" dirty="0">
                <a:solidFill>
                  <a:srgbClr val="0000FF"/>
                </a:solidFill>
              </a:rPr>
              <a:t>params: (3*3*512)*512 = 2,359,296</a:t>
            </a:r>
          </a:p>
          <a:p>
            <a:pPr algn="l">
              <a:spcBef>
                <a:spcPts val="0"/>
              </a:spcBef>
            </a:pPr>
            <a:r>
              <a:rPr lang="en" dirty="0">
                <a:solidFill>
                  <a:srgbClr val="000000"/>
                </a:solidFill>
              </a:rPr>
              <a:t>CONV3-512: [14x14x512] </a:t>
            </a:r>
            <a:r>
              <a:rPr lang="en" dirty="0">
                <a:solidFill>
                  <a:srgbClr val="FF0000"/>
                </a:solidFill>
              </a:rPr>
              <a:t> memory:  14*14*512=100K</a:t>
            </a:r>
            <a:r>
              <a:rPr lang="en" dirty="0">
                <a:solidFill>
                  <a:srgbClr val="000000"/>
                </a:solidFill>
              </a:rPr>
              <a:t>   </a:t>
            </a:r>
            <a:r>
              <a:rPr lang="en" dirty="0">
                <a:solidFill>
                  <a:srgbClr val="0000FF"/>
                </a:solidFill>
              </a:rPr>
              <a:t>params: (3*3*512)*512 = 2,359,296</a:t>
            </a:r>
          </a:p>
          <a:p>
            <a:pPr algn="l">
              <a:spcBef>
                <a:spcPts val="0"/>
              </a:spcBef>
            </a:pPr>
            <a:r>
              <a:rPr lang="en" dirty="0">
                <a:solidFill>
                  <a:srgbClr val="000000"/>
                </a:solidFill>
              </a:rPr>
              <a:t>CONV3-512: [14x14x512] </a:t>
            </a:r>
            <a:r>
              <a:rPr lang="en" dirty="0">
                <a:solidFill>
                  <a:srgbClr val="FF0000"/>
                </a:solidFill>
              </a:rPr>
              <a:t> memory:  14*14*512=100K</a:t>
            </a:r>
            <a:r>
              <a:rPr lang="en" dirty="0">
                <a:solidFill>
                  <a:srgbClr val="000000"/>
                </a:solidFill>
              </a:rPr>
              <a:t>   </a:t>
            </a:r>
            <a:r>
              <a:rPr lang="en" dirty="0">
                <a:solidFill>
                  <a:srgbClr val="0000FF"/>
                </a:solidFill>
              </a:rPr>
              <a:t>params: (3*3*512)*512 = 2,359,296</a:t>
            </a:r>
          </a:p>
          <a:p>
            <a:pPr algn="l">
              <a:spcBef>
                <a:spcPts val="0"/>
              </a:spcBef>
            </a:pPr>
            <a:r>
              <a:rPr lang="en" dirty="0">
                <a:solidFill>
                  <a:srgbClr val="000000"/>
                </a:solidFill>
              </a:rPr>
              <a:t>POOL2: [7x7x512] </a:t>
            </a:r>
            <a:r>
              <a:rPr lang="en" dirty="0">
                <a:solidFill>
                  <a:srgbClr val="FF0000"/>
                </a:solidFill>
              </a:rPr>
              <a:t> memory:  7*7*512=25K</a:t>
            </a:r>
            <a:r>
              <a:rPr lang="en" dirty="0">
                <a:solidFill>
                  <a:srgbClr val="000000"/>
                </a:solidFill>
              </a:rPr>
              <a:t>  </a:t>
            </a:r>
            <a:r>
              <a:rPr lang="en" dirty="0">
                <a:solidFill>
                  <a:srgbClr val="0000FF"/>
                </a:solidFill>
              </a:rPr>
              <a:t>params: 0</a:t>
            </a:r>
          </a:p>
          <a:p>
            <a:pPr algn="l">
              <a:spcBef>
                <a:spcPts val="0"/>
              </a:spcBef>
            </a:pPr>
            <a:r>
              <a:rPr lang="en" dirty="0">
                <a:solidFill>
                  <a:srgbClr val="000000"/>
                </a:solidFill>
              </a:rPr>
              <a:t>FC: [1x1x4096] </a:t>
            </a:r>
            <a:r>
              <a:rPr lang="en" dirty="0">
                <a:solidFill>
                  <a:srgbClr val="FF0000"/>
                </a:solidFill>
              </a:rPr>
              <a:t> memory:  4096</a:t>
            </a:r>
            <a:r>
              <a:rPr lang="en" dirty="0">
                <a:solidFill>
                  <a:srgbClr val="000000"/>
                </a:solidFill>
              </a:rPr>
              <a:t>  </a:t>
            </a:r>
            <a:r>
              <a:rPr lang="en" dirty="0">
                <a:solidFill>
                  <a:srgbClr val="0000FF"/>
                </a:solidFill>
              </a:rPr>
              <a:t>params: 7*7*512*4096 = </a:t>
            </a:r>
            <a:r>
              <a:rPr lang="en" b="1" dirty="0">
                <a:solidFill>
                  <a:srgbClr val="0000FF"/>
                </a:solidFill>
              </a:rPr>
              <a:t>102,760,448</a:t>
            </a:r>
          </a:p>
          <a:p>
            <a:pPr algn="l">
              <a:spcBef>
                <a:spcPts val="0"/>
              </a:spcBef>
            </a:pPr>
            <a:r>
              <a:rPr lang="en" dirty="0">
                <a:solidFill>
                  <a:srgbClr val="000000"/>
                </a:solidFill>
              </a:rPr>
              <a:t>FC: [1x1x4096] </a:t>
            </a:r>
            <a:r>
              <a:rPr lang="en" dirty="0">
                <a:solidFill>
                  <a:srgbClr val="FF0000"/>
                </a:solidFill>
              </a:rPr>
              <a:t> memory:  4096</a:t>
            </a:r>
            <a:r>
              <a:rPr lang="en" dirty="0">
                <a:solidFill>
                  <a:srgbClr val="000000"/>
                </a:solidFill>
              </a:rPr>
              <a:t>  </a:t>
            </a:r>
            <a:r>
              <a:rPr lang="en" dirty="0">
                <a:solidFill>
                  <a:srgbClr val="0000FF"/>
                </a:solidFill>
              </a:rPr>
              <a:t>params: 4096*4096 = 16,777,216</a:t>
            </a:r>
          </a:p>
          <a:p>
            <a:pPr algn="l">
              <a:spcBef>
                <a:spcPts val="0"/>
              </a:spcBef>
            </a:pPr>
            <a:r>
              <a:rPr lang="en" dirty="0">
                <a:solidFill>
                  <a:srgbClr val="000000"/>
                </a:solidFill>
              </a:rPr>
              <a:t>FC: [1x1x1000] </a:t>
            </a:r>
            <a:r>
              <a:rPr lang="en" dirty="0">
                <a:solidFill>
                  <a:srgbClr val="FF0000"/>
                </a:solidFill>
              </a:rPr>
              <a:t> memory:  1000 </a:t>
            </a:r>
            <a:r>
              <a:rPr lang="en" dirty="0">
                <a:solidFill>
                  <a:srgbClr val="0000FF"/>
                </a:solidFill>
              </a:rPr>
              <a:t>params: 4096*1000 = 4,096,000</a:t>
            </a:r>
          </a:p>
          <a:p>
            <a:pPr>
              <a:spcBef>
                <a:spcPts val="0"/>
              </a:spcBef>
            </a:pPr>
            <a:endParaRPr dirty="0"/>
          </a:p>
        </p:txBody>
      </p:sp>
      <p:sp>
        <p:nvSpPr>
          <p:cNvPr id="916" name="Shape 916"/>
          <p:cNvSpPr txBox="1"/>
          <p:nvPr/>
        </p:nvSpPr>
        <p:spPr>
          <a:xfrm>
            <a:off x="3268008" y="794288"/>
            <a:ext cx="2238899" cy="256500"/>
          </a:xfrm>
          <a:prstGeom prst="rect">
            <a:avLst/>
          </a:prstGeom>
          <a:noFill/>
          <a:ln>
            <a:noFill/>
          </a:ln>
        </p:spPr>
        <p:txBody>
          <a:bodyPr lIns="91425" tIns="91425" rIns="91425" bIns="91425" anchor="t" anchorCtr="0">
            <a:noAutofit/>
          </a:bodyPr>
          <a:lstStyle/>
          <a:p>
            <a:pPr>
              <a:spcBef>
                <a:spcPts val="0"/>
              </a:spcBef>
            </a:pPr>
            <a:r>
              <a:rPr lang="en" dirty="0">
                <a:solidFill>
                  <a:srgbClr val="3C78D8"/>
                </a:solidFill>
              </a:rPr>
              <a:t>(not counting biases)</a:t>
            </a:r>
          </a:p>
        </p:txBody>
      </p:sp>
      <p:sp>
        <p:nvSpPr>
          <p:cNvPr id="7" name="Shape 899">
            <a:extLst>
              <a:ext uri="{FF2B5EF4-FFF2-40B4-BE49-F238E27FC236}">
                <a16:creationId xmlns:a16="http://schemas.microsoft.com/office/drawing/2014/main" id="{ABF6A56F-66D2-974A-9860-AEF8A782158B}"/>
              </a:ext>
            </a:extLst>
          </p:cNvPr>
          <p:cNvSpPr txBox="1"/>
          <p:nvPr/>
        </p:nvSpPr>
        <p:spPr>
          <a:xfrm>
            <a:off x="618600" y="92662"/>
            <a:ext cx="7906800" cy="760314"/>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VGGNet</a:t>
            </a:r>
            <a:endParaRPr lang="en" sz="3000" dirty="0"/>
          </a:p>
        </p:txBody>
      </p:sp>
      <p:sp>
        <p:nvSpPr>
          <p:cNvPr id="8" name="Shape 927">
            <a:extLst>
              <a:ext uri="{FF2B5EF4-FFF2-40B4-BE49-F238E27FC236}">
                <a16:creationId xmlns:a16="http://schemas.microsoft.com/office/drawing/2014/main" id="{83CC4CC7-D9C2-CC4F-A0BE-F5EBE0697247}"/>
              </a:ext>
            </a:extLst>
          </p:cNvPr>
          <p:cNvSpPr txBox="1"/>
          <p:nvPr/>
        </p:nvSpPr>
        <p:spPr>
          <a:xfrm>
            <a:off x="119651" y="5457901"/>
            <a:ext cx="6383699" cy="485699"/>
          </a:xfrm>
          <a:prstGeom prst="rect">
            <a:avLst/>
          </a:prstGeom>
          <a:noFill/>
          <a:ln>
            <a:noFill/>
          </a:ln>
        </p:spPr>
        <p:txBody>
          <a:bodyPr lIns="91425" tIns="91425" rIns="91425" bIns="91425" anchor="t" anchorCtr="0">
            <a:noAutofit/>
          </a:bodyPr>
          <a:lstStyle/>
          <a:p>
            <a:pPr>
              <a:spcBef>
                <a:spcPts val="0"/>
              </a:spcBef>
            </a:pPr>
            <a:r>
              <a:rPr lang="en">
                <a:solidFill>
                  <a:srgbClr val="FF0000"/>
                </a:solidFill>
              </a:rPr>
              <a:t>TOTAL memory: 24M * 4 bytes ~= 93MB / image</a:t>
            </a:r>
            <a:r>
              <a:rPr lang="en"/>
              <a:t> (only forward! ~*2 for bwd)</a:t>
            </a:r>
          </a:p>
          <a:p>
            <a:pPr>
              <a:spcBef>
                <a:spcPts val="0"/>
              </a:spcBef>
            </a:pPr>
            <a:r>
              <a:rPr lang="en">
                <a:solidFill>
                  <a:srgbClr val="0000FF"/>
                </a:solidFill>
              </a:rPr>
              <a:t>TOTAL params: 138M parameters</a:t>
            </a:r>
          </a:p>
        </p:txBody>
      </p:sp>
      <p:sp>
        <p:nvSpPr>
          <p:cNvPr id="9" name="Shape 937">
            <a:extLst>
              <a:ext uri="{FF2B5EF4-FFF2-40B4-BE49-F238E27FC236}">
                <a16:creationId xmlns:a16="http://schemas.microsoft.com/office/drawing/2014/main" id="{2FD290CB-8552-A844-B7C8-AEB126A36C6D}"/>
              </a:ext>
            </a:extLst>
          </p:cNvPr>
          <p:cNvSpPr txBox="1"/>
          <p:nvPr/>
        </p:nvSpPr>
        <p:spPr>
          <a:xfrm>
            <a:off x="7161375" y="1036701"/>
            <a:ext cx="1939800" cy="4247399"/>
          </a:xfrm>
          <a:prstGeom prst="rect">
            <a:avLst/>
          </a:prstGeom>
          <a:noFill/>
          <a:ln>
            <a:noFill/>
          </a:ln>
        </p:spPr>
        <p:txBody>
          <a:bodyPr lIns="91425" tIns="91425" rIns="91425" bIns="91425" anchor="t" anchorCtr="0">
            <a:noAutofit/>
          </a:bodyPr>
          <a:lstStyle/>
          <a:p>
            <a:pPr>
              <a:spcBef>
                <a:spcPts val="0"/>
              </a:spcBef>
            </a:pPr>
            <a:r>
              <a:rPr lang="en"/>
              <a:t>Note:</a:t>
            </a:r>
          </a:p>
          <a:p>
            <a:pPr>
              <a:spcBef>
                <a:spcPts val="0"/>
              </a:spcBef>
            </a:pPr>
            <a:endParaRPr/>
          </a:p>
          <a:p>
            <a:pPr>
              <a:spcBef>
                <a:spcPts val="0"/>
              </a:spcBef>
            </a:pPr>
            <a:r>
              <a:rPr lang="en">
                <a:solidFill>
                  <a:srgbClr val="FF0000"/>
                </a:solidFill>
              </a:rPr>
              <a:t>Most memory is in early CONV</a:t>
            </a:r>
          </a:p>
          <a:p>
            <a:pPr>
              <a:spcBef>
                <a:spcPts val="0"/>
              </a:spcBef>
            </a:pPr>
            <a:endParaRPr/>
          </a:p>
          <a:p>
            <a:pPr>
              <a:spcBef>
                <a:spcPts val="0"/>
              </a:spcBef>
            </a:pPr>
            <a:endParaRPr/>
          </a:p>
          <a:p>
            <a:pPr>
              <a:spcBef>
                <a:spcPts val="0"/>
              </a:spcBef>
            </a:pPr>
            <a:endParaRPr/>
          </a:p>
          <a:p>
            <a:pPr>
              <a:spcBef>
                <a:spcPts val="0"/>
              </a:spcBef>
            </a:pPr>
            <a:endParaRPr/>
          </a:p>
          <a:p>
            <a:pPr>
              <a:spcBef>
                <a:spcPts val="0"/>
              </a:spcBef>
            </a:pPr>
            <a:endParaRPr/>
          </a:p>
          <a:p>
            <a:pPr>
              <a:spcBef>
                <a:spcPts val="0"/>
              </a:spcBef>
            </a:pPr>
            <a:endParaRPr/>
          </a:p>
          <a:p>
            <a:pPr>
              <a:spcBef>
                <a:spcPts val="0"/>
              </a:spcBef>
            </a:pPr>
            <a:endParaRPr/>
          </a:p>
          <a:p>
            <a:pPr>
              <a:spcBef>
                <a:spcPts val="0"/>
              </a:spcBef>
            </a:pPr>
            <a:r>
              <a:rPr lang="en">
                <a:solidFill>
                  <a:srgbClr val="0000FF"/>
                </a:solidFill>
              </a:rPr>
              <a:t>Most params are</a:t>
            </a:r>
          </a:p>
          <a:p>
            <a:pPr>
              <a:spcBef>
                <a:spcPts val="0"/>
              </a:spcBef>
            </a:pPr>
            <a:r>
              <a:rPr lang="en">
                <a:solidFill>
                  <a:srgbClr val="0000FF"/>
                </a:solidFill>
              </a:rPr>
              <a:t>in late FC</a:t>
            </a:r>
          </a:p>
        </p:txBody>
      </p:sp>
      <p:cxnSp>
        <p:nvCxnSpPr>
          <p:cNvPr id="10" name="Shape 938">
            <a:extLst>
              <a:ext uri="{FF2B5EF4-FFF2-40B4-BE49-F238E27FC236}">
                <a16:creationId xmlns:a16="http://schemas.microsoft.com/office/drawing/2014/main" id="{44195D5B-00DD-4643-984A-43EA5185595E}"/>
              </a:ext>
            </a:extLst>
          </p:cNvPr>
          <p:cNvCxnSpPr>
            <a:cxnSpLocks/>
          </p:cNvCxnSpPr>
          <p:nvPr/>
        </p:nvCxnSpPr>
        <p:spPr>
          <a:xfrm flipH="1">
            <a:off x="4876801" y="3429000"/>
            <a:ext cx="2743199" cy="1219200"/>
          </a:xfrm>
          <a:prstGeom prst="straightConnector1">
            <a:avLst/>
          </a:prstGeom>
          <a:noFill/>
          <a:ln w="19050" cap="flat" cmpd="sng">
            <a:solidFill>
              <a:srgbClr val="666666"/>
            </a:solidFill>
            <a:prstDash val="solid"/>
            <a:round/>
            <a:headEnd type="none" w="lg" len="lg"/>
            <a:tailEnd type="triangle" w="lg" len="lg"/>
          </a:ln>
        </p:spPr>
      </p:cxnSp>
      <p:cxnSp>
        <p:nvCxnSpPr>
          <p:cNvPr id="11" name="Shape 939">
            <a:extLst>
              <a:ext uri="{FF2B5EF4-FFF2-40B4-BE49-F238E27FC236}">
                <a16:creationId xmlns:a16="http://schemas.microsoft.com/office/drawing/2014/main" id="{6FD0A7F0-2E81-7945-8D66-1F0294D639D7}"/>
              </a:ext>
            </a:extLst>
          </p:cNvPr>
          <p:cNvCxnSpPr>
            <a:cxnSpLocks/>
          </p:cNvCxnSpPr>
          <p:nvPr/>
        </p:nvCxnSpPr>
        <p:spPr>
          <a:xfrm flipH="1" flipV="1">
            <a:off x="3810000" y="1447800"/>
            <a:ext cx="3351375" cy="126100"/>
          </a:xfrm>
          <a:prstGeom prst="straightConnector1">
            <a:avLst/>
          </a:prstGeom>
          <a:noFill/>
          <a:ln w="19050" cap="flat" cmpd="sng">
            <a:solidFill>
              <a:srgbClr val="666666"/>
            </a:solidFill>
            <a:prstDash val="solid"/>
            <a:round/>
            <a:headEnd type="none" w="lg" len="lg"/>
            <a:tailEnd type="triangle" w="lg" len="lg"/>
          </a:ln>
        </p:spPr>
      </p:cxnSp>
    </p:spTree>
    <p:extLst>
      <p:ext uri="{BB962C8B-B14F-4D97-AF65-F5344CB8AC3E}">
        <p14:creationId xmlns:p14="http://schemas.microsoft.com/office/powerpoint/2010/main" val="2991649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796404"/>
            <a:ext cx="5814720" cy="601407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9155" name="Text Box 3"/>
          <p:cNvSpPr txBox="1">
            <a:spLocks noChangeArrowheads="1"/>
          </p:cNvSpPr>
          <p:nvPr/>
        </p:nvSpPr>
        <p:spPr bwMode="auto">
          <a:xfrm>
            <a:off x="3813121" y="3780398"/>
            <a:ext cx="5280480" cy="19470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9pPr>
          </a:lstStyle>
          <a:p>
            <a:pPr algn="l">
              <a:spcBef>
                <a:spcPts val="0"/>
              </a:spcBef>
            </a:pPr>
            <a:r>
              <a:rPr lang="en-US" sz="2200">
                <a:latin typeface="FreeSans" charset="0"/>
              </a:rPr>
              <a:t>Share the same parameters across different locations (assuming input is stationary):</a:t>
            </a:r>
          </a:p>
          <a:p>
            <a:pPr algn="l">
              <a:spcBef>
                <a:spcPts val="0"/>
              </a:spcBef>
            </a:pPr>
            <a:r>
              <a:rPr lang="en-US" sz="2200">
                <a:solidFill>
                  <a:srgbClr val="FF0000"/>
                </a:solidFill>
                <a:latin typeface="FreeSans" charset="0"/>
              </a:rPr>
              <a:t>Convolutions with learned kernels</a:t>
            </a:r>
          </a:p>
        </p:txBody>
      </p:sp>
      <p:sp>
        <p:nvSpPr>
          <p:cNvPr id="9"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t>Convolutional Layer</a:t>
            </a:r>
          </a:p>
        </p:txBody>
      </p:sp>
    </p:spTree>
    <p:extLst>
      <p:ext uri="{BB962C8B-B14F-4D97-AF65-F5344CB8AC3E}">
        <p14:creationId xmlns:p14="http://schemas.microsoft.com/office/powerpoint/2010/main" val="2258426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pic>
        <p:nvPicPr>
          <p:cNvPr id="944" name="Shape 944"/>
          <p:cNvPicPr preferRelativeResize="0"/>
          <p:nvPr/>
        </p:nvPicPr>
        <p:blipFill>
          <a:blip r:embed="rId3">
            <a:alphaModFix/>
          </a:blip>
          <a:stretch>
            <a:fillRect/>
          </a:stretch>
        </p:blipFill>
        <p:spPr>
          <a:xfrm>
            <a:off x="1" y="1075659"/>
            <a:ext cx="9143997" cy="2691580"/>
          </a:xfrm>
          <a:prstGeom prst="rect">
            <a:avLst/>
          </a:prstGeom>
          <a:noFill/>
          <a:ln>
            <a:noFill/>
          </a:ln>
        </p:spPr>
      </p:pic>
      <p:sp>
        <p:nvSpPr>
          <p:cNvPr id="946" name="Shape 946"/>
          <p:cNvSpPr txBox="1"/>
          <p:nvPr/>
        </p:nvSpPr>
        <p:spPr>
          <a:xfrm>
            <a:off x="758550" y="215652"/>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GoogLeNet</a:t>
            </a:r>
            <a:endParaRPr lang="en" sz="3000" dirty="0"/>
          </a:p>
        </p:txBody>
      </p:sp>
      <p:sp>
        <p:nvSpPr>
          <p:cNvPr id="947" name="Shape 947"/>
          <p:cNvSpPr txBox="1"/>
          <p:nvPr/>
        </p:nvSpPr>
        <p:spPr>
          <a:xfrm>
            <a:off x="6096000" y="3193971"/>
            <a:ext cx="2343000" cy="432299"/>
          </a:xfrm>
          <a:prstGeom prst="rect">
            <a:avLst/>
          </a:prstGeom>
          <a:noFill/>
          <a:ln>
            <a:noFill/>
          </a:ln>
        </p:spPr>
        <p:txBody>
          <a:bodyPr lIns="91425" tIns="91425" rIns="91425" bIns="91425" anchor="t" anchorCtr="0">
            <a:noAutofit/>
          </a:bodyPr>
          <a:lstStyle/>
          <a:p>
            <a:pPr>
              <a:spcBef>
                <a:spcPts val="0"/>
              </a:spcBef>
            </a:pPr>
            <a:r>
              <a:rPr lang="en" i="1" dirty="0"/>
              <a:t>[</a:t>
            </a:r>
            <a:r>
              <a:rPr lang="en" i="1" dirty="0" err="1"/>
              <a:t>Szegedy</a:t>
            </a:r>
            <a:r>
              <a:rPr lang="en" i="1" dirty="0"/>
              <a:t> et al., 2014]</a:t>
            </a:r>
          </a:p>
        </p:txBody>
      </p:sp>
      <p:pic>
        <p:nvPicPr>
          <p:cNvPr id="948" name="Shape 948"/>
          <p:cNvPicPr preferRelativeResize="0"/>
          <p:nvPr/>
        </p:nvPicPr>
        <p:blipFill>
          <a:blip r:embed="rId4">
            <a:alphaModFix/>
          </a:blip>
          <a:stretch>
            <a:fillRect/>
          </a:stretch>
        </p:blipFill>
        <p:spPr>
          <a:xfrm>
            <a:off x="202619" y="3433400"/>
            <a:ext cx="3720725" cy="1917200"/>
          </a:xfrm>
          <a:prstGeom prst="rect">
            <a:avLst/>
          </a:prstGeom>
          <a:noFill/>
          <a:ln>
            <a:noFill/>
          </a:ln>
        </p:spPr>
      </p:pic>
      <p:sp>
        <p:nvSpPr>
          <p:cNvPr id="949" name="Shape 949"/>
          <p:cNvSpPr txBox="1"/>
          <p:nvPr/>
        </p:nvSpPr>
        <p:spPr>
          <a:xfrm>
            <a:off x="4237851" y="3939326"/>
            <a:ext cx="2987699" cy="577199"/>
          </a:xfrm>
          <a:prstGeom prst="rect">
            <a:avLst/>
          </a:prstGeom>
          <a:noFill/>
          <a:ln>
            <a:noFill/>
          </a:ln>
        </p:spPr>
        <p:txBody>
          <a:bodyPr lIns="91425" tIns="91425" rIns="91425" bIns="91425" anchor="t" anchorCtr="0">
            <a:noAutofit/>
          </a:bodyPr>
          <a:lstStyle/>
          <a:p>
            <a:pPr>
              <a:spcBef>
                <a:spcPts val="0"/>
              </a:spcBef>
            </a:pPr>
            <a:r>
              <a:rPr lang="en" sz="2400"/>
              <a:t>Inception module</a:t>
            </a:r>
          </a:p>
        </p:txBody>
      </p:sp>
      <p:sp>
        <p:nvSpPr>
          <p:cNvPr id="950" name="Shape 950"/>
          <p:cNvSpPr txBox="1"/>
          <p:nvPr/>
        </p:nvSpPr>
        <p:spPr>
          <a:xfrm>
            <a:off x="4523100" y="4903800"/>
            <a:ext cx="4620900" cy="621300"/>
          </a:xfrm>
          <a:prstGeom prst="rect">
            <a:avLst/>
          </a:prstGeom>
          <a:noFill/>
          <a:ln>
            <a:noFill/>
          </a:ln>
        </p:spPr>
        <p:txBody>
          <a:bodyPr lIns="91425" tIns="91425" rIns="91425" bIns="91425" anchor="t" anchorCtr="0">
            <a:noAutofit/>
          </a:bodyPr>
          <a:lstStyle/>
          <a:p>
            <a:pPr>
              <a:spcBef>
                <a:spcPts val="0"/>
              </a:spcBef>
            </a:pPr>
            <a:r>
              <a:rPr lang="en" sz="1800" dirty="0">
                <a:solidFill>
                  <a:srgbClr val="0000FF"/>
                </a:solidFill>
              </a:rPr>
              <a:t>ILSVRC 2014 winner (6.7% top 5 error)</a:t>
            </a:r>
          </a:p>
          <a:p>
            <a:pPr>
              <a:spcBef>
                <a:spcPts val="0"/>
              </a:spcBef>
            </a:pPr>
            <a:endParaRPr sz="1800" dirty="0">
              <a:solidFill>
                <a:srgbClr val="0000FF"/>
              </a:solidFill>
            </a:endParaRPr>
          </a:p>
        </p:txBody>
      </p:sp>
    </p:spTree>
    <p:extLst>
      <p:ext uri="{BB962C8B-B14F-4D97-AF65-F5344CB8AC3E}">
        <p14:creationId xmlns:p14="http://schemas.microsoft.com/office/powerpoint/2010/main" val="122718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pic>
        <p:nvPicPr>
          <p:cNvPr id="957" name="Shape 957"/>
          <p:cNvPicPr preferRelativeResize="0"/>
          <p:nvPr/>
        </p:nvPicPr>
        <p:blipFill>
          <a:blip r:embed="rId3">
            <a:alphaModFix/>
          </a:blip>
          <a:stretch>
            <a:fillRect/>
          </a:stretch>
        </p:blipFill>
        <p:spPr>
          <a:xfrm>
            <a:off x="108650" y="1760925"/>
            <a:ext cx="6348398" cy="3373199"/>
          </a:xfrm>
          <a:prstGeom prst="rect">
            <a:avLst/>
          </a:prstGeom>
          <a:noFill/>
          <a:ln>
            <a:noFill/>
          </a:ln>
        </p:spPr>
      </p:pic>
      <p:sp>
        <p:nvSpPr>
          <p:cNvPr id="958" name="Shape 958"/>
          <p:cNvSpPr txBox="1"/>
          <p:nvPr/>
        </p:nvSpPr>
        <p:spPr>
          <a:xfrm>
            <a:off x="6457050" y="1760925"/>
            <a:ext cx="2624400" cy="3373200"/>
          </a:xfrm>
          <a:prstGeom prst="rect">
            <a:avLst/>
          </a:prstGeom>
          <a:noFill/>
          <a:ln>
            <a:noFill/>
          </a:ln>
        </p:spPr>
        <p:txBody>
          <a:bodyPr lIns="91425" tIns="91425" rIns="91425" bIns="91425" anchor="t" anchorCtr="0">
            <a:noAutofit/>
          </a:bodyPr>
          <a:lstStyle/>
          <a:p>
            <a:pPr>
              <a:spcBef>
                <a:spcPts val="0"/>
              </a:spcBef>
            </a:pPr>
            <a:r>
              <a:rPr lang="en" sz="1800" dirty="0"/>
              <a:t>Fun features:</a:t>
            </a:r>
          </a:p>
          <a:p>
            <a:pPr>
              <a:spcBef>
                <a:spcPts val="0"/>
              </a:spcBef>
            </a:pPr>
            <a:endParaRPr sz="1800" dirty="0"/>
          </a:p>
          <a:p>
            <a:pPr>
              <a:spcBef>
                <a:spcPts val="0"/>
              </a:spcBef>
            </a:pPr>
            <a:r>
              <a:rPr lang="en" sz="1800" dirty="0"/>
              <a:t>- Only 5 million params!</a:t>
            </a:r>
          </a:p>
          <a:p>
            <a:pPr>
              <a:spcBef>
                <a:spcPts val="0"/>
              </a:spcBef>
            </a:pPr>
            <a:r>
              <a:rPr lang="en" sz="1800" dirty="0"/>
              <a:t>(Removes FC layers completely)</a:t>
            </a:r>
          </a:p>
          <a:p>
            <a:pPr>
              <a:spcBef>
                <a:spcPts val="0"/>
              </a:spcBef>
            </a:pPr>
            <a:endParaRPr sz="1800" dirty="0"/>
          </a:p>
          <a:p>
            <a:pPr>
              <a:spcBef>
                <a:spcPts val="0"/>
              </a:spcBef>
            </a:pPr>
            <a:r>
              <a:rPr lang="en" sz="1800" b="1" dirty="0"/>
              <a:t>Compared to AlexNet:</a:t>
            </a:r>
          </a:p>
          <a:p>
            <a:pPr>
              <a:spcBef>
                <a:spcPts val="0"/>
              </a:spcBef>
            </a:pPr>
            <a:r>
              <a:rPr lang="en" sz="1800" dirty="0"/>
              <a:t>- 12X less params</a:t>
            </a:r>
          </a:p>
          <a:p>
            <a:pPr>
              <a:spcBef>
                <a:spcPts val="0"/>
              </a:spcBef>
            </a:pPr>
            <a:r>
              <a:rPr lang="en" sz="1800" dirty="0"/>
              <a:t>- 2x more compute</a:t>
            </a:r>
          </a:p>
          <a:p>
            <a:pPr>
              <a:spcBef>
                <a:spcPts val="0"/>
              </a:spcBef>
            </a:pPr>
            <a:r>
              <a:rPr lang="en" sz="1800" dirty="0"/>
              <a:t>- 6.67% (vs. 16.4%)</a:t>
            </a:r>
          </a:p>
        </p:txBody>
      </p:sp>
      <p:sp>
        <p:nvSpPr>
          <p:cNvPr id="5" name="Shape 946">
            <a:extLst>
              <a:ext uri="{FF2B5EF4-FFF2-40B4-BE49-F238E27FC236}">
                <a16:creationId xmlns:a16="http://schemas.microsoft.com/office/drawing/2014/main" id="{2500E081-47AF-D043-9079-84091CBD5897}"/>
              </a:ext>
            </a:extLst>
          </p:cNvPr>
          <p:cNvSpPr txBox="1"/>
          <p:nvPr/>
        </p:nvSpPr>
        <p:spPr>
          <a:xfrm>
            <a:off x="758550" y="215652"/>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GoogLeNet</a:t>
            </a:r>
            <a:endParaRPr lang="en" sz="3000" dirty="0"/>
          </a:p>
        </p:txBody>
      </p:sp>
    </p:spTree>
    <p:extLst>
      <p:ext uri="{BB962C8B-B14F-4D97-AF65-F5344CB8AC3E}">
        <p14:creationId xmlns:p14="http://schemas.microsoft.com/office/powerpoint/2010/main" val="1429940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Shape 964"/>
          <p:cNvSpPr txBox="1"/>
          <p:nvPr/>
        </p:nvSpPr>
        <p:spPr>
          <a:xfrm>
            <a:off x="1752600" y="6445548"/>
            <a:ext cx="7906800" cy="393600"/>
          </a:xfrm>
          <a:prstGeom prst="rect">
            <a:avLst/>
          </a:prstGeom>
          <a:noFill/>
          <a:ln>
            <a:noFill/>
          </a:ln>
        </p:spPr>
        <p:txBody>
          <a:bodyPr lIns="91425" tIns="91425" rIns="91425" bIns="91425" anchor="t" anchorCtr="0">
            <a:noAutofit/>
          </a:bodyPr>
          <a:lstStyle/>
          <a:p>
            <a:pPr>
              <a:spcBef>
                <a:spcPts val="0"/>
              </a:spcBef>
            </a:pPr>
            <a:r>
              <a:rPr lang="en" dirty="0"/>
              <a:t>Slide from </a:t>
            </a:r>
            <a:r>
              <a:rPr lang="en" dirty="0" err="1"/>
              <a:t>Kaiming</a:t>
            </a:r>
            <a:r>
              <a:rPr lang="en" dirty="0"/>
              <a:t> He’s recent presentation </a:t>
            </a:r>
            <a:r>
              <a:rPr lang="en" u="sng" dirty="0">
                <a:solidFill>
                  <a:schemeClr val="hlink"/>
                </a:solidFill>
                <a:hlinkClick r:id="rId3"/>
              </a:rPr>
              <a:t>https://www.youtube.com/watch?v=1PGLj-uKT1w</a:t>
            </a:r>
            <a:r>
              <a:rPr lang="en" dirty="0">
                <a:solidFill>
                  <a:schemeClr val="dk1"/>
                </a:solidFill>
              </a:rPr>
              <a:t> </a:t>
            </a:r>
          </a:p>
        </p:txBody>
      </p:sp>
      <p:pic>
        <p:nvPicPr>
          <p:cNvPr id="965" name="Shape 965"/>
          <p:cNvPicPr preferRelativeResize="0"/>
          <p:nvPr/>
        </p:nvPicPr>
        <p:blipFill>
          <a:blip r:embed="rId4">
            <a:alphaModFix/>
          </a:blip>
          <a:stretch>
            <a:fillRect/>
          </a:stretch>
        </p:blipFill>
        <p:spPr>
          <a:xfrm>
            <a:off x="381000" y="1726395"/>
            <a:ext cx="8382000" cy="4719153"/>
          </a:xfrm>
          <a:prstGeom prst="rect">
            <a:avLst/>
          </a:prstGeom>
          <a:noFill/>
          <a:ln w="9525" cap="flat" cmpd="sng">
            <a:solidFill>
              <a:schemeClr val="dk2"/>
            </a:solidFill>
            <a:prstDash val="solid"/>
            <a:round/>
            <a:headEnd type="none" w="med" len="med"/>
            <a:tailEnd type="none" w="med" len="med"/>
          </a:ln>
        </p:spPr>
      </p:pic>
      <p:sp>
        <p:nvSpPr>
          <p:cNvPr id="967" name="Shape 967"/>
          <p:cNvSpPr txBox="1"/>
          <p:nvPr/>
        </p:nvSpPr>
        <p:spPr>
          <a:xfrm>
            <a:off x="6006007" y="411482"/>
            <a:ext cx="2343000" cy="432299"/>
          </a:xfrm>
          <a:prstGeom prst="rect">
            <a:avLst/>
          </a:prstGeom>
          <a:noFill/>
          <a:ln>
            <a:noFill/>
          </a:ln>
        </p:spPr>
        <p:txBody>
          <a:bodyPr lIns="91425" tIns="91425" rIns="91425" bIns="91425" anchor="t" anchorCtr="0">
            <a:noAutofit/>
          </a:bodyPr>
          <a:lstStyle/>
          <a:p>
            <a:pPr>
              <a:spcBef>
                <a:spcPts val="0"/>
              </a:spcBef>
            </a:pPr>
            <a:r>
              <a:rPr lang="en" i="1"/>
              <a:t>[He et al., 2015]</a:t>
            </a:r>
          </a:p>
        </p:txBody>
      </p:sp>
      <p:sp>
        <p:nvSpPr>
          <p:cNvPr id="968" name="Shape 968"/>
          <p:cNvSpPr txBox="1"/>
          <p:nvPr/>
        </p:nvSpPr>
        <p:spPr>
          <a:xfrm>
            <a:off x="4683550" y="1306450"/>
            <a:ext cx="4620900" cy="621300"/>
          </a:xfrm>
          <a:prstGeom prst="rect">
            <a:avLst/>
          </a:prstGeom>
          <a:noFill/>
          <a:ln>
            <a:noFill/>
          </a:ln>
        </p:spPr>
        <p:txBody>
          <a:bodyPr lIns="91425" tIns="91425" rIns="91425" bIns="91425" anchor="t" anchorCtr="0">
            <a:noAutofit/>
          </a:bodyPr>
          <a:lstStyle/>
          <a:p>
            <a:pPr>
              <a:spcBef>
                <a:spcPts val="0"/>
              </a:spcBef>
            </a:pPr>
            <a:r>
              <a:rPr lang="en" sz="1800" dirty="0">
                <a:solidFill>
                  <a:srgbClr val="0000FF"/>
                </a:solidFill>
              </a:rPr>
              <a:t>ILSVRC 2015 winner (3.6% top 5 error)</a:t>
            </a:r>
          </a:p>
          <a:p>
            <a:pPr>
              <a:spcBef>
                <a:spcPts val="0"/>
              </a:spcBef>
            </a:pPr>
            <a:endParaRPr sz="1800" dirty="0">
              <a:solidFill>
                <a:srgbClr val="0000FF"/>
              </a:solidFill>
            </a:endParaRPr>
          </a:p>
        </p:txBody>
      </p:sp>
      <p:sp>
        <p:nvSpPr>
          <p:cNvPr id="7" name="Shape 946">
            <a:extLst>
              <a:ext uri="{FF2B5EF4-FFF2-40B4-BE49-F238E27FC236}">
                <a16:creationId xmlns:a16="http://schemas.microsoft.com/office/drawing/2014/main" id="{1BC4ADEF-6A1B-6C48-ACEF-62368BD70CA5}"/>
              </a:ext>
            </a:extLst>
          </p:cNvPr>
          <p:cNvSpPr txBox="1"/>
          <p:nvPr/>
        </p:nvSpPr>
        <p:spPr>
          <a:xfrm>
            <a:off x="758550" y="215652"/>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ResNet</a:t>
            </a:r>
            <a:endParaRPr lang="en" sz="3000" dirty="0"/>
          </a:p>
        </p:txBody>
      </p:sp>
    </p:spTree>
    <p:extLst>
      <p:ext uri="{BB962C8B-B14F-4D97-AF65-F5344CB8AC3E}">
        <p14:creationId xmlns:p14="http://schemas.microsoft.com/office/powerpoint/2010/main" val="20581124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pic>
        <p:nvPicPr>
          <p:cNvPr id="974" name="Shape 974"/>
          <p:cNvPicPr preferRelativeResize="0"/>
          <p:nvPr/>
        </p:nvPicPr>
        <p:blipFill>
          <a:blip r:embed="rId3">
            <a:alphaModFix/>
          </a:blip>
          <a:stretch>
            <a:fillRect/>
          </a:stretch>
        </p:blipFill>
        <p:spPr>
          <a:xfrm>
            <a:off x="56375" y="894288"/>
            <a:ext cx="9031249" cy="5069424"/>
          </a:xfrm>
          <a:prstGeom prst="rect">
            <a:avLst/>
          </a:prstGeom>
          <a:noFill/>
          <a:ln w="9525" cap="flat" cmpd="sng">
            <a:solidFill>
              <a:schemeClr val="dk2"/>
            </a:solidFill>
            <a:prstDash val="solid"/>
            <a:round/>
            <a:headEnd type="none" w="med" len="med"/>
            <a:tailEnd type="none" w="med" len="med"/>
          </a:ln>
        </p:spPr>
      </p:pic>
      <p:sp>
        <p:nvSpPr>
          <p:cNvPr id="975" name="Shape 975"/>
          <p:cNvSpPr txBox="1"/>
          <p:nvPr/>
        </p:nvSpPr>
        <p:spPr>
          <a:xfrm>
            <a:off x="1370400" y="6425200"/>
            <a:ext cx="7773600" cy="359700"/>
          </a:xfrm>
          <a:prstGeom prst="rect">
            <a:avLst/>
          </a:prstGeom>
          <a:noFill/>
          <a:ln>
            <a:noFill/>
          </a:ln>
        </p:spPr>
        <p:txBody>
          <a:bodyPr lIns="91425" tIns="91425" rIns="91425" bIns="91425" anchor="t" anchorCtr="0">
            <a:noAutofit/>
          </a:bodyPr>
          <a:lstStyle/>
          <a:p>
            <a:pPr>
              <a:spcBef>
                <a:spcPts val="0"/>
              </a:spcBef>
            </a:pPr>
            <a:r>
              <a:rPr lang="en-US" dirty="0"/>
              <a:t>S</a:t>
            </a:r>
            <a:r>
              <a:rPr lang="en" dirty="0"/>
              <a:t>lide from Kaiming He’s recent presentation</a:t>
            </a:r>
          </a:p>
        </p:txBody>
      </p:sp>
    </p:spTree>
    <p:extLst>
      <p:ext uri="{BB962C8B-B14F-4D97-AF65-F5344CB8AC3E}">
        <p14:creationId xmlns:p14="http://schemas.microsoft.com/office/powerpoint/2010/main" val="39914359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pic>
        <p:nvPicPr>
          <p:cNvPr id="981" name="Shape 981"/>
          <p:cNvPicPr preferRelativeResize="0"/>
          <p:nvPr/>
        </p:nvPicPr>
        <p:blipFill>
          <a:blip r:embed="rId3">
            <a:alphaModFix/>
          </a:blip>
          <a:stretch>
            <a:fillRect/>
          </a:stretch>
        </p:blipFill>
        <p:spPr>
          <a:xfrm>
            <a:off x="1" y="1545378"/>
            <a:ext cx="9143999" cy="3296092"/>
          </a:xfrm>
          <a:prstGeom prst="rect">
            <a:avLst/>
          </a:prstGeom>
          <a:noFill/>
          <a:ln>
            <a:noFill/>
          </a:ln>
        </p:spPr>
      </p:pic>
    </p:spTree>
    <p:extLst>
      <p:ext uri="{BB962C8B-B14F-4D97-AF65-F5344CB8AC3E}">
        <p14:creationId xmlns:p14="http://schemas.microsoft.com/office/powerpoint/2010/main" val="32133373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7" name="Shape 987"/>
          <p:cNvSpPr txBox="1"/>
          <p:nvPr/>
        </p:nvSpPr>
        <p:spPr>
          <a:xfrm>
            <a:off x="618600" y="130865"/>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ResNet</a:t>
            </a:r>
            <a:endParaRPr lang="en" sz="3000" dirty="0"/>
          </a:p>
        </p:txBody>
      </p:sp>
      <p:sp>
        <p:nvSpPr>
          <p:cNvPr id="989" name="Shape 989"/>
          <p:cNvSpPr txBox="1"/>
          <p:nvPr/>
        </p:nvSpPr>
        <p:spPr>
          <a:xfrm>
            <a:off x="4683550" y="1306450"/>
            <a:ext cx="4620900" cy="621300"/>
          </a:xfrm>
          <a:prstGeom prst="rect">
            <a:avLst/>
          </a:prstGeom>
          <a:noFill/>
          <a:ln>
            <a:noFill/>
          </a:ln>
        </p:spPr>
        <p:txBody>
          <a:bodyPr lIns="91425" tIns="91425" rIns="91425" bIns="91425" anchor="t" anchorCtr="0">
            <a:noAutofit/>
          </a:bodyPr>
          <a:lstStyle/>
          <a:p>
            <a:pPr>
              <a:spcBef>
                <a:spcPts val="0"/>
              </a:spcBef>
            </a:pPr>
            <a:r>
              <a:rPr lang="en" sz="1800">
                <a:solidFill>
                  <a:srgbClr val="0000FF"/>
                </a:solidFill>
              </a:rPr>
              <a:t>ILSVRC 2015 winner (3.6% top 5 error)</a:t>
            </a:r>
          </a:p>
          <a:p>
            <a:pPr>
              <a:spcBef>
                <a:spcPts val="0"/>
              </a:spcBef>
            </a:pPr>
            <a:endParaRPr sz="1800">
              <a:solidFill>
                <a:srgbClr val="0000FF"/>
              </a:solidFill>
            </a:endParaRPr>
          </a:p>
        </p:txBody>
      </p:sp>
      <p:pic>
        <p:nvPicPr>
          <p:cNvPr id="990" name="Shape 990"/>
          <p:cNvPicPr preferRelativeResize="0"/>
          <p:nvPr/>
        </p:nvPicPr>
        <p:blipFill>
          <a:blip r:embed="rId3">
            <a:alphaModFix/>
          </a:blip>
          <a:stretch>
            <a:fillRect/>
          </a:stretch>
        </p:blipFill>
        <p:spPr>
          <a:xfrm>
            <a:off x="73329" y="1780676"/>
            <a:ext cx="6601798" cy="3705724"/>
          </a:xfrm>
          <a:prstGeom prst="rect">
            <a:avLst/>
          </a:prstGeom>
          <a:noFill/>
          <a:ln w="9525" cap="flat" cmpd="sng">
            <a:solidFill>
              <a:schemeClr val="dk2"/>
            </a:solidFill>
            <a:prstDash val="solid"/>
            <a:round/>
            <a:headEnd type="none" w="med" len="med"/>
            <a:tailEnd type="none" w="med" len="med"/>
          </a:ln>
        </p:spPr>
      </p:pic>
      <p:sp>
        <p:nvSpPr>
          <p:cNvPr id="991" name="Shape 991"/>
          <p:cNvSpPr txBox="1"/>
          <p:nvPr/>
        </p:nvSpPr>
        <p:spPr>
          <a:xfrm>
            <a:off x="1218501" y="6498300"/>
            <a:ext cx="7773600" cy="359700"/>
          </a:xfrm>
          <a:prstGeom prst="rect">
            <a:avLst/>
          </a:prstGeom>
          <a:noFill/>
          <a:ln>
            <a:noFill/>
          </a:ln>
        </p:spPr>
        <p:txBody>
          <a:bodyPr lIns="91425" tIns="91425" rIns="91425" bIns="91425" anchor="t" anchorCtr="0">
            <a:noAutofit/>
          </a:bodyPr>
          <a:lstStyle/>
          <a:p>
            <a:pPr>
              <a:spcBef>
                <a:spcPts val="0"/>
              </a:spcBef>
            </a:pPr>
            <a:r>
              <a:rPr lang="en-US" dirty="0"/>
              <a:t>S</a:t>
            </a:r>
            <a:r>
              <a:rPr lang="en" dirty="0"/>
              <a:t>lide from Kaiming He’s recent presentation</a:t>
            </a:r>
          </a:p>
        </p:txBody>
      </p:sp>
      <p:sp>
        <p:nvSpPr>
          <p:cNvPr id="992" name="Shape 992"/>
          <p:cNvSpPr txBox="1"/>
          <p:nvPr/>
        </p:nvSpPr>
        <p:spPr>
          <a:xfrm>
            <a:off x="6719825" y="1780676"/>
            <a:ext cx="2343000" cy="1852199"/>
          </a:xfrm>
          <a:prstGeom prst="rect">
            <a:avLst/>
          </a:prstGeom>
          <a:noFill/>
          <a:ln>
            <a:noFill/>
          </a:ln>
        </p:spPr>
        <p:txBody>
          <a:bodyPr lIns="91425" tIns="91425" rIns="91425" bIns="91425" anchor="t" anchorCtr="0">
            <a:noAutofit/>
          </a:bodyPr>
          <a:lstStyle/>
          <a:p>
            <a:pPr>
              <a:spcBef>
                <a:spcPts val="0"/>
              </a:spcBef>
            </a:pPr>
            <a:r>
              <a:rPr lang="en" sz="1800"/>
              <a:t>2-3 weeks of training on 8 GPU machine</a:t>
            </a:r>
          </a:p>
          <a:p>
            <a:pPr>
              <a:spcBef>
                <a:spcPts val="0"/>
              </a:spcBef>
            </a:pPr>
            <a:endParaRPr sz="1800"/>
          </a:p>
          <a:p>
            <a:pPr>
              <a:spcBef>
                <a:spcPts val="0"/>
              </a:spcBef>
            </a:pPr>
            <a:endParaRPr sz="1800"/>
          </a:p>
          <a:p>
            <a:pPr>
              <a:spcBef>
                <a:spcPts val="0"/>
              </a:spcBef>
            </a:pPr>
            <a:r>
              <a:rPr lang="en" sz="1800"/>
              <a:t>at runtime: faster than a VGGNet! (even though it has 8x more layers)</a:t>
            </a:r>
          </a:p>
        </p:txBody>
      </p:sp>
    </p:spTree>
    <p:extLst>
      <p:ext uri="{BB962C8B-B14F-4D97-AF65-F5344CB8AC3E}">
        <p14:creationId xmlns:p14="http://schemas.microsoft.com/office/powerpoint/2010/main" val="32577466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11" name="Shape 1011"/>
          <p:cNvPicPr preferRelativeResize="0"/>
          <p:nvPr/>
        </p:nvPicPr>
        <p:blipFill>
          <a:blip r:embed="rId3">
            <a:alphaModFix/>
          </a:blip>
          <a:stretch>
            <a:fillRect/>
          </a:stretch>
        </p:blipFill>
        <p:spPr>
          <a:xfrm>
            <a:off x="347125" y="2157413"/>
            <a:ext cx="2724150" cy="2543175"/>
          </a:xfrm>
          <a:prstGeom prst="rect">
            <a:avLst/>
          </a:prstGeom>
          <a:noFill/>
          <a:ln w="9525" cap="flat" cmpd="sng">
            <a:solidFill>
              <a:schemeClr val="dk2"/>
            </a:solidFill>
            <a:prstDash val="solid"/>
            <a:round/>
            <a:headEnd type="none" w="med" len="med"/>
            <a:tailEnd type="none" w="med" len="med"/>
          </a:ln>
        </p:spPr>
      </p:pic>
      <p:pic>
        <p:nvPicPr>
          <p:cNvPr id="1012" name="Shape 1012"/>
          <p:cNvPicPr preferRelativeResize="0"/>
          <p:nvPr/>
        </p:nvPicPr>
        <p:blipFill>
          <a:blip r:embed="rId4">
            <a:alphaModFix/>
          </a:blip>
          <a:stretch>
            <a:fillRect/>
          </a:stretch>
        </p:blipFill>
        <p:spPr>
          <a:xfrm>
            <a:off x="4676150" y="2090726"/>
            <a:ext cx="4076700" cy="2676525"/>
          </a:xfrm>
          <a:prstGeom prst="rect">
            <a:avLst/>
          </a:prstGeom>
          <a:noFill/>
          <a:ln w="9525" cap="flat" cmpd="sng">
            <a:solidFill>
              <a:schemeClr val="dk2"/>
            </a:solidFill>
            <a:prstDash val="solid"/>
            <a:round/>
            <a:headEnd type="none" w="med" len="med"/>
            <a:tailEnd type="none" w="med" len="med"/>
          </a:ln>
        </p:spPr>
      </p:pic>
      <p:cxnSp>
        <p:nvCxnSpPr>
          <p:cNvPr id="1013" name="Shape 1013"/>
          <p:cNvCxnSpPr/>
          <p:nvPr/>
        </p:nvCxnSpPr>
        <p:spPr>
          <a:xfrm>
            <a:off x="3364126" y="3416150"/>
            <a:ext cx="1046699" cy="0"/>
          </a:xfrm>
          <a:prstGeom prst="straightConnector1">
            <a:avLst/>
          </a:prstGeom>
          <a:noFill/>
          <a:ln w="9525" cap="flat" cmpd="sng">
            <a:solidFill>
              <a:schemeClr val="dk2"/>
            </a:solidFill>
            <a:prstDash val="solid"/>
            <a:round/>
            <a:headEnd type="none" w="lg" len="lg"/>
            <a:tailEnd type="triangle" w="lg" len="lg"/>
          </a:ln>
        </p:spPr>
      </p:cxnSp>
      <p:sp>
        <p:nvSpPr>
          <p:cNvPr id="7" name="Shape 946">
            <a:extLst>
              <a:ext uri="{FF2B5EF4-FFF2-40B4-BE49-F238E27FC236}">
                <a16:creationId xmlns:a16="http://schemas.microsoft.com/office/drawing/2014/main" id="{2030757A-2CE2-204E-BF30-5E67385027C3}"/>
              </a:ext>
            </a:extLst>
          </p:cNvPr>
          <p:cNvSpPr txBox="1"/>
          <p:nvPr/>
        </p:nvSpPr>
        <p:spPr>
          <a:xfrm>
            <a:off x="758550" y="215652"/>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ResNet</a:t>
            </a:r>
            <a:endParaRPr lang="en" sz="3000" dirty="0"/>
          </a:p>
        </p:txBody>
      </p:sp>
      <p:sp>
        <p:nvSpPr>
          <p:cNvPr id="8" name="Shape 967">
            <a:extLst>
              <a:ext uri="{FF2B5EF4-FFF2-40B4-BE49-F238E27FC236}">
                <a16:creationId xmlns:a16="http://schemas.microsoft.com/office/drawing/2014/main" id="{14ACFE62-2C91-B241-867D-07A1B93CC61F}"/>
              </a:ext>
            </a:extLst>
          </p:cNvPr>
          <p:cNvSpPr txBox="1"/>
          <p:nvPr/>
        </p:nvSpPr>
        <p:spPr>
          <a:xfrm>
            <a:off x="4191000" y="4876800"/>
            <a:ext cx="2343000" cy="432299"/>
          </a:xfrm>
          <a:prstGeom prst="rect">
            <a:avLst/>
          </a:prstGeom>
          <a:noFill/>
          <a:ln>
            <a:noFill/>
          </a:ln>
        </p:spPr>
        <p:txBody>
          <a:bodyPr lIns="91425" tIns="91425" rIns="91425" bIns="91425" anchor="t" anchorCtr="0">
            <a:noAutofit/>
          </a:bodyPr>
          <a:lstStyle/>
          <a:p>
            <a:pPr>
              <a:spcBef>
                <a:spcPts val="0"/>
              </a:spcBef>
            </a:pPr>
            <a:r>
              <a:rPr lang="en" i="1"/>
              <a:t>[He et al., 2015]</a:t>
            </a:r>
          </a:p>
        </p:txBody>
      </p:sp>
    </p:spTree>
    <p:extLst>
      <p:ext uri="{BB962C8B-B14F-4D97-AF65-F5344CB8AC3E}">
        <p14:creationId xmlns:p14="http://schemas.microsoft.com/office/powerpoint/2010/main" val="9719488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21" name="Shape 1021"/>
          <p:cNvSpPr txBox="1"/>
          <p:nvPr/>
        </p:nvSpPr>
        <p:spPr>
          <a:xfrm>
            <a:off x="246000" y="1945651"/>
            <a:ext cx="8652000" cy="3059999"/>
          </a:xfrm>
          <a:prstGeom prst="rect">
            <a:avLst/>
          </a:prstGeom>
          <a:noFill/>
          <a:ln>
            <a:noFill/>
          </a:ln>
        </p:spPr>
        <p:txBody>
          <a:bodyPr lIns="91425" tIns="91425" rIns="91425" bIns="91425" anchor="t" anchorCtr="0">
            <a:noAutofit/>
          </a:bodyPr>
          <a:lstStyle/>
          <a:p>
            <a:pPr marL="431800" indent="-342900" algn="l">
              <a:spcBef>
                <a:spcPts val="0"/>
              </a:spcBef>
              <a:buSzPct val="100000"/>
              <a:buFont typeface="Arial" panose="020B0604020202020204" pitchFamily="34" charset="0"/>
              <a:buChar char="•"/>
            </a:pPr>
            <a:r>
              <a:rPr lang="en" sz="2200" dirty="0"/>
              <a:t>Batch Normalization after every CONV layer</a:t>
            </a:r>
          </a:p>
          <a:p>
            <a:pPr marL="431800" indent="-342900" algn="l">
              <a:spcBef>
                <a:spcPts val="0"/>
              </a:spcBef>
              <a:buSzPct val="100000"/>
              <a:buFont typeface="Arial" panose="020B0604020202020204" pitchFamily="34" charset="0"/>
              <a:buChar char="•"/>
            </a:pPr>
            <a:r>
              <a:rPr lang="en" sz="2200" dirty="0"/>
              <a:t>Xavier/2 initialization from He et al.</a:t>
            </a:r>
          </a:p>
          <a:p>
            <a:pPr marL="431800" indent="-342900" algn="l">
              <a:spcBef>
                <a:spcPts val="0"/>
              </a:spcBef>
              <a:buSzPct val="100000"/>
              <a:buFont typeface="Arial" panose="020B0604020202020204" pitchFamily="34" charset="0"/>
              <a:buChar char="•"/>
            </a:pPr>
            <a:r>
              <a:rPr lang="en" sz="2200" dirty="0"/>
              <a:t>SGD + Momentum (0.9) </a:t>
            </a:r>
          </a:p>
          <a:p>
            <a:pPr marL="431800" indent="-342900" algn="l">
              <a:spcBef>
                <a:spcPts val="0"/>
              </a:spcBef>
              <a:buSzPct val="100000"/>
              <a:buFont typeface="Arial" panose="020B0604020202020204" pitchFamily="34" charset="0"/>
              <a:buChar char="•"/>
            </a:pPr>
            <a:r>
              <a:rPr lang="en" sz="2200" dirty="0"/>
              <a:t>Learning rate: 0.1, divided by 10 when validation error plateaus</a:t>
            </a:r>
          </a:p>
          <a:p>
            <a:pPr marL="431800" indent="-342900" algn="l">
              <a:spcBef>
                <a:spcPts val="0"/>
              </a:spcBef>
              <a:buSzPct val="100000"/>
              <a:buFont typeface="Arial" panose="020B0604020202020204" pitchFamily="34" charset="0"/>
              <a:buChar char="•"/>
            </a:pPr>
            <a:r>
              <a:rPr lang="en" sz="2200" dirty="0">
                <a:solidFill>
                  <a:schemeClr val="dk1"/>
                </a:solidFill>
              </a:rPr>
              <a:t>Mini-batch size 256</a:t>
            </a:r>
          </a:p>
          <a:p>
            <a:pPr marL="431800" indent="-342900" algn="l">
              <a:spcBef>
                <a:spcPts val="0"/>
              </a:spcBef>
              <a:buSzPct val="100000"/>
              <a:buFont typeface="Arial" panose="020B0604020202020204" pitchFamily="34" charset="0"/>
              <a:buChar char="•"/>
            </a:pPr>
            <a:r>
              <a:rPr lang="en" sz="2200" dirty="0"/>
              <a:t>Weight decay of 1e-5</a:t>
            </a:r>
          </a:p>
          <a:p>
            <a:pPr marL="431800" indent="-342900" algn="l">
              <a:spcBef>
                <a:spcPts val="0"/>
              </a:spcBef>
              <a:buSzPct val="100000"/>
              <a:buFont typeface="Arial" panose="020B0604020202020204" pitchFamily="34" charset="0"/>
              <a:buChar char="•"/>
            </a:pPr>
            <a:r>
              <a:rPr lang="en" sz="2200" dirty="0"/>
              <a:t>No dropout used</a:t>
            </a:r>
          </a:p>
        </p:txBody>
      </p:sp>
      <p:sp>
        <p:nvSpPr>
          <p:cNvPr id="5" name="Shape 946">
            <a:extLst>
              <a:ext uri="{FF2B5EF4-FFF2-40B4-BE49-F238E27FC236}">
                <a16:creationId xmlns:a16="http://schemas.microsoft.com/office/drawing/2014/main" id="{72C77EEC-5F45-E748-95D9-CE60CA832B53}"/>
              </a:ext>
            </a:extLst>
          </p:cNvPr>
          <p:cNvSpPr txBox="1"/>
          <p:nvPr/>
        </p:nvSpPr>
        <p:spPr>
          <a:xfrm>
            <a:off x="758550" y="215652"/>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ResNet</a:t>
            </a:r>
            <a:endParaRPr lang="en" sz="3000" dirty="0"/>
          </a:p>
        </p:txBody>
      </p:sp>
    </p:spTree>
    <p:extLst>
      <p:ext uri="{BB962C8B-B14F-4D97-AF65-F5344CB8AC3E}">
        <p14:creationId xmlns:p14="http://schemas.microsoft.com/office/powerpoint/2010/main" val="35345118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8" name="Shape 1028"/>
          <p:cNvSpPr txBox="1"/>
          <p:nvPr/>
        </p:nvSpPr>
        <p:spPr>
          <a:xfrm>
            <a:off x="6149638" y="4800600"/>
            <a:ext cx="2343000" cy="432299"/>
          </a:xfrm>
          <a:prstGeom prst="rect">
            <a:avLst/>
          </a:prstGeom>
          <a:noFill/>
          <a:ln>
            <a:noFill/>
          </a:ln>
        </p:spPr>
        <p:txBody>
          <a:bodyPr lIns="91425" tIns="91425" rIns="91425" bIns="91425" anchor="t" anchorCtr="0">
            <a:noAutofit/>
          </a:bodyPr>
          <a:lstStyle/>
          <a:p>
            <a:pPr>
              <a:spcBef>
                <a:spcPts val="0"/>
              </a:spcBef>
            </a:pPr>
            <a:r>
              <a:rPr lang="en" i="1" dirty="0"/>
              <a:t>[He et al., 2015]</a:t>
            </a:r>
          </a:p>
        </p:txBody>
      </p:sp>
      <p:pic>
        <p:nvPicPr>
          <p:cNvPr id="1029" name="Shape 1029"/>
          <p:cNvPicPr preferRelativeResize="0"/>
          <p:nvPr/>
        </p:nvPicPr>
        <p:blipFill>
          <a:blip r:embed="rId3">
            <a:alphaModFix/>
          </a:blip>
          <a:stretch>
            <a:fillRect/>
          </a:stretch>
        </p:blipFill>
        <p:spPr>
          <a:xfrm>
            <a:off x="1501363" y="1843975"/>
            <a:ext cx="5819775" cy="2838450"/>
          </a:xfrm>
          <a:prstGeom prst="rect">
            <a:avLst/>
          </a:prstGeom>
          <a:noFill/>
          <a:ln>
            <a:noFill/>
          </a:ln>
        </p:spPr>
      </p:pic>
      <p:sp>
        <p:nvSpPr>
          <p:cNvPr id="5" name="Shape 946">
            <a:extLst>
              <a:ext uri="{FF2B5EF4-FFF2-40B4-BE49-F238E27FC236}">
                <a16:creationId xmlns:a16="http://schemas.microsoft.com/office/drawing/2014/main" id="{57485EA0-B51A-384C-9F71-08FE35DC7EDE}"/>
              </a:ext>
            </a:extLst>
          </p:cNvPr>
          <p:cNvSpPr txBox="1"/>
          <p:nvPr/>
        </p:nvSpPr>
        <p:spPr>
          <a:xfrm>
            <a:off x="758550" y="215652"/>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ResNet</a:t>
            </a:r>
            <a:endParaRPr lang="en" sz="3000" dirty="0"/>
          </a:p>
        </p:txBody>
      </p:sp>
    </p:spTree>
    <p:extLst>
      <p:ext uri="{BB962C8B-B14F-4D97-AF65-F5344CB8AC3E}">
        <p14:creationId xmlns:p14="http://schemas.microsoft.com/office/powerpoint/2010/main" val="38319564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7" name="Shape 1037"/>
          <p:cNvSpPr txBox="1"/>
          <p:nvPr/>
        </p:nvSpPr>
        <p:spPr>
          <a:xfrm>
            <a:off x="3891876" y="4812237"/>
            <a:ext cx="3936899" cy="304200"/>
          </a:xfrm>
          <a:prstGeom prst="rect">
            <a:avLst/>
          </a:prstGeom>
          <a:noFill/>
          <a:ln>
            <a:noFill/>
          </a:ln>
        </p:spPr>
        <p:txBody>
          <a:bodyPr lIns="91425" tIns="91425" rIns="91425" bIns="91425" anchor="t" anchorCtr="0">
            <a:noAutofit/>
          </a:bodyPr>
          <a:lstStyle/>
          <a:p>
            <a:pPr>
              <a:spcBef>
                <a:spcPts val="0"/>
              </a:spcBef>
            </a:pPr>
            <a:r>
              <a:rPr lang="en" sz="1800"/>
              <a:t>(this trick is also used in GoogLeNet)</a:t>
            </a:r>
          </a:p>
        </p:txBody>
      </p:sp>
      <p:pic>
        <p:nvPicPr>
          <p:cNvPr id="1038" name="Shape 1038"/>
          <p:cNvPicPr preferRelativeResize="0"/>
          <p:nvPr/>
        </p:nvPicPr>
        <p:blipFill>
          <a:blip r:embed="rId3">
            <a:alphaModFix/>
          </a:blip>
          <a:stretch>
            <a:fillRect/>
          </a:stretch>
        </p:blipFill>
        <p:spPr>
          <a:xfrm>
            <a:off x="896975" y="2183850"/>
            <a:ext cx="2286000" cy="2114550"/>
          </a:xfrm>
          <a:prstGeom prst="rect">
            <a:avLst/>
          </a:prstGeom>
          <a:noFill/>
          <a:ln>
            <a:noFill/>
          </a:ln>
        </p:spPr>
      </p:pic>
      <p:pic>
        <p:nvPicPr>
          <p:cNvPr id="1039" name="Shape 1039"/>
          <p:cNvPicPr preferRelativeResize="0"/>
          <p:nvPr/>
        </p:nvPicPr>
        <p:blipFill>
          <a:blip r:embed="rId4">
            <a:alphaModFix/>
          </a:blip>
          <a:stretch>
            <a:fillRect/>
          </a:stretch>
        </p:blipFill>
        <p:spPr>
          <a:xfrm>
            <a:off x="4313095" y="2228825"/>
            <a:ext cx="3720725" cy="1917200"/>
          </a:xfrm>
          <a:prstGeom prst="rect">
            <a:avLst/>
          </a:prstGeom>
          <a:noFill/>
          <a:ln>
            <a:noFill/>
          </a:ln>
        </p:spPr>
      </p:pic>
      <p:cxnSp>
        <p:nvCxnSpPr>
          <p:cNvPr id="1040" name="Shape 1040"/>
          <p:cNvCxnSpPr/>
          <p:nvPr/>
        </p:nvCxnSpPr>
        <p:spPr>
          <a:xfrm rot="10800000" flipH="1">
            <a:off x="4313101" y="4355951"/>
            <a:ext cx="429599" cy="456299"/>
          </a:xfrm>
          <a:prstGeom prst="straightConnector1">
            <a:avLst/>
          </a:prstGeom>
          <a:noFill/>
          <a:ln w="9525" cap="flat" cmpd="sng">
            <a:solidFill>
              <a:schemeClr val="dk2"/>
            </a:solidFill>
            <a:prstDash val="solid"/>
            <a:round/>
            <a:headEnd type="none" w="lg" len="lg"/>
            <a:tailEnd type="triangle" w="lg" len="lg"/>
          </a:ln>
        </p:spPr>
      </p:cxnSp>
      <p:sp>
        <p:nvSpPr>
          <p:cNvPr id="8" name="Shape 946">
            <a:extLst>
              <a:ext uri="{FF2B5EF4-FFF2-40B4-BE49-F238E27FC236}">
                <a16:creationId xmlns:a16="http://schemas.microsoft.com/office/drawing/2014/main" id="{17237584-8E72-3844-8CFF-CA0FBB849BBE}"/>
              </a:ext>
            </a:extLst>
          </p:cNvPr>
          <p:cNvSpPr txBox="1"/>
          <p:nvPr/>
        </p:nvSpPr>
        <p:spPr>
          <a:xfrm>
            <a:off x="758550" y="215652"/>
            <a:ext cx="7906800" cy="991199"/>
          </a:xfrm>
          <a:prstGeom prst="rect">
            <a:avLst/>
          </a:prstGeom>
          <a:noFill/>
          <a:ln>
            <a:noFill/>
          </a:ln>
        </p:spPr>
        <p:txBody>
          <a:bodyPr lIns="91425" tIns="91425" rIns="91425" bIns="91425" anchor="t" anchorCtr="0">
            <a:noAutofit/>
          </a:bodyPr>
          <a:lstStyle/>
          <a:p>
            <a:pPr>
              <a:spcBef>
                <a:spcPts val="0"/>
              </a:spcBef>
            </a:pPr>
            <a:r>
              <a:rPr lang="en" sz="3000" dirty="0"/>
              <a:t>Case Study: </a:t>
            </a:r>
            <a:r>
              <a:rPr lang="en" sz="3000" dirty="0" err="1"/>
              <a:t>ResNet</a:t>
            </a:r>
            <a:endParaRPr lang="en" sz="3000" dirty="0"/>
          </a:p>
        </p:txBody>
      </p:sp>
    </p:spTree>
    <p:extLst>
      <p:ext uri="{BB962C8B-B14F-4D97-AF65-F5344CB8AC3E}">
        <p14:creationId xmlns:p14="http://schemas.microsoft.com/office/powerpoint/2010/main" val="602901538"/>
      </p:ext>
    </p:extLst>
  </p:cSld>
  <p:clrMapOvr>
    <a:masterClrMapping/>
  </p:clrMapOvr>
</p:sld>
</file>

<file path=ppt/theme/theme1.xml><?xml version="1.0" encoding="utf-8"?>
<a:theme xmlns:a="http://schemas.openxmlformats.org/drawingml/2006/main" name="pictur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50310</TotalTime>
  <Words>4996</Words>
  <Application>Microsoft Macintosh PowerPoint</Application>
  <PresentationFormat>On-screen Show (4:3)</PresentationFormat>
  <Paragraphs>828</Paragraphs>
  <Slides>113</Slides>
  <Notes>105</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0</vt:i4>
      </vt:variant>
      <vt:variant>
        <vt:lpstr>Slide Titles</vt:lpstr>
      </vt:variant>
      <vt:variant>
        <vt:i4>113</vt:i4>
      </vt:variant>
    </vt:vector>
  </HeadingPairs>
  <TitlesOfParts>
    <vt:vector size="121" baseType="lpstr">
      <vt:lpstr>Arial</vt:lpstr>
      <vt:lpstr>Arial Narrow</vt:lpstr>
      <vt:lpstr>Calibri</vt:lpstr>
      <vt:lpstr>Cambria Math</vt:lpstr>
      <vt:lpstr>FreeSans</vt:lpstr>
      <vt:lpstr>Wingdings</vt:lpstr>
      <vt:lpstr>pictures</vt:lpstr>
      <vt:lpstr>Blank Presentation</vt:lpstr>
      <vt:lpstr>Convolutional Neural Networks</vt:lpstr>
      <vt:lpstr>Plan for Today</vt:lpstr>
      <vt:lpstr>Multilayer Networks</vt:lpstr>
      <vt:lpstr>Equivalent Representations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Convolutional Nets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Visualizing Learned Filters</vt:lpstr>
      <vt:lpstr>Visualizing Learned Filters</vt:lpstr>
      <vt:lpstr>Visualizing Learned Filters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Contextual Convolutional Neural Netoworks</vt:lpstr>
      <vt:lpstr>PowerPoint Presentation</vt:lpstr>
      <vt:lpstr>PowerPoint Presentation</vt:lpstr>
      <vt:lpstr>PowerPoint Presentation</vt:lpstr>
      <vt:lpstr>PowerPoint Presentation</vt:lpstr>
      <vt:lpstr>PowerPoint Presentation</vt:lpstr>
      <vt:lpstr>Anomaly Detection in Video via  Self-Supervised and Multi-Task Learning</vt:lpstr>
      <vt:lpstr>PowerPoint Presentation</vt:lpstr>
      <vt:lpstr>Neural architectures</vt:lpstr>
      <vt:lpstr>Joint loss</vt:lpstr>
      <vt:lpstr>PowerPoint Presentation</vt:lpstr>
    </vt:vector>
  </TitlesOfParts>
  <Manager/>
  <Company>Virginia Tech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Radu Ionescu</cp:lastModifiedBy>
  <cp:revision>2739</cp:revision>
  <cp:lastPrinted>2015-04-01T17:45:43Z</cp:lastPrinted>
  <dcterms:created xsi:type="dcterms:W3CDTF">2013-03-06T19:31:42Z</dcterms:created>
  <dcterms:modified xsi:type="dcterms:W3CDTF">2023-10-19T14:10:08Z</dcterms:modified>
  <cp:category/>
</cp:coreProperties>
</file>