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61"/>
  </p:notesMasterIdLst>
  <p:handoutMasterIdLst>
    <p:handoutMasterId r:id="rId62"/>
  </p:handoutMasterIdLst>
  <p:sldIdLst>
    <p:sldId id="1426" r:id="rId3"/>
    <p:sldId id="326" r:id="rId4"/>
    <p:sldId id="378" r:id="rId5"/>
    <p:sldId id="379" r:id="rId6"/>
    <p:sldId id="380" r:id="rId7"/>
    <p:sldId id="381" r:id="rId8"/>
    <p:sldId id="382" r:id="rId9"/>
    <p:sldId id="327" r:id="rId10"/>
    <p:sldId id="328" r:id="rId11"/>
    <p:sldId id="329" r:id="rId12"/>
    <p:sldId id="376" r:id="rId13"/>
    <p:sldId id="375" r:id="rId14"/>
    <p:sldId id="417" r:id="rId15"/>
    <p:sldId id="418" r:id="rId16"/>
    <p:sldId id="546" r:id="rId17"/>
    <p:sldId id="562" r:id="rId18"/>
    <p:sldId id="1427" r:id="rId19"/>
    <p:sldId id="419" r:id="rId20"/>
    <p:sldId id="383" r:id="rId21"/>
    <p:sldId id="384" r:id="rId22"/>
    <p:sldId id="386" r:id="rId23"/>
    <p:sldId id="387" r:id="rId24"/>
    <p:sldId id="301" r:id="rId25"/>
    <p:sldId id="919" r:id="rId26"/>
    <p:sldId id="303" r:id="rId27"/>
    <p:sldId id="920" r:id="rId28"/>
    <p:sldId id="921" r:id="rId29"/>
    <p:sldId id="922" r:id="rId30"/>
    <p:sldId id="923" r:id="rId31"/>
    <p:sldId id="308" r:id="rId32"/>
    <p:sldId id="309" r:id="rId33"/>
    <p:sldId id="924" r:id="rId34"/>
    <p:sldId id="925" r:id="rId35"/>
    <p:sldId id="932" r:id="rId36"/>
    <p:sldId id="543" r:id="rId37"/>
    <p:sldId id="544" r:id="rId38"/>
    <p:sldId id="320" r:id="rId39"/>
    <p:sldId id="1404" r:id="rId40"/>
    <p:sldId id="1405" r:id="rId41"/>
    <p:sldId id="1408" r:id="rId42"/>
    <p:sldId id="1410" r:id="rId43"/>
    <p:sldId id="1409" r:id="rId44"/>
    <p:sldId id="1411" r:id="rId45"/>
    <p:sldId id="1412" r:id="rId46"/>
    <p:sldId id="1413" r:id="rId47"/>
    <p:sldId id="1414" r:id="rId48"/>
    <p:sldId id="1416" r:id="rId49"/>
    <p:sldId id="1417" r:id="rId50"/>
    <p:sldId id="1418" r:id="rId51"/>
    <p:sldId id="1419" r:id="rId52"/>
    <p:sldId id="1420" r:id="rId53"/>
    <p:sldId id="1428" r:id="rId54"/>
    <p:sldId id="1429" r:id="rId55"/>
    <p:sldId id="1430" r:id="rId56"/>
    <p:sldId id="1431" r:id="rId57"/>
    <p:sldId id="319" r:id="rId58"/>
    <p:sldId id="495" r:id="rId59"/>
    <p:sldId id="494" r:id="rId6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93488" autoAdjust="0"/>
  </p:normalViewPr>
  <p:slideViewPr>
    <p:cSldViewPr>
      <p:cViewPr varScale="1">
        <p:scale>
          <a:sx n="141" d="100"/>
          <a:sy n="141" d="100"/>
        </p:scale>
        <p:origin x="10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2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965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Shape 10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971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190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650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Shape 10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559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286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12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676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731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96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19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32487B-15CD-6546-8D1D-E514B864FFCA}" type="slidenum">
              <a:rPr lang="en-US"/>
              <a:pPr/>
              <a:t>58</a:t>
            </a:fld>
            <a:endParaRPr lang="en-US"/>
          </a:p>
        </p:txBody>
      </p:sp>
      <p:sp>
        <p:nvSpPr>
          <p:cNvPr id="175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5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Shape 1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4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7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Shape 9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41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741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Shape 9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29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34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Shape 9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38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08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209800"/>
          </a:xfrm>
        </p:spPr>
        <p:txBody>
          <a:bodyPr>
            <a:normAutofit/>
          </a:bodyPr>
          <a:lstStyle/>
          <a:p>
            <a:r>
              <a:rPr lang="en-US" dirty="0"/>
              <a:t>Neural Networks. </a:t>
            </a:r>
            <a:br>
              <a:rPr lang="en-US" dirty="0"/>
            </a:br>
            <a:r>
              <a:rPr lang="en-US" dirty="0"/>
              <a:t>Backprop. </a:t>
            </a:r>
            <a:br>
              <a:rPr lang="en-US" dirty="0"/>
            </a:br>
            <a:r>
              <a:rPr lang="en-US"/>
              <a:t>Modular Design</a:t>
            </a:r>
            <a:endParaRPr lang="en-US" sz="3200" dirty="0"/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B9B1AD32-7630-004A-82EB-01397F95C26B}"/>
              </a:ext>
            </a:extLst>
          </p:cNvPr>
          <p:cNvSpPr txBox="1"/>
          <p:nvPr/>
        </p:nvSpPr>
        <p:spPr>
          <a:xfrm>
            <a:off x="36180" y="3217538"/>
            <a:ext cx="9071640" cy="3259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 Ionescu, Prof. PhD.</a:t>
            </a: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raducu.ionescu@gmail.com</a:t>
            </a:r>
          </a:p>
          <a:p>
            <a:pPr algn="ctr">
              <a:spcBef>
                <a:spcPts val="799"/>
              </a:spcBef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Mathematics and Computer Science</a:t>
            </a: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University of Bucharest</a:t>
            </a:r>
          </a:p>
        </p:txBody>
      </p:sp>
    </p:spTree>
    <p:extLst>
      <p:ext uri="{BB962C8B-B14F-4D97-AF65-F5344CB8AC3E}">
        <p14:creationId xmlns:p14="http://schemas.microsoft.com/office/powerpoint/2010/main" val="268447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Neurons</a:t>
            </a:r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>
            <a:off x="683944" y="1656240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2"/>
          </p:cNvCxnSpPr>
          <p:nvPr/>
        </p:nvCxnSpPr>
        <p:spPr>
          <a:xfrm>
            <a:off x="683944" y="2265840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2"/>
          </p:cNvCxnSpPr>
          <p:nvPr/>
        </p:nvCxnSpPr>
        <p:spPr>
          <a:xfrm flipV="1">
            <a:off x="683944" y="2330952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0"/>
          </p:cNvCxnSpPr>
          <p:nvPr/>
        </p:nvCxnSpPr>
        <p:spPr>
          <a:xfrm rot="5400000">
            <a:off x="1923397" y="1828893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>
            <a:off x="2401668" y="2330952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57300"/>
            <a:ext cx="127000" cy="26670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814244" y="2037240"/>
            <a:ext cx="587424" cy="587424"/>
            <a:chOff x="1814244" y="1478440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348486" y="3005893"/>
            <a:ext cx="151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Neuron</a:t>
            </a:r>
          </a:p>
        </p:txBody>
      </p:sp>
      <p:sp>
        <p:nvSpPr>
          <p:cNvPr id="32" name="Oval 31"/>
          <p:cNvSpPr/>
          <p:nvPr/>
        </p:nvSpPr>
        <p:spPr>
          <a:xfrm>
            <a:off x="5401994" y="3630749"/>
            <a:ext cx="587424" cy="5874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>
            <a:off x="4271694" y="3249749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2"/>
          </p:cNvCxnSpPr>
          <p:nvPr/>
        </p:nvCxnSpPr>
        <p:spPr>
          <a:xfrm>
            <a:off x="4271694" y="3859349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2"/>
          </p:cNvCxnSpPr>
          <p:nvPr/>
        </p:nvCxnSpPr>
        <p:spPr>
          <a:xfrm flipV="1">
            <a:off x="4271694" y="3924461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2" idx="0"/>
          </p:cNvCxnSpPr>
          <p:nvPr/>
        </p:nvCxnSpPr>
        <p:spPr>
          <a:xfrm rot="5400000">
            <a:off x="5511147" y="3422402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6"/>
          </p:cNvCxnSpPr>
          <p:nvPr/>
        </p:nvCxnSpPr>
        <p:spPr>
          <a:xfrm>
            <a:off x="5989418" y="3924461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798899"/>
            <a:ext cx="127000" cy="2667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936236" y="4599402"/>
            <a:ext cx="163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Logistic Neuron</a:t>
            </a:r>
          </a:p>
        </p:txBody>
      </p:sp>
      <p:cxnSp>
        <p:nvCxnSpPr>
          <p:cNvPr id="45" name="Curved Connector 44"/>
          <p:cNvCxnSpPr/>
          <p:nvPr/>
        </p:nvCxnSpPr>
        <p:spPr>
          <a:xfrm flipV="1">
            <a:off x="5490894" y="3783149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6" idx="2"/>
          </p:cNvCxnSpPr>
          <p:nvPr/>
        </p:nvCxnSpPr>
        <p:spPr>
          <a:xfrm>
            <a:off x="762000" y="4944975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6" idx="2"/>
          </p:cNvCxnSpPr>
          <p:nvPr/>
        </p:nvCxnSpPr>
        <p:spPr>
          <a:xfrm>
            <a:off x="762000" y="5554575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6" idx="2"/>
          </p:cNvCxnSpPr>
          <p:nvPr/>
        </p:nvCxnSpPr>
        <p:spPr>
          <a:xfrm flipV="1">
            <a:off x="762000" y="5619687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6" idx="0"/>
          </p:cNvCxnSpPr>
          <p:nvPr/>
        </p:nvCxnSpPr>
        <p:spPr>
          <a:xfrm rot="5400000">
            <a:off x="2001453" y="5117628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6"/>
          </p:cNvCxnSpPr>
          <p:nvPr/>
        </p:nvCxnSpPr>
        <p:spPr>
          <a:xfrm>
            <a:off x="2479724" y="5619687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606" y="4494125"/>
            <a:ext cx="127000" cy="2667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571840" y="6193770"/>
            <a:ext cx="122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Perceptron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892300" y="5325975"/>
            <a:ext cx="587424" cy="587424"/>
            <a:chOff x="2061894" y="4690975"/>
            <a:chExt cx="587424" cy="587424"/>
          </a:xfrm>
        </p:grpSpPr>
        <p:sp>
          <p:nvSpPr>
            <p:cNvPr id="46" name="Oval 45"/>
            <p:cNvSpPr/>
            <p:nvPr/>
          </p:nvSpPr>
          <p:spPr>
            <a:xfrm>
              <a:off x="2061894" y="4690975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Elbow Connector 58"/>
            <p:cNvCxnSpPr/>
            <p:nvPr/>
          </p:nvCxnSpPr>
          <p:spPr>
            <a:xfrm flipV="1">
              <a:off x="2156226" y="4831417"/>
              <a:ext cx="350168" cy="284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4936236" y="5825740"/>
            <a:ext cx="41457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Potentially more.  Require a convex </a:t>
            </a:r>
          </a:p>
          <a:p>
            <a:r>
              <a:rPr lang="en-US" dirty="0"/>
              <a:t>loss function for gradient descent training.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25600"/>
            <a:ext cx="482600" cy="292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25600"/>
            <a:ext cx="469900" cy="279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59000"/>
            <a:ext cx="482600" cy="279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1000"/>
            <a:ext cx="508000" cy="279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82800"/>
            <a:ext cx="1371600" cy="4699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06" y="4902200"/>
            <a:ext cx="482600" cy="2921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6" y="4902200"/>
            <a:ext cx="469900" cy="2794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6" y="5435600"/>
            <a:ext cx="482600" cy="2794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6" y="6197600"/>
            <a:ext cx="508000" cy="279400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06" y="5359400"/>
            <a:ext cx="1371600" cy="469900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25800"/>
            <a:ext cx="482600" cy="292100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25800"/>
            <a:ext cx="469900" cy="279400"/>
          </a:xfrm>
          <a:prstGeom prst="rect">
            <a:avLst/>
          </a:prstGeom>
        </p:spPr>
      </p:pic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59200"/>
            <a:ext cx="482600" cy="279400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21200"/>
            <a:ext cx="508000" cy="279400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83000"/>
            <a:ext cx="1371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sigmoid vs tanh</a:t>
            </a:r>
          </a:p>
          <a:p>
            <a:pPr>
              <a:buFontTx/>
              <a:buChar char="-"/>
            </a:pPr>
            <a:r>
              <a:rPr lang="en-US" dirty="0"/>
              <a:t>saturated gradients towards +/- infinity</a:t>
            </a:r>
          </a:p>
          <a:p>
            <a:pPr>
              <a:buFontTx/>
              <a:buChar char="-"/>
            </a:pPr>
            <a:r>
              <a:rPr lang="en-US" dirty="0"/>
              <a:t>sigmoid has non-zero mean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895454"/>
            <a:ext cx="40640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40809"/>
            <a:ext cx="4064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Units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" y="1905000"/>
            <a:ext cx="4044463" cy="320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90" y="1828800"/>
            <a:ext cx="4381310" cy="349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1675" y="5410200"/>
            <a:ext cx="2006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Krizhevsky</a:t>
            </a:r>
            <a:r>
              <a:rPr lang="en-US" dirty="0"/>
              <a:t> et al., NIPS12]</a:t>
            </a:r>
          </a:p>
        </p:txBody>
      </p:sp>
    </p:spTree>
    <p:extLst>
      <p:ext uri="{BB962C8B-B14F-4D97-AF65-F5344CB8AC3E}">
        <p14:creationId xmlns:p14="http://schemas.microsoft.com/office/powerpoint/2010/main" val="45107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“neuron” is still a linear decision boundary</a:t>
            </a:r>
          </a:p>
          <a:p>
            <a:endParaRPr lang="en-US" dirty="0"/>
          </a:p>
          <a:p>
            <a:r>
              <a:rPr lang="en-US" dirty="0"/>
              <a:t>What to do?</a:t>
            </a:r>
          </a:p>
          <a:p>
            <a:endParaRPr lang="en-US" dirty="0"/>
          </a:p>
          <a:p>
            <a:r>
              <a:rPr lang="en-US" dirty="0"/>
              <a:t>Idea: Stack a bunch of them together! </a:t>
            </a:r>
          </a:p>
        </p:txBody>
      </p:sp>
    </p:spTree>
    <p:extLst>
      <p:ext uri="{BB962C8B-B14F-4D97-AF65-F5344CB8AC3E}">
        <p14:creationId xmlns:p14="http://schemas.microsoft.com/office/powerpoint/2010/main" val="17665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Cascade neurons together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The output from one layer is the input to the next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Each layer has its own sets of weights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" y="2895600"/>
            <a:ext cx="3671316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87" y="2895600"/>
            <a:ext cx="512641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/>
          <p:nvPr/>
        </p:nvSpPr>
        <p:spPr>
          <a:xfrm>
            <a:off x="666747" y="402307"/>
            <a:ext cx="7810506" cy="7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4400" dirty="0"/>
              <a:t>Multilayer Networks</a:t>
            </a:r>
            <a:endParaRPr lang="en" sz="4400" dirty="0"/>
          </a:p>
        </p:txBody>
      </p:sp>
      <p:sp>
        <p:nvSpPr>
          <p:cNvPr id="1168" name="Shape 1168"/>
          <p:cNvSpPr txBox="1"/>
          <p:nvPr/>
        </p:nvSpPr>
        <p:spPr>
          <a:xfrm>
            <a:off x="457200" y="1980310"/>
            <a:ext cx="5023474" cy="2027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A 2-layer neural network: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400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400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400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A 3-layer neural network:</a:t>
            </a:r>
          </a:p>
          <a:p>
            <a:pPr algn="l">
              <a:spcBef>
                <a:spcPts val="0"/>
              </a:spcBef>
            </a:pPr>
            <a:r>
              <a:rPr lang="en" sz="2400" dirty="0"/>
              <a:t>      </a:t>
            </a:r>
          </a:p>
        </p:txBody>
      </p:sp>
      <p:pic>
        <p:nvPicPr>
          <p:cNvPr id="1169" name="Shape 1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514600"/>
            <a:ext cx="3554875" cy="4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581" y="4007512"/>
            <a:ext cx="5424259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5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/>
          <p:nvPr/>
        </p:nvSpPr>
        <p:spPr>
          <a:xfrm>
            <a:off x="322146" y="297078"/>
            <a:ext cx="8589300" cy="62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o-RO" sz="3200" dirty="0" err="1"/>
              <a:t>Detailed</a:t>
            </a:r>
            <a:r>
              <a:rPr lang="ro-RO" sz="3200" dirty="0"/>
              <a:t> </a:t>
            </a:r>
            <a:r>
              <a:rPr lang="ro-RO" sz="3200" dirty="0" err="1"/>
              <a:t>architecture</a:t>
            </a:r>
            <a:r>
              <a:rPr lang="ro-RO" sz="3200" dirty="0"/>
              <a:t> of a neural </a:t>
            </a:r>
            <a:r>
              <a:rPr lang="ro-RO" sz="3200" dirty="0" err="1"/>
              <a:t>network</a:t>
            </a:r>
            <a:endParaRPr lang="en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10182A-8604-9542-B75E-5D9D44D23AAE}"/>
              </a:ext>
            </a:extLst>
          </p:cNvPr>
          <p:cNvSpPr/>
          <p:nvPr/>
        </p:nvSpPr>
        <p:spPr>
          <a:xfrm>
            <a:off x="1135511" y="299561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EA9942-0587-414A-9E2A-BFC2398EBDEE}"/>
              </a:ext>
            </a:extLst>
          </p:cNvPr>
          <p:cNvSpPr/>
          <p:nvPr/>
        </p:nvSpPr>
        <p:spPr>
          <a:xfrm>
            <a:off x="1135512" y="209645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A268F2-9921-FE4F-A028-788BC16B51BB}"/>
              </a:ext>
            </a:extLst>
          </p:cNvPr>
          <p:cNvSpPr/>
          <p:nvPr/>
        </p:nvSpPr>
        <p:spPr>
          <a:xfrm>
            <a:off x="1135511" y="389477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7C114C-BA62-0947-8748-5AD7172A1A91}"/>
              </a:ext>
            </a:extLst>
          </p:cNvPr>
          <p:cNvSpPr/>
          <p:nvPr/>
        </p:nvSpPr>
        <p:spPr>
          <a:xfrm>
            <a:off x="3238632" y="150315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18E6E0-238D-4043-8C1E-5AA158A8596D}"/>
              </a:ext>
            </a:extLst>
          </p:cNvPr>
          <p:cNvSpPr/>
          <p:nvPr/>
        </p:nvSpPr>
        <p:spPr>
          <a:xfrm>
            <a:off x="3238631" y="2562800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B80834-A944-F84C-934B-114B360F64C9}"/>
              </a:ext>
            </a:extLst>
          </p:cNvPr>
          <p:cNvSpPr/>
          <p:nvPr/>
        </p:nvSpPr>
        <p:spPr>
          <a:xfrm>
            <a:off x="3238631" y="3622449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B03406-8977-964F-AB0C-ACB0ABDD1551}"/>
              </a:ext>
            </a:extLst>
          </p:cNvPr>
          <p:cNvSpPr/>
          <p:nvPr/>
        </p:nvSpPr>
        <p:spPr>
          <a:xfrm>
            <a:off x="3238630" y="4682098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B33FBE-8787-3849-9ED6-C981FC3F20E1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 flipV="1">
            <a:off x="1597425" y="1571446"/>
            <a:ext cx="1708853" cy="758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B4C3E6-67F2-5344-BEFA-A6164AA52DB8}"/>
              </a:ext>
            </a:extLst>
          </p:cNvPr>
          <p:cNvCxnSpPr>
            <a:cxnSpLocks/>
            <a:stCxn id="2" idx="6"/>
            <a:endCxn id="7" idx="2"/>
          </p:cNvCxnSpPr>
          <p:nvPr/>
        </p:nvCxnSpPr>
        <p:spPr>
          <a:xfrm flipV="1">
            <a:off x="1597423" y="1736324"/>
            <a:ext cx="1641208" cy="14924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DDCF8-5F65-BD4F-B0A5-C2F00E06C376}"/>
              </a:ext>
            </a:extLst>
          </p:cNvPr>
          <p:cNvCxnSpPr>
            <a:cxnSpLocks/>
            <a:stCxn id="6" idx="6"/>
            <a:endCxn id="7" idx="3"/>
          </p:cNvCxnSpPr>
          <p:nvPr/>
        </p:nvCxnSpPr>
        <p:spPr>
          <a:xfrm flipV="1">
            <a:off x="1597423" y="1901202"/>
            <a:ext cx="1708854" cy="22267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D40129-CFE3-F346-A0B6-4163B05DD9B8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1597424" y="2329628"/>
            <a:ext cx="1708852" cy="301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6118AE-323E-EB46-9767-527307539C18}"/>
              </a:ext>
            </a:extLst>
          </p:cNvPr>
          <p:cNvCxnSpPr>
            <a:cxnSpLocks/>
            <a:stCxn id="2" idx="6"/>
            <a:endCxn id="8" idx="2"/>
          </p:cNvCxnSpPr>
          <p:nvPr/>
        </p:nvCxnSpPr>
        <p:spPr>
          <a:xfrm flipV="1">
            <a:off x="1597424" y="2795972"/>
            <a:ext cx="1641207" cy="43281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F5C3F1-A55A-1542-A216-52BB9D4280AA}"/>
              </a:ext>
            </a:extLst>
          </p:cNvPr>
          <p:cNvCxnSpPr>
            <a:cxnSpLocks/>
            <a:stCxn id="6" idx="6"/>
            <a:endCxn id="8" idx="3"/>
          </p:cNvCxnSpPr>
          <p:nvPr/>
        </p:nvCxnSpPr>
        <p:spPr>
          <a:xfrm flipV="1">
            <a:off x="1597424" y="2960850"/>
            <a:ext cx="1708853" cy="11670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47510C-B397-6641-829B-3D11F8ACD407}"/>
              </a:ext>
            </a:extLst>
          </p:cNvPr>
          <p:cNvCxnSpPr>
            <a:cxnSpLocks/>
            <a:stCxn id="5" idx="6"/>
            <a:endCxn id="9" idx="1"/>
          </p:cNvCxnSpPr>
          <p:nvPr/>
        </p:nvCxnSpPr>
        <p:spPr>
          <a:xfrm>
            <a:off x="1597424" y="2329629"/>
            <a:ext cx="1708852" cy="13611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362EB4-0653-6B4E-9EFB-A10932C99F5F}"/>
              </a:ext>
            </a:extLst>
          </p:cNvPr>
          <p:cNvCxnSpPr>
            <a:cxnSpLocks/>
            <a:stCxn id="5" idx="6"/>
            <a:endCxn id="10" idx="1"/>
          </p:cNvCxnSpPr>
          <p:nvPr/>
        </p:nvCxnSpPr>
        <p:spPr>
          <a:xfrm>
            <a:off x="1597425" y="2329628"/>
            <a:ext cx="1708851" cy="24207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50E059-7247-5D40-A37A-AD85738D2BAE}"/>
              </a:ext>
            </a:extLst>
          </p:cNvPr>
          <p:cNvCxnSpPr>
            <a:cxnSpLocks/>
            <a:stCxn id="2" idx="6"/>
            <a:endCxn id="9" idx="2"/>
          </p:cNvCxnSpPr>
          <p:nvPr/>
        </p:nvCxnSpPr>
        <p:spPr>
          <a:xfrm>
            <a:off x="1597424" y="3228789"/>
            <a:ext cx="1641207" cy="6268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22BEA3-A22E-244D-9E10-75A24BAF40CA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>
            <a:off x="1597423" y="4127948"/>
            <a:ext cx="1708852" cy="952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2631E7-4FD2-0C4F-8A79-28C8F0C6CA6E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1597424" y="4020500"/>
            <a:ext cx="1708853" cy="1074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9D91C7-92E1-344E-AC39-257065B86A86}"/>
              </a:ext>
            </a:extLst>
          </p:cNvPr>
          <p:cNvCxnSpPr>
            <a:cxnSpLocks/>
            <a:stCxn id="2" idx="6"/>
            <a:endCxn id="10" idx="2"/>
          </p:cNvCxnSpPr>
          <p:nvPr/>
        </p:nvCxnSpPr>
        <p:spPr>
          <a:xfrm>
            <a:off x="1597423" y="3228788"/>
            <a:ext cx="1641206" cy="1686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8B25F05-E73A-E548-893B-3C6220332907}"/>
              </a:ext>
            </a:extLst>
          </p:cNvPr>
          <p:cNvSpPr txBox="1"/>
          <p:nvPr/>
        </p:nvSpPr>
        <p:spPr>
          <a:xfrm>
            <a:off x="2092524" y="1592596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1,1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B75EF-92E7-BF4C-AF1C-E0C3054D71C9}"/>
              </a:ext>
            </a:extLst>
          </p:cNvPr>
          <p:cNvSpPr txBox="1"/>
          <p:nvPr/>
        </p:nvSpPr>
        <p:spPr>
          <a:xfrm>
            <a:off x="2162876" y="1970723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2,1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0662DC-DEF2-6249-A458-4468007ED948}"/>
              </a:ext>
            </a:extLst>
          </p:cNvPr>
          <p:cNvSpPr txBox="1"/>
          <p:nvPr/>
        </p:nvSpPr>
        <p:spPr>
          <a:xfrm>
            <a:off x="2808403" y="2204810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3,1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2E6001-1D12-4C47-AD5F-0A115D34888E}"/>
              </a:ext>
            </a:extLst>
          </p:cNvPr>
          <p:cNvSpPr txBox="1"/>
          <p:nvPr/>
        </p:nvSpPr>
        <p:spPr>
          <a:xfrm>
            <a:off x="2802520" y="4099790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baseline="-25000" dirty="0">
                <a:solidFill>
                  <a:srgbClr val="0070C0"/>
                </a:solidFill>
              </a:rPr>
              <a:t>1,4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999752-9669-8148-AC76-DBA7C975FDB7}"/>
              </a:ext>
            </a:extLst>
          </p:cNvPr>
          <p:cNvSpPr txBox="1"/>
          <p:nvPr/>
        </p:nvSpPr>
        <p:spPr>
          <a:xfrm>
            <a:off x="2132396" y="4191227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baseline="-25000" dirty="0">
                <a:solidFill>
                  <a:srgbClr val="0070C0"/>
                </a:solidFill>
              </a:rPr>
              <a:t>2,4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2A614D-1BFB-B345-9B7D-C5C8CA0D47E9}"/>
              </a:ext>
            </a:extLst>
          </p:cNvPr>
          <p:cNvSpPr txBox="1"/>
          <p:nvPr/>
        </p:nvSpPr>
        <p:spPr>
          <a:xfrm>
            <a:off x="2086676" y="4586673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baseline="-25000" dirty="0">
                <a:solidFill>
                  <a:srgbClr val="0070C0"/>
                </a:solidFill>
              </a:rPr>
              <a:t>3,4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B7C6E0-FEF1-6249-8B52-245FDD2296CC}"/>
              </a:ext>
            </a:extLst>
          </p:cNvPr>
          <p:cNvSpPr txBox="1"/>
          <p:nvPr/>
        </p:nvSpPr>
        <p:spPr>
          <a:xfrm>
            <a:off x="1404729" y="5027108"/>
            <a:ext cx="1901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baseline="-25000" dirty="0">
                <a:solidFill>
                  <a:srgbClr val="FF0000"/>
                </a:solidFill>
              </a:rPr>
              <a:t>1,1</a:t>
            </a:r>
            <a:r>
              <a:rPr lang="en-US" sz="1600" dirty="0"/>
              <a:t>  w</a:t>
            </a:r>
            <a:r>
              <a:rPr lang="en-US" sz="1600" baseline="-25000" dirty="0"/>
              <a:t>1,2</a:t>
            </a:r>
            <a:r>
              <a:rPr lang="en-US" sz="1600" dirty="0"/>
              <a:t>  w</a:t>
            </a:r>
            <a:r>
              <a:rPr lang="en-US" sz="1600" baseline="-25000" dirty="0"/>
              <a:t>1,3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070C0"/>
                </a:solidFill>
              </a:rPr>
              <a:t>w</a:t>
            </a:r>
            <a:r>
              <a:rPr lang="en-US" sz="1600" baseline="-25000" dirty="0">
                <a:solidFill>
                  <a:srgbClr val="0070C0"/>
                </a:solidFill>
              </a:rPr>
              <a:t>1,4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baseline="-25000" dirty="0">
                <a:solidFill>
                  <a:srgbClr val="FF0000"/>
                </a:solidFill>
              </a:rPr>
              <a:t>2,1</a:t>
            </a:r>
            <a:r>
              <a:rPr lang="en-US" sz="1600" dirty="0"/>
              <a:t>  w</a:t>
            </a:r>
            <a:r>
              <a:rPr lang="en-US" sz="1600" baseline="-25000" dirty="0"/>
              <a:t>2,2</a:t>
            </a:r>
            <a:r>
              <a:rPr lang="en-US" sz="1600" dirty="0"/>
              <a:t>  w</a:t>
            </a:r>
            <a:r>
              <a:rPr lang="en-US" sz="1600" baseline="-25000" dirty="0"/>
              <a:t>2,3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070C0"/>
                </a:solidFill>
              </a:rPr>
              <a:t>w</a:t>
            </a:r>
            <a:r>
              <a:rPr lang="en-US" sz="1600" baseline="-25000" dirty="0">
                <a:solidFill>
                  <a:srgbClr val="0070C0"/>
                </a:solidFill>
              </a:rPr>
              <a:t>2,4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baseline="-25000" dirty="0">
                <a:solidFill>
                  <a:srgbClr val="FF0000"/>
                </a:solidFill>
              </a:rPr>
              <a:t>3,1</a:t>
            </a:r>
            <a:r>
              <a:rPr lang="en-US" sz="1600" dirty="0"/>
              <a:t>  w</a:t>
            </a:r>
            <a:r>
              <a:rPr lang="en-US" sz="1600" baseline="-25000" dirty="0"/>
              <a:t>3,2</a:t>
            </a:r>
            <a:r>
              <a:rPr lang="en-US" sz="1600" dirty="0"/>
              <a:t>  w</a:t>
            </a:r>
            <a:r>
              <a:rPr lang="en-US" sz="1600" baseline="-25000" dirty="0"/>
              <a:t>3,3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070C0"/>
                </a:solidFill>
              </a:rPr>
              <a:t>w</a:t>
            </a:r>
            <a:r>
              <a:rPr lang="en-US" sz="1600" baseline="-25000" dirty="0">
                <a:solidFill>
                  <a:srgbClr val="0070C0"/>
                </a:solidFill>
              </a:rPr>
              <a:t>3,4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E8D781-BD0C-7E4B-8E78-6F64B2527A68}"/>
              </a:ext>
            </a:extLst>
          </p:cNvPr>
          <p:cNvSpPr txBox="1"/>
          <p:nvPr/>
        </p:nvSpPr>
        <p:spPr>
          <a:xfrm>
            <a:off x="845929" y="530903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0  </a:t>
            </a:r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815E7-90FF-2C40-8C06-E65C875C95C1}"/>
                  </a:ext>
                </a:extLst>
              </p:cNvPr>
              <p:cNvSpPr txBox="1"/>
              <p:nvPr/>
            </p:nvSpPr>
            <p:spPr>
              <a:xfrm>
                <a:off x="3273792" y="153557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815E7-90FF-2C40-8C06-E65C875C9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1535570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FC8B3B-EC0D-C84E-B573-EBB44C9FE6E2}"/>
                  </a:ext>
                </a:extLst>
              </p:cNvPr>
              <p:cNvSpPr txBox="1"/>
              <p:nvPr/>
            </p:nvSpPr>
            <p:spPr>
              <a:xfrm>
                <a:off x="3273792" y="260275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FC8B3B-EC0D-C84E-B573-EBB44C9FE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2602756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D70FD7-1081-5748-AE3F-6223F19FAB1C}"/>
                  </a:ext>
                </a:extLst>
              </p:cNvPr>
              <p:cNvSpPr txBox="1"/>
              <p:nvPr/>
            </p:nvSpPr>
            <p:spPr>
              <a:xfrm>
                <a:off x="3273792" y="365904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D70FD7-1081-5748-AE3F-6223F19F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3659042"/>
                <a:ext cx="39626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59F4F1-4942-8042-B96B-F6F60C7715C9}"/>
                  </a:ext>
                </a:extLst>
              </p:cNvPr>
              <p:cNvSpPr txBox="1"/>
              <p:nvPr/>
            </p:nvSpPr>
            <p:spPr>
              <a:xfrm>
                <a:off x="3273792" y="471418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59F4F1-4942-8042-B96B-F6F60C771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4714185"/>
                <a:ext cx="39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D6ADFED-91E1-264D-B5A1-C39BBE7AE077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3469586" y="1969495"/>
            <a:ext cx="3" cy="303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TextBox 1215">
            <a:extLst>
              <a:ext uri="{FF2B5EF4-FFF2-40B4-BE49-F238E27FC236}">
                <a16:creationId xmlns:a16="http://schemas.microsoft.com/office/drawing/2014/main" id="{AE54D246-D03D-3A41-9281-EE50A31E0BF1}"/>
              </a:ext>
            </a:extLst>
          </p:cNvPr>
          <p:cNvSpPr txBox="1"/>
          <p:nvPr/>
        </p:nvSpPr>
        <p:spPr>
          <a:xfrm>
            <a:off x="3340850" y="2219539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1,1</a:t>
            </a:r>
            <a:r>
              <a:rPr lang="en-US" dirty="0"/>
              <a:t>=0</a:t>
            </a:r>
            <a:endParaRPr lang="en-US" baseline="-25000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182A986-F31F-7B40-9C70-C7EC291A98FD}"/>
              </a:ext>
            </a:extLst>
          </p:cNvPr>
          <p:cNvCxnSpPr>
            <a:cxnSpLocks/>
          </p:cNvCxnSpPr>
          <p:nvPr/>
        </p:nvCxnSpPr>
        <p:spPr>
          <a:xfrm flipV="1">
            <a:off x="3469586" y="3046455"/>
            <a:ext cx="3" cy="303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082FDAD-9A24-1342-BF76-92FF8FB11676}"/>
              </a:ext>
            </a:extLst>
          </p:cNvPr>
          <p:cNvSpPr txBox="1"/>
          <p:nvPr/>
        </p:nvSpPr>
        <p:spPr>
          <a:xfrm>
            <a:off x="3307187" y="3296499"/>
            <a:ext cx="655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1,1</a:t>
            </a:r>
            <a:r>
              <a:rPr lang="en-US" dirty="0"/>
              <a:t>=0</a:t>
            </a:r>
            <a:endParaRPr lang="en-US" baseline="-250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51F291-B944-8543-886D-4167700A2217}"/>
              </a:ext>
            </a:extLst>
          </p:cNvPr>
          <p:cNvCxnSpPr>
            <a:cxnSpLocks/>
          </p:cNvCxnSpPr>
          <p:nvPr/>
        </p:nvCxnSpPr>
        <p:spPr>
          <a:xfrm flipV="1">
            <a:off x="3469586" y="4103095"/>
            <a:ext cx="3" cy="303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B54B8C3-A614-E848-9F9D-16BE0FDB4E81}"/>
              </a:ext>
            </a:extLst>
          </p:cNvPr>
          <p:cNvSpPr txBox="1"/>
          <p:nvPr/>
        </p:nvSpPr>
        <p:spPr>
          <a:xfrm>
            <a:off x="3307187" y="4353139"/>
            <a:ext cx="655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1,1</a:t>
            </a:r>
            <a:r>
              <a:rPr lang="en-US" dirty="0"/>
              <a:t>=0</a:t>
            </a:r>
            <a:endParaRPr lang="en-US" baseline="-25000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7D046D1-B9CB-D646-B02F-14EEABBC998F}"/>
              </a:ext>
            </a:extLst>
          </p:cNvPr>
          <p:cNvCxnSpPr>
            <a:cxnSpLocks/>
          </p:cNvCxnSpPr>
          <p:nvPr/>
        </p:nvCxnSpPr>
        <p:spPr>
          <a:xfrm flipV="1">
            <a:off x="3469586" y="5159735"/>
            <a:ext cx="3" cy="303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B67886B-FE85-8E49-B7CA-D9B62359B824}"/>
              </a:ext>
            </a:extLst>
          </p:cNvPr>
          <p:cNvSpPr txBox="1"/>
          <p:nvPr/>
        </p:nvSpPr>
        <p:spPr>
          <a:xfrm>
            <a:off x="3307187" y="5409779"/>
            <a:ext cx="655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1,1</a:t>
            </a:r>
            <a:r>
              <a:rPr lang="en-US" dirty="0"/>
              <a:t>=0</a:t>
            </a:r>
            <a:endParaRPr lang="en-US" baseline="-25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9DBBC08-07D5-ED46-ABF8-1339D14F10BA}"/>
              </a:ext>
            </a:extLst>
          </p:cNvPr>
          <p:cNvSpPr txBox="1"/>
          <p:nvPr/>
        </p:nvSpPr>
        <p:spPr>
          <a:xfrm>
            <a:off x="1134600" y="212129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x</a:t>
            </a:r>
            <a:r>
              <a:rPr lang="en-US" sz="1800" baseline="-25000" dirty="0"/>
              <a:t>i,1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56BCD7-C3DB-4A43-80BB-9E9E8A53B07D}"/>
              </a:ext>
            </a:extLst>
          </p:cNvPr>
          <p:cNvSpPr txBox="1"/>
          <p:nvPr/>
        </p:nvSpPr>
        <p:spPr>
          <a:xfrm>
            <a:off x="1130384" y="301379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x</a:t>
            </a:r>
            <a:r>
              <a:rPr lang="en-US" sz="1800" baseline="-25000" dirty="0"/>
              <a:t>i,2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D55424-ED96-7D45-ADF4-5935E96E9363}"/>
              </a:ext>
            </a:extLst>
          </p:cNvPr>
          <p:cNvSpPr txBox="1"/>
          <p:nvPr/>
        </p:nvSpPr>
        <p:spPr>
          <a:xfrm>
            <a:off x="1132634" y="39203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x</a:t>
            </a:r>
            <a:r>
              <a:rPr lang="en-US" sz="1800" baseline="-25000" dirty="0"/>
              <a:t>i,3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20BCD4D-8D13-2049-B848-4D1CB5DA8AC3}"/>
              </a:ext>
            </a:extLst>
          </p:cNvPr>
          <p:cNvSpPr/>
          <p:nvPr/>
        </p:nvSpPr>
        <p:spPr>
          <a:xfrm>
            <a:off x="4412731" y="150315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D1DDE21-9DE6-1A48-AD11-481102D84A60}"/>
              </a:ext>
            </a:extLst>
          </p:cNvPr>
          <p:cNvCxnSpPr>
            <a:cxnSpLocks/>
            <a:stCxn id="7" idx="6"/>
            <a:endCxn id="77" idx="2"/>
          </p:cNvCxnSpPr>
          <p:nvPr/>
        </p:nvCxnSpPr>
        <p:spPr>
          <a:xfrm>
            <a:off x="3700544" y="1736323"/>
            <a:ext cx="7121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7" name="Freeform 1226">
            <a:extLst>
              <a:ext uri="{FF2B5EF4-FFF2-40B4-BE49-F238E27FC236}">
                <a16:creationId xmlns:a16="http://schemas.microsoft.com/office/drawing/2014/main" id="{74338CB3-0C84-754A-B103-A9CC5A8E20E1}"/>
              </a:ext>
            </a:extLst>
          </p:cNvPr>
          <p:cNvSpPr/>
          <p:nvPr/>
        </p:nvSpPr>
        <p:spPr>
          <a:xfrm>
            <a:off x="4468218" y="1599711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0FFF413-7690-C94E-B960-E44728A6FD20}"/>
              </a:ext>
            </a:extLst>
          </p:cNvPr>
          <p:cNvSpPr/>
          <p:nvPr/>
        </p:nvSpPr>
        <p:spPr>
          <a:xfrm>
            <a:off x="4405861" y="2565340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23650FFD-9A73-FA4E-9EB3-8F916B34DAC2}"/>
              </a:ext>
            </a:extLst>
          </p:cNvPr>
          <p:cNvSpPr/>
          <p:nvPr/>
        </p:nvSpPr>
        <p:spPr>
          <a:xfrm>
            <a:off x="4461348" y="2661900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F62AE33-86DD-E44A-837E-B4304E31C7C8}"/>
              </a:ext>
            </a:extLst>
          </p:cNvPr>
          <p:cNvSpPr/>
          <p:nvPr/>
        </p:nvSpPr>
        <p:spPr>
          <a:xfrm>
            <a:off x="4405861" y="362779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7461DF08-0FDF-B049-A9D2-A6E1FEB02213}"/>
              </a:ext>
            </a:extLst>
          </p:cNvPr>
          <p:cNvSpPr/>
          <p:nvPr/>
        </p:nvSpPr>
        <p:spPr>
          <a:xfrm>
            <a:off x="4461348" y="3724356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E7E3085-E58C-3F46-ABAE-E163A9DB6069}"/>
              </a:ext>
            </a:extLst>
          </p:cNvPr>
          <p:cNvSpPr/>
          <p:nvPr/>
        </p:nvSpPr>
        <p:spPr>
          <a:xfrm>
            <a:off x="4412731" y="4684475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01DAF2B7-4562-E442-9699-CDE0194DA4F5}"/>
              </a:ext>
            </a:extLst>
          </p:cNvPr>
          <p:cNvSpPr/>
          <p:nvPr/>
        </p:nvSpPr>
        <p:spPr>
          <a:xfrm>
            <a:off x="4468218" y="4781035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40553FF-6F45-B049-9F10-4C4A32A38A3F}"/>
              </a:ext>
            </a:extLst>
          </p:cNvPr>
          <p:cNvCxnSpPr>
            <a:cxnSpLocks/>
            <a:endCxn id="87" idx="2"/>
          </p:cNvCxnSpPr>
          <p:nvPr/>
        </p:nvCxnSpPr>
        <p:spPr>
          <a:xfrm>
            <a:off x="3700542" y="2795974"/>
            <a:ext cx="705318" cy="2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49714C2-4CAC-EC42-A3D6-C79171DCBDD7}"/>
              </a:ext>
            </a:extLst>
          </p:cNvPr>
          <p:cNvCxnSpPr>
            <a:cxnSpLocks/>
            <a:stCxn id="9" idx="6"/>
            <a:endCxn id="89" idx="2"/>
          </p:cNvCxnSpPr>
          <p:nvPr/>
        </p:nvCxnSpPr>
        <p:spPr>
          <a:xfrm>
            <a:off x="3700544" y="3855622"/>
            <a:ext cx="705317" cy="5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BFDA551-11AA-6C49-A6C0-C89736A6853E}"/>
              </a:ext>
            </a:extLst>
          </p:cNvPr>
          <p:cNvCxnSpPr>
            <a:cxnSpLocks/>
            <a:stCxn id="10" idx="6"/>
            <a:endCxn id="91" idx="2"/>
          </p:cNvCxnSpPr>
          <p:nvPr/>
        </p:nvCxnSpPr>
        <p:spPr>
          <a:xfrm>
            <a:off x="3700542" y="4915271"/>
            <a:ext cx="712188" cy="2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333E6FF1-0E65-BF4B-8AF2-9A5B46CB0697}"/>
              </a:ext>
            </a:extLst>
          </p:cNvPr>
          <p:cNvSpPr/>
          <p:nvPr/>
        </p:nvSpPr>
        <p:spPr>
          <a:xfrm>
            <a:off x="5791311" y="299664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7F2695-9706-B84F-9498-C7F54BBCFADC}"/>
                  </a:ext>
                </a:extLst>
              </p:cNvPr>
              <p:cNvSpPr txBox="1"/>
              <p:nvPr/>
            </p:nvSpPr>
            <p:spPr>
              <a:xfrm>
                <a:off x="5826473" y="303889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7F2695-9706-B84F-9498-C7F54BBCF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473" y="3038893"/>
                <a:ext cx="39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18245441-9799-3845-B12D-BA3860091116}"/>
              </a:ext>
            </a:extLst>
          </p:cNvPr>
          <p:cNvSpPr/>
          <p:nvPr/>
        </p:nvSpPr>
        <p:spPr>
          <a:xfrm>
            <a:off x="6965825" y="2998795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4B64F483-A790-CE44-B058-849E6128B550}"/>
              </a:ext>
            </a:extLst>
          </p:cNvPr>
          <p:cNvSpPr/>
          <p:nvPr/>
        </p:nvSpPr>
        <p:spPr>
          <a:xfrm>
            <a:off x="7021312" y="3095355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7400CF0-318B-8040-B05A-66A1445B7C8D}"/>
              </a:ext>
            </a:extLst>
          </p:cNvPr>
          <p:cNvCxnSpPr>
            <a:cxnSpLocks/>
            <a:stCxn id="103" idx="6"/>
            <a:endCxn id="105" idx="2"/>
          </p:cNvCxnSpPr>
          <p:nvPr/>
        </p:nvCxnSpPr>
        <p:spPr>
          <a:xfrm>
            <a:off x="6253224" y="3229819"/>
            <a:ext cx="712601" cy="21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5A345C5-4B6D-C44A-88F3-D70DFD965404}"/>
              </a:ext>
            </a:extLst>
          </p:cNvPr>
          <p:cNvCxnSpPr>
            <a:cxnSpLocks/>
            <a:stCxn id="77" idx="6"/>
            <a:endCxn id="103" idx="1"/>
          </p:cNvCxnSpPr>
          <p:nvPr/>
        </p:nvCxnSpPr>
        <p:spPr>
          <a:xfrm>
            <a:off x="4874644" y="1736324"/>
            <a:ext cx="984313" cy="132861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C98617E-179B-7042-BC1F-0434E17E5AC4}"/>
              </a:ext>
            </a:extLst>
          </p:cNvPr>
          <p:cNvCxnSpPr>
            <a:cxnSpLocks/>
            <a:stCxn id="87" idx="6"/>
            <a:endCxn id="103" idx="2"/>
          </p:cNvCxnSpPr>
          <p:nvPr/>
        </p:nvCxnSpPr>
        <p:spPr>
          <a:xfrm>
            <a:off x="4867774" y="2798512"/>
            <a:ext cx="923537" cy="4313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87521F3-E853-C44C-B89A-35967D7E8DE9}"/>
              </a:ext>
            </a:extLst>
          </p:cNvPr>
          <p:cNvCxnSpPr>
            <a:cxnSpLocks/>
            <a:stCxn id="89" idx="6"/>
            <a:endCxn id="103" idx="2"/>
          </p:cNvCxnSpPr>
          <p:nvPr/>
        </p:nvCxnSpPr>
        <p:spPr>
          <a:xfrm flipV="1">
            <a:off x="4867774" y="3229818"/>
            <a:ext cx="923537" cy="631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A64C3B3-7245-B349-847D-98FA7EF2DA92}"/>
              </a:ext>
            </a:extLst>
          </p:cNvPr>
          <p:cNvCxnSpPr>
            <a:cxnSpLocks/>
            <a:stCxn id="91" idx="6"/>
            <a:endCxn id="103" idx="3"/>
          </p:cNvCxnSpPr>
          <p:nvPr/>
        </p:nvCxnSpPr>
        <p:spPr>
          <a:xfrm flipV="1">
            <a:off x="4874644" y="3394697"/>
            <a:ext cx="984313" cy="1522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E494062-4972-9843-8C28-CAD09F225EF7}"/>
              </a:ext>
            </a:extLst>
          </p:cNvPr>
          <p:cNvSpPr txBox="1"/>
          <p:nvPr/>
        </p:nvSpPr>
        <p:spPr>
          <a:xfrm>
            <a:off x="5084739" y="2031018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1,1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51BE64-DEA2-6A44-AC4D-B1539F19352F}"/>
              </a:ext>
            </a:extLst>
          </p:cNvPr>
          <p:cNvSpPr txBox="1"/>
          <p:nvPr/>
        </p:nvSpPr>
        <p:spPr>
          <a:xfrm>
            <a:off x="4891199" y="2642084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2,1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D10FD8-5E1C-AD46-85F8-A62C0B238D3A}"/>
              </a:ext>
            </a:extLst>
          </p:cNvPr>
          <p:cNvSpPr txBox="1"/>
          <p:nvPr/>
        </p:nvSpPr>
        <p:spPr>
          <a:xfrm>
            <a:off x="4759525" y="3296499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3,1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E7BE5A9-0C5C-7F48-8293-437C66B4B5E3}"/>
              </a:ext>
            </a:extLst>
          </p:cNvPr>
          <p:cNvSpPr txBox="1"/>
          <p:nvPr/>
        </p:nvSpPr>
        <p:spPr>
          <a:xfrm>
            <a:off x="5202250" y="4097223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4,1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F86EF33-8ED1-7245-9936-61566C140441}"/>
              </a:ext>
            </a:extLst>
          </p:cNvPr>
          <p:cNvSpPr txBox="1"/>
          <p:nvPr/>
        </p:nvSpPr>
        <p:spPr>
          <a:xfrm>
            <a:off x="5585068" y="4793220"/>
            <a:ext cx="60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1,1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2,1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3,1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4,1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E4D9D9A-D582-6D42-A685-E6F807925234}"/>
              </a:ext>
            </a:extLst>
          </p:cNvPr>
          <p:cNvSpPr txBox="1"/>
          <p:nvPr/>
        </p:nvSpPr>
        <p:spPr>
          <a:xfrm>
            <a:off x="5026267" y="518691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  </a:t>
            </a:r>
            <a:r>
              <a:rPr lang="en-US" dirty="0"/>
              <a:t>=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6357080-0C94-5E4B-BE85-C8E7E52D2D2A}"/>
              </a:ext>
            </a:extLst>
          </p:cNvPr>
          <p:cNvCxnSpPr>
            <a:cxnSpLocks/>
            <a:stCxn id="105" idx="6"/>
          </p:cNvCxnSpPr>
          <p:nvPr/>
        </p:nvCxnSpPr>
        <p:spPr>
          <a:xfrm>
            <a:off x="7427738" y="3231967"/>
            <a:ext cx="4259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4E8AC360-6DC5-1F47-9FC9-2B28AFA64BC1}"/>
              </a:ext>
            </a:extLst>
          </p:cNvPr>
          <p:cNvSpPr/>
          <p:nvPr/>
        </p:nvSpPr>
        <p:spPr>
          <a:xfrm>
            <a:off x="7854592" y="300052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0E9B05B-6491-8C42-90E4-71E9FAE2B396}"/>
              </a:ext>
            </a:extLst>
          </p:cNvPr>
          <p:cNvSpPr txBox="1"/>
          <p:nvPr/>
        </p:nvSpPr>
        <p:spPr>
          <a:xfrm>
            <a:off x="7934632" y="30253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y</a:t>
            </a:r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359503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“neuron” is still a linear decision boundary</a:t>
            </a:r>
          </a:p>
          <a:p>
            <a:endParaRPr lang="en-US" dirty="0"/>
          </a:p>
          <a:p>
            <a:r>
              <a:rPr lang="en-US" dirty="0"/>
              <a:t>What to do?</a:t>
            </a:r>
          </a:p>
          <a:p>
            <a:endParaRPr lang="en-US" dirty="0"/>
          </a:p>
          <a:p>
            <a:r>
              <a:rPr lang="en-US" dirty="0"/>
              <a:t>Idea: Stack a bunch of them together! </a:t>
            </a:r>
          </a:p>
          <a:p>
            <a:r>
              <a:rPr lang="en-US" dirty="0">
                <a:solidFill>
                  <a:srgbClr val="FF0000"/>
                </a:solidFill>
              </a:rPr>
              <a:t>Non-linearities are mandatory (see proof)</a:t>
            </a:r>
          </a:p>
        </p:txBody>
      </p:sp>
    </p:spTree>
    <p:extLst>
      <p:ext uri="{BB962C8B-B14F-4D97-AF65-F5344CB8AC3E}">
        <p14:creationId xmlns:p14="http://schemas.microsoft.com/office/powerpoint/2010/main" val="24607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Function </a:t>
            </a:r>
            <a:r>
              <a:rPr lang="en-US" dirty="0" err="1"/>
              <a:t>Approximators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Theorem:</a:t>
            </a:r>
          </a:p>
          <a:p>
            <a:pPr marL="457200" lvl="1" indent="0">
              <a:buNone/>
            </a:pPr>
            <a:r>
              <a:rPr lang="en-US" dirty="0"/>
              <a:t>A two-layer network with linear outputs can uniformly approximate any continuous function on a finite subset to arbitrary accuracy, given enough hidden units [</a:t>
            </a:r>
            <a:r>
              <a:rPr lang="en-US" dirty="0" err="1"/>
              <a:t>Funahashi</a:t>
            </a:r>
            <a:r>
              <a:rPr lang="en-US" dirty="0"/>
              <a:t> </a:t>
            </a:r>
            <a:r>
              <a:rPr lang="fr-FR" dirty="0"/>
              <a:t>’</a:t>
            </a:r>
            <a:r>
              <a:rPr lang="en-US" dirty="0"/>
              <a:t>89]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69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6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 + Setup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Chain Rule + </a:t>
            </a:r>
            <a:r>
              <a:rPr lang="en-US" dirty="0" err="1"/>
              <a:t>Backprop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8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5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Loss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 of individual losses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700"/>
            <a:ext cx="9144000" cy="20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70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726028" cy="51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61" y="1414341"/>
            <a:ext cx="7209299" cy="45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7686" y="3657600"/>
            <a:ext cx="548699" cy="73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42"/>
          <p:cNvSpPr txBox="1"/>
          <p:nvPr/>
        </p:nvSpPr>
        <p:spPr>
          <a:xfrm>
            <a:off x="438910" y="379164"/>
            <a:ext cx="8262599" cy="565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200" dirty="0"/>
              <a:t>Gradient </a:t>
            </a:r>
            <a:r>
              <a:rPr lang="en-US" sz="3200" dirty="0"/>
              <a:t>Descent Algorithm</a:t>
            </a:r>
            <a:endParaRPr lang="en" sz="3200" b="1" dirty="0"/>
          </a:p>
        </p:txBody>
      </p:sp>
    </p:spTree>
    <p:extLst>
      <p:ext uri="{BB962C8B-B14F-4D97-AF65-F5344CB8AC3E}">
        <p14:creationId xmlns:p14="http://schemas.microsoft.com/office/powerpoint/2010/main" val="8138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91E-6 1.42681E-6 C 0.02953 0.01946 0.11532 0.0945 0.17732 0.11612 C 0.23932 0.13774 0.33102 0.12755 0.37149 0.1303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5" y="6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/>
          <p:nvPr/>
        </p:nvSpPr>
        <p:spPr>
          <a:xfrm>
            <a:off x="440700" y="611464"/>
            <a:ext cx="8262599" cy="70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200" dirty="0"/>
              <a:t>Gradient Descent Algorithm</a:t>
            </a:r>
            <a:endParaRPr lang="en" sz="3200" b="1" dirty="0"/>
          </a:p>
        </p:txBody>
      </p:sp>
      <p:sp>
        <p:nvSpPr>
          <p:cNvPr id="943" name="Shape 943"/>
          <p:cNvSpPr txBox="1"/>
          <p:nvPr/>
        </p:nvSpPr>
        <p:spPr>
          <a:xfrm>
            <a:off x="474626" y="1709651"/>
            <a:ext cx="8533799" cy="70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In 1-dimension, the derivative of a function:</a:t>
            </a:r>
          </a:p>
        </p:txBody>
      </p:sp>
      <p:pic>
        <p:nvPicPr>
          <p:cNvPr id="944" name="Shape 9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525" y="2850225"/>
            <a:ext cx="36385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Shape 945"/>
          <p:cNvSpPr txBox="1"/>
          <p:nvPr/>
        </p:nvSpPr>
        <p:spPr>
          <a:xfrm>
            <a:off x="309976" y="4489650"/>
            <a:ext cx="8775899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/>
              <a:t>In multiple dimensions, the </a:t>
            </a:r>
            <a:r>
              <a:rPr lang="en" sz="2000" b="1" dirty="0"/>
              <a:t>gradient </a:t>
            </a:r>
            <a:r>
              <a:rPr lang="en" sz="2000" dirty="0"/>
              <a:t>is the vector of partial derivatives.</a:t>
            </a:r>
          </a:p>
        </p:txBody>
      </p:sp>
    </p:spTree>
    <p:extLst>
      <p:ext uri="{BB962C8B-B14F-4D97-AF65-F5344CB8AC3E}">
        <p14:creationId xmlns:p14="http://schemas.microsoft.com/office/powerpoint/2010/main" val="20361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/>
          <p:nvPr/>
        </p:nvSpPr>
        <p:spPr>
          <a:xfrm>
            <a:off x="197026" y="89455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current W: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52" name="Shape 952"/>
          <p:cNvCxnSpPr/>
          <p:nvPr/>
        </p:nvCxnSpPr>
        <p:spPr>
          <a:xfrm>
            <a:off x="2326800" y="921101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53" name="Shape 953"/>
          <p:cNvSpPr txBox="1"/>
          <p:nvPr/>
        </p:nvSpPr>
        <p:spPr>
          <a:xfrm>
            <a:off x="6503301" y="94237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>
              <a:spcBef>
                <a:spcPts val="0"/>
              </a:spcBef>
            </a:pPr>
            <a:endParaRPr sz="2400" b="1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[?,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cxnSp>
        <p:nvCxnSpPr>
          <p:cNvPr id="6" name="Shape 1001">
            <a:extLst>
              <a:ext uri="{FF2B5EF4-FFF2-40B4-BE49-F238E27FC236}">
                <a16:creationId xmlns:a16="http://schemas.microsoft.com/office/drawing/2014/main" id="{7254A79C-ADD0-EC41-89B6-4F4D4A2B4A94}"/>
              </a:ext>
            </a:extLst>
          </p:cNvPr>
          <p:cNvCxnSpPr/>
          <p:nvPr/>
        </p:nvCxnSpPr>
        <p:spPr>
          <a:xfrm>
            <a:off x="5562600" y="942376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932760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/>
          <p:nvPr/>
        </p:nvSpPr>
        <p:spPr>
          <a:xfrm>
            <a:off x="197026" y="89455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current W: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61" name="Shape 961"/>
          <p:cNvCxnSpPr/>
          <p:nvPr/>
        </p:nvCxnSpPr>
        <p:spPr>
          <a:xfrm>
            <a:off x="2326800" y="921101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2" name="Shape 962"/>
          <p:cNvSpPr txBox="1"/>
          <p:nvPr/>
        </p:nvSpPr>
        <p:spPr>
          <a:xfrm>
            <a:off x="2711625" y="89455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W + h </a:t>
            </a:r>
            <a:r>
              <a:rPr lang="en" sz="2400"/>
              <a:t>(first dim)</a:t>
            </a:r>
            <a:r>
              <a:rPr lang="en" sz="2400" b="1"/>
              <a:t>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 + </a:t>
            </a:r>
            <a:r>
              <a:rPr lang="en" sz="2400" b="1"/>
              <a:t>0.0001</a:t>
            </a:r>
            <a:r>
              <a:rPr lang="en" sz="2400"/>
              <a:t>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1.25322</a:t>
            </a:r>
          </a:p>
        </p:txBody>
      </p:sp>
      <p:sp>
        <p:nvSpPr>
          <p:cNvPr id="964" name="Shape 964"/>
          <p:cNvSpPr txBox="1"/>
          <p:nvPr/>
        </p:nvSpPr>
        <p:spPr>
          <a:xfrm>
            <a:off x="6503301" y="94237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>
              <a:spcBef>
                <a:spcPts val="0"/>
              </a:spcBef>
            </a:pPr>
            <a:endParaRPr sz="2400" b="1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[?,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cxnSp>
        <p:nvCxnSpPr>
          <p:cNvPr id="7" name="Shape 1001">
            <a:extLst>
              <a:ext uri="{FF2B5EF4-FFF2-40B4-BE49-F238E27FC236}">
                <a16:creationId xmlns:a16="http://schemas.microsoft.com/office/drawing/2014/main" id="{61C0673B-B2D1-4D4C-865C-72651914175D}"/>
              </a:ext>
            </a:extLst>
          </p:cNvPr>
          <p:cNvCxnSpPr/>
          <p:nvPr/>
        </p:nvCxnSpPr>
        <p:spPr>
          <a:xfrm>
            <a:off x="5562600" y="942376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72301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/>
          <p:nvPr/>
        </p:nvSpPr>
        <p:spPr>
          <a:xfrm>
            <a:off x="6503301" y="94237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>
              <a:spcBef>
                <a:spcPts val="0"/>
              </a:spcBef>
            </a:pPr>
            <a:endParaRPr sz="2400" b="1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[</a:t>
            </a:r>
            <a:r>
              <a:rPr lang="en" sz="2400" b="1">
                <a:solidFill>
                  <a:srgbClr val="38761D"/>
                </a:solidFill>
              </a:rPr>
              <a:t>-2.5</a:t>
            </a:r>
            <a:r>
              <a:rPr lang="en" sz="2400">
                <a:solidFill>
                  <a:srgbClr val="0000FF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71" name="Shape 971"/>
          <p:cNvSpPr/>
          <p:nvPr/>
        </p:nvSpPr>
        <p:spPr>
          <a:xfrm>
            <a:off x="5678650" y="2871900"/>
            <a:ext cx="3394500" cy="14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972" name="Shape 9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1" y="3633901"/>
            <a:ext cx="2289975" cy="53952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73" name="Shape 973"/>
          <p:cNvSpPr txBox="1"/>
          <p:nvPr/>
        </p:nvSpPr>
        <p:spPr>
          <a:xfrm>
            <a:off x="5678650" y="2860250"/>
            <a:ext cx="339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1.25322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>
              <a:spcBef>
                <a:spcPts val="0"/>
              </a:spcBef>
            </a:pPr>
            <a:r>
              <a:rPr lang="en" sz="2000">
                <a:solidFill>
                  <a:srgbClr val="38761D"/>
                </a:solidFill>
              </a:rPr>
              <a:t>= -2.5</a:t>
            </a:r>
          </a:p>
        </p:txBody>
      </p:sp>
      <p:cxnSp>
        <p:nvCxnSpPr>
          <p:cNvPr id="974" name="Shape 974"/>
          <p:cNvCxnSpPr>
            <a:cxnSpLocks/>
            <a:stCxn id="973" idx="0"/>
          </p:cNvCxnSpPr>
          <p:nvPr/>
        </p:nvCxnSpPr>
        <p:spPr>
          <a:xfrm flipV="1">
            <a:off x="7375900" y="2133600"/>
            <a:ext cx="244100" cy="72665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75" name="Shape 975"/>
          <p:cNvSpPr txBox="1"/>
          <p:nvPr/>
        </p:nvSpPr>
        <p:spPr>
          <a:xfrm>
            <a:off x="197026" y="89455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current W: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76" name="Shape 976"/>
          <p:cNvCxnSpPr/>
          <p:nvPr/>
        </p:nvCxnSpPr>
        <p:spPr>
          <a:xfrm>
            <a:off x="2326800" y="921101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77" name="Shape 977"/>
          <p:cNvSpPr txBox="1"/>
          <p:nvPr/>
        </p:nvSpPr>
        <p:spPr>
          <a:xfrm>
            <a:off x="2711625" y="89455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W + h </a:t>
            </a:r>
            <a:r>
              <a:rPr lang="en" sz="2400"/>
              <a:t>(first dim)</a:t>
            </a:r>
            <a:r>
              <a:rPr lang="en" sz="2400" b="1"/>
              <a:t>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 + </a:t>
            </a:r>
            <a:r>
              <a:rPr lang="en" sz="2400" b="1"/>
              <a:t>0.0001</a:t>
            </a:r>
            <a:r>
              <a:rPr lang="en" sz="2400"/>
              <a:t>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1.25322</a:t>
            </a:r>
          </a:p>
        </p:txBody>
      </p:sp>
      <p:cxnSp>
        <p:nvCxnSpPr>
          <p:cNvPr id="11" name="Shape 1001">
            <a:extLst>
              <a:ext uri="{FF2B5EF4-FFF2-40B4-BE49-F238E27FC236}">
                <a16:creationId xmlns:a16="http://schemas.microsoft.com/office/drawing/2014/main" id="{B979E738-211E-C74B-A17E-27DA671FB8E1}"/>
              </a:ext>
            </a:extLst>
          </p:cNvPr>
          <p:cNvCxnSpPr/>
          <p:nvPr/>
        </p:nvCxnSpPr>
        <p:spPr>
          <a:xfrm>
            <a:off x="5562600" y="942376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204077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 txBox="1"/>
          <p:nvPr/>
        </p:nvSpPr>
        <p:spPr>
          <a:xfrm>
            <a:off x="6503301" y="94237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>
              <a:spcBef>
                <a:spcPts val="0"/>
              </a:spcBef>
            </a:pPr>
            <a:endParaRPr sz="2400" b="1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85" name="Shape 985"/>
          <p:cNvSpPr txBox="1"/>
          <p:nvPr/>
        </p:nvSpPr>
        <p:spPr>
          <a:xfrm>
            <a:off x="197026" y="89455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current W: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86" name="Shape 986"/>
          <p:cNvCxnSpPr/>
          <p:nvPr/>
        </p:nvCxnSpPr>
        <p:spPr>
          <a:xfrm>
            <a:off x="2326800" y="921101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87" name="Shape 987"/>
          <p:cNvSpPr txBox="1"/>
          <p:nvPr/>
        </p:nvSpPr>
        <p:spPr>
          <a:xfrm>
            <a:off x="2406825" y="89455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W + h </a:t>
            </a:r>
            <a:r>
              <a:rPr lang="en" sz="2400"/>
              <a:t>(second dim)</a:t>
            </a:r>
            <a:r>
              <a:rPr lang="en" sz="2400" b="1"/>
              <a:t>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</a:t>
            </a:r>
            <a:r>
              <a:rPr lang="en" sz="2400">
                <a:solidFill>
                  <a:schemeClr val="dk1"/>
                </a:solidFill>
              </a:rPr>
              <a:t> + </a:t>
            </a:r>
            <a:r>
              <a:rPr lang="en" sz="2400" b="1">
                <a:solidFill>
                  <a:schemeClr val="dk1"/>
                </a:solidFill>
              </a:rPr>
              <a:t>0.0001</a:t>
            </a:r>
            <a:r>
              <a:rPr lang="en" sz="2400"/>
              <a:t>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1.25353</a:t>
            </a:r>
          </a:p>
        </p:txBody>
      </p:sp>
      <p:cxnSp>
        <p:nvCxnSpPr>
          <p:cNvPr id="7" name="Shape 1001">
            <a:extLst>
              <a:ext uri="{FF2B5EF4-FFF2-40B4-BE49-F238E27FC236}">
                <a16:creationId xmlns:a16="http://schemas.microsoft.com/office/drawing/2014/main" id="{67676A31-B532-6D43-9626-000BC6868677}"/>
              </a:ext>
            </a:extLst>
          </p:cNvPr>
          <p:cNvCxnSpPr/>
          <p:nvPr/>
        </p:nvCxnSpPr>
        <p:spPr>
          <a:xfrm>
            <a:off x="5562600" y="942376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270627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/>
          <p:nvPr/>
        </p:nvSpPr>
        <p:spPr>
          <a:xfrm>
            <a:off x="6503301" y="94237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>
              <a:spcBef>
                <a:spcPts val="0"/>
              </a:spcBef>
            </a:pPr>
            <a:endParaRPr sz="2400" b="1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38761D"/>
                </a:solidFill>
              </a:rPr>
              <a:t>0.6</a:t>
            </a:r>
            <a:r>
              <a:rPr lang="en" sz="2400">
                <a:solidFill>
                  <a:srgbClr val="0000FF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95" name="Shape 995"/>
          <p:cNvSpPr/>
          <p:nvPr/>
        </p:nvSpPr>
        <p:spPr>
          <a:xfrm>
            <a:off x="5678650" y="3176700"/>
            <a:ext cx="3394500" cy="14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996" name="Shape 9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1" y="3938701"/>
            <a:ext cx="2289975" cy="53952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997" name="Shape 997"/>
          <p:cNvCxnSpPr>
            <a:cxnSpLocks/>
          </p:cNvCxnSpPr>
          <p:nvPr/>
        </p:nvCxnSpPr>
        <p:spPr>
          <a:xfrm flipV="1">
            <a:off x="7239000" y="2514600"/>
            <a:ext cx="228600" cy="65045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8" name="Shape 998"/>
          <p:cNvSpPr txBox="1"/>
          <p:nvPr/>
        </p:nvSpPr>
        <p:spPr>
          <a:xfrm>
            <a:off x="197026" y="89455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current W: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99" name="Shape 999"/>
          <p:cNvCxnSpPr/>
          <p:nvPr/>
        </p:nvCxnSpPr>
        <p:spPr>
          <a:xfrm>
            <a:off x="2326800" y="921101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 txBox="1"/>
          <p:nvPr/>
        </p:nvSpPr>
        <p:spPr>
          <a:xfrm>
            <a:off x="2406825" y="89455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W + h </a:t>
            </a:r>
            <a:r>
              <a:rPr lang="en" sz="2400"/>
              <a:t>(second dim)</a:t>
            </a:r>
            <a:r>
              <a:rPr lang="en" sz="2400" b="1"/>
              <a:t>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</a:t>
            </a:r>
            <a:r>
              <a:rPr lang="en" sz="2400">
                <a:solidFill>
                  <a:schemeClr val="dk1"/>
                </a:solidFill>
              </a:rPr>
              <a:t> + </a:t>
            </a:r>
            <a:r>
              <a:rPr lang="en" sz="2400" b="1">
                <a:solidFill>
                  <a:schemeClr val="dk1"/>
                </a:solidFill>
              </a:rPr>
              <a:t>0.0001</a:t>
            </a:r>
            <a:r>
              <a:rPr lang="en" sz="2400"/>
              <a:t>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1.25353</a:t>
            </a:r>
          </a:p>
        </p:txBody>
      </p:sp>
      <p:cxnSp>
        <p:nvCxnSpPr>
          <p:cNvPr id="1001" name="Shape 1001"/>
          <p:cNvCxnSpPr/>
          <p:nvPr/>
        </p:nvCxnSpPr>
        <p:spPr>
          <a:xfrm>
            <a:off x="5562600" y="942376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2" name="Shape 1002"/>
          <p:cNvSpPr txBox="1"/>
          <p:nvPr/>
        </p:nvSpPr>
        <p:spPr>
          <a:xfrm>
            <a:off x="5678650" y="3165050"/>
            <a:ext cx="339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1.25353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>
              <a:spcBef>
                <a:spcPts val="0"/>
              </a:spcBef>
            </a:pPr>
            <a:r>
              <a:rPr lang="en" sz="2000">
                <a:solidFill>
                  <a:srgbClr val="38761D"/>
                </a:solidFill>
              </a:rPr>
              <a:t>= 0.6</a:t>
            </a:r>
          </a:p>
        </p:txBody>
      </p:sp>
    </p:spTree>
    <p:extLst>
      <p:ext uri="{BB962C8B-B14F-4D97-AF65-F5344CB8AC3E}">
        <p14:creationId xmlns:p14="http://schemas.microsoft.com/office/powerpoint/2010/main" val="20826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Input: x (images, text, emails…)</a:t>
            </a:r>
          </a:p>
          <a:p>
            <a:endParaRPr lang="en-US" dirty="0"/>
          </a:p>
          <a:p>
            <a:r>
              <a:rPr lang="en-US" dirty="0"/>
              <a:t>Output: y (spam or non-spam…)</a:t>
            </a:r>
          </a:p>
          <a:p>
            <a:endParaRPr lang="en-US" dirty="0"/>
          </a:p>
          <a:p>
            <a:r>
              <a:rPr lang="en-US" dirty="0"/>
              <a:t>(Unknown) Target Function</a:t>
            </a:r>
          </a:p>
          <a:p>
            <a:pPr lvl="1"/>
            <a:r>
              <a:rPr lang="en-US" dirty="0"/>
              <a:t>f: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 (the “true” mapping / reality)</a:t>
            </a:r>
          </a:p>
          <a:p>
            <a:endParaRPr lang="en-US" dirty="0"/>
          </a:p>
          <a:p>
            <a:r>
              <a:rPr lang="en-US" dirty="0"/>
              <a:t>Data  </a:t>
            </a:r>
          </a:p>
          <a:p>
            <a:pPr lvl="1"/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Model / Hypothesis Class</a:t>
            </a:r>
          </a:p>
          <a:p>
            <a:pPr lvl="1"/>
            <a:r>
              <a:rPr lang="en-US" dirty="0"/>
              <a:t>g: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</a:t>
            </a:r>
          </a:p>
          <a:p>
            <a:pPr lvl="1"/>
            <a:r>
              <a:rPr lang="en-US" dirty="0"/>
              <a:t>y = g(x) = sign(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Learning = Search in hypothesis space</a:t>
            </a:r>
          </a:p>
          <a:p>
            <a:pPr lvl="1"/>
            <a:r>
              <a:rPr lang="en-US" dirty="0"/>
              <a:t>Find best g in model class</a:t>
            </a:r>
          </a:p>
        </p:txBody>
      </p:sp>
    </p:spTree>
    <p:extLst>
      <p:ext uri="{BB962C8B-B14F-4D97-AF65-F5344CB8AC3E}">
        <p14:creationId xmlns:p14="http://schemas.microsoft.com/office/powerpoint/2010/main" val="31155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/>
          <p:nvPr/>
        </p:nvSpPr>
        <p:spPr>
          <a:xfrm>
            <a:off x="6503301" y="94237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>
              <a:spcBef>
                <a:spcPts val="0"/>
              </a:spcBef>
            </a:pPr>
            <a:endParaRPr sz="2400" b="1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0.6,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1009" name="Shape 1009"/>
          <p:cNvSpPr txBox="1"/>
          <p:nvPr/>
        </p:nvSpPr>
        <p:spPr>
          <a:xfrm>
            <a:off x="197026" y="89455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current W: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010" name="Shape 1010"/>
          <p:cNvCxnSpPr/>
          <p:nvPr/>
        </p:nvCxnSpPr>
        <p:spPr>
          <a:xfrm>
            <a:off x="2326800" y="921101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1" name="Shape 1011"/>
          <p:cNvSpPr txBox="1"/>
          <p:nvPr/>
        </p:nvSpPr>
        <p:spPr>
          <a:xfrm>
            <a:off x="2406825" y="89455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W + h </a:t>
            </a:r>
            <a:r>
              <a:rPr lang="en" sz="2400"/>
              <a:t>(third dim)</a:t>
            </a:r>
            <a:r>
              <a:rPr lang="en" sz="2400" b="1"/>
              <a:t>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</a:t>
            </a:r>
            <a:r>
              <a:rPr lang="en" sz="2400">
                <a:solidFill>
                  <a:schemeClr val="dk1"/>
                </a:solidFill>
              </a:rPr>
              <a:t> + </a:t>
            </a:r>
            <a:r>
              <a:rPr lang="en" sz="2400" b="1">
                <a:solidFill>
                  <a:schemeClr val="dk1"/>
                </a:solidFill>
              </a:rPr>
              <a:t>0.0001</a:t>
            </a:r>
            <a:r>
              <a:rPr lang="en" sz="2400"/>
              <a:t>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7" name="Shape 1001">
            <a:extLst>
              <a:ext uri="{FF2B5EF4-FFF2-40B4-BE49-F238E27FC236}">
                <a16:creationId xmlns:a16="http://schemas.microsoft.com/office/drawing/2014/main" id="{C5C976B9-DB47-C64D-8BE2-DF7598EAABE5}"/>
              </a:ext>
            </a:extLst>
          </p:cNvPr>
          <p:cNvCxnSpPr/>
          <p:nvPr/>
        </p:nvCxnSpPr>
        <p:spPr>
          <a:xfrm>
            <a:off x="5562600" y="942376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115062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/>
          <p:nvPr/>
        </p:nvSpPr>
        <p:spPr>
          <a:xfrm>
            <a:off x="6503301" y="94237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>
              <a:spcBef>
                <a:spcPts val="0"/>
              </a:spcBef>
            </a:pPr>
            <a:endParaRPr sz="2400" b="1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0.6,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38761D"/>
                </a:solidFill>
              </a:rPr>
              <a:t>0</a:t>
            </a:r>
            <a:r>
              <a:rPr lang="en" sz="2400">
                <a:solidFill>
                  <a:srgbClr val="0000FF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1019" name="Shape 1019"/>
          <p:cNvSpPr txBox="1"/>
          <p:nvPr/>
        </p:nvSpPr>
        <p:spPr>
          <a:xfrm>
            <a:off x="197026" y="89455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current W: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020" name="Shape 1020"/>
          <p:cNvCxnSpPr/>
          <p:nvPr/>
        </p:nvCxnSpPr>
        <p:spPr>
          <a:xfrm>
            <a:off x="2326800" y="921101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1" name="Shape 1021"/>
          <p:cNvSpPr txBox="1"/>
          <p:nvPr/>
        </p:nvSpPr>
        <p:spPr>
          <a:xfrm>
            <a:off x="2406825" y="89455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W + h </a:t>
            </a:r>
            <a:r>
              <a:rPr lang="en" sz="2400"/>
              <a:t>(third dim)</a:t>
            </a:r>
            <a:r>
              <a:rPr lang="en" sz="2400" b="1"/>
              <a:t>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</a:t>
            </a:r>
            <a:r>
              <a:rPr lang="en" sz="2400">
                <a:solidFill>
                  <a:schemeClr val="dk1"/>
                </a:solidFill>
              </a:rPr>
              <a:t> + </a:t>
            </a:r>
            <a:r>
              <a:rPr lang="en" sz="2400" b="1">
                <a:solidFill>
                  <a:schemeClr val="dk1"/>
                </a:solidFill>
              </a:rPr>
              <a:t>0.0001</a:t>
            </a:r>
            <a:r>
              <a:rPr lang="en" sz="2400"/>
              <a:t>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sp>
        <p:nvSpPr>
          <p:cNvPr id="1023" name="Shape 1023"/>
          <p:cNvSpPr/>
          <p:nvPr/>
        </p:nvSpPr>
        <p:spPr>
          <a:xfrm>
            <a:off x="5678650" y="3329100"/>
            <a:ext cx="3394500" cy="14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1024" name="Shape 10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1" y="4091101"/>
            <a:ext cx="2289975" cy="53952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25" name="Shape 1025"/>
          <p:cNvSpPr txBox="1"/>
          <p:nvPr/>
        </p:nvSpPr>
        <p:spPr>
          <a:xfrm>
            <a:off x="5678650" y="3317450"/>
            <a:ext cx="339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>
              <a:spcBef>
                <a:spcPts val="0"/>
              </a:spcBef>
            </a:pPr>
            <a:r>
              <a:rPr lang="en" sz="2000">
                <a:solidFill>
                  <a:srgbClr val="38761D"/>
                </a:solidFill>
              </a:rPr>
              <a:t>= 0</a:t>
            </a:r>
          </a:p>
        </p:txBody>
      </p:sp>
      <p:cxnSp>
        <p:nvCxnSpPr>
          <p:cNvPr id="1026" name="Shape 1026"/>
          <p:cNvCxnSpPr>
            <a:cxnSpLocks/>
            <a:stCxn id="1025" idx="0"/>
          </p:cNvCxnSpPr>
          <p:nvPr/>
        </p:nvCxnSpPr>
        <p:spPr>
          <a:xfrm flipV="1">
            <a:off x="7375900" y="2819400"/>
            <a:ext cx="167900" cy="49805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" name="Shape 1001">
            <a:extLst>
              <a:ext uri="{FF2B5EF4-FFF2-40B4-BE49-F238E27FC236}">
                <a16:creationId xmlns:a16="http://schemas.microsoft.com/office/drawing/2014/main" id="{B86FF663-77F8-3946-B459-AB101F2D2D3F}"/>
              </a:ext>
            </a:extLst>
          </p:cNvPr>
          <p:cNvCxnSpPr/>
          <p:nvPr/>
        </p:nvCxnSpPr>
        <p:spPr>
          <a:xfrm>
            <a:off x="5562600" y="942376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589418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377210" y="1714903"/>
            <a:ext cx="8309796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algn="l">
              <a:buSzPct val="100000"/>
            </a:pPr>
            <a:r>
              <a:rPr lang="en" sz="2400" b="1" dirty="0"/>
              <a:t>1) </a:t>
            </a:r>
            <a:r>
              <a:rPr lang="en-US" sz="2400" b="1" dirty="0"/>
              <a:t>Numerical approach</a:t>
            </a:r>
            <a:endParaRPr lang="en" sz="2400" b="1" dirty="0"/>
          </a:p>
          <a:p>
            <a:pPr marL="419100" indent="-342900" algn="l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We choose a small positive </a:t>
            </a:r>
            <a:r>
              <a:rPr lang="en" sz="2400" dirty="0"/>
              <a:t>h </a:t>
            </a:r>
            <a:r>
              <a:rPr lang="en-US" sz="2400" dirty="0"/>
              <a:t>and apply the</a:t>
            </a:r>
            <a:r>
              <a:rPr lang="en" sz="2400" dirty="0"/>
              <a:t> formula:</a:t>
            </a:r>
          </a:p>
          <a:p>
            <a:pPr marL="457200" indent="-381000" algn="l">
              <a:spcBef>
                <a:spcPts val="0"/>
              </a:spcBef>
              <a:buSzPct val="100000"/>
              <a:buChar char="-"/>
            </a:pPr>
            <a:endParaRPr lang="en" sz="2400" dirty="0"/>
          </a:p>
          <a:p>
            <a:pPr marL="76200" algn="l">
              <a:spcBef>
                <a:spcPts val="0"/>
              </a:spcBef>
              <a:buSzPct val="100000"/>
            </a:pPr>
            <a:endParaRPr lang="en" sz="2400" dirty="0"/>
          </a:p>
          <a:p>
            <a:pPr marL="457200" indent="-381000" algn="l">
              <a:spcBef>
                <a:spcPts val="0"/>
              </a:spcBef>
              <a:buSzPct val="100000"/>
              <a:buChar char="-"/>
            </a:pPr>
            <a:r>
              <a:rPr lang="en-US" sz="2400" dirty="0"/>
              <a:t>We obtain an approximate value</a:t>
            </a:r>
            <a:endParaRPr lang="en" sz="2400" dirty="0"/>
          </a:p>
          <a:p>
            <a:pPr marL="457200" indent="-381000" algn="l">
              <a:spcBef>
                <a:spcPts val="0"/>
              </a:spcBef>
              <a:buSzPct val="100000"/>
              <a:buChar char="-"/>
            </a:pPr>
            <a:r>
              <a:rPr lang="en-US" sz="2400" dirty="0"/>
              <a:t>Very slow to compute</a:t>
            </a:r>
            <a:endParaRPr lang="en" sz="2400" dirty="0"/>
          </a:p>
          <a:p>
            <a:pPr marL="457200" indent="-381000" algn="l">
              <a:spcBef>
                <a:spcPts val="0"/>
              </a:spcBef>
              <a:buSzPct val="100000"/>
              <a:buChar char="-"/>
            </a:pPr>
            <a:endParaRPr lang="en" sz="2400" dirty="0"/>
          </a:p>
          <a:p>
            <a:pPr marL="76200" algn="l">
              <a:buSzPct val="100000"/>
            </a:pPr>
            <a:r>
              <a:rPr lang="en" sz="2400" b="1" dirty="0"/>
              <a:t>2) </a:t>
            </a:r>
            <a:r>
              <a:rPr lang="en-US" sz="2400" b="1" dirty="0"/>
              <a:t>Analytic approach</a:t>
            </a:r>
          </a:p>
          <a:p>
            <a:pPr marL="4191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We use calculus to determine the gradient’s formula as a function of X and W</a:t>
            </a:r>
            <a:endParaRPr lang="en" sz="2400" dirty="0"/>
          </a:p>
        </p:txBody>
      </p:sp>
      <p:sp>
        <p:nvSpPr>
          <p:cNvPr id="1040" name="Shape 1040"/>
          <p:cNvSpPr txBox="1"/>
          <p:nvPr/>
        </p:nvSpPr>
        <p:spPr>
          <a:xfrm>
            <a:off x="378106" y="526043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Gradient Evaluation</a:t>
            </a:r>
            <a:endParaRPr lang="en" sz="3200" dirty="0"/>
          </a:p>
        </p:txBody>
      </p:sp>
      <p:pic>
        <p:nvPicPr>
          <p:cNvPr id="1041" name="Shape 10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619" y="2562024"/>
            <a:ext cx="3248273" cy="76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3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 txBox="1"/>
          <p:nvPr/>
        </p:nvSpPr>
        <p:spPr>
          <a:xfrm>
            <a:off x="6503301" y="94237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>
              <a:spcBef>
                <a:spcPts val="0"/>
              </a:spcBef>
            </a:pPr>
            <a:endParaRPr sz="2400" b="1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0.6,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0,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0.2,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0.7,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-0.5,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1.1,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1.3,</a:t>
            </a:r>
          </a:p>
          <a:p>
            <a:pPr>
              <a:spcBef>
                <a:spcPts val="0"/>
              </a:spcBef>
            </a:pPr>
            <a:r>
              <a:rPr lang="en" sz="2400">
                <a:solidFill>
                  <a:srgbClr val="0000FF"/>
                </a:solidFill>
              </a:rPr>
              <a:t>-2.1,…]</a:t>
            </a:r>
          </a:p>
        </p:txBody>
      </p:sp>
      <p:sp>
        <p:nvSpPr>
          <p:cNvPr id="1099" name="Shape 1099"/>
          <p:cNvSpPr txBox="1"/>
          <p:nvPr/>
        </p:nvSpPr>
        <p:spPr>
          <a:xfrm>
            <a:off x="197026" y="89455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/>
              <a:t>current W:</a:t>
            </a:r>
          </a:p>
          <a:p>
            <a:pPr>
              <a:spcBef>
                <a:spcPts val="0"/>
              </a:spcBef>
            </a:pPr>
            <a:endParaRPr sz="2400" b="1"/>
          </a:p>
          <a:p>
            <a:pPr>
              <a:spcBef>
                <a:spcPts val="0"/>
              </a:spcBef>
            </a:pPr>
            <a:r>
              <a:rPr lang="en" sz="2400"/>
              <a:t>[0.34,</a:t>
            </a:r>
          </a:p>
          <a:p>
            <a:pPr>
              <a:spcBef>
                <a:spcPts val="0"/>
              </a:spcBef>
            </a:pPr>
            <a:r>
              <a:rPr lang="en" sz="2400"/>
              <a:t>-1.11,</a:t>
            </a:r>
          </a:p>
          <a:p>
            <a:pPr>
              <a:spcBef>
                <a:spcPts val="0"/>
              </a:spcBef>
            </a:pPr>
            <a:r>
              <a:rPr lang="en" sz="2400"/>
              <a:t>0.78,</a:t>
            </a:r>
          </a:p>
          <a:p>
            <a:pPr>
              <a:spcBef>
                <a:spcPts val="0"/>
              </a:spcBef>
            </a:pPr>
            <a:r>
              <a:rPr lang="en" sz="2400"/>
              <a:t>0.12,</a:t>
            </a:r>
          </a:p>
          <a:p>
            <a:pPr>
              <a:spcBef>
                <a:spcPts val="0"/>
              </a:spcBef>
            </a:pPr>
            <a:r>
              <a:rPr lang="en" sz="2400"/>
              <a:t>0.55,</a:t>
            </a:r>
          </a:p>
          <a:p>
            <a:pPr>
              <a:spcBef>
                <a:spcPts val="0"/>
              </a:spcBef>
            </a:pPr>
            <a:r>
              <a:rPr lang="en" sz="2400"/>
              <a:t>2.81,</a:t>
            </a:r>
          </a:p>
          <a:p>
            <a:pPr>
              <a:spcBef>
                <a:spcPts val="0"/>
              </a:spcBef>
            </a:pPr>
            <a:r>
              <a:rPr lang="en" sz="2400"/>
              <a:t>-3.1,</a:t>
            </a:r>
          </a:p>
          <a:p>
            <a:pPr>
              <a:spcBef>
                <a:spcPts val="0"/>
              </a:spcBef>
            </a:pPr>
            <a:r>
              <a:rPr lang="en" sz="2400"/>
              <a:t>-1.5,</a:t>
            </a:r>
          </a:p>
          <a:p>
            <a:pPr>
              <a:spcBef>
                <a:spcPts val="0"/>
              </a:spcBef>
            </a:pPr>
            <a:r>
              <a:rPr lang="en" sz="2400"/>
              <a:t>0.33,…] </a:t>
            </a:r>
          </a:p>
          <a:p>
            <a:pPr>
              <a:spcBef>
                <a:spcPts val="0"/>
              </a:spcBef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100" name="Shape 1100"/>
          <p:cNvCxnSpPr/>
          <p:nvPr/>
        </p:nvCxnSpPr>
        <p:spPr>
          <a:xfrm>
            <a:off x="2326800" y="921101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01" name="Shape 1101"/>
          <p:cNvSpPr txBox="1"/>
          <p:nvPr/>
        </p:nvSpPr>
        <p:spPr>
          <a:xfrm>
            <a:off x="2827025" y="1900050"/>
            <a:ext cx="2812500" cy="309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dirty="0" err="1">
                <a:solidFill>
                  <a:srgbClr val="0000FF"/>
                </a:solidFill>
              </a:rPr>
              <a:t>dW</a:t>
            </a:r>
            <a:r>
              <a:rPr lang="en" sz="2400" dirty="0">
                <a:solidFill>
                  <a:srgbClr val="0000FF"/>
                </a:solidFill>
              </a:rPr>
              <a:t> = ...</a:t>
            </a:r>
          </a:p>
          <a:p>
            <a:pPr>
              <a:spcBef>
                <a:spcPts val="0"/>
              </a:spcBef>
            </a:pPr>
            <a:r>
              <a:rPr lang="en" sz="2400" dirty="0">
                <a:solidFill>
                  <a:srgbClr val="0000FF"/>
                </a:solidFill>
              </a:rPr>
              <a:t>(some function of x and W)</a:t>
            </a:r>
          </a:p>
        </p:txBody>
      </p:sp>
      <p:cxnSp>
        <p:nvCxnSpPr>
          <p:cNvPr id="1102" name="Shape 1102"/>
          <p:cNvCxnSpPr/>
          <p:nvPr/>
        </p:nvCxnSpPr>
        <p:spPr>
          <a:xfrm>
            <a:off x="4036425" y="3311726"/>
            <a:ext cx="2227500" cy="574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02116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306FA4DC-D23F-7C4D-AB38-409868FEF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7172"/>
            <a:ext cx="5943600" cy="68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39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377210" y="762000"/>
            <a:ext cx="8309796" cy="60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algn="l">
              <a:buSzPct val="100000"/>
            </a:pPr>
            <a:r>
              <a:rPr lang="ro-RO" sz="2400" dirty="0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mr-IN" sz="2400" dirty="0">
                <a:latin typeface="Courier"/>
                <a:cs typeface="Courier"/>
              </a:rPr>
              <a:t> </a:t>
            </a:r>
            <a:r>
              <a:rPr lang="mr-IN" sz="2400" dirty="0" err="1">
                <a:latin typeface="Courier"/>
                <a:cs typeface="Courier"/>
              </a:rPr>
              <a:t>f</a:t>
            </a:r>
            <a:r>
              <a:rPr lang="mr-IN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)</a:t>
            </a:r>
            <a:r>
              <a:rPr lang="ro-RO" sz="2400" dirty="0">
                <a:latin typeface="Courier"/>
                <a:cs typeface="Courier"/>
              </a:rPr>
              <a:t>:</a:t>
            </a:r>
            <a:endParaRPr lang="mr-IN" sz="2400" dirty="0">
              <a:latin typeface="Courier"/>
              <a:cs typeface="Courier"/>
            </a:endParaRPr>
          </a:p>
          <a:p>
            <a:pPr marL="76200" algn="l">
              <a:buSzPct val="100000"/>
            </a:pPr>
            <a:r>
              <a:rPr lang="ro-RO" sz="2400" dirty="0">
                <a:latin typeface="Courier"/>
                <a:cs typeface="Courier"/>
              </a:rPr>
              <a:t>    </a:t>
            </a:r>
            <a:r>
              <a:rPr lang="mr-IN" sz="2400" dirty="0" err="1">
                <a:latin typeface="Courier"/>
                <a:cs typeface="Courier"/>
              </a:rPr>
              <a:t>y</a:t>
            </a:r>
            <a:r>
              <a:rPr lang="mr-IN" sz="2400" dirty="0">
                <a:latin typeface="Courier"/>
                <a:cs typeface="Courier"/>
              </a:rPr>
              <a:t> = 0.5 * </a:t>
            </a:r>
            <a:r>
              <a:rPr lang="ro-RO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ro-RO" sz="2400" dirty="0">
                <a:latin typeface="Courier"/>
                <a:cs typeface="Courier"/>
              </a:rPr>
              <a:t>**</a:t>
            </a:r>
            <a:r>
              <a:rPr lang="mr-IN" sz="2400" dirty="0">
                <a:latin typeface="Courier"/>
                <a:cs typeface="Courier"/>
              </a:rPr>
              <a:t>4</a:t>
            </a:r>
            <a:r>
              <a:rPr lang="ro-RO" sz="2400" dirty="0">
                <a:latin typeface="Courier"/>
                <a:cs typeface="Courier"/>
              </a:rPr>
              <a:t>)</a:t>
            </a:r>
            <a:r>
              <a:rPr lang="mr-IN" sz="2400" dirty="0">
                <a:latin typeface="Courier"/>
                <a:cs typeface="Courier"/>
              </a:rPr>
              <a:t> - 2 * </a:t>
            </a:r>
            <a:r>
              <a:rPr lang="ro-RO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ro-RO" sz="2400" dirty="0">
                <a:latin typeface="Courier"/>
                <a:cs typeface="Courier"/>
              </a:rPr>
              <a:t>**</a:t>
            </a:r>
            <a:r>
              <a:rPr lang="mr-IN" sz="2400" dirty="0">
                <a:latin typeface="Courier"/>
                <a:cs typeface="Courier"/>
              </a:rPr>
              <a:t>2</a:t>
            </a:r>
            <a:r>
              <a:rPr lang="ro-RO" sz="2400" dirty="0">
                <a:latin typeface="Courier"/>
                <a:cs typeface="Courier"/>
              </a:rPr>
              <a:t>)</a:t>
            </a:r>
            <a:r>
              <a:rPr lang="mr-IN" sz="2400" dirty="0">
                <a:latin typeface="Courier"/>
                <a:cs typeface="Courier"/>
              </a:rPr>
              <a:t> + 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 + 5</a:t>
            </a:r>
          </a:p>
          <a:p>
            <a:pPr marL="76200" algn="l">
              <a:buSzPct val="100000"/>
            </a:pP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    return </a:t>
            </a:r>
            <a:r>
              <a:rPr lang="en-US" sz="2400" dirty="0">
                <a:latin typeface="Courier"/>
                <a:cs typeface="Courier"/>
              </a:rPr>
              <a:t>y</a:t>
            </a:r>
            <a:endParaRPr lang="en" sz="2400" dirty="0">
              <a:latin typeface="Courier"/>
              <a:cs typeface="Courier"/>
            </a:endParaRPr>
          </a:p>
          <a:p>
            <a:pPr marL="76200" algn="l">
              <a:buSzPct val="100000"/>
            </a:pPr>
            <a:r>
              <a:rPr lang="en" sz="2400" dirty="0">
                <a:solidFill>
                  <a:srgbClr val="008000"/>
                </a:solidFill>
                <a:latin typeface="Courier"/>
                <a:cs typeface="Courier"/>
              </a:rPr>
              <a:t># 1) Numerical </a:t>
            </a:r>
            <a:r>
              <a:rPr lang="en-US" sz="2400" dirty="0">
                <a:solidFill>
                  <a:srgbClr val="008000"/>
                </a:solidFill>
                <a:latin typeface="Courier"/>
                <a:cs typeface="Courier"/>
              </a:rPr>
              <a:t>Method</a:t>
            </a:r>
          </a:p>
          <a:p>
            <a:pPr marL="76200" algn="l">
              <a:buSzPct val="100000"/>
            </a:pPr>
            <a:r>
              <a:rPr lang="en-US" sz="2400" dirty="0">
                <a:latin typeface="Courier"/>
                <a:cs typeface="Courier"/>
              </a:rPr>
              <a:t>h = 0.001</a:t>
            </a:r>
            <a:endParaRPr lang="en" sz="2400" dirty="0">
              <a:latin typeface="Courier"/>
              <a:cs typeface="Courier"/>
            </a:endParaRPr>
          </a:p>
          <a:p>
            <a:pPr marL="76200" algn="l">
              <a:buSzPct val="100000"/>
            </a:pPr>
            <a:r>
              <a:rPr lang="mr-IN" sz="2400" dirty="0" err="1">
                <a:latin typeface="Courier"/>
                <a:cs typeface="Courier"/>
              </a:rPr>
              <a:t>gradient</a:t>
            </a:r>
            <a:r>
              <a:rPr lang="mr-IN" sz="2400" dirty="0">
                <a:latin typeface="Courier"/>
                <a:cs typeface="Courier"/>
              </a:rPr>
              <a:t> = (</a:t>
            </a:r>
            <a:r>
              <a:rPr lang="mr-IN" sz="2400" dirty="0" err="1">
                <a:latin typeface="Courier"/>
                <a:cs typeface="Courier"/>
              </a:rPr>
              <a:t>f</a:t>
            </a:r>
            <a:r>
              <a:rPr lang="mr-IN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 + </a:t>
            </a:r>
            <a:r>
              <a:rPr lang="mr-IN" sz="2400" dirty="0" err="1">
                <a:latin typeface="Courier"/>
                <a:cs typeface="Courier"/>
              </a:rPr>
              <a:t>h</a:t>
            </a:r>
            <a:r>
              <a:rPr lang="mr-IN" sz="2400" dirty="0">
                <a:latin typeface="Courier"/>
                <a:cs typeface="Courier"/>
              </a:rPr>
              <a:t>) - </a:t>
            </a:r>
            <a:r>
              <a:rPr lang="mr-IN" sz="2400" dirty="0" err="1">
                <a:latin typeface="Courier"/>
                <a:cs typeface="Courier"/>
              </a:rPr>
              <a:t>f</a:t>
            </a:r>
            <a:r>
              <a:rPr lang="mr-IN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)) / </a:t>
            </a:r>
            <a:r>
              <a:rPr lang="mr-IN" sz="2400" dirty="0" err="1">
                <a:latin typeface="Courier"/>
                <a:cs typeface="Courier"/>
              </a:rPr>
              <a:t>h</a:t>
            </a:r>
            <a:endParaRPr lang="en" sz="2400" dirty="0">
              <a:latin typeface="Courier"/>
              <a:cs typeface="Courier"/>
            </a:endParaRPr>
          </a:p>
          <a:p>
            <a:pPr marL="76200" algn="l">
              <a:buSzPct val="100000"/>
            </a:pPr>
            <a:r>
              <a:rPr lang="en" sz="2400" dirty="0">
                <a:solidFill>
                  <a:srgbClr val="008000"/>
                </a:solidFill>
                <a:latin typeface="Courier"/>
                <a:cs typeface="Courier"/>
              </a:rPr>
              <a:t># 2) </a:t>
            </a:r>
            <a:r>
              <a:rPr lang="en" sz="2400" dirty="0" err="1">
                <a:solidFill>
                  <a:srgbClr val="008000"/>
                </a:solidFill>
                <a:latin typeface="Courier"/>
                <a:cs typeface="Courier"/>
              </a:rPr>
              <a:t>Analythic</a:t>
            </a:r>
            <a:r>
              <a:rPr lang="en" sz="2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ourier"/>
                <a:cs typeface="Courier"/>
              </a:rPr>
              <a:t>Method</a:t>
            </a:r>
          </a:p>
          <a:p>
            <a:pPr marL="76200" algn="l">
              <a:buSzPct val="100000"/>
            </a:pPr>
            <a:r>
              <a:rPr lang="ro-RO" sz="2400" dirty="0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mr-IN" sz="2400" dirty="0">
                <a:latin typeface="Courier"/>
                <a:cs typeface="Courier"/>
              </a:rPr>
              <a:t> </a:t>
            </a:r>
            <a:r>
              <a:rPr lang="mr-IN" sz="2400" dirty="0" err="1">
                <a:latin typeface="Courier"/>
                <a:cs typeface="Courier"/>
              </a:rPr>
              <a:t>f_prime</a:t>
            </a:r>
            <a:r>
              <a:rPr lang="mr-IN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)</a:t>
            </a:r>
            <a:r>
              <a:rPr lang="ro-RO" sz="2400" dirty="0">
                <a:latin typeface="Courier"/>
                <a:cs typeface="Courier"/>
              </a:rPr>
              <a:t>:</a:t>
            </a:r>
            <a:endParaRPr lang="mr-IN" sz="2400" dirty="0">
              <a:latin typeface="Courier"/>
              <a:cs typeface="Courier"/>
            </a:endParaRPr>
          </a:p>
          <a:p>
            <a:pPr marL="76200" algn="l">
              <a:buSzPct val="100000"/>
            </a:pPr>
            <a:r>
              <a:rPr lang="en-US" sz="2400" dirty="0">
                <a:latin typeface="Courier"/>
                <a:cs typeface="Courier"/>
              </a:rPr>
              <a:t>    y</a:t>
            </a:r>
            <a:r>
              <a:rPr lang="ro-RO" sz="2400" dirty="0">
                <a:latin typeface="Courier"/>
                <a:cs typeface="Courier"/>
              </a:rPr>
              <a:t>_prime</a:t>
            </a:r>
            <a:r>
              <a:rPr lang="mr-IN" sz="2400" dirty="0">
                <a:latin typeface="Courier"/>
                <a:cs typeface="Courier"/>
              </a:rPr>
              <a:t> = 2 * </a:t>
            </a:r>
            <a:r>
              <a:rPr lang="ro-RO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ro-RO" sz="2400" dirty="0">
                <a:latin typeface="Courier"/>
                <a:cs typeface="Courier"/>
              </a:rPr>
              <a:t>**</a:t>
            </a:r>
            <a:r>
              <a:rPr lang="mr-IN" sz="2400" dirty="0">
                <a:latin typeface="Courier"/>
                <a:cs typeface="Courier"/>
              </a:rPr>
              <a:t>3</a:t>
            </a:r>
            <a:r>
              <a:rPr lang="ro-RO" sz="2400" dirty="0">
                <a:latin typeface="Courier"/>
                <a:cs typeface="Courier"/>
              </a:rPr>
              <a:t>)</a:t>
            </a:r>
            <a:r>
              <a:rPr lang="mr-IN" sz="2400" dirty="0">
                <a:latin typeface="Courier"/>
                <a:cs typeface="Courier"/>
              </a:rPr>
              <a:t> - 4 * 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 + 1</a:t>
            </a:r>
          </a:p>
          <a:p>
            <a:pPr marL="76200" algn="l">
              <a:buSzPct val="100000"/>
            </a:pP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retur</a:t>
            </a:r>
            <a:r>
              <a:rPr lang="mr-IN" sz="2400" dirty="0" err="1">
                <a:solidFill>
                  <a:srgbClr val="0000FF"/>
                </a:solidFill>
                <a:latin typeface="Courier"/>
                <a:cs typeface="Courier"/>
              </a:rPr>
              <a:t>n</a:t>
            </a:r>
            <a:r>
              <a:rPr lang="ro-RO" sz="24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y</a:t>
            </a:r>
            <a:r>
              <a:rPr lang="ro-RO" sz="2400" dirty="0">
                <a:latin typeface="Courier"/>
                <a:cs typeface="Courier"/>
              </a:rPr>
              <a:t>_prime</a:t>
            </a:r>
            <a:endParaRPr lang="mr-IN" sz="24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76200" algn="l">
              <a:buSzPct val="100000"/>
            </a:pPr>
            <a:r>
              <a:rPr lang="en-US" sz="2400" dirty="0">
                <a:latin typeface="Courier"/>
                <a:cs typeface="Courier"/>
              </a:rPr>
              <a:t>gradient = </a:t>
            </a:r>
            <a:r>
              <a:rPr lang="en-US" sz="2400" dirty="0" err="1">
                <a:latin typeface="Courier"/>
                <a:cs typeface="Courier"/>
              </a:rPr>
              <a:t>f_prime</a:t>
            </a:r>
            <a:r>
              <a:rPr lang="en-US" sz="2400" dirty="0">
                <a:latin typeface="Courier"/>
                <a:cs typeface="Courier"/>
              </a:rPr>
              <a:t>(x)</a:t>
            </a:r>
            <a:endParaRPr lang="mr-IN" sz="2400" dirty="0">
              <a:latin typeface="Courier"/>
              <a:cs typeface="Courier"/>
            </a:endParaRPr>
          </a:p>
          <a:p>
            <a:pPr marL="76200">
              <a:buSzPct val="100000"/>
            </a:pPr>
            <a:endParaRPr lang="en" sz="2400" dirty="0"/>
          </a:p>
        </p:txBody>
      </p:sp>
      <p:sp>
        <p:nvSpPr>
          <p:cNvPr id="1040" name="Shape 1040"/>
          <p:cNvSpPr txBox="1"/>
          <p:nvPr/>
        </p:nvSpPr>
        <p:spPr>
          <a:xfrm>
            <a:off x="334200" y="72900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000" dirty="0"/>
              <a:t>Gradient Evaluation (Python)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36174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273377" y="1714903"/>
            <a:ext cx="8672660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algn="l">
              <a:buSzPct val="100000"/>
            </a:pPr>
            <a:r>
              <a:rPr lang="en" sz="2200" dirty="0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 dirty="0">
                <a:latin typeface="Courier"/>
                <a:cs typeface="Courier"/>
              </a:rPr>
              <a:t> GD(W0, X, goal, </a:t>
            </a:r>
            <a:r>
              <a:rPr lang="en" sz="2200" dirty="0" err="1">
                <a:latin typeface="Courier"/>
                <a:cs typeface="Courier"/>
              </a:rPr>
              <a:t>learningRate</a:t>
            </a:r>
            <a:r>
              <a:rPr lang="en" sz="2200" dirty="0">
                <a:latin typeface="Courier"/>
                <a:cs typeface="Courier"/>
              </a:rPr>
              <a:t>):</a:t>
            </a:r>
          </a:p>
          <a:p>
            <a:pPr marL="76200" algn="l">
              <a:buSzPct val="100000"/>
            </a:pPr>
            <a:r>
              <a:rPr lang="en" sz="2200" dirty="0">
                <a:latin typeface="Courier"/>
                <a:cs typeface="Courier"/>
              </a:rPr>
              <a:t>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true</a:t>
            </a:r>
          </a:p>
          <a:p>
            <a:pPr marL="76200" algn="l">
              <a:buSzPct val="100000"/>
            </a:pPr>
            <a:r>
              <a:rPr lang="en" sz="2200" dirty="0">
                <a:latin typeface="Courier"/>
                <a:cs typeface="Courier"/>
              </a:rPr>
              <a:t>   W = W0</a:t>
            </a:r>
          </a:p>
          <a:p>
            <a:pPr marL="76200" algn="l">
              <a:buSzPct val="100000"/>
            </a:pPr>
            <a:endParaRPr lang="en" sz="2200" dirty="0">
              <a:latin typeface="Courier"/>
              <a:cs typeface="Courier"/>
            </a:endParaRPr>
          </a:p>
          <a:p>
            <a:pPr marL="76200" algn="l">
              <a:buSzPct val="100000"/>
            </a:pPr>
            <a:r>
              <a:rPr lang="en" sz="2200" dirty="0">
                <a:solidFill>
                  <a:srgbClr val="0000FF"/>
                </a:solidFill>
                <a:latin typeface="Courier"/>
                <a:cs typeface="Courier"/>
              </a:rPr>
              <a:t>   while</a:t>
            </a:r>
            <a:r>
              <a:rPr lang="en" sz="2200" dirty="0">
                <a:latin typeface="Courier"/>
                <a:cs typeface="Courier"/>
              </a:rPr>
              <a:t>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:</a:t>
            </a:r>
          </a:p>
          <a:p>
            <a:pPr marL="76200" algn="l">
              <a:buSzPct val="100000"/>
            </a:pPr>
            <a:r>
              <a:rPr lang="en" sz="2200" dirty="0">
                <a:latin typeface="Courier"/>
                <a:cs typeface="Courier"/>
              </a:rPr>
              <a:t>      gradient = </a:t>
            </a:r>
            <a:r>
              <a:rPr lang="en" sz="2200" dirty="0" err="1">
                <a:latin typeface="Courier"/>
                <a:cs typeface="Courier"/>
              </a:rPr>
              <a:t>eval_gradient</a:t>
            </a:r>
            <a:r>
              <a:rPr lang="en" sz="2200" dirty="0">
                <a:latin typeface="Courier"/>
                <a:cs typeface="Courier"/>
              </a:rPr>
              <a:t>(X, W)</a:t>
            </a:r>
          </a:p>
          <a:p>
            <a:pPr marL="76200" algn="l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 = W</a:t>
            </a:r>
          </a:p>
          <a:p>
            <a:pPr marL="76200" algn="l">
              <a:buSzPct val="100000"/>
            </a:pPr>
            <a:r>
              <a:rPr lang="en" sz="2200" dirty="0">
                <a:latin typeface="Courier"/>
                <a:cs typeface="Courier"/>
              </a:rPr>
              <a:t>      W = W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" sz="2200" dirty="0">
                <a:latin typeface="Courier"/>
                <a:cs typeface="Courier"/>
              </a:rPr>
              <a:t> </a:t>
            </a:r>
            <a:r>
              <a:rPr lang="en" sz="2200" dirty="0" err="1">
                <a:latin typeface="Courier"/>
                <a:cs typeface="Courier"/>
              </a:rPr>
              <a:t>learningRate</a:t>
            </a:r>
            <a:r>
              <a:rPr lang="en" sz="2200" dirty="0">
                <a:latin typeface="Courier"/>
                <a:cs typeface="Courier"/>
              </a:rPr>
              <a:t> * gradient</a:t>
            </a:r>
          </a:p>
          <a:p>
            <a:pPr marL="76200" algn="l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sum(abs(W -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)) &gt; goal</a:t>
            </a:r>
          </a:p>
          <a:p>
            <a:pPr marL="76200">
              <a:buSzPct val="100000"/>
            </a:pPr>
            <a:endParaRPr lang="en" sz="22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40" name="Shape 1040"/>
          <p:cNvSpPr txBox="1"/>
          <p:nvPr/>
        </p:nvSpPr>
        <p:spPr>
          <a:xfrm>
            <a:off x="371907" y="280196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000" dirty="0"/>
              <a:t>Gradient Descent (Python)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2933922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/>
          <p:nvPr/>
        </p:nvSpPr>
        <p:spPr>
          <a:xfrm>
            <a:off x="503185" y="1012226"/>
            <a:ext cx="8041500" cy="6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600" dirty="0"/>
              <a:t>Mini-batch Gradient Descent</a:t>
            </a:r>
          </a:p>
        </p:txBody>
      </p:sp>
      <p:sp>
        <p:nvSpPr>
          <p:cNvPr id="1136" name="Shape 1136"/>
          <p:cNvSpPr txBox="1"/>
          <p:nvPr/>
        </p:nvSpPr>
        <p:spPr>
          <a:xfrm>
            <a:off x="233272" y="1854925"/>
            <a:ext cx="8691497" cy="3796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00050" indent="-28575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Also known as </a:t>
            </a:r>
            <a:r>
              <a:rPr lang="en-US" sz="1800" b="1" dirty="0"/>
              <a:t>Stochastic Gradient Descent (SGD)</a:t>
            </a:r>
          </a:p>
          <a:p>
            <a:pPr marL="400050" indent="-28575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O</a:t>
            </a:r>
            <a:r>
              <a:rPr lang="en" sz="1800" dirty="0" err="1"/>
              <a:t>nly</a:t>
            </a:r>
            <a:r>
              <a:rPr lang="en" sz="1800" dirty="0"/>
              <a:t> use a small portion of the training set to compute the gradient</a:t>
            </a:r>
            <a:r>
              <a:rPr lang="en-US" sz="1800" dirty="0"/>
              <a:t>:</a:t>
            </a:r>
          </a:p>
          <a:p>
            <a:pPr marL="114300" algn="l">
              <a:spcBef>
                <a:spcPts val="0"/>
              </a:spcBef>
              <a:buSzPct val="100000"/>
            </a:pPr>
            <a:endParaRPr lang="en" sz="1800" dirty="0">
              <a:latin typeface="Courier"/>
              <a:cs typeface="Courier"/>
            </a:endParaRPr>
          </a:p>
          <a:p>
            <a:pPr marL="76200" algn="l">
              <a:buSzPct val="100000"/>
            </a:pPr>
            <a:r>
              <a:rPr lang="en" sz="1800" dirty="0">
                <a:latin typeface="Courier"/>
                <a:cs typeface="Courier"/>
              </a:rPr>
              <a:t>. . .</a:t>
            </a:r>
          </a:p>
          <a:p>
            <a:pPr marL="76200" algn="l">
              <a:buSzPct val="100000"/>
            </a:pPr>
            <a:r>
              <a:rPr lang="en" sz="1800" dirty="0">
                <a:solidFill>
                  <a:srgbClr val="0000FF"/>
                </a:solidFill>
                <a:latin typeface="Courier"/>
                <a:cs typeface="Courier"/>
              </a:rPr>
              <a:t>while</a:t>
            </a:r>
            <a:r>
              <a:rPr lang="en" sz="1800" dirty="0">
                <a:latin typeface="Courier"/>
                <a:cs typeface="Courier"/>
              </a:rPr>
              <a:t> </a:t>
            </a:r>
            <a:r>
              <a:rPr lang="en" sz="1800" dirty="0" err="1">
                <a:latin typeface="Courier"/>
                <a:cs typeface="Courier"/>
              </a:rPr>
              <a:t>perfGoalNotMet</a:t>
            </a:r>
            <a:r>
              <a:rPr lang="en" sz="1800" dirty="0">
                <a:latin typeface="Courier"/>
                <a:cs typeface="Courier"/>
              </a:rPr>
              <a:t>:</a:t>
            </a:r>
          </a:p>
          <a:p>
            <a:pPr marL="76200" algn="l">
              <a:buSzPct val="100000"/>
            </a:pPr>
            <a:endParaRPr lang="en" sz="1800" dirty="0">
              <a:latin typeface="Courier"/>
              <a:cs typeface="Courier"/>
            </a:endParaRPr>
          </a:p>
          <a:p>
            <a:pPr marL="76200" algn="l">
              <a:buSzPct val="100000"/>
            </a:pPr>
            <a:r>
              <a:rPr lang="en" sz="1800" dirty="0">
                <a:latin typeface="Courier"/>
                <a:cs typeface="Courier"/>
              </a:rPr>
              <a:t>	</a:t>
            </a:r>
            <a:r>
              <a:rPr lang="en" sz="1800" dirty="0" err="1">
                <a:latin typeface="Courier"/>
                <a:cs typeface="Courier"/>
              </a:rPr>
              <a:t>X_batch</a:t>
            </a:r>
            <a:r>
              <a:rPr lang="en" sz="1800" dirty="0">
                <a:latin typeface="Courier"/>
                <a:cs typeface="Courier"/>
              </a:rPr>
              <a:t> = </a:t>
            </a:r>
            <a:r>
              <a:rPr lang="en" sz="1800" dirty="0" err="1">
                <a:latin typeface="Courier"/>
                <a:cs typeface="Courier"/>
              </a:rPr>
              <a:t>select_random_subsample</a:t>
            </a:r>
            <a:r>
              <a:rPr lang="en" sz="1800" dirty="0">
                <a:latin typeface="Courier"/>
                <a:cs typeface="Courier"/>
              </a:rPr>
              <a:t>(X)</a:t>
            </a:r>
          </a:p>
          <a:p>
            <a:pPr marL="76200" algn="l">
              <a:buSzPct val="100000"/>
            </a:pPr>
            <a:r>
              <a:rPr lang="en" sz="1800" dirty="0">
                <a:latin typeface="Courier"/>
                <a:cs typeface="Courier"/>
              </a:rPr>
              <a:t>	gradient = </a:t>
            </a:r>
            <a:r>
              <a:rPr lang="en" sz="1800" dirty="0" err="1">
                <a:latin typeface="Courier"/>
                <a:cs typeface="Courier"/>
              </a:rPr>
              <a:t>eval_gradient</a:t>
            </a:r>
            <a:r>
              <a:rPr lang="en" sz="1800" dirty="0">
                <a:latin typeface="Courier"/>
                <a:cs typeface="Courier"/>
              </a:rPr>
              <a:t>(@loss, </a:t>
            </a:r>
            <a:r>
              <a:rPr lang="en" sz="1800" dirty="0" err="1">
                <a:latin typeface="Courier"/>
                <a:cs typeface="Courier"/>
              </a:rPr>
              <a:t>X_batch</a:t>
            </a:r>
            <a:r>
              <a:rPr lang="en" sz="1800" dirty="0">
                <a:latin typeface="Courier"/>
                <a:cs typeface="Courier"/>
              </a:rPr>
              <a:t>, W)</a:t>
            </a:r>
          </a:p>
          <a:p>
            <a:pPr marL="76200" algn="l">
              <a:buSzPct val="100000"/>
            </a:pPr>
            <a:r>
              <a:rPr lang="en" sz="1800" dirty="0">
                <a:latin typeface="Courier"/>
                <a:cs typeface="Courier"/>
              </a:rPr>
              <a:t>	</a:t>
            </a:r>
            <a:r>
              <a:rPr lang="mr-IN" sz="1800" dirty="0">
                <a:latin typeface="Courier"/>
                <a:cs typeface="Courier"/>
              </a:rPr>
              <a:t>. . . </a:t>
            </a:r>
            <a:endParaRPr lang="en" sz="1800" dirty="0">
              <a:latin typeface="Courier"/>
              <a:cs typeface="Courier"/>
            </a:endParaRPr>
          </a:p>
          <a:p>
            <a:pPr marL="114300" algn="l">
              <a:spcBef>
                <a:spcPts val="0"/>
              </a:spcBef>
              <a:buSzPct val="100000"/>
            </a:pPr>
            <a:endParaRPr lang="en" sz="1800" dirty="0"/>
          </a:p>
          <a:p>
            <a:pPr marL="114300">
              <a:spcBef>
                <a:spcPts val="0"/>
              </a:spcBef>
              <a:buSzPct val="100000"/>
            </a:pPr>
            <a:endParaRPr lang="en" sz="1800" dirty="0"/>
          </a:p>
        </p:txBody>
      </p:sp>
      <p:sp>
        <p:nvSpPr>
          <p:cNvPr id="1138" name="Shape 1138"/>
          <p:cNvSpPr txBox="1"/>
          <p:nvPr/>
        </p:nvSpPr>
        <p:spPr>
          <a:xfrm>
            <a:off x="503185" y="5651887"/>
            <a:ext cx="8317914" cy="889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1800" dirty="0"/>
              <a:t>Common mini-batch sizes are 32/64/128 examples, e.g. </a:t>
            </a:r>
            <a:r>
              <a:rPr lang="en" sz="1800" dirty="0" err="1"/>
              <a:t>Krizhevsky’s</a:t>
            </a:r>
            <a:r>
              <a:rPr lang="en" sz="1800" dirty="0"/>
              <a:t> ILSVRC </a:t>
            </a:r>
            <a:r>
              <a:rPr lang="en" sz="1800" dirty="0" err="1"/>
              <a:t>ConvNet</a:t>
            </a:r>
            <a:r>
              <a:rPr lang="en" sz="1800" dirty="0"/>
              <a:t> used 256 examples</a:t>
            </a:r>
          </a:p>
        </p:txBody>
      </p:sp>
    </p:spTree>
    <p:extLst>
      <p:ext uri="{BB962C8B-B14F-4D97-AF65-F5344CB8AC3E}">
        <p14:creationId xmlns:p14="http://schemas.microsoft.com/office/powerpoint/2010/main" val="1105945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Logistic Regression as a Cascade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06418"/>
            <a:ext cx="2656156" cy="2582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490298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7625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53" y="2362200"/>
            <a:ext cx="3810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Logistic Regression as a Cascade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06418"/>
            <a:ext cx="2656156" cy="2582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490298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7625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53" y="2362200"/>
            <a:ext cx="38100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39328"/>
            <a:ext cx="7467600" cy="133538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207000"/>
            <a:ext cx="876300" cy="431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5147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of 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Set up</a:t>
            </a:r>
            <a:r>
              <a:rPr lang="en-US" dirty="0"/>
              <a:t> a supervised learning problem </a:t>
            </a:r>
          </a:p>
          <a:p>
            <a:endParaRPr lang="en-US" b="1" dirty="0"/>
          </a:p>
          <a:p>
            <a:r>
              <a:rPr lang="en-US" b="1" dirty="0"/>
              <a:t>Data collection </a:t>
            </a:r>
          </a:p>
          <a:p>
            <a:pPr lvl="1"/>
            <a:r>
              <a:rPr lang="en-US" dirty="0"/>
              <a:t>Start with training data for which we know the correct outcome provided by a teacher or oracle. </a:t>
            </a:r>
          </a:p>
          <a:p>
            <a:endParaRPr lang="en-US" b="1" dirty="0"/>
          </a:p>
          <a:p>
            <a:r>
              <a:rPr lang="en-US" b="1" dirty="0"/>
              <a:t>Representation </a:t>
            </a:r>
          </a:p>
          <a:p>
            <a:pPr lvl="1"/>
            <a:r>
              <a:rPr lang="en-US" dirty="0"/>
              <a:t>Choose how to represent the data. </a:t>
            </a:r>
          </a:p>
          <a:p>
            <a:endParaRPr lang="en-US" b="1" dirty="0"/>
          </a:p>
          <a:p>
            <a:r>
              <a:rPr lang="en-US" b="1" dirty="0"/>
              <a:t>Modeling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Choose a hypothesis class: H = {g: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Y}</a:t>
            </a:r>
          </a:p>
          <a:p>
            <a:endParaRPr lang="en-US" b="1" dirty="0"/>
          </a:p>
          <a:p>
            <a:r>
              <a:rPr lang="en-US" b="1" dirty="0"/>
              <a:t>Learning/Estimation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 best hypothesis you can in the chosen class. </a:t>
            </a:r>
          </a:p>
          <a:p>
            <a:endParaRPr lang="en-US" dirty="0"/>
          </a:p>
          <a:p>
            <a:r>
              <a:rPr lang="en-US" b="1" dirty="0"/>
              <a:t>Model Selection</a:t>
            </a:r>
          </a:p>
          <a:p>
            <a:pPr lvl="1"/>
            <a:r>
              <a:rPr lang="en-US" dirty="0"/>
              <a:t>Try different models. Picks the best one. (More on this later)</a:t>
            </a:r>
          </a:p>
          <a:p>
            <a:endParaRPr lang="en-US" dirty="0"/>
          </a:p>
          <a:p>
            <a:r>
              <a:rPr lang="en-US" dirty="0"/>
              <a:t>If happy, stop</a:t>
            </a:r>
          </a:p>
          <a:p>
            <a:pPr lvl="1"/>
            <a:r>
              <a:rPr lang="en-US" dirty="0"/>
              <a:t>Else refine one or more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3721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122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096000" y="1143000"/>
            <a:ext cx="3048000" cy="27432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143000"/>
            <a:ext cx="2895600" cy="27432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29200" y="3886200"/>
            <a:ext cx="2895600" cy="27432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014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122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096000" y="1143000"/>
            <a:ext cx="3048000" cy="27432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143000"/>
            <a:ext cx="2895600" cy="27432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525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Rule: All local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2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Logistic Regression as a Cascade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8482"/>
          <a:stretch/>
        </p:blipFill>
        <p:spPr>
          <a:xfrm>
            <a:off x="0" y="985974"/>
            <a:ext cx="9144000" cy="478675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1082488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281710" y="1475509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381000" y="3352800"/>
            <a:ext cx="368979" cy="3532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 bwMode="auto">
          <a:xfrm>
            <a:off x="0" y="2895600"/>
            <a:ext cx="5410200" cy="2514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241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Logistic Regression as a Cascade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2218"/>
          <a:stretch/>
        </p:blipFill>
        <p:spPr>
          <a:xfrm>
            <a:off x="0" y="985974"/>
            <a:ext cx="9144000" cy="456739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1082488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281710" y="1475509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381000" y="3352800"/>
            <a:ext cx="368979" cy="3532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 bwMode="auto">
          <a:xfrm>
            <a:off x="0" y="3733800"/>
            <a:ext cx="2759364" cy="152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3048000"/>
            <a:ext cx="1143000" cy="152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301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Logistic Regression as a Cascade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974"/>
            <a:ext cx="9144000" cy="587202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1082488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281710" y="1475509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381000" y="3352800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5791200" y="6160655"/>
            <a:ext cx="368979" cy="3532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55362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Forward-Prop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07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Back-Prop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255"/>
            <a:ext cx="9144000" cy="33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80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Step 1: Compute Loss on mini-batch [F-Pass]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2419"/>
            <a:ext cx="9144000" cy="164538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685800" y="4056919"/>
            <a:ext cx="16002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250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Step 1: Compute Loss on mini-batch [F-Pass]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2419"/>
            <a:ext cx="9144000" cy="164538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3810000" y="4056919"/>
            <a:ext cx="16002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94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198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079" y="1620028"/>
            <a:ext cx="1404445" cy="1006099"/>
            <a:chOff x="4952279" y="1620028"/>
            <a:chExt cx="1404445" cy="1006099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009113" y="1620028"/>
              <a:ext cx="1106974" cy="1006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062357">
              <a:off x="4952279" y="2073172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Modeling Error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200" y="1813560"/>
            <a:ext cx="5334000" cy="3672840"/>
            <a:chOff x="914400" y="1813560"/>
            <a:chExt cx="5334000" cy="3672840"/>
          </a:xfrm>
        </p:grpSpPr>
        <p:sp>
          <p:nvSpPr>
            <p:cNvPr id="25" name="Oval 24"/>
            <p:cNvSpPr/>
            <p:nvPr/>
          </p:nvSpPr>
          <p:spPr bwMode="auto">
            <a:xfrm>
              <a:off x="914400" y="2438400"/>
              <a:ext cx="5334000" cy="3048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5972">
              <a:off x="3297294" y="2286000"/>
              <a:ext cx="1403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model class</a:t>
              </a:r>
            </a:p>
          </p:txBody>
        </p:sp>
        <p:grpSp>
          <p:nvGrpSpPr>
            <p:cNvPr id="23" name="Group 284"/>
            <p:cNvGrpSpPr>
              <a:grpSpLocks noChangeAspect="1"/>
            </p:cNvGrpSpPr>
            <p:nvPr/>
          </p:nvGrpSpPr>
          <p:grpSpPr>
            <a:xfrm>
              <a:off x="1587687" y="1813560"/>
              <a:ext cx="1993713" cy="1463040"/>
              <a:chOff x="4435603" y="1066800"/>
              <a:chExt cx="2742310" cy="2012381"/>
            </a:xfrm>
          </p:grpSpPr>
          <p:pic>
            <p:nvPicPr>
              <p:cNvPr id="24" name="Picture 23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5603" y="1112945"/>
                <a:ext cx="2742310" cy="1966236"/>
              </a:xfrm>
              <a:prstGeom prst="rect">
                <a:avLst/>
              </a:prstGeom>
              <a:scene3d>
                <a:camera prst="orthographicFront">
                  <a:rot lat="954000" lon="18034448" rev="17280000"/>
                </a:camera>
                <a:lightRig rig="threePt" dir="t"/>
              </a:scene3d>
            </p:spPr>
          </p:pic>
          <p:cxnSp>
            <p:nvCxnSpPr>
              <p:cNvPr id="28" name="Straight Connector 27"/>
              <p:cNvCxnSpPr>
                <a:stCxn id="50" idx="5"/>
                <a:endCxn id="42" idx="1"/>
              </p:cNvCxnSpPr>
              <p:nvPr/>
            </p:nvCxnSpPr>
            <p:spPr>
              <a:xfrm>
                <a:off x="5789361" y="1577550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52" idx="5"/>
                <a:endCxn id="41" idx="1"/>
              </p:cNvCxnSpPr>
              <p:nvPr/>
            </p:nvCxnSpPr>
            <p:spPr>
              <a:xfrm>
                <a:off x="4994207" y="1824117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51" idx="5"/>
                <a:endCxn id="37" idx="1"/>
              </p:cNvCxnSpPr>
              <p:nvPr/>
            </p:nvCxnSpPr>
            <p:spPr>
              <a:xfrm>
                <a:off x="5391782" y="1700833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53" idx="5"/>
                <a:endCxn id="45" idx="1"/>
              </p:cNvCxnSpPr>
              <p:nvPr/>
            </p:nvCxnSpPr>
            <p:spPr>
              <a:xfrm>
                <a:off x="4596635" y="1947406"/>
                <a:ext cx="741245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441836" y="2411842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6109572" y="247229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711995" y="259556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6507147" y="2349009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314416" y="2718851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5216458" y="2199636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994211" y="197467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795420" y="174436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4542728" y="1529353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652615" y="14473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5255038" y="157064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857461" y="169392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459886" y="181720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5866250" y="167277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6079881" y="189818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468671" y="179605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682305" y="202146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5071095" y="191933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284728" y="2144745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673518" y="204262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4887151" y="226803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6293515" y="212359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5895937" y="224687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498359" y="237016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100783" y="2493446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66" name="Straight Connector 65"/>
              <p:cNvCxnSpPr>
                <a:stCxn id="76" idx="4"/>
                <a:endCxn id="41" idx="0"/>
              </p:cNvCxnSpPr>
              <p:nvPr/>
            </p:nvCxnSpPr>
            <p:spPr>
              <a:xfrm flipH="1">
                <a:off x="5792101" y="1629598"/>
                <a:ext cx="477679" cy="9659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76" idx="4"/>
                <a:endCxn id="42" idx="0"/>
              </p:cNvCxnSpPr>
              <p:nvPr/>
            </p:nvCxnSpPr>
            <p:spPr>
              <a:xfrm>
                <a:off x="6269780" y="1629598"/>
                <a:ext cx="317473" cy="7194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9" idx="7"/>
                <a:endCxn id="76" idx="4"/>
              </p:cNvCxnSpPr>
              <p:nvPr/>
            </p:nvCxnSpPr>
            <p:spPr>
              <a:xfrm flipV="1">
                <a:off x="5421477" y="1629598"/>
                <a:ext cx="848303" cy="53748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76" idx="4"/>
                <a:endCxn id="62" idx="0"/>
              </p:cNvCxnSpPr>
              <p:nvPr/>
            </p:nvCxnSpPr>
            <p:spPr>
              <a:xfrm>
                <a:off x="6269780" y="1629598"/>
                <a:ext cx="103841" cy="4939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6" idx="0"/>
                <a:endCxn id="74" idx="4"/>
              </p:cNvCxnSpPr>
              <p:nvPr/>
            </p:nvCxnSpPr>
            <p:spPr>
              <a:xfrm flipH="1" flipV="1">
                <a:off x="5394522" y="1219340"/>
                <a:ext cx="154255" cy="57671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52" idx="7"/>
                <a:endCxn id="74" idx="4"/>
              </p:cNvCxnSpPr>
              <p:nvPr/>
            </p:nvCxnSpPr>
            <p:spPr>
              <a:xfrm flipV="1">
                <a:off x="4994210" y="1219340"/>
                <a:ext cx="400312" cy="49692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1" idx="0"/>
                <a:endCxn id="74" idx="4"/>
              </p:cNvCxnSpPr>
              <p:nvPr/>
            </p:nvCxnSpPr>
            <p:spPr>
              <a:xfrm flipV="1">
                <a:off x="4967257" y="1219340"/>
                <a:ext cx="427265" cy="104869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50" idx="1"/>
                <a:endCxn id="74" idx="4"/>
              </p:cNvCxnSpPr>
              <p:nvPr/>
            </p:nvCxnSpPr>
            <p:spPr>
              <a:xfrm flipH="1" flipV="1">
                <a:off x="5394522" y="1219340"/>
                <a:ext cx="281555" cy="25035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5314416" y="106680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5466848" y="1150830"/>
                <a:ext cx="768105" cy="38143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6189674" y="14770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1722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815840" y="2606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05200" y="32918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42360" y="2674620"/>
            <a:ext cx="1324723" cy="836782"/>
            <a:chOff x="3642360" y="2674620"/>
            <a:chExt cx="1324723" cy="83678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3642360" y="2674620"/>
              <a:ext cx="117348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780749">
              <a:off x="3944259" y="298818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663440" y="4130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35969" y="3408913"/>
            <a:ext cx="1182460" cy="867476"/>
            <a:chOff x="3512169" y="3408913"/>
            <a:chExt cx="1182460" cy="867476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3622273" y="3408913"/>
              <a:ext cx="1061254" cy="741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139530">
              <a:off x="3512169" y="3753169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0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Step 1: Compute Loss on mini-batch [F-Pass]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2419"/>
            <a:ext cx="9144000" cy="164538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6858000" y="4056919"/>
            <a:ext cx="16002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25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Step 1: Compute Loss on mini-batch [F-Pass]</a:t>
            </a:r>
          </a:p>
          <a:p>
            <a:r>
              <a:rPr lang="en-US" sz="2600" dirty="0"/>
              <a:t>Step 2: Compute gradients </a:t>
            </a:r>
            <a:r>
              <a:rPr lang="en-US" sz="2600" dirty="0" err="1"/>
              <a:t>w.r.t.</a:t>
            </a:r>
            <a:r>
              <a:rPr lang="en-US" sz="2600" dirty="0"/>
              <a:t> parameters [B-Pass]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2419"/>
            <a:ext cx="9144000" cy="164538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10800000">
            <a:off x="6858000" y="4074000"/>
            <a:ext cx="16002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2933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Step 1: Compute Loss on mini-batch [F-Pass]</a:t>
            </a:r>
          </a:p>
          <a:p>
            <a:r>
              <a:rPr lang="en-US" sz="2600" dirty="0"/>
              <a:t>Step 2: Compute gradients </a:t>
            </a:r>
            <a:r>
              <a:rPr lang="en-US" sz="2600" dirty="0" err="1"/>
              <a:t>w.r.t.</a:t>
            </a:r>
            <a:r>
              <a:rPr lang="en-US" sz="2600" dirty="0"/>
              <a:t> parameters [B-Pass]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2419"/>
            <a:ext cx="9144000" cy="164538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10800000">
            <a:off x="3810000" y="4074000"/>
            <a:ext cx="16002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726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Step 1: Compute Loss on mini-batch [F-Pass]</a:t>
            </a:r>
          </a:p>
          <a:p>
            <a:r>
              <a:rPr lang="en-US" sz="2600" dirty="0"/>
              <a:t>Step 2: Compute gradients </a:t>
            </a:r>
            <a:r>
              <a:rPr lang="en-US" sz="2600" dirty="0" err="1"/>
              <a:t>w.r.t.</a:t>
            </a:r>
            <a:r>
              <a:rPr lang="en-US" sz="2600" dirty="0"/>
              <a:t> parameters [B-Pass]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2419"/>
            <a:ext cx="9144000" cy="164538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10800000">
            <a:off x="609600" y="4074000"/>
            <a:ext cx="16002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3492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Step 1: Compute Loss on mini-batch [F-Pass]</a:t>
            </a:r>
          </a:p>
          <a:p>
            <a:r>
              <a:rPr lang="en-US" sz="2600" dirty="0"/>
              <a:t>Step 2: Compute gradients </a:t>
            </a:r>
            <a:r>
              <a:rPr lang="en-US" sz="2600" dirty="0" err="1"/>
              <a:t>w.r.t.</a:t>
            </a:r>
            <a:r>
              <a:rPr lang="en-US" sz="2600" dirty="0"/>
              <a:t> parameters [B-Pass]</a:t>
            </a:r>
          </a:p>
          <a:p>
            <a:r>
              <a:rPr lang="en-US" sz="2800" dirty="0"/>
              <a:t>Step 3: Use gradient to update parameters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2419"/>
            <a:ext cx="9144000" cy="164538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10800000">
            <a:off x="609600" y="4074000"/>
            <a:ext cx="16002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64B7D-932B-354A-A15A-65F4E10DA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5442753"/>
            <a:ext cx="30226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786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Step 1: Compute Loss on mini-batch [F-Pass]</a:t>
            </a:r>
          </a:p>
          <a:p>
            <a:r>
              <a:rPr lang="en-US" sz="2600" dirty="0"/>
              <a:t>Step 2: Compute gradients </a:t>
            </a:r>
            <a:r>
              <a:rPr lang="en-US" sz="2600" dirty="0" err="1"/>
              <a:t>w.r.t.</a:t>
            </a:r>
            <a:r>
              <a:rPr lang="en-US" sz="2600" dirty="0"/>
              <a:t> parameters [B-Pass]</a:t>
            </a:r>
          </a:p>
          <a:p>
            <a:r>
              <a:rPr lang="en-US" sz="2800" dirty="0"/>
              <a:t>Step 3: Use gradient to update parameters</a:t>
            </a:r>
          </a:p>
          <a:p>
            <a:pPr marL="0" indent="0">
              <a:buNone/>
            </a:pPr>
            <a:r>
              <a:rPr lang="en-US" sz="2800" dirty="0"/>
              <a:t>	- with momentum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2419"/>
            <a:ext cx="9144000" cy="164538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10800000">
            <a:off x="609600" y="4074000"/>
            <a:ext cx="16002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FDF10-1571-4C4E-ABEC-02BA4216B6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11" t="61785" r="41250" b="16813"/>
          <a:stretch/>
        </p:blipFill>
        <p:spPr>
          <a:xfrm>
            <a:off x="2982191" y="5188372"/>
            <a:ext cx="3179617" cy="16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35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Shape 1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88" y="1532700"/>
            <a:ext cx="2943225" cy="291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Shape 1122"/>
          <p:cNvCxnSpPr/>
          <p:nvPr/>
        </p:nvCxnSpPr>
        <p:spPr>
          <a:xfrm rot="10800000">
            <a:off x="5104624" y="4111900"/>
            <a:ext cx="17340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3" name="Shape 1123"/>
          <p:cNvSpPr txBox="1"/>
          <p:nvPr/>
        </p:nvSpPr>
        <p:spPr>
          <a:xfrm>
            <a:off x="6489597" y="3883313"/>
            <a:ext cx="189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dirty="0"/>
              <a:t>W</a:t>
            </a:r>
            <a:r>
              <a:rPr lang="en" sz="2400" baseline="30000" dirty="0"/>
              <a:t>(current)</a:t>
            </a:r>
          </a:p>
        </p:txBody>
      </p:sp>
      <p:cxnSp>
        <p:nvCxnSpPr>
          <p:cNvPr id="1124" name="Shape 1124"/>
          <p:cNvCxnSpPr/>
          <p:nvPr/>
        </p:nvCxnSpPr>
        <p:spPr>
          <a:xfrm rot="10800000" flipH="1">
            <a:off x="1491701" y="4034274"/>
            <a:ext cx="3012599" cy="658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5" name="Shape 1125"/>
          <p:cNvSpPr txBox="1"/>
          <p:nvPr/>
        </p:nvSpPr>
        <p:spPr>
          <a:xfrm>
            <a:off x="184051" y="4722150"/>
            <a:ext cx="49691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o-RO" sz="2400" dirty="0"/>
              <a:t>N</a:t>
            </a:r>
            <a:r>
              <a:rPr lang="en" sz="2400" dirty="0" err="1"/>
              <a:t>egative</a:t>
            </a:r>
            <a:r>
              <a:rPr lang="en" sz="2400" dirty="0"/>
              <a:t> direction of the gradient</a:t>
            </a:r>
          </a:p>
        </p:txBody>
      </p:sp>
      <p:cxnSp>
        <p:nvCxnSpPr>
          <p:cNvPr id="1126" name="Shape 1126"/>
          <p:cNvCxnSpPr/>
          <p:nvPr/>
        </p:nvCxnSpPr>
        <p:spPr>
          <a:xfrm>
            <a:off x="3100026" y="4560250"/>
            <a:ext cx="3305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7" name="Shape 1127"/>
          <p:cNvSpPr txBox="1"/>
          <p:nvPr/>
        </p:nvSpPr>
        <p:spPr>
          <a:xfrm>
            <a:off x="5852451" y="4500075"/>
            <a:ext cx="9362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 dirty="0"/>
              <a:t>W</a:t>
            </a:r>
            <a:r>
              <a:rPr lang="en" sz="1800" baseline="-25000" dirty="0"/>
              <a:t>1</a:t>
            </a:r>
          </a:p>
        </p:txBody>
      </p:sp>
      <p:cxnSp>
        <p:nvCxnSpPr>
          <p:cNvPr id="1128" name="Shape 1128"/>
          <p:cNvCxnSpPr/>
          <p:nvPr/>
        </p:nvCxnSpPr>
        <p:spPr>
          <a:xfrm rot="10800000">
            <a:off x="3032500" y="1346649"/>
            <a:ext cx="0" cy="321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9" name="Shape 1129"/>
          <p:cNvSpPr txBox="1"/>
          <p:nvPr/>
        </p:nvSpPr>
        <p:spPr>
          <a:xfrm>
            <a:off x="2259301" y="1197750"/>
            <a:ext cx="9362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 dirty="0"/>
              <a:t>W</a:t>
            </a:r>
            <a:r>
              <a:rPr lang="en" sz="1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1940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Representations</a:t>
            </a:r>
          </a:p>
        </p:txBody>
      </p:sp>
      <p:pic>
        <p:nvPicPr>
          <p:cNvPr id="6" name="Picture 5" descr="ranzato_CNN_stanford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450"/>
            <a:ext cx="9144000" cy="56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67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07360" y="944738"/>
            <a:ext cx="8709120" cy="117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Question:</a:t>
            </a:r>
            <a:r>
              <a:rPr lang="en-US" sz="2200" dirty="0">
                <a:latin typeface="FreeSans" charset="0"/>
              </a:rPr>
              <a:t> Does BPROP work with sigmoid activations only?</a:t>
            </a:r>
          </a:p>
          <a:p>
            <a:pPr algn="l">
              <a:spcBef>
                <a:spcPts val="0"/>
              </a:spcBef>
            </a:pPr>
            <a:endParaRPr lang="en-US" sz="7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008000"/>
                </a:solidFill>
                <a:latin typeface="FreeSans" charset="0"/>
              </a:rPr>
              <a:t>Answer: </a:t>
            </a:r>
            <a:r>
              <a:rPr lang="en-US" sz="2200" dirty="0">
                <a:latin typeface="FreeSans" charset="0"/>
              </a:rPr>
              <a:t>Nope, any almost everywhere differentiable transformation works.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07360" y="2088220"/>
            <a:ext cx="8709120" cy="125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Question:</a:t>
            </a:r>
            <a:r>
              <a:rPr lang="en-US" sz="2200" dirty="0">
                <a:latin typeface="FreeSans" charset="0"/>
              </a:rPr>
              <a:t> What is the computational cost of BPROP?</a:t>
            </a:r>
          </a:p>
          <a:p>
            <a:pPr algn="l">
              <a:spcBef>
                <a:spcPts val="0"/>
              </a:spcBef>
            </a:pPr>
            <a:endParaRPr lang="en-US" sz="7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008000"/>
                </a:solidFill>
                <a:latin typeface="FreeSans" charset="0"/>
              </a:rPr>
              <a:t>Answer: </a:t>
            </a:r>
            <a:r>
              <a:rPr lang="en-US" sz="2200" dirty="0">
                <a:latin typeface="FreeSans" charset="0"/>
              </a:rPr>
              <a:t>About twice FPROP (need to compute gradients </a:t>
            </a:r>
            <a:r>
              <a:rPr lang="en-US" sz="2200" dirty="0" err="1">
                <a:latin typeface="FreeSans" charset="0"/>
              </a:rPr>
              <a:t>w.r.t.</a:t>
            </a:r>
            <a:r>
              <a:rPr lang="en-US" sz="2200" dirty="0">
                <a:latin typeface="FreeSans" charset="0"/>
              </a:rPr>
              <a:t> input and parameters at every layer).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07360" y="3492367"/>
            <a:ext cx="87091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Note:</a:t>
            </a:r>
            <a:r>
              <a:rPr lang="en-US" sz="2200" dirty="0">
                <a:latin typeface="FreeSans" charset="0"/>
              </a:rPr>
              <a:t> FPROP and BPROP are dual of each other. E.g.: 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2158560" y="4814426"/>
            <a:ext cx="414720" cy="414764"/>
          </a:xfrm>
          <a:prstGeom prst="ellips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6349" rIns="97967" bIns="57147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1524000" y="4538236"/>
            <a:ext cx="622080" cy="41476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1524000" y="5105400"/>
            <a:ext cx="62208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2545920" y="4998766"/>
            <a:ext cx="6076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 flipH="1">
            <a:off x="5349600" y="6022712"/>
            <a:ext cx="414720" cy="414764"/>
          </a:xfrm>
          <a:prstGeom prst="ellips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6349" rIns="97967" bIns="57147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5775840" y="5757436"/>
            <a:ext cx="624960" cy="414764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 flipV="1">
            <a:off x="5775840" y="6292021"/>
            <a:ext cx="62496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4767840" y="6207051"/>
            <a:ext cx="61056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4862880" y="4704975"/>
            <a:ext cx="61056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4862880" y="5325679"/>
            <a:ext cx="61056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5477760" y="4704975"/>
            <a:ext cx="1440" cy="622145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>
            <a:off x="5451840" y="5031888"/>
            <a:ext cx="61056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2219041" y="5782208"/>
            <a:ext cx="6076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2219041" y="6402912"/>
            <a:ext cx="60768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2214720" y="5782208"/>
            <a:ext cx="1440" cy="622145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1631521" y="6109121"/>
            <a:ext cx="60768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1036800" y="5599308"/>
            <a:ext cx="5806080" cy="1441"/>
          </a:xfrm>
          <a:prstGeom prst="line">
            <a:avLst/>
          </a:prstGeom>
          <a:noFill/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1036800" y="4391022"/>
            <a:ext cx="5806080" cy="1440"/>
          </a:xfrm>
          <a:prstGeom prst="line">
            <a:avLst/>
          </a:prstGeom>
          <a:noFill/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V="1">
            <a:off x="3839040" y="4029543"/>
            <a:ext cx="1440" cy="2491462"/>
          </a:xfrm>
          <a:prstGeom prst="line">
            <a:avLst/>
          </a:prstGeom>
          <a:noFill/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1752600" y="3979139"/>
            <a:ext cx="124896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i="1" dirty="0">
                <a:latin typeface="FreeSans" charset="0"/>
              </a:rPr>
              <a:t>FPROP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740480" y="3979138"/>
            <a:ext cx="1272960" cy="44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i="1">
                <a:latin typeface="FreeSans" charset="0"/>
              </a:rPr>
              <a:t>BPROP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 rot="16200000">
            <a:off x="843797" y="4820203"/>
            <a:ext cx="829527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>
                <a:latin typeface="FreeSans" charset="0"/>
              </a:rPr>
              <a:t>SUM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 rot="16200000">
            <a:off x="959717" y="5846323"/>
            <a:ext cx="829527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>
                <a:latin typeface="FreeSans" charset="0"/>
              </a:rPr>
              <a:t>COPY</a:t>
            </a:r>
          </a:p>
          <a:p>
            <a:pPr algn="ctr"/>
            <a:endParaRPr lang="en-US">
              <a:latin typeface="FreeSans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Backward Propagation</a:t>
            </a:r>
          </a:p>
        </p:txBody>
      </p:sp>
    </p:spTree>
    <p:extLst>
      <p:ext uri="{BB962C8B-B14F-4D97-AF65-F5344CB8AC3E}">
        <p14:creationId xmlns:p14="http://schemas.microsoft.com/office/powerpoint/2010/main" val="490048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  <p:bldP spid="43027" grpId="0" animBg="1"/>
      <p:bldP spid="43028" grpId="0" animBg="1"/>
      <p:bldP spid="43029" grpId="0" animBg="1"/>
      <p:bldP spid="43030" grpId="0" animBg="1"/>
      <p:bldP spid="43031" grpId="0" animBg="1"/>
      <p:bldP spid="43032" grpId="0" animBg="1"/>
      <p:bldP spid="43033" grpId="0" animBg="1"/>
      <p:bldP spid="43034" grpId="0" animBg="1"/>
      <p:bldP spid="43035" grpId="0"/>
      <p:bldP spid="43036" grpId="0"/>
      <p:bldP spid="43037" grpId="0"/>
      <p:bldP spid="430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19800" y="15240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609600" y="2590800"/>
            <a:ext cx="5562600" cy="31242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72200" y="19050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377440" y="40105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00987" y="3649980"/>
            <a:ext cx="1022824" cy="704992"/>
            <a:chOff x="2500987" y="3497580"/>
            <a:chExt cx="1022824" cy="70499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146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500987" y="367935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758440" y="440679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74201" y="3838043"/>
            <a:ext cx="704326" cy="1182460"/>
            <a:chOff x="2058961" y="3789886"/>
            <a:chExt cx="704326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155673"/>
              <a:ext cx="284014" cy="2992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729341" y="4119506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14400" y="33491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2837708"/>
            <a:ext cx="1993713" cy="1429492"/>
            <a:chOff x="381000" y="947948"/>
            <a:chExt cx="1993713" cy="1429492"/>
          </a:xfrm>
        </p:grpSpPr>
        <p:pic>
          <p:nvPicPr>
            <p:cNvPr id="24" name="Picture 23" descr="2007_00490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947948"/>
              <a:ext cx="1993713" cy="1429492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8" name="Straight Connector 27"/>
            <p:cNvCxnSpPr>
              <a:stCxn id="50" idx="5"/>
              <a:endCxn id="42" idx="1"/>
            </p:cNvCxnSpPr>
            <p:nvPr/>
          </p:nvCxnSpPr>
          <p:spPr>
            <a:xfrm>
              <a:off x="1365209" y="1285725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2" idx="5"/>
              <a:endCxn id="41" idx="1"/>
            </p:cNvCxnSpPr>
            <p:nvPr/>
          </p:nvCxnSpPr>
          <p:spPr>
            <a:xfrm>
              <a:off x="787116" y="1464984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51" idx="5"/>
              <a:endCxn id="37" idx="1"/>
            </p:cNvCxnSpPr>
            <p:nvPr/>
          </p:nvCxnSpPr>
          <p:spPr>
            <a:xfrm>
              <a:off x="1076161" y="1375354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53" idx="5"/>
              <a:endCxn id="45" idx="1"/>
            </p:cNvCxnSpPr>
            <p:nvPr/>
          </p:nvCxnSpPr>
          <p:spPr>
            <a:xfrm>
              <a:off x="498073" y="1554618"/>
              <a:ext cx="538900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12551" y="1892272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598008" y="193622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1308962" y="202584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1887053" y="1846591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019914" y="211547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948697" y="1737994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87119" y="1574446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42594" y="1407006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58882" y="1250685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265792" y="119107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976745" y="128070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7699" y="1370331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98654" y="145996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421108" y="135495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576422" y="151883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132061" y="144458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287377" y="160846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43015" y="153421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998330" y="1698087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53969" y="162384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09284" y="1787717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31738" y="168271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442691" y="177233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153644" y="186196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864599" y="195159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393673" y="17724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276600" y="35814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893974" y="28166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Modeling Error</a:t>
            </a:r>
          </a:p>
        </p:txBody>
      </p:sp>
      <p:sp>
        <p:nvSpPr>
          <p:cNvPr id="26" name="TextBox 25"/>
          <p:cNvSpPr txBox="1"/>
          <p:nvPr/>
        </p:nvSpPr>
        <p:spPr>
          <a:xfrm rot="1968422">
            <a:off x="750133" y="4385329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</p:spTree>
    <p:extLst>
      <p:ext uri="{BB962C8B-B14F-4D97-AF65-F5344CB8AC3E}">
        <p14:creationId xmlns:p14="http://schemas.microsoft.com/office/powerpoint/2010/main" val="205938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 bwMode="auto">
          <a:xfrm>
            <a:off x="701598" y="1981200"/>
            <a:ext cx="7162800" cy="43434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35598" y="15240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08170" y="1397904"/>
            <a:ext cx="1404445" cy="659496"/>
            <a:chOff x="5268572" y="1265591"/>
            <a:chExt cx="1404445" cy="659496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755873" y="1620028"/>
              <a:ext cx="360214" cy="3050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206843">
              <a:off x="5268572" y="1265591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Modeling Error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853998" y="25908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255972">
            <a:off x="3837592" y="180428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87998" y="19050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5578398" y="20574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4130598" y="31242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67758" y="2125980"/>
            <a:ext cx="1374959" cy="1066800"/>
            <a:chOff x="4267758" y="2125980"/>
            <a:chExt cx="1374959" cy="1066800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4267758" y="2125980"/>
              <a:ext cx="1310640" cy="1066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183580">
              <a:off x="4619893" y="2554587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5425998" y="44196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74374" y="3241273"/>
            <a:ext cx="1411309" cy="1198414"/>
            <a:chOff x="4034776" y="3241273"/>
            <a:chExt cx="1411309" cy="1198414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4247671" y="3241273"/>
              <a:ext cx="1198414" cy="11984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697713">
              <a:off x="4034776" y="3707496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30198" y="3349170"/>
            <a:ext cx="2667000" cy="152763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7" name="Picture 66" descr="2007_0049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98" y="1389908"/>
            <a:ext cx="1993713" cy="1429492"/>
          </a:xfrm>
          <a:prstGeom prst="rect">
            <a:avLst/>
          </a:prstGeom>
          <a:scene3d>
            <a:camera prst="orthographicFront">
              <a:rot lat="954000" lon="18034448" rev="17280000"/>
            </a:camera>
            <a:lightRig rig="threePt" dir="t"/>
          </a:scene3d>
        </p:spPr>
      </p:pic>
      <p:cxnSp>
        <p:nvCxnSpPr>
          <p:cNvPr id="68" name="Straight Connector 67"/>
          <p:cNvCxnSpPr>
            <a:stCxn id="81" idx="5"/>
            <a:endCxn id="75" idx="1"/>
          </p:cNvCxnSpPr>
          <p:nvPr/>
        </p:nvCxnSpPr>
        <p:spPr>
          <a:xfrm>
            <a:off x="2752607" y="1727685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3" idx="5"/>
            <a:endCxn id="74" idx="1"/>
          </p:cNvCxnSpPr>
          <p:nvPr/>
        </p:nvCxnSpPr>
        <p:spPr>
          <a:xfrm>
            <a:off x="2174514" y="1906944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2" idx="5"/>
            <a:endCxn id="73" idx="1"/>
          </p:cNvCxnSpPr>
          <p:nvPr/>
        </p:nvCxnSpPr>
        <p:spPr>
          <a:xfrm>
            <a:off x="2463559" y="1817314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84" idx="5"/>
            <a:endCxn id="76" idx="1"/>
          </p:cNvCxnSpPr>
          <p:nvPr/>
        </p:nvCxnSpPr>
        <p:spPr>
          <a:xfrm>
            <a:off x="1885471" y="1996578"/>
            <a:ext cx="538900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99949" y="2334232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>
            <a:spLocks noChangeAspect="1"/>
          </p:cNvSpPr>
          <p:nvPr/>
        </p:nvSpPr>
        <p:spPr>
          <a:xfrm>
            <a:off x="2985406" y="237818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2696360" y="246780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3274451" y="2288551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2407312" y="255743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336095" y="2179954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174517" y="2016406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029992" y="1848966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846280" y="1692645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>
            <a:spLocks noChangeAspect="1"/>
          </p:cNvSpPr>
          <p:nvPr/>
        </p:nvSpPr>
        <p:spPr>
          <a:xfrm>
            <a:off x="2653190" y="163303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364143" y="172266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2075097" y="1812291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1786052" y="190192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2808506" y="179691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2963820" y="196079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2519459" y="188654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674775" y="205042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2230413" y="197617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2385728" y="2140047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1941367" y="206580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2096682" y="2229677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3119136" y="212467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830089" y="221429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541042" y="230392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251997" y="239355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97" name="Straight Connector 96"/>
          <p:cNvCxnSpPr>
            <a:stCxn id="107" idx="4"/>
            <a:endCxn id="74" idx="0"/>
          </p:cNvCxnSpPr>
          <p:nvPr/>
        </p:nvCxnSpPr>
        <p:spPr>
          <a:xfrm flipH="1">
            <a:off x="2754599" y="1765525"/>
            <a:ext cx="347282" cy="7022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07" idx="4"/>
            <a:endCxn id="75" idx="0"/>
          </p:cNvCxnSpPr>
          <p:nvPr/>
        </p:nvCxnSpPr>
        <p:spPr>
          <a:xfrm>
            <a:off x="3101881" y="1765525"/>
            <a:ext cx="230809" cy="5230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0" idx="7"/>
            <a:endCxn id="107" idx="4"/>
          </p:cNvCxnSpPr>
          <p:nvPr/>
        </p:nvCxnSpPr>
        <p:spPr>
          <a:xfrm flipV="1">
            <a:off x="2485148" y="1765525"/>
            <a:ext cx="616733" cy="3907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7" idx="4"/>
            <a:endCxn id="93" idx="0"/>
          </p:cNvCxnSpPr>
          <p:nvPr/>
        </p:nvCxnSpPr>
        <p:spPr>
          <a:xfrm>
            <a:off x="3101881" y="1765525"/>
            <a:ext cx="75494" cy="359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7" idx="0"/>
            <a:endCxn id="105" idx="4"/>
          </p:cNvCxnSpPr>
          <p:nvPr/>
        </p:nvCxnSpPr>
        <p:spPr>
          <a:xfrm flipH="1" flipV="1">
            <a:off x="2465551" y="1467260"/>
            <a:ext cx="112146" cy="4192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3" idx="7"/>
            <a:endCxn id="105" idx="4"/>
          </p:cNvCxnSpPr>
          <p:nvPr/>
        </p:nvCxnSpPr>
        <p:spPr>
          <a:xfrm flipV="1">
            <a:off x="2174516" y="1467260"/>
            <a:ext cx="291035" cy="3612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2" idx="0"/>
            <a:endCxn id="105" idx="4"/>
          </p:cNvCxnSpPr>
          <p:nvPr/>
        </p:nvCxnSpPr>
        <p:spPr>
          <a:xfrm flipV="1">
            <a:off x="2154921" y="1467260"/>
            <a:ext cx="310630" cy="7624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1" idx="1"/>
            <a:endCxn id="105" idx="4"/>
          </p:cNvCxnSpPr>
          <p:nvPr/>
        </p:nvCxnSpPr>
        <p:spPr>
          <a:xfrm flipH="1" flipV="1">
            <a:off x="2465551" y="1467260"/>
            <a:ext cx="204696" cy="1820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>
            <a:spLocks noChangeAspect="1"/>
          </p:cNvSpPr>
          <p:nvPr/>
        </p:nvSpPr>
        <p:spPr>
          <a:xfrm>
            <a:off x="2407312" y="135636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106" name="Straight Connector 105"/>
          <p:cNvCxnSpPr/>
          <p:nvPr/>
        </p:nvCxnSpPr>
        <p:spPr>
          <a:xfrm flipH="1" flipV="1">
            <a:off x="2518133" y="1417451"/>
            <a:ext cx="558427" cy="277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>
            <a:spLocks noChangeAspect="1"/>
          </p:cNvSpPr>
          <p:nvPr/>
        </p:nvSpPr>
        <p:spPr>
          <a:xfrm>
            <a:off x="3043642" y="1654626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113" name="Straight Connector 112"/>
          <p:cNvCxnSpPr>
            <a:stCxn id="117" idx="3"/>
          </p:cNvCxnSpPr>
          <p:nvPr/>
        </p:nvCxnSpPr>
        <p:spPr>
          <a:xfrm flipV="1">
            <a:off x="776702" y="1752600"/>
            <a:ext cx="839296" cy="1208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7" idx="3"/>
          </p:cNvCxnSpPr>
          <p:nvPr/>
        </p:nvCxnSpPr>
        <p:spPr>
          <a:xfrm>
            <a:off x="776702" y="1873472"/>
            <a:ext cx="839296" cy="4125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117" idx="3"/>
          </p:cNvCxnSpPr>
          <p:nvPr/>
        </p:nvCxnSpPr>
        <p:spPr>
          <a:xfrm flipH="1">
            <a:off x="776702" y="1447800"/>
            <a:ext cx="839296" cy="4256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7" idx="3"/>
          </p:cNvCxnSpPr>
          <p:nvPr/>
        </p:nvCxnSpPr>
        <p:spPr>
          <a:xfrm>
            <a:off x="776702" y="1873472"/>
            <a:ext cx="839296" cy="1839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502382" y="1736312"/>
            <a:ext cx="274320" cy="2743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76200" y="2129135"/>
            <a:ext cx="108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Higher-Order</a:t>
            </a:r>
            <a:br>
              <a:rPr lang="en-US" dirty="0"/>
            </a:br>
            <a:r>
              <a:rPr lang="en-US" dirty="0"/>
              <a:t>Potentials</a:t>
            </a:r>
          </a:p>
        </p:txBody>
      </p:sp>
    </p:spTree>
    <p:extLst>
      <p:ext uri="{BB962C8B-B14F-4D97-AF65-F5344CB8AC3E}">
        <p14:creationId xmlns:p14="http://schemas.microsoft.com/office/powerpoint/2010/main" val="404349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Neuron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526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Neuron 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Neurons</a:t>
            </a:r>
          </a:p>
          <a:p>
            <a:pPr lvl="2"/>
            <a:r>
              <a:rPr lang="en-US" sz="1400" dirty="0"/>
              <a:t>accept information from multiple inputs </a:t>
            </a:r>
          </a:p>
          <a:p>
            <a:pPr lvl="2"/>
            <a:r>
              <a:rPr lang="en-US" sz="1400" dirty="0"/>
              <a:t>transmit information to other neurons</a:t>
            </a:r>
          </a:p>
          <a:p>
            <a:r>
              <a:rPr lang="en-US" sz="2000" dirty="0"/>
              <a:t>Artificial neuron</a:t>
            </a:r>
          </a:p>
          <a:p>
            <a:pPr lvl="2"/>
            <a:r>
              <a:rPr lang="en-US" sz="1400" dirty="0"/>
              <a:t>multiply inputs by weights along edges</a:t>
            </a:r>
          </a:p>
          <a:p>
            <a:pPr lvl="2"/>
            <a:r>
              <a:rPr lang="en-US" sz="1400" dirty="0"/>
              <a:t>apply some function to the set of inputs at each node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" y="3686083"/>
            <a:ext cx="4568394" cy="1952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56000"/>
            <a:ext cx="418465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22147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47953</TotalTime>
  <Words>1800</Words>
  <Application>Microsoft Macintosh PowerPoint</Application>
  <PresentationFormat>On-screen Show (4:3)</PresentationFormat>
  <Paragraphs>523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Arial Narrow</vt:lpstr>
      <vt:lpstr>Cambria Math</vt:lpstr>
      <vt:lpstr>Courier</vt:lpstr>
      <vt:lpstr>FreeSans</vt:lpstr>
      <vt:lpstr>pictures</vt:lpstr>
      <vt:lpstr>Blank Presentation</vt:lpstr>
      <vt:lpstr>Neural Networks.  Backprop.  Modular Design</vt:lpstr>
      <vt:lpstr>Plan for Today</vt:lpstr>
      <vt:lpstr>Supervised Learning</vt:lpstr>
      <vt:lpstr>Basic Steps of Supervised Learning</vt:lpstr>
      <vt:lpstr>Error Decomposition</vt:lpstr>
      <vt:lpstr>Error Decomposition</vt:lpstr>
      <vt:lpstr>Error Decomposition</vt:lpstr>
      <vt:lpstr>Biological Neuron</vt:lpstr>
      <vt:lpstr>The Neuron Metaphor</vt:lpstr>
      <vt:lpstr>Types of Neurons</vt:lpstr>
      <vt:lpstr>Activation Functions</vt:lpstr>
      <vt:lpstr>Rectified Linear Units (ReLU)</vt:lpstr>
      <vt:lpstr>Limitation</vt:lpstr>
      <vt:lpstr>Multilayer Networks</vt:lpstr>
      <vt:lpstr>PowerPoint Presentation</vt:lpstr>
      <vt:lpstr>PowerPoint Presentation</vt:lpstr>
      <vt:lpstr>Limitation</vt:lpstr>
      <vt:lpstr>Universal Function Approximators</vt:lpstr>
      <vt:lpstr>PowerPoint Presentation</vt:lpstr>
      <vt:lpstr>PowerPoint Presentation</vt:lpstr>
      <vt:lpstr>Visualizing Loss Functions</vt:lpstr>
      <vt:lpstr>Detour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Logistic Regression as a Cascade</vt:lpstr>
      <vt:lpstr>Logistic Regression as a Cascade</vt:lpstr>
      <vt:lpstr>Chain Rule</vt:lpstr>
      <vt:lpstr>Chain Rule</vt:lpstr>
      <vt:lpstr>Chain Rule: All local</vt:lpstr>
      <vt:lpstr>Logistic Regression as a Cascade</vt:lpstr>
      <vt:lpstr>Logistic Regression as a Cascade</vt:lpstr>
      <vt:lpstr>Logistic Regression as a Cascade</vt:lpstr>
      <vt:lpstr>Key Computation: Forward-Prop</vt:lpstr>
      <vt:lpstr>Key Computation: Back-Prop</vt:lpstr>
      <vt:lpstr>Neural Network Training</vt:lpstr>
      <vt:lpstr>Neural Network Training</vt:lpstr>
      <vt:lpstr>Neural Network Training</vt:lpstr>
      <vt:lpstr>Neural Network Training</vt:lpstr>
      <vt:lpstr>Neural Network Training</vt:lpstr>
      <vt:lpstr>Neural Network Training</vt:lpstr>
      <vt:lpstr>Neural Network Training</vt:lpstr>
      <vt:lpstr>Neural Network Training</vt:lpstr>
      <vt:lpstr>PowerPoint Presentation</vt:lpstr>
      <vt:lpstr>Equivalent Representations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Radu Ionescu</cp:lastModifiedBy>
  <cp:revision>2613</cp:revision>
  <cp:lastPrinted>2015-04-01T17:45:43Z</cp:lastPrinted>
  <dcterms:created xsi:type="dcterms:W3CDTF">2013-03-06T19:31:42Z</dcterms:created>
  <dcterms:modified xsi:type="dcterms:W3CDTF">2021-10-14T13:16:50Z</dcterms:modified>
  <cp:category/>
</cp:coreProperties>
</file>