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5.xml" ContentType="application/vnd.openxmlformats-officedocument.presentationml.tags+xml"/>
  <Override PartName="/ppt/notesSlides/notesSlide33.xml" ContentType="application/vnd.openxmlformats-officedocument.presentationml.notesSlide+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tags/tag3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1.xml" ContentType="application/vnd.openxmlformats-officedocument.presentationml.tags+xml"/>
  <Override PartName="/ppt/notesSlides/notesSlide41.xml" ContentType="application/vnd.openxmlformats-officedocument.presentationml.notesSlide+xml"/>
  <Override PartName="/ppt/tags/tag32.xml" ContentType="application/vnd.openxmlformats-officedocument.presentationml.tags+xml"/>
  <Override PartName="/ppt/notesSlides/notesSlide42.xml" ContentType="application/vnd.openxmlformats-officedocument.presentationml.notesSlide+xml"/>
  <Override PartName="/ppt/tags/tag3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4.xml" ContentType="application/vnd.openxmlformats-officedocument.presentationml.tags+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tags/tag3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8.xml" ContentType="application/vnd.openxmlformats-officedocument.presentationml.tags+xml"/>
  <Override PartName="/ppt/notesSlides/notesSlide51.xml" ContentType="application/vnd.openxmlformats-officedocument.presentationml.notesSlide+xml"/>
  <Override PartName="/ppt/tags/tag39.xml" ContentType="application/vnd.openxmlformats-officedocument.presentationml.tags+xml"/>
  <Override PartName="/ppt/notesSlides/notesSlide52.xml" ContentType="application/vnd.openxmlformats-officedocument.presentationml.notesSlide+xml"/>
  <Override PartName="/ppt/tags/tag40.xml" ContentType="application/vnd.openxmlformats-officedocument.presentationml.tags+xml"/>
  <Override PartName="/ppt/notesSlides/notesSlide53.xml" ContentType="application/vnd.openxmlformats-officedocument.presentationml.notesSlide+xml"/>
  <Override PartName="/ppt/tags/tag4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42.xml" ContentType="application/vnd.openxmlformats-officedocument.presentationml.tags+xml"/>
  <Override PartName="/ppt/notesSlides/notesSlide58.xml" ContentType="application/vnd.openxmlformats-officedocument.presentationml.notesSlide+xml"/>
  <Override PartName="/ppt/tags/tag43.xml" ContentType="application/vnd.openxmlformats-officedocument.presentationml.tags+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51" r:id="rId2"/>
    <p:sldId id="260" r:id="rId3"/>
    <p:sldId id="314" r:id="rId4"/>
    <p:sldId id="258" r:id="rId5"/>
    <p:sldId id="342" r:id="rId6"/>
    <p:sldId id="341" r:id="rId7"/>
    <p:sldId id="340" r:id="rId8"/>
    <p:sldId id="316" r:id="rId9"/>
    <p:sldId id="301" r:id="rId10"/>
    <p:sldId id="317" r:id="rId11"/>
    <p:sldId id="318" r:id="rId12"/>
    <p:sldId id="322" r:id="rId13"/>
    <p:sldId id="283" r:id="rId14"/>
    <p:sldId id="319" r:id="rId15"/>
    <p:sldId id="339" r:id="rId16"/>
    <p:sldId id="321" r:id="rId17"/>
    <p:sldId id="323" r:id="rId18"/>
    <p:sldId id="324" r:id="rId19"/>
    <p:sldId id="265" r:id="rId20"/>
    <p:sldId id="267" r:id="rId21"/>
    <p:sldId id="287" r:id="rId22"/>
    <p:sldId id="288" r:id="rId23"/>
    <p:sldId id="325" r:id="rId24"/>
    <p:sldId id="343" r:id="rId25"/>
    <p:sldId id="278" r:id="rId26"/>
    <p:sldId id="336" r:id="rId27"/>
    <p:sldId id="326" r:id="rId28"/>
    <p:sldId id="289" r:id="rId29"/>
    <p:sldId id="291" r:id="rId30"/>
    <p:sldId id="292" r:id="rId31"/>
    <p:sldId id="293" r:id="rId32"/>
    <p:sldId id="327" r:id="rId33"/>
    <p:sldId id="345" r:id="rId34"/>
    <p:sldId id="346" r:id="rId35"/>
    <p:sldId id="294" r:id="rId36"/>
    <p:sldId id="312" r:id="rId37"/>
    <p:sldId id="274" r:id="rId38"/>
    <p:sldId id="297" r:id="rId39"/>
    <p:sldId id="296" r:id="rId40"/>
    <p:sldId id="328" r:id="rId41"/>
    <p:sldId id="310" r:id="rId42"/>
    <p:sldId id="308" r:id="rId43"/>
    <p:sldId id="309" r:id="rId44"/>
    <p:sldId id="329" r:id="rId45"/>
    <p:sldId id="344" r:id="rId46"/>
    <p:sldId id="299" r:id="rId47"/>
    <p:sldId id="298" r:id="rId48"/>
    <p:sldId id="337" r:id="rId49"/>
    <p:sldId id="338" r:id="rId50"/>
    <p:sldId id="330" r:id="rId51"/>
    <p:sldId id="302" r:id="rId52"/>
    <p:sldId id="303" r:id="rId53"/>
    <p:sldId id="304" r:id="rId54"/>
    <p:sldId id="305" r:id="rId55"/>
    <p:sldId id="331" r:id="rId56"/>
    <p:sldId id="306" r:id="rId57"/>
    <p:sldId id="335" r:id="rId58"/>
    <p:sldId id="332" r:id="rId59"/>
    <p:sldId id="33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110EF-2004-46FC-A5EB-E003B6356621}" v="87" dt="2023-02-17T12:07:36.0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5039" autoAdjust="0"/>
  </p:normalViewPr>
  <p:slideViewPr>
    <p:cSldViewPr snapToGrid="0">
      <p:cViewPr varScale="1">
        <p:scale>
          <a:sx n="124" d="100"/>
          <a:sy n="124" d="100"/>
        </p:scale>
        <p:origin x="584" y="1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n Croitoru" userId="403c5f379bcb83bb" providerId="LiveId" clId="{111110EF-2004-46FC-A5EB-E003B6356621}"/>
    <pc:docChg chg="undo custSel addSld modSld sldOrd modShowInfo">
      <pc:chgData name="Alin Croitoru" userId="403c5f379bcb83bb" providerId="LiveId" clId="{111110EF-2004-46FC-A5EB-E003B6356621}" dt="2023-02-21T15:51:14.417" v="214" actId="14100"/>
      <pc:docMkLst>
        <pc:docMk/>
      </pc:docMkLst>
      <pc:sldChg chg="addSp delSp modSp mod modTransition delAnim">
        <pc:chgData name="Alin Croitoru" userId="403c5f379bcb83bb" providerId="LiveId" clId="{111110EF-2004-46FC-A5EB-E003B6356621}" dt="2023-02-17T08:16:12.150" v="178" actId="1038"/>
        <pc:sldMkLst>
          <pc:docMk/>
          <pc:sldMk cId="561125314" sldId="256"/>
        </pc:sldMkLst>
        <pc:spChg chg="mod">
          <ac:chgData name="Alin Croitoru" userId="403c5f379bcb83bb" providerId="LiveId" clId="{111110EF-2004-46FC-A5EB-E003B6356621}" dt="2023-02-17T08:15:52.733" v="147" actId="1076"/>
          <ac:spMkLst>
            <pc:docMk/>
            <pc:sldMk cId="561125314" sldId="256"/>
            <ac:spMk id="2" creationId="{FCCE8F4B-14EF-BE8A-64FA-E7C2712EC15C}"/>
          </ac:spMkLst>
        </pc:spChg>
        <pc:spChg chg="add mod">
          <ac:chgData name="Alin Croitoru" userId="403c5f379bcb83bb" providerId="LiveId" clId="{111110EF-2004-46FC-A5EB-E003B6356621}" dt="2023-02-17T08:16:02.728" v="148" actId="1076"/>
          <ac:spMkLst>
            <pc:docMk/>
            <pc:sldMk cId="561125314" sldId="256"/>
            <ac:spMk id="4" creationId="{6DD3AE37-72FD-21AE-45FC-FB95D874C70C}"/>
          </ac:spMkLst>
        </pc:spChg>
        <pc:spChg chg="del">
          <ac:chgData name="Alin Croitoru" userId="403c5f379bcb83bb" providerId="LiveId" clId="{111110EF-2004-46FC-A5EB-E003B6356621}" dt="2023-02-17T08:10:53.718" v="100" actId="478"/>
          <ac:spMkLst>
            <pc:docMk/>
            <pc:sldMk cId="561125314" sldId="256"/>
            <ac:spMk id="14" creationId="{9D8BC7B3-6469-717D-9C7F-FDDC76CF148A}"/>
          </ac:spMkLst>
        </pc:spChg>
        <pc:spChg chg="del">
          <ac:chgData name="Alin Croitoru" userId="403c5f379bcb83bb" providerId="LiveId" clId="{111110EF-2004-46FC-A5EB-E003B6356621}" dt="2023-02-17T08:10:53.718" v="100" actId="478"/>
          <ac:spMkLst>
            <pc:docMk/>
            <pc:sldMk cId="561125314" sldId="256"/>
            <ac:spMk id="15" creationId="{C3E1D67B-E24B-A169-32E6-4421B898E944}"/>
          </ac:spMkLst>
        </pc:spChg>
        <pc:spChg chg="del">
          <ac:chgData name="Alin Croitoru" userId="403c5f379bcb83bb" providerId="LiveId" clId="{111110EF-2004-46FC-A5EB-E003B6356621}" dt="2023-02-17T08:10:53.718" v="100" actId="478"/>
          <ac:spMkLst>
            <pc:docMk/>
            <pc:sldMk cId="561125314" sldId="256"/>
            <ac:spMk id="16" creationId="{8F4B90CB-C94D-7D76-4248-9BB9464989EA}"/>
          </ac:spMkLst>
        </pc:spChg>
        <pc:spChg chg="del">
          <ac:chgData name="Alin Croitoru" userId="403c5f379bcb83bb" providerId="LiveId" clId="{111110EF-2004-46FC-A5EB-E003B6356621}" dt="2023-02-17T08:10:53.718" v="100" actId="478"/>
          <ac:spMkLst>
            <pc:docMk/>
            <pc:sldMk cId="561125314" sldId="256"/>
            <ac:spMk id="17" creationId="{D5D1646E-9AED-EF8F-7842-9CE765E795F7}"/>
          </ac:spMkLst>
        </pc:spChg>
        <pc:picChg chg="del">
          <ac:chgData name="Alin Croitoru" userId="403c5f379bcb83bb" providerId="LiveId" clId="{111110EF-2004-46FC-A5EB-E003B6356621}" dt="2023-02-15T12:35:44.087" v="0" actId="478"/>
          <ac:picMkLst>
            <pc:docMk/>
            <pc:sldMk cId="561125314" sldId="256"/>
            <ac:picMk id="8" creationId="{F76FD518-EDBC-3802-BA99-707164693D97}"/>
          </ac:picMkLst>
        </pc:picChg>
        <pc:picChg chg="del mod">
          <ac:chgData name="Alin Croitoru" userId="403c5f379bcb83bb" providerId="LiveId" clId="{111110EF-2004-46FC-A5EB-E003B6356621}" dt="2023-02-17T08:15:43.547" v="146" actId="478"/>
          <ac:picMkLst>
            <pc:docMk/>
            <pc:sldMk cId="561125314" sldId="256"/>
            <ac:picMk id="11" creationId="{7168148D-9F23-B47A-0811-305F48C5B78F}"/>
          </ac:picMkLst>
        </pc:picChg>
        <pc:picChg chg="del mod">
          <ac:chgData name="Alin Croitoru" userId="403c5f379bcb83bb" providerId="LiveId" clId="{111110EF-2004-46FC-A5EB-E003B6356621}" dt="2023-02-17T08:13:38.942" v="135" actId="478"/>
          <ac:picMkLst>
            <pc:docMk/>
            <pc:sldMk cId="561125314" sldId="256"/>
            <ac:picMk id="13" creationId="{3366635E-0D5B-35C3-8FBB-76021D9EB0C5}"/>
          </ac:picMkLst>
        </pc:picChg>
        <pc:picChg chg="del">
          <ac:chgData name="Alin Croitoru" userId="403c5f379bcb83bb" providerId="LiveId" clId="{111110EF-2004-46FC-A5EB-E003B6356621}" dt="2023-02-17T08:10:53.718" v="100" actId="478"/>
          <ac:picMkLst>
            <pc:docMk/>
            <pc:sldMk cId="561125314" sldId="256"/>
            <ac:picMk id="21" creationId="{4064EF37-42D3-9A1F-14ED-8C42C18FBBED}"/>
          </ac:picMkLst>
        </pc:picChg>
        <pc:picChg chg="del">
          <ac:chgData name="Alin Croitoru" userId="403c5f379bcb83bb" providerId="LiveId" clId="{111110EF-2004-46FC-A5EB-E003B6356621}" dt="2023-02-17T08:10:53.718" v="100" actId="478"/>
          <ac:picMkLst>
            <pc:docMk/>
            <pc:sldMk cId="561125314" sldId="256"/>
            <ac:picMk id="23" creationId="{02B9F21A-38BE-40F0-563A-6E5320CC4566}"/>
          </ac:picMkLst>
        </pc:picChg>
        <pc:picChg chg="del">
          <ac:chgData name="Alin Croitoru" userId="403c5f379bcb83bb" providerId="LiveId" clId="{111110EF-2004-46FC-A5EB-E003B6356621}" dt="2023-02-17T08:10:53.718" v="100" actId="478"/>
          <ac:picMkLst>
            <pc:docMk/>
            <pc:sldMk cId="561125314" sldId="256"/>
            <ac:picMk id="25" creationId="{D96C510A-5973-7F63-9423-5160E483734F}"/>
          </ac:picMkLst>
        </pc:picChg>
        <pc:picChg chg="del">
          <ac:chgData name="Alin Croitoru" userId="403c5f379bcb83bb" providerId="LiveId" clId="{111110EF-2004-46FC-A5EB-E003B6356621}" dt="2023-02-17T08:10:53.718" v="100" actId="478"/>
          <ac:picMkLst>
            <pc:docMk/>
            <pc:sldMk cId="561125314" sldId="256"/>
            <ac:picMk id="27" creationId="{46C9E690-2274-FAE6-A590-AED17E7F4A1E}"/>
          </ac:picMkLst>
        </pc:picChg>
        <pc:picChg chg="add mod">
          <ac:chgData name="Alin Croitoru" userId="403c5f379bcb83bb" providerId="LiveId" clId="{111110EF-2004-46FC-A5EB-E003B6356621}" dt="2023-02-17T08:16:12.150" v="178" actId="1038"/>
          <ac:picMkLst>
            <pc:docMk/>
            <pc:sldMk cId="561125314" sldId="256"/>
            <ac:picMk id="1026" creationId="{BB935EC5-4170-6751-B55F-9E148408A984}"/>
          </ac:picMkLst>
        </pc:picChg>
      </pc:sldChg>
      <pc:sldChg chg="delSp mod modTransition delAnim">
        <pc:chgData name="Alin Croitoru" userId="403c5f379bcb83bb" providerId="LiveId" clId="{111110EF-2004-46FC-A5EB-E003B6356621}" dt="2023-02-17T04:01:09.756" v="95"/>
        <pc:sldMkLst>
          <pc:docMk/>
          <pc:sldMk cId="1208798695" sldId="258"/>
        </pc:sldMkLst>
        <pc:picChg chg="del">
          <ac:chgData name="Alin Croitoru" userId="403c5f379bcb83bb" providerId="LiveId" clId="{111110EF-2004-46FC-A5EB-E003B6356621}" dt="2023-02-15T12:35:55.694" v="3" actId="478"/>
          <ac:picMkLst>
            <pc:docMk/>
            <pc:sldMk cId="1208798695" sldId="258"/>
            <ac:picMk id="84" creationId="{5E750AC3-F8C4-6108-5ECE-95F94C9CAB59}"/>
          </ac:picMkLst>
        </pc:picChg>
      </pc:sldChg>
      <pc:sldChg chg="delSp mod modTransition delAnim">
        <pc:chgData name="Alin Croitoru" userId="403c5f379bcb83bb" providerId="LiveId" clId="{111110EF-2004-46FC-A5EB-E003B6356621}" dt="2023-02-17T04:01:09.756" v="95"/>
        <pc:sldMkLst>
          <pc:docMk/>
          <pc:sldMk cId="1452698839" sldId="260"/>
        </pc:sldMkLst>
        <pc:picChg chg="del">
          <ac:chgData name="Alin Croitoru" userId="403c5f379bcb83bb" providerId="LiveId" clId="{111110EF-2004-46FC-A5EB-E003B6356621}" dt="2023-02-15T12:35:48.340" v="1" actId="478"/>
          <ac:picMkLst>
            <pc:docMk/>
            <pc:sldMk cId="1452698839" sldId="260"/>
            <ac:picMk id="49" creationId="{4022074B-6E1B-9B5E-5A66-1B8F798C5EB2}"/>
          </ac:picMkLst>
        </pc:picChg>
      </pc:sldChg>
      <pc:sldChg chg="delSp mod modTransition delAnim">
        <pc:chgData name="Alin Croitoru" userId="403c5f379bcb83bb" providerId="LiveId" clId="{111110EF-2004-46FC-A5EB-E003B6356621}" dt="2023-02-17T04:01:09.756" v="95"/>
        <pc:sldMkLst>
          <pc:docMk/>
          <pc:sldMk cId="999364079" sldId="265"/>
        </pc:sldMkLst>
        <pc:picChg chg="del">
          <ac:chgData name="Alin Croitoru" userId="403c5f379bcb83bb" providerId="LiveId" clId="{111110EF-2004-46FC-A5EB-E003B6356621}" dt="2023-02-15T12:37:08.924" v="18" actId="478"/>
          <ac:picMkLst>
            <pc:docMk/>
            <pc:sldMk cId="999364079" sldId="265"/>
            <ac:picMk id="30" creationId="{D6236B3F-905E-F960-955F-59A1FA7439A4}"/>
          </ac:picMkLst>
        </pc:picChg>
      </pc:sldChg>
      <pc:sldChg chg="delSp mod modTransition delAnim">
        <pc:chgData name="Alin Croitoru" userId="403c5f379bcb83bb" providerId="LiveId" clId="{111110EF-2004-46FC-A5EB-E003B6356621}" dt="2023-02-17T04:01:09.756" v="95"/>
        <pc:sldMkLst>
          <pc:docMk/>
          <pc:sldMk cId="805486389" sldId="267"/>
        </pc:sldMkLst>
        <pc:picChg chg="del">
          <ac:chgData name="Alin Croitoru" userId="403c5f379bcb83bb" providerId="LiveId" clId="{111110EF-2004-46FC-A5EB-E003B6356621}" dt="2023-02-15T12:37:12.978" v="19" actId="478"/>
          <ac:picMkLst>
            <pc:docMk/>
            <pc:sldMk cId="805486389" sldId="267"/>
            <ac:picMk id="46" creationId="{12C54971-658F-CCF9-FC68-2E4EAC5A9E75}"/>
          </ac:picMkLst>
        </pc:picChg>
      </pc:sldChg>
      <pc:sldChg chg="delSp mod modTransition delAnim">
        <pc:chgData name="Alin Croitoru" userId="403c5f379bcb83bb" providerId="LiveId" clId="{111110EF-2004-46FC-A5EB-E003B6356621}" dt="2023-02-17T04:01:09.756" v="95"/>
        <pc:sldMkLst>
          <pc:docMk/>
          <pc:sldMk cId="2678478519" sldId="274"/>
        </pc:sldMkLst>
        <pc:picChg chg="del">
          <ac:chgData name="Alin Croitoru" userId="403c5f379bcb83bb" providerId="LiveId" clId="{111110EF-2004-46FC-A5EB-E003B6356621}" dt="2023-02-15T12:37:52.257" v="35" actId="478"/>
          <ac:picMkLst>
            <pc:docMk/>
            <pc:sldMk cId="2678478519" sldId="274"/>
            <ac:picMk id="11" creationId="{7F487EC0-A27B-EA71-4069-5759C75736A3}"/>
          </ac:picMkLst>
        </pc:picChg>
      </pc:sldChg>
      <pc:sldChg chg="delSp mod modTransition delAnim">
        <pc:chgData name="Alin Croitoru" userId="403c5f379bcb83bb" providerId="LiveId" clId="{111110EF-2004-46FC-A5EB-E003B6356621}" dt="2023-02-17T04:01:09.756" v="95"/>
        <pc:sldMkLst>
          <pc:docMk/>
          <pc:sldMk cId="657185235" sldId="278"/>
        </pc:sldMkLst>
        <pc:picChg chg="del">
          <ac:chgData name="Alin Croitoru" userId="403c5f379bcb83bb" providerId="LiveId" clId="{111110EF-2004-46FC-A5EB-E003B6356621}" dt="2023-02-15T12:37:27.174" v="23" actId="478"/>
          <ac:picMkLst>
            <pc:docMk/>
            <pc:sldMk cId="657185235" sldId="278"/>
            <ac:picMk id="364" creationId="{91C84322-B9F0-6BB7-FCCD-D1083C9E1227}"/>
          </ac:picMkLst>
        </pc:picChg>
      </pc:sldChg>
      <pc:sldChg chg="delSp mod modTransition delAnim">
        <pc:chgData name="Alin Croitoru" userId="403c5f379bcb83bb" providerId="LiveId" clId="{111110EF-2004-46FC-A5EB-E003B6356621}" dt="2023-02-17T04:01:09.756" v="95"/>
        <pc:sldMkLst>
          <pc:docMk/>
          <pc:sldMk cId="2711259797" sldId="283"/>
        </pc:sldMkLst>
        <pc:picChg chg="del">
          <ac:chgData name="Alin Croitoru" userId="403c5f379bcb83bb" providerId="LiveId" clId="{111110EF-2004-46FC-A5EB-E003B6356621}" dt="2023-02-15T12:36:29.125" v="12" actId="478"/>
          <ac:picMkLst>
            <pc:docMk/>
            <pc:sldMk cId="2711259797" sldId="283"/>
            <ac:picMk id="46" creationId="{3C752F84-B574-8DCD-937D-AB005507D17A}"/>
          </ac:picMkLst>
        </pc:picChg>
      </pc:sldChg>
      <pc:sldChg chg="delSp mod modTransition delAnim">
        <pc:chgData name="Alin Croitoru" userId="403c5f379bcb83bb" providerId="LiveId" clId="{111110EF-2004-46FC-A5EB-E003B6356621}" dt="2023-02-17T04:01:09.756" v="95"/>
        <pc:sldMkLst>
          <pc:docMk/>
          <pc:sldMk cId="1533932666" sldId="287"/>
        </pc:sldMkLst>
        <pc:picChg chg="del">
          <ac:chgData name="Alin Croitoru" userId="403c5f379bcb83bb" providerId="LiveId" clId="{111110EF-2004-46FC-A5EB-E003B6356621}" dt="2023-02-15T12:37:17.017" v="20" actId="478"/>
          <ac:picMkLst>
            <pc:docMk/>
            <pc:sldMk cId="1533932666" sldId="287"/>
            <ac:picMk id="140" creationId="{849232E1-EA88-608F-6EF4-D6D3D976306B}"/>
          </ac:picMkLst>
        </pc:picChg>
      </pc:sldChg>
      <pc:sldChg chg="delSp mod modTransition delAnim">
        <pc:chgData name="Alin Croitoru" userId="403c5f379bcb83bb" providerId="LiveId" clId="{111110EF-2004-46FC-A5EB-E003B6356621}" dt="2023-02-17T04:01:09.756" v="95"/>
        <pc:sldMkLst>
          <pc:docMk/>
          <pc:sldMk cId="1218408643" sldId="288"/>
        </pc:sldMkLst>
        <pc:picChg chg="del">
          <ac:chgData name="Alin Croitoru" userId="403c5f379bcb83bb" providerId="LiveId" clId="{111110EF-2004-46FC-A5EB-E003B6356621}" dt="2023-02-16T15:23:21.353" v="61" actId="478"/>
          <ac:picMkLst>
            <pc:docMk/>
            <pc:sldMk cId="1218408643" sldId="288"/>
            <ac:picMk id="64" creationId="{4013098A-7A4B-E977-211D-DFD6AFDC0FB7}"/>
          </ac:picMkLst>
        </pc:picChg>
      </pc:sldChg>
      <pc:sldChg chg="delSp mod modTransition delAnim">
        <pc:chgData name="Alin Croitoru" userId="403c5f379bcb83bb" providerId="LiveId" clId="{111110EF-2004-46FC-A5EB-E003B6356621}" dt="2023-02-17T04:01:09.756" v="95"/>
        <pc:sldMkLst>
          <pc:docMk/>
          <pc:sldMk cId="3710651314" sldId="289"/>
        </pc:sldMkLst>
        <pc:picChg chg="del">
          <ac:chgData name="Alin Croitoru" userId="403c5f379bcb83bb" providerId="LiveId" clId="{111110EF-2004-46FC-A5EB-E003B6356621}" dt="2023-02-15T12:37:36.476" v="26" actId="478"/>
          <ac:picMkLst>
            <pc:docMk/>
            <pc:sldMk cId="3710651314" sldId="289"/>
            <ac:picMk id="128" creationId="{B2946D87-A9EC-6C1D-1DC8-AF4BAEE51086}"/>
          </ac:picMkLst>
        </pc:picChg>
      </pc:sldChg>
      <pc:sldChg chg="delSp mod modTransition delAnim">
        <pc:chgData name="Alin Croitoru" userId="403c5f379bcb83bb" providerId="LiveId" clId="{111110EF-2004-46FC-A5EB-E003B6356621}" dt="2023-02-17T04:01:09.756" v="95"/>
        <pc:sldMkLst>
          <pc:docMk/>
          <pc:sldMk cId="3124276725" sldId="291"/>
        </pc:sldMkLst>
        <pc:picChg chg="del">
          <ac:chgData name="Alin Croitoru" userId="403c5f379bcb83bb" providerId="LiveId" clId="{111110EF-2004-46FC-A5EB-E003B6356621}" dt="2023-02-15T12:37:38.524" v="27" actId="478"/>
          <ac:picMkLst>
            <pc:docMk/>
            <pc:sldMk cId="3124276725" sldId="291"/>
            <ac:picMk id="58" creationId="{7D783A42-4065-D065-4972-CF98DC02344A}"/>
          </ac:picMkLst>
        </pc:picChg>
      </pc:sldChg>
      <pc:sldChg chg="delSp mod modTransition delAnim">
        <pc:chgData name="Alin Croitoru" userId="403c5f379bcb83bb" providerId="LiveId" clId="{111110EF-2004-46FC-A5EB-E003B6356621}" dt="2023-02-17T04:01:09.756" v="95"/>
        <pc:sldMkLst>
          <pc:docMk/>
          <pc:sldMk cId="2878544076" sldId="292"/>
        </pc:sldMkLst>
        <pc:picChg chg="del">
          <ac:chgData name="Alin Croitoru" userId="403c5f379bcb83bb" providerId="LiveId" clId="{111110EF-2004-46FC-A5EB-E003B6356621}" dt="2023-02-15T12:37:40.910" v="28" actId="478"/>
          <ac:picMkLst>
            <pc:docMk/>
            <pc:sldMk cId="2878544076" sldId="292"/>
            <ac:picMk id="70" creationId="{4B1346F3-21F9-437D-BE74-4156006708E3}"/>
          </ac:picMkLst>
        </pc:picChg>
      </pc:sldChg>
      <pc:sldChg chg="addSp delSp modSp mod modTransition delAnim">
        <pc:chgData name="Alin Croitoru" userId="403c5f379bcb83bb" providerId="LiveId" clId="{111110EF-2004-46FC-A5EB-E003B6356621}" dt="2023-02-21T15:51:14.417" v="214" actId="14100"/>
        <pc:sldMkLst>
          <pc:docMk/>
          <pc:sldMk cId="1704629982" sldId="293"/>
        </pc:sldMkLst>
        <pc:spChg chg="add del mod">
          <ac:chgData name="Alin Croitoru" userId="403c5f379bcb83bb" providerId="LiveId" clId="{111110EF-2004-46FC-A5EB-E003B6356621}" dt="2023-02-16T15:31:33.865" v="89"/>
          <ac:spMkLst>
            <pc:docMk/>
            <pc:sldMk cId="1704629982" sldId="293"/>
            <ac:spMk id="5" creationId="{A91B73B2-91FA-09AB-A3CB-B2BD3CF4C396}"/>
          </ac:spMkLst>
        </pc:spChg>
        <pc:spChg chg="mod">
          <ac:chgData name="Alin Croitoru" userId="403c5f379bcb83bb" providerId="LiveId" clId="{111110EF-2004-46FC-A5EB-E003B6356621}" dt="2023-02-21T15:51:14.417" v="214" actId="14100"/>
          <ac:spMkLst>
            <pc:docMk/>
            <pc:sldMk cId="1704629982" sldId="293"/>
            <ac:spMk id="47" creationId="{4BD7800F-60B3-E5F2-A928-73A876351696}"/>
          </ac:spMkLst>
        </pc:spChg>
        <pc:picChg chg="del">
          <ac:chgData name="Alin Croitoru" userId="403c5f379bcb83bb" providerId="LiveId" clId="{111110EF-2004-46FC-A5EB-E003B6356621}" dt="2023-02-15T12:37:42.535" v="29" actId="478"/>
          <ac:picMkLst>
            <pc:docMk/>
            <pc:sldMk cId="1704629982" sldId="293"/>
            <ac:picMk id="90" creationId="{31138107-CECC-0C34-2132-41980CD2B5F1}"/>
          </ac:picMkLst>
        </pc:picChg>
      </pc:sldChg>
      <pc:sldChg chg="delSp mod modTransition delAnim">
        <pc:chgData name="Alin Croitoru" userId="403c5f379bcb83bb" providerId="LiveId" clId="{111110EF-2004-46FC-A5EB-E003B6356621}" dt="2023-02-17T04:01:09.756" v="95"/>
        <pc:sldMkLst>
          <pc:docMk/>
          <pc:sldMk cId="2404341451" sldId="294"/>
        </pc:sldMkLst>
        <pc:picChg chg="del">
          <ac:chgData name="Alin Croitoru" userId="403c5f379bcb83bb" providerId="LiveId" clId="{111110EF-2004-46FC-A5EB-E003B6356621}" dt="2023-02-15T12:37:49.051" v="33" actId="478"/>
          <ac:picMkLst>
            <pc:docMk/>
            <pc:sldMk cId="2404341451" sldId="294"/>
            <ac:picMk id="42" creationId="{3EA6BAA5-21A6-253E-6255-6F0836E6B275}"/>
          </ac:picMkLst>
        </pc:picChg>
      </pc:sldChg>
      <pc:sldChg chg="delSp mod modTransition delAnim">
        <pc:chgData name="Alin Croitoru" userId="403c5f379bcb83bb" providerId="LiveId" clId="{111110EF-2004-46FC-A5EB-E003B6356621}" dt="2023-02-17T04:01:09.756" v="95"/>
        <pc:sldMkLst>
          <pc:docMk/>
          <pc:sldMk cId="2837753088" sldId="296"/>
        </pc:sldMkLst>
        <pc:picChg chg="del">
          <ac:chgData name="Alin Croitoru" userId="403c5f379bcb83bb" providerId="LiveId" clId="{111110EF-2004-46FC-A5EB-E003B6356621}" dt="2023-02-15T12:37:57.170" v="37" actId="478"/>
          <ac:picMkLst>
            <pc:docMk/>
            <pc:sldMk cId="2837753088" sldId="296"/>
            <ac:picMk id="8" creationId="{0188640A-9430-45C8-0304-14AEC475E982}"/>
          </ac:picMkLst>
        </pc:picChg>
      </pc:sldChg>
      <pc:sldChg chg="delSp mod modTransition delAnim">
        <pc:chgData name="Alin Croitoru" userId="403c5f379bcb83bb" providerId="LiveId" clId="{111110EF-2004-46FC-A5EB-E003B6356621}" dt="2023-02-17T04:01:09.756" v="95"/>
        <pc:sldMkLst>
          <pc:docMk/>
          <pc:sldMk cId="244134672" sldId="297"/>
        </pc:sldMkLst>
        <pc:picChg chg="del">
          <ac:chgData name="Alin Croitoru" userId="403c5f379bcb83bb" providerId="LiveId" clId="{111110EF-2004-46FC-A5EB-E003B6356621}" dt="2023-02-15T12:37:54.045" v="36" actId="478"/>
          <ac:picMkLst>
            <pc:docMk/>
            <pc:sldMk cId="244134672" sldId="297"/>
            <ac:picMk id="10" creationId="{9EDD25C4-AE34-C8E6-D3D2-D69437871E81}"/>
          </ac:picMkLst>
        </pc:picChg>
      </pc:sldChg>
      <pc:sldChg chg="delSp mod modTransition delAnim">
        <pc:chgData name="Alin Croitoru" userId="403c5f379bcb83bb" providerId="LiveId" clId="{111110EF-2004-46FC-A5EB-E003B6356621}" dt="2023-02-17T04:01:09.756" v="95"/>
        <pc:sldMkLst>
          <pc:docMk/>
          <pc:sldMk cId="2297777532" sldId="298"/>
        </pc:sldMkLst>
        <pc:picChg chg="del">
          <ac:chgData name="Alin Croitoru" userId="403c5f379bcb83bb" providerId="LiveId" clId="{111110EF-2004-46FC-A5EB-E003B6356621}" dt="2023-02-15T12:38:16.911" v="45" actId="478"/>
          <ac:picMkLst>
            <pc:docMk/>
            <pc:sldMk cId="2297777532" sldId="298"/>
            <ac:picMk id="16" creationId="{20FECF06-F791-B234-3633-BD42C67FDD00}"/>
          </ac:picMkLst>
        </pc:picChg>
      </pc:sldChg>
      <pc:sldChg chg="delSp mod modTransition delAnim">
        <pc:chgData name="Alin Croitoru" userId="403c5f379bcb83bb" providerId="LiveId" clId="{111110EF-2004-46FC-A5EB-E003B6356621}" dt="2023-02-17T04:01:09.756" v="95"/>
        <pc:sldMkLst>
          <pc:docMk/>
          <pc:sldMk cId="2322769782" sldId="299"/>
        </pc:sldMkLst>
        <pc:picChg chg="del">
          <ac:chgData name="Alin Croitoru" userId="403c5f379bcb83bb" providerId="LiveId" clId="{111110EF-2004-46FC-A5EB-E003B6356621}" dt="2023-02-15T12:38:15.393" v="44" actId="478"/>
          <ac:picMkLst>
            <pc:docMk/>
            <pc:sldMk cId="2322769782" sldId="299"/>
            <ac:picMk id="31" creationId="{DD25F3E1-6B89-3F0F-C15D-C89D30E8052C}"/>
          </ac:picMkLst>
        </pc:picChg>
      </pc:sldChg>
      <pc:sldChg chg="delSp mod modTransition delAnim">
        <pc:chgData name="Alin Croitoru" userId="403c5f379bcb83bb" providerId="LiveId" clId="{111110EF-2004-46FC-A5EB-E003B6356621}" dt="2023-02-17T04:01:09.756" v="95"/>
        <pc:sldMkLst>
          <pc:docMk/>
          <pc:sldMk cId="2788856790" sldId="301"/>
        </pc:sldMkLst>
        <pc:picChg chg="del">
          <ac:chgData name="Alin Croitoru" userId="403c5f379bcb83bb" providerId="LiveId" clId="{111110EF-2004-46FC-A5EB-E003B6356621}" dt="2023-02-15T12:36:15.210" v="8" actId="478"/>
          <ac:picMkLst>
            <pc:docMk/>
            <pc:sldMk cId="2788856790" sldId="301"/>
            <ac:picMk id="246" creationId="{0D7B41D1-6288-1F0A-CAAC-9B0230DC25C0}"/>
          </ac:picMkLst>
        </pc:picChg>
      </pc:sldChg>
      <pc:sldChg chg="delSp mod modTransition delAnim">
        <pc:chgData name="Alin Croitoru" userId="403c5f379bcb83bb" providerId="LiveId" clId="{111110EF-2004-46FC-A5EB-E003B6356621}" dt="2023-02-17T04:01:09.756" v="95"/>
        <pc:sldMkLst>
          <pc:docMk/>
          <pc:sldMk cId="671508153" sldId="302"/>
        </pc:sldMkLst>
        <pc:picChg chg="del">
          <ac:chgData name="Alin Croitoru" userId="403c5f379bcb83bb" providerId="LiveId" clId="{111110EF-2004-46FC-A5EB-E003B6356621}" dt="2023-02-15T12:38:26.660" v="49" actId="478"/>
          <ac:picMkLst>
            <pc:docMk/>
            <pc:sldMk cId="671508153" sldId="302"/>
            <ac:picMk id="41" creationId="{4D12BCF9-0BBA-0906-1575-1B595B52C8E1}"/>
          </ac:picMkLst>
        </pc:picChg>
      </pc:sldChg>
      <pc:sldChg chg="delSp mod modTransition delAnim">
        <pc:chgData name="Alin Croitoru" userId="403c5f379bcb83bb" providerId="LiveId" clId="{111110EF-2004-46FC-A5EB-E003B6356621}" dt="2023-02-17T04:01:09.756" v="95"/>
        <pc:sldMkLst>
          <pc:docMk/>
          <pc:sldMk cId="2401648377" sldId="303"/>
        </pc:sldMkLst>
        <pc:picChg chg="del">
          <ac:chgData name="Alin Croitoru" userId="403c5f379bcb83bb" providerId="LiveId" clId="{111110EF-2004-46FC-A5EB-E003B6356621}" dt="2023-02-15T12:38:28.343" v="50" actId="478"/>
          <ac:picMkLst>
            <pc:docMk/>
            <pc:sldMk cId="2401648377" sldId="303"/>
            <ac:picMk id="64" creationId="{3A507386-5E10-E18F-6136-A751CAFC6B35}"/>
          </ac:picMkLst>
        </pc:picChg>
      </pc:sldChg>
      <pc:sldChg chg="delSp mod modTransition delAnim">
        <pc:chgData name="Alin Croitoru" userId="403c5f379bcb83bb" providerId="LiveId" clId="{111110EF-2004-46FC-A5EB-E003B6356621}" dt="2023-02-17T04:01:09.756" v="95"/>
        <pc:sldMkLst>
          <pc:docMk/>
          <pc:sldMk cId="2492436302" sldId="304"/>
        </pc:sldMkLst>
        <pc:picChg chg="del">
          <ac:chgData name="Alin Croitoru" userId="403c5f379bcb83bb" providerId="LiveId" clId="{111110EF-2004-46FC-A5EB-E003B6356621}" dt="2023-02-15T12:38:31.176" v="51" actId="478"/>
          <ac:picMkLst>
            <pc:docMk/>
            <pc:sldMk cId="2492436302" sldId="304"/>
            <ac:picMk id="63" creationId="{B706B9F6-9CEC-19D9-A88E-EFE0853EE38C}"/>
          </ac:picMkLst>
        </pc:picChg>
      </pc:sldChg>
      <pc:sldChg chg="delSp mod modTransition delAnim">
        <pc:chgData name="Alin Croitoru" userId="403c5f379bcb83bb" providerId="LiveId" clId="{111110EF-2004-46FC-A5EB-E003B6356621}" dt="2023-02-17T04:01:09.756" v="95"/>
        <pc:sldMkLst>
          <pc:docMk/>
          <pc:sldMk cId="2858114079" sldId="305"/>
        </pc:sldMkLst>
        <pc:picChg chg="del">
          <ac:chgData name="Alin Croitoru" userId="403c5f379bcb83bb" providerId="LiveId" clId="{111110EF-2004-46FC-A5EB-E003B6356621}" dt="2023-02-15T12:38:32.705" v="52" actId="478"/>
          <ac:picMkLst>
            <pc:docMk/>
            <pc:sldMk cId="2858114079" sldId="305"/>
            <ac:picMk id="34" creationId="{4E0D7869-29CA-1A7F-0750-2D0C89211F32}"/>
          </ac:picMkLst>
        </pc:picChg>
      </pc:sldChg>
      <pc:sldChg chg="delSp modSp mod modTransition delAnim">
        <pc:chgData name="Alin Croitoru" userId="403c5f379bcb83bb" providerId="LiveId" clId="{111110EF-2004-46FC-A5EB-E003B6356621}" dt="2023-02-17T12:07:45.643" v="209" actId="1076"/>
        <pc:sldMkLst>
          <pc:docMk/>
          <pc:sldMk cId="3742003970" sldId="306"/>
        </pc:sldMkLst>
        <pc:spChg chg="mod">
          <ac:chgData name="Alin Croitoru" userId="403c5f379bcb83bb" providerId="LiveId" clId="{111110EF-2004-46FC-A5EB-E003B6356621}" dt="2023-02-17T12:07:45.643" v="209" actId="1076"/>
          <ac:spMkLst>
            <pc:docMk/>
            <pc:sldMk cId="3742003970" sldId="306"/>
            <ac:spMk id="21" creationId="{EF03E5D8-F26C-D737-5AAE-5D994A26F6BC}"/>
          </ac:spMkLst>
        </pc:spChg>
        <pc:picChg chg="del">
          <ac:chgData name="Alin Croitoru" userId="403c5f379bcb83bb" providerId="LiveId" clId="{111110EF-2004-46FC-A5EB-E003B6356621}" dt="2023-02-15T12:38:36.906" v="54" actId="478"/>
          <ac:picMkLst>
            <pc:docMk/>
            <pc:sldMk cId="3742003970" sldId="306"/>
            <ac:picMk id="16" creationId="{D8E020EB-07AA-3A06-90AF-A0BE48D78076}"/>
          </ac:picMkLst>
        </pc:picChg>
      </pc:sldChg>
      <pc:sldChg chg="delSp mod modTransition delAnim">
        <pc:chgData name="Alin Croitoru" userId="403c5f379bcb83bb" providerId="LiveId" clId="{111110EF-2004-46FC-A5EB-E003B6356621}" dt="2023-02-17T04:01:09.756" v="95"/>
        <pc:sldMkLst>
          <pc:docMk/>
          <pc:sldMk cId="3016393876" sldId="308"/>
        </pc:sldMkLst>
        <pc:picChg chg="del">
          <ac:chgData name="Alin Croitoru" userId="403c5f379bcb83bb" providerId="LiveId" clId="{111110EF-2004-46FC-A5EB-E003B6356621}" dt="2023-02-15T12:38:04.473" v="40" actId="478"/>
          <ac:picMkLst>
            <pc:docMk/>
            <pc:sldMk cId="3016393876" sldId="308"/>
            <ac:picMk id="32" creationId="{854664DD-0897-717B-68EB-331B903EF622}"/>
          </ac:picMkLst>
        </pc:picChg>
      </pc:sldChg>
      <pc:sldChg chg="delSp mod modTransition delAnim">
        <pc:chgData name="Alin Croitoru" userId="403c5f379bcb83bb" providerId="LiveId" clId="{111110EF-2004-46FC-A5EB-E003B6356621}" dt="2023-02-17T04:01:09.756" v="95"/>
        <pc:sldMkLst>
          <pc:docMk/>
          <pc:sldMk cId="2211686824" sldId="309"/>
        </pc:sldMkLst>
        <pc:picChg chg="del">
          <ac:chgData name="Alin Croitoru" userId="403c5f379bcb83bb" providerId="LiveId" clId="{111110EF-2004-46FC-A5EB-E003B6356621}" dt="2023-02-15T12:38:05.991" v="41" actId="478"/>
          <ac:picMkLst>
            <pc:docMk/>
            <pc:sldMk cId="2211686824" sldId="309"/>
            <ac:picMk id="13" creationId="{2FFFCE69-76B3-C9E1-7E93-4BAF42DCFB12}"/>
          </ac:picMkLst>
        </pc:picChg>
      </pc:sldChg>
      <pc:sldChg chg="delSp mod modTransition delAnim">
        <pc:chgData name="Alin Croitoru" userId="403c5f379bcb83bb" providerId="LiveId" clId="{111110EF-2004-46FC-A5EB-E003B6356621}" dt="2023-02-17T04:01:09.756" v="95"/>
        <pc:sldMkLst>
          <pc:docMk/>
          <pc:sldMk cId="865095517" sldId="310"/>
        </pc:sldMkLst>
        <pc:picChg chg="del">
          <ac:chgData name="Alin Croitoru" userId="403c5f379bcb83bb" providerId="LiveId" clId="{111110EF-2004-46FC-A5EB-E003B6356621}" dt="2023-02-15T12:38:02.902" v="39" actId="478"/>
          <ac:picMkLst>
            <pc:docMk/>
            <pc:sldMk cId="865095517" sldId="310"/>
            <ac:picMk id="18" creationId="{07D6A293-C5F0-1269-CEF6-587C8E90870A}"/>
          </ac:picMkLst>
        </pc:picChg>
      </pc:sldChg>
      <pc:sldChg chg="delSp mod modTransition delAnim">
        <pc:chgData name="Alin Croitoru" userId="403c5f379bcb83bb" providerId="LiveId" clId="{111110EF-2004-46FC-A5EB-E003B6356621}" dt="2023-02-17T04:01:09.756" v="95"/>
        <pc:sldMkLst>
          <pc:docMk/>
          <pc:sldMk cId="2784246585" sldId="312"/>
        </pc:sldMkLst>
        <pc:picChg chg="del">
          <ac:chgData name="Alin Croitoru" userId="403c5f379bcb83bb" providerId="LiveId" clId="{111110EF-2004-46FC-A5EB-E003B6356621}" dt="2023-02-15T12:37:50.602" v="34" actId="478"/>
          <ac:picMkLst>
            <pc:docMk/>
            <pc:sldMk cId="2784246585" sldId="312"/>
            <ac:picMk id="22" creationId="{1C698AEB-C6DD-A9F2-380A-C45685B6EC26}"/>
          </ac:picMkLst>
        </pc:picChg>
      </pc:sldChg>
      <pc:sldChg chg="delSp mod modTransition delAnim">
        <pc:chgData name="Alin Croitoru" userId="403c5f379bcb83bb" providerId="LiveId" clId="{111110EF-2004-46FC-A5EB-E003B6356621}" dt="2023-02-17T04:01:09.756" v="95"/>
        <pc:sldMkLst>
          <pc:docMk/>
          <pc:sldMk cId="1123372146" sldId="314"/>
        </pc:sldMkLst>
        <pc:picChg chg="del">
          <ac:chgData name="Alin Croitoru" userId="403c5f379bcb83bb" providerId="LiveId" clId="{111110EF-2004-46FC-A5EB-E003B6356621}" dt="2023-02-15T12:35:52.613" v="2" actId="478"/>
          <ac:picMkLst>
            <pc:docMk/>
            <pc:sldMk cId="1123372146" sldId="314"/>
            <ac:picMk id="55" creationId="{2331EA83-9049-5556-9FAB-38732997E19A}"/>
          </ac:picMkLst>
        </pc:picChg>
      </pc:sldChg>
      <pc:sldChg chg="delSp mod modTransition delAnim">
        <pc:chgData name="Alin Croitoru" userId="403c5f379bcb83bb" providerId="LiveId" clId="{111110EF-2004-46FC-A5EB-E003B6356621}" dt="2023-02-17T04:01:09.756" v="95"/>
        <pc:sldMkLst>
          <pc:docMk/>
          <pc:sldMk cId="2435647668" sldId="316"/>
        </pc:sldMkLst>
        <pc:picChg chg="del">
          <ac:chgData name="Alin Croitoru" userId="403c5f379bcb83bb" providerId="LiveId" clId="{111110EF-2004-46FC-A5EB-E003B6356621}" dt="2023-02-15T12:36:11.411" v="7" actId="478"/>
          <ac:picMkLst>
            <pc:docMk/>
            <pc:sldMk cId="2435647668" sldId="316"/>
            <ac:picMk id="14" creationId="{2E877513-27B5-4A42-21A1-1D2C3A233781}"/>
          </ac:picMkLst>
        </pc:picChg>
      </pc:sldChg>
      <pc:sldChg chg="delSp mod modTransition delAnim">
        <pc:chgData name="Alin Croitoru" userId="403c5f379bcb83bb" providerId="LiveId" clId="{111110EF-2004-46FC-A5EB-E003B6356621}" dt="2023-02-17T04:01:09.756" v="95"/>
        <pc:sldMkLst>
          <pc:docMk/>
          <pc:sldMk cId="3892690147" sldId="317"/>
        </pc:sldMkLst>
        <pc:picChg chg="del">
          <ac:chgData name="Alin Croitoru" userId="403c5f379bcb83bb" providerId="LiveId" clId="{111110EF-2004-46FC-A5EB-E003B6356621}" dt="2023-02-15T12:36:19.679" v="9" actId="478"/>
          <ac:picMkLst>
            <pc:docMk/>
            <pc:sldMk cId="3892690147" sldId="317"/>
            <ac:picMk id="122" creationId="{1B9DE417-3CAD-F933-2FA3-E98D0A7D271E}"/>
          </ac:picMkLst>
        </pc:picChg>
      </pc:sldChg>
      <pc:sldChg chg="delSp mod modTransition delAnim">
        <pc:chgData name="Alin Croitoru" userId="403c5f379bcb83bb" providerId="LiveId" clId="{111110EF-2004-46FC-A5EB-E003B6356621}" dt="2023-02-17T04:01:09.756" v="95"/>
        <pc:sldMkLst>
          <pc:docMk/>
          <pc:sldMk cId="2820939180" sldId="318"/>
        </pc:sldMkLst>
        <pc:picChg chg="del">
          <ac:chgData name="Alin Croitoru" userId="403c5f379bcb83bb" providerId="LiveId" clId="{111110EF-2004-46FC-A5EB-E003B6356621}" dt="2023-02-15T12:36:22.964" v="10" actId="478"/>
          <ac:picMkLst>
            <pc:docMk/>
            <pc:sldMk cId="2820939180" sldId="318"/>
            <ac:picMk id="20" creationId="{0A95F6D0-A9DC-195C-DEE1-B77E40767244}"/>
          </ac:picMkLst>
        </pc:picChg>
      </pc:sldChg>
      <pc:sldChg chg="delSp mod modTransition delAnim">
        <pc:chgData name="Alin Croitoru" userId="403c5f379bcb83bb" providerId="LiveId" clId="{111110EF-2004-46FC-A5EB-E003B6356621}" dt="2023-02-17T04:01:09.756" v="95"/>
        <pc:sldMkLst>
          <pc:docMk/>
          <pc:sldMk cId="337027576" sldId="319"/>
        </pc:sldMkLst>
        <pc:picChg chg="del">
          <ac:chgData name="Alin Croitoru" userId="403c5f379bcb83bb" providerId="LiveId" clId="{111110EF-2004-46FC-A5EB-E003B6356621}" dt="2023-02-15T12:36:34.960" v="13" actId="478"/>
          <ac:picMkLst>
            <pc:docMk/>
            <pc:sldMk cId="337027576" sldId="319"/>
            <ac:picMk id="48" creationId="{128CDD97-5F7B-DE8E-1A94-C05F70885F6D}"/>
          </ac:picMkLst>
        </pc:picChg>
      </pc:sldChg>
      <pc:sldChg chg="delSp mod modTransition delAnim">
        <pc:chgData name="Alin Croitoru" userId="403c5f379bcb83bb" providerId="LiveId" clId="{111110EF-2004-46FC-A5EB-E003B6356621}" dt="2023-02-17T04:01:09.756" v="95"/>
        <pc:sldMkLst>
          <pc:docMk/>
          <pc:sldMk cId="3403117741" sldId="321"/>
        </pc:sldMkLst>
        <pc:picChg chg="del">
          <ac:chgData name="Alin Croitoru" userId="403c5f379bcb83bb" providerId="LiveId" clId="{111110EF-2004-46FC-A5EB-E003B6356621}" dt="2023-02-15T12:36:42.673" v="15" actId="478"/>
          <ac:picMkLst>
            <pc:docMk/>
            <pc:sldMk cId="3403117741" sldId="321"/>
            <ac:picMk id="114" creationId="{6F4B6144-FEF8-C5CE-3826-C2CF42D5DDD1}"/>
          </ac:picMkLst>
        </pc:picChg>
      </pc:sldChg>
      <pc:sldChg chg="delSp mod modTransition delAnim">
        <pc:chgData name="Alin Croitoru" userId="403c5f379bcb83bb" providerId="LiveId" clId="{111110EF-2004-46FC-A5EB-E003B6356621}" dt="2023-02-17T04:01:09.756" v="95"/>
        <pc:sldMkLst>
          <pc:docMk/>
          <pc:sldMk cId="1396887834" sldId="322"/>
        </pc:sldMkLst>
        <pc:picChg chg="del">
          <ac:chgData name="Alin Croitoru" userId="403c5f379bcb83bb" providerId="LiveId" clId="{111110EF-2004-46FC-A5EB-E003B6356621}" dt="2023-02-15T12:36:26.396" v="11" actId="478"/>
          <ac:picMkLst>
            <pc:docMk/>
            <pc:sldMk cId="1396887834" sldId="322"/>
            <ac:picMk id="63" creationId="{9101BA99-204A-3D98-ED7F-E6C7E1BB6A1F}"/>
          </ac:picMkLst>
        </pc:picChg>
      </pc:sldChg>
      <pc:sldChg chg="delSp mod modTransition delAnim">
        <pc:chgData name="Alin Croitoru" userId="403c5f379bcb83bb" providerId="LiveId" clId="{111110EF-2004-46FC-A5EB-E003B6356621}" dt="2023-02-17T04:01:09.756" v="95"/>
        <pc:sldMkLst>
          <pc:docMk/>
          <pc:sldMk cId="832662508" sldId="323"/>
        </pc:sldMkLst>
        <pc:picChg chg="del">
          <ac:chgData name="Alin Croitoru" userId="403c5f379bcb83bb" providerId="LiveId" clId="{111110EF-2004-46FC-A5EB-E003B6356621}" dt="2023-02-15T12:36:46.440" v="16" actId="478"/>
          <ac:picMkLst>
            <pc:docMk/>
            <pc:sldMk cId="832662508" sldId="323"/>
            <ac:picMk id="125" creationId="{63EF48B1-D0A6-9D8B-7249-6AB3399A6993}"/>
          </ac:picMkLst>
        </pc:picChg>
      </pc:sldChg>
      <pc:sldChg chg="delSp mod modTransition delAnim">
        <pc:chgData name="Alin Croitoru" userId="403c5f379bcb83bb" providerId="LiveId" clId="{111110EF-2004-46FC-A5EB-E003B6356621}" dt="2023-02-17T04:01:09.756" v="95"/>
        <pc:sldMkLst>
          <pc:docMk/>
          <pc:sldMk cId="3620758958" sldId="324"/>
        </pc:sldMkLst>
        <pc:picChg chg="del">
          <ac:chgData name="Alin Croitoru" userId="403c5f379bcb83bb" providerId="LiveId" clId="{111110EF-2004-46FC-A5EB-E003B6356621}" dt="2023-02-15T12:37:05.327" v="17" actId="478"/>
          <ac:picMkLst>
            <pc:docMk/>
            <pc:sldMk cId="3620758958" sldId="324"/>
            <ac:picMk id="24" creationId="{AFD69829-72A4-9A70-8254-29C0E87B7D5E}"/>
          </ac:picMkLst>
        </pc:picChg>
      </pc:sldChg>
      <pc:sldChg chg="delSp mod modTransition delAnim">
        <pc:chgData name="Alin Croitoru" userId="403c5f379bcb83bb" providerId="LiveId" clId="{111110EF-2004-46FC-A5EB-E003B6356621}" dt="2023-02-17T04:01:09.756" v="95"/>
        <pc:sldMkLst>
          <pc:docMk/>
          <pc:sldMk cId="910481994" sldId="325"/>
        </pc:sldMkLst>
        <pc:picChg chg="del">
          <ac:chgData name="Alin Croitoru" userId="403c5f379bcb83bb" providerId="LiveId" clId="{111110EF-2004-46FC-A5EB-E003B6356621}" dt="2023-02-15T12:37:19.903" v="21" actId="478"/>
          <ac:picMkLst>
            <pc:docMk/>
            <pc:sldMk cId="910481994" sldId="325"/>
            <ac:picMk id="162" creationId="{982E452C-B51D-84DA-65EF-E1CD9DC4206A}"/>
          </ac:picMkLst>
        </pc:picChg>
      </pc:sldChg>
      <pc:sldChg chg="delSp mod modTransition delAnim">
        <pc:chgData name="Alin Croitoru" userId="403c5f379bcb83bb" providerId="LiveId" clId="{111110EF-2004-46FC-A5EB-E003B6356621}" dt="2023-02-17T04:01:09.756" v="95"/>
        <pc:sldMkLst>
          <pc:docMk/>
          <pc:sldMk cId="3679253545" sldId="326"/>
        </pc:sldMkLst>
        <pc:picChg chg="del">
          <ac:chgData name="Alin Croitoru" userId="403c5f379bcb83bb" providerId="LiveId" clId="{111110EF-2004-46FC-A5EB-E003B6356621}" dt="2023-02-15T12:37:34.020" v="25" actId="478"/>
          <ac:picMkLst>
            <pc:docMk/>
            <pc:sldMk cId="3679253545" sldId="326"/>
            <ac:picMk id="190" creationId="{25525E6C-575C-7E56-182F-34C31421FFE0}"/>
          </ac:picMkLst>
        </pc:picChg>
      </pc:sldChg>
      <pc:sldChg chg="delSp mod modTransition delAnim">
        <pc:chgData name="Alin Croitoru" userId="403c5f379bcb83bb" providerId="LiveId" clId="{111110EF-2004-46FC-A5EB-E003B6356621}" dt="2023-02-17T04:01:09.756" v="95"/>
        <pc:sldMkLst>
          <pc:docMk/>
          <pc:sldMk cId="983822396" sldId="327"/>
        </pc:sldMkLst>
        <pc:picChg chg="del">
          <ac:chgData name="Alin Croitoru" userId="403c5f379bcb83bb" providerId="LiveId" clId="{111110EF-2004-46FC-A5EB-E003B6356621}" dt="2023-02-15T12:37:43.969" v="30" actId="478"/>
          <ac:picMkLst>
            <pc:docMk/>
            <pc:sldMk cId="983822396" sldId="327"/>
            <ac:picMk id="64" creationId="{B7E2BAB1-CF20-63F7-BF20-A4F5BD48916B}"/>
          </ac:picMkLst>
        </pc:picChg>
      </pc:sldChg>
      <pc:sldChg chg="delSp mod modTransition delAnim">
        <pc:chgData name="Alin Croitoru" userId="403c5f379bcb83bb" providerId="LiveId" clId="{111110EF-2004-46FC-A5EB-E003B6356621}" dt="2023-02-17T04:01:09.756" v="95"/>
        <pc:sldMkLst>
          <pc:docMk/>
          <pc:sldMk cId="835233912" sldId="328"/>
        </pc:sldMkLst>
        <pc:picChg chg="del">
          <ac:chgData name="Alin Croitoru" userId="403c5f379bcb83bb" providerId="LiveId" clId="{111110EF-2004-46FC-A5EB-E003B6356621}" dt="2023-02-15T12:37:59.278" v="38" actId="478"/>
          <ac:picMkLst>
            <pc:docMk/>
            <pc:sldMk cId="835233912" sldId="328"/>
            <ac:picMk id="10" creationId="{15460DC7-E7E5-E19E-34BD-37535A1CC61B}"/>
          </ac:picMkLst>
        </pc:picChg>
      </pc:sldChg>
      <pc:sldChg chg="delSp mod modTransition delAnim">
        <pc:chgData name="Alin Croitoru" userId="403c5f379bcb83bb" providerId="LiveId" clId="{111110EF-2004-46FC-A5EB-E003B6356621}" dt="2023-02-17T04:01:09.756" v="95"/>
        <pc:sldMkLst>
          <pc:docMk/>
          <pc:sldMk cId="855043519" sldId="329"/>
        </pc:sldMkLst>
        <pc:picChg chg="del">
          <ac:chgData name="Alin Croitoru" userId="403c5f379bcb83bb" providerId="LiveId" clId="{111110EF-2004-46FC-A5EB-E003B6356621}" dt="2023-02-15T12:38:09.674" v="42" actId="478"/>
          <ac:picMkLst>
            <pc:docMk/>
            <pc:sldMk cId="855043519" sldId="329"/>
            <ac:picMk id="5" creationId="{2D45B357-BF54-A9A9-2416-7CF4ABE6129F}"/>
          </ac:picMkLst>
        </pc:picChg>
      </pc:sldChg>
      <pc:sldChg chg="delSp mod modTransition delAnim">
        <pc:chgData name="Alin Croitoru" userId="403c5f379bcb83bb" providerId="LiveId" clId="{111110EF-2004-46FC-A5EB-E003B6356621}" dt="2023-02-17T04:01:09.756" v="95"/>
        <pc:sldMkLst>
          <pc:docMk/>
          <pc:sldMk cId="4145908486" sldId="330"/>
        </pc:sldMkLst>
        <pc:picChg chg="del">
          <ac:chgData name="Alin Croitoru" userId="403c5f379bcb83bb" providerId="LiveId" clId="{111110EF-2004-46FC-A5EB-E003B6356621}" dt="2023-02-15T12:38:23.974" v="48" actId="478"/>
          <ac:picMkLst>
            <pc:docMk/>
            <pc:sldMk cId="4145908486" sldId="330"/>
            <ac:picMk id="9" creationId="{7A141BA6-F804-66E8-C2E3-FB023BDCA3DA}"/>
          </ac:picMkLst>
        </pc:picChg>
      </pc:sldChg>
      <pc:sldChg chg="delSp modSp mod modTransition delAnim">
        <pc:chgData name="Alin Croitoru" userId="403c5f379bcb83bb" providerId="LiveId" clId="{111110EF-2004-46FC-A5EB-E003B6356621}" dt="2023-02-17T12:05:44.711" v="179"/>
        <pc:sldMkLst>
          <pc:docMk/>
          <pc:sldMk cId="1501437980" sldId="331"/>
        </pc:sldMkLst>
        <pc:spChg chg="mod">
          <ac:chgData name="Alin Croitoru" userId="403c5f379bcb83bb" providerId="LiveId" clId="{111110EF-2004-46FC-A5EB-E003B6356621}" dt="2023-02-17T12:05:44.711" v="179"/>
          <ac:spMkLst>
            <pc:docMk/>
            <pc:sldMk cId="1501437980" sldId="331"/>
            <ac:spMk id="21" creationId="{EF03E5D8-F26C-D737-5AAE-5D994A26F6BC}"/>
          </ac:spMkLst>
        </pc:spChg>
        <pc:picChg chg="del">
          <ac:chgData name="Alin Croitoru" userId="403c5f379bcb83bb" providerId="LiveId" clId="{111110EF-2004-46FC-A5EB-E003B6356621}" dt="2023-02-15T12:38:34.203" v="53" actId="478"/>
          <ac:picMkLst>
            <pc:docMk/>
            <pc:sldMk cId="1501437980" sldId="331"/>
            <ac:picMk id="35" creationId="{CF68339D-2948-6DFA-3198-06EB4AF9B7CB}"/>
          </ac:picMkLst>
        </pc:picChg>
      </pc:sldChg>
      <pc:sldChg chg="delSp modSp mod modTransition delAnim">
        <pc:chgData name="Alin Croitoru" userId="403c5f379bcb83bb" providerId="LiveId" clId="{111110EF-2004-46FC-A5EB-E003B6356621}" dt="2023-02-17T04:01:09.756" v="95"/>
        <pc:sldMkLst>
          <pc:docMk/>
          <pc:sldMk cId="2821928613" sldId="332"/>
        </pc:sldMkLst>
        <pc:picChg chg="del mod">
          <ac:chgData name="Alin Croitoru" userId="403c5f379bcb83bb" providerId="LiveId" clId="{111110EF-2004-46FC-A5EB-E003B6356621}" dt="2023-02-15T12:38:41.505" v="57" actId="478"/>
          <ac:picMkLst>
            <pc:docMk/>
            <pc:sldMk cId="2821928613" sldId="332"/>
            <ac:picMk id="6" creationId="{E9FCBA4F-535D-56CB-0DBA-F9E1567BAF72}"/>
          </ac:picMkLst>
        </pc:picChg>
      </pc:sldChg>
      <pc:sldChg chg="delSp mod modTransition delAnim">
        <pc:chgData name="Alin Croitoru" userId="403c5f379bcb83bb" providerId="LiveId" clId="{111110EF-2004-46FC-A5EB-E003B6356621}" dt="2023-02-17T04:01:09.756" v="95"/>
        <pc:sldMkLst>
          <pc:docMk/>
          <pc:sldMk cId="3941355365" sldId="333"/>
        </pc:sldMkLst>
        <pc:picChg chg="del">
          <ac:chgData name="Alin Croitoru" userId="403c5f379bcb83bb" providerId="LiveId" clId="{111110EF-2004-46FC-A5EB-E003B6356621}" dt="2023-02-15T12:38:46.105" v="59" actId="478"/>
          <ac:picMkLst>
            <pc:docMk/>
            <pc:sldMk cId="3941355365" sldId="333"/>
            <ac:picMk id="20" creationId="{BCEE098A-34F6-7013-15FD-D281A4DE5F1F}"/>
          </ac:picMkLst>
        </pc:picChg>
      </pc:sldChg>
      <pc:sldChg chg="delSp mod modTransition delAnim">
        <pc:chgData name="Alin Croitoru" userId="403c5f379bcb83bb" providerId="LiveId" clId="{111110EF-2004-46FC-A5EB-E003B6356621}" dt="2023-02-17T04:01:09.756" v="95"/>
        <pc:sldMkLst>
          <pc:docMk/>
          <pc:sldMk cId="3985178171" sldId="334"/>
        </pc:sldMkLst>
        <pc:picChg chg="del">
          <ac:chgData name="Alin Croitoru" userId="403c5f379bcb83bb" providerId="LiveId" clId="{111110EF-2004-46FC-A5EB-E003B6356621}" dt="2023-02-15T12:38:44.544" v="58" actId="478"/>
          <ac:picMkLst>
            <pc:docMk/>
            <pc:sldMk cId="3985178171" sldId="334"/>
            <ac:picMk id="16" creationId="{D16419C2-AF9D-F4DD-65D3-E14BA24F334D}"/>
          </ac:picMkLst>
        </pc:picChg>
      </pc:sldChg>
      <pc:sldChg chg="delSp mod modTransition delAnim">
        <pc:chgData name="Alin Croitoru" userId="403c5f379bcb83bb" providerId="LiveId" clId="{111110EF-2004-46FC-A5EB-E003B6356621}" dt="2023-02-17T04:01:09.756" v="95"/>
        <pc:sldMkLst>
          <pc:docMk/>
          <pc:sldMk cId="3340328716" sldId="335"/>
        </pc:sldMkLst>
        <pc:picChg chg="del">
          <ac:chgData name="Alin Croitoru" userId="403c5f379bcb83bb" providerId="LiveId" clId="{111110EF-2004-46FC-A5EB-E003B6356621}" dt="2023-02-15T12:38:39.819" v="55" actId="478"/>
          <ac:picMkLst>
            <pc:docMk/>
            <pc:sldMk cId="3340328716" sldId="335"/>
            <ac:picMk id="8" creationId="{652C9FF7-509B-E27D-7E24-22121C3AA900}"/>
          </ac:picMkLst>
        </pc:picChg>
      </pc:sldChg>
      <pc:sldChg chg="delSp mod modTransition delAnim">
        <pc:chgData name="Alin Croitoru" userId="403c5f379bcb83bb" providerId="LiveId" clId="{111110EF-2004-46FC-A5EB-E003B6356621}" dt="2023-02-17T04:01:09.756" v="95"/>
        <pc:sldMkLst>
          <pc:docMk/>
          <pc:sldMk cId="249393925" sldId="336"/>
        </pc:sldMkLst>
        <pc:picChg chg="del">
          <ac:chgData name="Alin Croitoru" userId="403c5f379bcb83bb" providerId="LiveId" clId="{111110EF-2004-46FC-A5EB-E003B6356621}" dt="2023-02-15T12:37:30.951" v="24" actId="478"/>
          <ac:picMkLst>
            <pc:docMk/>
            <pc:sldMk cId="249393925" sldId="336"/>
            <ac:picMk id="284" creationId="{56F1ED99-844E-DF7F-1204-47F9E508C8AA}"/>
          </ac:picMkLst>
        </pc:picChg>
      </pc:sldChg>
      <pc:sldChg chg="delSp mod modTransition delAnim">
        <pc:chgData name="Alin Croitoru" userId="403c5f379bcb83bb" providerId="LiveId" clId="{111110EF-2004-46FC-A5EB-E003B6356621}" dt="2023-02-17T04:01:09.756" v="95"/>
        <pc:sldMkLst>
          <pc:docMk/>
          <pc:sldMk cId="340197625" sldId="337"/>
        </pc:sldMkLst>
        <pc:picChg chg="del">
          <ac:chgData name="Alin Croitoru" userId="403c5f379bcb83bb" providerId="LiveId" clId="{111110EF-2004-46FC-A5EB-E003B6356621}" dt="2023-02-15T12:38:19.791" v="46" actId="478"/>
          <ac:picMkLst>
            <pc:docMk/>
            <pc:sldMk cId="340197625" sldId="337"/>
            <ac:picMk id="7" creationId="{4AED3A37-33D8-9891-6FF4-7DCBC434B63C}"/>
          </ac:picMkLst>
        </pc:picChg>
      </pc:sldChg>
      <pc:sldChg chg="delSp mod modTransition delAnim">
        <pc:chgData name="Alin Croitoru" userId="403c5f379bcb83bb" providerId="LiveId" clId="{111110EF-2004-46FC-A5EB-E003B6356621}" dt="2023-02-17T04:01:09.756" v="95"/>
        <pc:sldMkLst>
          <pc:docMk/>
          <pc:sldMk cId="138707826" sldId="338"/>
        </pc:sldMkLst>
        <pc:picChg chg="del">
          <ac:chgData name="Alin Croitoru" userId="403c5f379bcb83bb" providerId="LiveId" clId="{111110EF-2004-46FC-A5EB-E003B6356621}" dt="2023-02-15T12:38:21.665" v="47" actId="478"/>
          <ac:picMkLst>
            <pc:docMk/>
            <pc:sldMk cId="138707826" sldId="338"/>
            <ac:picMk id="61" creationId="{DFA39260-FBA3-711C-879F-C7ED6338AE47}"/>
          </ac:picMkLst>
        </pc:picChg>
      </pc:sldChg>
      <pc:sldChg chg="delSp mod modTransition delAnim">
        <pc:chgData name="Alin Croitoru" userId="403c5f379bcb83bb" providerId="LiveId" clId="{111110EF-2004-46FC-A5EB-E003B6356621}" dt="2023-02-17T04:01:09.756" v="95"/>
        <pc:sldMkLst>
          <pc:docMk/>
          <pc:sldMk cId="3548139979" sldId="339"/>
        </pc:sldMkLst>
        <pc:picChg chg="del">
          <ac:chgData name="Alin Croitoru" userId="403c5f379bcb83bb" providerId="LiveId" clId="{111110EF-2004-46FC-A5EB-E003B6356621}" dt="2023-02-15T12:36:39.786" v="14" actId="478"/>
          <ac:picMkLst>
            <pc:docMk/>
            <pc:sldMk cId="3548139979" sldId="339"/>
            <ac:picMk id="95" creationId="{340DF0C8-0648-356A-397F-4F62BE8F058A}"/>
          </ac:picMkLst>
        </pc:picChg>
      </pc:sldChg>
      <pc:sldChg chg="delSp mod modTransition delAnim">
        <pc:chgData name="Alin Croitoru" userId="403c5f379bcb83bb" providerId="LiveId" clId="{111110EF-2004-46FC-A5EB-E003B6356621}" dt="2023-02-17T04:01:09.756" v="95"/>
        <pc:sldMkLst>
          <pc:docMk/>
          <pc:sldMk cId="2046268484" sldId="340"/>
        </pc:sldMkLst>
        <pc:picChg chg="del">
          <ac:chgData name="Alin Croitoru" userId="403c5f379bcb83bb" providerId="LiveId" clId="{111110EF-2004-46FC-A5EB-E003B6356621}" dt="2023-02-15T12:36:08.077" v="6" actId="478"/>
          <ac:picMkLst>
            <pc:docMk/>
            <pc:sldMk cId="2046268484" sldId="340"/>
            <ac:picMk id="53" creationId="{1A8605C2-34A9-5BEB-DE29-05FAD4C0E058}"/>
          </ac:picMkLst>
        </pc:picChg>
      </pc:sldChg>
      <pc:sldChg chg="delSp mod modTransition delAnim">
        <pc:chgData name="Alin Croitoru" userId="403c5f379bcb83bb" providerId="LiveId" clId="{111110EF-2004-46FC-A5EB-E003B6356621}" dt="2023-02-17T04:01:09.756" v="95"/>
        <pc:sldMkLst>
          <pc:docMk/>
          <pc:sldMk cId="3769354818" sldId="341"/>
        </pc:sldMkLst>
        <pc:picChg chg="del">
          <ac:chgData name="Alin Croitoru" userId="403c5f379bcb83bb" providerId="LiveId" clId="{111110EF-2004-46FC-A5EB-E003B6356621}" dt="2023-02-15T12:36:03.913" v="5" actId="478"/>
          <ac:picMkLst>
            <pc:docMk/>
            <pc:sldMk cId="3769354818" sldId="341"/>
            <ac:picMk id="128" creationId="{FB07A9E2-A277-DB17-EDD0-B70E0DE7B80E}"/>
          </ac:picMkLst>
        </pc:picChg>
      </pc:sldChg>
      <pc:sldChg chg="delSp mod modTransition delAnim">
        <pc:chgData name="Alin Croitoru" userId="403c5f379bcb83bb" providerId="LiveId" clId="{111110EF-2004-46FC-A5EB-E003B6356621}" dt="2023-02-17T04:01:09.756" v="95"/>
        <pc:sldMkLst>
          <pc:docMk/>
          <pc:sldMk cId="2831972664" sldId="342"/>
        </pc:sldMkLst>
        <pc:picChg chg="del">
          <ac:chgData name="Alin Croitoru" userId="403c5f379bcb83bb" providerId="LiveId" clId="{111110EF-2004-46FC-A5EB-E003B6356621}" dt="2023-02-15T12:36:00.031" v="4" actId="478"/>
          <ac:picMkLst>
            <pc:docMk/>
            <pc:sldMk cId="2831972664" sldId="342"/>
            <ac:picMk id="163" creationId="{049E95B4-8F3B-BFE3-E58B-A5E4C8FEA4BF}"/>
          </ac:picMkLst>
        </pc:picChg>
      </pc:sldChg>
      <pc:sldChg chg="delSp mod modTransition delAnim">
        <pc:chgData name="Alin Croitoru" userId="403c5f379bcb83bb" providerId="LiveId" clId="{111110EF-2004-46FC-A5EB-E003B6356621}" dt="2023-02-17T04:01:09.756" v="95"/>
        <pc:sldMkLst>
          <pc:docMk/>
          <pc:sldMk cId="372340774" sldId="343"/>
        </pc:sldMkLst>
        <pc:picChg chg="del">
          <ac:chgData name="Alin Croitoru" userId="403c5f379bcb83bb" providerId="LiveId" clId="{111110EF-2004-46FC-A5EB-E003B6356621}" dt="2023-02-15T12:37:23.436" v="22" actId="478"/>
          <ac:picMkLst>
            <pc:docMk/>
            <pc:sldMk cId="372340774" sldId="343"/>
            <ac:picMk id="56" creationId="{988E3F22-81B7-6DDC-BAE1-043355F40BBE}"/>
          </ac:picMkLst>
        </pc:picChg>
      </pc:sldChg>
      <pc:sldChg chg="delSp mod modTransition delAnim modAnim">
        <pc:chgData name="Alin Croitoru" userId="403c5f379bcb83bb" providerId="LiveId" clId="{111110EF-2004-46FC-A5EB-E003B6356621}" dt="2023-02-17T05:00:30.419" v="97"/>
        <pc:sldMkLst>
          <pc:docMk/>
          <pc:sldMk cId="1603572941" sldId="344"/>
        </pc:sldMkLst>
        <pc:picChg chg="del">
          <ac:chgData name="Alin Croitoru" userId="403c5f379bcb83bb" providerId="LiveId" clId="{111110EF-2004-46FC-A5EB-E003B6356621}" dt="2023-02-15T12:38:12.347" v="43" actId="478"/>
          <ac:picMkLst>
            <pc:docMk/>
            <pc:sldMk cId="1603572941" sldId="344"/>
            <ac:picMk id="25" creationId="{CA49CA3A-23E7-BE50-09C1-4695085D46D7}"/>
          </ac:picMkLst>
        </pc:picChg>
      </pc:sldChg>
      <pc:sldChg chg="delSp mod modTransition delAnim">
        <pc:chgData name="Alin Croitoru" userId="403c5f379bcb83bb" providerId="LiveId" clId="{111110EF-2004-46FC-A5EB-E003B6356621}" dt="2023-02-17T04:01:09.756" v="95"/>
        <pc:sldMkLst>
          <pc:docMk/>
          <pc:sldMk cId="3560839637" sldId="345"/>
        </pc:sldMkLst>
        <pc:picChg chg="del">
          <ac:chgData name="Alin Croitoru" userId="403c5f379bcb83bb" providerId="LiveId" clId="{111110EF-2004-46FC-A5EB-E003B6356621}" dt="2023-02-15T12:37:45.812" v="31" actId="478"/>
          <ac:picMkLst>
            <pc:docMk/>
            <pc:sldMk cId="3560839637" sldId="345"/>
            <ac:picMk id="15" creationId="{584EEA93-2C40-7844-566F-D660F9FC2063}"/>
          </ac:picMkLst>
        </pc:picChg>
      </pc:sldChg>
      <pc:sldChg chg="delSp mod modTransition delAnim">
        <pc:chgData name="Alin Croitoru" userId="403c5f379bcb83bb" providerId="LiveId" clId="{111110EF-2004-46FC-A5EB-E003B6356621}" dt="2023-02-17T04:01:09.756" v="95"/>
        <pc:sldMkLst>
          <pc:docMk/>
          <pc:sldMk cId="2893816484" sldId="346"/>
        </pc:sldMkLst>
        <pc:picChg chg="del">
          <ac:chgData name="Alin Croitoru" userId="403c5f379bcb83bb" providerId="LiveId" clId="{111110EF-2004-46FC-A5EB-E003B6356621}" dt="2023-02-15T12:37:47.437" v="32" actId="478"/>
          <ac:picMkLst>
            <pc:docMk/>
            <pc:sldMk cId="2893816484" sldId="346"/>
            <ac:picMk id="42" creationId="{B4AEFA21-78C7-6092-D28F-89459F507C7E}"/>
          </ac:picMkLst>
        </pc:picChg>
      </pc:sldChg>
      <pc:sldChg chg="delSp modSp new mod modTransition">
        <pc:chgData name="Alin Croitoru" userId="403c5f379bcb83bb" providerId="LiveId" clId="{111110EF-2004-46FC-A5EB-E003B6356621}" dt="2023-02-17T04:01:09.756" v="95"/>
        <pc:sldMkLst>
          <pc:docMk/>
          <pc:sldMk cId="3505853458" sldId="347"/>
        </pc:sldMkLst>
        <pc:spChg chg="mod">
          <ac:chgData name="Alin Croitoru" userId="403c5f379bcb83bb" providerId="LiveId" clId="{111110EF-2004-46FC-A5EB-E003B6356621}" dt="2023-02-16T15:31:22.721" v="87" actId="1076"/>
          <ac:spMkLst>
            <pc:docMk/>
            <pc:sldMk cId="3505853458" sldId="347"/>
            <ac:spMk id="2" creationId="{A91DC0E5-6F1F-BD6D-E9D9-77733BE013D1}"/>
          </ac:spMkLst>
        </pc:spChg>
        <pc:spChg chg="del mod">
          <ac:chgData name="Alin Croitoru" userId="403c5f379bcb83bb" providerId="LiveId" clId="{111110EF-2004-46FC-A5EB-E003B6356621}" dt="2023-02-16T15:30:48.939" v="69" actId="478"/>
          <ac:spMkLst>
            <pc:docMk/>
            <pc:sldMk cId="3505853458" sldId="347"/>
            <ac:spMk id="3" creationId="{301FA2C7-30BD-DF37-28BA-1D1819AA95A0}"/>
          </ac:spMkLst>
        </pc:spChg>
      </pc:sldChg>
      <pc:sldChg chg="add ord modTransition">
        <pc:chgData name="Alin Croitoru" userId="403c5f379bcb83bb" providerId="LiveId" clId="{111110EF-2004-46FC-A5EB-E003B6356621}" dt="2023-02-17T04:01:09.756" v="95"/>
        <pc:sldMkLst>
          <pc:docMk/>
          <pc:sldMk cId="213150797" sldId="348"/>
        </pc:sldMkLst>
      </pc:sldChg>
      <pc:sldChg chg="add modTransition">
        <pc:chgData name="Alin Croitoru" userId="403c5f379bcb83bb" providerId="LiveId" clId="{111110EF-2004-46FC-A5EB-E003B6356621}" dt="2023-02-17T04:01:09.756" v="95"/>
        <pc:sldMkLst>
          <pc:docMk/>
          <pc:sldMk cId="3201171576" sldId="349"/>
        </pc:sldMkLst>
      </pc:sldChg>
      <pc:sldChg chg="add modTransition">
        <pc:chgData name="Alin Croitoru" userId="403c5f379bcb83bb" providerId="LiveId" clId="{111110EF-2004-46FC-A5EB-E003B6356621}" dt="2023-02-17T04:01:09.756" v="95"/>
        <pc:sldMkLst>
          <pc:docMk/>
          <pc:sldMk cId="77202977" sldId="350"/>
        </pc:sldMkLst>
      </pc:sldChg>
    </pc:docChg>
  </pc:docChgLst>
  <pc:docChgLst>
    <pc:chgData name="Alin Croitoru" userId="403c5f379bcb83bb" providerId="LiveId" clId="{123D1D10-3C7D-4452-8CF2-CD5CA872FB14}"/>
    <pc:docChg chg="undo custSel addSld delSld modSld sldOrd">
      <pc:chgData name="Alin Croitoru" userId="403c5f379bcb83bb" providerId="LiveId" clId="{123D1D10-3C7D-4452-8CF2-CD5CA872FB14}" dt="2023-02-15T12:30:01.821" v="1744" actId="20577"/>
      <pc:docMkLst>
        <pc:docMk/>
      </pc:docMkLst>
      <pc:sldChg chg="addSp delSp modSp add del mod ord modTransition">
        <pc:chgData name="Alin Croitoru" userId="403c5f379bcb83bb" providerId="LiveId" clId="{123D1D10-3C7D-4452-8CF2-CD5CA872FB14}" dt="2023-02-11T09:00:47.743" v="1585"/>
        <pc:sldMkLst>
          <pc:docMk/>
          <pc:sldMk cId="561125314" sldId="256"/>
        </pc:sldMkLst>
        <pc:picChg chg="add mod">
          <ac:chgData name="Alin Croitoru" userId="403c5f379bcb83bb" providerId="LiveId" clId="{123D1D10-3C7D-4452-8CF2-CD5CA872FB14}" dt="2023-02-11T08:59:38.361" v="1580" actId="1076"/>
          <ac:picMkLst>
            <pc:docMk/>
            <pc:sldMk cId="561125314" sldId="256"/>
            <ac:picMk id="7" creationId="{F76FD518-EDBC-3802-BA99-707164693D97}"/>
          </ac:picMkLst>
        </pc:picChg>
        <pc:picChg chg="del">
          <ac:chgData name="Alin Croitoru" userId="403c5f379bcb83bb" providerId="LiveId" clId="{123D1D10-3C7D-4452-8CF2-CD5CA872FB14}" dt="2023-02-11T08:58:27.076" v="1577"/>
          <ac:picMkLst>
            <pc:docMk/>
            <pc:sldMk cId="561125314" sldId="256"/>
            <ac:picMk id="8" creationId="{F76FD518-EDBC-3802-BA99-707164693D97}"/>
          </ac:picMkLst>
        </pc:picChg>
      </pc:sldChg>
      <pc:sldChg chg="addSp delSp modSp mod modTransition delAnim modAnim modNotesTx">
        <pc:chgData name="Alin Croitoru" userId="403c5f379bcb83bb" providerId="LiveId" clId="{123D1D10-3C7D-4452-8CF2-CD5CA872FB14}" dt="2023-02-11T09:04:27.351" v="1601"/>
        <pc:sldMkLst>
          <pc:docMk/>
          <pc:sldMk cId="1452698839" sldId="260"/>
        </pc:sldMkLst>
        <pc:picChg chg="add del mod">
          <ac:chgData name="Alin Croitoru" userId="403c5f379bcb83bb" providerId="LiveId" clId="{123D1D10-3C7D-4452-8CF2-CD5CA872FB14}" dt="2023-02-11T08:57:47.849" v="1574"/>
          <ac:picMkLst>
            <pc:docMk/>
            <pc:sldMk cId="1452698839" sldId="260"/>
            <ac:picMk id="4" creationId="{5977CF17-9300-AF5D-6911-5EF58D5FBBFC}"/>
          </ac:picMkLst>
        </pc:picChg>
        <pc:picChg chg="add del mod">
          <ac:chgData name="Alin Croitoru" userId="403c5f379bcb83bb" providerId="LiveId" clId="{123D1D10-3C7D-4452-8CF2-CD5CA872FB14}" dt="2023-02-11T08:58:19.744" v="1576"/>
          <ac:picMkLst>
            <pc:docMk/>
            <pc:sldMk cId="1452698839" sldId="260"/>
            <ac:picMk id="5" creationId="{C2141123-13FD-50EA-0AA0-402784DD10A3}"/>
          </ac:picMkLst>
        </pc:picChg>
        <pc:picChg chg="add del mod ord">
          <ac:chgData name="Alin Croitoru" userId="403c5f379bcb83bb" providerId="LiveId" clId="{123D1D10-3C7D-4452-8CF2-CD5CA872FB14}" dt="2023-02-11T08:58:43.864" v="1578" actId="478"/>
          <ac:picMkLst>
            <pc:docMk/>
            <pc:sldMk cId="1452698839" sldId="260"/>
            <ac:picMk id="9" creationId="{036840FD-01D5-FD4B-A504-F05FB8DB6629}"/>
          </ac:picMkLst>
        </pc:picChg>
        <pc:picChg chg="add del mod">
          <ac:chgData name="Alin Croitoru" userId="403c5f379bcb83bb" providerId="LiveId" clId="{123D1D10-3C7D-4452-8CF2-CD5CA872FB14}" dt="2023-02-11T09:02:02.170" v="1588"/>
          <ac:picMkLst>
            <pc:docMk/>
            <pc:sldMk cId="1452698839" sldId="260"/>
            <ac:picMk id="29" creationId="{3D6EA514-2EAA-6390-A4EA-81EF0BF707C7}"/>
          </ac:picMkLst>
        </pc:picChg>
        <pc:picChg chg="add del mod">
          <ac:chgData name="Alin Croitoru" userId="403c5f379bcb83bb" providerId="LiveId" clId="{123D1D10-3C7D-4452-8CF2-CD5CA872FB14}" dt="2023-02-11T09:02:12.197" v="1589"/>
          <ac:picMkLst>
            <pc:docMk/>
            <pc:sldMk cId="1452698839" sldId="260"/>
            <ac:picMk id="32" creationId="{BCCA656A-0288-BD78-6D6E-5580FE6C356A}"/>
          </ac:picMkLst>
        </pc:picChg>
        <pc:picChg chg="add del mod">
          <ac:chgData name="Alin Croitoru" userId="403c5f379bcb83bb" providerId="LiveId" clId="{123D1D10-3C7D-4452-8CF2-CD5CA872FB14}" dt="2023-02-11T09:02:13.895" v="1591"/>
          <ac:picMkLst>
            <pc:docMk/>
            <pc:sldMk cId="1452698839" sldId="260"/>
            <ac:picMk id="33" creationId="{1A8DC3D6-8DD9-69A6-1677-E98942A8CCE6}"/>
          </ac:picMkLst>
        </pc:picChg>
        <pc:picChg chg="add del mod ord">
          <ac:chgData name="Alin Croitoru" userId="403c5f379bcb83bb" providerId="LiveId" clId="{123D1D10-3C7D-4452-8CF2-CD5CA872FB14}" dt="2023-02-11T09:02:23.195" v="1592"/>
          <ac:picMkLst>
            <pc:docMk/>
            <pc:sldMk cId="1452698839" sldId="260"/>
            <ac:picMk id="36" creationId="{8325FCEE-B78C-89DB-9B9A-9D4E3BAC3E98}"/>
          </ac:picMkLst>
        </pc:picChg>
        <pc:picChg chg="add del mod">
          <ac:chgData name="Alin Croitoru" userId="403c5f379bcb83bb" providerId="LiveId" clId="{123D1D10-3C7D-4452-8CF2-CD5CA872FB14}" dt="2023-02-11T09:02:24.579" v="1594"/>
          <ac:picMkLst>
            <pc:docMk/>
            <pc:sldMk cId="1452698839" sldId="260"/>
            <ac:picMk id="37" creationId="{2CE15C3A-B7AC-436E-FDFC-3439F4E7A83A}"/>
          </ac:picMkLst>
        </pc:picChg>
        <pc:picChg chg="add del mod ord">
          <ac:chgData name="Alin Croitoru" userId="403c5f379bcb83bb" providerId="LiveId" clId="{123D1D10-3C7D-4452-8CF2-CD5CA872FB14}" dt="2023-02-11T09:02:56.873" v="1595"/>
          <ac:picMkLst>
            <pc:docMk/>
            <pc:sldMk cId="1452698839" sldId="260"/>
            <ac:picMk id="40" creationId="{D43C0AEC-8C6B-73F5-1242-BDE623C23CE4}"/>
          </ac:picMkLst>
        </pc:picChg>
        <pc:picChg chg="add del mod">
          <ac:chgData name="Alin Croitoru" userId="403c5f379bcb83bb" providerId="LiveId" clId="{123D1D10-3C7D-4452-8CF2-CD5CA872FB14}" dt="2023-02-11T09:03:39.646" v="1597"/>
          <ac:picMkLst>
            <pc:docMk/>
            <pc:sldMk cId="1452698839" sldId="260"/>
            <ac:picMk id="41" creationId="{3A2C1CB4-FED8-705D-D257-CD186F4FBC1E}"/>
          </ac:picMkLst>
        </pc:picChg>
        <pc:picChg chg="add del mod ord">
          <ac:chgData name="Alin Croitoru" userId="403c5f379bcb83bb" providerId="LiveId" clId="{123D1D10-3C7D-4452-8CF2-CD5CA872FB14}" dt="2023-02-11T09:03:54.038" v="1598"/>
          <ac:picMkLst>
            <pc:docMk/>
            <pc:sldMk cId="1452698839" sldId="260"/>
            <ac:picMk id="45" creationId="{334D27A7-D343-6E4F-E73E-0113F299439D}"/>
          </ac:picMkLst>
        </pc:picChg>
        <pc:picChg chg="add del mod">
          <ac:chgData name="Alin Croitoru" userId="403c5f379bcb83bb" providerId="LiveId" clId="{123D1D10-3C7D-4452-8CF2-CD5CA872FB14}" dt="2023-02-11T09:03:55.336" v="1600"/>
          <ac:picMkLst>
            <pc:docMk/>
            <pc:sldMk cId="1452698839" sldId="260"/>
            <ac:picMk id="46" creationId="{9DFE0AB2-DCC1-8283-D935-080206872362}"/>
          </ac:picMkLst>
        </pc:picChg>
        <pc:picChg chg="add del mod ord">
          <ac:chgData name="Alin Croitoru" userId="403c5f379bcb83bb" providerId="LiveId" clId="{123D1D10-3C7D-4452-8CF2-CD5CA872FB14}" dt="2023-02-11T09:04:27.351" v="1601"/>
          <ac:picMkLst>
            <pc:docMk/>
            <pc:sldMk cId="1452698839" sldId="260"/>
            <ac:picMk id="48" creationId="{2E091B8E-7622-589B-8870-59E7144E3BFB}"/>
          </ac:picMkLst>
        </pc:picChg>
        <pc:picChg chg="add mod">
          <ac:chgData name="Alin Croitoru" userId="403c5f379bcb83bb" providerId="LiveId" clId="{123D1D10-3C7D-4452-8CF2-CD5CA872FB14}" dt="2023-02-11T09:04:27.351" v="1601"/>
          <ac:picMkLst>
            <pc:docMk/>
            <pc:sldMk cId="1452698839" sldId="260"/>
            <ac:picMk id="49" creationId="{4022074B-6E1B-9B5E-5A66-1B8F798C5EB2}"/>
          </ac:picMkLst>
        </pc:picChg>
        <pc:picChg chg="del">
          <ac:chgData name="Alin Croitoru" userId="403c5f379bcb83bb" providerId="LiveId" clId="{123D1D10-3C7D-4452-8CF2-CD5CA872FB14}" dt="2023-02-11T08:56:49.412" v="1571" actId="478"/>
          <ac:picMkLst>
            <pc:docMk/>
            <pc:sldMk cId="1452698839" sldId="260"/>
            <ac:picMk id="62" creationId="{6D50F0DE-1F76-0B44-7E70-18A6940E36DB}"/>
          </ac:picMkLst>
        </pc:picChg>
      </pc:sldChg>
      <pc:sldChg chg="modSp add del">
        <pc:chgData name="Alin Croitoru" userId="403c5f379bcb83bb" providerId="LiveId" clId="{123D1D10-3C7D-4452-8CF2-CD5CA872FB14}" dt="2023-02-10T09:19:23.719" v="1411" actId="2696"/>
        <pc:sldMkLst>
          <pc:docMk/>
          <pc:sldMk cId="380714532" sldId="263"/>
        </pc:sldMkLst>
        <pc:spChg chg="mod">
          <ac:chgData name="Alin Croitoru" userId="403c5f379bcb83bb" providerId="LiveId" clId="{123D1D10-3C7D-4452-8CF2-CD5CA872FB14}" dt="2023-02-07T11:28:18.602" v="1406" actId="20577"/>
          <ac:spMkLst>
            <pc:docMk/>
            <pc:sldMk cId="380714532" sldId="263"/>
            <ac:spMk id="2" creationId="{50D934A2-CCF3-3D5D-75E6-A1D3CAD86FAC}"/>
          </ac:spMkLst>
        </pc:spChg>
      </pc:sldChg>
      <pc:sldChg chg="add del">
        <pc:chgData name="Alin Croitoru" userId="403c5f379bcb83bb" providerId="LiveId" clId="{123D1D10-3C7D-4452-8CF2-CD5CA872FB14}" dt="2023-02-12T18:57:37.275" v="1737"/>
        <pc:sldMkLst>
          <pc:docMk/>
          <pc:sldMk cId="2678478519" sldId="274"/>
        </pc:sldMkLst>
      </pc:sldChg>
      <pc:sldChg chg="addSp delSp modSp mod modTransition modAnim modNotesTx">
        <pc:chgData name="Alin Croitoru" userId="403c5f379bcb83bb" providerId="LiveId" clId="{123D1D10-3C7D-4452-8CF2-CD5CA872FB14}" dt="2023-02-11T09:36:59.064" v="1735"/>
        <pc:sldMkLst>
          <pc:docMk/>
          <pc:sldMk cId="657185235" sldId="278"/>
        </pc:sldMkLst>
        <pc:picChg chg="add del mod ord">
          <ac:chgData name="Alin Croitoru" userId="403c5f379bcb83bb" providerId="LiveId" clId="{123D1D10-3C7D-4452-8CF2-CD5CA872FB14}" dt="2023-02-11T09:29:07.978" v="1705"/>
          <ac:picMkLst>
            <pc:docMk/>
            <pc:sldMk cId="657185235" sldId="278"/>
            <ac:picMk id="50" creationId="{605772DE-89CF-DD74-EE6B-08DECBFFD542}"/>
          </ac:picMkLst>
        </pc:picChg>
        <pc:picChg chg="add del mod">
          <ac:chgData name="Alin Croitoru" userId="403c5f379bcb83bb" providerId="LiveId" clId="{123D1D10-3C7D-4452-8CF2-CD5CA872FB14}" dt="2023-02-11T09:30:27.114" v="1707"/>
          <ac:picMkLst>
            <pc:docMk/>
            <pc:sldMk cId="657185235" sldId="278"/>
            <ac:picMk id="51" creationId="{A82C7EDD-64E6-0F73-29A8-2F936C80ECB3}"/>
          </ac:picMkLst>
        </pc:picChg>
        <pc:picChg chg="add del mod ord">
          <ac:chgData name="Alin Croitoru" userId="403c5f379bcb83bb" providerId="LiveId" clId="{123D1D10-3C7D-4452-8CF2-CD5CA872FB14}" dt="2023-02-11T09:30:41.221" v="1708"/>
          <ac:picMkLst>
            <pc:docMk/>
            <pc:sldMk cId="657185235" sldId="278"/>
            <ac:picMk id="61" creationId="{7941A482-6941-0728-78E8-44BCAA5A6455}"/>
          </ac:picMkLst>
        </pc:picChg>
        <pc:picChg chg="add del mod">
          <ac:chgData name="Alin Croitoru" userId="403c5f379bcb83bb" providerId="LiveId" clId="{123D1D10-3C7D-4452-8CF2-CD5CA872FB14}" dt="2023-02-11T09:30:43.462" v="1710"/>
          <ac:picMkLst>
            <pc:docMk/>
            <pc:sldMk cId="657185235" sldId="278"/>
            <ac:picMk id="62" creationId="{FF26DA77-256A-37D6-BAB1-75AA290AA8CD}"/>
          </ac:picMkLst>
        </pc:picChg>
        <pc:picChg chg="add del mod ord">
          <ac:chgData name="Alin Croitoru" userId="403c5f379bcb83bb" providerId="LiveId" clId="{123D1D10-3C7D-4452-8CF2-CD5CA872FB14}" dt="2023-02-11T09:31:02.665" v="1711"/>
          <ac:picMkLst>
            <pc:docMk/>
            <pc:sldMk cId="657185235" sldId="278"/>
            <ac:picMk id="321" creationId="{B5BD83A6-7ECA-A41D-193C-679BA64602AA}"/>
          </ac:picMkLst>
        </pc:picChg>
        <pc:picChg chg="del">
          <ac:chgData name="Alin Croitoru" userId="403c5f379bcb83bb" providerId="LiveId" clId="{123D1D10-3C7D-4452-8CF2-CD5CA872FB14}" dt="2023-02-11T09:28:17.192" v="1704"/>
          <ac:picMkLst>
            <pc:docMk/>
            <pc:sldMk cId="657185235" sldId="278"/>
            <ac:picMk id="322" creationId="{7207A820-7A46-19AE-01E4-1D71EB00FB2E}"/>
          </ac:picMkLst>
        </pc:picChg>
        <pc:picChg chg="add del mod">
          <ac:chgData name="Alin Croitoru" userId="403c5f379bcb83bb" providerId="LiveId" clId="{123D1D10-3C7D-4452-8CF2-CD5CA872FB14}" dt="2023-02-11T09:31:04.715" v="1713"/>
          <ac:picMkLst>
            <pc:docMk/>
            <pc:sldMk cId="657185235" sldId="278"/>
            <ac:picMk id="323" creationId="{B3FC433D-80CF-33EA-0666-CB47B817A08C}"/>
          </ac:picMkLst>
        </pc:picChg>
        <pc:picChg chg="add del mod ord">
          <ac:chgData name="Alin Croitoru" userId="403c5f379bcb83bb" providerId="LiveId" clId="{123D1D10-3C7D-4452-8CF2-CD5CA872FB14}" dt="2023-02-11T09:31:53.519" v="1714"/>
          <ac:picMkLst>
            <pc:docMk/>
            <pc:sldMk cId="657185235" sldId="278"/>
            <ac:picMk id="326" creationId="{4A3A9AEF-7E80-DF8A-C79F-041AF7BF112F}"/>
          </ac:picMkLst>
        </pc:picChg>
        <pc:picChg chg="add del mod">
          <ac:chgData name="Alin Croitoru" userId="403c5f379bcb83bb" providerId="LiveId" clId="{123D1D10-3C7D-4452-8CF2-CD5CA872FB14}" dt="2023-02-11T09:32:04.878" v="1716"/>
          <ac:picMkLst>
            <pc:docMk/>
            <pc:sldMk cId="657185235" sldId="278"/>
            <ac:picMk id="327" creationId="{0355A0C6-C138-DFE4-12A8-64802B7FEEA0}"/>
          </ac:picMkLst>
        </pc:picChg>
        <pc:picChg chg="add del mod ord">
          <ac:chgData name="Alin Croitoru" userId="403c5f379bcb83bb" providerId="LiveId" clId="{123D1D10-3C7D-4452-8CF2-CD5CA872FB14}" dt="2023-02-11T09:32:10.929" v="1717"/>
          <ac:picMkLst>
            <pc:docMk/>
            <pc:sldMk cId="657185235" sldId="278"/>
            <ac:picMk id="334" creationId="{C4CFFE64-BA18-7CC1-08D0-1C3C1FECE76B}"/>
          </ac:picMkLst>
        </pc:picChg>
        <pc:picChg chg="add del mod">
          <ac:chgData name="Alin Croitoru" userId="403c5f379bcb83bb" providerId="LiveId" clId="{123D1D10-3C7D-4452-8CF2-CD5CA872FB14}" dt="2023-02-11T09:32:37.872" v="1720"/>
          <ac:picMkLst>
            <pc:docMk/>
            <pc:sldMk cId="657185235" sldId="278"/>
            <ac:picMk id="338" creationId="{2F85B285-BE59-D948-56A6-700146BD76A0}"/>
          </ac:picMkLst>
        </pc:picChg>
        <pc:picChg chg="add del mod">
          <ac:chgData name="Alin Croitoru" userId="403c5f379bcb83bb" providerId="LiveId" clId="{123D1D10-3C7D-4452-8CF2-CD5CA872FB14}" dt="2023-02-11T09:33:00.736" v="1722"/>
          <ac:picMkLst>
            <pc:docMk/>
            <pc:sldMk cId="657185235" sldId="278"/>
            <ac:picMk id="339" creationId="{10EC4DA2-903C-BBCA-1400-39B814CB56C1}"/>
          </ac:picMkLst>
        </pc:picChg>
        <pc:picChg chg="add del mod ord">
          <ac:chgData name="Alin Croitoru" userId="403c5f379bcb83bb" providerId="LiveId" clId="{123D1D10-3C7D-4452-8CF2-CD5CA872FB14}" dt="2023-02-11T09:33:09.744" v="1723"/>
          <ac:picMkLst>
            <pc:docMk/>
            <pc:sldMk cId="657185235" sldId="278"/>
            <ac:picMk id="343" creationId="{DC88EC7F-BED9-124C-CD90-5257501CDCF7}"/>
          </ac:picMkLst>
        </pc:picChg>
        <pc:picChg chg="add del mod">
          <ac:chgData name="Alin Croitoru" userId="403c5f379bcb83bb" providerId="LiveId" clId="{123D1D10-3C7D-4452-8CF2-CD5CA872FB14}" dt="2023-02-11T09:33:11.371" v="1725"/>
          <ac:picMkLst>
            <pc:docMk/>
            <pc:sldMk cId="657185235" sldId="278"/>
            <ac:picMk id="344" creationId="{9EE91797-2E74-7C27-4547-84A6D370A66E}"/>
          </ac:picMkLst>
        </pc:picChg>
        <pc:picChg chg="add del mod ord">
          <ac:chgData name="Alin Croitoru" userId="403c5f379bcb83bb" providerId="LiveId" clId="{123D1D10-3C7D-4452-8CF2-CD5CA872FB14}" dt="2023-02-11T09:33:21.728" v="1726"/>
          <ac:picMkLst>
            <pc:docMk/>
            <pc:sldMk cId="657185235" sldId="278"/>
            <ac:picMk id="346" creationId="{BF4B84BF-F838-B4D7-621E-C9176BD1C0E8}"/>
          </ac:picMkLst>
        </pc:picChg>
        <pc:picChg chg="add del mod">
          <ac:chgData name="Alin Croitoru" userId="403c5f379bcb83bb" providerId="LiveId" clId="{123D1D10-3C7D-4452-8CF2-CD5CA872FB14}" dt="2023-02-11T09:33:23.301" v="1728"/>
          <ac:picMkLst>
            <pc:docMk/>
            <pc:sldMk cId="657185235" sldId="278"/>
            <ac:picMk id="347" creationId="{283F457D-2F31-C6AE-A725-309E306FB81D}"/>
          </ac:picMkLst>
        </pc:picChg>
        <pc:picChg chg="add del mod ord">
          <ac:chgData name="Alin Croitoru" userId="403c5f379bcb83bb" providerId="LiveId" clId="{123D1D10-3C7D-4452-8CF2-CD5CA872FB14}" dt="2023-02-11T09:34:10.902" v="1729"/>
          <ac:picMkLst>
            <pc:docMk/>
            <pc:sldMk cId="657185235" sldId="278"/>
            <ac:picMk id="350" creationId="{4ED3C2AC-7724-F94C-CD3D-324F87FAE742}"/>
          </ac:picMkLst>
        </pc:picChg>
        <pc:picChg chg="add del mod">
          <ac:chgData name="Alin Croitoru" userId="403c5f379bcb83bb" providerId="LiveId" clId="{123D1D10-3C7D-4452-8CF2-CD5CA872FB14}" dt="2023-02-11T09:35:19.024" v="1731"/>
          <ac:picMkLst>
            <pc:docMk/>
            <pc:sldMk cId="657185235" sldId="278"/>
            <ac:picMk id="351" creationId="{42204774-2480-3430-5900-BC38C99D49CD}"/>
          </ac:picMkLst>
        </pc:picChg>
        <pc:picChg chg="add del mod ord">
          <ac:chgData name="Alin Croitoru" userId="403c5f379bcb83bb" providerId="LiveId" clId="{123D1D10-3C7D-4452-8CF2-CD5CA872FB14}" dt="2023-02-11T09:36:08.386" v="1732"/>
          <ac:picMkLst>
            <pc:docMk/>
            <pc:sldMk cId="657185235" sldId="278"/>
            <ac:picMk id="360" creationId="{B390F9EC-C901-6858-A5C7-9763E85A2157}"/>
          </ac:picMkLst>
        </pc:picChg>
        <pc:picChg chg="add del mod">
          <ac:chgData name="Alin Croitoru" userId="403c5f379bcb83bb" providerId="LiveId" clId="{123D1D10-3C7D-4452-8CF2-CD5CA872FB14}" dt="2023-02-11T09:36:10.546" v="1734"/>
          <ac:picMkLst>
            <pc:docMk/>
            <pc:sldMk cId="657185235" sldId="278"/>
            <ac:picMk id="361" creationId="{A89E4920-86EC-CA1B-A7A9-8543499B8AFA}"/>
          </ac:picMkLst>
        </pc:picChg>
        <pc:picChg chg="add del mod ord">
          <ac:chgData name="Alin Croitoru" userId="403c5f379bcb83bb" providerId="LiveId" clId="{123D1D10-3C7D-4452-8CF2-CD5CA872FB14}" dt="2023-02-11T09:36:59.064" v="1735"/>
          <ac:picMkLst>
            <pc:docMk/>
            <pc:sldMk cId="657185235" sldId="278"/>
            <ac:picMk id="363" creationId="{E765481D-D173-0302-C5F7-31AD9D200FCC}"/>
          </ac:picMkLst>
        </pc:picChg>
        <pc:picChg chg="add mod">
          <ac:chgData name="Alin Croitoru" userId="403c5f379bcb83bb" providerId="LiveId" clId="{123D1D10-3C7D-4452-8CF2-CD5CA872FB14}" dt="2023-02-11T09:36:59.064" v="1735"/>
          <ac:picMkLst>
            <pc:docMk/>
            <pc:sldMk cId="657185235" sldId="278"/>
            <ac:picMk id="364" creationId="{91C84322-B9F0-6BB7-FCCD-D1083C9E1227}"/>
          </ac:picMkLst>
        </pc:picChg>
      </pc:sldChg>
      <pc:sldChg chg="add del">
        <pc:chgData name="Alin Croitoru" userId="403c5f379bcb83bb" providerId="LiveId" clId="{123D1D10-3C7D-4452-8CF2-CD5CA872FB14}" dt="2023-02-12T18:57:37.275" v="1737"/>
        <pc:sldMkLst>
          <pc:docMk/>
          <pc:sldMk cId="2404341451" sldId="294"/>
        </pc:sldMkLst>
      </pc:sldChg>
      <pc:sldChg chg="add del">
        <pc:chgData name="Alin Croitoru" userId="403c5f379bcb83bb" providerId="LiveId" clId="{123D1D10-3C7D-4452-8CF2-CD5CA872FB14}" dt="2023-02-12T18:57:37.275" v="1737"/>
        <pc:sldMkLst>
          <pc:docMk/>
          <pc:sldMk cId="2837753088" sldId="296"/>
        </pc:sldMkLst>
      </pc:sldChg>
      <pc:sldChg chg="add del">
        <pc:chgData name="Alin Croitoru" userId="403c5f379bcb83bb" providerId="LiveId" clId="{123D1D10-3C7D-4452-8CF2-CD5CA872FB14}" dt="2023-02-12T18:57:37.275" v="1737"/>
        <pc:sldMkLst>
          <pc:docMk/>
          <pc:sldMk cId="244134672" sldId="297"/>
        </pc:sldMkLst>
      </pc:sldChg>
      <pc:sldChg chg="add del">
        <pc:chgData name="Alin Croitoru" userId="403c5f379bcb83bb" providerId="LiveId" clId="{123D1D10-3C7D-4452-8CF2-CD5CA872FB14}" dt="2023-02-12T18:57:37.275" v="1737"/>
        <pc:sldMkLst>
          <pc:docMk/>
          <pc:sldMk cId="2297777532" sldId="298"/>
        </pc:sldMkLst>
      </pc:sldChg>
      <pc:sldChg chg="add del">
        <pc:chgData name="Alin Croitoru" userId="403c5f379bcb83bb" providerId="LiveId" clId="{123D1D10-3C7D-4452-8CF2-CD5CA872FB14}" dt="2023-02-12T18:57:37.275" v="1737"/>
        <pc:sldMkLst>
          <pc:docMk/>
          <pc:sldMk cId="2322769782" sldId="299"/>
        </pc:sldMkLst>
      </pc:sldChg>
      <pc:sldChg chg="addSp delSp modSp add del mod modAnim">
        <pc:chgData name="Alin Croitoru" userId="403c5f379bcb83bb" providerId="LiveId" clId="{123D1D10-3C7D-4452-8CF2-CD5CA872FB14}" dt="2023-02-10T09:14:13.782" v="1407" actId="2696"/>
        <pc:sldMkLst>
          <pc:docMk/>
          <pc:sldMk cId="797056975" sldId="300"/>
        </pc:sldMkLst>
        <pc:spChg chg="mod">
          <ac:chgData name="Alin Croitoru" userId="403c5f379bcb83bb" providerId="LiveId" clId="{123D1D10-3C7D-4452-8CF2-CD5CA872FB14}" dt="2023-02-05T19:53:04.250" v="32" actId="1076"/>
          <ac:spMkLst>
            <pc:docMk/>
            <pc:sldMk cId="797056975" sldId="300"/>
            <ac:spMk id="5" creationId="{6E92732E-7387-6151-BBDB-C346EE09D054}"/>
          </ac:spMkLst>
        </pc:spChg>
        <pc:spChg chg="add mod">
          <ac:chgData name="Alin Croitoru" userId="403c5f379bcb83bb" providerId="LiveId" clId="{123D1D10-3C7D-4452-8CF2-CD5CA872FB14}" dt="2023-02-05T19:54:49.735" v="57" actId="14100"/>
          <ac:spMkLst>
            <pc:docMk/>
            <pc:sldMk cId="797056975" sldId="300"/>
            <ac:spMk id="27" creationId="{05047A4C-204C-2EC2-4393-4CE391E9E331}"/>
          </ac:spMkLst>
        </pc:spChg>
        <pc:spChg chg="add del mod">
          <ac:chgData name="Alin Croitoru" userId="403c5f379bcb83bb" providerId="LiveId" clId="{123D1D10-3C7D-4452-8CF2-CD5CA872FB14}" dt="2023-02-05T19:55:53.088" v="66"/>
          <ac:spMkLst>
            <pc:docMk/>
            <pc:sldMk cId="797056975" sldId="300"/>
            <ac:spMk id="31" creationId="{00F48430-897C-26ED-5278-A11A2F9413C7}"/>
          </ac:spMkLst>
        </pc:spChg>
        <pc:spChg chg="add del mod">
          <ac:chgData name="Alin Croitoru" userId="403c5f379bcb83bb" providerId="LiveId" clId="{123D1D10-3C7D-4452-8CF2-CD5CA872FB14}" dt="2023-02-05T19:55:53.088" v="64" actId="478"/>
          <ac:spMkLst>
            <pc:docMk/>
            <pc:sldMk cId="797056975" sldId="300"/>
            <ac:spMk id="32" creationId="{8679A347-7D94-23CF-6F1A-BF3F0C9C3539}"/>
          </ac:spMkLst>
        </pc:spChg>
        <pc:spChg chg="add mod">
          <ac:chgData name="Alin Croitoru" userId="403c5f379bcb83bb" providerId="LiveId" clId="{123D1D10-3C7D-4452-8CF2-CD5CA872FB14}" dt="2023-02-05T19:59:04.881" v="87" actId="1076"/>
          <ac:spMkLst>
            <pc:docMk/>
            <pc:sldMk cId="797056975" sldId="300"/>
            <ac:spMk id="33" creationId="{5FF93B58-C640-698B-2042-D1A4D21391A2}"/>
          </ac:spMkLst>
        </pc:spChg>
        <pc:picChg chg="add mod">
          <ac:chgData name="Alin Croitoru" userId="403c5f379bcb83bb" providerId="LiveId" clId="{123D1D10-3C7D-4452-8CF2-CD5CA872FB14}" dt="2023-02-05T19:52:53.463" v="31" actId="1076"/>
          <ac:picMkLst>
            <pc:docMk/>
            <pc:sldMk cId="797056975" sldId="300"/>
            <ac:picMk id="3" creationId="{D8625D1B-455D-65F9-5F99-939F5867B90E}"/>
          </ac:picMkLst>
        </pc:picChg>
        <pc:picChg chg="add mod">
          <ac:chgData name="Alin Croitoru" userId="403c5f379bcb83bb" providerId="LiveId" clId="{123D1D10-3C7D-4452-8CF2-CD5CA872FB14}" dt="2023-02-05T19:52:53.463" v="31" actId="1076"/>
          <ac:picMkLst>
            <pc:docMk/>
            <pc:sldMk cId="797056975" sldId="300"/>
            <ac:picMk id="7" creationId="{D5CFD926-D315-9EEF-A781-B074E0668E68}"/>
          </ac:picMkLst>
        </pc:picChg>
        <pc:picChg chg="add mod">
          <ac:chgData name="Alin Croitoru" userId="403c5f379bcb83bb" providerId="LiveId" clId="{123D1D10-3C7D-4452-8CF2-CD5CA872FB14}" dt="2023-02-05T19:52:53.463" v="31" actId="1076"/>
          <ac:picMkLst>
            <pc:docMk/>
            <pc:sldMk cId="797056975" sldId="300"/>
            <ac:picMk id="9" creationId="{5DAAFED7-DD0F-0BD3-9FCA-DF60C32D5EF3}"/>
          </ac:picMkLst>
        </pc:picChg>
        <pc:picChg chg="mod">
          <ac:chgData name="Alin Croitoru" userId="403c5f379bcb83bb" providerId="LiveId" clId="{123D1D10-3C7D-4452-8CF2-CD5CA872FB14}" dt="2023-02-05T19:53:23.717" v="34" actId="1076"/>
          <ac:picMkLst>
            <pc:docMk/>
            <pc:sldMk cId="797056975" sldId="300"/>
            <ac:picMk id="11" creationId="{325F6EF4-BB1B-80B9-4EDE-185033AB493E}"/>
          </ac:picMkLst>
        </pc:picChg>
        <pc:picChg chg="add mod">
          <ac:chgData name="Alin Croitoru" userId="403c5f379bcb83bb" providerId="LiveId" clId="{123D1D10-3C7D-4452-8CF2-CD5CA872FB14}" dt="2023-02-05T19:52:53.463" v="31" actId="1076"/>
          <ac:picMkLst>
            <pc:docMk/>
            <pc:sldMk cId="797056975" sldId="300"/>
            <ac:picMk id="12" creationId="{B6416D3E-D510-EEC1-4D23-24F8F6977D43}"/>
          </ac:picMkLst>
        </pc:picChg>
        <pc:picChg chg="add mod">
          <ac:chgData name="Alin Croitoru" userId="403c5f379bcb83bb" providerId="LiveId" clId="{123D1D10-3C7D-4452-8CF2-CD5CA872FB14}" dt="2023-02-05T19:52:53.463" v="31" actId="1076"/>
          <ac:picMkLst>
            <pc:docMk/>
            <pc:sldMk cId="797056975" sldId="300"/>
            <ac:picMk id="14" creationId="{7673F538-11A6-C5CB-95FD-DBE7BA991000}"/>
          </ac:picMkLst>
        </pc:picChg>
        <pc:picChg chg="add mod">
          <ac:chgData name="Alin Croitoru" userId="403c5f379bcb83bb" providerId="LiveId" clId="{123D1D10-3C7D-4452-8CF2-CD5CA872FB14}" dt="2023-02-05T19:52:53.463" v="31" actId="1076"/>
          <ac:picMkLst>
            <pc:docMk/>
            <pc:sldMk cId="797056975" sldId="300"/>
            <ac:picMk id="16" creationId="{E856248E-1C72-D7E3-E419-FC4466169CB8}"/>
          </ac:picMkLst>
        </pc:picChg>
        <pc:picChg chg="add mod">
          <ac:chgData name="Alin Croitoru" userId="403c5f379bcb83bb" providerId="LiveId" clId="{123D1D10-3C7D-4452-8CF2-CD5CA872FB14}" dt="2023-02-05T19:52:53.463" v="31" actId="1076"/>
          <ac:picMkLst>
            <pc:docMk/>
            <pc:sldMk cId="797056975" sldId="300"/>
            <ac:picMk id="18" creationId="{24969BCC-E0BC-116A-8459-BA290EDF3A5B}"/>
          </ac:picMkLst>
        </pc:picChg>
        <pc:picChg chg="add mod">
          <ac:chgData name="Alin Croitoru" userId="403c5f379bcb83bb" providerId="LiveId" clId="{123D1D10-3C7D-4452-8CF2-CD5CA872FB14}" dt="2023-02-05T19:52:53.463" v="31" actId="1076"/>
          <ac:picMkLst>
            <pc:docMk/>
            <pc:sldMk cId="797056975" sldId="300"/>
            <ac:picMk id="20" creationId="{3BA3D87C-2672-61BF-A31A-41C137E29879}"/>
          </ac:picMkLst>
        </pc:picChg>
        <pc:picChg chg="add mod">
          <ac:chgData name="Alin Croitoru" userId="403c5f379bcb83bb" providerId="LiveId" clId="{123D1D10-3C7D-4452-8CF2-CD5CA872FB14}" dt="2023-02-05T19:52:53.463" v="31" actId="1076"/>
          <ac:picMkLst>
            <pc:docMk/>
            <pc:sldMk cId="797056975" sldId="300"/>
            <ac:picMk id="22" creationId="{E567C4EC-032A-9EFD-1250-961AE87C49F0}"/>
          </ac:picMkLst>
        </pc:picChg>
        <pc:picChg chg="add mod">
          <ac:chgData name="Alin Croitoru" userId="403c5f379bcb83bb" providerId="LiveId" clId="{123D1D10-3C7D-4452-8CF2-CD5CA872FB14}" dt="2023-02-05T20:05:21.601" v="109" actId="14100"/>
          <ac:picMkLst>
            <pc:docMk/>
            <pc:sldMk cId="797056975" sldId="300"/>
            <ac:picMk id="24" creationId="{4D2C6BBE-9D76-A847-3364-95B8C5490772}"/>
          </ac:picMkLst>
        </pc:picChg>
        <pc:cxnChg chg="add mod">
          <ac:chgData name="Alin Croitoru" userId="403c5f379bcb83bb" providerId="LiveId" clId="{123D1D10-3C7D-4452-8CF2-CD5CA872FB14}" dt="2023-02-05T20:07:27.895" v="126" actId="14100"/>
          <ac:cxnSpMkLst>
            <pc:docMk/>
            <pc:sldMk cId="797056975" sldId="300"/>
            <ac:cxnSpMk id="26" creationId="{D3453361-88E3-8A9A-8776-E85665B159CA}"/>
          </ac:cxnSpMkLst>
        </pc:cxnChg>
        <pc:cxnChg chg="add mod">
          <ac:chgData name="Alin Croitoru" userId="403c5f379bcb83bb" providerId="LiveId" clId="{123D1D10-3C7D-4452-8CF2-CD5CA872FB14}" dt="2023-02-05T19:56:57.460" v="86" actId="12788"/>
          <ac:cxnSpMkLst>
            <pc:docMk/>
            <pc:sldMk cId="797056975" sldId="300"/>
            <ac:cxnSpMk id="30" creationId="{BBD5CCA9-98B0-4AAC-AC7B-70174844811B}"/>
          </ac:cxnSpMkLst>
        </pc:cxnChg>
      </pc:sldChg>
      <pc:sldChg chg="add del">
        <pc:chgData name="Alin Croitoru" userId="403c5f379bcb83bb" providerId="LiveId" clId="{123D1D10-3C7D-4452-8CF2-CD5CA872FB14}" dt="2023-02-12T18:57:37.275" v="1737"/>
        <pc:sldMkLst>
          <pc:docMk/>
          <pc:sldMk cId="671508153" sldId="302"/>
        </pc:sldMkLst>
      </pc:sldChg>
      <pc:sldChg chg="modSp add del">
        <pc:chgData name="Alin Croitoru" userId="403c5f379bcb83bb" providerId="LiveId" clId="{123D1D10-3C7D-4452-8CF2-CD5CA872FB14}" dt="2023-02-15T12:30:01.821" v="1744" actId="20577"/>
        <pc:sldMkLst>
          <pc:docMk/>
          <pc:sldMk cId="2401648377" sldId="303"/>
        </pc:sldMkLst>
        <pc:spChg chg="mod">
          <ac:chgData name="Alin Croitoru" userId="403c5f379bcb83bb" providerId="LiveId" clId="{123D1D10-3C7D-4452-8CF2-CD5CA872FB14}" dt="2023-02-15T12:30:01.821" v="1744" actId="20577"/>
          <ac:spMkLst>
            <pc:docMk/>
            <pc:sldMk cId="2401648377" sldId="303"/>
            <ac:spMk id="21" creationId="{E5D51884-8EEC-B3F3-3C8B-E447EB41D255}"/>
          </ac:spMkLst>
        </pc:spChg>
      </pc:sldChg>
      <pc:sldChg chg="add del">
        <pc:chgData name="Alin Croitoru" userId="403c5f379bcb83bb" providerId="LiveId" clId="{123D1D10-3C7D-4452-8CF2-CD5CA872FB14}" dt="2023-02-12T18:57:37.275" v="1737"/>
        <pc:sldMkLst>
          <pc:docMk/>
          <pc:sldMk cId="2492436302" sldId="304"/>
        </pc:sldMkLst>
      </pc:sldChg>
      <pc:sldChg chg="modSp add del">
        <pc:chgData name="Alin Croitoru" userId="403c5f379bcb83bb" providerId="LiveId" clId="{123D1D10-3C7D-4452-8CF2-CD5CA872FB14}" dt="2023-02-14T11:05:40.647" v="1739"/>
        <pc:sldMkLst>
          <pc:docMk/>
          <pc:sldMk cId="2858114079" sldId="305"/>
        </pc:sldMkLst>
        <pc:spChg chg="mod">
          <ac:chgData name="Alin Croitoru" userId="403c5f379bcb83bb" providerId="LiveId" clId="{123D1D10-3C7D-4452-8CF2-CD5CA872FB14}" dt="2023-02-14T11:05:40.647" v="1739"/>
          <ac:spMkLst>
            <pc:docMk/>
            <pc:sldMk cId="2858114079" sldId="305"/>
            <ac:spMk id="9" creationId="{F6102529-4127-3C37-D0D6-8EE3F0162F65}"/>
          </ac:spMkLst>
        </pc:spChg>
      </pc:sldChg>
      <pc:sldChg chg="add del">
        <pc:chgData name="Alin Croitoru" userId="403c5f379bcb83bb" providerId="LiveId" clId="{123D1D10-3C7D-4452-8CF2-CD5CA872FB14}" dt="2023-02-12T18:57:37.275" v="1737"/>
        <pc:sldMkLst>
          <pc:docMk/>
          <pc:sldMk cId="3742003970" sldId="306"/>
        </pc:sldMkLst>
      </pc:sldChg>
      <pc:sldChg chg="add del">
        <pc:chgData name="Alin Croitoru" userId="403c5f379bcb83bb" providerId="LiveId" clId="{123D1D10-3C7D-4452-8CF2-CD5CA872FB14}" dt="2023-02-12T18:57:37.275" v="1737"/>
        <pc:sldMkLst>
          <pc:docMk/>
          <pc:sldMk cId="3016393876" sldId="308"/>
        </pc:sldMkLst>
      </pc:sldChg>
      <pc:sldChg chg="add del">
        <pc:chgData name="Alin Croitoru" userId="403c5f379bcb83bb" providerId="LiveId" clId="{123D1D10-3C7D-4452-8CF2-CD5CA872FB14}" dt="2023-02-12T18:57:37.275" v="1737"/>
        <pc:sldMkLst>
          <pc:docMk/>
          <pc:sldMk cId="2211686824" sldId="309"/>
        </pc:sldMkLst>
      </pc:sldChg>
      <pc:sldChg chg="add del">
        <pc:chgData name="Alin Croitoru" userId="403c5f379bcb83bb" providerId="LiveId" clId="{123D1D10-3C7D-4452-8CF2-CD5CA872FB14}" dt="2023-02-12T18:57:37.275" v="1737"/>
        <pc:sldMkLst>
          <pc:docMk/>
          <pc:sldMk cId="865095517" sldId="310"/>
        </pc:sldMkLst>
      </pc:sldChg>
      <pc:sldChg chg="add del">
        <pc:chgData name="Alin Croitoru" userId="403c5f379bcb83bb" providerId="LiveId" clId="{123D1D10-3C7D-4452-8CF2-CD5CA872FB14}" dt="2023-02-12T18:57:37.275" v="1737"/>
        <pc:sldMkLst>
          <pc:docMk/>
          <pc:sldMk cId="2784246585" sldId="312"/>
        </pc:sldMkLst>
      </pc:sldChg>
      <pc:sldChg chg="modSp">
        <pc:chgData name="Alin Croitoru" userId="403c5f379bcb83bb" providerId="LiveId" clId="{123D1D10-3C7D-4452-8CF2-CD5CA872FB14}" dt="2023-02-13T22:30:32.380" v="1738" actId="20577"/>
        <pc:sldMkLst>
          <pc:docMk/>
          <pc:sldMk cId="3620758958" sldId="324"/>
        </pc:sldMkLst>
        <pc:spChg chg="mod">
          <ac:chgData name="Alin Croitoru" userId="403c5f379bcb83bb" providerId="LiveId" clId="{123D1D10-3C7D-4452-8CF2-CD5CA872FB14}" dt="2023-02-13T22:30:32.380" v="1738" actId="20577"/>
          <ac:spMkLst>
            <pc:docMk/>
            <pc:sldMk cId="3620758958" sldId="324"/>
            <ac:spMk id="4" creationId="{041AEDB4-8971-999A-7829-88884A720045}"/>
          </ac:spMkLst>
        </pc:spChg>
      </pc:sldChg>
      <pc:sldChg chg="add del">
        <pc:chgData name="Alin Croitoru" userId="403c5f379bcb83bb" providerId="LiveId" clId="{123D1D10-3C7D-4452-8CF2-CD5CA872FB14}" dt="2023-02-12T18:57:37.275" v="1737"/>
        <pc:sldMkLst>
          <pc:docMk/>
          <pc:sldMk cId="983822396" sldId="327"/>
        </pc:sldMkLst>
      </pc:sldChg>
      <pc:sldChg chg="add del">
        <pc:chgData name="Alin Croitoru" userId="403c5f379bcb83bb" providerId="LiveId" clId="{123D1D10-3C7D-4452-8CF2-CD5CA872FB14}" dt="2023-02-12T18:57:37.275" v="1737"/>
        <pc:sldMkLst>
          <pc:docMk/>
          <pc:sldMk cId="835233912" sldId="328"/>
        </pc:sldMkLst>
      </pc:sldChg>
      <pc:sldChg chg="add del">
        <pc:chgData name="Alin Croitoru" userId="403c5f379bcb83bb" providerId="LiveId" clId="{123D1D10-3C7D-4452-8CF2-CD5CA872FB14}" dt="2023-02-12T18:57:37.275" v="1737"/>
        <pc:sldMkLst>
          <pc:docMk/>
          <pc:sldMk cId="855043519" sldId="329"/>
        </pc:sldMkLst>
      </pc:sldChg>
      <pc:sldChg chg="add del">
        <pc:chgData name="Alin Croitoru" userId="403c5f379bcb83bb" providerId="LiveId" clId="{123D1D10-3C7D-4452-8CF2-CD5CA872FB14}" dt="2023-02-12T18:57:37.275" v="1737"/>
        <pc:sldMkLst>
          <pc:docMk/>
          <pc:sldMk cId="4145908486" sldId="330"/>
        </pc:sldMkLst>
      </pc:sldChg>
      <pc:sldChg chg="add del">
        <pc:chgData name="Alin Croitoru" userId="403c5f379bcb83bb" providerId="LiveId" clId="{123D1D10-3C7D-4452-8CF2-CD5CA872FB14}" dt="2023-02-12T18:57:37.275" v="1737"/>
        <pc:sldMkLst>
          <pc:docMk/>
          <pc:sldMk cId="1501437980" sldId="331"/>
        </pc:sldMkLst>
      </pc:sldChg>
      <pc:sldChg chg="add del">
        <pc:chgData name="Alin Croitoru" userId="403c5f379bcb83bb" providerId="LiveId" clId="{123D1D10-3C7D-4452-8CF2-CD5CA872FB14}" dt="2023-02-12T18:57:37.275" v="1737"/>
        <pc:sldMkLst>
          <pc:docMk/>
          <pc:sldMk cId="2821928613" sldId="332"/>
        </pc:sldMkLst>
      </pc:sldChg>
      <pc:sldChg chg="add del">
        <pc:chgData name="Alin Croitoru" userId="403c5f379bcb83bb" providerId="LiveId" clId="{123D1D10-3C7D-4452-8CF2-CD5CA872FB14}" dt="2023-02-12T18:57:37.275" v="1737"/>
        <pc:sldMkLst>
          <pc:docMk/>
          <pc:sldMk cId="3941355365" sldId="333"/>
        </pc:sldMkLst>
      </pc:sldChg>
      <pc:sldChg chg="add del">
        <pc:chgData name="Alin Croitoru" userId="403c5f379bcb83bb" providerId="LiveId" clId="{123D1D10-3C7D-4452-8CF2-CD5CA872FB14}" dt="2023-02-12T18:57:37.275" v="1737"/>
        <pc:sldMkLst>
          <pc:docMk/>
          <pc:sldMk cId="3985178171" sldId="334"/>
        </pc:sldMkLst>
      </pc:sldChg>
      <pc:sldChg chg="add del">
        <pc:chgData name="Alin Croitoru" userId="403c5f379bcb83bb" providerId="LiveId" clId="{123D1D10-3C7D-4452-8CF2-CD5CA872FB14}" dt="2023-02-12T18:57:37.275" v="1737"/>
        <pc:sldMkLst>
          <pc:docMk/>
          <pc:sldMk cId="3340328716" sldId="335"/>
        </pc:sldMkLst>
      </pc:sldChg>
      <pc:sldChg chg="add del">
        <pc:chgData name="Alin Croitoru" userId="403c5f379bcb83bb" providerId="LiveId" clId="{123D1D10-3C7D-4452-8CF2-CD5CA872FB14}" dt="2023-02-12T18:57:37.275" v="1737"/>
        <pc:sldMkLst>
          <pc:docMk/>
          <pc:sldMk cId="340197625" sldId="337"/>
        </pc:sldMkLst>
      </pc:sldChg>
      <pc:sldChg chg="add del">
        <pc:chgData name="Alin Croitoru" userId="403c5f379bcb83bb" providerId="LiveId" clId="{123D1D10-3C7D-4452-8CF2-CD5CA872FB14}" dt="2023-02-12T18:57:37.275" v="1737"/>
        <pc:sldMkLst>
          <pc:docMk/>
          <pc:sldMk cId="138707826" sldId="338"/>
        </pc:sldMkLst>
      </pc:sldChg>
      <pc:sldChg chg="addSp delSp modSp add mod ord modTransition delAnim modAnim modNotesTx">
        <pc:chgData name="Alin Croitoru" userId="403c5f379bcb83bb" providerId="LiveId" clId="{123D1D10-3C7D-4452-8CF2-CD5CA872FB14}" dt="2023-02-11T09:26:23.102" v="1702"/>
        <pc:sldMkLst>
          <pc:docMk/>
          <pc:sldMk cId="372340774" sldId="343"/>
        </pc:sldMkLst>
        <pc:spChg chg="add del mod">
          <ac:chgData name="Alin Croitoru" userId="403c5f379bcb83bb" providerId="LiveId" clId="{123D1D10-3C7D-4452-8CF2-CD5CA872FB14}" dt="2023-02-06T19:59:05.493" v="233" actId="478"/>
          <ac:spMkLst>
            <pc:docMk/>
            <pc:sldMk cId="372340774" sldId="343"/>
            <ac:spMk id="2" creationId="{24A27EF7-8126-35B4-8517-E2313D614DDE}"/>
          </ac:spMkLst>
        </pc:spChg>
        <pc:spChg chg="mod">
          <ac:chgData name="Alin Croitoru" userId="403c5f379bcb83bb" providerId="LiveId" clId="{123D1D10-3C7D-4452-8CF2-CD5CA872FB14}" dt="2023-02-06T19:11:58.226" v="134" actId="20577"/>
          <ac:spMkLst>
            <pc:docMk/>
            <pc:sldMk cId="372340774" sldId="343"/>
            <ac:spMk id="5" creationId="{8831018D-BE3C-F6AD-D04C-9577EB2D248E}"/>
          </ac:spMkLst>
        </pc:spChg>
        <pc:spChg chg="add del mod">
          <ac:chgData name="Alin Croitoru" userId="403c5f379bcb83bb" providerId="LiveId" clId="{123D1D10-3C7D-4452-8CF2-CD5CA872FB14}" dt="2023-02-10T09:46:02.043" v="1550" actId="21"/>
          <ac:spMkLst>
            <pc:docMk/>
            <pc:sldMk cId="372340774" sldId="343"/>
            <ac:spMk id="7" creationId="{AB485F25-ED08-00C4-501B-05AD0E05A80A}"/>
          </ac:spMkLst>
        </pc:spChg>
        <pc:spChg chg="add del mod">
          <ac:chgData name="Alin Croitoru" userId="403c5f379bcb83bb" providerId="LiveId" clId="{123D1D10-3C7D-4452-8CF2-CD5CA872FB14}" dt="2023-02-06T19:17:31.999" v="157"/>
          <ac:spMkLst>
            <pc:docMk/>
            <pc:sldMk cId="372340774" sldId="343"/>
            <ac:spMk id="10" creationId="{2BA551E1-BFAB-FF6F-6A53-27B593635C7E}"/>
          </ac:spMkLst>
        </pc:spChg>
        <pc:spChg chg="add del mod">
          <ac:chgData name="Alin Croitoru" userId="403c5f379bcb83bb" providerId="LiveId" clId="{123D1D10-3C7D-4452-8CF2-CD5CA872FB14}" dt="2023-02-10T09:46:02.043" v="1550" actId="21"/>
          <ac:spMkLst>
            <pc:docMk/>
            <pc:sldMk cId="372340774" sldId="343"/>
            <ac:spMk id="15" creationId="{FA5CC881-656C-E904-1575-A5BC53F8A682}"/>
          </ac:spMkLst>
        </pc:spChg>
        <pc:spChg chg="add del mod">
          <ac:chgData name="Alin Croitoru" userId="403c5f379bcb83bb" providerId="LiveId" clId="{123D1D10-3C7D-4452-8CF2-CD5CA872FB14}" dt="2023-02-10T09:46:02.043" v="1550" actId="21"/>
          <ac:spMkLst>
            <pc:docMk/>
            <pc:sldMk cId="372340774" sldId="343"/>
            <ac:spMk id="18" creationId="{E5F75F6A-0C92-3F78-FAB6-1B8DBCDD41DD}"/>
          </ac:spMkLst>
        </pc:spChg>
        <pc:spChg chg="add del mod">
          <ac:chgData name="Alin Croitoru" userId="403c5f379bcb83bb" providerId="LiveId" clId="{123D1D10-3C7D-4452-8CF2-CD5CA872FB14}" dt="2023-02-06T20:19:26.911" v="422" actId="478"/>
          <ac:spMkLst>
            <pc:docMk/>
            <pc:sldMk cId="372340774" sldId="343"/>
            <ac:spMk id="20" creationId="{CFFC739C-3E49-3723-54FA-FBCABD117EA7}"/>
          </ac:spMkLst>
        </pc:spChg>
        <pc:spChg chg="add del mod">
          <ac:chgData name="Alin Croitoru" userId="403c5f379bcb83bb" providerId="LiveId" clId="{123D1D10-3C7D-4452-8CF2-CD5CA872FB14}" dt="2023-02-10T09:46:02.043" v="1550" actId="21"/>
          <ac:spMkLst>
            <pc:docMk/>
            <pc:sldMk cId="372340774" sldId="343"/>
            <ac:spMk id="25" creationId="{D48FC4B9-C966-AE50-911F-FA1298609773}"/>
          </ac:spMkLst>
        </pc:spChg>
        <pc:spChg chg="add del mod">
          <ac:chgData name="Alin Croitoru" userId="403c5f379bcb83bb" providerId="LiveId" clId="{123D1D10-3C7D-4452-8CF2-CD5CA872FB14}" dt="2023-02-10T09:46:02.043" v="1550" actId="21"/>
          <ac:spMkLst>
            <pc:docMk/>
            <pc:sldMk cId="372340774" sldId="343"/>
            <ac:spMk id="34" creationId="{506538E6-C465-7961-A7C4-A94C3BA94A51}"/>
          </ac:spMkLst>
        </pc:spChg>
        <pc:spChg chg="add del mod">
          <ac:chgData name="Alin Croitoru" userId="403c5f379bcb83bb" providerId="LiveId" clId="{123D1D10-3C7D-4452-8CF2-CD5CA872FB14}" dt="2023-02-10T09:46:02.043" v="1550" actId="21"/>
          <ac:spMkLst>
            <pc:docMk/>
            <pc:sldMk cId="372340774" sldId="343"/>
            <ac:spMk id="51" creationId="{2290AC7C-5A4B-A687-A7D6-21CC9E63A42D}"/>
          </ac:spMkLst>
        </pc:spChg>
        <pc:spChg chg="add del mod">
          <ac:chgData name="Alin Croitoru" userId="403c5f379bcb83bb" providerId="LiveId" clId="{123D1D10-3C7D-4452-8CF2-CD5CA872FB14}" dt="2023-02-10T09:46:02.043" v="1550" actId="21"/>
          <ac:spMkLst>
            <pc:docMk/>
            <pc:sldMk cId="372340774" sldId="343"/>
            <ac:spMk id="54" creationId="{EDEEB6B7-0FFA-C102-2CB2-FA771665633F}"/>
          </ac:spMkLst>
        </pc:spChg>
        <pc:spChg chg="add del mod">
          <ac:chgData name="Alin Croitoru" userId="403c5f379bcb83bb" providerId="LiveId" clId="{123D1D10-3C7D-4452-8CF2-CD5CA872FB14}" dt="2023-02-10T09:46:02.043" v="1550" actId="21"/>
          <ac:spMkLst>
            <pc:docMk/>
            <pc:sldMk cId="372340774" sldId="343"/>
            <ac:spMk id="60" creationId="{FE9FBE1D-4587-1CDC-3C05-9C552B1E1DBB}"/>
          </ac:spMkLst>
        </pc:spChg>
        <pc:spChg chg="add del">
          <ac:chgData name="Alin Croitoru" userId="403c5f379bcb83bb" providerId="LiveId" clId="{123D1D10-3C7D-4452-8CF2-CD5CA872FB14}" dt="2023-02-06T20:03:14.749" v="279" actId="478"/>
          <ac:spMkLst>
            <pc:docMk/>
            <pc:sldMk cId="372340774" sldId="343"/>
            <ac:spMk id="325" creationId="{1396AC34-F958-DC99-9F49-3C83D1465A3C}"/>
          </ac:spMkLst>
        </pc:spChg>
        <pc:spChg chg="add del mod">
          <ac:chgData name="Alin Croitoru" userId="403c5f379bcb83bb" providerId="LiveId" clId="{123D1D10-3C7D-4452-8CF2-CD5CA872FB14}" dt="2023-02-10T09:46:02.043" v="1550" actId="21"/>
          <ac:spMkLst>
            <pc:docMk/>
            <pc:sldMk cId="372340774" sldId="343"/>
            <ac:spMk id="326" creationId="{F9BE4E28-BF14-493C-46D8-D684E6E2A6F5}"/>
          </ac:spMkLst>
        </pc:spChg>
        <pc:spChg chg="add del mod">
          <ac:chgData name="Alin Croitoru" userId="403c5f379bcb83bb" providerId="LiveId" clId="{123D1D10-3C7D-4452-8CF2-CD5CA872FB14}" dt="2023-02-10T09:46:02.043" v="1550" actId="21"/>
          <ac:spMkLst>
            <pc:docMk/>
            <pc:sldMk cId="372340774" sldId="343"/>
            <ac:spMk id="334" creationId="{A67BB830-CEB8-D322-06D4-5D1357D1A8B0}"/>
          </ac:spMkLst>
        </pc:spChg>
        <pc:spChg chg="add del mod">
          <ac:chgData name="Alin Croitoru" userId="403c5f379bcb83bb" providerId="LiveId" clId="{123D1D10-3C7D-4452-8CF2-CD5CA872FB14}" dt="2023-02-10T09:46:02.043" v="1550" actId="21"/>
          <ac:spMkLst>
            <pc:docMk/>
            <pc:sldMk cId="372340774" sldId="343"/>
            <ac:spMk id="344" creationId="{A60AC988-17F5-CB51-C190-7003C17E9479}"/>
          </ac:spMkLst>
        </pc:spChg>
        <pc:spChg chg="add del mod">
          <ac:chgData name="Alin Croitoru" userId="403c5f379bcb83bb" providerId="LiveId" clId="{123D1D10-3C7D-4452-8CF2-CD5CA872FB14}" dt="2023-02-10T09:46:02.043" v="1550" actId="21"/>
          <ac:spMkLst>
            <pc:docMk/>
            <pc:sldMk cId="372340774" sldId="343"/>
            <ac:spMk id="345" creationId="{51C8724C-9690-8AAA-8E1B-C6CD930B9836}"/>
          </ac:spMkLst>
        </pc:spChg>
        <pc:spChg chg="add del mod">
          <ac:chgData name="Alin Croitoru" userId="403c5f379bcb83bb" providerId="LiveId" clId="{123D1D10-3C7D-4452-8CF2-CD5CA872FB14}" dt="2023-02-10T09:46:02.043" v="1550" actId="21"/>
          <ac:spMkLst>
            <pc:docMk/>
            <pc:sldMk cId="372340774" sldId="343"/>
            <ac:spMk id="350" creationId="{EE16A56B-6719-42A0-A8B9-A1B23667A683}"/>
          </ac:spMkLst>
        </pc:spChg>
        <pc:spChg chg="add del mod">
          <ac:chgData name="Alin Croitoru" userId="403c5f379bcb83bb" providerId="LiveId" clId="{123D1D10-3C7D-4452-8CF2-CD5CA872FB14}" dt="2023-02-10T09:46:02.043" v="1550" actId="21"/>
          <ac:spMkLst>
            <pc:docMk/>
            <pc:sldMk cId="372340774" sldId="343"/>
            <ac:spMk id="359" creationId="{50FDE0C0-5950-E4D7-901B-03FF09F76C69}"/>
          </ac:spMkLst>
        </pc:spChg>
        <pc:spChg chg="add del mod">
          <ac:chgData name="Alin Croitoru" userId="403c5f379bcb83bb" providerId="LiveId" clId="{123D1D10-3C7D-4452-8CF2-CD5CA872FB14}" dt="2023-02-10T09:46:02.043" v="1550" actId="21"/>
          <ac:spMkLst>
            <pc:docMk/>
            <pc:sldMk cId="372340774" sldId="343"/>
            <ac:spMk id="365" creationId="{290A0801-7649-8280-F39B-D815F69EB967}"/>
          </ac:spMkLst>
        </pc:spChg>
        <pc:spChg chg="add del mod">
          <ac:chgData name="Alin Croitoru" userId="403c5f379bcb83bb" providerId="LiveId" clId="{123D1D10-3C7D-4452-8CF2-CD5CA872FB14}" dt="2023-02-06T20:20:58.805" v="438"/>
          <ac:spMkLst>
            <pc:docMk/>
            <pc:sldMk cId="372340774" sldId="343"/>
            <ac:spMk id="366" creationId="{C525DDD0-4C7F-2ADB-10F4-3248FCBAEF0D}"/>
          </ac:spMkLst>
        </pc:spChg>
        <pc:spChg chg="add del mod">
          <ac:chgData name="Alin Croitoru" userId="403c5f379bcb83bb" providerId="LiveId" clId="{123D1D10-3C7D-4452-8CF2-CD5CA872FB14}" dt="2023-02-10T09:46:02.043" v="1550" actId="21"/>
          <ac:spMkLst>
            <pc:docMk/>
            <pc:sldMk cId="372340774" sldId="343"/>
            <ac:spMk id="367" creationId="{C58CFCF2-7EE2-F012-5197-91FC6FAB5F2B}"/>
          </ac:spMkLst>
        </pc:spChg>
        <pc:spChg chg="add mod">
          <ac:chgData name="Alin Croitoru" userId="403c5f379bcb83bb" providerId="LiveId" clId="{123D1D10-3C7D-4452-8CF2-CD5CA872FB14}" dt="2023-02-10T09:46:12.106" v="1551" actId="1076"/>
          <ac:spMkLst>
            <pc:docMk/>
            <pc:sldMk cId="372340774" sldId="343"/>
            <ac:spMk id="372" creationId="{801A9549-DAAB-AA50-CE5B-82CE250DBADD}"/>
          </ac:spMkLst>
        </pc:spChg>
        <pc:spChg chg="add mod">
          <ac:chgData name="Alin Croitoru" userId="403c5f379bcb83bb" providerId="LiveId" clId="{123D1D10-3C7D-4452-8CF2-CD5CA872FB14}" dt="2023-02-10T09:46:12.106" v="1551" actId="1076"/>
          <ac:spMkLst>
            <pc:docMk/>
            <pc:sldMk cId="372340774" sldId="343"/>
            <ac:spMk id="374" creationId="{F29CEEA7-1415-2B3D-7445-5B589DDEF43E}"/>
          </ac:spMkLst>
        </pc:spChg>
        <pc:spChg chg="add mod">
          <ac:chgData name="Alin Croitoru" userId="403c5f379bcb83bb" providerId="LiveId" clId="{123D1D10-3C7D-4452-8CF2-CD5CA872FB14}" dt="2023-02-10T09:46:12.106" v="1551" actId="1076"/>
          <ac:spMkLst>
            <pc:docMk/>
            <pc:sldMk cId="372340774" sldId="343"/>
            <ac:spMk id="378" creationId="{AED2E7A6-0633-5496-3F2E-EE97C901BAF5}"/>
          </ac:spMkLst>
        </pc:spChg>
        <pc:spChg chg="add mod">
          <ac:chgData name="Alin Croitoru" userId="403c5f379bcb83bb" providerId="LiveId" clId="{123D1D10-3C7D-4452-8CF2-CD5CA872FB14}" dt="2023-02-10T09:46:12.106" v="1551" actId="1076"/>
          <ac:spMkLst>
            <pc:docMk/>
            <pc:sldMk cId="372340774" sldId="343"/>
            <ac:spMk id="380" creationId="{E180C333-2723-13FF-3C92-33E269453CE1}"/>
          </ac:spMkLst>
        </pc:spChg>
        <pc:spChg chg="add mod">
          <ac:chgData name="Alin Croitoru" userId="403c5f379bcb83bb" providerId="LiveId" clId="{123D1D10-3C7D-4452-8CF2-CD5CA872FB14}" dt="2023-02-10T09:46:12.106" v="1551" actId="1076"/>
          <ac:spMkLst>
            <pc:docMk/>
            <pc:sldMk cId="372340774" sldId="343"/>
            <ac:spMk id="391" creationId="{2A09AAAE-E6C2-4C13-3FA1-3E2C1FE1CE97}"/>
          </ac:spMkLst>
        </pc:spChg>
        <pc:spChg chg="add mod">
          <ac:chgData name="Alin Croitoru" userId="403c5f379bcb83bb" providerId="LiveId" clId="{123D1D10-3C7D-4452-8CF2-CD5CA872FB14}" dt="2023-02-10T09:46:12.106" v="1551" actId="1076"/>
          <ac:spMkLst>
            <pc:docMk/>
            <pc:sldMk cId="372340774" sldId="343"/>
            <ac:spMk id="393" creationId="{D0C399B2-6B02-A8CD-C010-74355CF44858}"/>
          </ac:spMkLst>
        </pc:spChg>
        <pc:spChg chg="add del mod">
          <ac:chgData name="Alin Croitoru" userId="403c5f379bcb83bb" providerId="LiveId" clId="{123D1D10-3C7D-4452-8CF2-CD5CA872FB14}" dt="2023-02-06T20:57:13.217" v="522"/>
          <ac:spMkLst>
            <pc:docMk/>
            <pc:sldMk cId="372340774" sldId="343"/>
            <ac:spMk id="394" creationId="{34EF8BAE-5D96-7197-CC08-6291155A7514}"/>
          </ac:spMkLst>
        </pc:spChg>
        <pc:spChg chg="add mod">
          <ac:chgData name="Alin Croitoru" userId="403c5f379bcb83bb" providerId="LiveId" clId="{123D1D10-3C7D-4452-8CF2-CD5CA872FB14}" dt="2023-02-10T09:46:12.106" v="1551" actId="1076"/>
          <ac:spMkLst>
            <pc:docMk/>
            <pc:sldMk cId="372340774" sldId="343"/>
            <ac:spMk id="395" creationId="{EB0A13AA-0462-9014-EC6D-7A282216F6CF}"/>
          </ac:spMkLst>
        </pc:spChg>
        <pc:spChg chg="add mod">
          <ac:chgData name="Alin Croitoru" userId="403c5f379bcb83bb" providerId="LiveId" clId="{123D1D10-3C7D-4452-8CF2-CD5CA872FB14}" dt="2023-02-10T09:46:12.106" v="1551" actId="1076"/>
          <ac:spMkLst>
            <pc:docMk/>
            <pc:sldMk cId="372340774" sldId="343"/>
            <ac:spMk id="396" creationId="{E8338EE7-D912-7FE2-979D-CBEE1BB0854F}"/>
          </ac:spMkLst>
        </pc:spChg>
        <pc:spChg chg="add del mod">
          <ac:chgData name="Alin Croitoru" userId="403c5f379bcb83bb" providerId="LiveId" clId="{123D1D10-3C7D-4452-8CF2-CD5CA872FB14}" dt="2023-02-06T21:06:35.646" v="588" actId="478"/>
          <ac:spMkLst>
            <pc:docMk/>
            <pc:sldMk cId="372340774" sldId="343"/>
            <ac:spMk id="397" creationId="{424BF981-18B8-BC53-D6FF-DFBC891C6ABB}"/>
          </ac:spMkLst>
        </pc:spChg>
        <pc:spChg chg="add mod">
          <ac:chgData name="Alin Croitoru" userId="403c5f379bcb83bb" providerId="LiveId" clId="{123D1D10-3C7D-4452-8CF2-CD5CA872FB14}" dt="2023-02-10T09:46:12.106" v="1551" actId="1076"/>
          <ac:spMkLst>
            <pc:docMk/>
            <pc:sldMk cId="372340774" sldId="343"/>
            <ac:spMk id="399" creationId="{46FE7F28-09C3-6354-F31B-E9EBA3E30E0B}"/>
          </ac:spMkLst>
        </pc:spChg>
        <pc:spChg chg="add mod">
          <ac:chgData name="Alin Croitoru" userId="403c5f379bcb83bb" providerId="LiveId" clId="{123D1D10-3C7D-4452-8CF2-CD5CA872FB14}" dt="2023-02-10T09:46:12.106" v="1551" actId="1076"/>
          <ac:spMkLst>
            <pc:docMk/>
            <pc:sldMk cId="372340774" sldId="343"/>
            <ac:spMk id="400" creationId="{1F1C0E7D-2855-4645-D1B4-6C34960C6B13}"/>
          </ac:spMkLst>
        </pc:spChg>
        <pc:spChg chg="add mod">
          <ac:chgData name="Alin Croitoru" userId="403c5f379bcb83bb" providerId="LiveId" clId="{123D1D10-3C7D-4452-8CF2-CD5CA872FB14}" dt="2023-02-10T09:46:12.106" v="1551" actId="1076"/>
          <ac:spMkLst>
            <pc:docMk/>
            <pc:sldMk cId="372340774" sldId="343"/>
            <ac:spMk id="403" creationId="{43D6DA3E-BCCC-B2B6-0C3F-7A061C739164}"/>
          </ac:spMkLst>
        </pc:spChg>
        <pc:spChg chg="add mod">
          <ac:chgData name="Alin Croitoru" userId="403c5f379bcb83bb" providerId="LiveId" clId="{123D1D10-3C7D-4452-8CF2-CD5CA872FB14}" dt="2023-02-10T09:46:12.106" v="1551" actId="1076"/>
          <ac:spMkLst>
            <pc:docMk/>
            <pc:sldMk cId="372340774" sldId="343"/>
            <ac:spMk id="405" creationId="{05B28249-AF97-C9B4-1392-FAC1AC2EC814}"/>
          </ac:spMkLst>
        </pc:spChg>
        <pc:spChg chg="add mod">
          <ac:chgData name="Alin Croitoru" userId="403c5f379bcb83bb" providerId="LiveId" clId="{123D1D10-3C7D-4452-8CF2-CD5CA872FB14}" dt="2023-02-10T09:46:12.106" v="1551" actId="1076"/>
          <ac:spMkLst>
            <pc:docMk/>
            <pc:sldMk cId="372340774" sldId="343"/>
            <ac:spMk id="406" creationId="{50320237-21FB-31B9-CF52-08A62224969F}"/>
          </ac:spMkLst>
        </pc:spChg>
        <pc:spChg chg="add mod">
          <ac:chgData name="Alin Croitoru" userId="403c5f379bcb83bb" providerId="LiveId" clId="{123D1D10-3C7D-4452-8CF2-CD5CA872FB14}" dt="2023-02-10T09:46:12.106" v="1551" actId="1076"/>
          <ac:spMkLst>
            <pc:docMk/>
            <pc:sldMk cId="372340774" sldId="343"/>
            <ac:spMk id="419" creationId="{D6EBFC39-E65D-1691-7E9C-3485D0D44B88}"/>
          </ac:spMkLst>
        </pc:spChg>
        <pc:spChg chg="add mod">
          <ac:chgData name="Alin Croitoru" userId="403c5f379bcb83bb" providerId="LiveId" clId="{123D1D10-3C7D-4452-8CF2-CD5CA872FB14}" dt="2023-02-10T09:46:21.196" v="1553" actId="1076"/>
          <ac:spMkLst>
            <pc:docMk/>
            <pc:sldMk cId="372340774" sldId="343"/>
            <ac:spMk id="443" creationId="{7125CBDB-0400-C025-4068-0CD86BBFD007}"/>
          </ac:spMkLst>
        </pc:spChg>
        <pc:spChg chg="add mod">
          <ac:chgData name="Alin Croitoru" userId="403c5f379bcb83bb" providerId="LiveId" clId="{123D1D10-3C7D-4452-8CF2-CD5CA872FB14}" dt="2023-02-10T09:46:21.196" v="1553" actId="1076"/>
          <ac:spMkLst>
            <pc:docMk/>
            <pc:sldMk cId="372340774" sldId="343"/>
            <ac:spMk id="446" creationId="{EBA72753-A62F-47BD-AC8E-E42D51E87023}"/>
          </ac:spMkLst>
        </pc:spChg>
        <pc:spChg chg="add mod">
          <ac:chgData name="Alin Croitoru" userId="403c5f379bcb83bb" providerId="LiveId" clId="{123D1D10-3C7D-4452-8CF2-CD5CA872FB14}" dt="2023-02-10T09:46:21.196" v="1553" actId="1076"/>
          <ac:spMkLst>
            <pc:docMk/>
            <pc:sldMk cId="372340774" sldId="343"/>
            <ac:spMk id="447" creationId="{E384A0DB-B492-7530-C891-5010FD145F8E}"/>
          </ac:spMkLst>
        </pc:spChg>
        <pc:spChg chg="add mod">
          <ac:chgData name="Alin Croitoru" userId="403c5f379bcb83bb" providerId="LiveId" clId="{123D1D10-3C7D-4452-8CF2-CD5CA872FB14}" dt="2023-02-10T09:46:21.196" v="1553" actId="1076"/>
          <ac:spMkLst>
            <pc:docMk/>
            <pc:sldMk cId="372340774" sldId="343"/>
            <ac:spMk id="448" creationId="{19158C55-F5FA-A962-7001-A3599BCF6D61}"/>
          </ac:spMkLst>
        </pc:spChg>
        <pc:spChg chg="add mod">
          <ac:chgData name="Alin Croitoru" userId="403c5f379bcb83bb" providerId="LiveId" clId="{123D1D10-3C7D-4452-8CF2-CD5CA872FB14}" dt="2023-02-10T09:46:21.196" v="1553" actId="1076"/>
          <ac:spMkLst>
            <pc:docMk/>
            <pc:sldMk cId="372340774" sldId="343"/>
            <ac:spMk id="451" creationId="{531BBAE9-C4C1-AC90-9DFD-69D235AF1928}"/>
          </ac:spMkLst>
        </pc:spChg>
        <pc:spChg chg="add mod">
          <ac:chgData name="Alin Croitoru" userId="403c5f379bcb83bb" providerId="LiveId" clId="{123D1D10-3C7D-4452-8CF2-CD5CA872FB14}" dt="2023-02-10T09:46:21.196" v="1553" actId="1076"/>
          <ac:spMkLst>
            <pc:docMk/>
            <pc:sldMk cId="372340774" sldId="343"/>
            <ac:spMk id="453" creationId="{3C51C8CE-2156-EF78-BF1E-2C553998CDAE}"/>
          </ac:spMkLst>
        </pc:spChg>
        <pc:spChg chg="add mod">
          <ac:chgData name="Alin Croitoru" userId="403c5f379bcb83bb" providerId="LiveId" clId="{123D1D10-3C7D-4452-8CF2-CD5CA872FB14}" dt="2023-02-10T09:46:21.196" v="1553" actId="1076"/>
          <ac:spMkLst>
            <pc:docMk/>
            <pc:sldMk cId="372340774" sldId="343"/>
            <ac:spMk id="454" creationId="{F7BCE0CB-6D6E-70C4-9003-DB14CA00D980}"/>
          </ac:spMkLst>
        </pc:spChg>
        <pc:spChg chg="add mod">
          <ac:chgData name="Alin Croitoru" userId="403c5f379bcb83bb" providerId="LiveId" clId="{123D1D10-3C7D-4452-8CF2-CD5CA872FB14}" dt="2023-02-10T09:46:21.196" v="1553" actId="1076"/>
          <ac:spMkLst>
            <pc:docMk/>
            <pc:sldMk cId="372340774" sldId="343"/>
            <ac:spMk id="455" creationId="{8E8C9D7C-97DC-AD36-8C53-1FA0A71CB4D2}"/>
          </ac:spMkLst>
        </pc:spChg>
        <pc:spChg chg="add mod">
          <ac:chgData name="Alin Croitoru" userId="403c5f379bcb83bb" providerId="LiveId" clId="{123D1D10-3C7D-4452-8CF2-CD5CA872FB14}" dt="2023-02-10T09:46:21.196" v="1553" actId="1076"/>
          <ac:spMkLst>
            <pc:docMk/>
            <pc:sldMk cId="372340774" sldId="343"/>
            <ac:spMk id="457" creationId="{4B3B8CC9-B268-D29C-6EBF-5675CCFC7EF1}"/>
          </ac:spMkLst>
        </pc:spChg>
        <pc:spChg chg="add mod">
          <ac:chgData name="Alin Croitoru" userId="403c5f379bcb83bb" providerId="LiveId" clId="{123D1D10-3C7D-4452-8CF2-CD5CA872FB14}" dt="2023-02-10T09:46:21.196" v="1553" actId="1076"/>
          <ac:spMkLst>
            <pc:docMk/>
            <pc:sldMk cId="372340774" sldId="343"/>
            <ac:spMk id="459" creationId="{341D706E-C2AF-2B56-99B7-23F7200A5578}"/>
          </ac:spMkLst>
        </pc:spChg>
        <pc:spChg chg="add mod">
          <ac:chgData name="Alin Croitoru" userId="403c5f379bcb83bb" providerId="LiveId" clId="{123D1D10-3C7D-4452-8CF2-CD5CA872FB14}" dt="2023-02-10T09:46:21.196" v="1553" actId="1076"/>
          <ac:spMkLst>
            <pc:docMk/>
            <pc:sldMk cId="372340774" sldId="343"/>
            <ac:spMk id="460" creationId="{3E2A3333-37D1-D890-97D8-A80E9B22272D}"/>
          </ac:spMkLst>
        </pc:spChg>
        <pc:spChg chg="add mod">
          <ac:chgData name="Alin Croitoru" userId="403c5f379bcb83bb" providerId="LiveId" clId="{123D1D10-3C7D-4452-8CF2-CD5CA872FB14}" dt="2023-02-11T09:06:14.700" v="1605" actId="1076"/>
          <ac:spMkLst>
            <pc:docMk/>
            <pc:sldMk cId="372340774" sldId="343"/>
            <ac:spMk id="461" creationId="{74B473CA-A5E1-D99C-D507-B0E42117CA27}"/>
          </ac:spMkLst>
        </pc:spChg>
        <pc:spChg chg="add mod">
          <ac:chgData name="Alin Croitoru" userId="403c5f379bcb83bb" providerId="LiveId" clId="{123D1D10-3C7D-4452-8CF2-CD5CA872FB14}" dt="2023-02-10T09:46:21.196" v="1553" actId="1076"/>
          <ac:spMkLst>
            <pc:docMk/>
            <pc:sldMk cId="372340774" sldId="343"/>
            <ac:spMk id="462" creationId="{8443C837-A17A-451E-195F-90C5FE94CD5C}"/>
          </ac:spMkLst>
        </pc:spChg>
        <pc:spChg chg="add mod">
          <ac:chgData name="Alin Croitoru" userId="403c5f379bcb83bb" providerId="LiveId" clId="{123D1D10-3C7D-4452-8CF2-CD5CA872FB14}" dt="2023-02-10T09:46:21.196" v="1553" actId="1076"/>
          <ac:spMkLst>
            <pc:docMk/>
            <pc:sldMk cId="372340774" sldId="343"/>
            <ac:spMk id="465" creationId="{4B85B40C-C944-2BE6-346D-0691060A0059}"/>
          </ac:spMkLst>
        </pc:spChg>
        <pc:spChg chg="add mod">
          <ac:chgData name="Alin Croitoru" userId="403c5f379bcb83bb" providerId="LiveId" clId="{123D1D10-3C7D-4452-8CF2-CD5CA872FB14}" dt="2023-02-10T09:46:21.196" v="1553" actId="1076"/>
          <ac:spMkLst>
            <pc:docMk/>
            <pc:sldMk cId="372340774" sldId="343"/>
            <ac:spMk id="466" creationId="{767C9FA1-5E2F-EA05-C33D-CAC94DDC32F1}"/>
          </ac:spMkLst>
        </pc:spChg>
        <pc:spChg chg="add mod">
          <ac:chgData name="Alin Croitoru" userId="403c5f379bcb83bb" providerId="LiveId" clId="{123D1D10-3C7D-4452-8CF2-CD5CA872FB14}" dt="2023-02-11T09:06:10.134" v="1604" actId="1076"/>
          <ac:spMkLst>
            <pc:docMk/>
            <pc:sldMk cId="372340774" sldId="343"/>
            <ac:spMk id="467" creationId="{E89F6618-8A26-340D-891D-2E2A8575D640}"/>
          </ac:spMkLst>
        </pc:spChg>
        <pc:picChg chg="add del mod">
          <ac:chgData name="Alin Croitoru" userId="403c5f379bcb83bb" providerId="LiveId" clId="{123D1D10-3C7D-4452-8CF2-CD5CA872FB14}" dt="2023-02-11T09:12:23.775" v="1656"/>
          <ac:picMkLst>
            <pc:docMk/>
            <pc:sldMk cId="372340774" sldId="343"/>
            <ac:picMk id="3" creationId="{EE9AE119-95A4-6AE2-0993-C8F2C7A8944E}"/>
          </ac:picMkLst>
        </pc:picChg>
        <pc:picChg chg="add del mod">
          <ac:chgData name="Alin Croitoru" userId="403c5f379bcb83bb" providerId="LiveId" clId="{123D1D10-3C7D-4452-8CF2-CD5CA872FB14}" dt="2023-02-11T09:15:21.580" v="1667"/>
          <ac:picMkLst>
            <pc:docMk/>
            <pc:sldMk cId="372340774" sldId="343"/>
            <ac:picMk id="6" creationId="{30A88C80-98AA-AF1D-2B09-C3641566616E}"/>
          </ac:picMkLst>
        </pc:picChg>
        <pc:picChg chg="add del mod ord">
          <ac:chgData name="Alin Croitoru" userId="403c5f379bcb83bb" providerId="LiveId" clId="{123D1D10-3C7D-4452-8CF2-CD5CA872FB14}" dt="2023-02-11T09:15:34.294" v="1668"/>
          <ac:picMkLst>
            <pc:docMk/>
            <pc:sldMk cId="372340774" sldId="343"/>
            <ac:picMk id="10" creationId="{DBD5EE48-2650-5D39-9720-B46356392632}"/>
          </ac:picMkLst>
        </pc:picChg>
        <pc:picChg chg="add del mod">
          <ac:chgData name="Alin Croitoru" userId="403c5f379bcb83bb" providerId="LiveId" clId="{123D1D10-3C7D-4452-8CF2-CD5CA872FB14}" dt="2023-02-11T09:16:23.284" v="1672"/>
          <ac:picMkLst>
            <pc:docMk/>
            <pc:sldMk cId="372340774" sldId="343"/>
            <ac:picMk id="11" creationId="{8832B696-9478-ACCB-B90C-7C3B2988F34A}"/>
          </ac:picMkLst>
        </pc:picChg>
        <pc:picChg chg="add del mod ord">
          <ac:chgData name="Alin Croitoru" userId="403c5f379bcb83bb" providerId="LiveId" clId="{123D1D10-3C7D-4452-8CF2-CD5CA872FB14}" dt="2023-02-11T09:16:37.698" v="1673"/>
          <ac:picMkLst>
            <pc:docMk/>
            <pc:sldMk cId="372340774" sldId="343"/>
            <ac:picMk id="14" creationId="{E9180F4C-5C91-A8C7-C684-EAEAF9001769}"/>
          </ac:picMkLst>
        </pc:picChg>
        <pc:picChg chg="add del mod">
          <ac:chgData name="Alin Croitoru" userId="403c5f379bcb83bb" providerId="LiveId" clId="{123D1D10-3C7D-4452-8CF2-CD5CA872FB14}" dt="2023-02-11T09:19:44.965" v="1675"/>
          <ac:picMkLst>
            <pc:docMk/>
            <pc:sldMk cId="372340774" sldId="343"/>
            <ac:picMk id="15" creationId="{43C998B1-548B-2F1E-8C8B-5F0C67DB1920}"/>
          </ac:picMkLst>
        </pc:picChg>
        <pc:picChg chg="add del mod ord">
          <ac:chgData name="Alin Croitoru" userId="403c5f379bcb83bb" providerId="LiveId" clId="{123D1D10-3C7D-4452-8CF2-CD5CA872FB14}" dt="2023-02-11T09:20:24.958" v="1676"/>
          <ac:picMkLst>
            <pc:docMk/>
            <pc:sldMk cId="372340774" sldId="343"/>
            <ac:picMk id="18" creationId="{5EB6FF9B-9807-410A-966A-F62DEA7FE968}"/>
          </ac:picMkLst>
        </pc:picChg>
        <pc:picChg chg="add del mod">
          <ac:chgData name="Alin Croitoru" userId="403c5f379bcb83bb" providerId="LiveId" clId="{123D1D10-3C7D-4452-8CF2-CD5CA872FB14}" dt="2023-02-11T09:21:28.380" v="1678"/>
          <ac:picMkLst>
            <pc:docMk/>
            <pc:sldMk cId="372340774" sldId="343"/>
            <ac:picMk id="19" creationId="{D1432EB8-E56C-2C00-A8A7-48E331F9E7B9}"/>
          </ac:picMkLst>
        </pc:picChg>
        <pc:picChg chg="add del mod ord">
          <ac:chgData name="Alin Croitoru" userId="403c5f379bcb83bb" providerId="LiveId" clId="{123D1D10-3C7D-4452-8CF2-CD5CA872FB14}" dt="2023-02-11T09:21:36.822" v="1679"/>
          <ac:picMkLst>
            <pc:docMk/>
            <pc:sldMk cId="372340774" sldId="343"/>
            <ac:picMk id="26" creationId="{B6D3BC22-8BD8-57F5-7165-88327E9953AF}"/>
          </ac:picMkLst>
        </pc:picChg>
        <pc:picChg chg="add del mod">
          <ac:chgData name="Alin Croitoru" userId="403c5f379bcb83bb" providerId="LiveId" clId="{123D1D10-3C7D-4452-8CF2-CD5CA872FB14}" dt="2023-02-11T09:21:38.541" v="1681"/>
          <ac:picMkLst>
            <pc:docMk/>
            <pc:sldMk cId="372340774" sldId="343"/>
            <ac:picMk id="27" creationId="{ED9F2E0A-27BF-E42D-A383-C290D8AA33B6}"/>
          </ac:picMkLst>
        </pc:picChg>
        <pc:picChg chg="add del mod ord">
          <ac:chgData name="Alin Croitoru" userId="403c5f379bcb83bb" providerId="LiveId" clId="{123D1D10-3C7D-4452-8CF2-CD5CA872FB14}" dt="2023-02-11T09:22:18.594" v="1682"/>
          <ac:picMkLst>
            <pc:docMk/>
            <pc:sldMk cId="372340774" sldId="343"/>
            <ac:picMk id="30" creationId="{FB023D8C-0A44-1D05-B9EF-7729928CA746}"/>
          </ac:picMkLst>
        </pc:picChg>
        <pc:picChg chg="add del mod">
          <ac:chgData name="Alin Croitoru" userId="403c5f379bcb83bb" providerId="LiveId" clId="{123D1D10-3C7D-4452-8CF2-CD5CA872FB14}" dt="2023-02-11T09:22:20.243" v="1684"/>
          <ac:picMkLst>
            <pc:docMk/>
            <pc:sldMk cId="372340774" sldId="343"/>
            <ac:picMk id="31" creationId="{71AC8AAF-7AA4-E3AB-0D1E-DCAFE894833D}"/>
          </ac:picMkLst>
        </pc:picChg>
        <pc:picChg chg="add del mod ord">
          <ac:chgData name="Alin Croitoru" userId="403c5f379bcb83bb" providerId="LiveId" clId="{123D1D10-3C7D-4452-8CF2-CD5CA872FB14}" dt="2023-02-11T09:22:39.528" v="1685"/>
          <ac:picMkLst>
            <pc:docMk/>
            <pc:sldMk cId="372340774" sldId="343"/>
            <ac:picMk id="33" creationId="{4AE5047F-0052-30CC-7E3E-265309DE7E25}"/>
          </ac:picMkLst>
        </pc:picChg>
        <pc:picChg chg="add del mod">
          <ac:chgData name="Alin Croitoru" userId="403c5f379bcb83bb" providerId="LiveId" clId="{123D1D10-3C7D-4452-8CF2-CD5CA872FB14}" dt="2023-02-11T09:22:40.993" v="1687"/>
          <ac:picMkLst>
            <pc:docMk/>
            <pc:sldMk cId="372340774" sldId="343"/>
            <ac:picMk id="34" creationId="{BCC04B3C-9174-1446-AA87-FF61592453B3}"/>
          </ac:picMkLst>
        </pc:picChg>
        <pc:picChg chg="add del mod ord">
          <ac:chgData name="Alin Croitoru" userId="403c5f379bcb83bb" providerId="LiveId" clId="{123D1D10-3C7D-4452-8CF2-CD5CA872FB14}" dt="2023-02-11T09:23:00.349" v="1688"/>
          <ac:picMkLst>
            <pc:docMk/>
            <pc:sldMk cId="372340774" sldId="343"/>
            <ac:picMk id="36" creationId="{9E61FFD7-2AEE-C84F-D57D-1DCF8CF45935}"/>
          </ac:picMkLst>
        </pc:picChg>
        <pc:picChg chg="add del mod">
          <ac:chgData name="Alin Croitoru" userId="403c5f379bcb83bb" providerId="LiveId" clId="{123D1D10-3C7D-4452-8CF2-CD5CA872FB14}" dt="2023-02-11T09:23:02.005" v="1690"/>
          <ac:picMkLst>
            <pc:docMk/>
            <pc:sldMk cId="372340774" sldId="343"/>
            <ac:picMk id="37" creationId="{8706B14F-A71D-B5B9-C679-BB71410F4376}"/>
          </ac:picMkLst>
        </pc:picChg>
        <pc:picChg chg="add del mod ord">
          <ac:chgData name="Alin Croitoru" userId="403c5f379bcb83bb" providerId="LiveId" clId="{123D1D10-3C7D-4452-8CF2-CD5CA872FB14}" dt="2023-02-11T09:23:27.479" v="1691"/>
          <ac:picMkLst>
            <pc:docMk/>
            <pc:sldMk cId="372340774" sldId="343"/>
            <ac:picMk id="39" creationId="{8451ED65-69EE-B2DF-1DED-08772CEFBE2C}"/>
          </ac:picMkLst>
        </pc:picChg>
        <pc:picChg chg="add del mod">
          <ac:chgData name="Alin Croitoru" userId="403c5f379bcb83bb" providerId="LiveId" clId="{123D1D10-3C7D-4452-8CF2-CD5CA872FB14}" dt="2023-02-11T09:23:30.254" v="1693"/>
          <ac:picMkLst>
            <pc:docMk/>
            <pc:sldMk cId="372340774" sldId="343"/>
            <ac:picMk id="40" creationId="{FDE27A22-CF10-BDC7-B335-4A4A12DFED6E}"/>
          </ac:picMkLst>
        </pc:picChg>
        <pc:picChg chg="add del mod ord">
          <ac:chgData name="Alin Croitoru" userId="403c5f379bcb83bb" providerId="LiveId" clId="{123D1D10-3C7D-4452-8CF2-CD5CA872FB14}" dt="2023-02-11T09:24:09.997" v="1694"/>
          <ac:picMkLst>
            <pc:docMk/>
            <pc:sldMk cId="372340774" sldId="343"/>
            <ac:picMk id="43" creationId="{03A895E8-A235-221C-A33A-B5B30B53E01C}"/>
          </ac:picMkLst>
        </pc:picChg>
        <pc:picChg chg="add del mod">
          <ac:chgData name="Alin Croitoru" userId="403c5f379bcb83bb" providerId="LiveId" clId="{123D1D10-3C7D-4452-8CF2-CD5CA872FB14}" dt="2023-02-11T09:25:15.747" v="1698"/>
          <ac:picMkLst>
            <pc:docMk/>
            <pc:sldMk cId="372340774" sldId="343"/>
            <ac:picMk id="44" creationId="{F9E883B1-1962-30BF-6386-69B600672AC6}"/>
          </ac:picMkLst>
        </pc:picChg>
        <pc:picChg chg="add del mod ord">
          <ac:chgData name="Alin Croitoru" userId="403c5f379bcb83bb" providerId="LiveId" clId="{123D1D10-3C7D-4452-8CF2-CD5CA872FB14}" dt="2023-02-11T09:25:40.720" v="1699"/>
          <ac:picMkLst>
            <pc:docMk/>
            <pc:sldMk cId="372340774" sldId="343"/>
            <ac:picMk id="51" creationId="{6867835F-B7EA-F635-2AB4-F950041C7B9E}"/>
          </ac:picMkLst>
        </pc:picChg>
        <pc:picChg chg="add del mod">
          <ac:chgData name="Alin Croitoru" userId="403c5f379bcb83bb" providerId="LiveId" clId="{123D1D10-3C7D-4452-8CF2-CD5CA872FB14}" dt="2023-02-11T09:25:44.030" v="1701"/>
          <ac:picMkLst>
            <pc:docMk/>
            <pc:sldMk cId="372340774" sldId="343"/>
            <ac:picMk id="52" creationId="{0EC55CA0-C268-FC3C-8E9C-4BB939EB2C29}"/>
          </ac:picMkLst>
        </pc:picChg>
        <pc:picChg chg="add del mod ord">
          <ac:chgData name="Alin Croitoru" userId="403c5f379bcb83bb" providerId="LiveId" clId="{123D1D10-3C7D-4452-8CF2-CD5CA872FB14}" dt="2023-02-11T09:26:23.102" v="1702"/>
          <ac:picMkLst>
            <pc:docMk/>
            <pc:sldMk cId="372340774" sldId="343"/>
            <ac:picMk id="55" creationId="{0E1AC5B2-1E83-4AA4-6AEA-6F45A61DE290}"/>
          </ac:picMkLst>
        </pc:picChg>
        <pc:picChg chg="add mod">
          <ac:chgData name="Alin Croitoru" userId="403c5f379bcb83bb" providerId="LiveId" clId="{123D1D10-3C7D-4452-8CF2-CD5CA872FB14}" dt="2023-02-11T09:26:23.102" v="1702"/>
          <ac:picMkLst>
            <pc:docMk/>
            <pc:sldMk cId="372340774" sldId="343"/>
            <ac:picMk id="56" creationId="{988E3F22-81B7-6DDC-BAE1-043355F40BBE}"/>
          </ac:picMkLst>
        </pc:picChg>
        <pc:picChg chg="del">
          <ac:chgData name="Alin Croitoru" userId="403c5f379bcb83bb" providerId="LiveId" clId="{123D1D10-3C7D-4452-8CF2-CD5CA872FB14}" dt="2023-02-06T19:12:07.957" v="137" actId="478"/>
          <ac:picMkLst>
            <pc:docMk/>
            <pc:sldMk cId="372340774" sldId="343"/>
            <ac:picMk id="322" creationId="{7207A820-7A46-19AE-01E4-1D71EB00FB2E}"/>
          </ac:picMkLst>
        </pc:picChg>
        <pc:cxnChg chg="add del mod">
          <ac:chgData name="Alin Croitoru" userId="403c5f379bcb83bb" providerId="LiveId" clId="{123D1D10-3C7D-4452-8CF2-CD5CA872FB14}" dt="2023-02-10T09:46:02.043" v="1550" actId="21"/>
          <ac:cxnSpMkLst>
            <pc:docMk/>
            <pc:sldMk cId="372340774" sldId="343"/>
            <ac:cxnSpMk id="6" creationId="{F86F2AF1-B67A-0ACD-8E8D-B5D30D4D4580}"/>
          </ac:cxnSpMkLst>
        </pc:cxnChg>
        <pc:cxnChg chg="add del mod">
          <ac:chgData name="Alin Croitoru" userId="403c5f379bcb83bb" providerId="LiveId" clId="{123D1D10-3C7D-4452-8CF2-CD5CA872FB14}" dt="2023-02-10T09:46:02.043" v="1550" actId="21"/>
          <ac:cxnSpMkLst>
            <pc:docMk/>
            <pc:sldMk cId="372340774" sldId="343"/>
            <ac:cxnSpMk id="12" creationId="{53C15106-E282-7DB5-E8FF-FBD93C9BF0BE}"/>
          </ac:cxnSpMkLst>
        </pc:cxnChg>
        <pc:cxnChg chg="add del mod">
          <ac:chgData name="Alin Croitoru" userId="403c5f379bcb83bb" providerId="LiveId" clId="{123D1D10-3C7D-4452-8CF2-CD5CA872FB14}" dt="2023-02-10T09:46:02.043" v="1550" actId="21"/>
          <ac:cxnSpMkLst>
            <pc:docMk/>
            <pc:sldMk cId="372340774" sldId="343"/>
            <ac:cxnSpMk id="14" creationId="{23EF20ED-6D04-601D-336E-4ACDACB9BDB4}"/>
          </ac:cxnSpMkLst>
        </pc:cxnChg>
        <pc:cxnChg chg="add del mod">
          <ac:chgData name="Alin Croitoru" userId="403c5f379bcb83bb" providerId="LiveId" clId="{123D1D10-3C7D-4452-8CF2-CD5CA872FB14}" dt="2023-02-06T20:19:28.474" v="423" actId="478"/>
          <ac:cxnSpMkLst>
            <pc:docMk/>
            <pc:sldMk cId="372340774" sldId="343"/>
            <ac:cxnSpMk id="22" creationId="{B4193525-9E61-D572-CC2A-D9A9884A2334}"/>
          </ac:cxnSpMkLst>
        </pc:cxnChg>
        <pc:cxnChg chg="add del mod">
          <ac:chgData name="Alin Croitoru" userId="403c5f379bcb83bb" providerId="LiveId" clId="{123D1D10-3C7D-4452-8CF2-CD5CA872FB14}" dt="2023-02-10T09:46:02.043" v="1550" actId="21"/>
          <ac:cxnSpMkLst>
            <pc:docMk/>
            <pc:sldMk cId="372340774" sldId="343"/>
            <ac:cxnSpMk id="29" creationId="{3FB024A0-F5FC-E800-FF35-AFCD8C0BDEE9}"/>
          </ac:cxnSpMkLst>
        </pc:cxnChg>
        <pc:cxnChg chg="add del mod">
          <ac:chgData name="Alin Croitoru" userId="403c5f379bcb83bb" providerId="LiveId" clId="{123D1D10-3C7D-4452-8CF2-CD5CA872FB14}" dt="2023-02-06T19:23:13.780" v="195" actId="478"/>
          <ac:cxnSpMkLst>
            <pc:docMk/>
            <pc:sldMk cId="372340774" sldId="343"/>
            <ac:cxnSpMk id="31" creationId="{C910837B-2878-C222-F8BC-C10DE3D323CB}"/>
          </ac:cxnSpMkLst>
        </pc:cxnChg>
        <pc:cxnChg chg="add del mod">
          <ac:chgData name="Alin Croitoru" userId="403c5f379bcb83bb" providerId="LiveId" clId="{123D1D10-3C7D-4452-8CF2-CD5CA872FB14}" dt="2023-02-10T09:46:02.043" v="1550" actId="21"/>
          <ac:cxnSpMkLst>
            <pc:docMk/>
            <pc:sldMk cId="372340774" sldId="343"/>
            <ac:cxnSpMk id="33" creationId="{1DE009B1-4AE6-4D97-2FCD-E230D4A2CE22}"/>
          </ac:cxnSpMkLst>
        </pc:cxnChg>
        <pc:cxnChg chg="add del mod">
          <ac:chgData name="Alin Croitoru" userId="403c5f379bcb83bb" providerId="LiveId" clId="{123D1D10-3C7D-4452-8CF2-CD5CA872FB14}" dt="2023-02-10T09:46:02.043" v="1550" actId="21"/>
          <ac:cxnSpMkLst>
            <pc:docMk/>
            <pc:sldMk cId="372340774" sldId="343"/>
            <ac:cxnSpMk id="37" creationId="{9DF281EB-6EE3-2C24-24E2-C9CD51FB6545}"/>
          </ac:cxnSpMkLst>
        </pc:cxnChg>
        <pc:cxnChg chg="add del mod">
          <ac:chgData name="Alin Croitoru" userId="403c5f379bcb83bb" providerId="LiveId" clId="{123D1D10-3C7D-4452-8CF2-CD5CA872FB14}" dt="2023-02-10T09:46:02.043" v="1550" actId="21"/>
          <ac:cxnSpMkLst>
            <pc:docMk/>
            <pc:sldMk cId="372340774" sldId="343"/>
            <ac:cxnSpMk id="324" creationId="{AC567584-01D4-CEF0-82EA-AB022070E3B4}"/>
          </ac:cxnSpMkLst>
        </pc:cxnChg>
        <pc:cxnChg chg="add del mod">
          <ac:chgData name="Alin Croitoru" userId="403c5f379bcb83bb" providerId="LiveId" clId="{123D1D10-3C7D-4452-8CF2-CD5CA872FB14}" dt="2023-02-10T09:46:02.043" v="1550" actId="21"/>
          <ac:cxnSpMkLst>
            <pc:docMk/>
            <pc:sldMk cId="372340774" sldId="343"/>
            <ac:cxnSpMk id="333" creationId="{2034D436-6DA8-94BA-5BFB-42D1777C231E}"/>
          </ac:cxnSpMkLst>
        </pc:cxnChg>
        <pc:cxnChg chg="add del mod">
          <ac:chgData name="Alin Croitoru" userId="403c5f379bcb83bb" providerId="LiveId" clId="{123D1D10-3C7D-4452-8CF2-CD5CA872FB14}" dt="2023-02-10T09:46:02.043" v="1550" actId="21"/>
          <ac:cxnSpMkLst>
            <pc:docMk/>
            <pc:sldMk cId="372340774" sldId="343"/>
            <ac:cxnSpMk id="352" creationId="{343D3584-C574-63A1-CB15-59C85987D9B9}"/>
          </ac:cxnSpMkLst>
        </pc:cxnChg>
        <pc:cxnChg chg="add del mod">
          <ac:chgData name="Alin Croitoru" userId="403c5f379bcb83bb" providerId="LiveId" clId="{123D1D10-3C7D-4452-8CF2-CD5CA872FB14}" dt="2023-02-10T09:46:02.043" v="1550" actId="21"/>
          <ac:cxnSpMkLst>
            <pc:docMk/>
            <pc:sldMk cId="372340774" sldId="343"/>
            <ac:cxnSpMk id="358" creationId="{8A42C81D-4656-0018-D56E-266E2F84A53F}"/>
          </ac:cxnSpMkLst>
        </pc:cxnChg>
        <pc:cxnChg chg="add mod">
          <ac:chgData name="Alin Croitoru" userId="403c5f379bcb83bb" providerId="LiveId" clId="{123D1D10-3C7D-4452-8CF2-CD5CA872FB14}" dt="2023-02-10T09:46:12.106" v="1551" actId="1076"/>
          <ac:cxnSpMkLst>
            <pc:docMk/>
            <pc:sldMk cId="372340774" sldId="343"/>
            <ac:cxnSpMk id="376" creationId="{34C91BF0-3D45-8A48-253F-863F9806BC92}"/>
          </ac:cxnSpMkLst>
        </pc:cxnChg>
        <pc:cxnChg chg="add mod">
          <ac:chgData name="Alin Croitoru" userId="403c5f379bcb83bb" providerId="LiveId" clId="{123D1D10-3C7D-4452-8CF2-CD5CA872FB14}" dt="2023-02-10T09:46:12.106" v="1551" actId="1076"/>
          <ac:cxnSpMkLst>
            <pc:docMk/>
            <pc:sldMk cId="372340774" sldId="343"/>
            <ac:cxnSpMk id="383" creationId="{D40AEC12-5D35-BE71-B58B-7A4E71577E11}"/>
          </ac:cxnSpMkLst>
        </pc:cxnChg>
        <pc:cxnChg chg="add mod">
          <ac:chgData name="Alin Croitoru" userId="403c5f379bcb83bb" providerId="LiveId" clId="{123D1D10-3C7D-4452-8CF2-CD5CA872FB14}" dt="2023-02-10T09:46:12.106" v="1551" actId="1076"/>
          <ac:cxnSpMkLst>
            <pc:docMk/>
            <pc:sldMk cId="372340774" sldId="343"/>
            <ac:cxnSpMk id="389" creationId="{407C1976-8508-2483-50F2-00C76DDDFA98}"/>
          </ac:cxnSpMkLst>
        </pc:cxnChg>
        <pc:cxnChg chg="add mod">
          <ac:chgData name="Alin Croitoru" userId="403c5f379bcb83bb" providerId="LiveId" clId="{123D1D10-3C7D-4452-8CF2-CD5CA872FB14}" dt="2023-02-10T09:46:12.106" v="1551" actId="1076"/>
          <ac:cxnSpMkLst>
            <pc:docMk/>
            <pc:sldMk cId="372340774" sldId="343"/>
            <ac:cxnSpMk id="398" creationId="{47B86BA3-9480-D9DD-B1AD-82519729624A}"/>
          </ac:cxnSpMkLst>
        </pc:cxnChg>
        <pc:cxnChg chg="add mod">
          <ac:chgData name="Alin Croitoru" userId="403c5f379bcb83bb" providerId="LiveId" clId="{123D1D10-3C7D-4452-8CF2-CD5CA872FB14}" dt="2023-02-10T09:46:12.106" v="1551" actId="1076"/>
          <ac:cxnSpMkLst>
            <pc:docMk/>
            <pc:sldMk cId="372340774" sldId="343"/>
            <ac:cxnSpMk id="401" creationId="{0786B46E-8D37-BF9B-CB7C-3DA7DE339DB8}"/>
          </ac:cxnSpMkLst>
        </pc:cxnChg>
        <pc:cxnChg chg="add mod">
          <ac:chgData name="Alin Croitoru" userId="403c5f379bcb83bb" providerId="LiveId" clId="{123D1D10-3C7D-4452-8CF2-CD5CA872FB14}" dt="2023-02-10T09:46:12.106" v="1551" actId="1076"/>
          <ac:cxnSpMkLst>
            <pc:docMk/>
            <pc:sldMk cId="372340774" sldId="343"/>
            <ac:cxnSpMk id="402" creationId="{6F57CE5A-53C0-0D61-61BA-3942F7EB8B67}"/>
          </ac:cxnSpMkLst>
        </pc:cxnChg>
        <pc:cxnChg chg="add mod">
          <ac:chgData name="Alin Croitoru" userId="403c5f379bcb83bb" providerId="LiveId" clId="{123D1D10-3C7D-4452-8CF2-CD5CA872FB14}" dt="2023-02-10T09:46:21.196" v="1553" actId="1076"/>
          <ac:cxnSpMkLst>
            <pc:docMk/>
            <pc:sldMk cId="372340774" sldId="343"/>
            <ac:cxnSpMk id="442" creationId="{A74F0FD6-B47E-BC1E-068F-EBB08BEBD162}"/>
          </ac:cxnSpMkLst>
        </pc:cxnChg>
        <pc:cxnChg chg="add mod">
          <ac:chgData name="Alin Croitoru" userId="403c5f379bcb83bb" providerId="LiveId" clId="{123D1D10-3C7D-4452-8CF2-CD5CA872FB14}" dt="2023-02-10T09:46:21.196" v="1553" actId="1076"/>
          <ac:cxnSpMkLst>
            <pc:docMk/>
            <pc:sldMk cId="372340774" sldId="343"/>
            <ac:cxnSpMk id="444" creationId="{C544F6B1-0E18-21A7-5796-3F067BC4D61E}"/>
          </ac:cxnSpMkLst>
        </pc:cxnChg>
        <pc:cxnChg chg="add mod">
          <ac:chgData name="Alin Croitoru" userId="403c5f379bcb83bb" providerId="LiveId" clId="{123D1D10-3C7D-4452-8CF2-CD5CA872FB14}" dt="2023-02-10T09:46:21.196" v="1553" actId="1076"/>
          <ac:cxnSpMkLst>
            <pc:docMk/>
            <pc:sldMk cId="372340774" sldId="343"/>
            <ac:cxnSpMk id="445" creationId="{951409DD-FB11-CE65-74B4-23AD618D80B9}"/>
          </ac:cxnSpMkLst>
        </pc:cxnChg>
        <pc:cxnChg chg="add mod">
          <ac:chgData name="Alin Croitoru" userId="403c5f379bcb83bb" providerId="LiveId" clId="{123D1D10-3C7D-4452-8CF2-CD5CA872FB14}" dt="2023-02-10T09:46:21.196" v="1553" actId="1076"/>
          <ac:cxnSpMkLst>
            <pc:docMk/>
            <pc:sldMk cId="372340774" sldId="343"/>
            <ac:cxnSpMk id="449" creationId="{11825265-86EF-615A-DDDC-DCC7E7978C64}"/>
          </ac:cxnSpMkLst>
        </pc:cxnChg>
        <pc:cxnChg chg="add mod">
          <ac:chgData name="Alin Croitoru" userId="403c5f379bcb83bb" providerId="LiveId" clId="{123D1D10-3C7D-4452-8CF2-CD5CA872FB14}" dt="2023-02-10T09:46:21.196" v="1553" actId="1076"/>
          <ac:cxnSpMkLst>
            <pc:docMk/>
            <pc:sldMk cId="372340774" sldId="343"/>
            <ac:cxnSpMk id="450" creationId="{30AD9314-8305-3698-E742-45B5DA160751}"/>
          </ac:cxnSpMkLst>
        </pc:cxnChg>
        <pc:cxnChg chg="add mod">
          <ac:chgData name="Alin Croitoru" userId="403c5f379bcb83bb" providerId="LiveId" clId="{123D1D10-3C7D-4452-8CF2-CD5CA872FB14}" dt="2023-02-10T09:46:21.196" v="1553" actId="1076"/>
          <ac:cxnSpMkLst>
            <pc:docMk/>
            <pc:sldMk cId="372340774" sldId="343"/>
            <ac:cxnSpMk id="452" creationId="{4D69F945-0A78-454A-9D1B-76CE0740AA97}"/>
          </ac:cxnSpMkLst>
        </pc:cxnChg>
        <pc:cxnChg chg="add mod">
          <ac:chgData name="Alin Croitoru" userId="403c5f379bcb83bb" providerId="LiveId" clId="{123D1D10-3C7D-4452-8CF2-CD5CA872FB14}" dt="2023-02-10T09:46:21.196" v="1553" actId="1076"/>
          <ac:cxnSpMkLst>
            <pc:docMk/>
            <pc:sldMk cId="372340774" sldId="343"/>
            <ac:cxnSpMk id="456" creationId="{ECB6BF46-E01A-3BAA-E508-75D17D42144C}"/>
          </ac:cxnSpMkLst>
        </pc:cxnChg>
        <pc:cxnChg chg="add mod">
          <ac:chgData name="Alin Croitoru" userId="403c5f379bcb83bb" providerId="LiveId" clId="{123D1D10-3C7D-4452-8CF2-CD5CA872FB14}" dt="2023-02-10T09:46:21.196" v="1553" actId="1076"/>
          <ac:cxnSpMkLst>
            <pc:docMk/>
            <pc:sldMk cId="372340774" sldId="343"/>
            <ac:cxnSpMk id="458" creationId="{6BAF8CCF-E201-F19B-057D-DC7C04DFC679}"/>
          </ac:cxnSpMkLst>
        </pc:cxnChg>
        <pc:cxnChg chg="add mod">
          <ac:chgData name="Alin Croitoru" userId="403c5f379bcb83bb" providerId="LiveId" clId="{123D1D10-3C7D-4452-8CF2-CD5CA872FB14}" dt="2023-02-10T09:46:21.196" v="1553" actId="1076"/>
          <ac:cxnSpMkLst>
            <pc:docMk/>
            <pc:sldMk cId="372340774" sldId="343"/>
            <ac:cxnSpMk id="463" creationId="{8C7E1AC9-F4F5-F7B8-59C9-244B218E3189}"/>
          </ac:cxnSpMkLst>
        </pc:cxnChg>
        <pc:cxnChg chg="add mod">
          <ac:chgData name="Alin Croitoru" userId="403c5f379bcb83bb" providerId="LiveId" clId="{123D1D10-3C7D-4452-8CF2-CD5CA872FB14}" dt="2023-02-10T09:46:21.196" v="1553" actId="1076"/>
          <ac:cxnSpMkLst>
            <pc:docMk/>
            <pc:sldMk cId="372340774" sldId="343"/>
            <ac:cxnSpMk id="464" creationId="{1A6F12A3-6573-1F6E-C86F-61D20AF71BD4}"/>
          </ac:cxnSpMkLst>
        </pc:cxnChg>
      </pc:sldChg>
      <pc:sldChg chg="addSp delSp modSp add del mod">
        <pc:chgData name="Alin Croitoru" userId="403c5f379bcb83bb" providerId="LiveId" clId="{123D1D10-3C7D-4452-8CF2-CD5CA872FB14}" dt="2023-02-12T18:57:37.275" v="1737"/>
        <pc:sldMkLst>
          <pc:docMk/>
          <pc:sldMk cId="1603572941" sldId="344"/>
        </pc:sldMkLst>
        <pc:spChg chg="mod">
          <ac:chgData name="Alin Croitoru" userId="403c5f379bcb83bb" providerId="LiveId" clId="{123D1D10-3C7D-4452-8CF2-CD5CA872FB14}" dt="2023-02-10T09:43:17.059" v="1532" actId="1076"/>
          <ac:spMkLst>
            <pc:docMk/>
            <pc:sldMk cId="1603572941" sldId="344"/>
            <ac:spMk id="5" creationId="{6E92732E-7387-6151-BBDB-C346EE09D054}"/>
          </ac:spMkLst>
        </pc:spChg>
        <pc:spChg chg="mod">
          <ac:chgData name="Alin Croitoru" userId="403c5f379bcb83bb" providerId="LiveId" clId="{123D1D10-3C7D-4452-8CF2-CD5CA872FB14}" dt="2023-02-10T09:14:28.179" v="1409" actId="1076"/>
          <ac:spMkLst>
            <pc:docMk/>
            <pc:sldMk cId="1603572941" sldId="344"/>
            <ac:spMk id="6" creationId="{8AF33B1D-1A99-E020-804A-38DA001F818C}"/>
          </ac:spMkLst>
        </pc:spChg>
        <pc:spChg chg="add del mod">
          <ac:chgData name="Alin Croitoru" userId="403c5f379bcb83bb" providerId="LiveId" clId="{123D1D10-3C7D-4452-8CF2-CD5CA872FB14}" dt="2023-02-10T09:41:40.343" v="1501" actId="478"/>
          <ac:spMkLst>
            <pc:docMk/>
            <pc:sldMk cId="1603572941" sldId="344"/>
            <ac:spMk id="8" creationId="{37E9865B-BABA-FC37-D3D7-4F11C1D7E7DB}"/>
          </ac:spMkLst>
        </pc:spChg>
        <pc:picChg chg="del">
          <ac:chgData name="Alin Croitoru" userId="403c5f379bcb83bb" providerId="LiveId" clId="{123D1D10-3C7D-4452-8CF2-CD5CA872FB14}" dt="2023-02-10T09:35:36.364" v="1496" actId="478"/>
          <ac:picMkLst>
            <pc:docMk/>
            <pc:sldMk cId="1603572941" sldId="344"/>
            <ac:picMk id="2" creationId="{E622FC57-083C-3CDB-D3DA-54475BBE73FC}"/>
          </ac:picMkLst>
        </pc:picChg>
        <pc:picChg chg="add mod">
          <ac:chgData name="Alin Croitoru" userId="403c5f379bcb83bb" providerId="LiveId" clId="{123D1D10-3C7D-4452-8CF2-CD5CA872FB14}" dt="2023-02-10T11:57:53.477" v="1560" actId="1076"/>
          <ac:picMkLst>
            <pc:docMk/>
            <pc:sldMk cId="1603572941" sldId="344"/>
            <ac:picMk id="3" creationId="{A7F6B9A7-51B9-796D-EDFD-B66CEAB9B735}"/>
          </ac:picMkLst>
        </pc:picChg>
        <pc:picChg chg="add del mod">
          <ac:chgData name="Alin Croitoru" userId="403c5f379bcb83bb" providerId="LiveId" clId="{123D1D10-3C7D-4452-8CF2-CD5CA872FB14}" dt="2023-02-10T09:36:03.470" v="1498" actId="478"/>
          <ac:picMkLst>
            <pc:docMk/>
            <pc:sldMk cId="1603572941" sldId="344"/>
            <ac:picMk id="7" creationId="{50AC62C2-85BF-5C07-7529-9C2D59D51AC9}"/>
          </ac:picMkLst>
        </pc:picChg>
      </pc:sldChg>
      <pc:sldChg chg="add del">
        <pc:chgData name="Alin Croitoru" userId="403c5f379bcb83bb" providerId="LiveId" clId="{123D1D10-3C7D-4452-8CF2-CD5CA872FB14}" dt="2023-02-12T18:57:37.275" v="1737"/>
        <pc:sldMkLst>
          <pc:docMk/>
          <pc:sldMk cId="3560839637" sldId="345"/>
        </pc:sldMkLst>
      </pc:sldChg>
      <pc:sldChg chg="add del">
        <pc:chgData name="Alin Croitoru" userId="403c5f379bcb83bb" providerId="LiveId" clId="{123D1D10-3C7D-4452-8CF2-CD5CA872FB14}" dt="2023-02-12T18:57:37.275" v="1737"/>
        <pc:sldMkLst>
          <pc:docMk/>
          <pc:sldMk cId="2893816484"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7F57C-B4BB-4D04-9D10-2B67F775E87B}" type="datetimeFigureOut">
              <a:rPr lang="en-US" smtClean="0"/>
              <a:t>1/10/25</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F3D6D-ECEC-4D46-934C-A61B951EF552}" type="slidenum">
              <a:rPr lang="en-US" smtClean="0"/>
              <a:t>‹#›</a:t>
            </a:fld>
            <a:endParaRPr lang="en-US"/>
          </a:p>
        </p:txBody>
      </p:sp>
    </p:spTree>
    <p:extLst>
      <p:ext uri="{BB962C8B-B14F-4D97-AF65-F5344CB8AC3E}">
        <p14:creationId xmlns:p14="http://schemas.microsoft.com/office/powerpoint/2010/main" val="3464889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1237" cy="3427413"/>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31411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Diffusion models can be categorized into three classes, according to the perspectives which introduced them.</a:t>
            </a:r>
          </a:p>
          <a:p>
            <a:endParaRPr lang="en-US" dirty="0"/>
          </a:p>
          <a:p>
            <a:pPr marL="171450" indent="-171450">
              <a:buFontTx/>
              <a:buChar char="-"/>
            </a:pPr>
            <a:r>
              <a:rPr lang="en-US" dirty="0"/>
              <a:t>Denoising Diffusion Probabilistic Models</a:t>
            </a:r>
          </a:p>
          <a:p>
            <a:pPr marL="0" indent="0">
              <a:buFontTx/>
              <a:buNone/>
            </a:pPr>
            <a:r>
              <a:rPr lang="en-US" dirty="0"/>
              <a:t>(</a:t>
            </a:r>
            <a:r>
              <a:rPr lang="en-US" dirty="0" err="1"/>
              <a:t>Animatie</a:t>
            </a:r>
            <a:r>
              <a:rPr lang="en-US" dirty="0"/>
              <a:t> 1)</a:t>
            </a:r>
          </a:p>
          <a:p>
            <a:pPr marL="171450" indent="-171450">
              <a:buFontTx/>
              <a:buChar char="-"/>
            </a:pPr>
            <a:r>
              <a:rPr lang="en-US" dirty="0"/>
              <a:t>Noise Conditioned Score Networks</a:t>
            </a:r>
          </a:p>
          <a:p>
            <a:pPr marL="0" indent="0">
              <a:buFontTx/>
              <a:buNone/>
            </a:pPr>
            <a:r>
              <a:rPr lang="en-US" dirty="0"/>
              <a:t>(</a:t>
            </a:r>
            <a:r>
              <a:rPr lang="en-US" dirty="0" err="1"/>
              <a:t>Animatie</a:t>
            </a:r>
            <a:r>
              <a:rPr lang="en-US" dirty="0"/>
              <a:t> 2)</a:t>
            </a:r>
          </a:p>
          <a:p>
            <a:pPr marL="171450" indent="-171450">
              <a:buFontTx/>
              <a:buChar char="-"/>
            </a:pPr>
            <a:r>
              <a:rPr lang="en-US" dirty="0"/>
              <a:t>And based on Stochastic Differential Equations</a:t>
            </a:r>
          </a:p>
          <a:p>
            <a:pPr marL="0" indent="0">
              <a:buFontTx/>
              <a:buNone/>
            </a:pP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10</a:t>
            </a:fld>
            <a:endParaRPr lang="en-US"/>
          </a:p>
        </p:txBody>
      </p:sp>
    </p:spTree>
    <p:extLst>
      <p:ext uri="{BB962C8B-B14F-4D97-AF65-F5344CB8AC3E}">
        <p14:creationId xmlns:p14="http://schemas.microsoft.com/office/powerpoint/2010/main" val="2450704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Let’s start with the first formulation of diffusion models, namely denoising diffusion probabilistic models.</a:t>
            </a:r>
          </a:p>
        </p:txBody>
      </p:sp>
      <p:sp>
        <p:nvSpPr>
          <p:cNvPr id="4" name="Substituent număr diapozitiv 3"/>
          <p:cNvSpPr>
            <a:spLocks noGrp="1"/>
          </p:cNvSpPr>
          <p:nvPr>
            <p:ph type="sldNum" sz="quarter" idx="5"/>
          </p:nvPr>
        </p:nvSpPr>
        <p:spPr/>
        <p:txBody>
          <a:bodyPr/>
          <a:lstStyle/>
          <a:p>
            <a:fld id="{0D4F3D6D-ECEC-4D46-934C-A61B951EF552}" type="slidenum">
              <a:rPr lang="en-US" smtClean="0"/>
              <a:t>11</a:t>
            </a:fld>
            <a:endParaRPr lang="en-US"/>
          </a:p>
        </p:txBody>
      </p:sp>
    </p:spTree>
    <p:extLst>
      <p:ext uri="{BB962C8B-B14F-4D97-AF65-F5344CB8AC3E}">
        <p14:creationId xmlns:p14="http://schemas.microsoft.com/office/powerpoint/2010/main" val="2033119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But first, let’s clarify some notations that will appear regularly in the following slides.</a:t>
            </a:r>
          </a:p>
          <a:p>
            <a:endParaRPr lang="en-US" dirty="0"/>
          </a:p>
          <a:p>
            <a:r>
              <a:rPr lang="en-US" dirty="0"/>
              <a:t>(Animatie1)</a:t>
            </a:r>
          </a:p>
          <a:p>
            <a:r>
              <a:rPr lang="en-US" dirty="0"/>
              <a:t>We will denote the true data distribution by P(x_0). The zero stands for the fact that the data is uncorrupted, it is in its original form.</a:t>
            </a:r>
          </a:p>
          <a:p>
            <a:r>
              <a:rPr lang="en-US" dirty="0"/>
              <a:t>(</a:t>
            </a:r>
            <a:r>
              <a:rPr lang="en-US" dirty="0" err="1"/>
              <a:t>Animatie</a:t>
            </a:r>
            <a:r>
              <a:rPr lang="en-US" dirty="0"/>
              <a:t> 2)</a:t>
            </a:r>
          </a:p>
          <a:p>
            <a:r>
              <a:rPr lang="en-US" dirty="0"/>
              <a:t> With this notation we will refer to normal distributions (</a:t>
            </a:r>
            <a:r>
              <a:rPr lang="en-US" dirty="0" err="1"/>
              <a:t>Animatie</a:t>
            </a:r>
            <a:r>
              <a:rPr lang="en-US" dirty="0"/>
              <a:t> 3) with the mean denoted by mu and (</a:t>
            </a:r>
            <a:r>
              <a:rPr lang="en-US" dirty="0" err="1"/>
              <a:t>animatie</a:t>
            </a:r>
            <a:r>
              <a:rPr lang="en-US" dirty="0"/>
              <a:t> 4) the variance sigma. (</a:t>
            </a:r>
            <a:r>
              <a:rPr lang="en-US" dirty="0" err="1"/>
              <a:t>Animatie</a:t>
            </a:r>
            <a:r>
              <a:rPr lang="en-US" dirty="0"/>
              <a:t> 5) The x denotes the sample that will be produced by this distribution.</a:t>
            </a:r>
          </a:p>
          <a:p>
            <a:r>
              <a:rPr lang="en-US" dirty="0"/>
              <a:t>(</a:t>
            </a:r>
            <a:r>
              <a:rPr lang="en-US" dirty="0" err="1"/>
              <a:t>Animatie</a:t>
            </a:r>
            <a:r>
              <a:rPr lang="en-US" dirty="0"/>
              <a:t> 6)</a:t>
            </a:r>
          </a:p>
          <a:p>
            <a:r>
              <a:rPr lang="en-US" dirty="0"/>
              <a:t>The  sampling from this distribution is equivalent with adding the mean mu to a standard gaussian sample which is scaled by the standard deviation, namely the square root of sigma.</a:t>
            </a:r>
          </a:p>
        </p:txBody>
      </p:sp>
      <p:sp>
        <p:nvSpPr>
          <p:cNvPr id="4" name="Substituent număr diapozitiv 3"/>
          <p:cNvSpPr>
            <a:spLocks noGrp="1"/>
          </p:cNvSpPr>
          <p:nvPr>
            <p:ph type="sldNum" sz="quarter" idx="5"/>
          </p:nvPr>
        </p:nvSpPr>
        <p:spPr/>
        <p:txBody>
          <a:bodyPr/>
          <a:lstStyle/>
          <a:p>
            <a:fld id="{0D4F3D6D-ECEC-4D46-934C-A61B951EF552}" type="slidenum">
              <a:rPr lang="en-US" smtClean="0"/>
              <a:t>12</a:t>
            </a:fld>
            <a:endParaRPr lang="en-US"/>
          </a:p>
        </p:txBody>
      </p:sp>
    </p:spTree>
    <p:extLst>
      <p:ext uri="{BB962C8B-B14F-4D97-AF65-F5344CB8AC3E}">
        <p14:creationId xmlns:p14="http://schemas.microsoft.com/office/powerpoint/2010/main" val="250103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Going back to diffusion models, Remember that this type of models consists of two processes:</a:t>
            </a:r>
          </a:p>
          <a:p>
            <a:pPr marL="171450" indent="-171450">
              <a:buFontTx/>
              <a:buChar char="-"/>
            </a:pPr>
            <a:r>
              <a:rPr lang="en-US" dirty="0"/>
              <a:t>The forward process</a:t>
            </a:r>
          </a:p>
          <a:p>
            <a:pPr marL="171450" indent="-171450">
              <a:buFontTx/>
              <a:buChar char="-"/>
            </a:pPr>
            <a:r>
              <a:rPr lang="en-US" dirty="0"/>
              <a:t>And the reverse process</a:t>
            </a:r>
          </a:p>
          <a:p>
            <a:pPr marL="0" indent="0">
              <a:buFontTx/>
              <a:buNone/>
            </a:pPr>
            <a:r>
              <a:rPr lang="en-US" dirty="0"/>
              <a:t>(</a:t>
            </a:r>
            <a:r>
              <a:rPr lang="en-US" dirty="0" err="1"/>
              <a:t>Animatie</a:t>
            </a:r>
            <a:r>
              <a:rPr lang="en-US" dirty="0"/>
              <a:t> 1)</a:t>
            </a:r>
          </a:p>
          <a:p>
            <a:pPr marL="0" indent="0">
              <a:buFontTx/>
              <a:buNone/>
            </a:pPr>
            <a:r>
              <a:rPr lang="en-US" dirty="0"/>
              <a:t>The forward process starts with a data sample x_0 from the true data distribution, denoted by p(x_0), and it is transformed into standard gaussian noise by adding small amounts of noise at each step.</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endParaRPr lang="en-US" dirty="0"/>
          </a:p>
          <a:p>
            <a:endParaRPr lang="en-US" dirty="0"/>
          </a:p>
          <a:p>
            <a:endParaRPr lang="en-US" dirty="0"/>
          </a:p>
          <a:p>
            <a:endParaRPr lang="en-US" dirty="0"/>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13</a:t>
            </a:fld>
            <a:endParaRPr lang="en-US"/>
          </a:p>
        </p:txBody>
      </p:sp>
    </p:spTree>
    <p:extLst>
      <p:ext uri="{BB962C8B-B14F-4D97-AF65-F5344CB8AC3E}">
        <p14:creationId xmlns:p14="http://schemas.microsoft.com/office/powerpoint/2010/main" val="1115943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indent="0">
              <a:buFontTx/>
              <a:buNone/>
            </a:pPr>
            <a:r>
              <a:rPr lang="en-US" dirty="0"/>
              <a:t>The reverse process is the actual generative process. It starts with a sample from the standard Gaussian distribution and learns to remove the noise from each step so that at the end of the process, the result will be a sample from the data distribution.</a:t>
            </a:r>
          </a:p>
          <a:p>
            <a:pPr marL="0" indent="0">
              <a:buFontTx/>
              <a:buNone/>
            </a:pPr>
            <a:endParaRPr lang="en-US" dirty="0"/>
          </a:p>
          <a:p>
            <a:pPr marL="0" indent="0">
              <a:buFontTx/>
              <a:buNone/>
            </a:pPr>
            <a:endParaRPr lang="en-US" dirty="0"/>
          </a:p>
          <a:p>
            <a:pPr marL="0" indent="0">
              <a:buFontTx/>
              <a:buNone/>
            </a:pPr>
            <a:endParaRPr lang="en-US" dirty="0"/>
          </a:p>
          <a:p>
            <a:pPr marL="0" indent="0">
              <a:buFontTx/>
              <a:buNone/>
            </a:pPr>
            <a:endParaRPr lang="en-US" dirty="0"/>
          </a:p>
          <a:p>
            <a:endParaRPr lang="en-US" dirty="0"/>
          </a:p>
          <a:p>
            <a:endParaRPr lang="en-US" dirty="0"/>
          </a:p>
          <a:p>
            <a:endParaRPr lang="en-US" dirty="0"/>
          </a:p>
          <a:p>
            <a:endParaRPr lang="en-US" dirty="0"/>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14</a:t>
            </a:fld>
            <a:endParaRPr lang="en-US"/>
          </a:p>
        </p:txBody>
      </p:sp>
    </p:spTree>
    <p:extLst>
      <p:ext uri="{BB962C8B-B14F-4D97-AF65-F5344CB8AC3E}">
        <p14:creationId xmlns:p14="http://schemas.microsoft.com/office/powerpoint/2010/main" val="255784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forward process of the DDPMs is a fixed Markovian process because the image at step t is sampled from a gaussian distribution, which has the mean close to the image of the previous step and a small variance.</a:t>
            </a:r>
          </a:p>
          <a:p>
            <a:endParaRPr lang="en-US" dirty="0"/>
          </a:p>
          <a:p>
            <a:r>
              <a:rPr lang="en-US" dirty="0"/>
              <a:t>Therefore, over many steps T, the pure noise is obtained by gradually removing the image information (</a:t>
            </a:r>
            <a:r>
              <a:rPr lang="en-US" dirty="0" err="1"/>
              <a:t>Animatie</a:t>
            </a:r>
            <a:r>
              <a:rPr lang="en-US" dirty="0"/>
              <a:t> 1) via changing the mean of the gaussian distributions and (</a:t>
            </a:r>
            <a:r>
              <a:rPr lang="en-US" dirty="0" err="1"/>
              <a:t>Animatie</a:t>
            </a:r>
            <a:r>
              <a:rPr lang="en-US" dirty="0"/>
              <a:t> 2) replacing it with noise modeled by </a:t>
            </a:r>
            <a:r>
              <a:rPr lang="en-US" dirty="0" err="1"/>
              <a:t>Beta_t</a:t>
            </a:r>
            <a:r>
              <a:rPr lang="en-US" dirty="0"/>
              <a:t>.</a:t>
            </a:r>
          </a:p>
          <a:p>
            <a:endParaRPr lang="en-US" dirty="0"/>
          </a:p>
          <a:p>
            <a:r>
              <a:rPr lang="en-US" dirty="0"/>
              <a:t>We emphasize that </a:t>
            </a:r>
            <a:r>
              <a:rPr lang="en-US" dirty="0" err="1"/>
              <a:t>Beta_t</a:t>
            </a:r>
            <a:r>
              <a:rPr lang="en-US" dirty="0"/>
              <a:t> is fixed, therefore the entire process is also fixed.</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15</a:t>
            </a:fld>
            <a:endParaRPr lang="en-US"/>
          </a:p>
        </p:txBody>
      </p:sp>
    </p:spTree>
    <p:extLst>
      <p:ext uri="{BB962C8B-B14F-4D97-AF65-F5344CB8AC3E}">
        <p14:creationId xmlns:p14="http://schemas.microsoft.com/office/powerpoint/2010/main" val="3106047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An important property of this design for the forward process is the ancestral sampling.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Specifically, a sample for a random time step t can be directly computed from the data point x_0, (</a:t>
            </a:r>
            <a:r>
              <a:rPr lang="en-US" dirty="0" err="1"/>
              <a:t>Animatie</a:t>
            </a:r>
            <a:r>
              <a:rPr lang="en-US" dirty="0"/>
              <a:t> 1) by following this normal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distribution is derived by applying iteratively all the transitions until the step t.</a:t>
            </a:r>
          </a:p>
          <a:p>
            <a:endParaRPr lang="en-US" dirty="0"/>
          </a:p>
          <a:p>
            <a:r>
              <a:rPr lang="en-US" dirty="0"/>
              <a:t>(</a:t>
            </a:r>
            <a:r>
              <a:rPr lang="en-US" dirty="0" err="1"/>
              <a:t>Animatie</a:t>
            </a:r>
            <a:r>
              <a:rPr lang="en-US" dirty="0"/>
              <a:t> 2)</a:t>
            </a:r>
          </a:p>
          <a:p>
            <a:r>
              <a:rPr lang="en-US" dirty="0" err="1"/>
              <a:t>Beta_hat_t</a:t>
            </a:r>
            <a:r>
              <a:rPr lang="en-US" dirty="0"/>
              <a:t> is just a notation for the product of 1-Beta_i where </a:t>
            </a:r>
            <a:r>
              <a:rPr lang="en-US" dirty="0" err="1"/>
              <a:t>i</a:t>
            </a:r>
            <a:r>
              <a:rPr lang="en-US" dirty="0"/>
              <a:t> goes from 1 up to the current t. Note that each 1-Beta_i is denoted by </a:t>
            </a:r>
            <a:r>
              <a:rPr lang="en-US" dirty="0" err="1"/>
              <a:t>alpha_i</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property makes the training more efficient because we can select a random time step t and get the noisy image for that t without computing the previous unnecessary noisy images.</a:t>
            </a:r>
          </a:p>
        </p:txBody>
      </p:sp>
      <p:sp>
        <p:nvSpPr>
          <p:cNvPr id="4" name="Substituent număr diapozitiv 3"/>
          <p:cNvSpPr>
            <a:spLocks noGrp="1"/>
          </p:cNvSpPr>
          <p:nvPr>
            <p:ph type="sldNum" sz="quarter" idx="5"/>
          </p:nvPr>
        </p:nvSpPr>
        <p:spPr/>
        <p:txBody>
          <a:bodyPr/>
          <a:lstStyle/>
          <a:p>
            <a:fld id="{0D4F3D6D-ECEC-4D46-934C-A61B951EF552}" type="slidenum">
              <a:rPr lang="en-US" smtClean="0"/>
              <a:t>16</a:t>
            </a:fld>
            <a:endParaRPr lang="en-US"/>
          </a:p>
        </p:txBody>
      </p:sp>
    </p:spTree>
    <p:extLst>
      <p:ext uri="{BB962C8B-B14F-4D97-AF65-F5344CB8AC3E}">
        <p14:creationId xmlns:p14="http://schemas.microsoft.com/office/powerpoint/2010/main" val="1287677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reverse process starts with a sample from the standard Gaussian distribution and yields data points by ideally following (</a:t>
            </a:r>
            <a:r>
              <a:rPr lang="en-US" dirty="0" err="1"/>
              <a:t>Animatie</a:t>
            </a:r>
            <a:r>
              <a:rPr lang="en-US" dirty="0"/>
              <a:t> 1) the transitions denoted by p(x_t-1|x_t).</a:t>
            </a:r>
          </a:p>
          <a:p>
            <a:r>
              <a:rPr lang="en-US" dirty="0"/>
              <a:t>The problem is that the probability distributions p(x_t-1|x_t) are intractable. (</a:t>
            </a:r>
            <a:r>
              <a:rPr lang="en-US" dirty="0" err="1"/>
              <a:t>Animatie</a:t>
            </a:r>
            <a:r>
              <a:rPr lang="en-US" dirty="0"/>
              <a:t> 2) However, they can be approximated with gaussian distributions if the variance schedule of the forward process contains values much smaller than 1. (</a:t>
            </a:r>
            <a:r>
              <a:rPr lang="en-US" dirty="0" err="1"/>
              <a:t>Animatie</a:t>
            </a:r>
            <a:r>
              <a:rPr lang="en-US" dirty="0"/>
              <a:t> 3) Therefore, a generative model would only need to predict the mean and the covariance matrix of this gaussian, given the noisy image and the current step of the process.</a:t>
            </a:r>
          </a:p>
          <a:p>
            <a:endParaRPr lang="en-US" dirty="0"/>
          </a:p>
          <a:p>
            <a:r>
              <a:rPr lang="en-US" dirty="0"/>
              <a:t>Before deriving the training procedure of this generative neural network, we motivate in the following slides the need of having small </a:t>
            </a:r>
            <a:r>
              <a:rPr lang="en-US" dirty="0" err="1"/>
              <a:t>Beta_ts</a:t>
            </a:r>
            <a:r>
              <a:rPr lang="en-US" dirty="0"/>
              <a:t>.</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17</a:t>
            </a:fld>
            <a:endParaRPr lang="en-US"/>
          </a:p>
        </p:txBody>
      </p:sp>
    </p:spTree>
    <p:extLst>
      <p:ext uri="{BB962C8B-B14F-4D97-AF65-F5344CB8AC3E}">
        <p14:creationId xmlns:p14="http://schemas.microsoft.com/office/powerpoint/2010/main" val="4096124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When we know that </a:t>
            </a:r>
            <a:r>
              <a:rPr lang="en-US" dirty="0" err="1"/>
              <a:t>xt</a:t>
            </a:r>
            <a:r>
              <a:rPr lang="en-US" dirty="0"/>
              <a:t> is created with a very small step modeled by </a:t>
            </a:r>
            <a:r>
              <a:rPr lang="en-US" dirty="0" err="1"/>
              <a:t>beta_t</a:t>
            </a:r>
            <a:r>
              <a:rPr lang="en-US" dirty="0"/>
              <a:t> in the forward process.</a:t>
            </a:r>
          </a:p>
          <a:p>
            <a:r>
              <a:rPr lang="en-US" dirty="0"/>
              <a:t>(</a:t>
            </a:r>
            <a:r>
              <a:rPr lang="en-US" dirty="0" err="1"/>
              <a:t>Animatie</a:t>
            </a:r>
            <a:r>
              <a:rPr lang="en-US" dirty="0"/>
              <a:t> 2)</a:t>
            </a:r>
          </a:p>
          <a:p>
            <a:r>
              <a:rPr lang="en-US" dirty="0"/>
              <a:t> It becomes more likely that xt−1 comes from a region close to where </a:t>
            </a:r>
            <a:r>
              <a:rPr lang="en-US" dirty="0" err="1"/>
              <a:t>xt</a:t>
            </a:r>
            <a:r>
              <a:rPr lang="en-US" dirty="0"/>
              <a:t> is observed, which allows us to model this region with a Gaussian distribution in the reverse process.</a:t>
            </a:r>
          </a:p>
        </p:txBody>
      </p:sp>
      <p:sp>
        <p:nvSpPr>
          <p:cNvPr id="4" name="Substituent număr diapozitiv 3"/>
          <p:cNvSpPr>
            <a:spLocks noGrp="1"/>
          </p:cNvSpPr>
          <p:nvPr>
            <p:ph type="sldNum" sz="quarter" idx="5"/>
          </p:nvPr>
        </p:nvSpPr>
        <p:spPr/>
        <p:txBody>
          <a:bodyPr/>
          <a:lstStyle/>
          <a:p>
            <a:fld id="{0D4F3D6D-ECEC-4D46-934C-A61B951EF552}" type="slidenum">
              <a:rPr lang="en-US" smtClean="0"/>
              <a:t>18</a:t>
            </a:fld>
            <a:endParaRPr lang="en-US"/>
          </a:p>
        </p:txBody>
      </p:sp>
    </p:spTree>
    <p:extLst>
      <p:ext uri="{BB962C8B-B14F-4D97-AF65-F5344CB8AC3E}">
        <p14:creationId xmlns:p14="http://schemas.microsoft.com/office/powerpoint/2010/main" val="1312659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(Animatie1)</a:t>
            </a:r>
          </a:p>
          <a:p>
            <a:r>
              <a:rPr lang="en-US" dirty="0"/>
              <a:t>In contrast if each </a:t>
            </a:r>
            <a:r>
              <a:rPr lang="en-US" dirty="0" err="1"/>
              <a:t>Beta_t</a:t>
            </a:r>
            <a:r>
              <a:rPr lang="en-US" dirty="0"/>
              <a:t> is large, when we observe an </a:t>
            </a:r>
            <a:r>
              <a:rPr lang="en-US" dirty="0" err="1"/>
              <a:t>x_t</a:t>
            </a:r>
            <a:r>
              <a:rPr lang="en-US" dirty="0"/>
              <a:t> (Animatie2) we will be less certain where the previous step of the chain x_t-1 was, because we could have reached </a:t>
            </a:r>
            <a:r>
              <a:rPr lang="en-US" dirty="0" err="1"/>
              <a:t>x_t</a:t>
            </a:r>
            <a:r>
              <a:rPr lang="en-US" dirty="0"/>
              <a:t> from many more regions.</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19</a:t>
            </a:fld>
            <a:endParaRPr lang="en-US"/>
          </a:p>
        </p:txBody>
      </p:sp>
    </p:spTree>
    <p:extLst>
      <p:ext uri="{BB962C8B-B14F-4D97-AF65-F5344CB8AC3E}">
        <p14:creationId xmlns:p14="http://schemas.microsoft.com/office/powerpoint/2010/main" val="2341779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agenda of our presentation starts with a short motivation and an overview of diffusion models.</a:t>
            </a:r>
          </a:p>
          <a:p>
            <a:r>
              <a:rPr lang="en-US" dirty="0"/>
              <a:t>(</a:t>
            </a:r>
            <a:r>
              <a:rPr lang="en-US" dirty="0" err="1"/>
              <a:t>Animatie</a:t>
            </a:r>
            <a:r>
              <a:rPr lang="en-US" dirty="0"/>
              <a:t> 2)</a:t>
            </a:r>
          </a:p>
          <a:p>
            <a:r>
              <a:rPr lang="en-US" dirty="0"/>
              <a:t>After that we will go through 3 formulations of this type of generative models:</a:t>
            </a:r>
          </a:p>
          <a:p>
            <a:pPr marL="171450" indent="-171450">
              <a:buFont typeface="Arial" panose="020B0604020202020204" pitchFamily="34" charset="0"/>
              <a:buChar char="•"/>
            </a:pPr>
            <a:r>
              <a:rPr lang="en-US" dirty="0"/>
              <a:t>Denoising diffusion probabilistic models</a:t>
            </a:r>
          </a:p>
          <a:p>
            <a:pPr marL="171450" indent="-171450">
              <a:buFont typeface="Arial" panose="020B0604020202020204" pitchFamily="34" charset="0"/>
              <a:buChar char="•"/>
            </a:pPr>
            <a:r>
              <a:rPr lang="en-US" dirty="0"/>
              <a:t>Noise Conditioned Score Networks</a:t>
            </a:r>
          </a:p>
          <a:p>
            <a:pPr marL="171450" indent="-171450">
              <a:buFont typeface="Arial" panose="020B0604020202020204" pitchFamily="34" charset="0"/>
              <a:buChar char="•"/>
            </a:pPr>
            <a:r>
              <a:rPr lang="en-US" dirty="0"/>
              <a:t>And the generalization of the previous two via Stochastic Differential Equations</a:t>
            </a:r>
          </a:p>
          <a:p>
            <a:pPr marL="0" indent="0">
              <a:buFont typeface="Arial" panose="020B0604020202020204" pitchFamily="34" charset="0"/>
              <a:buNone/>
            </a:pPr>
            <a:r>
              <a:rPr lang="en-US" dirty="0"/>
              <a:t>(</a:t>
            </a:r>
            <a:r>
              <a:rPr lang="en-US" dirty="0" err="1"/>
              <a:t>Animatie</a:t>
            </a:r>
            <a:r>
              <a:rPr lang="en-US" dirty="0"/>
              <a:t> 3)</a:t>
            </a:r>
          </a:p>
          <a:p>
            <a:pPr marL="0" indent="0">
              <a:buFont typeface="Arial" panose="020B0604020202020204" pitchFamily="34" charset="0"/>
              <a:buNone/>
            </a:pPr>
            <a:r>
              <a:rPr lang="en-US" dirty="0"/>
              <a:t>Further, we will address the guidance techniques used for conditional sampling.</a:t>
            </a:r>
          </a:p>
          <a:p>
            <a:pPr marL="0" indent="0">
              <a:buFont typeface="Arial" panose="020B0604020202020204" pitchFamily="34" charset="0"/>
              <a:buNone/>
            </a:pPr>
            <a:r>
              <a:rPr lang="en-US" dirty="0"/>
              <a:t>(</a:t>
            </a:r>
            <a:r>
              <a:rPr lang="en-US" dirty="0" err="1"/>
              <a:t>Animatie</a:t>
            </a:r>
            <a:r>
              <a:rPr lang="en-US" dirty="0"/>
              <a:t> 4)</a:t>
            </a:r>
          </a:p>
          <a:p>
            <a:pPr marL="0" indent="0">
              <a:buFont typeface="Arial" panose="020B0604020202020204" pitchFamily="34" charset="0"/>
              <a:buNone/>
            </a:pPr>
            <a:r>
              <a:rPr lang="en-US" dirty="0"/>
              <a:t>And lastly, we will cover the main directions of research found in the literature.</a:t>
            </a:r>
          </a:p>
          <a:p>
            <a:pPr marL="0" indent="0">
              <a:buFont typeface="Arial" panose="020B0604020202020204" pitchFamily="34" charset="0"/>
              <a:buNone/>
            </a:pP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a:t>
            </a:fld>
            <a:endParaRPr lang="en-US"/>
          </a:p>
        </p:txBody>
      </p:sp>
    </p:spTree>
    <p:extLst>
      <p:ext uri="{BB962C8B-B14F-4D97-AF65-F5344CB8AC3E}">
        <p14:creationId xmlns:p14="http://schemas.microsoft.com/office/powerpoint/2010/main" val="1016909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second property of the noise schedule </a:t>
            </a:r>
            <a:r>
              <a:rPr lang="en-US" dirty="0" err="1"/>
              <a:t>Beta_t</a:t>
            </a:r>
            <a:r>
              <a:rPr lang="en-US" dirty="0"/>
              <a:t> is that we need to have a large T, (</a:t>
            </a:r>
            <a:r>
              <a:rPr lang="en-US" dirty="0" err="1"/>
              <a:t>Animatie</a:t>
            </a:r>
            <a:r>
              <a:rPr lang="en-US" dirty="0"/>
              <a:t> 1) because the noise added at each step is small, (Animatie2) but, at the same time, the image must be destroyed. (</a:t>
            </a:r>
            <a:r>
              <a:rPr lang="en-US" dirty="0" err="1"/>
              <a:t>Animatie</a:t>
            </a:r>
            <a:r>
              <a:rPr lang="en-US" dirty="0"/>
              <a:t>) Hence, we need to perform many diffusion steps, which is equivalent to having a large T.</a:t>
            </a:r>
          </a:p>
        </p:txBody>
      </p:sp>
      <p:sp>
        <p:nvSpPr>
          <p:cNvPr id="4" name="Substituent număr diapozitiv 3"/>
          <p:cNvSpPr>
            <a:spLocks noGrp="1"/>
          </p:cNvSpPr>
          <p:nvPr>
            <p:ph type="sldNum" sz="quarter" idx="5"/>
          </p:nvPr>
        </p:nvSpPr>
        <p:spPr/>
        <p:txBody>
          <a:bodyPr/>
          <a:lstStyle/>
          <a:p>
            <a:fld id="{0D4F3D6D-ECEC-4D46-934C-A61B951EF552}" type="slidenum">
              <a:rPr lang="en-US" smtClean="0"/>
              <a:t>20</a:t>
            </a:fld>
            <a:endParaRPr lang="en-US"/>
          </a:p>
        </p:txBody>
      </p:sp>
    </p:spTree>
    <p:extLst>
      <p:ext uri="{BB962C8B-B14F-4D97-AF65-F5344CB8AC3E}">
        <p14:creationId xmlns:p14="http://schemas.microsoft.com/office/powerpoint/2010/main" val="1055507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Now we can go back to describing the training procedure.</a:t>
            </a:r>
          </a:p>
          <a:p>
            <a:r>
              <a:rPr lang="en-US" dirty="0"/>
              <a:t>(</a:t>
            </a:r>
            <a:r>
              <a:rPr lang="en-US" dirty="0" err="1"/>
              <a:t>Animatie</a:t>
            </a:r>
            <a:r>
              <a:rPr lang="en-US" dirty="0"/>
              <a:t> 1)</a:t>
            </a:r>
          </a:p>
          <a:p>
            <a:r>
              <a:rPr lang="en-US" dirty="0"/>
              <a:t>Remember that we need to train a neural network to approximate the posterior of the forward process with a gaussian distribution.</a:t>
            </a:r>
          </a:p>
          <a:p>
            <a:r>
              <a:rPr lang="en-US" dirty="0"/>
              <a:t>(</a:t>
            </a:r>
            <a:r>
              <a:rPr lang="en-US" dirty="0" err="1"/>
              <a:t>Animatie</a:t>
            </a:r>
            <a:r>
              <a:rPr lang="en-US" dirty="0"/>
              <a:t> 2)</a:t>
            </a:r>
          </a:p>
          <a:p>
            <a:r>
              <a:rPr lang="en-US" dirty="0"/>
              <a:t>The neural network must predict estimates for the mean and the covariance matrix of this gaussian.</a:t>
            </a:r>
          </a:p>
          <a:p>
            <a:r>
              <a:rPr lang="en-US" dirty="0"/>
              <a:t>(</a:t>
            </a:r>
            <a:r>
              <a:rPr lang="en-US" dirty="0" err="1"/>
              <a:t>Animatie</a:t>
            </a:r>
            <a:r>
              <a:rPr lang="en-US" dirty="0"/>
              <a:t> 3)</a:t>
            </a:r>
          </a:p>
          <a:p>
            <a:r>
              <a:rPr lang="en-US" dirty="0"/>
              <a:t>Theta denotes the weights of the neural network</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21</a:t>
            </a:fld>
            <a:endParaRPr lang="en-US"/>
          </a:p>
        </p:txBody>
      </p:sp>
    </p:spTree>
    <p:extLst>
      <p:ext uri="{BB962C8B-B14F-4D97-AF65-F5344CB8AC3E}">
        <p14:creationId xmlns:p14="http://schemas.microsoft.com/office/powerpoint/2010/main" val="742551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As a simplification, the authors of DDPMs observed that we can fix the variance instead of learning it. Thus, the neural network will predict only the mean of the gaussian distribution.</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22</a:t>
            </a:fld>
            <a:endParaRPr lang="en-US"/>
          </a:p>
        </p:txBody>
      </p:sp>
    </p:spTree>
    <p:extLst>
      <p:ext uri="{BB962C8B-B14F-4D97-AF65-F5344CB8AC3E}">
        <p14:creationId xmlns:p14="http://schemas.microsoft.com/office/powerpoint/2010/main" val="527464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To summarize, we need to train a U-Net-like neural network (</a:t>
            </a:r>
            <a:r>
              <a:rPr lang="en-US" dirty="0" err="1"/>
              <a:t>Animatie</a:t>
            </a:r>
            <a:r>
              <a:rPr lang="en-US" dirty="0"/>
              <a:t> 1) to approximate from a given image </a:t>
            </a:r>
            <a:r>
              <a:rPr lang="en-US" dirty="0" err="1"/>
              <a:t>x_t</a:t>
            </a:r>
            <a:r>
              <a:rPr lang="en-US" dirty="0"/>
              <a:t> (</a:t>
            </a:r>
            <a:r>
              <a:rPr lang="en-US" dirty="0" err="1"/>
              <a:t>Animatie</a:t>
            </a:r>
            <a:r>
              <a:rPr lang="en-US" dirty="0"/>
              <a:t> 2) and a time step t (</a:t>
            </a:r>
            <a:r>
              <a:rPr lang="en-US" dirty="0" err="1"/>
              <a:t>Animatie</a:t>
            </a:r>
            <a:r>
              <a:rPr lang="en-US" dirty="0"/>
              <a:t> 3) the mean of the probability distribution (</a:t>
            </a:r>
            <a:r>
              <a:rPr lang="en-US" dirty="0" err="1"/>
              <a:t>animatie</a:t>
            </a:r>
            <a:r>
              <a:rPr lang="en-US" dirty="0"/>
              <a:t> 4) from which we sample the next image (</a:t>
            </a:r>
            <a:r>
              <a:rPr lang="en-US" dirty="0" err="1"/>
              <a:t>animatie</a:t>
            </a:r>
            <a:r>
              <a:rPr lang="en-US" dirty="0"/>
              <a:t> 5).</a:t>
            </a:r>
          </a:p>
          <a:p>
            <a:r>
              <a:rPr lang="en-US" dirty="0"/>
              <a:t>(</a:t>
            </a:r>
            <a:r>
              <a:rPr lang="en-US" dirty="0" err="1"/>
              <a:t>Animatie</a:t>
            </a:r>
            <a:r>
              <a:rPr lang="en-US" dirty="0"/>
              <a:t> 6)</a:t>
            </a:r>
          </a:p>
          <a:p>
            <a:r>
              <a:rPr lang="en-US" dirty="0"/>
              <a:t>The time step t is represented with sinusoidal time embeddings, similar with the position embeddings used in transformers. (</a:t>
            </a:r>
            <a:r>
              <a:rPr lang="en-US" dirty="0" err="1"/>
              <a:t>Animatie</a:t>
            </a:r>
            <a:r>
              <a:rPr lang="en-US" dirty="0"/>
              <a:t> 7) These embeddings are processed by a multilayer perceptron before adding them to each residual block of the </a:t>
            </a:r>
            <a:r>
              <a:rPr lang="en-US" dirty="0" err="1"/>
              <a:t>UNet</a:t>
            </a: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23</a:t>
            </a:fld>
            <a:endParaRPr lang="en-US"/>
          </a:p>
        </p:txBody>
      </p:sp>
    </p:spTree>
    <p:extLst>
      <p:ext uri="{BB962C8B-B14F-4D97-AF65-F5344CB8AC3E}">
        <p14:creationId xmlns:p14="http://schemas.microsoft.com/office/powerpoint/2010/main" val="1691083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We train the neural network by maximizing the data likelihood, </a:t>
                </a:r>
                <a:r>
                  <a:rPr lang="en-US" dirty="0" err="1"/>
                  <a:t>p_theta</a:t>
                </a:r>
                <a:r>
                  <a:rPr lang="en-US" dirty="0"/>
                  <a:t>(x_0), which is equivalent with minimizing the negative log likelihood. We can not minimize this directly, but we compute the  variational bound as in VAEs.</a:t>
                </a:r>
              </a:p>
              <a:p>
                <a:endParaRPr lang="en-US" dirty="0"/>
              </a:p>
              <a:p>
                <a:r>
                  <a:rPr lang="en-US" dirty="0"/>
                  <a:t>And in fact, we can look at DDPMs as being a special case of VAEs, where: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2)</a:t>
                </a:r>
              </a:p>
              <a:p>
                <a:pPr marL="228600" indent="-228600">
                  <a:buAutoNum type="arabicParenR"/>
                </a:pPr>
                <a:r>
                  <a:rPr lang="en-US" dirty="0"/>
                  <a:t>The forward process is a fixed encoder that produces the chain of images x1:T instead of the latent z. So, in this case x1:T plays the role of the latent variable.</a:t>
                </a:r>
              </a:p>
              <a:p>
                <a:pPr marL="228600" indent="-228600">
                  <a:buAutoNum type="arabicParenR"/>
                </a:pPr>
                <a:r>
                  <a:rPr lang="en-US" dirty="0"/>
                  <a:t>And the reverse process is the decoder.</a:t>
                </a:r>
              </a:p>
              <a:p>
                <a:pPr marL="0" indent="0">
                  <a:buNone/>
                </a:pPr>
                <a:endParaRPr lang="en-US" dirty="0"/>
              </a:p>
            </p:txBody>
          </p:sp>
        </mc:Choice>
        <mc:Fallback xmlns="">
          <p:sp>
            <p:nvSpPr>
              <p:cNvPr id="3" name="Substituent note 2"/>
              <p:cNvSpPr>
                <a:spLocks noGrp="1"/>
              </p:cNvSpPr>
              <p:nvPr>
                <p:ph type="body" idx="1"/>
              </p:nvPr>
            </p:nvSpPr>
            <p:spPr/>
            <p:txBody>
              <a:bodyPr/>
              <a:lstStyle/>
              <a:p>
                <a:r>
                  <a:rPr lang="en-US"/>
                  <a:t>We train the denoising neural network by maximizing the data likelihood which is equivalent with minimizing the negative log likelihood. We can not minimize this directly, but we compute the  variational bound as in variational autoencoder, where the data x_0 is the observed variable and x1:T are the latent variables. For the full derivation of this bound please check our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formulation can be further extended to the objective from below, where  the middle term can be ignored because it does not depend on theta.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last term ensures that at each time step t, </a:t>
                </a:r>
                <a:r>
                  <a:rPr lang="en-US" i="0">
                    <a:latin typeface="Cambria Math" panose="02040503050406030204" pitchFamily="18" charset="0"/>
                  </a:rPr>
                  <a:t>𝑝_</a:t>
                </a:r>
                <a:r>
                  <a:rPr lang="en-US" i="0">
                    <a:latin typeface="Cambria Math" panose="02040503050406030204" pitchFamily="18" charset="0"/>
                    <a:ea typeface="Cambria Math" panose="02040503050406030204" pitchFamily="18" charset="0"/>
                  </a:rPr>
                  <a:t>𝜃 (</a:t>
                </a:r>
                <a:r>
                  <a:rPr lang="en-US" i="0">
                    <a:latin typeface="Cambria Math" panose="02040503050406030204" pitchFamily="18" charset="0"/>
                  </a:rPr>
                  <a:t>𝑥_(𝑡−1)│𝑥_𝑡 )</a:t>
                </a:r>
                <a:r>
                  <a:rPr lang="en-US"/>
                  <a:t>  is as close as possible to the true posterior of the forward process when conditioned on the original image.</a:t>
                </a:r>
              </a:p>
            </p:txBody>
          </p:sp>
        </mc:Fallback>
      </mc:AlternateContent>
      <p:sp>
        <p:nvSpPr>
          <p:cNvPr id="4" name="Substituent număr diapozitiv 3"/>
          <p:cNvSpPr>
            <a:spLocks noGrp="1"/>
          </p:cNvSpPr>
          <p:nvPr>
            <p:ph type="sldNum" sz="quarter" idx="5"/>
          </p:nvPr>
        </p:nvSpPr>
        <p:spPr/>
        <p:txBody>
          <a:bodyPr/>
          <a:lstStyle/>
          <a:p>
            <a:fld id="{0D4F3D6D-ECEC-4D46-934C-A61B951EF552}" type="slidenum">
              <a:rPr lang="en-US" smtClean="0"/>
              <a:t>24</a:t>
            </a:fld>
            <a:endParaRPr lang="en-US"/>
          </a:p>
        </p:txBody>
      </p:sp>
    </p:spTree>
    <p:extLst>
      <p:ext uri="{BB962C8B-B14F-4D97-AF65-F5344CB8AC3E}">
        <p14:creationId xmlns:p14="http://schemas.microsoft.com/office/powerpoint/2010/main" val="1055379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With this analogy in mind, we derive the bound by following the next steps:</a:t>
                </a:r>
              </a:p>
              <a:p>
                <a:r>
                  <a:rPr lang="en-US" dirty="0"/>
                  <a:t>(Animation 2)</a:t>
                </a:r>
              </a:p>
              <a:p>
                <a:pPr marL="171450" indent="-171450">
                  <a:buFont typeface="Arial" panose="020B0604020202020204" pitchFamily="34" charset="0"/>
                  <a:buChar char="•"/>
                </a:pPr>
                <a:r>
                  <a:rPr lang="en-US" dirty="0"/>
                  <a:t>We write the log likelihood as the log marginal of the joint probability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𝑇</m:t>
                        </m:r>
                      </m:sub>
                    </m:sSub>
                    <m:r>
                      <a:rPr lang="en-US" b="0" i="1" smtClean="0">
                        <a:latin typeface="Cambria Math" panose="02040503050406030204" pitchFamily="18" charset="0"/>
                        <a:ea typeface="Cambria Math" panose="02040503050406030204" pitchFamily="18" charset="0"/>
                      </a:rPr>
                      <m:t>)</m:t>
                    </m:r>
                  </m:oMath>
                </a14:m>
                <a:r>
                  <a:rPr lang="en-US" dirty="0"/>
                  <a:t> of the reverse</a:t>
                </a:r>
                <a:r>
                  <a:rPr lang="en-US" baseline="0" dirty="0"/>
                  <a:t>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(Animation 3)</a:t>
                </a:r>
                <a:endParaRPr lang="en-US" baseline="0" dirty="0"/>
              </a:p>
              <a:p>
                <a:pPr marL="171450" indent="-171450">
                  <a:buFont typeface="Arial" panose="020B0604020202020204" pitchFamily="34" charset="0"/>
                  <a:buChar char="•"/>
                </a:pPr>
                <a:r>
                  <a:rPr lang="en-US" dirty="0"/>
                  <a:t>We introduce the joint probability of the forward process conditioned on the initial image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baseline="0" dirty="0"/>
                  <a:t> in the right-hand side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t>
                </a:r>
                <a:r>
                  <a:rPr lang="en-US" dirty="0"/>
                  <a:t>Animation 4)</a:t>
                </a:r>
                <a:endParaRPr lang="en-US" baseline="0" dirty="0"/>
              </a:p>
              <a:p>
                <a:pPr marL="171450" indent="-171450">
                  <a:buFont typeface="Arial" panose="020B0604020202020204" pitchFamily="34" charset="0"/>
                  <a:buChar char="•"/>
                </a:pPr>
                <a:r>
                  <a:rPr lang="en-US" baseline="0" dirty="0"/>
                  <a:t>The result can be rewritten as an expected value of the forward process</a:t>
                </a:r>
              </a:p>
              <a:p>
                <a:pPr marL="0" indent="0">
                  <a:buFont typeface="Arial" panose="020B0604020202020204" pitchFamily="34" charset="0"/>
                  <a:buNone/>
                </a:pPr>
                <a:r>
                  <a:rPr lang="en-US" baseline="0" dirty="0"/>
                  <a:t>(Animation 5)</a:t>
                </a:r>
              </a:p>
              <a:p>
                <a:pPr marL="171450" indent="-171450">
                  <a:buFont typeface="Arial" panose="020B0604020202020204" pitchFamily="34" charset="0"/>
                  <a:buChar char="•"/>
                </a:pPr>
                <a:r>
                  <a:rPr lang="en-US" baseline="0" dirty="0"/>
                  <a:t>And if we apply Jensen inequality and multiply with -1, we will get our bound. </a:t>
                </a:r>
              </a:p>
              <a:p>
                <a:pPr marL="0" indent="0">
                  <a:buFont typeface="Arial" panose="020B0604020202020204" pitchFamily="34" charset="0"/>
                  <a:buNone/>
                </a:pPr>
                <a:r>
                  <a:rPr lang="en-US" baseline="0" dirty="0"/>
                  <a:t>The Jensen inequality states that</a:t>
                </a:r>
                <a:r>
                  <a:rPr lang="en-US" b="0" i="0" baseline="0" dirty="0">
                    <a:effectLst/>
                    <a:latin typeface="Arial" panose="020B0604020202020204" pitchFamily="34" charset="0"/>
                  </a:rPr>
                  <a:t> </a:t>
                </a:r>
                <a:r>
                  <a:rPr lang="en-US" b="0" i="0" dirty="0">
                    <a:effectLst/>
                    <a:latin typeface="Arial" panose="020B0604020202020204" pitchFamily="34" charset="0"/>
                  </a:rPr>
                  <a:t>given a random variable Y and a concave function f then f(E[Y]) &gt;= E[f(Y)]. In our case f is the logarithm, and the random variable is the forward process.</a:t>
                </a:r>
                <a:endParaRPr lang="en-US" dirty="0"/>
              </a:p>
            </p:txBody>
          </p:sp>
        </mc:Choice>
        <mc:Fallback xmlns="">
          <p:sp>
            <p:nvSpPr>
              <p:cNvPr id="3" name="Substituent note 2"/>
              <p:cNvSpPr>
                <a:spLocks noGrp="1"/>
              </p:cNvSpPr>
              <p:nvPr>
                <p:ph type="body" idx="1"/>
              </p:nvPr>
            </p:nvSpPr>
            <p:spPr/>
            <p:txBody>
              <a:bodyPr/>
              <a:lstStyle/>
              <a:p>
                <a:r>
                  <a:rPr lang="en-US"/>
                  <a:t>We train the denoising neural network by maximizing the data likelihood which is equivalent with minimizing the negative log likelihood. We can not minimize this directly, but we compute the  variational bound as in variational autoencoder, where the data x_0 is the observed variable and x1:T are the latent variables. For the full derivation of this bound please check our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formulation can be further extended to the objective from below, where  the middle term can be ignored because it does not depend on theta.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last term ensures that at each time step t, </a:t>
                </a:r>
                <a:r>
                  <a:rPr lang="en-US" i="0">
                    <a:latin typeface="Cambria Math" panose="02040503050406030204" pitchFamily="18" charset="0"/>
                  </a:rPr>
                  <a:t>𝑝_</a:t>
                </a:r>
                <a:r>
                  <a:rPr lang="en-US" i="0">
                    <a:latin typeface="Cambria Math" panose="02040503050406030204" pitchFamily="18" charset="0"/>
                    <a:ea typeface="Cambria Math" panose="02040503050406030204" pitchFamily="18" charset="0"/>
                  </a:rPr>
                  <a:t>𝜃 (</a:t>
                </a:r>
                <a:r>
                  <a:rPr lang="en-US" i="0">
                    <a:latin typeface="Cambria Math" panose="02040503050406030204" pitchFamily="18" charset="0"/>
                  </a:rPr>
                  <a:t>𝑥_(𝑡−1)│𝑥_𝑡 )</a:t>
                </a:r>
                <a:r>
                  <a:rPr lang="en-US"/>
                  <a:t>  is as close as possible to the true posterior of the forward process when conditioned on the original image.</a:t>
                </a:r>
              </a:p>
            </p:txBody>
          </p:sp>
        </mc:Fallback>
      </mc:AlternateContent>
      <p:sp>
        <p:nvSpPr>
          <p:cNvPr id="4" name="Substituent număr diapozitiv 3"/>
          <p:cNvSpPr>
            <a:spLocks noGrp="1"/>
          </p:cNvSpPr>
          <p:nvPr>
            <p:ph type="sldNum" sz="quarter" idx="5"/>
          </p:nvPr>
        </p:nvSpPr>
        <p:spPr/>
        <p:txBody>
          <a:bodyPr/>
          <a:lstStyle/>
          <a:p>
            <a:fld id="{0D4F3D6D-ECEC-4D46-934C-A61B951EF552}" type="slidenum">
              <a:rPr lang="en-US" smtClean="0"/>
              <a:t>25</a:t>
            </a:fld>
            <a:endParaRPr lang="en-US"/>
          </a:p>
        </p:txBody>
      </p:sp>
    </p:spTree>
    <p:extLst>
      <p:ext uri="{BB962C8B-B14F-4D97-AF65-F5344CB8AC3E}">
        <p14:creationId xmlns:p14="http://schemas.microsoft.com/office/powerpoint/2010/main" val="2283442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previous bound can be further extended if we exploit the fact that the forward process is Markovian.</a:t>
                </a:r>
              </a:p>
              <a:p>
                <a:r>
                  <a:rPr lang="en-US" dirty="0"/>
                  <a:t>(</a:t>
                </a:r>
                <a:r>
                  <a:rPr lang="en-US" dirty="0" err="1"/>
                  <a:t>Animatie</a:t>
                </a:r>
                <a:r>
                  <a:rPr lang="en-US" dirty="0"/>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final result. You can find more details about this derivation in our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Animatie</a:t>
                </a:r>
                <a:r>
                  <a:rPr lang="en-US" dirty="0"/>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middle term  of this objective can be ignored because it does not depend on theta.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term ensures that at each time step 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oMath>
                </a14:m>
                <a:r>
                  <a:rPr lang="en-US" dirty="0"/>
                  <a:t>  is as close as possible to the true posterior of the forward process when conditioned on the original image.</a:t>
                </a:r>
              </a:p>
            </p:txBody>
          </p:sp>
        </mc:Choice>
        <mc:Fallback xmlns="">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previous bound can be further extended if we exploit the fact that the forward process is Markovian.</a:t>
                </a:r>
              </a:p>
              <a:p>
                <a:r>
                  <a:rPr lang="en-US" dirty="0"/>
                  <a:t>(</a:t>
                </a:r>
                <a:r>
                  <a:rPr lang="en-US" dirty="0" err="1"/>
                  <a:t>Animatie</a:t>
                </a:r>
                <a:r>
                  <a:rPr lang="en-US" dirty="0"/>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final result. You can find more details about this derivation in our survey.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Animatie</a:t>
                </a:r>
                <a:r>
                  <a:rPr lang="en-US" dirty="0"/>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middle term  of this objective can be ignored because it does not depend on theta.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term ensures that at each time step t, </a:t>
                </a:r>
                <a:r>
                  <a:rPr lang="en-US" i="0">
                    <a:latin typeface="Cambria Math" panose="02040503050406030204" pitchFamily="18" charset="0"/>
                  </a:rPr>
                  <a:t>𝑝_</a:t>
                </a:r>
                <a:r>
                  <a:rPr lang="en-US" i="0">
                    <a:latin typeface="Cambria Math" panose="02040503050406030204" pitchFamily="18" charset="0"/>
                    <a:ea typeface="Cambria Math" panose="02040503050406030204" pitchFamily="18" charset="0"/>
                  </a:rPr>
                  <a:t>𝜃 (</a:t>
                </a:r>
                <a:r>
                  <a:rPr lang="en-US" i="0">
                    <a:latin typeface="Cambria Math" panose="02040503050406030204" pitchFamily="18" charset="0"/>
                  </a:rPr>
                  <a:t>𝑥_(𝑡−1)│𝑥_𝑡 )</a:t>
                </a:r>
                <a:r>
                  <a:rPr lang="en-US" dirty="0"/>
                  <a:t>  is as close as possible to the true posterior of the forward process when conditioned on the original image.</a:t>
                </a:r>
              </a:p>
            </p:txBody>
          </p:sp>
        </mc:Fallback>
      </mc:AlternateContent>
      <p:sp>
        <p:nvSpPr>
          <p:cNvPr id="4" name="Substituent număr diapozitiv 3"/>
          <p:cNvSpPr>
            <a:spLocks noGrp="1"/>
          </p:cNvSpPr>
          <p:nvPr>
            <p:ph type="sldNum" sz="quarter" idx="5"/>
          </p:nvPr>
        </p:nvSpPr>
        <p:spPr/>
        <p:txBody>
          <a:bodyPr/>
          <a:lstStyle/>
          <a:p>
            <a:fld id="{0D4F3D6D-ECEC-4D46-934C-A61B951EF552}" type="slidenum">
              <a:rPr lang="en-US" smtClean="0"/>
              <a:t>26</a:t>
            </a:fld>
            <a:endParaRPr lang="en-US"/>
          </a:p>
        </p:txBody>
      </p:sp>
    </p:spTree>
    <p:extLst>
      <p:ext uri="{BB962C8B-B14F-4D97-AF65-F5344CB8AC3E}">
        <p14:creationId xmlns:p14="http://schemas.microsoft.com/office/powerpoint/2010/main" val="1074088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We can stop the derivation at this form because the KL divergences of the last term are between 2 gaussians, so they have a closed form which can actually be formulated as an L2 distance between the means of these distributions.  Moreover, the first term of the loss basically measures the reconstruction error and can be addressed with an independent decoder.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 DDPMs paper introduced two simplifications that led to a more simple objective that is based on the noise in the image. </a:t>
            </a:r>
          </a:p>
          <a:p>
            <a:endParaRPr lang="en-US" dirty="0"/>
          </a:p>
          <a:p>
            <a:r>
              <a:rPr lang="en-US" dirty="0"/>
              <a:t>(</a:t>
            </a:r>
            <a:r>
              <a:rPr lang="en-US" dirty="0" err="1"/>
              <a:t>Animatie</a:t>
            </a:r>
            <a:r>
              <a:rPr lang="en-US" dirty="0"/>
              <a:t> 1)</a:t>
            </a:r>
          </a:p>
          <a:p>
            <a:r>
              <a:rPr lang="en-US" dirty="0"/>
              <a:t>The first simplification starts, as we mentioned earlier, from the observation that the posterior of the forward process conditioned on x_0 is tractable and it has a closed form given by this normal distribution. </a:t>
            </a:r>
          </a:p>
          <a:p>
            <a:r>
              <a:rPr lang="en-US" dirty="0"/>
              <a:t>(</a:t>
            </a:r>
            <a:r>
              <a:rPr lang="en-US" dirty="0" err="1"/>
              <a:t>Animatie</a:t>
            </a:r>
            <a:r>
              <a:rPr lang="en-US" dirty="0"/>
              <a: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the mean </a:t>
            </a:r>
            <a:r>
              <a:rPr lang="en-US" dirty="0" err="1"/>
              <a:t>mu_tilde</a:t>
            </a:r>
            <a:r>
              <a:rPr lang="en-US" dirty="0"/>
              <a:t> can be written as a function of </a:t>
            </a:r>
            <a:r>
              <a:rPr lang="en-US" dirty="0" err="1"/>
              <a:t>x_t</a:t>
            </a:r>
            <a:r>
              <a:rPr lang="en-US" dirty="0"/>
              <a:t> and the standard gaussian noise </a:t>
            </a:r>
            <a:r>
              <a:rPr lang="en-US" dirty="0" err="1"/>
              <a:t>z_t</a:t>
            </a:r>
            <a:r>
              <a:rPr lang="en-US" dirty="0"/>
              <a:t> , and the variance </a:t>
            </a:r>
            <a:r>
              <a:rPr lang="en-US" dirty="0" err="1"/>
              <a:t>Beta_tilde</a:t>
            </a:r>
            <a:r>
              <a:rPr lang="en-US" dirty="0"/>
              <a:t> is a combination of </a:t>
            </a:r>
            <a:r>
              <a:rPr lang="en-US" dirty="0" err="1"/>
              <a:t>beta_t</a:t>
            </a:r>
            <a:r>
              <a:rPr lang="en-US" dirty="0"/>
              <a:t> and </a:t>
            </a:r>
            <a:r>
              <a:rPr lang="en-US" dirty="0" err="1"/>
              <a:t>beta_hat_t</a:t>
            </a:r>
            <a:r>
              <a:rPr lang="en-US" dirty="0"/>
              <a:t> . we skip the derivation for simplicity, but one must use the Bayes rule and rearrange the terms in a particular manner to obtain these expressions.</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27</a:t>
            </a:fld>
            <a:endParaRPr lang="en-US"/>
          </a:p>
        </p:txBody>
      </p:sp>
    </p:spTree>
    <p:extLst>
      <p:ext uri="{BB962C8B-B14F-4D97-AF65-F5344CB8AC3E}">
        <p14:creationId xmlns:p14="http://schemas.microsoft.com/office/powerpoint/2010/main" val="356779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Now, the idea is to parameterize in the same way the mean of </a:t>
            </a:r>
            <a:r>
              <a:rPr lang="en-US" dirty="0" err="1"/>
              <a:t>p_theta</a:t>
            </a:r>
            <a:r>
              <a:rPr lang="en-US" dirty="0"/>
              <a:t>, but instead of using the noise </a:t>
            </a:r>
            <a:r>
              <a:rPr lang="en-US" dirty="0" err="1"/>
              <a:t>z_t</a:t>
            </a:r>
            <a:r>
              <a:rPr lang="en-US" dirty="0"/>
              <a:t> we use some noise estimation given by the neural network.</a:t>
            </a:r>
          </a:p>
          <a:p>
            <a:r>
              <a:rPr lang="en-US" dirty="0" err="1"/>
              <a:t>Animatie</a:t>
            </a:r>
            <a:r>
              <a:rPr lang="en-US" dirty="0"/>
              <a:t> 1) And we know that the KL divergence is just an L2 distance between the means of the two gaussian distributions.</a:t>
            </a:r>
          </a:p>
          <a:p>
            <a:r>
              <a:rPr lang="en-US" dirty="0"/>
              <a:t>(</a:t>
            </a:r>
            <a:r>
              <a:rPr lang="en-US" dirty="0" err="1"/>
              <a:t>Animatie</a:t>
            </a:r>
            <a:r>
              <a:rPr lang="en-US" dirty="0"/>
              <a:t> 2)</a:t>
            </a:r>
          </a:p>
          <a:p>
            <a:r>
              <a:rPr lang="en-US" dirty="0"/>
              <a:t>If we replace the means with these parametrizations then we can rewrite the second term of the objective as an l2-distance between the real noise </a:t>
            </a:r>
            <a:r>
              <a:rPr lang="en-US" dirty="0" err="1"/>
              <a:t>z_t</a:t>
            </a:r>
            <a:r>
              <a:rPr lang="en-US" dirty="0"/>
              <a:t> and the noise predicted by the neural network given the image </a:t>
            </a:r>
            <a:r>
              <a:rPr lang="en-US" dirty="0" err="1"/>
              <a:t>x_t</a:t>
            </a:r>
            <a:r>
              <a:rPr lang="en-US" dirty="0"/>
              <a:t> and the time step t.</a:t>
            </a:r>
          </a:p>
        </p:txBody>
      </p:sp>
      <p:sp>
        <p:nvSpPr>
          <p:cNvPr id="4" name="Substituent număr diapozitiv 3"/>
          <p:cNvSpPr>
            <a:spLocks noGrp="1"/>
          </p:cNvSpPr>
          <p:nvPr>
            <p:ph type="sldNum" sz="quarter" idx="5"/>
          </p:nvPr>
        </p:nvSpPr>
        <p:spPr/>
        <p:txBody>
          <a:bodyPr/>
          <a:lstStyle/>
          <a:p>
            <a:fld id="{0D4F3D6D-ECEC-4D46-934C-A61B951EF552}" type="slidenum">
              <a:rPr lang="en-US" smtClean="0"/>
              <a:t>28</a:t>
            </a:fld>
            <a:endParaRPr lang="en-US"/>
          </a:p>
        </p:txBody>
      </p:sp>
    </p:spTree>
    <p:extLst>
      <p:ext uri="{BB962C8B-B14F-4D97-AF65-F5344CB8AC3E}">
        <p14:creationId xmlns:p14="http://schemas.microsoft.com/office/powerpoint/2010/main" val="3165879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(Animatie1)</a:t>
            </a:r>
          </a:p>
          <a:p>
            <a:r>
              <a:rPr lang="en-US" dirty="0"/>
              <a:t>Moreover, the term is simplified even more by ignoring the time weight associated to the l2-distance.</a:t>
            </a:r>
          </a:p>
          <a:p>
            <a:endParaRPr lang="en-US" dirty="0"/>
          </a:p>
          <a:p>
            <a:r>
              <a:rPr lang="en-US" dirty="0"/>
              <a:t>And if we include t=1 in the sum of the second term then the first term of the objective is also covered by this noise prediction formulation.</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29</a:t>
            </a:fld>
            <a:endParaRPr lang="en-US"/>
          </a:p>
        </p:txBody>
      </p:sp>
    </p:spTree>
    <p:extLst>
      <p:ext uri="{BB962C8B-B14F-4D97-AF65-F5344CB8AC3E}">
        <p14:creationId xmlns:p14="http://schemas.microsoft.com/office/powerpoint/2010/main" val="3825236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Let’s start with the motivation part.</a:t>
            </a:r>
          </a:p>
          <a:p>
            <a:pPr marL="0" indent="0">
              <a:buFont typeface="Arial" panose="020B0604020202020204" pitchFamily="34" charset="0"/>
              <a:buNone/>
            </a:pP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3</a:t>
            </a:fld>
            <a:endParaRPr lang="en-US"/>
          </a:p>
        </p:txBody>
      </p:sp>
    </p:spTree>
    <p:extLst>
      <p:ext uri="{BB962C8B-B14F-4D97-AF65-F5344CB8AC3E}">
        <p14:creationId xmlns:p14="http://schemas.microsoft.com/office/powerpoint/2010/main" val="65398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ubstituent note 2"/>
              <p:cNvSpPr>
                <a:spLocks noGrp="1"/>
              </p:cNvSpPr>
              <p:nvPr>
                <p:ph type="body" idx="1"/>
              </p:nvPr>
            </p:nvSpPr>
            <p:spPr/>
            <p:txBody>
              <a:bodyPr/>
              <a:lstStyle/>
              <a:p>
                <a:r>
                  <a:rPr lang="en-US" dirty="0"/>
                  <a:t>In conclusion, the final objective requires only the noise prediction from noisy images.</a:t>
                </a:r>
              </a:p>
              <a:p>
                <a:r>
                  <a:rPr lang="en-US" dirty="0"/>
                  <a:t>(</a:t>
                </a:r>
                <a:r>
                  <a:rPr lang="en-US" dirty="0" err="1"/>
                  <a:t>Animatie</a:t>
                </a:r>
                <a:r>
                  <a:rPr lang="en-US" dirty="0"/>
                  <a:t> 1)</a:t>
                </a:r>
              </a:p>
              <a:p>
                <a:r>
                  <a:rPr lang="en-US" dirty="0"/>
                  <a:t>This objective was named </a:t>
                </a:r>
                <a:r>
                  <a:rPr lang="en-US" dirty="0" err="1"/>
                  <a:t>L_simple</a:t>
                </a:r>
                <a:r>
                  <a:rPr lang="en-US" dirty="0"/>
                  <a:t>.</a:t>
                </a:r>
              </a:p>
              <a:p>
                <a:r>
                  <a:rPr lang="en-US" dirty="0"/>
                  <a:t>(</a:t>
                </a:r>
                <a:r>
                  <a:rPr lang="en-US" dirty="0" err="1"/>
                  <a:t>Animatie</a:t>
                </a:r>
                <a:r>
                  <a:rPr lang="en-US" dirty="0"/>
                  <a:t> 2)</a:t>
                </a:r>
              </a:p>
              <a:p>
                <a:r>
                  <a:rPr lang="en-US" dirty="0"/>
                  <a:t>The training algorithm is now straight forward.</a:t>
                </a:r>
              </a:p>
              <a:p>
                <a:r>
                  <a:rPr lang="en-US" dirty="0"/>
                  <a:t>(</a:t>
                </a:r>
                <a:r>
                  <a:rPr lang="en-US" dirty="0" err="1"/>
                  <a:t>Animatie</a:t>
                </a:r>
                <a:r>
                  <a:rPr lang="en-US" dirty="0"/>
                  <a:t> 3)</a:t>
                </a:r>
              </a:p>
              <a:p>
                <a:pPr marL="171450" indent="-171450">
                  <a:buFontTx/>
                  <a:buChar char="-"/>
                </a:pPr>
                <a:r>
                  <a:rPr lang="en-US" dirty="0"/>
                  <a:t>We sample batches of images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 </m:t>
                    </m:r>
                  </m:oMath>
                </a14:m>
                <a:r>
                  <a:rPr lang="en-US" dirty="0"/>
                  <a:t>time steps (</a:t>
                </a:r>
                <a14:m>
                  <m:oMath xmlns:m="http://schemas.openxmlformats.org/officeDocument/2006/math">
                    <m:r>
                      <a:rPr lang="en-US" b="0" i="1" smtClean="0">
                        <a:latin typeface="Cambria Math" panose="02040503050406030204" pitchFamily="18" charset="0"/>
                      </a:rPr>
                      <m:t>𝑡</m:t>
                    </m:r>
                  </m:oMath>
                </a14:m>
                <a:r>
                  <a:rPr lang="en-US" dirty="0"/>
                  <a:t>) and noise 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oMath>
                </a14:m>
                <a:r>
                  <a:rPr lang="en-US" dirty="0"/>
                  <a:t>)</a:t>
                </a:r>
              </a:p>
              <a:p>
                <a:pPr marL="0" indent="0">
                  <a:buFontTx/>
                  <a:buNone/>
                </a:pPr>
                <a:r>
                  <a:rPr lang="en-US" dirty="0"/>
                  <a:t>(</a:t>
                </a:r>
                <a:r>
                  <a:rPr lang="en-US" dirty="0" err="1"/>
                  <a:t>Animatie</a:t>
                </a:r>
                <a:r>
                  <a:rPr lang="en-US" dirty="0"/>
                  <a:t> 4)</a:t>
                </a:r>
              </a:p>
              <a:p>
                <a:pPr marL="171450" indent="-171450">
                  <a:buFontTx/>
                  <a:buChar char="-"/>
                </a:pPr>
                <a:r>
                  <a:rPr lang="en-US" dirty="0"/>
                  <a:t>We compute the noisy images with the ancestral sampling formulation.</a:t>
                </a:r>
              </a:p>
              <a:p>
                <a:pPr marL="171450" indent="-171450">
                  <a:buFontTx/>
                  <a:buChar char="-"/>
                </a:pPr>
                <a:r>
                  <a:rPr lang="en-US" dirty="0"/>
                  <a:t>(</a:t>
                </a:r>
                <a:r>
                  <a:rPr lang="en-US" dirty="0" err="1"/>
                  <a:t>Animatie</a:t>
                </a:r>
                <a:r>
                  <a:rPr lang="en-US" dirty="0"/>
                  <a:t> 5)</a:t>
                </a:r>
              </a:p>
              <a:p>
                <a:pPr marL="171450" indent="-171450">
                  <a:buFontTx/>
                  <a:buChar char="-"/>
                </a:pPr>
                <a:r>
                  <a:rPr lang="en-US" dirty="0">
                    <a:ea typeface="Cambria Math" panose="02040503050406030204" pitchFamily="18" charset="0"/>
                  </a:rPr>
                  <a:t>We pass the batches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sub>
                    </m:sSub>
                  </m:oMath>
                </a14:m>
                <a:r>
                  <a:rPr lang="en-US" dirty="0">
                    <a:ea typeface="Cambria Math" panose="02040503050406030204" pitchFamily="18" charset="0"/>
                  </a:rPr>
                  <a:t>and </a:t>
                </a:r>
                <a14:m>
                  <m:oMath xmlns:m="http://schemas.openxmlformats.org/officeDocument/2006/math">
                    <m:r>
                      <a:rPr lang="en-US" b="0" i="1" smtClean="0">
                        <a:latin typeface="Cambria Math" panose="02040503050406030204" pitchFamily="18" charset="0"/>
                        <a:ea typeface="Cambria Math" panose="02040503050406030204" pitchFamily="18" charset="0"/>
                      </a:rPr>
                      <m:t>𝑡</m:t>
                    </m:r>
                  </m:oMath>
                </a14:m>
                <a:r>
                  <a:rPr lang="en-US" dirty="0">
                    <a:ea typeface="Cambria Math" panose="02040503050406030204" pitchFamily="18" charset="0"/>
                  </a:rPr>
                  <a:t> to the neural network to get the noise estimations,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oMath>
                </a14:m>
                <a:r>
                  <a:rPr lang="en-US" dirty="0">
                    <a:ea typeface="Cambria Math" panose="02040503050406030204" pitchFamily="18" charset="0"/>
                  </a:rPr>
                  <a:t>. Finally,</a:t>
                </a:r>
                <a:r>
                  <a:rPr lang="en-US" baseline="0" dirty="0">
                    <a:ea typeface="Cambria Math" panose="02040503050406030204" pitchFamily="18" charset="0"/>
                  </a:rPr>
                  <a:t> </a:t>
                </a:r>
                <a:r>
                  <a:rPr lang="en-US" dirty="0"/>
                  <a:t>We update the neural network using the gradient of the </a:t>
                </a:r>
                <a:r>
                  <a:rPr lang="en-US" dirty="0" err="1"/>
                  <a:t>L_simple</a:t>
                </a:r>
                <a:r>
                  <a:rPr lang="en-US" dirty="0"/>
                  <a:t> loss.</a:t>
                </a:r>
              </a:p>
              <a:p>
                <a:endParaRPr lang="en-US" dirty="0"/>
              </a:p>
              <a:p>
                <a:endParaRPr lang="en-US" dirty="0"/>
              </a:p>
            </p:txBody>
          </p:sp>
        </mc:Choice>
        <mc:Fallback xmlns="">
          <p:sp>
            <p:nvSpPr>
              <p:cNvPr id="3" name="Substituent note 2"/>
              <p:cNvSpPr>
                <a:spLocks noGrp="1"/>
              </p:cNvSpPr>
              <p:nvPr>
                <p:ph type="body" idx="1"/>
              </p:nvPr>
            </p:nvSpPr>
            <p:spPr/>
            <p:txBody>
              <a:bodyPr/>
              <a:lstStyle/>
              <a:p>
                <a:r>
                  <a:rPr lang="en-US" dirty="0"/>
                  <a:t>In conclusion, the final objective requires only the noise prediction from noisy images.</a:t>
                </a:r>
              </a:p>
              <a:p>
                <a:r>
                  <a:rPr lang="en-US" dirty="0"/>
                  <a:t>(</a:t>
                </a:r>
                <a:r>
                  <a:rPr lang="en-US" dirty="0" err="1"/>
                  <a:t>Animatie</a:t>
                </a:r>
                <a:r>
                  <a:rPr lang="en-US" dirty="0"/>
                  <a:t> 1)</a:t>
                </a:r>
              </a:p>
              <a:p>
                <a:r>
                  <a:rPr lang="en-US" dirty="0"/>
                  <a:t>This objective was named </a:t>
                </a:r>
                <a:r>
                  <a:rPr lang="en-US" dirty="0" err="1"/>
                  <a:t>L_simple</a:t>
                </a:r>
                <a:r>
                  <a:rPr lang="en-US" dirty="0"/>
                  <a:t>.</a:t>
                </a:r>
              </a:p>
              <a:p>
                <a:r>
                  <a:rPr lang="en-US" dirty="0"/>
                  <a:t>(</a:t>
                </a:r>
                <a:r>
                  <a:rPr lang="en-US" dirty="0" err="1"/>
                  <a:t>Animatie</a:t>
                </a:r>
                <a:r>
                  <a:rPr lang="en-US" dirty="0"/>
                  <a:t> 2)</a:t>
                </a:r>
              </a:p>
              <a:p>
                <a:r>
                  <a:rPr lang="en-US" dirty="0"/>
                  <a:t>The training algorithm is now straight forward.</a:t>
                </a:r>
              </a:p>
              <a:p>
                <a:r>
                  <a:rPr lang="en-US" dirty="0"/>
                  <a:t>(</a:t>
                </a:r>
                <a:r>
                  <a:rPr lang="en-US" dirty="0" err="1"/>
                  <a:t>Animatie</a:t>
                </a:r>
                <a:r>
                  <a:rPr lang="en-US" dirty="0"/>
                  <a:t> 3)</a:t>
                </a:r>
              </a:p>
              <a:p>
                <a:pPr marL="171450" indent="-171450">
                  <a:buFontTx/>
                  <a:buChar char="-"/>
                </a:pPr>
                <a:r>
                  <a:rPr lang="en-US" dirty="0"/>
                  <a:t>We sample batches of images (</a:t>
                </a:r>
                <a:r>
                  <a:rPr lang="en-US" b="0" i="0">
                    <a:latin typeface="Cambria Math" panose="02040503050406030204" pitchFamily="18" charset="0"/>
                  </a:rPr>
                  <a:t>𝑥_0), </a:t>
                </a:r>
                <a:r>
                  <a:rPr lang="en-US" dirty="0"/>
                  <a:t>time steps (</a:t>
                </a:r>
                <a:r>
                  <a:rPr lang="en-US" b="0" i="0">
                    <a:latin typeface="Cambria Math" panose="02040503050406030204" pitchFamily="18" charset="0"/>
                  </a:rPr>
                  <a:t>𝑡</a:t>
                </a:r>
                <a:r>
                  <a:rPr lang="en-US" dirty="0"/>
                  <a:t>) and noise samples (</a:t>
                </a:r>
                <a:r>
                  <a:rPr lang="en-US" b="0" i="0">
                    <a:latin typeface="Cambria Math" panose="02040503050406030204" pitchFamily="18" charset="0"/>
                  </a:rPr>
                  <a:t>𝑧_𝑡</a:t>
                </a:r>
                <a:r>
                  <a:rPr lang="en-US" dirty="0"/>
                  <a:t>)</a:t>
                </a:r>
              </a:p>
              <a:p>
                <a:pPr marL="0" indent="0">
                  <a:buFontTx/>
                  <a:buNone/>
                </a:pPr>
                <a:r>
                  <a:rPr lang="en-US" dirty="0"/>
                  <a:t>(</a:t>
                </a:r>
                <a:r>
                  <a:rPr lang="en-US" dirty="0" err="1"/>
                  <a:t>Animatie</a:t>
                </a:r>
                <a:r>
                  <a:rPr lang="en-US" dirty="0"/>
                  <a:t> 4)</a:t>
                </a:r>
              </a:p>
              <a:p>
                <a:pPr marL="171450" indent="-171450">
                  <a:buFontTx/>
                  <a:buChar char="-"/>
                </a:pPr>
                <a:r>
                  <a:rPr lang="en-US" dirty="0"/>
                  <a:t>We use compute the noisy images with the ancestral sampling formulation.</a:t>
                </a:r>
              </a:p>
              <a:p>
                <a:pPr marL="171450" indent="-171450">
                  <a:buFontTx/>
                  <a:buChar char="-"/>
                </a:pPr>
                <a:r>
                  <a:rPr lang="en-US" dirty="0"/>
                  <a:t>(</a:t>
                </a:r>
                <a:r>
                  <a:rPr lang="en-US" dirty="0" err="1"/>
                  <a:t>Animatie</a:t>
                </a:r>
                <a:r>
                  <a:rPr lang="en-US" dirty="0"/>
                  <a:t> 5)</a:t>
                </a:r>
              </a:p>
              <a:p>
                <a:pPr marL="171450" indent="-171450">
                  <a:buFontTx/>
                  <a:buChar char="-"/>
                </a:pPr>
                <a:r>
                  <a:rPr lang="en-US" dirty="0">
                    <a:ea typeface="Cambria Math" panose="02040503050406030204" pitchFamily="18" charset="0"/>
                  </a:rPr>
                  <a:t>We pass the batches </a:t>
                </a:r>
                <a:r>
                  <a:rPr lang="en-US" b="0" i="0">
                    <a:latin typeface="Cambria Math" panose="02040503050406030204" pitchFamily="18" charset="0"/>
                    <a:ea typeface="Cambria Math" panose="02040503050406030204" pitchFamily="18" charset="0"/>
                  </a:rPr>
                  <a:t>𝑥_(𝑡 )</a:t>
                </a:r>
                <a:r>
                  <a:rPr lang="en-US" dirty="0">
                    <a:ea typeface="Cambria Math" panose="02040503050406030204" pitchFamily="18" charset="0"/>
                  </a:rPr>
                  <a:t>and </a:t>
                </a:r>
                <a:r>
                  <a:rPr lang="en-US" b="0" i="0">
                    <a:latin typeface="Cambria Math" panose="02040503050406030204" pitchFamily="18" charset="0"/>
                    <a:ea typeface="Cambria Math" panose="02040503050406030204" pitchFamily="18" charset="0"/>
                  </a:rPr>
                  <a:t>𝑡</a:t>
                </a:r>
                <a:r>
                  <a:rPr lang="en-US" dirty="0">
                    <a:ea typeface="Cambria Math" panose="02040503050406030204" pitchFamily="18" charset="0"/>
                  </a:rPr>
                  <a:t> to the neural network to get the noise estimations, </a:t>
                </a:r>
                <a:r>
                  <a:rPr lang="en-US" b="0" i="0">
                    <a:latin typeface="Cambria Math" panose="02040503050406030204" pitchFamily="18" charset="0"/>
                    <a:ea typeface="Cambria Math" panose="02040503050406030204" pitchFamily="18" charset="0"/>
                  </a:rPr>
                  <a:t>𝑧_</a:t>
                </a:r>
                <a:r>
                  <a:rPr lang="en-US" i="0">
                    <a:latin typeface="Cambria Math" panose="02040503050406030204" pitchFamily="18" charset="0"/>
                    <a:ea typeface="Cambria Math" panose="02040503050406030204" pitchFamily="18" charset="0"/>
                  </a:rPr>
                  <a:t>𝜃</a:t>
                </a:r>
                <a:r>
                  <a:rPr lang="en-US" b="0" i="0">
                    <a:latin typeface="Cambria Math" panose="02040503050406030204" pitchFamily="18" charset="0"/>
                    <a:ea typeface="Cambria Math" panose="02040503050406030204" pitchFamily="18" charset="0"/>
                  </a:rPr>
                  <a:t> (𝑥_𝑡, 𝑡)</a:t>
                </a:r>
                <a:r>
                  <a:rPr lang="en-US" dirty="0">
                    <a:ea typeface="Cambria Math" panose="02040503050406030204" pitchFamily="18" charset="0"/>
                  </a:rPr>
                  <a:t>. And finally,</a:t>
                </a:r>
                <a:r>
                  <a:rPr lang="en-US" baseline="0" dirty="0">
                    <a:ea typeface="Cambria Math" panose="02040503050406030204" pitchFamily="18" charset="0"/>
                  </a:rPr>
                  <a:t> </a:t>
                </a:r>
                <a:r>
                  <a:rPr lang="en-US" dirty="0"/>
                  <a:t>We update the neural network using the gradient of the </a:t>
                </a:r>
                <a:r>
                  <a:rPr lang="en-US" dirty="0" err="1"/>
                  <a:t>L_simple</a:t>
                </a:r>
                <a:r>
                  <a:rPr lang="en-US" dirty="0"/>
                  <a:t> loss.</a:t>
                </a:r>
              </a:p>
              <a:p>
                <a:endParaRPr lang="en-US" dirty="0"/>
              </a:p>
              <a:p>
                <a:endParaRPr lang="en-US" dirty="0"/>
              </a:p>
            </p:txBody>
          </p:sp>
        </mc:Fallback>
      </mc:AlternateContent>
      <p:sp>
        <p:nvSpPr>
          <p:cNvPr id="4" name="Substituent număr diapozitiv 3"/>
          <p:cNvSpPr>
            <a:spLocks noGrp="1"/>
          </p:cNvSpPr>
          <p:nvPr>
            <p:ph type="sldNum" sz="quarter" idx="5"/>
          </p:nvPr>
        </p:nvSpPr>
        <p:spPr/>
        <p:txBody>
          <a:bodyPr/>
          <a:lstStyle/>
          <a:p>
            <a:fld id="{0D4F3D6D-ECEC-4D46-934C-A61B951EF552}" type="slidenum">
              <a:rPr lang="en-US" smtClean="0"/>
              <a:t>30</a:t>
            </a:fld>
            <a:endParaRPr lang="en-US"/>
          </a:p>
        </p:txBody>
      </p:sp>
    </p:spTree>
    <p:extLst>
      <p:ext uri="{BB962C8B-B14F-4D97-AF65-F5344CB8AC3E}">
        <p14:creationId xmlns:p14="http://schemas.microsoft.com/office/powerpoint/2010/main" val="2395894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For sampling we repeat the following procedure for T steps:</a:t>
            </a:r>
          </a:p>
          <a:p>
            <a:pPr marL="171450" indent="-171450">
              <a:buFontTx/>
              <a:buChar char="-"/>
            </a:pPr>
            <a:r>
              <a:rPr lang="en-US" dirty="0"/>
              <a:t>We pass the current noisy image along with the time embeddings to the neural network (</a:t>
            </a:r>
            <a:r>
              <a:rPr lang="en-US" dirty="0" err="1"/>
              <a:t>animatie</a:t>
            </a:r>
            <a:r>
              <a:rPr lang="en-US" dirty="0"/>
              <a:t>)</a:t>
            </a:r>
          </a:p>
          <a:p>
            <a:pPr marL="171450" indent="-171450">
              <a:buFontTx/>
              <a:buChar char="-"/>
            </a:pPr>
            <a:r>
              <a:rPr lang="en-US" dirty="0"/>
              <a:t>With the result </a:t>
            </a:r>
            <a:r>
              <a:rPr lang="en-US" dirty="0" err="1"/>
              <a:t>z_theta</a:t>
            </a:r>
            <a:r>
              <a:rPr lang="en-US" dirty="0"/>
              <a:t>, we compute the mean of the gaussian distribution (</a:t>
            </a:r>
            <a:r>
              <a:rPr lang="en-US" dirty="0" err="1"/>
              <a:t>animatie</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sample the image x_t-1 for the next iteration (</a:t>
            </a:r>
            <a:r>
              <a:rPr lang="en-US" dirty="0" err="1"/>
              <a:t>animatie</a:t>
            </a:r>
            <a:r>
              <a:rPr lang="en-US" dirty="0"/>
              <a:t>)</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31</a:t>
            </a:fld>
            <a:endParaRPr lang="en-US"/>
          </a:p>
        </p:txBody>
      </p:sp>
    </p:spTree>
    <p:extLst>
      <p:ext uri="{BB962C8B-B14F-4D97-AF65-F5344CB8AC3E}">
        <p14:creationId xmlns:p14="http://schemas.microsoft.com/office/powerpoint/2010/main" val="3824621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That was all with the first formulation of diffusion models, let’s continue with the second one.</a:t>
            </a:r>
          </a:p>
        </p:txBody>
      </p:sp>
      <p:sp>
        <p:nvSpPr>
          <p:cNvPr id="4" name="Substituent număr diapozitiv 3"/>
          <p:cNvSpPr>
            <a:spLocks noGrp="1"/>
          </p:cNvSpPr>
          <p:nvPr>
            <p:ph type="sldNum" sz="quarter" idx="5"/>
          </p:nvPr>
        </p:nvSpPr>
        <p:spPr/>
        <p:txBody>
          <a:bodyPr/>
          <a:lstStyle/>
          <a:p>
            <a:fld id="{0D4F3D6D-ECEC-4D46-934C-A61B951EF552}" type="slidenum">
              <a:rPr lang="en-US" smtClean="0"/>
              <a:t>32</a:t>
            </a:fld>
            <a:endParaRPr lang="en-US"/>
          </a:p>
        </p:txBody>
      </p:sp>
    </p:spTree>
    <p:extLst>
      <p:ext uri="{BB962C8B-B14F-4D97-AF65-F5344CB8AC3E}">
        <p14:creationId xmlns:p14="http://schemas.microsoft.com/office/powerpoint/2010/main" val="278296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second formulation of diffusion models is based on the score function of the probability density. Even if this perspective is totally different from the first formulation, we will see, at the end, that they have many aspects in common.</a:t>
            </a:r>
          </a:p>
          <a:p>
            <a:r>
              <a:rPr lang="en-US" dirty="0"/>
              <a:t>(</a:t>
            </a:r>
            <a:r>
              <a:rPr lang="en-US" dirty="0" err="1"/>
              <a:t>Animatie</a:t>
            </a:r>
            <a:r>
              <a:rPr lang="en-US" dirty="0"/>
              <a:t> 1)</a:t>
            </a:r>
          </a:p>
          <a:p>
            <a:r>
              <a:rPr lang="en-US" dirty="0"/>
              <a:t>The score function of a probability density is the gradient with respect to the input of the log density. This function tells us in what direction we need to change the input x such that the density becomes greater.</a:t>
            </a:r>
          </a:p>
          <a:p>
            <a:r>
              <a:rPr lang="en-US" dirty="0"/>
              <a:t>(</a:t>
            </a:r>
            <a:r>
              <a:rPr lang="en-US" dirty="0" err="1"/>
              <a:t>Animatie</a:t>
            </a:r>
            <a:r>
              <a:rPr lang="en-US" dirty="0"/>
              <a:t> 2)</a:t>
            </a:r>
          </a:p>
          <a:p>
            <a:r>
              <a:rPr lang="en-US" dirty="0"/>
              <a:t>In the image we have an example of a mixture of two Gaussians and the score function is illustrated by the black arrows. We can see how it points to the regions with high density.</a:t>
            </a:r>
          </a:p>
        </p:txBody>
      </p:sp>
      <p:sp>
        <p:nvSpPr>
          <p:cNvPr id="4" name="Substituent număr diapozitiv 3"/>
          <p:cNvSpPr>
            <a:spLocks noGrp="1"/>
          </p:cNvSpPr>
          <p:nvPr>
            <p:ph type="sldNum" sz="quarter" idx="5"/>
          </p:nvPr>
        </p:nvSpPr>
        <p:spPr/>
        <p:txBody>
          <a:bodyPr/>
          <a:lstStyle/>
          <a:p>
            <a:fld id="{0D4F3D6D-ECEC-4D46-934C-A61B951EF552}" type="slidenum">
              <a:rPr lang="en-US" smtClean="0"/>
              <a:t>33</a:t>
            </a:fld>
            <a:endParaRPr lang="en-US"/>
          </a:p>
        </p:txBody>
      </p:sp>
    </p:spTree>
    <p:extLst>
      <p:ext uri="{BB962C8B-B14F-4D97-AF65-F5344CB8AC3E}">
        <p14:creationId xmlns:p14="http://schemas.microsoft.com/office/powerpoint/2010/main" val="461906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Based on the directions given by this score function, the method called Langevin dynamics starts from a random sample and applies iterative updates (</a:t>
            </a:r>
            <a:r>
              <a:rPr lang="en-US" dirty="0" err="1"/>
              <a:t>animatie</a:t>
            </a:r>
            <a:r>
              <a:rPr lang="en-US" dirty="0"/>
              <a:t> 2) with the score function to modify the sample so that the result will have a higher chance of being a sample of the true distribution p(x). (</a:t>
            </a:r>
            <a:r>
              <a:rPr lang="en-US" dirty="0" err="1"/>
              <a:t>Animatie</a:t>
            </a:r>
            <a:r>
              <a:rPr lang="en-US" dirty="0"/>
              <a:t> 3) The last term of the update is some Gaussian noise that helps the method, in practice, to escape the local minima.</a:t>
            </a:r>
          </a:p>
          <a:p>
            <a:r>
              <a:rPr lang="en-US" dirty="0"/>
              <a:t>(</a:t>
            </a:r>
            <a:r>
              <a:rPr lang="en-US" dirty="0" err="1"/>
              <a:t>Animatie</a:t>
            </a:r>
            <a:r>
              <a:rPr lang="en-US" dirty="0"/>
              <a:t> 4)</a:t>
            </a:r>
          </a:p>
          <a:p>
            <a:r>
              <a:rPr lang="en-US" dirty="0"/>
              <a:t> Gamma is just a parameter that controls the magnitude of the updates.</a:t>
            </a:r>
          </a:p>
          <a:p>
            <a:endParaRPr lang="en-US" dirty="0"/>
          </a:p>
          <a:p>
            <a:r>
              <a:rPr lang="en-US" dirty="0"/>
              <a:t>Therefore, a very simple generative process can be based on Langevin dynamics updates, if we have access to the score function.</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34</a:t>
            </a:fld>
            <a:endParaRPr lang="en-US"/>
          </a:p>
        </p:txBody>
      </p:sp>
    </p:spTree>
    <p:extLst>
      <p:ext uri="{BB962C8B-B14F-4D97-AF65-F5344CB8AC3E}">
        <p14:creationId xmlns:p14="http://schemas.microsoft.com/office/powerpoint/2010/main" val="3114266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Fortunately, the score function can be estimated by a neural network, (</a:t>
            </a:r>
            <a:r>
              <a:rPr lang="en-US" dirty="0" err="1"/>
              <a:t>Animatie</a:t>
            </a:r>
            <a:r>
              <a:rPr lang="en-US" dirty="0"/>
              <a:t> 1) using the score matching objective for training.</a:t>
            </a:r>
          </a:p>
          <a:p>
            <a:r>
              <a:rPr lang="en-US" dirty="0"/>
              <a:t> In practice, this is intractable to compute, and the methods used are denoising score matching or sliced score matching.</a:t>
            </a:r>
          </a:p>
          <a:p>
            <a:r>
              <a:rPr lang="en-US" dirty="0"/>
              <a:t>(</a:t>
            </a:r>
            <a:r>
              <a:rPr lang="en-US" dirty="0" err="1"/>
              <a:t>Animatie</a:t>
            </a:r>
            <a:r>
              <a:rPr lang="en-US" dirty="0"/>
              <a:t> 2)</a:t>
            </a:r>
          </a:p>
          <a:p>
            <a:r>
              <a:rPr lang="en-US" dirty="0"/>
              <a:t>For example, the denoising score matching works as follows:</a:t>
            </a:r>
          </a:p>
          <a:p>
            <a:r>
              <a:rPr lang="en-US" dirty="0"/>
              <a:t>(</a:t>
            </a:r>
            <a:r>
              <a:rPr lang="en-US" dirty="0" err="1"/>
              <a:t>Animatie</a:t>
            </a:r>
            <a:r>
              <a:rPr lang="en-US" dirty="0"/>
              <a:t> 3)</a:t>
            </a:r>
          </a:p>
          <a:p>
            <a:pPr marL="171450" indent="-171450">
              <a:buFontTx/>
              <a:buChar char="-"/>
            </a:pPr>
            <a:r>
              <a:rPr lang="en-US" dirty="0"/>
              <a:t>Some small noise is added to each example of the data set</a:t>
            </a:r>
          </a:p>
          <a:p>
            <a:pPr marL="0" indent="0">
              <a:buFontTx/>
              <a:buNone/>
            </a:pPr>
            <a:r>
              <a:rPr lang="en-US" dirty="0"/>
              <a:t>(</a:t>
            </a:r>
            <a:r>
              <a:rPr lang="en-US" dirty="0" err="1"/>
              <a:t>Animatie</a:t>
            </a:r>
            <a:r>
              <a:rPr lang="en-US" dirty="0"/>
              <a:t> 4)</a:t>
            </a:r>
          </a:p>
          <a:p>
            <a:pPr marL="171450" indent="-171450">
              <a:buFontTx/>
              <a:buChar char="-"/>
            </a:pPr>
            <a:r>
              <a:rPr lang="en-US" dirty="0"/>
              <a:t>The resulting samples x’ are now coming from a normal distribution which has a tractable form for the score function. And we can apply score matching using this score as a target.</a:t>
            </a:r>
          </a:p>
          <a:p>
            <a:pPr marL="0" indent="0">
              <a:buFontTx/>
              <a:buNone/>
            </a:pPr>
            <a:r>
              <a:rPr lang="en-US" dirty="0"/>
              <a:t>(</a:t>
            </a:r>
            <a:r>
              <a:rPr lang="en-US" dirty="0" err="1"/>
              <a:t>Animatie</a:t>
            </a:r>
            <a:r>
              <a:rPr lang="en-US" dirty="0"/>
              <a:t> 5)</a:t>
            </a:r>
          </a:p>
          <a:p>
            <a:pPr marL="171450" indent="-171450">
              <a:buFontTx/>
              <a:buChar char="-"/>
            </a:pPr>
            <a:r>
              <a:rPr lang="en-US" dirty="0"/>
              <a:t> After training, the neural network will provide good estimations of the true score function because we choose the noise sigma to be small.</a:t>
            </a:r>
          </a:p>
          <a:p>
            <a:pPr marL="171450" indent="-171450">
              <a:buFontTx/>
              <a:buChar char="-"/>
            </a:pP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35</a:t>
            </a:fld>
            <a:endParaRPr lang="en-US"/>
          </a:p>
        </p:txBody>
      </p:sp>
    </p:spTree>
    <p:extLst>
      <p:ext uri="{BB962C8B-B14F-4D97-AF65-F5344CB8AC3E}">
        <p14:creationId xmlns:p14="http://schemas.microsoft.com/office/powerpoint/2010/main" val="2915826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However, this naïve approach has a few drawbacks linked with the estimation of the score function.</a:t>
            </a:r>
          </a:p>
          <a:p>
            <a:r>
              <a:rPr lang="en-US" dirty="0"/>
              <a:t>(</a:t>
            </a:r>
            <a:r>
              <a:rPr lang="en-US" dirty="0" err="1"/>
              <a:t>Animatie</a:t>
            </a:r>
            <a:r>
              <a:rPr lang="en-US" dirty="0"/>
              <a:t> 1)</a:t>
            </a:r>
          </a:p>
          <a:p>
            <a:r>
              <a:rPr lang="en-US" dirty="0"/>
              <a:t> Real data resides on low dimensional manifolds and this implies that the score function is undefined outside these manifolds.</a:t>
            </a:r>
          </a:p>
          <a:p>
            <a:r>
              <a:rPr lang="en-US" dirty="0"/>
              <a:t>(</a:t>
            </a:r>
            <a:r>
              <a:rPr lang="en-US" dirty="0" err="1"/>
              <a:t>Animatie</a:t>
            </a:r>
            <a:r>
              <a:rPr lang="en-US" dirty="0"/>
              <a:t> 2)</a:t>
            </a:r>
          </a:p>
          <a:p>
            <a:r>
              <a:rPr lang="en-US" dirty="0"/>
              <a:t>So, when starting with random points in the Langevin dynamics, those points will probably be outside the manifolds, and the estimation of the score function will be wrong, because the real one is undefined.</a:t>
            </a:r>
          </a:p>
          <a:p>
            <a:r>
              <a:rPr lang="en-US" dirty="0"/>
              <a:t>(</a:t>
            </a:r>
            <a:r>
              <a:rPr lang="en-US" dirty="0" err="1"/>
              <a:t>Animatie</a:t>
            </a:r>
            <a:r>
              <a:rPr lang="en-US" dirty="0"/>
              <a:t> 3)</a:t>
            </a:r>
          </a:p>
          <a:p>
            <a:r>
              <a:rPr lang="en-US" dirty="0"/>
              <a:t>In the image, we have a mixture of two Gaussians, and we can see that for most of the space, the estimated scores are inaccurate. This means that if the Langevin dynamics starts with a point in the red zone, then the method will probably not converge to the high density (green) regions.</a:t>
            </a:r>
          </a:p>
        </p:txBody>
      </p:sp>
      <p:sp>
        <p:nvSpPr>
          <p:cNvPr id="4" name="Substituent număr diapozitiv 3"/>
          <p:cNvSpPr>
            <a:spLocks noGrp="1"/>
          </p:cNvSpPr>
          <p:nvPr>
            <p:ph type="sldNum" sz="quarter" idx="5"/>
          </p:nvPr>
        </p:nvSpPr>
        <p:spPr/>
        <p:txBody>
          <a:bodyPr/>
          <a:lstStyle/>
          <a:p>
            <a:fld id="{0D4F3D6D-ECEC-4D46-934C-A61B951EF552}" type="slidenum">
              <a:rPr lang="en-US" smtClean="0"/>
              <a:t>36</a:t>
            </a:fld>
            <a:endParaRPr lang="en-US"/>
          </a:p>
        </p:txBody>
      </p:sp>
    </p:spTree>
    <p:extLst>
      <p:ext uri="{BB962C8B-B14F-4D97-AF65-F5344CB8AC3E}">
        <p14:creationId xmlns:p14="http://schemas.microsoft.com/office/powerpoint/2010/main" val="3674854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err="1"/>
              <a:t>Animatie</a:t>
            </a:r>
            <a:r>
              <a:rPr lang="en-US" dirty="0"/>
              <a:t> 1</a:t>
            </a:r>
          </a:p>
          <a:p>
            <a:r>
              <a:rPr lang="en-US" dirty="0"/>
              <a:t>The solution for the previous issues is to perturb the data with random Gaussian noise at different scales and learn the score functions of the resulting distributions.</a:t>
            </a:r>
          </a:p>
          <a:p>
            <a:r>
              <a:rPr lang="en-US" dirty="0"/>
              <a:t>At sampling time, we start with the larger noise scales and the Langevin dynamics is used for each noise scale at a time. The result from one noise scale will then be provided as input for the iterations of the next scale. We can see in the image, that this strategy helps us to cover the space much better.</a:t>
            </a:r>
          </a:p>
          <a:p>
            <a:r>
              <a:rPr lang="en-US" dirty="0" err="1"/>
              <a:t>Animatie</a:t>
            </a:r>
            <a:r>
              <a:rPr lang="en-US" dirty="0"/>
              <a:t> 2</a:t>
            </a:r>
          </a:p>
          <a:p>
            <a:r>
              <a:rPr lang="en-US" dirty="0"/>
              <a:t>This approach can be addressed with a single network, if we learn to estimate the score functions conditioned on the noise level.</a:t>
            </a:r>
          </a:p>
          <a:p>
            <a:endParaRPr lang="en-US" dirty="0"/>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37</a:t>
            </a:fld>
            <a:endParaRPr lang="en-US"/>
          </a:p>
        </p:txBody>
      </p:sp>
    </p:spTree>
    <p:extLst>
      <p:ext uri="{BB962C8B-B14F-4D97-AF65-F5344CB8AC3E}">
        <p14:creationId xmlns:p14="http://schemas.microsoft.com/office/powerpoint/2010/main" val="2736873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Formally, the new distributions are built such that the first one is approximating the true data distribution and the last one is almost equal with the standard gaussian distribution.</a:t>
            </a:r>
          </a:p>
          <a:p>
            <a:r>
              <a:rPr lang="en-US" dirty="0"/>
              <a:t>(Animation 2)</a:t>
            </a:r>
          </a:p>
          <a:p>
            <a:r>
              <a:rPr lang="en-US" dirty="0"/>
              <a:t>The noise perturbation is formally described by sampling from this normal distribution, where </a:t>
            </a:r>
            <a:r>
              <a:rPr lang="en-US" dirty="0" err="1"/>
              <a:t>sigma_t</a:t>
            </a:r>
            <a:r>
              <a:rPr lang="en-US" dirty="0"/>
              <a:t> is the noise scale for the time step t.</a:t>
            </a:r>
          </a:p>
          <a:p>
            <a:r>
              <a:rPr lang="en-US" dirty="0"/>
              <a:t>(Animation 3)</a:t>
            </a:r>
          </a:p>
          <a:p>
            <a:r>
              <a:rPr lang="en-US" dirty="0"/>
              <a:t>The score function of these normal distributions can be computed given the original image x. So, all the components are available for training the network via score matching.</a:t>
            </a:r>
          </a:p>
        </p:txBody>
      </p:sp>
      <p:sp>
        <p:nvSpPr>
          <p:cNvPr id="4" name="Substituent număr diapozitiv 3"/>
          <p:cNvSpPr>
            <a:spLocks noGrp="1"/>
          </p:cNvSpPr>
          <p:nvPr>
            <p:ph type="sldNum" sz="quarter" idx="5"/>
          </p:nvPr>
        </p:nvSpPr>
        <p:spPr/>
        <p:txBody>
          <a:bodyPr/>
          <a:lstStyle/>
          <a:p>
            <a:fld id="{0D4F3D6D-ECEC-4D46-934C-A61B951EF552}" type="slidenum">
              <a:rPr lang="en-US" smtClean="0"/>
              <a:t>38</a:t>
            </a:fld>
            <a:endParaRPr lang="en-US"/>
          </a:p>
        </p:txBody>
      </p:sp>
    </p:spTree>
    <p:extLst>
      <p:ext uri="{BB962C8B-B14F-4D97-AF65-F5344CB8AC3E}">
        <p14:creationId xmlns:p14="http://schemas.microsoft.com/office/powerpoint/2010/main" val="2729350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Using the denoising score matching objective, which was previously mentioned, we obtain this final objective to train the noise conditioned score networks.</a:t>
            </a:r>
          </a:p>
        </p:txBody>
      </p:sp>
      <p:sp>
        <p:nvSpPr>
          <p:cNvPr id="4" name="Substituent număr diapozitiv 3"/>
          <p:cNvSpPr>
            <a:spLocks noGrp="1"/>
          </p:cNvSpPr>
          <p:nvPr>
            <p:ph type="sldNum" sz="quarter" idx="5"/>
          </p:nvPr>
        </p:nvSpPr>
        <p:spPr/>
        <p:txBody>
          <a:bodyPr/>
          <a:lstStyle/>
          <a:p>
            <a:fld id="{0D4F3D6D-ECEC-4D46-934C-A61B951EF552}" type="slidenum">
              <a:rPr lang="en-US" smtClean="0"/>
              <a:t>39</a:t>
            </a:fld>
            <a:endParaRPr lang="en-US"/>
          </a:p>
        </p:txBody>
      </p:sp>
    </p:spTree>
    <p:extLst>
      <p:ext uri="{BB962C8B-B14F-4D97-AF65-F5344CB8AC3E}">
        <p14:creationId xmlns:p14="http://schemas.microsoft.com/office/powerpoint/2010/main" val="270042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motivation, behind making this presentation and our survey, is the recent progress of diffusion models on the image generation task.</a:t>
            </a:r>
          </a:p>
          <a:p>
            <a:r>
              <a:rPr lang="en-US" dirty="0"/>
              <a:t>(</a:t>
            </a:r>
            <a:r>
              <a:rPr lang="en-US" dirty="0" err="1"/>
              <a:t>Animatie</a:t>
            </a:r>
            <a:r>
              <a:rPr lang="en-US" dirty="0"/>
              <a:t> 1)</a:t>
            </a:r>
          </a:p>
          <a:p>
            <a:r>
              <a:rPr lang="en-US" dirty="0"/>
              <a:t>Here is an image with the number of papers published on this topic in the last years. We can see that this number is growing at a very fast pace.</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4</a:t>
            </a:fld>
            <a:endParaRPr lang="en-US"/>
          </a:p>
        </p:txBody>
      </p:sp>
    </p:spTree>
    <p:extLst>
      <p:ext uri="{BB962C8B-B14F-4D97-AF65-F5344CB8AC3E}">
        <p14:creationId xmlns:p14="http://schemas.microsoft.com/office/powerpoint/2010/main" val="1010565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Moreover, the objective is enhanced with a weighting function which depends on the noise level that can be used to assign higher importance to the larger noise scales.</a:t>
            </a:r>
          </a:p>
        </p:txBody>
      </p:sp>
      <p:sp>
        <p:nvSpPr>
          <p:cNvPr id="4" name="Substituent număr diapozitiv 3"/>
          <p:cNvSpPr>
            <a:spLocks noGrp="1"/>
          </p:cNvSpPr>
          <p:nvPr>
            <p:ph type="sldNum" sz="quarter" idx="5"/>
          </p:nvPr>
        </p:nvSpPr>
        <p:spPr/>
        <p:txBody>
          <a:bodyPr/>
          <a:lstStyle/>
          <a:p>
            <a:fld id="{0D4F3D6D-ECEC-4D46-934C-A61B951EF552}" type="slidenum">
              <a:rPr lang="en-US" smtClean="0"/>
              <a:t>40</a:t>
            </a:fld>
            <a:endParaRPr lang="en-US"/>
          </a:p>
        </p:txBody>
      </p:sp>
    </p:spTree>
    <p:extLst>
      <p:ext uri="{BB962C8B-B14F-4D97-AF65-F5344CB8AC3E}">
        <p14:creationId xmlns:p14="http://schemas.microsoft.com/office/powerpoint/2010/main" val="929643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sampling procedure of the noise conditioned score networks is called Annealed Langevin dynamics.</a:t>
            </a:r>
          </a:p>
          <a:p>
            <a:r>
              <a:rPr lang="en-US" dirty="0"/>
              <a:t>(</a:t>
            </a:r>
            <a:r>
              <a:rPr lang="en-US" dirty="0" err="1"/>
              <a:t>Animatie</a:t>
            </a:r>
            <a:r>
              <a:rPr lang="en-US" dirty="0"/>
              <a:t> 2)</a:t>
            </a:r>
          </a:p>
          <a:p>
            <a:r>
              <a:rPr lang="en-US" dirty="0"/>
              <a:t>The parameters of this procedure are the following:</a:t>
            </a:r>
          </a:p>
          <a:p>
            <a:r>
              <a:rPr lang="en-US" dirty="0"/>
              <a:t>(</a:t>
            </a:r>
            <a:r>
              <a:rPr lang="en-US" dirty="0" err="1"/>
              <a:t>Animatie</a:t>
            </a:r>
            <a:r>
              <a:rPr lang="en-US" dirty="0"/>
              <a:t> 3)</a:t>
            </a:r>
          </a:p>
          <a:p>
            <a:pPr marL="171450" indent="-171450">
              <a:buFontTx/>
              <a:buChar char="-"/>
            </a:pPr>
            <a:r>
              <a:rPr lang="en-US" dirty="0"/>
              <a:t>N is the number of iterations of the Langevin dynamics method</a:t>
            </a:r>
          </a:p>
          <a:p>
            <a:pPr marL="0" indent="0">
              <a:buFontTx/>
              <a:buNone/>
            </a:pPr>
            <a:r>
              <a:rPr lang="en-US" dirty="0"/>
              <a:t>(</a:t>
            </a:r>
            <a:r>
              <a:rPr lang="en-US" dirty="0" err="1"/>
              <a:t>Animatie</a:t>
            </a:r>
            <a:r>
              <a:rPr lang="en-US" dirty="0"/>
              <a:t> 3)</a:t>
            </a:r>
          </a:p>
          <a:p>
            <a:pPr marL="171450" indent="-171450">
              <a:buFontTx/>
              <a:buChar char="-"/>
            </a:pPr>
            <a:r>
              <a:rPr lang="en-US" dirty="0"/>
              <a:t>The noise scales</a:t>
            </a:r>
          </a:p>
          <a:p>
            <a:pPr marL="0" indent="0">
              <a:buFontTx/>
              <a:buNone/>
            </a:pPr>
            <a:r>
              <a:rPr lang="en-US" dirty="0"/>
              <a:t>(</a:t>
            </a:r>
            <a:r>
              <a:rPr lang="en-US" dirty="0" err="1"/>
              <a:t>Animatie</a:t>
            </a:r>
            <a:r>
              <a:rPr lang="en-US" dirty="0"/>
              <a:t> 4)</a:t>
            </a:r>
          </a:p>
          <a:p>
            <a:pPr marL="171450" indent="-171450">
              <a:buFontTx/>
              <a:buChar char="-"/>
            </a:pPr>
            <a:r>
              <a:rPr lang="en-US" dirty="0"/>
              <a:t>And gamma which is the update magnitude used in the Langevin dynamics iterations</a:t>
            </a:r>
          </a:p>
          <a:p>
            <a:endParaRPr lang="en-US" dirty="0"/>
          </a:p>
          <a:p>
            <a:r>
              <a:rPr lang="en-US" dirty="0"/>
              <a:t>(</a:t>
            </a:r>
            <a:r>
              <a:rPr lang="en-US" dirty="0" err="1"/>
              <a:t>Animatie</a:t>
            </a:r>
            <a:r>
              <a:rPr lang="en-US" dirty="0"/>
              <a:t> 5)</a:t>
            </a:r>
          </a:p>
          <a:p>
            <a:r>
              <a:rPr lang="en-US" dirty="0"/>
              <a:t>The steps of the Annealed Langevin dynamics procedure are the following:</a:t>
            </a:r>
          </a:p>
          <a:p>
            <a:r>
              <a:rPr lang="en-US" dirty="0"/>
              <a:t>(</a:t>
            </a:r>
            <a:r>
              <a:rPr lang="en-US" dirty="0" err="1"/>
              <a:t>Animatie</a:t>
            </a:r>
            <a:r>
              <a:rPr lang="en-US" dirty="0"/>
              <a:t> 6)</a:t>
            </a:r>
          </a:p>
          <a:p>
            <a:pPr marL="171450" indent="-171450">
              <a:buFontTx/>
              <a:buChar char="-"/>
            </a:pPr>
            <a:r>
              <a:rPr lang="en-US" dirty="0"/>
              <a:t>We sample some standard gaussian noise</a:t>
            </a:r>
          </a:p>
          <a:p>
            <a:pPr marL="0" indent="0">
              <a:buFontTx/>
              <a:buNone/>
            </a:pPr>
            <a:r>
              <a:rPr lang="en-US" dirty="0"/>
              <a:t>(</a:t>
            </a:r>
            <a:r>
              <a:rPr lang="en-US" dirty="0" err="1"/>
              <a:t>Animatie</a:t>
            </a:r>
            <a:r>
              <a:rPr lang="en-US" dirty="0"/>
              <a:t> 7)</a:t>
            </a:r>
          </a:p>
          <a:p>
            <a:pPr marL="171450" indent="-171450">
              <a:buFontTx/>
              <a:buChar char="-"/>
            </a:pPr>
            <a:r>
              <a:rPr lang="en-US" dirty="0"/>
              <a:t>We start from the largest noise scale, which is denoted by the time step T.</a:t>
            </a:r>
          </a:p>
          <a:p>
            <a:pPr marL="0" indent="0">
              <a:buFontTx/>
              <a:buNone/>
            </a:pPr>
            <a:r>
              <a:rPr lang="en-US" dirty="0"/>
              <a:t>(</a:t>
            </a:r>
            <a:r>
              <a:rPr lang="en-US" dirty="0" err="1"/>
              <a:t>Animatie</a:t>
            </a:r>
            <a:r>
              <a:rPr lang="en-US" dirty="0"/>
              <a:t> 8)</a:t>
            </a:r>
          </a:p>
          <a:p>
            <a:pPr marL="171450" indent="-171450">
              <a:buFontTx/>
              <a:buChar char="-"/>
            </a:pPr>
            <a:r>
              <a:rPr lang="en-US" dirty="0"/>
              <a:t>And then, for N iterations, we execute the Langevin dynamics updates</a:t>
            </a:r>
          </a:p>
          <a:p>
            <a:pPr marL="0" indent="0">
              <a:buFontTx/>
              <a:buNone/>
            </a:pPr>
            <a:r>
              <a:rPr lang="en-US" dirty="0"/>
              <a:t>(</a:t>
            </a:r>
            <a:r>
              <a:rPr lang="en-US" dirty="0" err="1"/>
              <a:t>Animatie</a:t>
            </a:r>
            <a:r>
              <a:rPr lang="en-US" dirty="0"/>
              <a:t> 9)</a:t>
            </a:r>
          </a:p>
          <a:p>
            <a:pPr marL="171450" indent="-171450">
              <a:buFontTx/>
              <a:buChar char="-"/>
            </a:pPr>
            <a:r>
              <a:rPr lang="en-US" dirty="0"/>
              <a:t>For that, we need some noise for the last term and the score estimation from our neural network</a:t>
            </a:r>
          </a:p>
          <a:p>
            <a:pPr marL="0" indent="0">
              <a:buFontTx/>
              <a:buNone/>
            </a:pPr>
            <a:r>
              <a:rPr lang="en-US" dirty="0"/>
              <a:t>(</a:t>
            </a:r>
            <a:r>
              <a:rPr lang="en-US" dirty="0" err="1"/>
              <a:t>Animatie</a:t>
            </a:r>
            <a:r>
              <a:rPr lang="en-US" dirty="0"/>
              <a:t> 10)</a:t>
            </a:r>
          </a:p>
          <a:p>
            <a:pPr marL="171450" indent="-171450">
              <a:buFontTx/>
              <a:buChar char="-"/>
            </a:pPr>
            <a:r>
              <a:rPr lang="en-US" dirty="0"/>
              <a:t>At the end, we transfer the result to the next noise scale and restart the process.</a:t>
            </a:r>
          </a:p>
          <a:p>
            <a:pPr marL="0" indent="0">
              <a:buFontTx/>
              <a:buNone/>
            </a:pPr>
            <a:r>
              <a:rPr lang="en-US" dirty="0"/>
              <a:t>(</a:t>
            </a:r>
            <a:r>
              <a:rPr lang="en-US" dirty="0" err="1"/>
              <a:t>Animatie</a:t>
            </a:r>
            <a:r>
              <a:rPr lang="en-US" dirty="0"/>
              <a:t> 11)</a:t>
            </a:r>
          </a:p>
          <a:p>
            <a:pPr marL="171450" indent="-171450">
              <a:buFontTx/>
              <a:buChar char="-"/>
            </a:pPr>
            <a:r>
              <a:rPr lang="en-US" dirty="0"/>
              <a:t>The final output is the sample obtained for the smallest noise scale.</a:t>
            </a:r>
          </a:p>
        </p:txBody>
      </p:sp>
      <p:sp>
        <p:nvSpPr>
          <p:cNvPr id="4" name="Substituent număr diapozitiv 3"/>
          <p:cNvSpPr>
            <a:spLocks noGrp="1"/>
          </p:cNvSpPr>
          <p:nvPr>
            <p:ph type="sldNum" sz="quarter" idx="5"/>
          </p:nvPr>
        </p:nvSpPr>
        <p:spPr/>
        <p:txBody>
          <a:bodyPr/>
          <a:lstStyle/>
          <a:p>
            <a:fld id="{0D4F3D6D-ECEC-4D46-934C-A61B951EF552}" type="slidenum">
              <a:rPr lang="en-US" smtClean="0"/>
              <a:t>41</a:t>
            </a:fld>
            <a:endParaRPr lang="en-US"/>
          </a:p>
        </p:txBody>
      </p:sp>
    </p:spTree>
    <p:extLst>
      <p:ext uri="{BB962C8B-B14F-4D97-AF65-F5344CB8AC3E}">
        <p14:creationId xmlns:p14="http://schemas.microsoft.com/office/powerpoint/2010/main" val="5270724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Now that we have the two formulations covered, let’s go again through their losses and sampling procedures to see that they are actually very similar.</a:t>
            </a:r>
          </a:p>
          <a:p>
            <a:r>
              <a:rPr lang="en-US" dirty="0"/>
              <a:t>(</a:t>
            </a:r>
            <a:r>
              <a:rPr lang="en-US" dirty="0" err="1"/>
              <a:t>Animatie</a:t>
            </a:r>
            <a:r>
              <a:rPr lang="en-US" dirty="0"/>
              <a:t> 1)</a:t>
            </a:r>
          </a:p>
          <a:p>
            <a:r>
              <a:rPr lang="en-US" dirty="0"/>
              <a:t>If we look closer at the two loss functions for DDPM and NCSN, we can observe common aspects between them.</a:t>
            </a:r>
          </a:p>
          <a:p>
            <a:r>
              <a:rPr lang="en-US" dirty="0"/>
              <a:t>(</a:t>
            </a:r>
            <a:r>
              <a:rPr lang="en-US" dirty="0" err="1"/>
              <a:t>Animatie</a:t>
            </a:r>
            <a:r>
              <a:rPr lang="en-US" dirty="0"/>
              <a:t> 2)</a:t>
            </a:r>
          </a:p>
          <a:p>
            <a:r>
              <a:rPr lang="en-US" dirty="0"/>
              <a:t>First of all, the weighting function is missing from </a:t>
            </a:r>
            <a:r>
              <a:rPr lang="en-US" dirty="0" err="1"/>
              <a:t>L_simple</a:t>
            </a:r>
            <a:r>
              <a:rPr lang="en-US" dirty="0"/>
              <a:t> because it was a choice made by the authors based on empirical evidence. Therefore, the two losses are actually identical from this point of view.</a:t>
            </a:r>
          </a:p>
          <a:p>
            <a:r>
              <a:rPr lang="en-US" dirty="0"/>
              <a:t>(</a:t>
            </a:r>
            <a:r>
              <a:rPr lang="en-US" dirty="0" err="1"/>
              <a:t>Animatie</a:t>
            </a:r>
            <a:r>
              <a:rPr lang="en-US" dirty="0"/>
              <a:t> 3)</a:t>
            </a:r>
          </a:p>
          <a:p>
            <a:r>
              <a:rPr lang="en-US" dirty="0"/>
              <a:t>Secondly, one can say that the two losses are different because one approximates the noise from the image and the other the score function. However, the score function is actually proportional with the negative noise and this is compensated by the sampling procedure.</a:t>
            </a:r>
          </a:p>
        </p:txBody>
      </p:sp>
      <p:sp>
        <p:nvSpPr>
          <p:cNvPr id="4" name="Substituent număr diapozitiv 3"/>
          <p:cNvSpPr>
            <a:spLocks noGrp="1"/>
          </p:cNvSpPr>
          <p:nvPr>
            <p:ph type="sldNum" sz="quarter" idx="5"/>
          </p:nvPr>
        </p:nvSpPr>
        <p:spPr/>
        <p:txBody>
          <a:bodyPr/>
          <a:lstStyle/>
          <a:p>
            <a:fld id="{0D4F3D6D-ECEC-4D46-934C-A61B951EF552}" type="slidenum">
              <a:rPr lang="en-US" smtClean="0"/>
              <a:t>42</a:t>
            </a:fld>
            <a:endParaRPr lang="en-US"/>
          </a:p>
        </p:txBody>
      </p:sp>
    </p:spTree>
    <p:extLst>
      <p:ext uri="{BB962C8B-B14F-4D97-AF65-F5344CB8AC3E}">
        <p14:creationId xmlns:p14="http://schemas.microsoft.com/office/powerpoint/2010/main" val="3100083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ubstituent note 2"/>
              <p:cNvSpPr>
                <a:spLocks noGrp="1"/>
              </p:cNvSpPr>
              <p:nvPr>
                <p:ph type="body" idx="1"/>
              </p:nvPr>
            </p:nvSpPr>
            <p:spPr/>
            <p:txBody>
              <a:bodyPr/>
              <a:lstStyle/>
              <a:p>
                <a:pPr marL="0" indent="0">
                  <a:buFont typeface="Arial" panose="020B0604020202020204" pitchFamily="34" charset="0"/>
                  <a:buNone/>
                </a:pPr>
                <a:r>
                  <a:rPr lang="en-US" dirty="0"/>
                  <a:t>(</a:t>
                </a:r>
                <a:r>
                  <a:rPr lang="en-US" dirty="0" err="1"/>
                  <a:t>Animatie</a:t>
                </a:r>
                <a:r>
                  <a:rPr lang="en-US" dirty="0"/>
                  <a:t> 1)</a:t>
                </a:r>
              </a:p>
              <a:p>
                <a:pPr marL="285750" indent="-285750">
                  <a:buFont typeface="Arial" panose="020B0604020202020204" pitchFamily="34" charset="0"/>
                  <a:buChar char="•"/>
                </a:pPr>
                <a:r>
                  <a:rPr lang="en-US" dirty="0"/>
                  <a:t>From the sampling equations, we can see that the iterative updates are based on subtracting some form of noise from the noisy image. </a:t>
                </a:r>
              </a:p>
              <a:p>
                <a:pPr marL="0" indent="0">
                  <a:buFont typeface="Arial" panose="020B0604020202020204" pitchFamily="34" charset="0"/>
                  <a:buNone/>
                </a:pPr>
                <a:r>
                  <a:rPr lang="en-US" dirty="0"/>
                  <a:t>(</a:t>
                </a:r>
                <a:r>
                  <a:rPr lang="en-US" dirty="0" err="1"/>
                  <a:t>Animatie</a:t>
                </a:r>
                <a:r>
                  <a:rPr lang="en-US" dirty="0"/>
                  <a:t> 2)</a:t>
                </a:r>
              </a:p>
              <a:p>
                <a:pPr marL="285750" indent="-285750">
                  <a:buFont typeface="Arial" panose="020B0604020202020204" pitchFamily="34" charset="0"/>
                  <a:buChar char="•"/>
                </a:pPr>
                <a:r>
                  <a:rPr lang="en-US" dirty="0"/>
                  <a:t>This is true also for NCSN because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𝑡</m:t>
                            </m:r>
                          </m:sub>
                          <m:sup>
                            <m:r>
                              <a:rPr lang="en-US" i="1">
                                <a:latin typeface="Cambria Math" panose="02040503050406030204" pitchFamily="18" charset="0"/>
                              </a:rPr>
                              <m:t>𝑖</m:t>
                            </m:r>
                            <m:r>
                              <a:rPr lang="en-US" i="1">
                                <a:latin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oMath>
                </a14:m>
                <a:r>
                  <a:rPr lang="en-US" dirty="0"/>
                  <a:t> approximates the negative of the noise.</a:t>
                </a:r>
              </a:p>
              <a:p>
                <a:pPr marL="0" indent="0">
                  <a:buFont typeface="Arial" panose="020B0604020202020204" pitchFamily="34" charset="0"/>
                  <a:buNone/>
                </a:pPr>
                <a:r>
                  <a:rPr lang="en-US" dirty="0"/>
                  <a:t>(</a:t>
                </a:r>
                <a:r>
                  <a:rPr lang="en-US" dirty="0" err="1"/>
                  <a:t>Animatie</a:t>
                </a:r>
                <a:r>
                  <a:rPr lang="en-US" dirty="0"/>
                  <a:t>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Therefore, the generative processes defined by NCSN and DDPM are very similar.</a:t>
                </a:r>
              </a:p>
              <a:p>
                <a:pPr marL="0" indent="0">
                  <a:buFont typeface="Arial" panose="020B0604020202020204" pitchFamily="34" charset="0"/>
                  <a:buNone/>
                </a:pPr>
                <a:endParaRPr lang="en-US" dirty="0"/>
              </a:p>
            </p:txBody>
          </p:sp>
        </mc:Choice>
        <mc:Fallback xmlns="">
          <p:sp>
            <p:nvSpPr>
              <p:cNvPr id="3" name="Substituent note 2"/>
              <p:cNvSpPr>
                <a:spLocks noGrp="1"/>
              </p:cNvSpPr>
              <p:nvPr>
                <p:ph type="body" idx="1"/>
              </p:nvPr>
            </p:nvSpPr>
            <p:spPr/>
            <p:txBody>
              <a:bodyPr/>
              <a:lstStyle/>
              <a:p>
                <a:pPr marL="0" indent="0">
                  <a:buFont typeface="Arial" panose="020B0604020202020204" pitchFamily="34" charset="0"/>
                  <a:buNone/>
                </a:pPr>
                <a:r>
                  <a:rPr lang="en-US" dirty="0"/>
                  <a:t>(</a:t>
                </a:r>
                <a:r>
                  <a:rPr lang="en-US" dirty="0" err="1"/>
                  <a:t>Animatie</a:t>
                </a:r>
                <a:r>
                  <a:rPr lang="en-US" dirty="0"/>
                  <a:t> 1)</a:t>
                </a:r>
              </a:p>
              <a:p>
                <a:pPr marL="285750" indent="-285750">
                  <a:buFont typeface="Arial" panose="020B0604020202020204" pitchFamily="34" charset="0"/>
                  <a:buChar char="•"/>
                </a:pPr>
                <a:r>
                  <a:rPr lang="en-US" dirty="0"/>
                  <a:t>From the sampling equations, we can see that the iterative updates are based on </a:t>
                </a:r>
                <a:r>
                  <a:rPr lang="en-US" dirty="0" err="1"/>
                  <a:t>substracting</a:t>
                </a:r>
                <a:r>
                  <a:rPr lang="en-US" dirty="0"/>
                  <a:t>  some form of noise from the noisy image. </a:t>
                </a:r>
              </a:p>
              <a:p>
                <a:pPr marL="0" indent="0">
                  <a:buFont typeface="Arial" panose="020B0604020202020204" pitchFamily="34" charset="0"/>
                  <a:buNone/>
                </a:pPr>
                <a:r>
                  <a:rPr lang="en-US" dirty="0"/>
                  <a:t>(</a:t>
                </a:r>
                <a:r>
                  <a:rPr lang="en-US" dirty="0" err="1"/>
                  <a:t>Animatie</a:t>
                </a:r>
                <a:r>
                  <a:rPr lang="en-US" dirty="0"/>
                  <a:t> 2)</a:t>
                </a:r>
              </a:p>
              <a:p>
                <a:pPr marL="285750" indent="-285750">
                  <a:buFont typeface="Arial" panose="020B0604020202020204" pitchFamily="34" charset="0"/>
                  <a:buChar char="•"/>
                </a:pPr>
                <a:r>
                  <a:rPr lang="en-US" dirty="0"/>
                  <a:t>This is true also for NCSN because </a:t>
                </a:r>
                <a:r>
                  <a:rPr lang="en-US" i="0">
                    <a:latin typeface="Cambria Math" panose="02040503050406030204" pitchFamily="18" charset="0"/>
                    <a:ea typeface="Cambria Math" panose="02040503050406030204" pitchFamily="18" charset="0"/>
                  </a:rPr>
                  <a:t>𝑠_𝜃 (</a:t>
                </a:r>
                <a:r>
                  <a:rPr lang="en-US" i="0">
                    <a:latin typeface="Cambria Math" panose="02040503050406030204" pitchFamily="18" charset="0"/>
                  </a:rPr>
                  <a:t>𝑥_𝑡^(𝑖−1)</a:t>
                </a:r>
                <a:r>
                  <a:rPr lang="en-US" i="0">
                    <a:latin typeface="Cambria Math" panose="02040503050406030204" pitchFamily="18" charset="0"/>
                    <a:ea typeface="Cambria Math" panose="02040503050406030204" pitchFamily="18" charset="0"/>
                  </a:rPr>
                  <a:t>, 𝜎_𝑡 )</a:t>
                </a:r>
                <a:r>
                  <a:rPr lang="en-US" dirty="0"/>
                  <a:t> approximates the negative of the noise.</a:t>
                </a:r>
              </a:p>
              <a:p>
                <a:pPr marL="0" indent="0">
                  <a:buFont typeface="Arial" panose="020B0604020202020204" pitchFamily="34" charset="0"/>
                  <a:buNone/>
                </a:pPr>
                <a:r>
                  <a:rPr lang="en-US" dirty="0"/>
                  <a:t>(</a:t>
                </a:r>
                <a:r>
                  <a:rPr lang="en-US" dirty="0" err="1"/>
                  <a:t>Animatie</a:t>
                </a:r>
                <a:r>
                  <a:rPr lang="en-US" dirty="0"/>
                  <a:t>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Therefore, the generative processes defined by NCSN and DDPM are very similar.</a:t>
                </a:r>
              </a:p>
              <a:p>
                <a:pPr marL="0" indent="0">
                  <a:buFont typeface="Arial" panose="020B0604020202020204" pitchFamily="34" charset="0"/>
                  <a:buNone/>
                </a:pPr>
                <a:endParaRPr lang="en-US" dirty="0"/>
              </a:p>
            </p:txBody>
          </p:sp>
        </mc:Fallback>
      </mc:AlternateContent>
      <p:sp>
        <p:nvSpPr>
          <p:cNvPr id="4" name="Substituent număr diapozitiv 3"/>
          <p:cNvSpPr>
            <a:spLocks noGrp="1"/>
          </p:cNvSpPr>
          <p:nvPr>
            <p:ph type="sldNum" sz="quarter" idx="5"/>
          </p:nvPr>
        </p:nvSpPr>
        <p:spPr/>
        <p:txBody>
          <a:bodyPr/>
          <a:lstStyle/>
          <a:p>
            <a:fld id="{0D4F3D6D-ECEC-4D46-934C-A61B951EF552}" type="slidenum">
              <a:rPr lang="en-US" smtClean="0"/>
              <a:t>43</a:t>
            </a:fld>
            <a:endParaRPr lang="en-US"/>
          </a:p>
        </p:txBody>
      </p:sp>
    </p:spTree>
    <p:extLst>
      <p:ext uri="{BB962C8B-B14F-4D97-AF65-F5344CB8AC3E}">
        <p14:creationId xmlns:p14="http://schemas.microsoft.com/office/powerpoint/2010/main" val="576816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Further, we will see that the previous two formulations can be generalized under the same framework.</a:t>
            </a:r>
          </a:p>
        </p:txBody>
      </p:sp>
      <p:sp>
        <p:nvSpPr>
          <p:cNvPr id="4" name="Substituent număr diapozitiv 3"/>
          <p:cNvSpPr>
            <a:spLocks noGrp="1"/>
          </p:cNvSpPr>
          <p:nvPr>
            <p:ph type="sldNum" sz="quarter" idx="5"/>
          </p:nvPr>
        </p:nvSpPr>
        <p:spPr/>
        <p:txBody>
          <a:bodyPr/>
          <a:lstStyle/>
          <a:p>
            <a:fld id="{0D4F3D6D-ECEC-4D46-934C-A61B951EF552}" type="slidenum">
              <a:rPr lang="en-US" smtClean="0"/>
              <a:t>44</a:t>
            </a:fld>
            <a:endParaRPr lang="en-US"/>
          </a:p>
        </p:txBody>
      </p:sp>
    </p:spTree>
    <p:extLst>
      <p:ext uri="{BB962C8B-B14F-4D97-AF65-F5344CB8AC3E}">
        <p14:creationId xmlns:p14="http://schemas.microsoft.com/office/powerpoint/2010/main" val="2125168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The third formulation of diffusion considers the forward and reverse processes to be continuous and defines them via stochastic differential equations.</a:t>
            </a:r>
          </a:p>
          <a:p>
            <a:r>
              <a:rPr lang="en-US" dirty="0"/>
              <a:t>(</a:t>
            </a:r>
            <a:r>
              <a:rPr lang="en-US" dirty="0" err="1"/>
              <a:t>Animatie</a:t>
            </a:r>
            <a:r>
              <a:rPr lang="en-US" dirty="0"/>
              <a:t> 1)</a:t>
            </a:r>
          </a:p>
          <a:p>
            <a:r>
              <a:rPr lang="en-US" dirty="0"/>
              <a:t>The principle is the same, gradually transforms the data into noise and reverse the process to obtain samples from the true data distribution.</a:t>
            </a:r>
          </a:p>
        </p:txBody>
      </p:sp>
      <p:sp>
        <p:nvSpPr>
          <p:cNvPr id="4" name="Substituent număr diapozitiv 3"/>
          <p:cNvSpPr>
            <a:spLocks noGrp="1"/>
          </p:cNvSpPr>
          <p:nvPr>
            <p:ph type="sldNum" sz="quarter" idx="5"/>
          </p:nvPr>
        </p:nvSpPr>
        <p:spPr/>
        <p:txBody>
          <a:bodyPr/>
          <a:lstStyle/>
          <a:p>
            <a:fld id="{0D4F3D6D-ECEC-4D46-934C-A61B951EF552}" type="slidenum">
              <a:rPr lang="en-US" smtClean="0"/>
              <a:t>45</a:t>
            </a:fld>
            <a:endParaRPr lang="en-US"/>
          </a:p>
        </p:txBody>
      </p:sp>
    </p:spTree>
    <p:extLst>
      <p:ext uri="{BB962C8B-B14F-4D97-AF65-F5344CB8AC3E}">
        <p14:creationId xmlns:p14="http://schemas.microsoft.com/office/powerpoint/2010/main" val="3142595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SDE of the forward process is also called the forward SDE and basically shows that the transformation of the image x into noise is performed via very small changes in x. </a:t>
            </a:r>
          </a:p>
          <a:p>
            <a:r>
              <a:rPr lang="en-US" dirty="0"/>
              <a:t>(</a:t>
            </a:r>
            <a:r>
              <a:rPr lang="en-US" dirty="0" err="1"/>
              <a:t>Animatie</a:t>
            </a:r>
            <a:r>
              <a:rPr lang="en-US" dirty="0"/>
              <a:t> 2)</a:t>
            </a:r>
          </a:p>
          <a:p>
            <a:r>
              <a:rPr lang="en-US" dirty="0"/>
              <a:t>These changes are defined by the function f and the noise addition </a:t>
            </a:r>
            <a:r>
              <a:rPr lang="en-US" dirty="0" err="1"/>
              <a:t>w_t</a:t>
            </a:r>
            <a:r>
              <a:rPr lang="en-US" dirty="0"/>
              <a:t>, (</a:t>
            </a:r>
            <a:r>
              <a:rPr lang="en-US" dirty="0" err="1"/>
              <a:t>animatie</a:t>
            </a:r>
            <a:r>
              <a:rPr lang="en-US" dirty="0"/>
              <a:t> 3) the noise additions are scaled with the diffusion coefficient </a:t>
            </a:r>
            <a:r>
              <a:rPr lang="en-US" dirty="0" err="1"/>
              <a:t>sigma_t</a:t>
            </a:r>
            <a:r>
              <a:rPr lang="en-US" dirty="0"/>
              <a:t>. </a:t>
            </a:r>
          </a:p>
          <a:p>
            <a:r>
              <a:rPr lang="en-US" dirty="0"/>
              <a:t>We emphasize that different choices of f and sigma will imply different forward processes, and this is what happened with the previous two formulations. They are slightly different because f and sigma are different.</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46</a:t>
            </a:fld>
            <a:endParaRPr lang="en-US"/>
          </a:p>
        </p:txBody>
      </p:sp>
    </p:spTree>
    <p:extLst>
      <p:ext uri="{BB962C8B-B14F-4D97-AF65-F5344CB8AC3E}">
        <p14:creationId xmlns:p14="http://schemas.microsoft.com/office/powerpoint/2010/main" val="23604018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An important result shows that the reverse of the previous forward process is also a diffusion process running backwards in time. (</a:t>
            </a:r>
            <a:r>
              <a:rPr lang="en-US" dirty="0" err="1"/>
              <a:t>Animatie</a:t>
            </a:r>
            <a:r>
              <a:rPr lang="en-US" dirty="0"/>
              <a:t> 1) And it is described by this SDE, called the reverse-time SDE.</a:t>
            </a:r>
          </a:p>
          <a:p>
            <a:r>
              <a:rPr lang="en-US" dirty="0"/>
              <a:t>This equation is very intuitive if we think about it as in Langevin dynamics iterations, where we updated x to go from low density regions to regions with higher density. The same thing is happening here, we use the score function with the same purpose, but the formulation is generalized to the continuous case.</a:t>
            </a:r>
          </a:p>
          <a:p>
            <a:r>
              <a:rPr lang="en-US" dirty="0"/>
              <a:t>( </a:t>
            </a:r>
            <a:r>
              <a:rPr lang="en-US" dirty="0" err="1"/>
              <a:t>Animatie</a:t>
            </a:r>
            <a:r>
              <a:rPr lang="en-US" dirty="0"/>
              <a:t> 2)</a:t>
            </a:r>
          </a:p>
          <a:p>
            <a:r>
              <a:rPr lang="en-US" dirty="0"/>
              <a:t>The training objective remains the same as in NCSN, because the goal is to estimate the score function.</a:t>
            </a:r>
          </a:p>
          <a:p>
            <a:r>
              <a:rPr lang="en-US" dirty="0"/>
              <a:t>(</a:t>
            </a:r>
            <a:r>
              <a:rPr lang="en-US" dirty="0" err="1"/>
              <a:t>Animatie</a:t>
            </a:r>
            <a:r>
              <a:rPr lang="en-US" dirty="0"/>
              <a:t> 3)</a:t>
            </a:r>
          </a:p>
          <a:p>
            <a:r>
              <a:rPr lang="en-US" dirty="0"/>
              <a:t>The sampling is performed by employing numerical methods to solve the reverse-time SDE.</a:t>
            </a:r>
          </a:p>
        </p:txBody>
      </p:sp>
      <p:sp>
        <p:nvSpPr>
          <p:cNvPr id="4" name="Substituent număr diapozitiv 3"/>
          <p:cNvSpPr>
            <a:spLocks noGrp="1"/>
          </p:cNvSpPr>
          <p:nvPr>
            <p:ph type="sldNum" sz="quarter" idx="5"/>
          </p:nvPr>
        </p:nvSpPr>
        <p:spPr/>
        <p:txBody>
          <a:bodyPr/>
          <a:lstStyle/>
          <a:p>
            <a:fld id="{0D4F3D6D-ECEC-4D46-934C-A61B951EF552}" type="slidenum">
              <a:rPr lang="en-US" smtClean="0"/>
              <a:t>47</a:t>
            </a:fld>
            <a:endParaRPr lang="en-US"/>
          </a:p>
        </p:txBody>
      </p:sp>
    </p:spTree>
    <p:extLst>
      <p:ext uri="{BB962C8B-B14F-4D97-AF65-F5344CB8AC3E}">
        <p14:creationId xmlns:p14="http://schemas.microsoft.com/office/powerpoint/2010/main" val="2087153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We will briefly show how to transform the noise perturbations of NCSN and DDPM into their corresponding forward SDE.</a:t>
            </a:r>
          </a:p>
          <a:p>
            <a:endParaRPr lang="en-US" dirty="0"/>
          </a:p>
          <a:p>
            <a:r>
              <a:rPr lang="en-US" dirty="0"/>
              <a:t>We start with NCSN, and we do it by rewriting the forward process (</a:t>
            </a:r>
            <a:r>
              <a:rPr lang="en-US" dirty="0" err="1"/>
              <a:t>Animatie</a:t>
            </a:r>
            <a:r>
              <a:rPr lang="en-US" dirty="0"/>
              <a:t> 1) as an SDE discretization (</a:t>
            </a:r>
            <a:r>
              <a:rPr lang="en-US" dirty="0" err="1"/>
              <a:t>Animatie</a:t>
            </a:r>
            <a:r>
              <a:rPr lang="en-US" dirty="0"/>
              <a:t> 2).</a:t>
            </a:r>
          </a:p>
          <a:p>
            <a:endParaRPr lang="en-US" dirty="0"/>
          </a:p>
          <a:p>
            <a:r>
              <a:rPr lang="en-US" dirty="0"/>
              <a:t>(</a:t>
            </a:r>
            <a:r>
              <a:rPr lang="en-US" dirty="0" err="1"/>
              <a:t>Animatie</a:t>
            </a:r>
            <a:r>
              <a:rPr lang="en-US" dirty="0"/>
              <a:t> 3)</a:t>
            </a:r>
          </a:p>
          <a:p>
            <a:r>
              <a:rPr lang="en-US" dirty="0"/>
              <a:t>After that, we adapt the expression for the continuous case. So, all the variables are now time-dependent functions, and the changes of these functions are now measured for an infinitesimal small change of time.</a:t>
            </a:r>
          </a:p>
          <a:p>
            <a:endParaRPr lang="en-US" dirty="0"/>
          </a:p>
          <a:p>
            <a:r>
              <a:rPr lang="en-US" dirty="0"/>
              <a:t>A small observation for this case, is that the drift coefficient f is constant, being equal to 0.</a:t>
            </a:r>
          </a:p>
          <a:p>
            <a:endParaRPr lang="en-US" dirty="0"/>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48</a:t>
            </a:fld>
            <a:endParaRPr lang="en-US"/>
          </a:p>
        </p:txBody>
      </p:sp>
    </p:spTree>
    <p:extLst>
      <p:ext uri="{BB962C8B-B14F-4D97-AF65-F5344CB8AC3E}">
        <p14:creationId xmlns:p14="http://schemas.microsoft.com/office/powerpoint/2010/main" val="3751973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Similar to NCSN, for DDPM, we start from the </a:t>
            </a:r>
            <a:r>
              <a:rPr lang="en-US" dirty="0" err="1"/>
              <a:t>markovian</a:t>
            </a:r>
            <a:r>
              <a:rPr lang="en-US" dirty="0"/>
              <a:t> formulation of the forward process.</a:t>
            </a:r>
          </a:p>
          <a:p>
            <a:r>
              <a:rPr lang="en-US" dirty="0"/>
              <a:t>(</a:t>
            </a:r>
            <a:r>
              <a:rPr lang="en-US" dirty="0" err="1"/>
              <a:t>Animatie</a:t>
            </a:r>
            <a:r>
              <a:rPr lang="en-US" dirty="0"/>
              <a:t> 2)</a:t>
            </a:r>
          </a:p>
          <a:p>
            <a:r>
              <a:rPr lang="en-US" dirty="0"/>
              <a:t>We replace </a:t>
            </a:r>
            <a:r>
              <a:rPr lang="en-US" dirty="0" err="1"/>
              <a:t>Beta_t</a:t>
            </a:r>
            <a:r>
              <a:rPr lang="en-US" dirty="0"/>
              <a:t> with a product between </a:t>
            </a:r>
            <a:r>
              <a:rPr lang="en-US" dirty="0" err="1"/>
              <a:t>delta_t</a:t>
            </a:r>
            <a:r>
              <a:rPr lang="en-US" dirty="0"/>
              <a:t> and Beta(t), where </a:t>
            </a:r>
            <a:r>
              <a:rPr lang="en-US" dirty="0" err="1"/>
              <a:t>delta_t</a:t>
            </a:r>
            <a:r>
              <a:rPr lang="en-US" dirty="0"/>
              <a:t> is 1/T and Beta(t) is </a:t>
            </a:r>
            <a:r>
              <a:rPr lang="en-US" dirty="0" err="1"/>
              <a:t>Beta_t</a:t>
            </a:r>
            <a:r>
              <a:rPr lang="en-US" dirty="0"/>
              <a:t> multiplied with capital T. So, these changes are just a rewriting of </a:t>
            </a:r>
            <a:r>
              <a:rPr lang="en-US" dirty="0" err="1"/>
              <a:t>Beta_t</a:t>
            </a:r>
            <a:r>
              <a:rPr lang="en-US" dirty="0"/>
              <a:t>, they are necessary because the link with the SDE formulation will be more obvious with these notations.</a:t>
            </a:r>
          </a:p>
          <a:p>
            <a:r>
              <a:rPr lang="en-US" dirty="0"/>
              <a:t>(</a:t>
            </a:r>
            <a:r>
              <a:rPr lang="en-US" dirty="0" err="1"/>
              <a:t>Animatie</a:t>
            </a:r>
            <a:r>
              <a:rPr lang="en-US" dirty="0"/>
              <a:t> 3)</a:t>
            </a:r>
          </a:p>
          <a:p>
            <a:r>
              <a:rPr lang="en-US" dirty="0"/>
              <a:t>We extend the square root of the first term from the right-hand side of the equality with the Taylor expansion, we only limit ourselves to the first 2 terms of this expansion because </a:t>
            </a:r>
            <a:r>
              <a:rPr lang="en-US" dirty="0" err="1"/>
              <a:t>delta_t</a:t>
            </a:r>
            <a:r>
              <a:rPr lang="en-US" dirty="0"/>
              <a:t> is very close to zero and the following terms would contain this value at increasing powers.</a:t>
            </a:r>
          </a:p>
          <a:p>
            <a:r>
              <a:rPr lang="en-US" dirty="0"/>
              <a:t>After this operation, we are able to describe the change in x in the discrete setting.</a:t>
            </a:r>
          </a:p>
          <a:p>
            <a:r>
              <a:rPr lang="en-US" dirty="0"/>
              <a:t>(</a:t>
            </a:r>
            <a:r>
              <a:rPr lang="en-US" dirty="0" err="1"/>
              <a:t>Animatie</a:t>
            </a:r>
            <a:r>
              <a:rPr lang="en-US" dirty="0"/>
              <a:t> 4)</a:t>
            </a:r>
          </a:p>
          <a:p>
            <a:r>
              <a:rPr lang="en-US" dirty="0"/>
              <a:t>Generalizing this change for the continuous case, we obtain the forward SDE of DDPM.</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49</a:t>
            </a:fld>
            <a:endParaRPr lang="en-US"/>
          </a:p>
        </p:txBody>
      </p:sp>
    </p:spTree>
    <p:extLst>
      <p:ext uri="{BB962C8B-B14F-4D97-AF65-F5344CB8AC3E}">
        <p14:creationId xmlns:p14="http://schemas.microsoft.com/office/powerpoint/2010/main" val="149032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Let’s mention a few popular works with state-of-the-art results on the image generation task.</a:t>
            </a:r>
          </a:p>
          <a:p>
            <a:r>
              <a:rPr lang="en-US" dirty="0"/>
              <a:t>(</a:t>
            </a:r>
            <a:r>
              <a:rPr lang="en-US" dirty="0" err="1"/>
              <a:t>Animatie</a:t>
            </a:r>
            <a:r>
              <a:rPr lang="en-US" dirty="0"/>
              <a:t> 1)</a:t>
            </a:r>
          </a:p>
          <a:p>
            <a:r>
              <a:rPr lang="en-US" dirty="0"/>
              <a:t>Diffusion models were introduced back in 2015, with good results on the CIFAR-10 dataset.</a:t>
            </a:r>
          </a:p>
          <a:p>
            <a:r>
              <a:rPr lang="en-US" dirty="0"/>
              <a:t>(</a:t>
            </a:r>
            <a:r>
              <a:rPr lang="en-US" dirty="0" err="1"/>
              <a:t>Animatie</a:t>
            </a:r>
            <a:r>
              <a:rPr lang="en-US" dirty="0"/>
              <a:t> 2)</a:t>
            </a:r>
          </a:p>
          <a:p>
            <a:r>
              <a:rPr lang="en-US" dirty="0"/>
              <a:t>The first major breakthrough happened when diffusion models obtained, for the first time, better sample quality than the state-of-the-art Generative Adversarial Networks.</a:t>
            </a:r>
          </a:p>
          <a:p>
            <a:r>
              <a:rPr lang="en-US" dirty="0"/>
              <a:t>(</a:t>
            </a:r>
            <a:r>
              <a:rPr lang="en-US" dirty="0" err="1"/>
              <a:t>Animatie</a:t>
            </a:r>
            <a:r>
              <a:rPr lang="en-US" dirty="0"/>
              <a:t> 3)</a:t>
            </a:r>
          </a:p>
          <a:p>
            <a:r>
              <a:rPr lang="en-US" dirty="0"/>
              <a:t>Other important contributions were the works for text-based image generation, such as Glide.</a:t>
            </a:r>
          </a:p>
          <a:p>
            <a:r>
              <a:rPr lang="en-US" dirty="0"/>
              <a:t>(</a:t>
            </a:r>
            <a:r>
              <a:rPr lang="en-US" dirty="0" err="1"/>
              <a:t>Animatie</a:t>
            </a:r>
            <a:r>
              <a:rPr lang="en-US" dirty="0"/>
              <a:t> 4)</a:t>
            </a:r>
          </a:p>
          <a:p>
            <a:r>
              <a:rPr lang="en-US" dirty="0"/>
              <a:t>And the progress went even further with models like DALLE-2 or Latent diffusion. The latter managed to preserve the image quality of the previous works while improving the efficiency.</a:t>
            </a:r>
          </a:p>
          <a:p>
            <a:endParaRPr lang="en-US" dirty="0"/>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5</a:t>
            </a:fld>
            <a:endParaRPr lang="en-US"/>
          </a:p>
        </p:txBody>
      </p:sp>
    </p:spTree>
    <p:extLst>
      <p:ext uri="{BB962C8B-B14F-4D97-AF65-F5344CB8AC3E}">
        <p14:creationId xmlns:p14="http://schemas.microsoft.com/office/powerpoint/2010/main" val="3098662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Let’s see now how to use this models to perform conditional generation.</a:t>
            </a:r>
          </a:p>
        </p:txBody>
      </p:sp>
      <p:sp>
        <p:nvSpPr>
          <p:cNvPr id="4" name="Substituent număr diapozitiv 3"/>
          <p:cNvSpPr>
            <a:spLocks noGrp="1"/>
          </p:cNvSpPr>
          <p:nvPr>
            <p:ph type="sldNum" sz="quarter" idx="5"/>
          </p:nvPr>
        </p:nvSpPr>
        <p:spPr/>
        <p:txBody>
          <a:bodyPr/>
          <a:lstStyle/>
          <a:p>
            <a:fld id="{0D4F3D6D-ECEC-4D46-934C-A61B951EF552}" type="slidenum">
              <a:rPr lang="en-US" smtClean="0"/>
              <a:t>50</a:t>
            </a:fld>
            <a:endParaRPr lang="en-US"/>
          </a:p>
        </p:txBody>
      </p:sp>
    </p:spTree>
    <p:extLst>
      <p:ext uri="{BB962C8B-B14F-4D97-AF65-F5344CB8AC3E}">
        <p14:creationId xmlns:p14="http://schemas.microsoft.com/office/powerpoint/2010/main" val="2505502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So far, we saw how to use diffusion models for unconditional image sampling by estimating the score function.  </a:t>
            </a:r>
          </a:p>
          <a:p>
            <a:r>
              <a:rPr lang="en-US" dirty="0"/>
              <a:t>(</a:t>
            </a:r>
            <a:r>
              <a:rPr lang="en-US" dirty="0" err="1"/>
              <a:t>Animatie</a:t>
            </a:r>
            <a:r>
              <a:rPr lang="en-US" dirty="0"/>
              <a:t> 2)</a:t>
            </a:r>
          </a:p>
          <a:p>
            <a:r>
              <a:rPr lang="en-US" dirty="0"/>
              <a:t>Another equally interesting application is conditional sampling. Given an additional input y (such as a class label or text) the task is to generate images that correspond to this input. In other words, we want to sample from p(</a:t>
            </a:r>
            <a:r>
              <a:rPr lang="en-US" dirty="0" err="1"/>
              <a:t>x|y</a:t>
            </a:r>
            <a:r>
              <a:rPr lang="en-US" dirty="0"/>
              <a:t>), instead of p(x).</a:t>
            </a:r>
          </a:p>
          <a:p>
            <a:r>
              <a:rPr lang="en-US" dirty="0"/>
              <a:t>(</a:t>
            </a:r>
            <a:r>
              <a:rPr lang="en-US" dirty="0" err="1"/>
              <a:t>Animatie</a:t>
            </a:r>
            <a:r>
              <a:rPr lang="en-US" dirty="0"/>
              <a:t> 3)</a:t>
            </a:r>
          </a:p>
          <a:p>
            <a:r>
              <a:rPr lang="en-US" dirty="0"/>
              <a:t>One option is to train the model with an additional input y so that the model learns to estimate the score function of p(</a:t>
            </a:r>
            <a:r>
              <a:rPr lang="en-US" dirty="0" err="1"/>
              <a:t>x|y</a:t>
            </a:r>
            <a:r>
              <a:rPr lang="en-US" dirty="0"/>
              <a:t>).</a:t>
            </a:r>
          </a:p>
          <a:p>
            <a:r>
              <a:rPr lang="en-US" dirty="0"/>
              <a:t>(</a:t>
            </a:r>
            <a:r>
              <a:rPr lang="en-US" dirty="0" err="1"/>
              <a:t>Animatie</a:t>
            </a:r>
            <a:r>
              <a:rPr lang="en-US" dirty="0"/>
              <a:t> 4)</a:t>
            </a:r>
          </a:p>
          <a:p>
            <a:r>
              <a:rPr lang="en-US" dirty="0"/>
              <a:t>If y is a class, we can represent it as a one-hot encoding. (</a:t>
            </a:r>
            <a:r>
              <a:rPr lang="en-US" dirty="0" err="1"/>
              <a:t>Animatie</a:t>
            </a:r>
            <a:r>
              <a:rPr lang="en-US" dirty="0"/>
              <a:t> 5) And this representation is processed by a multi-layer perceptron before using it in the U-Net layers.</a:t>
            </a:r>
          </a:p>
          <a:p>
            <a:endParaRPr lang="en-US" dirty="0"/>
          </a:p>
          <a:p>
            <a:r>
              <a:rPr lang="en-US" dirty="0"/>
              <a:t>If y is a text, we can use the representation resulting from a transformer.</a:t>
            </a:r>
          </a:p>
        </p:txBody>
      </p:sp>
      <p:sp>
        <p:nvSpPr>
          <p:cNvPr id="4" name="Substituent număr diapozitiv 3"/>
          <p:cNvSpPr>
            <a:spLocks noGrp="1"/>
          </p:cNvSpPr>
          <p:nvPr>
            <p:ph type="sldNum" sz="quarter" idx="5"/>
          </p:nvPr>
        </p:nvSpPr>
        <p:spPr/>
        <p:txBody>
          <a:bodyPr/>
          <a:lstStyle/>
          <a:p>
            <a:fld id="{0D4F3D6D-ECEC-4D46-934C-A61B951EF552}" type="slidenum">
              <a:rPr lang="en-US" smtClean="0"/>
              <a:t>51</a:t>
            </a:fld>
            <a:endParaRPr lang="en-US"/>
          </a:p>
        </p:txBody>
      </p:sp>
    </p:spTree>
    <p:extLst>
      <p:ext uri="{BB962C8B-B14F-4D97-AF65-F5344CB8AC3E}">
        <p14:creationId xmlns:p14="http://schemas.microsoft.com/office/powerpoint/2010/main" val="2904950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The second option to implement conditional sampling is called classifier guidance which basically requires an unconditional generative model and a classifier trained on noisy images.</a:t>
            </a:r>
          </a:p>
          <a:p>
            <a:r>
              <a:rPr lang="en-US" dirty="0"/>
              <a:t>(</a:t>
            </a:r>
            <a:r>
              <a:rPr lang="en-US" dirty="0" err="1"/>
              <a:t>Animatie</a:t>
            </a:r>
            <a:r>
              <a:rPr lang="en-US" dirty="0"/>
              <a:t> 2)</a:t>
            </a:r>
          </a:p>
          <a:p>
            <a:r>
              <a:rPr lang="en-US" dirty="0"/>
              <a:t>If we apply Bayes rule on the conditional </a:t>
            </a:r>
            <a:r>
              <a:rPr lang="en-US" dirty="0" err="1"/>
              <a:t>p_t</a:t>
            </a:r>
            <a:r>
              <a:rPr lang="en-US" dirty="0"/>
              <a:t>(</a:t>
            </a:r>
            <a:r>
              <a:rPr lang="en-US" dirty="0" err="1"/>
              <a:t>x_|y</a:t>
            </a:r>
            <a:r>
              <a:rPr lang="en-US" dirty="0"/>
              <a:t>), we have this equality. </a:t>
            </a:r>
          </a:p>
          <a:p>
            <a:r>
              <a:rPr lang="en-US" dirty="0"/>
              <a:t>(</a:t>
            </a:r>
            <a:r>
              <a:rPr lang="en-US" dirty="0" err="1"/>
              <a:t>Animatie</a:t>
            </a:r>
            <a:r>
              <a:rPr lang="en-US" dirty="0"/>
              <a:t> 3)</a:t>
            </a:r>
          </a:p>
          <a:p>
            <a:r>
              <a:rPr lang="en-US" dirty="0"/>
              <a:t>But the score function uses the logarithm of the probability density, so we apply the logarithm on both sides.</a:t>
            </a:r>
          </a:p>
          <a:p>
            <a:r>
              <a:rPr lang="en-US" dirty="0"/>
              <a:t>(</a:t>
            </a:r>
            <a:r>
              <a:rPr lang="en-US" dirty="0" err="1"/>
              <a:t>Animatie</a:t>
            </a:r>
            <a:r>
              <a:rPr lang="en-US" dirty="0"/>
              <a:t> 4)</a:t>
            </a:r>
          </a:p>
          <a:p>
            <a:r>
              <a:rPr lang="en-US" dirty="0"/>
              <a:t> Lastly, if we compute the gradients with respect to </a:t>
            </a:r>
            <a:r>
              <a:rPr lang="en-US" dirty="0" err="1"/>
              <a:t>x_t</a:t>
            </a:r>
            <a:r>
              <a:rPr lang="en-US" dirty="0"/>
              <a:t> the last term becomes zero, because it does not depend on </a:t>
            </a:r>
            <a:r>
              <a:rPr lang="en-US" dirty="0" err="1"/>
              <a:t>x_t</a:t>
            </a:r>
            <a:r>
              <a:rPr lang="en-US" dirty="0"/>
              <a:t>.</a:t>
            </a:r>
          </a:p>
          <a:p>
            <a:r>
              <a:rPr lang="en-US" dirty="0"/>
              <a:t>(</a:t>
            </a:r>
            <a:r>
              <a:rPr lang="en-US" dirty="0" err="1"/>
              <a:t>Animatie</a:t>
            </a:r>
            <a:r>
              <a:rPr lang="en-US" dirty="0"/>
              <a:t> 5)</a:t>
            </a:r>
          </a:p>
          <a:p>
            <a:r>
              <a:rPr lang="en-US" dirty="0"/>
              <a:t>The resulting expression states that we can compute the score function of p(</a:t>
            </a:r>
            <a:r>
              <a:rPr lang="en-US" dirty="0" err="1"/>
              <a:t>x_t|y</a:t>
            </a:r>
            <a:r>
              <a:rPr lang="en-US" dirty="0"/>
              <a:t>) as a sum between the score function of p(</a:t>
            </a:r>
            <a:r>
              <a:rPr lang="en-US" dirty="0" err="1"/>
              <a:t>y|x_t</a:t>
            </a:r>
            <a:r>
              <a:rPr lang="en-US" dirty="0"/>
              <a:t>) and p(x).</a:t>
            </a:r>
          </a:p>
          <a:p>
            <a:r>
              <a:rPr lang="en-US" dirty="0"/>
              <a:t>(</a:t>
            </a:r>
            <a:r>
              <a:rPr lang="en-US" dirty="0" err="1"/>
              <a:t>Animatie</a:t>
            </a:r>
            <a:r>
              <a:rPr lang="en-US" dirty="0"/>
              <a:t> 6)</a:t>
            </a:r>
          </a:p>
          <a:p>
            <a:r>
              <a:rPr lang="en-US" dirty="0"/>
              <a:t>The latter is what diffusion models already learn, (</a:t>
            </a:r>
            <a:r>
              <a:rPr lang="en-US" dirty="0" err="1"/>
              <a:t>animatie</a:t>
            </a:r>
            <a:r>
              <a:rPr lang="en-US" dirty="0"/>
              <a:t> 7)while the first conditional p(</a:t>
            </a:r>
            <a:r>
              <a:rPr lang="en-US" dirty="0" err="1"/>
              <a:t>y|x</a:t>
            </a:r>
            <a:r>
              <a:rPr lang="en-US" dirty="0"/>
              <a:t>) is what the standard classifiers learn.</a:t>
            </a:r>
          </a:p>
          <a:p>
            <a:r>
              <a:rPr lang="en-US" dirty="0"/>
              <a:t> So, in order to use the score function of p(</a:t>
            </a:r>
            <a:r>
              <a:rPr lang="en-US" dirty="0" err="1"/>
              <a:t>x|y</a:t>
            </a:r>
            <a:r>
              <a:rPr lang="en-US" dirty="0"/>
              <a:t>) in the denoising steps of diffusion models it is sufficient to have an unconditional diffusion model and a classifier that is robust on noisy images.</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52</a:t>
            </a:fld>
            <a:endParaRPr lang="en-US"/>
          </a:p>
        </p:txBody>
      </p:sp>
    </p:spTree>
    <p:extLst>
      <p:ext uri="{BB962C8B-B14F-4D97-AF65-F5344CB8AC3E}">
        <p14:creationId xmlns:p14="http://schemas.microsoft.com/office/powerpoint/2010/main" val="3492143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t>
            </a:r>
            <a:r>
              <a:rPr lang="en-US" dirty="0" err="1"/>
              <a:t>Animatie</a:t>
            </a:r>
            <a:r>
              <a:rPr lang="en-US" dirty="0"/>
              <a:t> 1)</a:t>
            </a:r>
          </a:p>
          <a:p>
            <a:r>
              <a:rPr lang="en-US" dirty="0"/>
              <a:t>An improvement that can be done, in order to force the generation to be more precise, is to add a weight to the guidance term.</a:t>
            </a:r>
          </a:p>
          <a:p>
            <a:r>
              <a:rPr lang="en-US" dirty="0"/>
              <a:t>(</a:t>
            </a:r>
            <a:r>
              <a:rPr lang="en-US" dirty="0" err="1"/>
              <a:t>Animatie</a:t>
            </a:r>
            <a:r>
              <a:rPr lang="en-US" dirty="0"/>
              <a:t> 2)</a:t>
            </a:r>
          </a:p>
          <a:p>
            <a:r>
              <a:rPr lang="en-US" dirty="0"/>
              <a:t>On the left-hand side the guidance weight is equal to 1.</a:t>
            </a:r>
          </a:p>
          <a:p>
            <a:r>
              <a:rPr lang="en-US" dirty="0"/>
              <a:t>(</a:t>
            </a:r>
            <a:r>
              <a:rPr lang="en-US" dirty="0" err="1"/>
              <a:t>Animatie</a:t>
            </a:r>
            <a:r>
              <a:rPr lang="en-US" dirty="0"/>
              <a:t> 3)</a:t>
            </a:r>
          </a:p>
          <a:p>
            <a:r>
              <a:rPr lang="en-US" dirty="0"/>
              <a:t>And on the right-hand side the guidance weight is equal to 10.</a:t>
            </a:r>
          </a:p>
          <a:p>
            <a:r>
              <a:rPr lang="en-US" dirty="0"/>
              <a:t> (</a:t>
            </a:r>
            <a:r>
              <a:rPr lang="en-US" dirty="0" err="1"/>
              <a:t>Animatie</a:t>
            </a:r>
            <a:r>
              <a:rPr lang="en-US" dirty="0"/>
              <a:t> 4)</a:t>
            </a:r>
          </a:p>
          <a:p>
            <a:r>
              <a:rPr lang="en-US" dirty="0"/>
              <a:t>As we can observe in the figure, when the weight is large the images are more class-consistent, and the diversity of the samples decreases.</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53</a:t>
            </a:fld>
            <a:endParaRPr lang="en-US"/>
          </a:p>
        </p:txBody>
      </p:sp>
    </p:spTree>
    <p:extLst>
      <p:ext uri="{BB962C8B-B14F-4D97-AF65-F5344CB8AC3E}">
        <p14:creationId xmlns:p14="http://schemas.microsoft.com/office/powerpoint/2010/main" val="2258825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problem of the second solution is the classifier, because we need to have good estimates for the gradients at each step of the denoising process, thus we need a classifier that is robust to noise added to the image. This often means training the classifier on noisy data, which can be problematic. This issue is what the second guidance technique addresses, which is called classifier-free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expand the conditional p(</a:t>
            </a:r>
            <a:r>
              <a:rPr lang="en-US" dirty="0" err="1"/>
              <a:t>y|x_t</a:t>
            </a:r>
            <a:r>
              <a:rPr lang="en-US" dirty="0"/>
              <a:t>) with the Bayes rule and then (</a:t>
            </a:r>
            <a:r>
              <a:rPr lang="en-US" dirty="0" err="1"/>
              <a:t>animatie</a:t>
            </a:r>
            <a:r>
              <a:rPr lang="en-US" dirty="0"/>
              <a:t> 2) apply the logarithm on both sides, we obtain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compute the gradients with respect to the noisy image </a:t>
            </a:r>
            <a:r>
              <a:rPr lang="en-US" dirty="0" err="1"/>
              <a:t>x_t</a:t>
            </a:r>
            <a:r>
              <a:rPr lang="en-US" dirty="0"/>
              <a:t>, we have an expression for the classifier gradients.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We can use this to replace it in the classifier guidance formulation and we obtain the following.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Animatie</a:t>
            </a:r>
            <a:r>
              <a:rPr lang="en-US" dirty="0"/>
              <a:t>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 is a combination between conditional and unconditional models, but with a small trick (</a:t>
            </a:r>
            <a:r>
              <a:rPr lang="en-US" dirty="0" err="1"/>
              <a:t>animatie</a:t>
            </a:r>
            <a:r>
              <a:rPr lang="en-US" dirty="0"/>
              <a:t> 6) we train a single neural network for both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54</a:t>
            </a:fld>
            <a:endParaRPr lang="en-US"/>
          </a:p>
        </p:txBody>
      </p:sp>
    </p:spTree>
    <p:extLst>
      <p:ext uri="{BB962C8B-B14F-4D97-AF65-F5344CB8AC3E}">
        <p14:creationId xmlns:p14="http://schemas.microsoft.com/office/powerpoint/2010/main" val="2036772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score functions can be learned at the same time by a single model, we just need at training time to discard y with a fixed probability. </a:t>
            </a:r>
          </a:p>
        </p:txBody>
      </p:sp>
      <p:sp>
        <p:nvSpPr>
          <p:cNvPr id="4" name="Substituent număr diapozitiv 3"/>
          <p:cNvSpPr>
            <a:spLocks noGrp="1"/>
          </p:cNvSpPr>
          <p:nvPr>
            <p:ph type="sldNum" sz="quarter" idx="5"/>
          </p:nvPr>
        </p:nvSpPr>
        <p:spPr/>
        <p:txBody>
          <a:bodyPr/>
          <a:lstStyle/>
          <a:p>
            <a:fld id="{0D4F3D6D-ECEC-4D46-934C-A61B951EF552}" type="slidenum">
              <a:rPr lang="en-US" smtClean="0"/>
              <a:t>55</a:t>
            </a:fld>
            <a:endParaRPr lang="en-US"/>
          </a:p>
        </p:txBody>
      </p:sp>
    </p:spTree>
    <p:extLst>
      <p:ext uri="{BB962C8B-B14F-4D97-AF65-F5344CB8AC3E}">
        <p14:creationId xmlns:p14="http://schemas.microsoft.com/office/powerpoint/2010/main" val="34966955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discard of y is done by setting its embedding to a vector that has all of its elements equal to 0.</a:t>
            </a:r>
          </a:p>
        </p:txBody>
      </p:sp>
      <p:sp>
        <p:nvSpPr>
          <p:cNvPr id="4" name="Substituent număr diapozitiv 3"/>
          <p:cNvSpPr>
            <a:spLocks noGrp="1"/>
          </p:cNvSpPr>
          <p:nvPr>
            <p:ph type="sldNum" sz="quarter" idx="5"/>
          </p:nvPr>
        </p:nvSpPr>
        <p:spPr/>
        <p:txBody>
          <a:bodyPr/>
          <a:lstStyle/>
          <a:p>
            <a:fld id="{0D4F3D6D-ECEC-4D46-934C-A61B951EF552}" type="slidenum">
              <a:rPr lang="en-US" smtClean="0"/>
              <a:t>56</a:t>
            </a:fld>
            <a:endParaRPr lang="en-US"/>
          </a:p>
        </p:txBody>
      </p:sp>
    </p:spTree>
    <p:extLst>
      <p:ext uri="{BB962C8B-B14F-4D97-AF65-F5344CB8AC3E}">
        <p14:creationId xmlns:p14="http://schemas.microsoft.com/office/powerpoint/2010/main" val="35928902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Finally, we will cover shortly the main directions of research for diffusion models</a:t>
            </a:r>
          </a:p>
        </p:txBody>
      </p:sp>
      <p:sp>
        <p:nvSpPr>
          <p:cNvPr id="4" name="Substituent număr diapozitiv 3"/>
          <p:cNvSpPr>
            <a:spLocks noGrp="1"/>
          </p:cNvSpPr>
          <p:nvPr>
            <p:ph type="sldNum" sz="quarter" idx="5"/>
          </p:nvPr>
        </p:nvSpPr>
        <p:spPr/>
        <p:txBody>
          <a:bodyPr/>
          <a:lstStyle/>
          <a:p>
            <a:fld id="{0D4F3D6D-ECEC-4D46-934C-A61B951EF552}" type="slidenum">
              <a:rPr lang="en-US" smtClean="0"/>
              <a:t>57</a:t>
            </a:fld>
            <a:endParaRPr lang="en-US"/>
          </a:p>
        </p:txBody>
      </p:sp>
    </p:spTree>
    <p:extLst>
      <p:ext uri="{BB962C8B-B14F-4D97-AF65-F5344CB8AC3E}">
        <p14:creationId xmlns:p14="http://schemas.microsoft.com/office/powerpoint/2010/main" val="1404891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en-US" dirty="0"/>
          </a:p>
          <a:p>
            <a:r>
              <a:rPr lang="en-US" dirty="0"/>
              <a:t>The most frequent tasks on which diffusion models were employed are the unconditional and conditional image generation.</a:t>
            </a:r>
          </a:p>
          <a:p>
            <a:r>
              <a:rPr lang="en-US" dirty="0"/>
              <a:t>(</a:t>
            </a:r>
            <a:r>
              <a:rPr lang="en-US" dirty="0" err="1"/>
              <a:t>Animatie</a:t>
            </a:r>
            <a:r>
              <a:rPr lang="en-US" dirty="0"/>
              <a:t> 1)</a:t>
            </a:r>
          </a:p>
          <a:p>
            <a:r>
              <a:rPr lang="en-US" dirty="0"/>
              <a:t>For the unconditional case the focus was on improving the efficiency and the quality of the generated images.</a:t>
            </a:r>
          </a:p>
          <a:p>
            <a:r>
              <a:rPr lang="en-US" dirty="0"/>
              <a:t>(</a:t>
            </a:r>
            <a:r>
              <a:rPr lang="en-US" dirty="0" err="1"/>
              <a:t>Animatie</a:t>
            </a:r>
            <a:r>
              <a:rPr lang="en-US" dirty="0"/>
              <a:t> 2)</a:t>
            </a:r>
          </a:p>
          <a:p>
            <a:r>
              <a:rPr lang="en-US" dirty="0"/>
              <a:t>While the conditional case become very popular with text-to-image generation.</a:t>
            </a:r>
          </a:p>
          <a:p>
            <a:r>
              <a:rPr lang="en-US" dirty="0"/>
              <a:t>(</a:t>
            </a:r>
            <a:r>
              <a:rPr lang="en-US" dirty="0" err="1"/>
              <a:t>Animatie</a:t>
            </a:r>
            <a:r>
              <a:rPr lang="en-US" dirty="0"/>
              <a:t> 3)</a:t>
            </a:r>
          </a:p>
          <a:p>
            <a:r>
              <a:rPr lang="en-US" dirty="0"/>
              <a:t>Besides these two tasks, this type of models were also employed in:</a:t>
            </a:r>
          </a:p>
          <a:p>
            <a:r>
              <a:rPr lang="en-US" dirty="0"/>
              <a:t>(</a:t>
            </a:r>
            <a:r>
              <a:rPr lang="en-US" dirty="0" err="1"/>
              <a:t>Animatie</a:t>
            </a:r>
            <a:r>
              <a:rPr lang="en-US" dirty="0"/>
              <a:t> 4)</a:t>
            </a:r>
          </a:p>
          <a:p>
            <a:r>
              <a:rPr lang="en-US" dirty="0"/>
              <a:t>Image editing and even editing based on text input</a:t>
            </a:r>
          </a:p>
          <a:p>
            <a:r>
              <a:rPr lang="en-US" dirty="0"/>
              <a:t>(</a:t>
            </a:r>
            <a:r>
              <a:rPr lang="en-US" dirty="0" err="1"/>
              <a:t>Animatie</a:t>
            </a:r>
            <a:r>
              <a:rPr lang="en-US" dirty="0"/>
              <a:t> 5)</a:t>
            </a:r>
          </a:p>
          <a:p>
            <a:r>
              <a:rPr lang="en-US" dirty="0"/>
              <a:t>Super-resolution</a:t>
            </a:r>
          </a:p>
          <a:p>
            <a:r>
              <a:rPr lang="en-US" dirty="0"/>
              <a:t>(</a:t>
            </a:r>
            <a:r>
              <a:rPr lang="en-US" dirty="0" err="1"/>
              <a:t>Animatie</a:t>
            </a:r>
            <a:r>
              <a:rPr lang="en-US" dirty="0"/>
              <a:t> 6)</a:t>
            </a:r>
          </a:p>
          <a:p>
            <a:r>
              <a:rPr lang="en-US" dirty="0"/>
              <a:t>Image segmentation</a:t>
            </a:r>
          </a:p>
          <a:p>
            <a:r>
              <a:rPr lang="en-US" dirty="0"/>
              <a:t>(</a:t>
            </a:r>
            <a:r>
              <a:rPr lang="en-US" dirty="0" err="1"/>
              <a:t>Animatie</a:t>
            </a:r>
            <a:r>
              <a:rPr lang="en-US" dirty="0"/>
              <a:t> 7)</a:t>
            </a:r>
          </a:p>
          <a:p>
            <a:r>
              <a:rPr lang="en-US" dirty="0"/>
              <a:t>Anomaly detection in medical images</a:t>
            </a:r>
          </a:p>
          <a:p>
            <a:r>
              <a:rPr lang="en-US" dirty="0"/>
              <a:t>Or </a:t>
            </a:r>
          </a:p>
          <a:p>
            <a:r>
              <a:rPr lang="en-US" dirty="0"/>
              <a:t>(</a:t>
            </a:r>
            <a:r>
              <a:rPr lang="en-US" dirty="0" err="1"/>
              <a:t>Animatie</a:t>
            </a:r>
            <a:r>
              <a:rPr lang="en-US" dirty="0"/>
              <a:t> 8)</a:t>
            </a:r>
          </a:p>
          <a:p>
            <a:r>
              <a:rPr lang="en-US" dirty="0"/>
              <a:t>Video generation.</a:t>
            </a:r>
          </a:p>
        </p:txBody>
      </p:sp>
      <p:sp>
        <p:nvSpPr>
          <p:cNvPr id="4" name="Substituent număr diapozitiv 3"/>
          <p:cNvSpPr>
            <a:spLocks noGrp="1"/>
          </p:cNvSpPr>
          <p:nvPr>
            <p:ph type="sldNum" sz="quarter" idx="5"/>
          </p:nvPr>
        </p:nvSpPr>
        <p:spPr/>
        <p:txBody>
          <a:bodyPr/>
          <a:lstStyle/>
          <a:p>
            <a:fld id="{0D4F3D6D-ECEC-4D46-934C-A61B951EF552}" type="slidenum">
              <a:rPr lang="en-US" smtClean="0"/>
              <a:t>58</a:t>
            </a:fld>
            <a:endParaRPr lang="en-US"/>
          </a:p>
        </p:txBody>
      </p:sp>
    </p:spTree>
    <p:extLst>
      <p:ext uri="{BB962C8B-B14F-4D97-AF65-F5344CB8AC3E}">
        <p14:creationId xmlns:p14="http://schemas.microsoft.com/office/powerpoint/2010/main" val="30013086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Although the results of diffusion models is promising, even surpassing GANs, the early phase of the research gives us plenty of future directions</a:t>
            </a:r>
          </a:p>
        </p:txBody>
      </p:sp>
      <p:sp>
        <p:nvSpPr>
          <p:cNvPr id="4" name="Substituent număr diapozitiv 3"/>
          <p:cNvSpPr>
            <a:spLocks noGrp="1"/>
          </p:cNvSpPr>
          <p:nvPr>
            <p:ph type="sldNum" sz="quarter" idx="5"/>
          </p:nvPr>
        </p:nvSpPr>
        <p:spPr/>
        <p:txBody>
          <a:bodyPr/>
          <a:lstStyle/>
          <a:p>
            <a:fld id="{0D4F3D6D-ECEC-4D46-934C-A61B951EF552}" type="slidenum">
              <a:rPr lang="en-US" smtClean="0"/>
              <a:t>59</a:t>
            </a:fld>
            <a:endParaRPr lang="en-US"/>
          </a:p>
        </p:txBody>
      </p:sp>
    </p:spTree>
    <p:extLst>
      <p:ext uri="{BB962C8B-B14F-4D97-AF65-F5344CB8AC3E}">
        <p14:creationId xmlns:p14="http://schemas.microsoft.com/office/powerpoint/2010/main" val="2129372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Moreover, diffusion models have been applied successfully on multiple image processing tasks.</a:t>
            </a:r>
          </a:p>
          <a:p>
            <a:r>
              <a:rPr lang="en-US" dirty="0"/>
              <a:t>We mention a few:</a:t>
            </a:r>
          </a:p>
          <a:p>
            <a:r>
              <a:rPr lang="en-US" dirty="0"/>
              <a:t>(</a:t>
            </a:r>
            <a:r>
              <a:rPr lang="en-US" dirty="0" err="1"/>
              <a:t>Animatie</a:t>
            </a:r>
            <a:r>
              <a:rPr lang="en-US" dirty="0"/>
              <a:t> 1)</a:t>
            </a:r>
          </a:p>
          <a:p>
            <a:pPr marL="171450" indent="-171450">
              <a:buFont typeface="Arial" panose="020B0604020202020204" pitchFamily="34" charset="0"/>
              <a:buChar char="•"/>
            </a:pPr>
            <a:r>
              <a:rPr lang="en-US" dirty="0"/>
              <a:t>Unconditional and conditional image generation</a:t>
            </a:r>
          </a:p>
          <a:p>
            <a:pPr marL="0" indent="0">
              <a:buFont typeface="Arial" panose="020B0604020202020204" pitchFamily="34" charset="0"/>
              <a:buNone/>
            </a:pPr>
            <a:r>
              <a:rPr lang="en-US" dirty="0"/>
              <a:t>(</a:t>
            </a:r>
            <a:r>
              <a:rPr lang="en-US" dirty="0" err="1"/>
              <a:t>Animatie</a:t>
            </a:r>
            <a:r>
              <a:rPr lang="en-US" dirty="0"/>
              <a:t> 2)</a:t>
            </a:r>
          </a:p>
          <a:p>
            <a:pPr marL="171450" indent="-171450">
              <a:buFont typeface="Arial" panose="020B0604020202020204" pitchFamily="34" charset="0"/>
              <a:buChar char="•"/>
            </a:pPr>
            <a:r>
              <a:rPr lang="en-US" dirty="0"/>
              <a:t>Image segmentation</a:t>
            </a:r>
          </a:p>
          <a:p>
            <a:pPr marL="0" indent="0">
              <a:buFont typeface="Arial" panose="020B0604020202020204" pitchFamily="34" charset="0"/>
              <a:buNone/>
            </a:pPr>
            <a:r>
              <a:rPr lang="en-US" dirty="0"/>
              <a:t>(</a:t>
            </a:r>
            <a:r>
              <a:rPr lang="en-US" dirty="0" err="1"/>
              <a:t>Animatie</a:t>
            </a:r>
            <a:r>
              <a:rPr lang="en-US" dirty="0"/>
              <a:t> 3)</a:t>
            </a:r>
          </a:p>
          <a:p>
            <a:pPr marL="171450" indent="-171450">
              <a:buFont typeface="Arial" panose="020B0604020202020204" pitchFamily="34" charset="0"/>
              <a:buChar char="•"/>
            </a:pPr>
            <a:r>
              <a:rPr lang="en-US" dirty="0"/>
              <a:t>Text-to-image generation</a:t>
            </a:r>
          </a:p>
          <a:p>
            <a:pPr marL="0" indent="0">
              <a:buFont typeface="Arial" panose="020B0604020202020204" pitchFamily="34" charset="0"/>
              <a:buNone/>
            </a:pPr>
            <a:r>
              <a:rPr lang="en-US" dirty="0"/>
              <a:t>(</a:t>
            </a:r>
            <a:r>
              <a:rPr lang="en-US" dirty="0" err="1"/>
              <a:t>Animatie</a:t>
            </a:r>
            <a:r>
              <a:rPr lang="en-US" dirty="0"/>
              <a:t> 4)</a:t>
            </a:r>
          </a:p>
          <a:p>
            <a:pPr marL="171450" indent="-171450">
              <a:buFont typeface="Arial" panose="020B0604020202020204" pitchFamily="34" charset="0"/>
              <a:buChar char="•"/>
            </a:pPr>
            <a:r>
              <a:rPr lang="en-US" dirty="0"/>
              <a:t>Image super-resolution</a:t>
            </a:r>
          </a:p>
          <a:p>
            <a:pPr marL="0" indent="0">
              <a:buFont typeface="Arial" panose="020B0604020202020204" pitchFamily="34" charset="0"/>
              <a:buNone/>
            </a:pPr>
            <a:r>
              <a:rPr lang="en-US" dirty="0"/>
              <a:t>(</a:t>
            </a:r>
            <a:r>
              <a:rPr lang="en-US" dirty="0" err="1"/>
              <a:t>Animatie</a:t>
            </a:r>
            <a:r>
              <a:rPr lang="en-US" dirty="0"/>
              <a:t> 5)</a:t>
            </a:r>
          </a:p>
          <a:p>
            <a:pPr marL="171450" indent="-171450">
              <a:buFont typeface="Arial" panose="020B0604020202020204" pitchFamily="34" charset="0"/>
              <a:buChar char="•"/>
            </a:pPr>
            <a:r>
              <a:rPr lang="en-US" dirty="0"/>
              <a:t>Text based domain adaptation</a:t>
            </a:r>
          </a:p>
          <a:p>
            <a:pPr marL="0" indent="0">
              <a:buFont typeface="Arial" panose="020B0604020202020204" pitchFamily="34" charset="0"/>
              <a:buNone/>
            </a:pPr>
            <a:r>
              <a:rPr lang="en-US" dirty="0"/>
              <a:t>(</a:t>
            </a:r>
            <a:r>
              <a:rPr lang="en-US" dirty="0" err="1"/>
              <a:t>Animatie</a:t>
            </a:r>
            <a:r>
              <a:rPr lang="en-US" dirty="0"/>
              <a:t> 6)</a:t>
            </a:r>
          </a:p>
          <a:p>
            <a:pPr marL="171450" indent="-171450">
              <a:buFont typeface="Arial" panose="020B0604020202020204" pitchFamily="34" charset="0"/>
              <a:buChar char="•"/>
            </a:pPr>
            <a:r>
              <a:rPr lang="en-US" dirty="0"/>
              <a:t>Anomaly detection in medical images.</a:t>
            </a:r>
          </a:p>
        </p:txBody>
      </p:sp>
      <p:sp>
        <p:nvSpPr>
          <p:cNvPr id="4" name="Substituent număr diapozitiv 3"/>
          <p:cNvSpPr>
            <a:spLocks noGrp="1"/>
          </p:cNvSpPr>
          <p:nvPr>
            <p:ph type="sldNum" sz="quarter" idx="5"/>
          </p:nvPr>
        </p:nvSpPr>
        <p:spPr/>
        <p:txBody>
          <a:bodyPr/>
          <a:lstStyle/>
          <a:p>
            <a:fld id="{0D4F3D6D-ECEC-4D46-934C-A61B951EF552}" type="slidenum">
              <a:rPr lang="en-US" smtClean="0"/>
              <a:t>6</a:t>
            </a:fld>
            <a:endParaRPr lang="en-US"/>
          </a:p>
        </p:txBody>
      </p:sp>
    </p:spTree>
    <p:extLst>
      <p:ext uri="{BB962C8B-B14F-4D97-AF65-F5344CB8AC3E}">
        <p14:creationId xmlns:p14="http://schemas.microsoft.com/office/powerpoint/2010/main" val="1908983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Diffusion models are well-known for the quality of the images generated with text descriptions. Here are a few more samples for this use-case, where we can see an impressive alignment between image content and text.</a:t>
            </a:r>
          </a:p>
          <a:p>
            <a:endParaRPr lang="en-US" dirty="0"/>
          </a:p>
        </p:txBody>
      </p:sp>
      <p:sp>
        <p:nvSpPr>
          <p:cNvPr id="4" name="Substituent număr diapozitiv 3"/>
          <p:cNvSpPr>
            <a:spLocks noGrp="1"/>
          </p:cNvSpPr>
          <p:nvPr>
            <p:ph type="sldNum" sz="quarter" idx="5"/>
          </p:nvPr>
        </p:nvSpPr>
        <p:spPr/>
        <p:txBody>
          <a:bodyPr/>
          <a:lstStyle/>
          <a:p>
            <a:fld id="{0D4F3D6D-ECEC-4D46-934C-A61B951EF552}" type="slidenum">
              <a:rPr lang="en-US" smtClean="0"/>
              <a:t>7</a:t>
            </a:fld>
            <a:endParaRPr lang="en-US"/>
          </a:p>
        </p:txBody>
      </p:sp>
    </p:spTree>
    <p:extLst>
      <p:ext uri="{BB962C8B-B14F-4D97-AF65-F5344CB8AC3E}">
        <p14:creationId xmlns:p14="http://schemas.microsoft.com/office/powerpoint/2010/main" val="2571746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Now, we will briefly overview how diffusion models work and then we go deeper into the details of each formulation</a:t>
            </a:r>
          </a:p>
        </p:txBody>
      </p:sp>
      <p:sp>
        <p:nvSpPr>
          <p:cNvPr id="4" name="Substituent număr diapozitiv 3"/>
          <p:cNvSpPr>
            <a:spLocks noGrp="1"/>
          </p:cNvSpPr>
          <p:nvPr>
            <p:ph type="sldNum" sz="quarter" idx="5"/>
          </p:nvPr>
        </p:nvSpPr>
        <p:spPr/>
        <p:txBody>
          <a:bodyPr/>
          <a:lstStyle/>
          <a:p>
            <a:fld id="{0D4F3D6D-ECEC-4D46-934C-A61B951EF552}" type="slidenum">
              <a:rPr lang="en-US" smtClean="0"/>
              <a:t>8</a:t>
            </a:fld>
            <a:endParaRPr lang="en-US"/>
          </a:p>
        </p:txBody>
      </p:sp>
    </p:spTree>
    <p:extLst>
      <p:ext uri="{BB962C8B-B14F-4D97-AF65-F5344CB8AC3E}">
        <p14:creationId xmlns:p14="http://schemas.microsoft.com/office/powerpoint/2010/main" val="2014319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dirty="0"/>
              <a:t>First of all, diffusion models are a type of generative models.</a:t>
            </a:r>
          </a:p>
          <a:p>
            <a:r>
              <a:rPr lang="en-US" dirty="0"/>
              <a:t>The sample generation is done via a process that maps standard gaussian noise with samples from the data distribution. The mapping is implemented with small steps, at each step a small amount of noise being removed.</a:t>
            </a:r>
          </a:p>
          <a:p>
            <a:r>
              <a:rPr lang="en-US" dirty="0"/>
              <a:t>(Animatie1)</a:t>
            </a:r>
          </a:p>
          <a:p>
            <a:r>
              <a:rPr lang="en-US" dirty="0"/>
              <a:t>The training consist of two process:</a:t>
            </a:r>
          </a:p>
          <a:p>
            <a:pPr marL="228600" indent="-228600">
              <a:buAutoNum type="arabicPeriod"/>
            </a:pPr>
            <a:r>
              <a:rPr lang="en-US" dirty="0"/>
              <a:t>The forward process destroys the data across multiple time steps by adding small amounts of Gaussian noise</a:t>
            </a:r>
          </a:p>
          <a:p>
            <a:pPr marL="0" indent="0">
              <a:buNone/>
            </a:pPr>
            <a:r>
              <a:rPr lang="en-US" dirty="0"/>
              <a:t>(Animatie2)</a:t>
            </a:r>
          </a:p>
          <a:p>
            <a:pPr marL="0" indent="0">
              <a:buNone/>
            </a:pPr>
            <a:r>
              <a:rPr lang="en-US" dirty="0"/>
              <a:t>2.    And the second one is the reverse process, the one responsible with sample generation. It uses a neural network to estimate the noise from a given image, and the respective noise is subtracted to get the image for the next iteration.</a:t>
            </a:r>
          </a:p>
        </p:txBody>
      </p:sp>
      <p:sp>
        <p:nvSpPr>
          <p:cNvPr id="4" name="Substituent număr diapozitiv 3"/>
          <p:cNvSpPr>
            <a:spLocks noGrp="1"/>
          </p:cNvSpPr>
          <p:nvPr>
            <p:ph type="sldNum" sz="quarter" idx="5"/>
          </p:nvPr>
        </p:nvSpPr>
        <p:spPr/>
        <p:txBody>
          <a:bodyPr/>
          <a:lstStyle/>
          <a:p>
            <a:fld id="{0D4F3D6D-ECEC-4D46-934C-A61B951EF552}" type="slidenum">
              <a:rPr lang="en-US" smtClean="0"/>
              <a:t>9</a:t>
            </a:fld>
            <a:endParaRPr lang="en-US"/>
          </a:p>
        </p:txBody>
      </p:sp>
    </p:spTree>
    <p:extLst>
      <p:ext uri="{BB962C8B-B14F-4D97-AF65-F5344CB8AC3E}">
        <p14:creationId xmlns:p14="http://schemas.microsoft.com/office/powerpoint/2010/main" val="767755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74642DC-902B-BA4A-5D75-72AC1D4F4EB5}"/>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32BAB192-95B9-FC4E-A2B3-946715082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598B87BE-0428-433A-FA9D-2561678A35C2}"/>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883EF60F-96CE-5BDE-DA88-6B5A3C7E9E53}"/>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D5F7F208-7F84-DDFB-664D-CD57A3927A55}"/>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335578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72FD330-BEF7-A45D-6651-8ADC901C625B}"/>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22E39D4C-A165-C109-6B52-3847FF6483ED}"/>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8DD587DE-DD4D-B07A-3A97-370AFA0E66B2}"/>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2DA1606E-FF81-BC03-AF87-78A3D8F7A066}"/>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1C378E9B-0C15-12AA-D98A-2A8C8AD5F24B}"/>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278004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210AC18F-A893-68E9-56C3-5EFF27737A3B}"/>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14634CC4-D2FB-296C-3561-33B9D879A391}"/>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F2788A74-7A39-6A95-0523-360E489927AF}"/>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709E7659-E010-B891-F1E5-CD32AF3D2464}"/>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FB78AF0B-AE7A-EC4B-C488-9CB4019351BC}"/>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97160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07D45B2-F925-05A3-0131-08450F367EF4}"/>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39B3A9A6-BD54-80FB-E4BF-7AE0FA760BCB}"/>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7D28A037-8D22-16DE-C1BC-B8C1520E3413}"/>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A3DEA667-CE75-38C6-C76C-E01BD8F0CD05}"/>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EB550605-4078-2860-5C5C-865257BAE818}"/>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292422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8E8560B-ADA5-8980-2E06-B9FBF2D81A00}"/>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97CC4ECA-E820-2673-F22E-0987D0F3A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2DEEF616-D28C-4FA7-3BAA-422762F5D1B9}"/>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34341F2D-16DA-2F70-750B-2638E44D5B7B}"/>
              </a:ext>
            </a:extLst>
          </p:cNvPr>
          <p:cNvSpPr>
            <a:spLocks noGrp="1"/>
          </p:cNvSpPr>
          <p:nvPr>
            <p:ph type="ftr" sz="quarter" idx="11"/>
          </p:nvPr>
        </p:nvSpPr>
        <p:spPr/>
        <p:txBody>
          <a:bodyPr/>
          <a:lstStyle/>
          <a:p>
            <a:endParaRPr lang="en-US"/>
          </a:p>
        </p:txBody>
      </p:sp>
      <p:sp>
        <p:nvSpPr>
          <p:cNvPr id="6" name="Substituent număr diapozitiv 5">
            <a:extLst>
              <a:ext uri="{FF2B5EF4-FFF2-40B4-BE49-F238E27FC236}">
                <a16:creationId xmlns:a16="http://schemas.microsoft.com/office/drawing/2014/main" id="{1E8BF8EB-D189-131B-97B8-4EAD22D77DD5}"/>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10350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03DF213-ADDA-860D-B08F-F2B6639707DF}"/>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8DCE1E70-AFD0-1458-101C-3E4D297DD321}"/>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0E3650AE-37F4-C351-9709-C043A2B82A2E}"/>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1FF2B50E-F254-F29D-7FAE-2BE9CC6EE239}"/>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6" name="Substituent subsol 5">
            <a:extLst>
              <a:ext uri="{FF2B5EF4-FFF2-40B4-BE49-F238E27FC236}">
                <a16:creationId xmlns:a16="http://schemas.microsoft.com/office/drawing/2014/main" id="{7FEF9059-791B-BDA7-6728-8D87118735B6}"/>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1D26FD8F-2040-942E-525F-95F2D756DFD6}"/>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40458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3B44719-3ED0-2360-286C-5F717B9019B8}"/>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09C50EE9-8783-A1D9-7E7B-98E4BAB18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7279952D-AF3E-1A19-FA1E-E0D3D174D3C2}"/>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85678AA6-CB89-1B35-7B5B-402359A4C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0FD77483-6C4D-2A9B-8664-944A2947B9A3}"/>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257BDA2A-AB7D-FBE9-9BB4-79C8DBF14D0F}"/>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8" name="Substituent subsol 7">
            <a:extLst>
              <a:ext uri="{FF2B5EF4-FFF2-40B4-BE49-F238E27FC236}">
                <a16:creationId xmlns:a16="http://schemas.microsoft.com/office/drawing/2014/main" id="{4E6649BF-C736-FEB3-BF06-96AC1EFB1308}"/>
              </a:ext>
            </a:extLst>
          </p:cNvPr>
          <p:cNvSpPr>
            <a:spLocks noGrp="1"/>
          </p:cNvSpPr>
          <p:nvPr>
            <p:ph type="ftr" sz="quarter" idx="11"/>
          </p:nvPr>
        </p:nvSpPr>
        <p:spPr/>
        <p:txBody>
          <a:bodyPr/>
          <a:lstStyle/>
          <a:p>
            <a:endParaRPr lang="en-US"/>
          </a:p>
        </p:txBody>
      </p:sp>
      <p:sp>
        <p:nvSpPr>
          <p:cNvPr id="9" name="Substituent număr diapozitiv 8">
            <a:extLst>
              <a:ext uri="{FF2B5EF4-FFF2-40B4-BE49-F238E27FC236}">
                <a16:creationId xmlns:a16="http://schemas.microsoft.com/office/drawing/2014/main" id="{614F2718-341D-2C34-4EA9-1C0CA81F3184}"/>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1223513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EEC75E9-A035-236C-1033-A1D8D5290AE0}"/>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DE5B12EF-4412-7F6F-E268-3112EFCC1AE0}"/>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4" name="Substituent subsol 3">
            <a:extLst>
              <a:ext uri="{FF2B5EF4-FFF2-40B4-BE49-F238E27FC236}">
                <a16:creationId xmlns:a16="http://schemas.microsoft.com/office/drawing/2014/main" id="{39DF3419-0894-C76C-5F9F-37C9A629CC68}"/>
              </a:ext>
            </a:extLst>
          </p:cNvPr>
          <p:cNvSpPr>
            <a:spLocks noGrp="1"/>
          </p:cNvSpPr>
          <p:nvPr>
            <p:ph type="ftr" sz="quarter" idx="11"/>
          </p:nvPr>
        </p:nvSpPr>
        <p:spPr/>
        <p:txBody>
          <a:bodyPr/>
          <a:lstStyle/>
          <a:p>
            <a:endParaRPr lang="en-US"/>
          </a:p>
        </p:txBody>
      </p:sp>
      <p:sp>
        <p:nvSpPr>
          <p:cNvPr id="5" name="Substituent număr diapozitiv 4">
            <a:extLst>
              <a:ext uri="{FF2B5EF4-FFF2-40B4-BE49-F238E27FC236}">
                <a16:creationId xmlns:a16="http://schemas.microsoft.com/office/drawing/2014/main" id="{D5ECEDAE-1F0E-3D5E-0183-1508C8448DB1}"/>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392212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1B225880-50AB-19B8-326F-A5CC29B91B9A}"/>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3" name="Substituent subsol 2">
            <a:extLst>
              <a:ext uri="{FF2B5EF4-FFF2-40B4-BE49-F238E27FC236}">
                <a16:creationId xmlns:a16="http://schemas.microsoft.com/office/drawing/2014/main" id="{F642D74B-2D1D-DD38-87EB-FFC701744279}"/>
              </a:ext>
            </a:extLst>
          </p:cNvPr>
          <p:cNvSpPr>
            <a:spLocks noGrp="1"/>
          </p:cNvSpPr>
          <p:nvPr>
            <p:ph type="ftr" sz="quarter" idx="11"/>
          </p:nvPr>
        </p:nvSpPr>
        <p:spPr/>
        <p:txBody>
          <a:bodyPr/>
          <a:lstStyle/>
          <a:p>
            <a:endParaRPr lang="en-US"/>
          </a:p>
        </p:txBody>
      </p:sp>
      <p:sp>
        <p:nvSpPr>
          <p:cNvPr id="4" name="Substituent număr diapozitiv 3">
            <a:extLst>
              <a:ext uri="{FF2B5EF4-FFF2-40B4-BE49-F238E27FC236}">
                <a16:creationId xmlns:a16="http://schemas.microsoft.com/office/drawing/2014/main" id="{3741D8FB-BD71-59C0-B46F-2CBA7FB0DC26}"/>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274924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3DE4540-55A7-3A7E-4F4D-13EC63F3A7DE}"/>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4126B9B4-3342-D9C2-6D8A-0E519EDBA3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0EB4CCFD-989E-B98A-FBA1-06C7A3A63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5BE395F3-4445-1C36-C2CC-0B60F5C384E4}"/>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6" name="Substituent subsol 5">
            <a:extLst>
              <a:ext uri="{FF2B5EF4-FFF2-40B4-BE49-F238E27FC236}">
                <a16:creationId xmlns:a16="http://schemas.microsoft.com/office/drawing/2014/main" id="{71F7ACBE-A710-379D-C7DD-74AEBCF51ECA}"/>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31C58690-D105-90AB-6C45-ADCECBF3C899}"/>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345748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5B717D0-974D-7BB3-E61A-20163A9907B6}"/>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2E1CEAC8-2A18-8F6F-BB47-BCE054230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F34FE98E-C8EF-1DC5-C242-CF156D107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5B84934D-4E8E-9484-9137-201197BCE805}"/>
              </a:ext>
            </a:extLst>
          </p:cNvPr>
          <p:cNvSpPr>
            <a:spLocks noGrp="1"/>
          </p:cNvSpPr>
          <p:nvPr>
            <p:ph type="dt" sz="half" idx="10"/>
          </p:nvPr>
        </p:nvSpPr>
        <p:spPr/>
        <p:txBody>
          <a:bodyPr/>
          <a:lstStyle/>
          <a:p>
            <a:fld id="{4ED19C9C-CE1B-42FF-B418-F3CBB18E54DC}" type="datetimeFigureOut">
              <a:rPr lang="en-US" smtClean="0"/>
              <a:t>1/10/25</a:t>
            </a:fld>
            <a:endParaRPr lang="en-US"/>
          </a:p>
        </p:txBody>
      </p:sp>
      <p:sp>
        <p:nvSpPr>
          <p:cNvPr id="6" name="Substituent subsol 5">
            <a:extLst>
              <a:ext uri="{FF2B5EF4-FFF2-40B4-BE49-F238E27FC236}">
                <a16:creationId xmlns:a16="http://schemas.microsoft.com/office/drawing/2014/main" id="{AC9F5CE7-538F-C0A7-46A0-B3CAC1687A04}"/>
              </a:ext>
            </a:extLst>
          </p:cNvPr>
          <p:cNvSpPr>
            <a:spLocks noGrp="1"/>
          </p:cNvSpPr>
          <p:nvPr>
            <p:ph type="ftr" sz="quarter" idx="11"/>
          </p:nvPr>
        </p:nvSpPr>
        <p:spPr/>
        <p:txBody>
          <a:bodyPr/>
          <a:lstStyle/>
          <a:p>
            <a:endParaRPr lang="en-US"/>
          </a:p>
        </p:txBody>
      </p:sp>
      <p:sp>
        <p:nvSpPr>
          <p:cNvPr id="7" name="Substituent număr diapozitiv 6">
            <a:extLst>
              <a:ext uri="{FF2B5EF4-FFF2-40B4-BE49-F238E27FC236}">
                <a16:creationId xmlns:a16="http://schemas.microsoft.com/office/drawing/2014/main" id="{EB159299-1E83-D9EF-883D-642A1F692EBB}"/>
              </a:ext>
            </a:extLst>
          </p:cNvPr>
          <p:cNvSpPr>
            <a:spLocks noGrp="1"/>
          </p:cNvSpPr>
          <p:nvPr>
            <p:ph type="sldNum" sz="quarter" idx="12"/>
          </p:nvPr>
        </p:nvSpPr>
        <p:spPr/>
        <p:txBody>
          <a:bodyPr/>
          <a:lstStyle/>
          <a:p>
            <a:fld id="{E68AF173-E203-4824-81D5-AA71A552C90C}" type="slidenum">
              <a:rPr lang="en-US" smtClean="0"/>
              <a:t>‹#›</a:t>
            </a:fld>
            <a:endParaRPr lang="en-US"/>
          </a:p>
        </p:txBody>
      </p:sp>
    </p:spTree>
    <p:extLst>
      <p:ext uri="{BB962C8B-B14F-4D97-AF65-F5344CB8AC3E}">
        <p14:creationId xmlns:p14="http://schemas.microsoft.com/office/powerpoint/2010/main" val="344334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E227366F-C0F2-C5E5-DFFE-C8C6829677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00966762-D707-1AE9-D1CC-357A5D941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131210ED-063A-CF5C-B05F-11B74B0D3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19C9C-CE1B-42FF-B418-F3CBB18E54DC}" type="datetimeFigureOut">
              <a:rPr lang="en-US" smtClean="0"/>
              <a:t>1/10/25</a:t>
            </a:fld>
            <a:endParaRPr lang="en-US"/>
          </a:p>
        </p:txBody>
      </p:sp>
      <p:sp>
        <p:nvSpPr>
          <p:cNvPr id="5" name="Substituent subsol 4">
            <a:extLst>
              <a:ext uri="{FF2B5EF4-FFF2-40B4-BE49-F238E27FC236}">
                <a16:creationId xmlns:a16="http://schemas.microsoft.com/office/drawing/2014/main" id="{529FEE8D-9BB2-AF91-369D-C7B70372E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ubstituent număr diapozitiv 5">
            <a:extLst>
              <a:ext uri="{FF2B5EF4-FFF2-40B4-BE49-F238E27FC236}">
                <a16:creationId xmlns:a16="http://schemas.microsoft.com/office/drawing/2014/main" id="{D9EF6976-E7AB-D0E7-BD5F-AE55EB6B1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AF173-E203-4824-81D5-AA71A552C90C}" type="slidenum">
              <a:rPr lang="en-US" smtClean="0"/>
              <a:t>‹#›</a:t>
            </a:fld>
            <a:endParaRPr lang="en-US"/>
          </a:p>
        </p:txBody>
      </p:sp>
    </p:spTree>
    <p:extLst>
      <p:ext uri="{BB962C8B-B14F-4D97-AF65-F5344CB8AC3E}">
        <p14:creationId xmlns:p14="http://schemas.microsoft.com/office/powerpoint/2010/main" val="116490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notesSlide" Target="../notesSlides/notesSlide12.xml"/><Relationship Id="rId7" Type="http://schemas.openxmlformats.org/officeDocument/2006/relationships/image" Target="../media/image291.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1.png"/></Relationships>
</file>

<file path=ppt/slides/_rels/slide13.xml.rels><?xml version="1.0" encoding="UTF-8" standalone="yes"?>
<Relationships xmlns="http://schemas.openxmlformats.org/package/2006/relationships"><Relationship Id="rId13" Type="http://schemas.openxmlformats.org/officeDocument/2006/relationships/image" Target="../media/image300.png"/><Relationship Id="rId3" Type="http://schemas.openxmlformats.org/officeDocument/2006/relationships/notesSlide" Target="../notesSlides/notesSlide13.xml"/><Relationship Id="rId7" Type="http://schemas.openxmlformats.org/officeDocument/2006/relationships/image" Target="../media/image26.png"/><Relationship Id="rId12"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5.png"/><Relationship Id="rId11" Type="http://schemas.openxmlformats.org/officeDocument/2006/relationships/image" Target="../media/image280.png"/><Relationship Id="rId5" Type="http://schemas.openxmlformats.org/officeDocument/2006/relationships/image" Target="../media/image24.png"/><Relationship Id="rId10" Type="http://schemas.openxmlformats.org/officeDocument/2006/relationships/image" Target="../media/image27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3" Type="http://schemas.openxmlformats.org/officeDocument/2006/relationships/image" Target="../media/image300.png"/><Relationship Id="rId3" Type="http://schemas.openxmlformats.org/officeDocument/2006/relationships/notesSlide" Target="../notesSlides/notesSlide14.xml"/><Relationship Id="rId7" Type="http://schemas.openxmlformats.org/officeDocument/2006/relationships/image" Target="../media/image26.png"/><Relationship Id="rId12" Type="http://schemas.openxmlformats.org/officeDocument/2006/relationships/image" Target="../media/image29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5.png"/><Relationship Id="rId11" Type="http://schemas.openxmlformats.org/officeDocument/2006/relationships/image" Target="../media/image280.png"/><Relationship Id="rId5" Type="http://schemas.openxmlformats.org/officeDocument/2006/relationships/image" Target="../media/image24.png"/><Relationship Id="rId10" Type="http://schemas.openxmlformats.org/officeDocument/2006/relationships/image" Target="../media/image27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0.png"/><Relationship Id="rId3" Type="http://schemas.openxmlformats.org/officeDocument/2006/relationships/notesSlide" Target="../notesSlides/notesSlide15.xml"/><Relationship Id="rId7" Type="http://schemas.openxmlformats.org/officeDocument/2006/relationships/image" Target="../media/image23.png"/><Relationship Id="rId12" Type="http://schemas.openxmlformats.org/officeDocument/2006/relationships/image" Target="../media/image180.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0.png"/><Relationship Id="rId11" Type="http://schemas.openxmlformats.org/officeDocument/2006/relationships/image" Target="../media/image170.png"/><Relationship Id="rId10" Type="http://schemas.openxmlformats.org/officeDocument/2006/relationships/image" Target="../media/image26.png"/><Relationship Id="rId9" Type="http://schemas.openxmlformats.org/officeDocument/2006/relationships/image" Target="../media/image25.png"/><Relationship Id="rId14" Type="http://schemas.openxmlformats.org/officeDocument/2006/relationships/image" Target="../media/image200.png"/></Relationships>
</file>

<file path=ppt/slides/_rels/slide16.xml.rels><?xml version="1.0" encoding="UTF-8" standalone="yes"?>
<Relationships xmlns="http://schemas.openxmlformats.org/package/2006/relationships"><Relationship Id="rId13"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26.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5.png"/><Relationship Id="rId11" Type="http://schemas.openxmlformats.org/officeDocument/2006/relationships/image" Target="../media/image330.png"/><Relationship Id="rId5" Type="http://schemas.openxmlformats.org/officeDocument/2006/relationships/image" Target="../media/image24.png"/><Relationship Id="rId15" Type="http://schemas.openxmlformats.org/officeDocument/2006/relationships/image" Target="../media/image37.png"/><Relationship Id="rId10" Type="http://schemas.openxmlformats.org/officeDocument/2006/relationships/image" Target="../media/image320.png"/><Relationship Id="rId4" Type="http://schemas.openxmlformats.org/officeDocument/2006/relationships/image" Target="../media/image23.png"/><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13" Type="http://schemas.openxmlformats.org/officeDocument/2006/relationships/image" Target="../media/image41.png"/><Relationship Id="rId3" Type="http://schemas.openxmlformats.org/officeDocument/2006/relationships/notesSlide" Target="../notesSlides/notesSlide17.xml"/><Relationship Id="rId7" Type="http://schemas.openxmlformats.org/officeDocument/2006/relationships/image" Target="../media/image26.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5.png"/><Relationship Id="rId11" Type="http://schemas.openxmlformats.org/officeDocument/2006/relationships/image" Target="../media/image39.png"/><Relationship Id="rId5" Type="http://schemas.openxmlformats.org/officeDocument/2006/relationships/image" Target="../media/image24.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23.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9.png"/><Relationship Id="rId3" Type="http://schemas.openxmlformats.org/officeDocument/2006/relationships/notesSlide" Target="../notesSlides/notesSlide18.xml"/><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slideLayout" Target="../slideLayouts/slideLayout2.xml"/><Relationship Id="rId16" Type="http://schemas.openxmlformats.org/officeDocument/2006/relationships/image" Target="../media/image52.png"/><Relationship Id="rId1" Type="http://schemas.openxmlformats.org/officeDocument/2006/relationships/tags" Target="../tags/tag13.xml"/><Relationship Id="rId6" Type="http://schemas.openxmlformats.org/officeDocument/2006/relationships/image" Target="../media/image44.png"/><Relationship Id="rId11" Type="http://schemas.openxmlformats.org/officeDocument/2006/relationships/image" Target="../media/image47.png"/><Relationship Id="rId15" Type="http://schemas.openxmlformats.org/officeDocument/2006/relationships/image" Target="../media/image28.png"/><Relationship Id="rId10" Type="http://schemas.openxmlformats.org/officeDocument/2006/relationships/image" Target="../media/image27.png"/><Relationship Id="rId9" Type="http://schemas.openxmlformats.org/officeDocument/2006/relationships/image" Target="../media/image25.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notesSlide" Target="../notesSlides/notesSlide19.xml"/><Relationship Id="rId7" Type="http://schemas.openxmlformats.org/officeDocument/2006/relationships/image" Target="../media/image45.pn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4.png"/><Relationship Id="rId11" Type="http://schemas.openxmlformats.org/officeDocument/2006/relationships/image" Target="../media/image54.png"/><Relationship Id="rId15" Type="http://schemas.openxmlformats.org/officeDocument/2006/relationships/image" Target="../media/image58.png"/><Relationship Id="rId10" Type="http://schemas.openxmlformats.org/officeDocument/2006/relationships/image" Target="../media/image53.png"/><Relationship Id="rId9" Type="http://schemas.openxmlformats.org/officeDocument/2006/relationships/image" Target="../media/image25.png"/><Relationship Id="rId1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0.xml"/><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900.png"/><Relationship Id="rId11" Type="http://schemas.openxmlformats.org/officeDocument/2006/relationships/image" Target="../media/image61.png"/><Relationship Id="rId10" Type="http://schemas.openxmlformats.org/officeDocument/2006/relationships/image" Target="../media/image60.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13" Type="http://schemas.openxmlformats.org/officeDocument/2006/relationships/image" Target="../media/image400.png"/><Relationship Id="rId3" Type="http://schemas.openxmlformats.org/officeDocument/2006/relationships/notesSlide" Target="../notesSlides/notesSlide21.xml"/><Relationship Id="rId7" Type="http://schemas.openxmlformats.org/officeDocument/2006/relationships/image" Target="../media/image26.png"/><Relationship Id="rId12" Type="http://schemas.openxmlformats.org/officeDocument/2006/relationships/image" Target="../media/image390.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5.png"/><Relationship Id="rId11" Type="http://schemas.openxmlformats.org/officeDocument/2006/relationships/image" Target="../media/image380.png"/><Relationship Id="rId5" Type="http://schemas.openxmlformats.org/officeDocument/2006/relationships/image" Target="../media/image24.png"/><Relationship Id="rId10" Type="http://schemas.openxmlformats.org/officeDocument/2006/relationships/image" Target="../media/image370.png"/><Relationship Id="rId4" Type="http://schemas.openxmlformats.org/officeDocument/2006/relationships/image" Target="../media/image23.png"/><Relationship Id="rId14" Type="http://schemas.openxmlformats.org/officeDocument/2006/relationships/image" Target="../media/image410.png"/></Relationships>
</file>

<file path=ppt/slides/_rels/slide22.xml.rels><?xml version="1.0" encoding="UTF-8" standalone="yes"?>
<Relationships xmlns="http://schemas.openxmlformats.org/package/2006/relationships"><Relationship Id="rId13" Type="http://schemas.openxmlformats.org/officeDocument/2006/relationships/image" Target="../media/image420.png"/><Relationship Id="rId3" Type="http://schemas.openxmlformats.org/officeDocument/2006/relationships/image" Target="../media/image23.png"/><Relationship Id="rId12" Type="http://schemas.openxmlformats.org/officeDocument/2006/relationships/image" Target="../media/image40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90.png"/><Relationship Id="rId5" Type="http://schemas.openxmlformats.org/officeDocument/2006/relationships/image" Target="../media/image25.png"/><Relationship Id="rId10" Type="http://schemas.openxmlformats.org/officeDocument/2006/relationships/image" Target="../media/image380.png"/><Relationship Id="rId4" Type="http://schemas.openxmlformats.org/officeDocument/2006/relationships/image" Target="../media/image24.png"/><Relationship Id="rId9" Type="http://schemas.openxmlformats.org/officeDocument/2006/relationships/image" Target="../media/image370.png"/></Relationships>
</file>

<file path=ppt/slides/_rels/slide23.xml.rels><?xml version="1.0" encoding="UTF-8" standalone="yes"?>
<Relationships xmlns="http://schemas.openxmlformats.org/package/2006/relationships"><Relationship Id="rId8" Type="http://schemas.openxmlformats.org/officeDocument/2006/relationships/image" Target="../media/image561.png"/><Relationship Id="rId3" Type="http://schemas.openxmlformats.org/officeDocument/2006/relationships/notesSlide" Target="../notesSlides/notesSlide23.xml"/><Relationship Id="rId7" Type="http://schemas.openxmlformats.org/officeDocument/2006/relationships/image" Target="../media/image551.png"/><Relationship Id="rId12" Type="http://schemas.openxmlformats.org/officeDocument/2006/relationships/image" Target="../media/image601.png"/><Relationship Id="rId2" Type="http://schemas.openxmlformats.org/officeDocument/2006/relationships/slideLayout" Target="../slideLayouts/slideLayout2.xml"/><Relationship Id="rId1" Type="http://schemas.openxmlformats.org/officeDocument/2006/relationships/tags" Target="../tags/tag17.xml"/><Relationship Id="rId11" Type="http://schemas.openxmlformats.org/officeDocument/2006/relationships/image" Target="../media/image591.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571.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 Type="http://schemas.openxmlformats.org/officeDocument/2006/relationships/notesSlide" Target="../notesSlides/notesSlide24.xml"/><Relationship Id="rId21" Type="http://schemas.openxmlformats.org/officeDocument/2006/relationships/image" Target="../media/image79.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2" Type="http://schemas.openxmlformats.org/officeDocument/2006/relationships/slideLayout" Target="../slideLayouts/slideLayout2.xml"/><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tags" Target="../tags/tag18.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10" Type="http://schemas.openxmlformats.org/officeDocument/2006/relationships/image" Target="../media/image68.png"/><Relationship Id="rId19" Type="http://schemas.openxmlformats.org/officeDocument/2006/relationships/image" Target="../media/image77.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40.png"/></Relationships>
</file>

<file path=ppt/slides/_rels/slide26.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notesSlide" Target="../notesSlides/notesSlide26.xml"/><Relationship Id="rId7" Type="http://schemas.openxmlformats.org/officeDocument/2006/relationships/image" Target="../media/image66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50.png"/></Relationships>
</file>

<file path=ppt/slides/_rels/slide27.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notesSlide" Target="../notesSlides/notesSlide27.xml"/><Relationship Id="rId7" Type="http://schemas.openxmlformats.org/officeDocument/2006/relationships/image" Target="../media/image621.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612.png"/></Relationships>
</file>

<file path=ppt/slides/_rels/slide28.xml.rels><?xml version="1.0" encoding="UTF-8" standalone="yes"?>
<Relationships xmlns="http://schemas.openxmlformats.org/package/2006/relationships"><Relationship Id="rId8" Type="http://schemas.openxmlformats.org/officeDocument/2006/relationships/image" Target="../media/image703.png"/><Relationship Id="rId3" Type="http://schemas.openxmlformats.org/officeDocument/2006/relationships/notesSlide" Target="../notesSlides/notesSlide28.xml"/><Relationship Id="rId7" Type="http://schemas.openxmlformats.org/officeDocument/2006/relationships/image" Target="../media/image691.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82.png"/><Relationship Id="rId10" Type="http://schemas.openxmlformats.org/officeDocument/2006/relationships/image" Target="../media/image720.png"/><Relationship Id="rId9" Type="http://schemas.openxmlformats.org/officeDocument/2006/relationships/image" Target="../media/image711.png"/></Relationships>
</file>

<file path=ppt/slides/_rels/slide29.xml.rels><?xml version="1.0" encoding="UTF-8" standalone="yes"?>
<Relationships xmlns="http://schemas.openxmlformats.org/package/2006/relationships"><Relationship Id="rId8" Type="http://schemas.openxmlformats.org/officeDocument/2006/relationships/image" Target="../media/image711.png"/><Relationship Id="rId7" Type="http://schemas.openxmlformats.org/officeDocument/2006/relationships/image" Target="../media/image70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1.png"/><Relationship Id="rId5" Type="http://schemas.openxmlformats.org/officeDocument/2006/relationships/image" Target="../media/image460.png"/><Relationship Id="rId9" Type="http://schemas.openxmlformats.org/officeDocument/2006/relationships/image" Target="../media/image7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2.png"/><Relationship Id="rId3" Type="http://schemas.openxmlformats.org/officeDocument/2006/relationships/notesSlide" Target="../notesSlides/notesSlide30.xml"/><Relationship Id="rId7" Type="http://schemas.openxmlformats.org/officeDocument/2006/relationships/image" Target="../media/image690.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81.png"/></Relationships>
</file>

<file path=ppt/slides/_rels/slide3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600.png"/><Relationship Id="rId3" Type="http://schemas.openxmlformats.org/officeDocument/2006/relationships/notesSlide" Target="../notesSlides/notesSlide31.xml"/><Relationship Id="rId7" Type="http://schemas.openxmlformats.org/officeDocument/2006/relationships/image" Target="../media/image550.png"/><Relationship Id="rId12" Type="http://schemas.openxmlformats.org/officeDocument/2006/relationships/image" Target="../media/image590.png"/><Relationship Id="rId2" Type="http://schemas.openxmlformats.org/officeDocument/2006/relationships/slideLayout" Target="../slideLayouts/slideLayout2.xml"/><Relationship Id="rId1" Type="http://schemas.openxmlformats.org/officeDocument/2006/relationships/tags" Target="../tags/tag24.xml"/><Relationship Id="rId11" Type="http://schemas.openxmlformats.org/officeDocument/2006/relationships/image" Target="../media/image31.png"/><Relationship Id="rId10" Type="http://schemas.openxmlformats.org/officeDocument/2006/relationships/image" Target="../media/image570.png"/><Relationship Id="rId4" Type="http://schemas.openxmlformats.org/officeDocument/2006/relationships/image" Target="../media/image24.png"/><Relationship Id="rId9" Type="http://schemas.openxmlformats.org/officeDocument/2006/relationships/image" Target="../media/image560.png"/><Relationship Id="rId14" Type="http://schemas.openxmlformats.org/officeDocument/2006/relationships/image" Target="../media/image6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yang-song.net/blog/2021/score/" TargetMode="External"/><Relationship Id="rId3" Type="http://schemas.openxmlformats.org/officeDocument/2006/relationships/notesSlide" Target="../notesSlides/notesSlide33.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61.png"/></Relationships>
</file>

<file path=ppt/slides/_rels/slide3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34.xml"/><Relationship Id="rId7" Type="http://schemas.openxmlformats.org/officeDocument/2006/relationships/image" Target="../media/image692.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83.png"/></Relationships>
</file>

<file path=ppt/slides/_rels/slide35.xml.rels><?xml version="1.0" encoding="UTF-8" standalone="yes"?>
<Relationships xmlns="http://schemas.openxmlformats.org/package/2006/relationships"><Relationship Id="rId8" Type="http://schemas.openxmlformats.org/officeDocument/2006/relationships/image" Target="../media/image701.png"/><Relationship Id="rId3" Type="http://schemas.openxmlformats.org/officeDocument/2006/relationships/notesSlide" Target="../notesSlides/notesSlide35.xml"/><Relationship Id="rId7" Type="http://schemas.openxmlformats.org/officeDocument/2006/relationships/image" Target="../media/image71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8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hyperlink" Target="https://yangsong.net/blog/2021/score/" TargetMode="Externa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hyperlink" Target="https://yang-song.net/blog/2021/score/" TargetMode="Externa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5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760.png"/></Relationships>
</file>

<file path=ppt/slides/_rels/slide42.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notesSlide" Target="../notesSlides/notesSlide42.xml"/><Relationship Id="rId7" Type="http://schemas.openxmlformats.org/officeDocument/2006/relationships/image" Target="../media/image781.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772.png"/></Relationships>
</file>

<file path=ppt/slides/_rels/slide43.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notesSlide" Target="../notesSlides/notesSlide43.xml"/><Relationship Id="rId7" Type="http://schemas.openxmlformats.org/officeDocument/2006/relationships/image" Target="../media/image78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77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820.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80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83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70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81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84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51.xml"/><Relationship Id="rId7" Type="http://schemas.openxmlformats.org/officeDocument/2006/relationships/image" Target="../media/image860.png"/><Relationship Id="rId12" Type="http://schemas.openxmlformats.org/officeDocument/2006/relationships/image" Target="../media/image900.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850.png"/><Relationship Id="rId11" Type="http://schemas.openxmlformats.org/officeDocument/2006/relationships/image" Target="../media/image89.png"/><Relationship Id="rId10" Type="http://schemas.openxmlformats.org/officeDocument/2006/relationships/image" Target="../media/image88.png"/><Relationship Id="rId9" Type="http://schemas.openxmlformats.org/officeDocument/2006/relationships/image" Target="../media/image87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91.png"/></Relationships>
</file>

<file path=ppt/slides/_rels/slide5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 Type="http://schemas.openxmlformats.org/officeDocument/2006/relationships/notesSlide" Target="../notesSlides/notesSlide53.xml"/><Relationship Id="rId21" Type="http://schemas.openxmlformats.org/officeDocument/2006/relationships/image" Target="../media/image103.png"/><Relationship Id="rId7" Type="http://schemas.openxmlformats.org/officeDocument/2006/relationships/image" Target="../media/image51.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2" Type="http://schemas.openxmlformats.org/officeDocument/2006/relationships/slideLayout" Target="../slideLayouts/slideLayout2.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1" Type="http://schemas.openxmlformats.org/officeDocument/2006/relationships/tags" Target="../tags/tag40.xml"/><Relationship Id="rId6" Type="http://schemas.openxmlformats.org/officeDocument/2006/relationships/image" Target="../media/image93.png"/><Relationship Id="rId11" Type="http://schemas.openxmlformats.org/officeDocument/2006/relationships/image" Target="../media/image87.png"/><Relationship Id="rId24" Type="http://schemas.openxmlformats.org/officeDocument/2006/relationships/image" Target="../media/image106.png"/><Relationship Id="rId32" Type="http://schemas.openxmlformats.org/officeDocument/2006/relationships/image" Target="../media/image119.png"/><Relationship Id="rId15" Type="http://schemas.openxmlformats.org/officeDocument/2006/relationships/image" Target="../media/image97.png"/><Relationship Id="rId23" Type="http://schemas.openxmlformats.org/officeDocument/2006/relationships/image" Target="../media/image105.png"/><Relationship Id="rId28" Type="http://schemas.openxmlformats.org/officeDocument/2006/relationships/image" Target="../media/image110.png"/><Relationship Id="rId10" Type="http://schemas.openxmlformats.org/officeDocument/2006/relationships/image" Target="../media/image63.png"/><Relationship Id="rId19" Type="http://schemas.openxmlformats.org/officeDocument/2006/relationships/image" Target="../media/image101.png"/><Relationship Id="rId31" Type="http://schemas.openxmlformats.org/officeDocument/2006/relationships/image" Target="../media/image118.png"/><Relationship Id="rId9" Type="http://schemas.openxmlformats.org/officeDocument/2006/relationships/image" Target="../media/image57.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1211.png"/><Relationship Id="rId3" Type="http://schemas.openxmlformats.org/officeDocument/2006/relationships/image" Target="../media/image24.png"/><Relationship Id="rId7"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90.png"/><Relationship Id="rId9" Type="http://schemas.openxmlformats.org/officeDocument/2006/relationships/image" Target="../media/image122.png"/></Relationships>
</file>

<file path=ppt/slides/_rels/slide56.xml.rels><?xml version="1.0" encoding="UTF-8" standalone="yes"?>
<Relationships xmlns="http://schemas.openxmlformats.org/package/2006/relationships"><Relationship Id="rId8" Type="http://schemas.openxmlformats.org/officeDocument/2006/relationships/image" Target="../media/image1220.png"/><Relationship Id="rId3" Type="http://schemas.openxmlformats.org/officeDocument/2006/relationships/image" Target="../media/image24.png"/><Relationship Id="rId7"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00.png"/><Relationship Id="rId9" Type="http://schemas.openxmlformats.org/officeDocument/2006/relationships/image" Target="../media/image12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4828" y="363558"/>
            <a:ext cx="7462344" cy="2677743"/>
          </a:xfrm>
        </p:spPr>
        <p:txBody>
          <a:bodyPr>
            <a:noAutofit/>
          </a:bodyPr>
          <a:lstStyle/>
          <a:p>
            <a:r>
              <a:rPr lang="en-US" sz="4800" dirty="0">
                <a:latin typeface="Arial" panose="020B0604020202020204" pitchFamily="34" charset="0"/>
                <a:cs typeface="Arial" panose="020B0604020202020204" pitchFamily="34" charset="0"/>
              </a:rPr>
              <a:t>Diffusion Models</a:t>
            </a:r>
          </a:p>
        </p:txBody>
      </p:sp>
      <p:sp>
        <p:nvSpPr>
          <p:cNvPr id="7" name="TextShape 2">
            <a:extLst>
              <a:ext uri="{FF2B5EF4-FFF2-40B4-BE49-F238E27FC236}">
                <a16:creationId xmlns:a16="http://schemas.microsoft.com/office/drawing/2014/main" id="{6D59B22D-7140-3146-A744-2C1B8F10D341}"/>
              </a:ext>
            </a:extLst>
          </p:cNvPr>
          <p:cNvSpPr txBox="1"/>
          <p:nvPr/>
        </p:nvSpPr>
        <p:spPr>
          <a:xfrm>
            <a:off x="2694135" y="4162949"/>
            <a:ext cx="6803730" cy="2127404"/>
          </a:xfrm>
          <a:prstGeom prst="rect">
            <a:avLst/>
          </a:prstGeom>
          <a:noFill/>
          <a:ln>
            <a:noFill/>
          </a:ln>
        </p:spPr>
        <p:txBody>
          <a:bodyPr lIns="0" tIns="0" rIns="0" bIns="0" anchor="ctr"/>
          <a:lstStyle/>
          <a:p>
            <a:pPr algn="ctr">
              <a:spcBef>
                <a:spcPts val="599"/>
              </a:spcBef>
            </a:pPr>
            <a:r>
              <a:rPr lang="en-US" sz="2400" spc="-1" dirty="0">
                <a:uFill>
                  <a:solidFill>
                    <a:srgbClr val="FFFFFF"/>
                  </a:solidFill>
                </a:uFill>
                <a:latin typeface="Arial" panose="020B0604020202020204" pitchFamily="34" charset="0"/>
                <a:cs typeface="Arial" panose="020B0604020202020204" pitchFamily="34" charset="0"/>
              </a:rPr>
              <a:t>Radu Ionescu, Prof. PhD.</a:t>
            </a:r>
          </a:p>
          <a:p>
            <a:pPr algn="ctr">
              <a:spcBef>
                <a:spcPts val="599"/>
              </a:spcBef>
            </a:pPr>
            <a:r>
              <a:rPr lang="en-US" sz="2400" spc="-1" dirty="0" err="1">
                <a:uFill>
                  <a:solidFill>
                    <a:srgbClr val="FFFFFF"/>
                  </a:solidFill>
                </a:uFill>
                <a:latin typeface="Arial" panose="020B0604020202020204" pitchFamily="34" charset="0"/>
                <a:cs typeface="Arial" panose="020B0604020202020204" pitchFamily="34" charset="0"/>
              </a:rPr>
              <a:t>raducu.ionescu@gmail.com</a:t>
            </a:r>
            <a:endParaRPr lang="en-US" sz="2400" spc="-1" dirty="0">
              <a:uFill>
                <a:solidFill>
                  <a:srgbClr val="FFFFFF"/>
                </a:solidFill>
              </a:uFill>
              <a:latin typeface="Arial" panose="020B0604020202020204" pitchFamily="34" charset="0"/>
              <a:cs typeface="Arial" panose="020B0604020202020204" pitchFamily="34" charset="0"/>
            </a:endParaRPr>
          </a:p>
          <a:p>
            <a:pPr algn="ctr">
              <a:spcBef>
                <a:spcPts val="599"/>
              </a:spcBef>
            </a:pPr>
            <a:endParaRPr lang="en-US" sz="2400" spc="-1" dirty="0">
              <a:uFill>
                <a:solidFill>
                  <a:srgbClr val="FFFFFF"/>
                </a:solidFill>
              </a:uFill>
              <a:latin typeface="Arial" panose="020B0604020202020204" pitchFamily="34" charset="0"/>
              <a:cs typeface="Arial" panose="020B0604020202020204" pitchFamily="34" charset="0"/>
            </a:endParaRPr>
          </a:p>
          <a:p>
            <a:pPr algn="ctr">
              <a:spcBef>
                <a:spcPts val="599"/>
              </a:spcBef>
            </a:pPr>
            <a:r>
              <a:rPr lang="en-US" sz="2400" spc="-1" dirty="0">
                <a:uFill>
                  <a:solidFill>
                    <a:srgbClr val="FFFFFF"/>
                  </a:solidFill>
                </a:uFill>
                <a:latin typeface="Arial" panose="020B0604020202020204" pitchFamily="34" charset="0"/>
                <a:cs typeface="Arial" panose="020B0604020202020204" pitchFamily="34" charset="0"/>
              </a:rPr>
              <a:t>Faculty of Mathematics and Computer Science</a:t>
            </a:r>
          </a:p>
          <a:p>
            <a:pPr algn="ctr">
              <a:spcBef>
                <a:spcPts val="599"/>
              </a:spcBef>
            </a:pPr>
            <a:r>
              <a:rPr lang="en-US" sz="2400" spc="-1" dirty="0">
                <a:uFill>
                  <a:solidFill>
                    <a:srgbClr val="FFFFFF"/>
                  </a:solidFill>
                </a:uFill>
                <a:latin typeface="Arial" panose="020B0604020202020204" pitchFamily="34" charset="0"/>
                <a:cs typeface="Arial" panose="020B0604020202020204" pitchFamily="34" charset="0"/>
              </a:rPr>
              <a:t>University of Bucharest</a:t>
            </a:r>
          </a:p>
        </p:txBody>
      </p:sp>
    </p:spTree>
    <p:extLst>
      <p:ext uri="{BB962C8B-B14F-4D97-AF65-F5344CB8AC3E}">
        <p14:creationId xmlns:p14="http://schemas.microsoft.com/office/powerpoint/2010/main" val="164473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2A9E-BFA4-27C2-D3D6-4B57DEBE0048}"/>
              </a:ext>
            </a:extLst>
          </p:cNvPr>
          <p:cNvSpPr>
            <a:spLocks noGrp="1"/>
          </p:cNvSpPr>
          <p:nvPr>
            <p:ph type="title"/>
          </p:nvPr>
        </p:nvSpPr>
        <p:spPr/>
        <p:txBody>
          <a:bodyPr/>
          <a:lstStyle/>
          <a:p>
            <a:r>
              <a:rPr lang="en-US" dirty="0">
                <a:ea typeface="+mj-lt"/>
                <a:cs typeface="+mj-lt"/>
              </a:rPr>
              <a:t>High-level overview</a:t>
            </a:r>
          </a:p>
        </p:txBody>
      </p:sp>
      <p:sp>
        <p:nvSpPr>
          <p:cNvPr id="3" name="Content Placeholder 2">
            <a:extLst>
              <a:ext uri="{FF2B5EF4-FFF2-40B4-BE49-F238E27FC236}">
                <a16:creationId xmlns:a16="http://schemas.microsoft.com/office/drawing/2014/main" id="{BA6517C5-9254-F3AA-F8EB-61F9D7568301}"/>
              </a:ext>
            </a:extLst>
          </p:cNvPr>
          <p:cNvSpPr>
            <a:spLocks noGrp="1"/>
          </p:cNvSpPr>
          <p:nvPr>
            <p:ph idx="1"/>
          </p:nvPr>
        </p:nvSpPr>
        <p:spPr>
          <a:xfrm>
            <a:off x="838200" y="2491581"/>
            <a:ext cx="10515600" cy="1874838"/>
          </a:xfrm>
        </p:spPr>
        <p:txBody>
          <a:bodyPr vert="horz" lIns="91440" tIns="45720" rIns="91440" bIns="45720" rtlCol="0" anchor="t">
            <a:normAutofit lnSpcReduction="10000"/>
          </a:bodyPr>
          <a:lstStyle/>
          <a:p>
            <a:r>
              <a:rPr lang="en-US" dirty="0">
                <a:cs typeface="Calibri"/>
              </a:rPr>
              <a:t>Can be categorized into three kinds, based on the approaches they employ:</a:t>
            </a:r>
          </a:p>
          <a:p>
            <a:pPr lvl="1">
              <a:buFont typeface="Wingdings" panose="020B0604020202020204" pitchFamily="34" charset="0"/>
              <a:buChar char="Ø"/>
            </a:pPr>
            <a:r>
              <a:rPr lang="en-US" dirty="0">
                <a:cs typeface="Calibri"/>
              </a:rPr>
              <a:t> </a:t>
            </a:r>
            <a:r>
              <a:rPr lang="en-US" sz="2000" dirty="0">
                <a:cs typeface="Calibri"/>
              </a:rPr>
              <a:t>Denoising Diffusion Probabilistic Models</a:t>
            </a:r>
          </a:p>
          <a:p>
            <a:pPr lvl="1">
              <a:buFont typeface="Wingdings" panose="020B0604020202020204" pitchFamily="34" charset="0"/>
              <a:buChar char="Ø"/>
            </a:pPr>
            <a:r>
              <a:rPr lang="en-US" sz="2000" dirty="0">
                <a:cs typeface="Calibri"/>
              </a:rPr>
              <a:t> Noise Conditioned Score Networks</a:t>
            </a:r>
          </a:p>
          <a:p>
            <a:pPr lvl="1">
              <a:buFont typeface="Wingdings" panose="020B0604020202020204" pitchFamily="34" charset="0"/>
              <a:buChar char="Ø"/>
            </a:pPr>
            <a:r>
              <a:rPr lang="en-US" sz="2000" dirty="0">
                <a:cs typeface="Calibri"/>
              </a:rPr>
              <a:t> Stochastic Differential Equations</a:t>
            </a:r>
          </a:p>
        </p:txBody>
      </p:sp>
    </p:spTree>
    <p:custDataLst>
      <p:tags r:id="rId1"/>
    </p:custDataLst>
    <p:extLst>
      <p:ext uri="{BB962C8B-B14F-4D97-AF65-F5344CB8AC3E}">
        <p14:creationId xmlns:p14="http://schemas.microsoft.com/office/powerpoint/2010/main" val="38926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solidFill>
                  <a:schemeClr val="accent5">
                    <a:lumMod val="75000"/>
                  </a:schemeClr>
                </a:solidFill>
              </a:rPr>
              <a:t>Denoising diffusion probabilistic models</a:t>
            </a:r>
            <a:endParaRPr lang="en-US" dirty="0">
              <a:solidFill>
                <a:schemeClr val="accent5">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Noise Conditioned Score Network</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Stochastic Differential Equations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282093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64943EB-600C-44A2-967A-858723410912}"/>
              </a:ext>
            </a:extLst>
          </p:cNvPr>
          <p:cNvSpPr>
            <a:spLocks noGrp="1"/>
          </p:cNvSpPr>
          <p:nvPr>
            <p:ph type="title"/>
          </p:nvPr>
        </p:nvSpPr>
        <p:spPr/>
        <p:txBody>
          <a:bodyPr/>
          <a:lstStyle/>
          <a:p>
            <a:r>
              <a:rPr lang="en-US" dirty="0"/>
              <a:t>Notations</a:t>
            </a:r>
          </a:p>
        </p:txBody>
      </p:sp>
      <mc:AlternateContent xmlns:mc="http://schemas.openxmlformats.org/markup-compatibility/2006" xmlns:a14="http://schemas.microsoft.com/office/drawing/2010/main">
        <mc:Choice Requires="a14">
          <p:sp>
            <p:nvSpPr>
              <p:cNvPr id="4" name="CasetăText 3">
                <a:extLst>
                  <a:ext uri="{FF2B5EF4-FFF2-40B4-BE49-F238E27FC236}">
                    <a16:creationId xmlns:a16="http://schemas.microsoft.com/office/drawing/2014/main" id="{95DCFD76-BEB9-CC83-9D2D-C3A3DC651EFF}"/>
                  </a:ext>
                </a:extLst>
              </p:cNvPr>
              <p:cNvSpPr txBox="1"/>
              <p:nvPr/>
            </p:nvSpPr>
            <p:spPr>
              <a:xfrm>
                <a:off x="527882" y="1471158"/>
                <a:ext cx="10825918" cy="3170099"/>
              </a:xfrm>
              <a:prstGeom prst="rect">
                <a:avLst/>
              </a:prstGeom>
              <a:noFill/>
            </p:spPr>
            <p:txBody>
              <a:bodyPr wrap="square" rtlCol="0">
                <a:spAutoFit/>
              </a:bodyPr>
              <a:lstStyle/>
              <a:p>
                <a:pPr algn="ct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0</m:t>
                            </m:r>
                          </m:sub>
                        </m:sSub>
                      </m:e>
                    </m:d>
                  </m:oMath>
                </a14:m>
                <a:r>
                  <a:rPr lang="en-US" sz="2000" dirty="0"/>
                  <a:t> - data distribution</a:t>
                </a:r>
              </a:p>
              <a:p>
                <a:pPr algn="ctr"/>
                <a:endParaRPr lang="en-US" sz="2000" dirty="0"/>
              </a:p>
              <a:p>
                <a:pPr algn="ctr"/>
                <a:endParaRPr lang="en-US" sz="2000" dirty="0"/>
              </a:p>
              <a:p>
                <a:pPr algn="ctr"/>
                <a14:m>
                  <m:oMath xmlns:m="http://schemas.openxmlformats.org/officeDocument/2006/math">
                    <m:r>
                      <a:rPr lang="en-US" sz="2000" i="1" smtClean="0">
                        <a:latin typeface="Cambria Math" panose="02040503050406030204" pitchFamily="18" charset="0"/>
                        <a:ea typeface="Cambria Math" panose="02040503050406030204" pitchFamily="18" charset="0"/>
                      </a:rPr>
                      <m:t>𝒩</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𝐼</m:t>
                        </m:r>
                      </m:e>
                    </m:d>
                  </m:oMath>
                </a14:m>
                <a:r>
                  <a:rPr lang="en-US" sz="2000" dirty="0"/>
                  <a:t> - Gaussian distribution</a:t>
                </a: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p:txBody>
          </p:sp>
        </mc:Choice>
        <mc:Fallback xmlns="">
          <p:sp>
            <p:nvSpPr>
              <p:cNvPr id="4" name="CasetăText 3">
                <a:extLst>
                  <a:ext uri="{FF2B5EF4-FFF2-40B4-BE49-F238E27FC236}">
                    <a16:creationId xmlns:a16="http://schemas.microsoft.com/office/drawing/2014/main" id="{95DCFD76-BEB9-CC83-9D2D-C3A3DC651EFF}"/>
                  </a:ext>
                </a:extLst>
              </p:cNvPr>
              <p:cNvSpPr txBox="1">
                <a:spLocks noRot="1" noChangeAspect="1" noMove="1" noResize="1" noEditPoints="1" noAdjustHandles="1" noChangeArrowheads="1" noChangeShapeType="1" noTextEdit="1"/>
              </p:cNvSpPr>
              <p:nvPr/>
            </p:nvSpPr>
            <p:spPr>
              <a:xfrm>
                <a:off x="527882" y="1471158"/>
                <a:ext cx="10825918" cy="3170099"/>
              </a:xfrm>
              <a:prstGeom prst="rect">
                <a:avLst/>
              </a:prstGeom>
              <a:blipFill>
                <a:blip r:embed="rId6"/>
                <a:stretch>
                  <a:fillRect t="-962"/>
                </a:stretch>
              </a:blipFill>
            </p:spPr>
            <p:txBody>
              <a:bodyPr/>
              <a:lstStyle/>
              <a:p>
                <a:r>
                  <a:rPr lang="en-US">
                    <a:noFill/>
                  </a:rPr>
                  <a:t> </a:t>
                </a:r>
              </a:p>
            </p:txBody>
          </p:sp>
        </mc:Fallback>
      </mc:AlternateContent>
      <p:cxnSp>
        <p:nvCxnSpPr>
          <p:cNvPr id="6" name="Conector drept cu săgeată 5">
            <a:extLst>
              <a:ext uri="{FF2B5EF4-FFF2-40B4-BE49-F238E27FC236}">
                <a16:creationId xmlns:a16="http://schemas.microsoft.com/office/drawing/2014/main" id="{B3280295-AF90-CA6E-399E-2E3B11F6E8D6}"/>
              </a:ext>
            </a:extLst>
          </p:cNvPr>
          <p:cNvCxnSpPr>
            <a:cxnSpLocks/>
            <a:endCxn id="7" idx="0"/>
          </p:cNvCxnSpPr>
          <p:nvPr/>
        </p:nvCxnSpPr>
        <p:spPr>
          <a:xfrm flipH="1">
            <a:off x="4252539" y="2759000"/>
            <a:ext cx="228978" cy="403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setăText 6">
            <a:extLst>
              <a:ext uri="{FF2B5EF4-FFF2-40B4-BE49-F238E27FC236}">
                <a16:creationId xmlns:a16="http://schemas.microsoft.com/office/drawing/2014/main" id="{6F02B41D-0629-F50C-DA71-E6B4DA84641A}"/>
              </a:ext>
            </a:extLst>
          </p:cNvPr>
          <p:cNvSpPr txBox="1"/>
          <p:nvPr/>
        </p:nvSpPr>
        <p:spPr>
          <a:xfrm>
            <a:off x="3594935" y="3162044"/>
            <a:ext cx="1315207" cy="707886"/>
          </a:xfrm>
          <a:prstGeom prst="rect">
            <a:avLst/>
          </a:prstGeom>
          <a:noFill/>
        </p:spPr>
        <p:txBody>
          <a:bodyPr wrap="square" rtlCol="0">
            <a:spAutoFit/>
          </a:bodyPr>
          <a:lstStyle/>
          <a:p>
            <a:pPr algn="ctr"/>
            <a:r>
              <a:rPr lang="en-US" sz="2000" dirty="0"/>
              <a:t>Sampled image</a:t>
            </a:r>
          </a:p>
        </p:txBody>
      </p:sp>
      <p:cxnSp>
        <p:nvCxnSpPr>
          <p:cNvPr id="12" name="Conector drept cu săgeată 11">
            <a:extLst>
              <a:ext uri="{FF2B5EF4-FFF2-40B4-BE49-F238E27FC236}">
                <a16:creationId xmlns:a16="http://schemas.microsoft.com/office/drawing/2014/main" id="{6373C1E1-FF79-C7E2-4BE8-C16CBB388829}"/>
              </a:ext>
            </a:extLst>
          </p:cNvPr>
          <p:cNvCxnSpPr>
            <a:cxnSpLocks/>
            <a:endCxn id="13" idx="0"/>
          </p:cNvCxnSpPr>
          <p:nvPr/>
        </p:nvCxnSpPr>
        <p:spPr>
          <a:xfrm>
            <a:off x="4767267" y="2759000"/>
            <a:ext cx="1021556" cy="403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asetăText 12">
            <a:extLst>
              <a:ext uri="{FF2B5EF4-FFF2-40B4-BE49-F238E27FC236}">
                <a16:creationId xmlns:a16="http://schemas.microsoft.com/office/drawing/2014/main" id="{4B688D7C-7EFA-6218-1068-A2F557A8007D}"/>
              </a:ext>
            </a:extLst>
          </p:cNvPr>
          <p:cNvSpPr txBox="1"/>
          <p:nvPr/>
        </p:nvSpPr>
        <p:spPr>
          <a:xfrm>
            <a:off x="5395916" y="3162044"/>
            <a:ext cx="785813" cy="400110"/>
          </a:xfrm>
          <a:prstGeom prst="rect">
            <a:avLst/>
          </a:prstGeom>
          <a:noFill/>
        </p:spPr>
        <p:txBody>
          <a:bodyPr wrap="square" rtlCol="0">
            <a:spAutoFit/>
          </a:bodyPr>
          <a:lstStyle/>
          <a:p>
            <a:pPr algn="ctr"/>
            <a:r>
              <a:rPr lang="en-US" sz="2000" dirty="0"/>
              <a:t>Mean</a:t>
            </a:r>
          </a:p>
        </p:txBody>
      </p:sp>
      <p:cxnSp>
        <p:nvCxnSpPr>
          <p:cNvPr id="20" name="Conector drept cu săgeată 19">
            <a:extLst>
              <a:ext uri="{FF2B5EF4-FFF2-40B4-BE49-F238E27FC236}">
                <a16:creationId xmlns:a16="http://schemas.microsoft.com/office/drawing/2014/main" id="{E65C4291-374F-7D51-9CF7-503EFFD2A110}"/>
              </a:ext>
            </a:extLst>
          </p:cNvPr>
          <p:cNvCxnSpPr/>
          <p:nvPr/>
        </p:nvCxnSpPr>
        <p:spPr>
          <a:xfrm>
            <a:off x="5167317" y="2759000"/>
            <a:ext cx="1840745" cy="403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CasetăText 20">
                <a:extLst>
                  <a:ext uri="{FF2B5EF4-FFF2-40B4-BE49-F238E27FC236}">
                    <a16:creationId xmlns:a16="http://schemas.microsoft.com/office/drawing/2014/main" id="{500C0F44-2EB5-2CC8-93A9-C17B3A814CEB}"/>
                  </a:ext>
                </a:extLst>
              </p:cNvPr>
              <p:cNvSpPr txBox="1"/>
              <p:nvPr/>
            </p:nvSpPr>
            <p:spPr>
              <a:xfrm>
                <a:off x="6667503" y="3162044"/>
                <a:ext cx="4914896" cy="707886"/>
              </a:xfrm>
              <a:prstGeom prst="rect">
                <a:avLst/>
              </a:prstGeom>
              <a:noFill/>
            </p:spPr>
            <p:txBody>
              <a:bodyPr wrap="square" rtlCol="0">
                <a:spAutoFit/>
              </a:bodyPr>
              <a:lstStyle/>
              <a:p>
                <a:pPr algn="ctr"/>
                <a:r>
                  <a:rPr lang="en-US" sz="2000" dirty="0"/>
                  <a:t>Covariance matrix. </a:t>
                </a:r>
                <a14:m>
                  <m:oMath xmlns:m="http://schemas.openxmlformats.org/officeDocument/2006/math">
                    <m:r>
                      <a:rPr lang="en-US" sz="2000" b="0" i="1" smtClean="0">
                        <a:latin typeface="Cambria Math" panose="02040503050406030204" pitchFamily="18" charset="0"/>
                      </a:rPr>
                      <m:t>𝐼</m:t>
                    </m:r>
                  </m:oMath>
                </a14:m>
                <a:r>
                  <a:rPr lang="en-US" sz="2000" dirty="0"/>
                  <a:t> is the identity matrix with the same dimensionality as our images.</a:t>
                </a:r>
              </a:p>
            </p:txBody>
          </p:sp>
        </mc:Choice>
        <mc:Fallback xmlns="">
          <p:sp>
            <p:nvSpPr>
              <p:cNvPr id="21" name="CasetăText 20">
                <a:extLst>
                  <a:ext uri="{FF2B5EF4-FFF2-40B4-BE49-F238E27FC236}">
                    <a16:creationId xmlns:a16="http://schemas.microsoft.com/office/drawing/2014/main" id="{500C0F44-2EB5-2CC8-93A9-C17B3A814CEB}"/>
                  </a:ext>
                </a:extLst>
              </p:cNvPr>
              <p:cNvSpPr txBox="1">
                <a:spLocks noRot="1" noChangeAspect="1" noMove="1" noResize="1" noEditPoints="1" noAdjustHandles="1" noChangeArrowheads="1" noChangeShapeType="1" noTextEdit="1"/>
              </p:cNvSpPr>
              <p:nvPr/>
            </p:nvSpPr>
            <p:spPr>
              <a:xfrm>
                <a:off x="6667503" y="3162044"/>
                <a:ext cx="4914896" cy="707886"/>
              </a:xfrm>
              <a:prstGeom prst="rect">
                <a:avLst/>
              </a:prstGeom>
              <a:blipFill>
                <a:blip r:embed="rId7"/>
                <a:stretch>
                  <a:fillRect t="-5357"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tăText 21">
                <a:extLst>
                  <a:ext uri="{FF2B5EF4-FFF2-40B4-BE49-F238E27FC236}">
                    <a16:creationId xmlns:a16="http://schemas.microsoft.com/office/drawing/2014/main" id="{0564262F-9A92-ACC9-B0D2-E07E7BEB39D1}"/>
                  </a:ext>
                </a:extLst>
              </p:cNvPr>
              <p:cNvSpPr txBox="1"/>
              <p:nvPr/>
            </p:nvSpPr>
            <p:spPr>
              <a:xfrm>
                <a:off x="4071938" y="4641257"/>
                <a:ext cx="3729037" cy="3714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𝜎</m:t>
                          </m:r>
                        </m:e>
                      </m:ra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i="1">
                          <a:latin typeface="Cambria Math" panose="02040503050406030204" pitchFamily="18" charset="0"/>
                          <a:ea typeface="Cambria Math" panose="02040503050406030204" pitchFamily="18" charset="0"/>
                        </a:rPr>
                        <m:t>(0, </m:t>
                      </m:r>
                      <m:r>
                        <a:rPr lang="en-US" i="1">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2" name="CasetăText 21">
                <a:extLst>
                  <a:ext uri="{FF2B5EF4-FFF2-40B4-BE49-F238E27FC236}">
                    <a16:creationId xmlns:a16="http://schemas.microsoft.com/office/drawing/2014/main" id="{0564262F-9A92-ACC9-B0D2-E07E7BEB39D1}"/>
                  </a:ext>
                </a:extLst>
              </p:cNvPr>
              <p:cNvSpPr txBox="1">
                <a:spLocks noRot="1" noChangeAspect="1" noMove="1" noResize="1" noEditPoints="1" noAdjustHandles="1" noChangeArrowheads="1" noChangeShapeType="1" noTextEdit="1"/>
              </p:cNvSpPr>
              <p:nvPr/>
            </p:nvSpPr>
            <p:spPr>
              <a:xfrm>
                <a:off x="4071938" y="4641257"/>
                <a:ext cx="3729037" cy="371448"/>
              </a:xfrm>
              <a:prstGeom prst="rect">
                <a:avLst/>
              </a:prstGeom>
              <a:blipFill>
                <a:blip r:embed="rId8"/>
                <a:stretch>
                  <a:fillRect b="-14754"/>
                </a:stretch>
              </a:blipFill>
            </p:spPr>
            <p:txBody>
              <a:bodyPr/>
              <a:lstStyle/>
              <a:p>
                <a:r>
                  <a:rPr lang="en-US">
                    <a:noFill/>
                  </a:rPr>
                  <a:t> </a:t>
                </a:r>
              </a:p>
            </p:txBody>
          </p:sp>
        </mc:Fallback>
      </mc:AlternateContent>
      <p:cxnSp>
        <p:nvCxnSpPr>
          <p:cNvPr id="23" name="Conector drept cu săgeată 22">
            <a:extLst>
              <a:ext uri="{FF2B5EF4-FFF2-40B4-BE49-F238E27FC236}">
                <a16:creationId xmlns:a16="http://schemas.microsoft.com/office/drawing/2014/main" id="{E89AED8C-5B63-B649-0CDD-8B38EB23D3C9}"/>
              </a:ext>
            </a:extLst>
          </p:cNvPr>
          <p:cNvCxnSpPr>
            <a:cxnSpLocks/>
            <a:endCxn id="26" idx="0"/>
          </p:cNvCxnSpPr>
          <p:nvPr/>
        </p:nvCxnSpPr>
        <p:spPr>
          <a:xfrm>
            <a:off x="6096000" y="4947566"/>
            <a:ext cx="1284101" cy="586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tăText 25">
            <a:extLst>
              <a:ext uri="{FF2B5EF4-FFF2-40B4-BE49-F238E27FC236}">
                <a16:creationId xmlns:a16="http://schemas.microsoft.com/office/drawing/2014/main" id="{6955B608-8489-2BB0-9C33-1114BE6ABBD2}"/>
              </a:ext>
            </a:extLst>
          </p:cNvPr>
          <p:cNvSpPr txBox="1"/>
          <p:nvPr/>
        </p:nvSpPr>
        <p:spPr>
          <a:xfrm>
            <a:off x="6087689" y="5534227"/>
            <a:ext cx="2584824" cy="369332"/>
          </a:xfrm>
          <a:prstGeom prst="rect">
            <a:avLst/>
          </a:prstGeom>
          <a:noFill/>
        </p:spPr>
        <p:txBody>
          <a:bodyPr wrap="square" rtlCol="0">
            <a:spAutoFit/>
          </a:bodyPr>
          <a:lstStyle/>
          <a:p>
            <a:pPr algn="ctr"/>
            <a:r>
              <a:rPr lang="en-US" dirty="0"/>
              <a:t>Standard Gaussian noise</a:t>
            </a:r>
          </a:p>
        </p:txBody>
      </p:sp>
    </p:spTree>
    <p:custDataLst>
      <p:tags r:id="rId1"/>
    </p:custDataLst>
    <p:extLst>
      <p:ext uri="{BB962C8B-B14F-4D97-AF65-F5344CB8AC3E}">
        <p14:creationId xmlns:p14="http://schemas.microsoft.com/office/powerpoint/2010/main" val="139688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1" grpId="0"/>
      <p:bldP spid="22"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reptunghi 24">
            <a:extLst>
              <a:ext uri="{FF2B5EF4-FFF2-40B4-BE49-F238E27FC236}">
                <a16:creationId xmlns:a16="http://schemas.microsoft.com/office/drawing/2014/main" id="{D71EF319-6963-DAF6-13DF-78C15851EB2A}"/>
              </a:ext>
            </a:extLst>
          </p:cNvPr>
          <p:cNvSpPr/>
          <p:nvPr/>
        </p:nvSpPr>
        <p:spPr>
          <a:xfrm>
            <a:off x="412521" y="1338703"/>
            <a:ext cx="11366500" cy="4572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159346"/>
            <a:ext cx="10515600" cy="1325563"/>
          </a:xfrm>
        </p:spPr>
        <p:txBody>
          <a:bodyPr>
            <a:normAutofit/>
          </a:bodyPr>
          <a:lstStyle/>
          <a:p>
            <a:r>
              <a:rPr lang="en-US" sz="3600" b="1"/>
              <a:t>D</a:t>
            </a:r>
            <a:r>
              <a:rPr lang="en-US" sz="3600"/>
              <a:t>enoising </a:t>
            </a:r>
            <a:r>
              <a:rPr lang="en-US" sz="3600" b="1"/>
              <a:t>D</a:t>
            </a:r>
            <a:r>
              <a:rPr lang="en-US" sz="3600"/>
              <a:t>iffusion </a:t>
            </a:r>
            <a:r>
              <a:rPr lang="en-US" sz="3600" b="1"/>
              <a:t>P</a:t>
            </a:r>
            <a:r>
              <a:rPr lang="en-US" sz="3600"/>
              <a:t>robabilistic </a:t>
            </a:r>
            <a:r>
              <a:rPr lang="en-US" sz="3600" b="1"/>
              <a:t>M</a:t>
            </a:r>
            <a:r>
              <a:rPr lang="en-US" sz="3600"/>
              <a:t>odels (DDPMs)</a:t>
            </a:r>
          </a:p>
        </p:txBody>
      </p:sp>
      <p:pic>
        <p:nvPicPr>
          <p:cNvPr id="6" name="Imagine 5" descr="O imagine care conține interior, alb, mamifer, lagomorfă&#10;&#10;Descriere generată automat">
            <a:extLst>
              <a:ext uri="{FF2B5EF4-FFF2-40B4-BE49-F238E27FC236}">
                <a16:creationId xmlns:a16="http://schemas.microsoft.com/office/drawing/2014/main" id="{6FA52516-65B6-2588-FF02-F2E4BD63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82" y="3087100"/>
            <a:ext cx="1809750" cy="1809750"/>
          </a:xfrm>
          <a:prstGeom prst="rect">
            <a:avLst/>
          </a:prstGeom>
        </p:spPr>
      </p:pic>
      <p:pic>
        <p:nvPicPr>
          <p:cNvPr id="10" name="Imagine 9" descr="O imagine care conține exterior&#10;&#10;Descriere generată automat">
            <a:extLst>
              <a:ext uri="{FF2B5EF4-FFF2-40B4-BE49-F238E27FC236}">
                <a16:creationId xmlns:a16="http://schemas.microsoft.com/office/drawing/2014/main" id="{CF1E1969-2D7C-C176-A54A-CF9FB16C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77" y="3093450"/>
            <a:ext cx="1809751" cy="1809751"/>
          </a:xfrm>
          <a:prstGeom prst="rect">
            <a:avLst/>
          </a:prstGeom>
        </p:spPr>
      </p:pic>
      <p:pic>
        <p:nvPicPr>
          <p:cNvPr id="12" name="Imagine 11">
            <a:extLst>
              <a:ext uri="{FF2B5EF4-FFF2-40B4-BE49-F238E27FC236}">
                <a16:creationId xmlns:a16="http://schemas.microsoft.com/office/drawing/2014/main" id="{CB7ED487-27DD-D1BC-F2E0-FE5E2DFA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483" y="3093450"/>
            <a:ext cx="1809751" cy="1809751"/>
          </a:xfrm>
          <a:prstGeom prst="rect">
            <a:avLst/>
          </a:prstGeom>
        </p:spPr>
      </p:pic>
      <p:pic>
        <p:nvPicPr>
          <p:cNvPr id="14" name="Imagine 13">
            <a:extLst>
              <a:ext uri="{FF2B5EF4-FFF2-40B4-BE49-F238E27FC236}">
                <a16:creationId xmlns:a16="http://schemas.microsoft.com/office/drawing/2014/main" id="{4B5E5290-28D5-7EC7-AD11-F180E1F74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362" y="3086338"/>
            <a:ext cx="1810512" cy="1810512"/>
          </a:xfrm>
          <a:prstGeom prst="rect">
            <a:avLst/>
          </a:prstGeom>
        </p:spPr>
      </p:pic>
      <p:sp>
        <p:nvSpPr>
          <p:cNvPr id="15" name="CasetăText 14">
            <a:extLst>
              <a:ext uri="{FF2B5EF4-FFF2-40B4-BE49-F238E27FC236}">
                <a16:creationId xmlns:a16="http://schemas.microsoft.com/office/drawing/2014/main" id="{596DC67F-4A3E-FAAC-D54E-1E32FD7581C0}"/>
              </a:ext>
            </a:extLst>
          </p:cNvPr>
          <p:cNvSpPr txBox="1"/>
          <p:nvPr/>
        </p:nvSpPr>
        <p:spPr>
          <a:xfrm>
            <a:off x="8208437" y="3453024"/>
            <a:ext cx="619129" cy="923330"/>
          </a:xfrm>
          <a:prstGeom prst="rect">
            <a:avLst/>
          </a:prstGeom>
          <a:noFill/>
        </p:spPr>
        <p:txBody>
          <a:bodyPr wrap="square" rtlCol="0">
            <a:spAutoFit/>
          </a:bodyPr>
          <a:lstStyle/>
          <a:p>
            <a:r>
              <a:rPr lang="en-US" sz="5400"/>
              <a:t>…</a:t>
            </a:r>
          </a:p>
        </p:txBody>
      </p:sp>
      <p:sp>
        <p:nvSpPr>
          <p:cNvPr id="63" name="CasetăText 62">
            <a:extLst>
              <a:ext uri="{FF2B5EF4-FFF2-40B4-BE49-F238E27FC236}">
                <a16:creationId xmlns:a16="http://schemas.microsoft.com/office/drawing/2014/main" id="{28FE0DDD-108E-083C-7FC8-3F71AF5B3637}"/>
              </a:ext>
            </a:extLst>
          </p:cNvPr>
          <p:cNvSpPr txBox="1"/>
          <p:nvPr/>
        </p:nvSpPr>
        <p:spPr>
          <a:xfrm>
            <a:off x="3259969" y="3536660"/>
            <a:ext cx="619129" cy="923330"/>
          </a:xfrm>
          <a:prstGeom prst="rect">
            <a:avLst/>
          </a:prstGeom>
          <a:noFill/>
        </p:spPr>
        <p:txBody>
          <a:bodyPr wrap="square" rtlCol="0">
            <a:spAutoFit/>
          </a:bodyPr>
          <a:lstStyle/>
          <a:p>
            <a:r>
              <a:rPr lang="en-US" sz="5400" dirty="0"/>
              <a:t>…</a:t>
            </a:r>
          </a:p>
        </p:txBody>
      </p:sp>
      <mc:AlternateContent xmlns:mc="http://schemas.openxmlformats.org/markup-compatibility/2006" xmlns:a14="http://schemas.microsoft.com/office/drawing/2010/main">
        <mc:Choice Requires="a14">
          <p:sp>
            <p:nvSpPr>
              <p:cNvPr id="38" name="CasetăText 37">
                <a:extLst>
                  <a:ext uri="{FF2B5EF4-FFF2-40B4-BE49-F238E27FC236}">
                    <a16:creationId xmlns:a16="http://schemas.microsoft.com/office/drawing/2014/main" id="{E00E04B8-6DCF-6CA8-F19B-DB588FF5B93E}"/>
                  </a:ext>
                </a:extLst>
              </p:cNvPr>
              <p:cNvSpPr txBox="1"/>
              <p:nvPr/>
            </p:nvSpPr>
            <p:spPr>
              <a:xfrm>
                <a:off x="1716457" y="2713595"/>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38" name="CasetăText 37">
                <a:extLst>
                  <a:ext uri="{FF2B5EF4-FFF2-40B4-BE49-F238E27FC236}">
                    <a16:creationId xmlns:a16="http://schemas.microsoft.com/office/drawing/2014/main" id="{E00E04B8-6DCF-6CA8-F19B-DB588FF5B93E}"/>
                  </a:ext>
                </a:extLst>
              </p:cNvPr>
              <p:cNvSpPr txBox="1">
                <a:spLocks noRot="1" noChangeAspect="1" noMove="1" noResize="1" noEditPoints="1" noAdjustHandles="1" noChangeArrowheads="1" noChangeShapeType="1" noTextEdit="1"/>
              </p:cNvSpPr>
              <p:nvPr/>
            </p:nvSpPr>
            <p:spPr>
              <a:xfrm>
                <a:off x="1716457" y="2713595"/>
                <a:ext cx="9144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CasetăText 41">
                <a:extLst>
                  <a:ext uri="{FF2B5EF4-FFF2-40B4-BE49-F238E27FC236}">
                    <a16:creationId xmlns:a16="http://schemas.microsoft.com/office/drawing/2014/main" id="{619E185C-F915-60CA-7A84-819EE107B943}"/>
                  </a:ext>
                </a:extLst>
              </p:cNvPr>
              <p:cNvSpPr txBox="1"/>
              <p:nvPr/>
            </p:nvSpPr>
            <p:spPr>
              <a:xfrm>
                <a:off x="9708994" y="2724118"/>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42" name="CasetăText 41">
                <a:extLst>
                  <a:ext uri="{FF2B5EF4-FFF2-40B4-BE49-F238E27FC236}">
                    <a16:creationId xmlns:a16="http://schemas.microsoft.com/office/drawing/2014/main" id="{619E185C-F915-60CA-7A84-819EE107B943}"/>
                  </a:ext>
                </a:extLst>
              </p:cNvPr>
              <p:cNvSpPr txBox="1">
                <a:spLocks noRot="1" noChangeAspect="1" noMove="1" noResize="1" noEditPoints="1" noAdjustHandles="1" noChangeArrowheads="1" noChangeShapeType="1" noTextEdit="1"/>
              </p:cNvSpPr>
              <p:nvPr/>
            </p:nvSpPr>
            <p:spPr>
              <a:xfrm>
                <a:off x="9708994" y="2724118"/>
                <a:ext cx="289249" cy="369332"/>
              </a:xfrm>
              <a:prstGeom prst="rect">
                <a:avLst/>
              </a:prstGeom>
              <a:blipFill>
                <a:blip r:embed="rId11"/>
                <a:stretch>
                  <a:fillRect r="-31915"/>
                </a:stretch>
              </a:blipFill>
            </p:spPr>
            <p:txBody>
              <a:bodyPr/>
              <a:lstStyle/>
              <a:p>
                <a:r>
                  <a:rPr lang="en-US">
                    <a:noFill/>
                  </a:rPr>
                  <a:t> </a:t>
                </a:r>
              </a:p>
            </p:txBody>
          </p:sp>
        </mc:Fallback>
      </mc:AlternateContent>
      <p:cxnSp>
        <p:nvCxnSpPr>
          <p:cNvPr id="3" name="Conector drept cu săgeată 2">
            <a:extLst>
              <a:ext uri="{FF2B5EF4-FFF2-40B4-BE49-F238E27FC236}">
                <a16:creationId xmlns:a16="http://schemas.microsoft.com/office/drawing/2014/main" id="{D4B1AB61-BF9E-E99A-D318-757E94B05764}"/>
              </a:ext>
            </a:extLst>
          </p:cNvPr>
          <p:cNvCxnSpPr>
            <a:cxnSpLocks/>
          </p:cNvCxnSpPr>
          <p:nvPr/>
        </p:nvCxnSpPr>
        <p:spPr>
          <a:xfrm>
            <a:off x="3648725" y="2724118"/>
            <a:ext cx="45597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CasetăText 6">
            <a:extLst>
              <a:ext uri="{FF2B5EF4-FFF2-40B4-BE49-F238E27FC236}">
                <a16:creationId xmlns:a16="http://schemas.microsoft.com/office/drawing/2014/main" id="{7CEF0FB4-F6A7-CC4E-1ABC-737312F15E05}"/>
              </a:ext>
            </a:extLst>
          </p:cNvPr>
          <p:cNvSpPr txBox="1"/>
          <p:nvPr/>
        </p:nvSpPr>
        <p:spPr>
          <a:xfrm>
            <a:off x="4468081" y="2339944"/>
            <a:ext cx="2921000" cy="369332"/>
          </a:xfrm>
          <a:prstGeom prst="rect">
            <a:avLst/>
          </a:prstGeom>
          <a:noFill/>
        </p:spPr>
        <p:txBody>
          <a:bodyPr wrap="square" rtlCol="0">
            <a:spAutoFit/>
          </a:bodyPr>
          <a:lstStyle/>
          <a:p>
            <a:pPr algn="ctr"/>
            <a:r>
              <a:rPr lang="en-US" b="1" dirty="0"/>
              <a:t>Forward process</a:t>
            </a:r>
          </a:p>
        </p:txBody>
      </p:sp>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71A1E222-8C5F-8211-5638-A80EBB4E8962}"/>
                  </a:ext>
                </a:extLst>
              </p:cNvPr>
              <p:cNvSpPr txBox="1"/>
              <p:nvPr/>
            </p:nvSpPr>
            <p:spPr>
              <a:xfrm>
                <a:off x="1197625" y="5302218"/>
                <a:ext cx="19520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b="0" i="1" smtClean="0">
                          <a:latin typeface="Cambria Math" panose="02040503050406030204" pitchFamily="18" charset="0"/>
                        </a:rPr>
                        <m:t>)</m:t>
                      </m:r>
                    </m:oMath>
                  </m:oMathPara>
                </a14:m>
                <a:endParaRPr lang="en-US" dirty="0"/>
              </a:p>
            </p:txBody>
          </p:sp>
        </mc:Choice>
        <mc:Fallback xmlns="">
          <p:sp>
            <p:nvSpPr>
              <p:cNvPr id="11" name="CasetăText 10">
                <a:extLst>
                  <a:ext uri="{FF2B5EF4-FFF2-40B4-BE49-F238E27FC236}">
                    <a16:creationId xmlns:a16="http://schemas.microsoft.com/office/drawing/2014/main" id="{71A1E222-8C5F-8211-5638-A80EBB4E8962}"/>
                  </a:ext>
                </a:extLst>
              </p:cNvPr>
              <p:cNvSpPr txBox="1">
                <a:spLocks noRot="1" noChangeAspect="1" noMove="1" noResize="1" noEditPoints="1" noAdjustHandles="1" noChangeArrowheads="1" noChangeShapeType="1" noTextEdit="1"/>
              </p:cNvSpPr>
              <p:nvPr/>
            </p:nvSpPr>
            <p:spPr>
              <a:xfrm>
                <a:off x="1197625" y="5302218"/>
                <a:ext cx="1952065" cy="369332"/>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setăText 12">
                <a:extLst>
                  <a:ext uri="{FF2B5EF4-FFF2-40B4-BE49-F238E27FC236}">
                    <a16:creationId xmlns:a16="http://schemas.microsoft.com/office/drawing/2014/main" id="{DA0A06C4-A01E-46B3-5205-D3B826EDF3A9}"/>
                  </a:ext>
                </a:extLst>
              </p:cNvPr>
              <p:cNvSpPr txBox="1"/>
              <p:nvPr/>
            </p:nvSpPr>
            <p:spPr>
              <a:xfrm>
                <a:off x="9237668" y="5282592"/>
                <a:ext cx="1231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3" name="CasetăText 12">
                <a:extLst>
                  <a:ext uri="{FF2B5EF4-FFF2-40B4-BE49-F238E27FC236}">
                    <a16:creationId xmlns:a16="http://schemas.microsoft.com/office/drawing/2014/main" id="{DA0A06C4-A01E-46B3-5205-D3B826EDF3A9}"/>
                  </a:ext>
                </a:extLst>
              </p:cNvPr>
              <p:cNvSpPr txBox="1">
                <a:spLocks noRot="1" noChangeAspect="1" noMove="1" noResize="1" noEditPoints="1" noAdjustHandles="1" noChangeArrowheads="1" noChangeShapeType="1" noTextEdit="1"/>
              </p:cNvSpPr>
              <p:nvPr/>
            </p:nvSpPr>
            <p:spPr>
              <a:xfrm>
                <a:off x="9237668" y="5282592"/>
                <a:ext cx="1231900" cy="369332"/>
              </a:xfrm>
              <a:prstGeom prst="rect">
                <a:avLst/>
              </a:prstGeom>
              <a:blipFill>
                <a:blip r:embed="rId13"/>
                <a:stretch>
                  <a:fillRect r="-8911" b="-133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71125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5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1500"/>
                            </p:stCondLst>
                            <p:childTnLst>
                              <p:par>
                                <p:cTn id="30" presetID="10" presetClass="entr" presetSubtype="0" fill="hold" nodeType="after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2500"/>
                            </p:stCondLst>
                            <p:childTnLst>
                              <p:par>
                                <p:cTn id="37" presetID="10"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3" grpId="0"/>
      <p:bldP spid="38" grpId="0"/>
      <p:bldP spid="42" grpId="0"/>
      <p:bldP spid="7"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reptunghi 24">
            <a:extLst>
              <a:ext uri="{FF2B5EF4-FFF2-40B4-BE49-F238E27FC236}">
                <a16:creationId xmlns:a16="http://schemas.microsoft.com/office/drawing/2014/main" id="{D71EF319-6963-DAF6-13DF-78C15851EB2A}"/>
              </a:ext>
            </a:extLst>
          </p:cNvPr>
          <p:cNvSpPr/>
          <p:nvPr/>
        </p:nvSpPr>
        <p:spPr>
          <a:xfrm>
            <a:off x="412521" y="1338703"/>
            <a:ext cx="11366500" cy="45720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159346"/>
            <a:ext cx="10515600" cy="1325563"/>
          </a:xfrm>
        </p:spPr>
        <p:txBody>
          <a:bodyPr>
            <a:normAutofit/>
          </a:bodyPr>
          <a:lstStyle/>
          <a:p>
            <a:r>
              <a:rPr lang="en-US" sz="3600" b="1"/>
              <a:t>D</a:t>
            </a:r>
            <a:r>
              <a:rPr lang="en-US" sz="3600"/>
              <a:t>enoising </a:t>
            </a:r>
            <a:r>
              <a:rPr lang="en-US" sz="3600" b="1"/>
              <a:t>D</a:t>
            </a:r>
            <a:r>
              <a:rPr lang="en-US" sz="3600"/>
              <a:t>iffusion </a:t>
            </a:r>
            <a:r>
              <a:rPr lang="en-US" sz="3600" b="1"/>
              <a:t>P</a:t>
            </a:r>
            <a:r>
              <a:rPr lang="en-US" sz="3600"/>
              <a:t>robabilistic </a:t>
            </a:r>
            <a:r>
              <a:rPr lang="en-US" sz="3600" b="1"/>
              <a:t>M</a:t>
            </a:r>
            <a:r>
              <a:rPr lang="en-US" sz="3600"/>
              <a:t>odels (DDPMs)</a:t>
            </a:r>
          </a:p>
        </p:txBody>
      </p:sp>
      <p:pic>
        <p:nvPicPr>
          <p:cNvPr id="6" name="Imagine 5" descr="O imagine care conține interior, alb, mamifer, lagomorfă&#10;&#10;Descriere generată automat">
            <a:extLst>
              <a:ext uri="{FF2B5EF4-FFF2-40B4-BE49-F238E27FC236}">
                <a16:creationId xmlns:a16="http://schemas.microsoft.com/office/drawing/2014/main" id="{6FA52516-65B6-2588-FF02-F2E4BD63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82" y="3087100"/>
            <a:ext cx="1809750" cy="1809750"/>
          </a:xfrm>
          <a:prstGeom prst="rect">
            <a:avLst/>
          </a:prstGeom>
        </p:spPr>
      </p:pic>
      <p:pic>
        <p:nvPicPr>
          <p:cNvPr id="10" name="Imagine 9" descr="O imagine care conține exterior&#10;&#10;Descriere generată automat">
            <a:extLst>
              <a:ext uri="{FF2B5EF4-FFF2-40B4-BE49-F238E27FC236}">
                <a16:creationId xmlns:a16="http://schemas.microsoft.com/office/drawing/2014/main" id="{CF1E1969-2D7C-C176-A54A-CF9FB16C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77" y="3093450"/>
            <a:ext cx="1809751" cy="1809751"/>
          </a:xfrm>
          <a:prstGeom prst="rect">
            <a:avLst/>
          </a:prstGeom>
        </p:spPr>
      </p:pic>
      <p:pic>
        <p:nvPicPr>
          <p:cNvPr id="12" name="Imagine 11">
            <a:extLst>
              <a:ext uri="{FF2B5EF4-FFF2-40B4-BE49-F238E27FC236}">
                <a16:creationId xmlns:a16="http://schemas.microsoft.com/office/drawing/2014/main" id="{CB7ED487-27DD-D1BC-F2E0-FE5E2DFA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483" y="3093450"/>
            <a:ext cx="1809751" cy="1809751"/>
          </a:xfrm>
          <a:prstGeom prst="rect">
            <a:avLst/>
          </a:prstGeom>
        </p:spPr>
      </p:pic>
      <p:pic>
        <p:nvPicPr>
          <p:cNvPr id="14" name="Imagine 13">
            <a:extLst>
              <a:ext uri="{FF2B5EF4-FFF2-40B4-BE49-F238E27FC236}">
                <a16:creationId xmlns:a16="http://schemas.microsoft.com/office/drawing/2014/main" id="{4B5E5290-28D5-7EC7-AD11-F180E1F74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362" y="3086338"/>
            <a:ext cx="1810512" cy="1810512"/>
          </a:xfrm>
          <a:prstGeom prst="rect">
            <a:avLst/>
          </a:prstGeom>
        </p:spPr>
      </p:pic>
      <p:sp>
        <p:nvSpPr>
          <p:cNvPr id="15" name="CasetăText 14">
            <a:extLst>
              <a:ext uri="{FF2B5EF4-FFF2-40B4-BE49-F238E27FC236}">
                <a16:creationId xmlns:a16="http://schemas.microsoft.com/office/drawing/2014/main" id="{596DC67F-4A3E-FAAC-D54E-1E32FD7581C0}"/>
              </a:ext>
            </a:extLst>
          </p:cNvPr>
          <p:cNvSpPr txBox="1"/>
          <p:nvPr/>
        </p:nvSpPr>
        <p:spPr>
          <a:xfrm>
            <a:off x="8208437" y="3453024"/>
            <a:ext cx="619129" cy="923330"/>
          </a:xfrm>
          <a:prstGeom prst="rect">
            <a:avLst/>
          </a:prstGeom>
          <a:noFill/>
        </p:spPr>
        <p:txBody>
          <a:bodyPr wrap="square" rtlCol="0">
            <a:spAutoFit/>
          </a:bodyPr>
          <a:lstStyle/>
          <a:p>
            <a:r>
              <a:rPr lang="en-US" sz="5400" dirty="0"/>
              <a:t>…</a:t>
            </a:r>
          </a:p>
        </p:txBody>
      </p:sp>
      <p:sp>
        <p:nvSpPr>
          <p:cNvPr id="63" name="CasetăText 62">
            <a:extLst>
              <a:ext uri="{FF2B5EF4-FFF2-40B4-BE49-F238E27FC236}">
                <a16:creationId xmlns:a16="http://schemas.microsoft.com/office/drawing/2014/main" id="{28FE0DDD-108E-083C-7FC8-3F71AF5B3637}"/>
              </a:ext>
            </a:extLst>
          </p:cNvPr>
          <p:cNvSpPr txBox="1"/>
          <p:nvPr/>
        </p:nvSpPr>
        <p:spPr>
          <a:xfrm>
            <a:off x="3259969" y="3536660"/>
            <a:ext cx="619129" cy="923330"/>
          </a:xfrm>
          <a:prstGeom prst="rect">
            <a:avLst/>
          </a:prstGeom>
          <a:noFill/>
        </p:spPr>
        <p:txBody>
          <a:bodyPr wrap="square" rtlCol="0">
            <a:spAutoFit/>
          </a:bodyPr>
          <a:lstStyle/>
          <a:p>
            <a:r>
              <a:rPr lang="en-US" sz="5400" dirty="0"/>
              <a:t>…</a:t>
            </a:r>
          </a:p>
        </p:txBody>
      </p:sp>
      <mc:AlternateContent xmlns:mc="http://schemas.openxmlformats.org/markup-compatibility/2006" xmlns:a14="http://schemas.microsoft.com/office/drawing/2010/main">
        <mc:Choice Requires="a14">
          <p:sp>
            <p:nvSpPr>
              <p:cNvPr id="38" name="CasetăText 37">
                <a:extLst>
                  <a:ext uri="{FF2B5EF4-FFF2-40B4-BE49-F238E27FC236}">
                    <a16:creationId xmlns:a16="http://schemas.microsoft.com/office/drawing/2014/main" id="{E00E04B8-6DCF-6CA8-F19B-DB588FF5B93E}"/>
                  </a:ext>
                </a:extLst>
              </p:cNvPr>
              <p:cNvSpPr txBox="1"/>
              <p:nvPr/>
            </p:nvSpPr>
            <p:spPr>
              <a:xfrm>
                <a:off x="1716457" y="2713595"/>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a:p>
            </p:txBody>
          </p:sp>
        </mc:Choice>
        <mc:Fallback xmlns="">
          <p:sp>
            <p:nvSpPr>
              <p:cNvPr id="38" name="CasetăText 37">
                <a:extLst>
                  <a:ext uri="{FF2B5EF4-FFF2-40B4-BE49-F238E27FC236}">
                    <a16:creationId xmlns:a16="http://schemas.microsoft.com/office/drawing/2014/main" id="{E00E04B8-6DCF-6CA8-F19B-DB588FF5B93E}"/>
                  </a:ext>
                </a:extLst>
              </p:cNvPr>
              <p:cNvSpPr txBox="1">
                <a:spLocks noRot="1" noChangeAspect="1" noMove="1" noResize="1" noEditPoints="1" noAdjustHandles="1" noChangeArrowheads="1" noChangeShapeType="1" noTextEdit="1"/>
              </p:cNvSpPr>
              <p:nvPr/>
            </p:nvSpPr>
            <p:spPr>
              <a:xfrm>
                <a:off x="1716457" y="2713595"/>
                <a:ext cx="9144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CasetăText 41">
                <a:extLst>
                  <a:ext uri="{FF2B5EF4-FFF2-40B4-BE49-F238E27FC236}">
                    <a16:creationId xmlns:a16="http://schemas.microsoft.com/office/drawing/2014/main" id="{619E185C-F915-60CA-7A84-819EE107B943}"/>
                  </a:ext>
                </a:extLst>
              </p:cNvPr>
              <p:cNvSpPr txBox="1"/>
              <p:nvPr/>
            </p:nvSpPr>
            <p:spPr>
              <a:xfrm>
                <a:off x="9708994" y="2724118"/>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dirty="0"/>
              </a:p>
            </p:txBody>
          </p:sp>
        </mc:Choice>
        <mc:Fallback xmlns="">
          <p:sp>
            <p:nvSpPr>
              <p:cNvPr id="42" name="CasetăText 41">
                <a:extLst>
                  <a:ext uri="{FF2B5EF4-FFF2-40B4-BE49-F238E27FC236}">
                    <a16:creationId xmlns:a16="http://schemas.microsoft.com/office/drawing/2014/main" id="{619E185C-F915-60CA-7A84-819EE107B943}"/>
                  </a:ext>
                </a:extLst>
              </p:cNvPr>
              <p:cNvSpPr txBox="1">
                <a:spLocks noRot="1" noChangeAspect="1" noMove="1" noResize="1" noEditPoints="1" noAdjustHandles="1" noChangeArrowheads="1" noChangeShapeType="1" noTextEdit="1"/>
              </p:cNvSpPr>
              <p:nvPr/>
            </p:nvSpPr>
            <p:spPr>
              <a:xfrm>
                <a:off x="9708994" y="2724118"/>
                <a:ext cx="289249" cy="369332"/>
              </a:xfrm>
              <a:prstGeom prst="rect">
                <a:avLst/>
              </a:prstGeom>
              <a:blipFill>
                <a:blip r:embed="rId11"/>
                <a:stretch>
                  <a:fillRect r="-31915"/>
                </a:stretch>
              </a:blipFill>
            </p:spPr>
            <p:txBody>
              <a:bodyPr/>
              <a:lstStyle/>
              <a:p>
                <a:r>
                  <a:rPr lang="en-US">
                    <a:noFill/>
                  </a:rPr>
                  <a:t> </a:t>
                </a:r>
              </a:p>
            </p:txBody>
          </p:sp>
        </mc:Fallback>
      </mc:AlternateContent>
      <p:cxnSp>
        <p:nvCxnSpPr>
          <p:cNvPr id="5" name="Conector drept cu săgeată 4">
            <a:extLst>
              <a:ext uri="{FF2B5EF4-FFF2-40B4-BE49-F238E27FC236}">
                <a16:creationId xmlns:a16="http://schemas.microsoft.com/office/drawing/2014/main" id="{2460EB1A-A894-43AC-849F-C736B9AD5A82}"/>
              </a:ext>
            </a:extLst>
          </p:cNvPr>
          <p:cNvCxnSpPr>
            <a:cxnSpLocks/>
          </p:cNvCxnSpPr>
          <p:nvPr/>
        </p:nvCxnSpPr>
        <p:spPr>
          <a:xfrm rot="10800000">
            <a:off x="3648725" y="5302218"/>
            <a:ext cx="45597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8" name="CasetăText 7">
            <a:extLst>
              <a:ext uri="{FF2B5EF4-FFF2-40B4-BE49-F238E27FC236}">
                <a16:creationId xmlns:a16="http://schemas.microsoft.com/office/drawing/2014/main" id="{9AEFF70A-9A14-9480-712A-60139FCD0EC1}"/>
              </a:ext>
            </a:extLst>
          </p:cNvPr>
          <p:cNvSpPr txBox="1"/>
          <p:nvPr/>
        </p:nvSpPr>
        <p:spPr>
          <a:xfrm>
            <a:off x="4468080" y="5288282"/>
            <a:ext cx="2921000" cy="369332"/>
          </a:xfrm>
          <a:prstGeom prst="rect">
            <a:avLst/>
          </a:prstGeom>
          <a:noFill/>
        </p:spPr>
        <p:txBody>
          <a:bodyPr wrap="square" rtlCol="0">
            <a:spAutoFit/>
          </a:bodyPr>
          <a:lstStyle/>
          <a:p>
            <a:pPr algn="ctr"/>
            <a:r>
              <a:rPr lang="en-US" b="1"/>
              <a:t>Reverse process</a:t>
            </a:r>
          </a:p>
        </p:txBody>
      </p:sp>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71A1E222-8C5F-8211-5638-A80EBB4E8962}"/>
                  </a:ext>
                </a:extLst>
              </p:cNvPr>
              <p:cNvSpPr txBox="1"/>
              <p:nvPr/>
            </p:nvSpPr>
            <p:spPr>
              <a:xfrm>
                <a:off x="1197625" y="5302218"/>
                <a:ext cx="195206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b="0" i="1" smtClean="0">
                          <a:latin typeface="Cambria Math" panose="02040503050406030204" pitchFamily="18" charset="0"/>
                        </a:rPr>
                        <m:t>)</m:t>
                      </m:r>
                    </m:oMath>
                  </m:oMathPara>
                </a14:m>
                <a:endParaRPr lang="en-US" dirty="0"/>
              </a:p>
            </p:txBody>
          </p:sp>
        </mc:Choice>
        <mc:Fallback xmlns="">
          <p:sp>
            <p:nvSpPr>
              <p:cNvPr id="11" name="CasetăText 10">
                <a:extLst>
                  <a:ext uri="{FF2B5EF4-FFF2-40B4-BE49-F238E27FC236}">
                    <a16:creationId xmlns:a16="http://schemas.microsoft.com/office/drawing/2014/main" id="{71A1E222-8C5F-8211-5638-A80EBB4E8962}"/>
                  </a:ext>
                </a:extLst>
              </p:cNvPr>
              <p:cNvSpPr txBox="1">
                <a:spLocks noRot="1" noChangeAspect="1" noMove="1" noResize="1" noEditPoints="1" noAdjustHandles="1" noChangeArrowheads="1" noChangeShapeType="1" noTextEdit="1"/>
              </p:cNvSpPr>
              <p:nvPr/>
            </p:nvSpPr>
            <p:spPr>
              <a:xfrm>
                <a:off x="1197625" y="5302218"/>
                <a:ext cx="1952065" cy="369332"/>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asetăText 12">
                <a:extLst>
                  <a:ext uri="{FF2B5EF4-FFF2-40B4-BE49-F238E27FC236}">
                    <a16:creationId xmlns:a16="http://schemas.microsoft.com/office/drawing/2014/main" id="{DA0A06C4-A01E-46B3-5205-D3B826EDF3A9}"/>
                  </a:ext>
                </a:extLst>
              </p:cNvPr>
              <p:cNvSpPr txBox="1"/>
              <p:nvPr/>
            </p:nvSpPr>
            <p:spPr>
              <a:xfrm>
                <a:off x="9237668" y="5282592"/>
                <a:ext cx="12319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oMath>
                  </m:oMathPara>
                </a14:m>
                <a:endParaRPr lang="en-US"/>
              </a:p>
            </p:txBody>
          </p:sp>
        </mc:Choice>
        <mc:Fallback xmlns="">
          <p:sp>
            <p:nvSpPr>
              <p:cNvPr id="13" name="CasetăText 12">
                <a:extLst>
                  <a:ext uri="{FF2B5EF4-FFF2-40B4-BE49-F238E27FC236}">
                    <a16:creationId xmlns:a16="http://schemas.microsoft.com/office/drawing/2014/main" id="{DA0A06C4-A01E-46B3-5205-D3B826EDF3A9}"/>
                  </a:ext>
                </a:extLst>
              </p:cNvPr>
              <p:cNvSpPr txBox="1">
                <a:spLocks noRot="1" noChangeAspect="1" noMove="1" noResize="1" noEditPoints="1" noAdjustHandles="1" noChangeArrowheads="1" noChangeShapeType="1" noTextEdit="1"/>
              </p:cNvSpPr>
              <p:nvPr/>
            </p:nvSpPr>
            <p:spPr>
              <a:xfrm>
                <a:off x="9237668" y="5282592"/>
                <a:ext cx="1231900" cy="369332"/>
              </a:xfrm>
              <a:prstGeom prst="rect">
                <a:avLst/>
              </a:prstGeom>
              <a:blipFill>
                <a:blip r:embed="rId13"/>
                <a:stretch>
                  <a:fillRect r="-8911" b="-1333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3702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1500"/>
                            </p:stCondLst>
                            <p:childTnLst>
                              <p:par>
                                <p:cTn id="30" presetID="10" presetClass="entr" presetSubtype="0" fill="hold" nodeType="afterEffect">
                                  <p:stCondLst>
                                    <p:cond delay="5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par>
                          <p:cTn id="36" fill="hold">
                            <p:stCondLst>
                              <p:cond delay="2500"/>
                            </p:stCondLst>
                            <p:childTnLst>
                              <p:par>
                                <p:cTn id="37" presetID="10" presetClass="entr" presetSubtype="0" fill="hold" nodeType="after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3" grpId="0"/>
      <p:bldP spid="38" grpId="0"/>
      <p:bldP spid="42" grpId="0"/>
      <p:bldP spid="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CasetăText 28">
                <a:extLst>
                  <a:ext uri="{FF2B5EF4-FFF2-40B4-BE49-F238E27FC236}">
                    <a16:creationId xmlns:a16="http://schemas.microsoft.com/office/drawing/2014/main" id="{E25A8824-CD15-E0F4-4AD8-3C1C0971235E}"/>
                  </a:ext>
                </a:extLst>
              </p:cNvPr>
              <p:cNvSpPr txBox="1"/>
              <p:nvPr/>
            </p:nvSpPr>
            <p:spPr>
              <a:xfrm>
                <a:off x="3118289" y="2255171"/>
                <a:ext cx="4464794" cy="4277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9" name="CasetăText 28">
                <a:extLst>
                  <a:ext uri="{FF2B5EF4-FFF2-40B4-BE49-F238E27FC236}">
                    <a16:creationId xmlns:a16="http://schemas.microsoft.com/office/drawing/2014/main" id="{E25A8824-CD15-E0F4-4AD8-3C1C0971235E}"/>
                  </a:ext>
                </a:extLst>
              </p:cNvPr>
              <p:cNvSpPr txBox="1">
                <a:spLocks noRot="1" noChangeAspect="1" noMove="1" noResize="1" noEditPoints="1" noAdjustHandles="1" noChangeArrowheads="1" noChangeShapeType="1" noTextEdit="1"/>
              </p:cNvSpPr>
              <p:nvPr/>
            </p:nvSpPr>
            <p:spPr>
              <a:xfrm>
                <a:off x="3118289" y="2255171"/>
                <a:ext cx="4464794" cy="427746"/>
              </a:xfrm>
              <a:prstGeom prst="rect">
                <a:avLst/>
              </a:prstGeom>
              <a:blipFill>
                <a:blip r:embed="rId6"/>
                <a:stretch>
                  <a:fillRect r="-410" b="-8571"/>
                </a:stretch>
              </a:blipFill>
            </p:spPr>
            <p:txBody>
              <a:bodyPr/>
              <a:lstStyle/>
              <a:p>
                <a:r>
                  <a:rPr lang="en-US">
                    <a:noFill/>
                  </a:rPr>
                  <a:t> </a:t>
                </a:r>
              </a:p>
            </p:txBody>
          </p:sp>
        </mc:Fallback>
      </mc:AlternateContent>
      <p:sp>
        <p:nvSpPr>
          <p:cNvPr id="25" name="Dreptunghi 24">
            <a:extLst>
              <a:ext uri="{FF2B5EF4-FFF2-40B4-BE49-F238E27FC236}">
                <a16:creationId xmlns:a16="http://schemas.microsoft.com/office/drawing/2014/main" id="{D71EF319-6963-DAF6-13DF-78C15851EB2A}"/>
              </a:ext>
            </a:extLst>
          </p:cNvPr>
          <p:cNvSpPr/>
          <p:nvPr/>
        </p:nvSpPr>
        <p:spPr>
          <a:xfrm>
            <a:off x="412521" y="1338703"/>
            <a:ext cx="11366500" cy="40606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159346"/>
            <a:ext cx="10515600" cy="1325563"/>
          </a:xfrm>
        </p:spPr>
        <p:txBody>
          <a:bodyPr>
            <a:normAutofit/>
          </a:bodyPr>
          <a:lstStyle/>
          <a:p>
            <a:r>
              <a:rPr lang="en-US" sz="3600" b="1"/>
              <a:t>D</a:t>
            </a:r>
            <a:r>
              <a:rPr lang="en-US" sz="3600"/>
              <a:t>enoising </a:t>
            </a:r>
            <a:r>
              <a:rPr lang="en-US" sz="3600" b="1"/>
              <a:t>D</a:t>
            </a:r>
            <a:r>
              <a:rPr lang="en-US" sz="3600"/>
              <a:t>iffusion </a:t>
            </a:r>
            <a:r>
              <a:rPr lang="en-US" sz="3600" b="1"/>
              <a:t>P</a:t>
            </a:r>
            <a:r>
              <a:rPr lang="en-US" sz="3600"/>
              <a:t>robabilistic </a:t>
            </a:r>
            <a:r>
              <a:rPr lang="en-US" sz="3600" b="1"/>
              <a:t>M</a:t>
            </a:r>
            <a:r>
              <a:rPr lang="en-US" sz="3600"/>
              <a:t>odels (DDPMs)</a:t>
            </a:r>
          </a:p>
        </p:txBody>
      </p:sp>
      <p:pic>
        <p:nvPicPr>
          <p:cNvPr id="6" name="Imagine 5" descr="O imagine care conține interior, alb, mamifer, lagomorfă&#10;&#10;Descriere generată automat">
            <a:extLst>
              <a:ext uri="{FF2B5EF4-FFF2-40B4-BE49-F238E27FC236}">
                <a16:creationId xmlns:a16="http://schemas.microsoft.com/office/drawing/2014/main" id="{6FA52516-65B6-2588-FF02-F2E4BD636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8782" y="3087100"/>
            <a:ext cx="1809750" cy="1809750"/>
          </a:xfrm>
          <a:prstGeom prst="rect">
            <a:avLst/>
          </a:prstGeom>
        </p:spPr>
      </p:pic>
      <p:pic>
        <p:nvPicPr>
          <p:cNvPr id="10" name="Imagine 9" descr="O imagine care conține exterior&#10;&#10;Descriere generată automat">
            <a:extLst>
              <a:ext uri="{FF2B5EF4-FFF2-40B4-BE49-F238E27FC236}">
                <a16:creationId xmlns:a16="http://schemas.microsoft.com/office/drawing/2014/main" id="{CF1E1969-2D7C-C176-A54A-CF9FB16C63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9377" y="3093450"/>
            <a:ext cx="1809751" cy="1809751"/>
          </a:xfrm>
          <a:prstGeom prst="rect">
            <a:avLst/>
          </a:prstGeom>
        </p:spPr>
      </p:pic>
      <p:pic>
        <p:nvPicPr>
          <p:cNvPr id="12" name="Imagine 11">
            <a:extLst>
              <a:ext uri="{FF2B5EF4-FFF2-40B4-BE49-F238E27FC236}">
                <a16:creationId xmlns:a16="http://schemas.microsoft.com/office/drawing/2014/main" id="{CB7ED487-27DD-D1BC-F2E0-FE5E2DFAB7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3483" y="3093450"/>
            <a:ext cx="1809751" cy="1809751"/>
          </a:xfrm>
          <a:prstGeom prst="rect">
            <a:avLst/>
          </a:prstGeom>
        </p:spPr>
      </p:pic>
      <p:pic>
        <p:nvPicPr>
          <p:cNvPr id="14" name="Imagine 13">
            <a:extLst>
              <a:ext uri="{FF2B5EF4-FFF2-40B4-BE49-F238E27FC236}">
                <a16:creationId xmlns:a16="http://schemas.microsoft.com/office/drawing/2014/main" id="{4B5E5290-28D5-7EC7-AD11-F180E1F74F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48362" y="3086338"/>
            <a:ext cx="1810512" cy="1810512"/>
          </a:xfrm>
          <a:prstGeom prst="rect">
            <a:avLst/>
          </a:prstGeom>
        </p:spPr>
      </p:pic>
      <p:sp>
        <p:nvSpPr>
          <p:cNvPr id="15" name="CasetăText 14">
            <a:extLst>
              <a:ext uri="{FF2B5EF4-FFF2-40B4-BE49-F238E27FC236}">
                <a16:creationId xmlns:a16="http://schemas.microsoft.com/office/drawing/2014/main" id="{596DC67F-4A3E-FAAC-D54E-1E32FD7581C0}"/>
              </a:ext>
            </a:extLst>
          </p:cNvPr>
          <p:cNvSpPr txBox="1"/>
          <p:nvPr/>
        </p:nvSpPr>
        <p:spPr>
          <a:xfrm>
            <a:off x="8208437" y="3453024"/>
            <a:ext cx="619129" cy="923330"/>
          </a:xfrm>
          <a:prstGeom prst="rect">
            <a:avLst/>
          </a:prstGeom>
          <a:noFill/>
        </p:spPr>
        <p:txBody>
          <a:bodyPr wrap="square" rtlCol="0">
            <a:spAutoFit/>
          </a:bodyPr>
          <a:lstStyle/>
          <a:p>
            <a:r>
              <a:rPr lang="en-US" sz="5400" dirty="0"/>
              <a:t>…</a:t>
            </a:r>
          </a:p>
        </p:txBody>
      </p:sp>
      <p:sp>
        <p:nvSpPr>
          <p:cNvPr id="63" name="CasetăText 62">
            <a:extLst>
              <a:ext uri="{FF2B5EF4-FFF2-40B4-BE49-F238E27FC236}">
                <a16:creationId xmlns:a16="http://schemas.microsoft.com/office/drawing/2014/main" id="{28FE0DDD-108E-083C-7FC8-3F71AF5B3637}"/>
              </a:ext>
            </a:extLst>
          </p:cNvPr>
          <p:cNvSpPr txBox="1"/>
          <p:nvPr/>
        </p:nvSpPr>
        <p:spPr>
          <a:xfrm>
            <a:off x="3259969" y="3536660"/>
            <a:ext cx="619129" cy="923330"/>
          </a:xfrm>
          <a:prstGeom prst="rect">
            <a:avLst/>
          </a:prstGeom>
          <a:noFill/>
        </p:spPr>
        <p:txBody>
          <a:bodyPr wrap="square" rtlCol="0">
            <a:spAutoFit/>
          </a:bodyPr>
          <a:lstStyle/>
          <a:p>
            <a:r>
              <a:rPr lang="en-US" sz="5400" dirty="0"/>
              <a:t>…</a:t>
            </a:r>
          </a:p>
        </p:txBody>
      </p:sp>
      <p:sp>
        <p:nvSpPr>
          <p:cNvPr id="2" name="CasetăText 1">
            <a:extLst>
              <a:ext uri="{FF2B5EF4-FFF2-40B4-BE49-F238E27FC236}">
                <a16:creationId xmlns:a16="http://schemas.microsoft.com/office/drawing/2014/main" id="{96782A85-D87A-74A1-0F2F-662AC53B1EBC}"/>
              </a:ext>
            </a:extLst>
          </p:cNvPr>
          <p:cNvSpPr txBox="1"/>
          <p:nvPr/>
        </p:nvSpPr>
        <p:spPr>
          <a:xfrm>
            <a:off x="412521" y="1338703"/>
            <a:ext cx="2628902" cy="400110"/>
          </a:xfrm>
          <a:prstGeom prst="rect">
            <a:avLst/>
          </a:prstGeom>
          <a:noFill/>
        </p:spPr>
        <p:txBody>
          <a:bodyPr wrap="square" rtlCol="0">
            <a:spAutoFit/>
          </a:bodyPr>
          <a:lstStyle/>
          <a:p>
            <a:r>
              <a:rPr lang="en-US" sz="2000" b="1" dirty="0"/>
              <a:t>Forward process</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E8AE0550-C21B-54D3-B262-0BF1B8E25E52}"/>
                  </a:ext>
                </a:extLst>
              </p:cNvPr>
              <p:cNvSpPr txBox="1"/>
              <p:nvPr/>
            </p:nvSpPr>
            <p:spPr>
              <a:xfrm>
                <a:off x="1718691" y="4768048"/>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3" name="CasetăText 2">
                <a:extLst>
                  <a:ext uri="{FF2B5EF4-FFF2-40B4-BE49-F238E27FC236}">
                    <a16:creationId xmlns:a16="http://schemas.microsoft.com/office/drawing/2014/main" id="{E8AE0550-C21B-54D3-B262-0BF1B8E25E52}"/>
                  </a:ext>
                </a:extLst>
              </p:cNvPr>
              <p:cNvSpPr txBox="1">
                <a:spLocks noRot="1" noChangeAspect="1" noMove="1" noResize="1" noEditPoints="1" noAdjustHandles="1" noChangeArrowheads="1" noChangeShapeType="1" noTextEdit="1"/>
              </p:cNvSpPr>
              <p:nvPr/>
            </p:nvSpPr>
            <p:spPr>
              <a:xfrm>
                <a:off x="1718691" y="4768048"/>
                <a:ext cx="91440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6E2493C1-4A0F-09EB-269B-3EAE826FCFF3}"/>
                  </a:ext>
                </a:extLst>
              </p:cNvPr>
              <p:cNvSpPr txBox="1"/>
              <p:nvPr/>
            </p:nvSpPr>
            <p:spPr>
              <a:xfrm>
                <a:off x="9694707" y="4768048"/>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7" name="CasetăText 6">
                <a:extLst>
                  <a:ext uri="{FF2B5EF4-FFF2-40B4-BE49-F238E27FC236}">
                    <a16:creationId xmlns:a16="http://schemas.microsoft.com/office/drawing/2014/main" id="{6E2493C1-4A0F-09EB-269B-3EAE826FCFF3}"/>
                  </a:ext>
                </a:extLst>
              </p:cNvPr>
              <p:cNvSpPr txBox="1">
                <a:spLocks noRot="1" noChangeAspect="1" noMove="1" noResize="1" noEditPoints="1" noAdjustHandles="1" noChangeArrowheads="1" noChangeShapeType="1" noTextEdit="1"/>
              </p:cNvSpPr>
              <p:nvPr/>
            </p:nvSpPr>
            <p:spPr>
              <a:xfrm>
                <a:off x="9694707" y="4768048"/>
                <a:ext cx="289249" cy="369332"/>
              </a:xfrm>
              <a:prstGeom prst="rect">
                <a:avLst/>
              </a:prstGeom>
              <a:blipFill>
                <a:blip r:embed="rId12"/>
                <a:stretch>
                  <a:fillRect r="-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61034EF3-2830-23E2-856A-5A0EC44FBDFB}"/>
                  </a:ext>
                </a:extLst>
              </p:cNvPr>
              <p:cNvSpPr txBox="1"/>
              <p:nvPr/>
            </p:nvSpPr>
            <p:spPr>
              <a:xfrm>
                <a:off x="4486500" y="4768048"/>
                <a:ext cx="7869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a:p>
            </p:txBody>
          </p:sp>
        </mc:Choice>
        <mc:Fallback xmlns="">
          <p:sp>
            <p:nvSpPr>
              <p:cNvPr id="9" name="CasetăText 8">
                <a:extLst>
                  <a:ext uri="{FF2B5EF4-FFF2-40B4-BE49-F238E27FC236}">
                    <a16:creationId xmlns:a16="http://schemas.microsoft.com/office/drawing/2014/main" id="{61034EF3-2830-23E2-856A-5A0EC44FBDFB}"/>
                  </a:ext>
                </a:extLst>
              </p:cNvPr>
              <p:cNvSpPr txBox="1">
                <a:spLocks noRot="1" noChangeAspect="1" noMove="1" noResize="1" noEditPoints="1" noAdjustHandles="1" noChangeArrowheads="1" noChangeShapeType="1" noTextEdit="1"/>
              </p:cNvSpPr>
              <p:nvPr/>
            </p:nvSpPr>
            <p:spPr>
              <a:xfrm>
                <a:off x="4486500" y="4768048"/>
                <a:ext cx="786931"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2F2B868F-D655-5BC6-6536-8BA9CB3224F8}"/>
                  </a:ext>
                </a:extLst>
              </p:cNvPr>
              <p:cNvSpPr txBox="1"/>
              <p:nvPr/>
            </p:nvSpPr>
            <p:spPr>
              <a:xfrm>
                <a:off x="6862221" y="4768048"/>
                <a:ext cx="5837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7" name="CasetăText 16">
                <a:extLst>
                  <a:ext uri="{FF2B5EF4-FFF2-40B4-BE49-F238E27FC236}">
                    <a16:creationId xmlns:a16="http://schemas.microsoft.com/office/drawing/2014/main" id="{2F2B868F-D655-5BC6-6536-8BA9CB3224F8}"/>
                  </a:ext>
                </a:extLst>
              </p:cNvPr>
              <p:cNvSpPr txBox="1">
                <a:spLocks noRot="1" noChangeAspect="1" noMove="1" noResize="1" noEditPoints="1" noAdjustHandles="1" noChangeArrowheads="1" noChangeShapeType="1" noTextEdit="1"/>
              </p:cNvSpPr>
              <p:nvPr/>
            </p:nvSpPr>
            <p:spPr>
              <a:xfrm>
                <a:off x="6862221" y="4768048"/>
                <a:ext cx="583700" cy="369332"/>
              </a:xfrm>
              <a:prstGeom prst="rect">
                <a:avLst/>
              </a:prstGeom>
              <a:blipFill>
                <a:blip r:embed="rId14"/>
                <a:stretch>
                  <a:fillRect/>
                </a:stretch>
              </a:blipFill>
            </p:spPr>
            <p:txBody>
              <a:bodyPr/>
              <a:lstStyle/>
              <a:p>
                <a:r>
                  <a:rPr lang="en-US">
                    <a:noFill/>
                  </a:rPr>
                  <a:t> </a:t>
                </a:r>
              </a:p>
            </p:txBody>
          </p:sp>
        </mc:Fallback>
      </mc:AlternateContent>
      <p:sp>
        <p:nvSpPr>
          <p:cNvPr id="18" name="Oval 17">
            <a:extLst>
              <a:ext uri="{FF2B5EF4-FFF2-40B4-BE49-F238E27FC236}">
                <a16:creationId xmlns:a16="http://schemas.microsoft.com/office/drawing/2014/main" id="{94DC142C-D621-8C70-E452-DBEAD3164547}"/>
              </a:ext>
            </a:extLst>
          </p:cNvPr>
          <p:cNvSpPr/>
          <p:nvPr/>
        </p:nvSpPr>
        <p:spPr>
          <a:xfrm>
            <a:off x="7058100" y="2219212"/>
            <a:ext cx="513182" cy="492178"/>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157CDC-C7ED-3E91-AD91-4EA16B24836F}"/>
              </a:ext>
            </a:extLst>
          </p:cNvPr>
          <p:cNvSpPr/>
          <p:nvPr/>
        </p:nvSpPr>
        <p:spPr>
          <a:xfrm>
            <a:off x="5661674" y="2201365"/>
            <a:ext cx="1402904" cy="588134"/>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6" name="Conector: curbat 25">
            <a:extLst>
              <a:ext uri="{FF2B5EF4-FFF2-40B4-BE49-F238E27FC236}">
                <a16:creationId xmlns:a16="http://schemas.microsoft.com/office/drawing/2014/main" id="{5670A183-64DC-310F-1208-75ADF6A274F3}"/>
              </a:ext>
            </a:extLst>
          </p:cNvPr>
          <p:cNvCxnSpPr>
            <a:cxnSpLocks/>
            <a:stCxn id="10" idx="0"/>
            <a:endCxn id="12" idx="0"/>
          </p:cNvCxnSpPr>
          <p:nvPr/>
        </p:nvCxnSpPr>
        <p:spPr>
          <a:xfrm rot="5400000" flipH="1" flipV="1">
            <a:off x="6031306" y="1956397"/>
            <a:ext cx="12700" cy="2274106"/>
          </a:xfrm>
          <a:prstGeom prst="curvedConnector3">
            <a:avLst>
              <a:gd name="adj1" fmla="val 180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9329B3C-B721-325D-FC9A-667D07BB5081}"/>
              </a:ext>
            </a:extLst>
          </p:cNvPr>
          <p:cNvSpPr txBox="1"/>
          <p:nvPr/>
        </p:nvSpPr>
        <p:spPr>
          <a:xfrm>
            <a:off x="486578" y="5921566"/>
            <a:ext cx="2038120" cy="642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8" name="TextBox 7">
            <a:extLst>
              <a:ext uri="{FF2B5EF4-FFF2-40B4-BE49-F238E27FC236}">
                <a16:creationId xmlns:a16="http://schemas.microsoft.com/office/drawing/2014/main" id="{CD42176E-FC69-143A-8194-38D05B3ECAD1}"/>
              </a:ext>
            </a:extLst>
          </p:cNvPr>
          <p:cNvSpPr txBox="1"/>
          <p:nvPr/>
        </p:nvSpPr>
        <p:spPr>
          <a:xfrm>
            <a:off x="486578" y="5747132"/>
            <a:ext cx="992436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cs typeface="Calibri"/>
              </a:rPr>
              <a:t>Mean: the features of the image are gradually eradicated </a:t>
            </a:r>
          </a:p>
          <a:p>
            <a:r>
              <a:rPr lang="en-US" dirty="0">
                <a:solidFill>
                  <a:srgbClr val="00B050"/>
                </a:solidFill>
                <a:cs typeface="Calibri"/>
              </a:rPr>
              <a:t>Variance: adds the random gaussian noise</a:t>
            </a:r>
          </a:p>
        </p:txBody>
      </p:sp>
    </p:spTree>
    <p:custDataLst>
      <p:tags r:id="rId1"/>
    </p:custDataLst>
    <p:extLst>
      <p:ext uri="{BB962C8B-B14F-4D97-AF65-F5344CB8AC3E}">
        <p14:creationId xmlns:p14="http://schemas.microsoft.com/office/powerpoint/2010/main" val="354813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reptunghi 24">
            <a:extLst>
              <a:ext uri="{FF2B5EF4-FFF2-40B4-BE49-F238E27FC236}">
                <a16:creationId xmlns:a16="http://schemas.microsoft.com/office/drawing/2014/main" id="{D71EF319-6963-DAF6-13DF-78C15851EB2A}"/>
              </a:ext>
            </a:extLst>
          </p:cNvPr>
          <p:cNvSpPr/>
          <p:nvPr/>
        </p:nvSpPr>
        <p:spPr>
          <a:xfrm>
            <a:off x="412521" y="1338703"/>
            <a:ext cx="11366500" cy="4060669"/>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159346"/>
            <a:ext cx="10515600" cy="1325563"/>
          </a:xfrm>
        </p:spPr>
        <p:txBody>
          <a:bodyPr>
            <a:normAutofit/>
          </a:bodyPr>
          <a:lstStyle/>
          <a:p>
            <a:r>
              <a:rPr lang="en-US" sz="3600" b="1"/>
              <a:t>D</a:t>
            </a:r>
            <a:r>
              <a:rPr lang="en-US" sz="3600"/>
              <a:t>enoising </a:t>
            </a:r>
            <a:r>
              <a:rPr lang="en-US" sz="3600" b="1"/>
              <a:t>D</a:t>
            </a:r>
            <a:r>
              <a:rPr lang="en-US" sz="3600"/>
              <a:t>iffusion </a:t>
            </a:r>
            <a:r>
              <a:rPr lang="en-US" sz="3600" b="1"/>
              <a:t>P</a:t>
            </a:r>
            <a:r>
              <a:rPr lang="en-US" sz="3600"/>
              <a:t>robabilistic </a:t>
            </a:r>
            <a:r>
              <a:rPr lang="en-US" sz="3600" b="1"/>
              <a:t>M</a:t>
            </a:r>
            <a:r>
              <a:rPr lang="en-US" sz="3600"/>
              <a:t>odels (DDPMs)</a:t>
            </a:r>
          </a:p>
        </p:txBody>
      </p:sp>
      <p:pic>
        <p:nvPicPr>
          <p:cNvPr id="6" name="Imagine 5" descr="O imagine care conține interior, alb, mamifer, lagomorfă&#10;&#10;Descriere generată automat">
            <a:extLst>
              <a:ext uri="{FF2B5EF4-FFF2-40B4-BE49-F238E27FC236}">
                <a16:creationId xmlns:a16="http://schemas.microsoft.com/office/drawing/2014/main" id="{6FA52516-65B6-2588-FF02-F2E4BD63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82" y="3087100"/>
            <a:ext cx="1809750" cy="1809750"/>
          </a:xfrm>
          <a:prstGeom prst="rect">
            <a:avLst/>
          </a:prstGeom>
        </p:spPr>
      </p:pic>
      <p:pic>
        <p:nvPicPr>
          <p:cNvPr id="10" name="Imagine 9" descr="O imagine care conține exterior&#10;&#10;Descriere generată automat">
            <a:extLst>
              <a:ext uri="{FF2B5EF4-FFF2-40B4-BE49-F238E27FC236}">
                <a16:creationId xmlns:a16="http://schemas.microsoft.com/office/drawing/2014/main" id="{CF1E1969-2D7C-C176-A54A-CF9FB16C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77" y="3093450"/>
            <a:ext cx="1809751" cy="1809751"/>
          </a:xfrm>
          <a:prstGeom prst="rect">
            <a:avLst/>
          </a:prstGeom>
        </p:spPr>
      </p:pic>
      <p:pic>
        <p:nvPicPr>
          <p:cNvPr id="12" name="Imagine 11">
            <a:extLst>
              <a:ext uri="{FF2B5EF4-FFF2-40B4-BE49-F238E27FC236}">
                <a16:creationId xmlns:a16="http://schemas.microsoft.com/office/drawing/2014/main" id="{CB7ED487-27DD-D1BC-F2E0-FE5E2DFA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483" y="3093450"/>
            <a:ext cx="1809751" cy="1809751"/>
          </a:xfrm>
          <a:prstGeom prst="rect">
            <a:avLst/>
          </a:prstGeom>
        </p:spPr>
      </p:pic>
      <p:pic>
        <p:nvPicPr>
          <p:cNvPr id="14" name="Imagine 13">
            <a:extLst>
              <a:ext uri="{FF2B5EF4-FFF2-40B4-BE49-F238E27FC236}">
                <a16:creationId xmlns:a16="http://schemas.microsoft.com/office/drawing/2014/main" id="{4B5E5290-28D5-7EC7-AD11-F180E1F74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362" y="3086338"/>
            <a:ext cx="1810512" cy="1810512"/>
          </a:xfrm>
          <a:prstGeom prst="rect">
            <a:avLst/>
          </a:prstGeom>
        </p:spPr>
      </p:pic>
      <p:sp>
        <p:nvSpPr>
          <p:cNvPr id="15" name="CasetăText 14">
            <a:extLst>
              <a:ext uri="{FF2B5EF4-FFF2-40B4-BE49-F238E27FC236}">
                <a16:creationId xmlns:a16="http://schemas.microsoft.com/office/drawing/2014/main" id="{596DC67F-4A3E-FAAC-D54E-1E32FD7581C0}"/>
              </a:ext>
            </a:extLst>
          </p:cNvPr>
          <p:cNvSpPr txBox="1"/>
          <p:nvPr/>
        </p:nvSpPr>
        <p:spPr>
          <a:xfrm>
            <a:off x="8208437" y="3453024"/>
            <a:ext cx="619129" cy="923330"/>
          </a:xfrm>
          <a:prstGeom prst="rect">
            <a:avLst/>
          </a:prstGeom>
          <a:noFill/>
        </p:spPr>
        <p:txBody>
          <a:bodyPr wrap="square" rtlCol="0">
            <a:spAutoFit/>
          </a:bodyPr>
          <a:lstStyle/>
          <a:p>
            <a:r>
              <a:rPr lang="en-US" sz="5400" dirty="0"/>
              <a:t>…</a:t>
            </a:r>
          </a:p>
        </p:txBody>
      </p:sp>
      <p:sp>
        <p:nvSpPr>
          <p:cNvPr id="63" name="CasetăText 62">
            <a:extLst>
              <a:ext uri="{FF2B5EF4-FFF2-40B4-BE49-F238E27FC236}">
                <a16:creationId xmlns:a16="http://schemas.microsoft.com/office/drawing/2014/main" id="{28FE0DDD-108E-083C-7FC8-3F71AF5B3637}"/>
              </a:ext>
            </a:extLst>
          </p:cNvPr>
          <p:cNvSpPr txBox="1"/>
          <p:nvPr/>
        </p:nvSpPr>
        <p:spPr>
          <a:xfrm>
            <a:off x="3259969" y="3536660"/>
            <a:ext cx="619129" cy="923330"/>
          </a:xfrm>
          <a:prstGeom prst="rect">
            <a:avLst/>
          </a:prstGeom>
          <a:noFill/>
        </p:spPr>
        <p:txBody>
          <a:bodyPr wrap="square" rtlCol="0">
            <a:spAutoFit/>
          </a:bodyPr>
          <a:lstStyle/>
          <a:p>
            <a:r>
              <a:rPr lang="en-US" sz="5400" dirty="0"/>
              <a:t>…</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E8AE0550-C21B-54D3-B262-0BF1B8E25E52}"/>
                  </a:ext>
                </a:extLst>
              </p:cNvPr>
              <p:cNvSpPr txBox="1"/>
              <p:nvPr/>
            </p:nvSpPr>
            <p:spPr>
              <a:xfrm>
                <a:off x="1718691" y="4768048"/>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a:p>
            </p:txBody>
          </p:sp>
        </mc:Choice>
        <mc:Fallback xmlns="">
          <p:sp>
            <p:nvSpPr>
              <p:cNvPr id="3" name="CasetăText 2">
                <a:extLst>
                  <a:ext uri="{FF2B5EF4-FFF2-40B4-BE49-F238E27FC236}">
                    <a16:creationId xmlns:a16="http://schemas.microsoft.com/office/drawing/2014/main" id="{E8AE0550-C21B-54D3-B262-0BF1B8E25E52}"/>
                  </a:ext>
                </a:extLst>
              </p:cNvPr>
              <p:cNvSpPr txBox="1">
                <a:spLocks noRot="1" noChangeAspect="1" noMove="1" noResize="1" noEditPoints="1" noAdjustHandles="1" noChangeArrowheads="1" noChangeShapeType="1" noTextEdit="1"/>
              </p:cNvSpPr>
              <p:nvPr/>
            </p:nvSpPr>
            <p:spPr>
              <a:xfrm>
                <a:off x="1718691" y="4768048"/>
                <a:ext cx="9144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6E2493C1-4A0F-09EB-269B-3EAE826FCFF3}"/>
                  </a:ext>
                </a:extLst>
              </p:cNvPr>
              <p:cNvSpPr txBox="1"/>
              <p:nvPr/>
            </p:nvSpPr>
            <p:spPr>
              <a:xfrm>
                <a:off x="9694707" y="4768048"/>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7" name="CasetăText 6">
                <a:extLst>
                  <a:ext uri="{FF2B5EF4-FFF2-40B4-BE49-F238E27FC236}">
                    <a16:creationId xmlns:a16="http://schemas.microsoft.com/office/drawing/2014/main" id="{6E2493C1-4A0F-09EB-269B-3EAE826FCFF3}"/>
                  </a:ext>
                </a:extLst>
              </p:cNvPr>
              <p:cNvSpPr txBox="1">
                <a:spLocks noRot="1" noChangeAspect="1" noMove="1" noResize="1" noEditPoints="1" noAdjustHandles="1" noChangeArrowheads="1" noChangeShapeType="1" noTextEdit="1"/>
              </p:cNvSpPr>
              <p:nvPr/>
            </p:nvSpPr>
            <p:spPr>
              <a:xfrm>
                <a:off x="9694707" y="4768048"/>
                <a:ext cx="289249" cy="369332"/>
              </a:xfrm>
              <a:prstGeom prst="rect">
                <a:avLst/>
              </a:prstGeom>
              <a:blipFill>
                <a:blip r:embed="rId11"/>
                <a:stretch>
                  <a:fillRect r="-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61034EF3-2830-23E2-856A-5A0EC44FBDFB}"/>
                  </a:ext>
                </a:extLst>
              </p:cNvPr>
              <p:cNvSpPr txBox="1"/>
              <p:nvPr/>
            </p:nvSpPr>
            <p:spPr>
              <a:xfrm>
                <a:off x="4486500" y="4768048"/>
                <a:ext cx="7869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a:p>
            </p:txBody>
          </p:sp>
        </mc:Choice>
        <mc:Fallback xmlns="">
          <p:sp>
            <p:nvSpPr>
              <p:cNvPr id="9" name="CasetăText 8">
                <a:extLst>
                  <a:ext uri="{FF2B5EF4-FFF2-40B4-BE49-F238E27FC236}">
                    <a16:creationId xmlns:a16="http://schemas.microsoft.com/office/drawing/2014/main" id="{61034EF3-2830-23E2-856A-5A0EC44FBDFB}"/>
                  </a:ext>
                </a:extLst>
              </p:cNvPr>
              <p:cNvSpPr txBox="1">
                <a:spLocks noRot="1" noChangeAspect="1" noMove="1" noResize="1" noEditPoints="1" noAdjustHandles="1" noChangeArrowheads="1" noChangeShapeType="1" noTextEdit="1"/>
              </p:cNvSpPr>
              <p:nvPr/>
            </p:nvSpPr>
            <p:spPr>
              <a:xfrm>
                <a:off x="4486500" y="4768048"/>
                <a:ext cx="786931"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2F2B868F-D655-5BC6-6536-8BA9CB3224F8}"/>
                  </a:ext>
                </a:extLst>
              </p:cNvPr>
              <p:cNvSpPr txBox="1"/>
              <p:nvPr/>
            </p:nvSpPr>
            <p:spPr>
              <a:xfrm>
                <a:off x="6862221" y="4768048"/>
                <a:ext cx="5837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7" name="CasetăText 16">
                <a:extLst>
                  <a:ext uri="{FF2B5EF4-FFF2-40B4-BE49-F238E27FC236}">
                    <a16:creationId xmlns:a16="http://schemas.microsoft.com/office/drawing/2014/main" id="{2F2B868F-D655-5BC6-6536-8BA9CB3224F8}"/>
                  </a:ext>
                </a:extLst>
              </p:cNvPr>
              <p:cNvSpPr txBox="1">
                <a:spLocks noRot="1" noChangeAspect="1" noMove="1" noResize="1" noEditPoints="1" noAdjustHandles="1" noChangeArrowheads="1" noChangeShapeType="1" noTextEdit="1"/>
              </p:cNvSpPr>
              <p:nvPr/>
            </p:nvSpPr>
            <p:spPr>
              <a:xfrm>
                <a:off x="6862221" y="4768048"/>
                <a:ext cx="583700" cy="369332"/>
              </a:xfrm>
              <a:prstGeom prst="rect">
                <a:avLst/>
              </a:prstGeom>
              <a:blipFill>
                <a:blip r:embed="rId13"/>
                <a:stretch>
                  <a:fillRect/>
                </a:stretch>
              </a:blipFill>
            </p:spPr>
            <p:txBody>
              <a:bodyPr/>
              <a:lstStyle/>
              <a:p>
                <a:r>
                  <a:rPr lang="en-US">
                    <a:noFill/>
                  </a:rPr>
                  <a:t> </a:t>
                </a:r>
              </a:p>
            </p:txBody>
          </p:sp>
        </mc:Fallback>
      </mc:AlternateContent>
      <p:sp>
        <p:nvSpPr>
          <p:cNvPr id="5" name="CasetăText 4">
            <a:extLst>
              <a:ext uri="{FF2B5EF4-FFF2-40B4-BE49-F238E27FC236}">
                <a16:creationId xmlns:a16="http://schemas.microsoft.com/office/drawing/2014/main" id="{B668F353-B016-A4E4-1E36-06AE9FB055A7}"/>
              </a:ext>
            </a:extLst>
          </p:cNvPr>
          <p:cNvSpPr txBox="1"/>
          <p:nvPr/>
        </p:nvSpPr>
        <p:spPr>
          <a:xfrm>
            <a:off x="412521" y="1338703"/>
            <a:ext cx="4279670" cy="400110"/>
          </a:xfrm>
          <a:prstGeom prst="rect">
            <a:avLst/>
          </a:prstGeom>
          <a:noFill/>
        </p:spPr>
        <p:txBody>
          <a:bodyPr wrap="square" rtlCol="0">
            <a:spAutoFit/>
          </a:bodyPr>
          <a:lstStyle/>
          <a:p>
            <a:r>
              <a:rPr lang="en-US" sz="2000" b="1"/>
              <a:t>Forward process. Ancestral sampling</a:t>
            </a:r>
          </a:p>
        </p:txBody>
      </p:sp>
      <p:cxnSp>
        <p:nvCxnSpPr>
          <p:cNvPr id="8" name="Conector: curbat 7">
            <a:extLst>
              <a:ext uri="{FF2B5EF4-FFF2-40B4-BE49-F238E27FC236}">
                <a16:creationId xmlns:a16="http://schemas.microsoft.com/office/drawing/2014/main" id="{8F6FCEE0-923A-C57D-A94F-A0C081FAB149}"/>
              </a:ext>
            </a:extLst>
          </p:cNvPr>
          <p:cNvCxnSpPr>
            <a:cxnSpLocks/>
          </p:cNvCxnSpPr>
          <p:nvPr/>
        </p:nvCxnSpPr>
        <p:spPr>
          <a:xfrm rot="16200000" flipH="1">
            <a:off x="4686372" y="592924"/>
            <a:ext cx="6350" cy="4994702"/>
          </a:xfrm>
          <a:prstGeom prst="curvedConnector3">
            <a:avLst>
              <a:gd name="adj1" fmla="val -3600000"/>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E5B78C7B-9B9C-1706-2038-09DA8E5892A3}"/>
                  </a:ext>
                </a:extLst>
              </p:cNvPr>
              <p:cNvSpPr txBox="1"/>
              <p:nvPr/>
            </p:nvSpPr>
            <p:spPr>
              <a:xfrm>
                <a:off x="2192196" y="2168589"/>
                <a:ext cx="4731135" cy="6560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 </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e>
                      </m:d>
                      <m:r>
                        <m:rPr>
                          <m:sty m:val="p"/>
                        </m:rPr>
                        <a:rPr lang="en-US" b="0" i="0" smtClean="0">
                          <a:latin typeface="Cambria Math" panose="02040503050406030204" pitchFamily="18" charset="0"/>
                          <a:ea typeface="Cambria Math" panose="02040503050406030204" pitchFamily="18" charset="0"/>
                        </a:rPr>
                        <m:t>I</m:t>
                      </m:r>
                      <m:r>
                        <a:rPr lang="en-US" b="0" i="0"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1" name="CasetăText 10">
                <a:extLst>
                  <a:ext uri="{FF2B5EF4-FFF2-40B4-BE49-F238E27FC236}">
                    <a16:creationId xmlns:a16="http://schemas.microsoft.com/office/drawing/2014/main" id="{E5B78C7B-9B9C-1706-2038-09DA8E5892A3}"/>
                  </a:ext>
                </a:extLst>
              </p:cNvPr>
              <p:cNvSpPr txBox="1">
                <a:spLocks noRot="1" noChangeAspect="1" noMove="1" noResize="1" noEditPoints="1" noAdjustHandles="1" noChangeArrowheads="1" noChangeShapeType="1" noTextEdit="1"/>
              </p:cNvSpPr>
              <p:nvPr/>
            </p:nvSpPr>
            <p:spPr>
              <a:xfrm>
                <a:off x="2192196" y="2168589"/>
                <a:ext cx="4731135" cy="65601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asetăText 23">
                <a:extLst>
                  <a:ext uri="{FF2B5EF4-FFF2-40B4-BE49-F238E27FC236}">
                    <a16:creationId xmlns:a16="http://schemas.microsoft.com/office/drawing/2014/main" id="{C3833B0D-1F52-6CB2-E7F9-6F1AD2DC50E4}"/>
                  </a:ext>
                </a:extLst>
              </p:cNvPr>
              <p:cNvSpPr txBox="1"/>
              <p:nvPr/>
            </p:nvSpPr>
            <p:spPr>
              <a:xfrm>
                <a:off x="8948362" y="1402610"/>
                <a:ext cx="1810512" cy="1421736"/>
              </a:xfrm>
              <a:prstGeom prst="rect">
                <a:avLst/>
              </a:prstGeom>
              <a:noFill/>
            </p:spPr>
            <p:txBody>
              <a:bodyPr wrap="square" rtlCol="0">
                <a:spAutoFit/>
              </a:bodyPr>
              <a:lstStyle/>
              <a:p>
                <a:r>
                  <a:rPr lang="en-US" dirty="0">
                    <a:latin typeface="Cambria Math" panose="02040503050406030204" pitchFamily="18" charset="0"/>
                    <a:ea typeface="Cambria Math" panose="02040503050406030204" pitchFamily="18" charset="0"/>
                  </a:rPr>
                  <a:t>Notations:</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𝑡</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sub>
                          </m:sSub>
                        </m:e>
                      </m:nary>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 </m:t>
                      </m:r>
                    </m:oMath>
                  </m:oMathPara>
                </a14:m>
                <a:endParaRPr lang="en-US" dirty="0"/>
              </a:p>
            </p:txBody>
          </p:sp>
        </mc:Choice>
        <mc:Fallback xmlns="">
          <p:sp>
            <p:nvSpPr>
              <p:cNvPr id="24" name="CasetăText 23">
                <a:extLst>
                  <a:ext uri="{FF2B5EF4-FFF2-40B4-BE49-F238E27FC236}">
                    <a16:creationId xmlns:a16="http://schemas.microsoft.com/office/drawing/2014/main" id="{C3833B0D-1F52-6CB2-E7F9-6F1AD2DC50E4}"/>
                  </a:ext>
                </a:extLst>
              </p:cNvPr>
              <p:cNvSpPr txBox="1">
                <a:spLocks noRot="1" noChangeAspect="1" noMove="1" noResize="1" noEditPoints="1" noAdjustHandles="1" noChangeArrowheads="1" noChangeShapeType="1" noTextEdit="1"/>
              </p:cNvSpPr>
              <p:nvPr/>
            </p:nvSpPr>
            <p:spPr>
              <a:xfrm>
                <a:off x="8948362" y="1402610"/>
                <a:ext cx="1810512" cy="1421736"/>
              </a:xfrm>
              <a:prstGeom prst="rect">
                <a:avLst/>
              </a:prstGeom>
              <a:blipFill>
                <a:blip r:embed="rId15"/>
                <a:stretch>
                  <a:fillRect l="-3030" t="-2575" b="-3004"/>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40311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reptunghi 24">
            <a:extLst>
              <a:ext uri="{FF2B5EF4-FFF2-40B4-BE49-F238E27FC236}">
                <a16:creationId xmlns:a16="http://schemas.microsoft.com/office/drawing/2014/main" id="{D71EF319-6963-DAF6-13DF-78C15851EB2A}"/>
              </a:ext>
            </a:extLst>
          </p:cNvPr>
          <p:cNvSpPr/>
          <p:nvPr/>
        </p:nvSpPr>
        <p:spPr>
          <a:xfrm>
            <a:off x="412521" y="1338703"/>
            <a:ext cx="11366500" cy="496208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159346"/>
            <a:ext cx="10515600" cy="1325563"/>
          </a:xfrm>
        </p:spPr>
        <p:txBody>
          <a:bodyPr>
            <a:normAutofit/>
          </a:bodyPr>
          <a:lstStyle/>
          <a:p>
            <a:r>
              <a:rPr lang="en-US" sz="3600" b="1"/>
              <a:t>D</a:t>
            </a:r>
            <a:r>
              <a:rPr lang="en-US" sz="3600"/>
              <a:t>enoising </a:t>
            </a:r>
            <a:r>
              <a:rPr lang="en-US" sz="3600" b="1"/>
              <a:t>D</a:t>
            </a:r>
            <a:r>
              <a:rPr lang="en-US" sz="3600"/>
              <a:t>iffusion </a:t>
            </a:r>
            <a:r>
              <a:rPr lang="en-US" sz="3600" b="1"/>
              <a:t>P</a:t>
            </a:r>
            <a:r>
              <a:rPr lang="en-US" sz="3600"/>
              <a:t>robabilistic </a:t>
            </a:r>
            <a:r>
              <a:rPr lang="en-US" sz="3600" b="1"/>
              <a:t>M</a:t>
            </a:r>
            <a:r>
              <a:rPr lang="en-US" sz="3600"/>
              <a:t>odels (DDPMs)</a:t>
            </a:r>
          </a:p>
        </p:txBody>
      </p:sp>
      <p:pic>
        <p:nvPicPr>
          <p:cNvPr id="6" name="Imagine 5" descr="O imagine care conține interior, alb, mamifer, lagomorfă&#10;&#10;Descriere generată automat">
            <a:extLst>
              <a:ext uri="{FF2B5EF4-FFF2-40B4-BE49-F238E27FC236}">
                <a16:creationId xmlns:a16="http://schemas.microsoft.com/office/drawing/2014/main" id="{6FA52516-65B6-2588-FF02-F2E4BD636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8782" y="3087100"/>
            <a:ext cx="1809750" cy="1809750"/>
          </a:xfrm>
          <a:prstGeom prst="rect">
            <a:avLst/>
          </a:prstGeom>
        </p:spPr>
      </p:pic>
      <p:pic>
        <p:nvPicPr>
          <p:cNvPr id="10" name="Imagine 9" descr="O imagine care conține exterior&#10;&#10;Descriere generată automat">
            <a:extLst>
              <a:ext uri="{FF2B5EF4-FFF2-40B4-BE49-F238E27FC236}">
                <a16:creationId xmlns:a16="http://schemas.microsoft.com/office/drawing/2014/main" id="{CF1E1969-2D7C-C176-A54A-CF9FB16C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377" y="3093450"/>
            <a:ext cx="1809751" cy="1809751"/>
          </a:xfrm>
          <a:prstGeom prst="rect">
            <a:avLst/>
          </a:prstGeom>
        </p:spPr>
      </p:pic>
      <p:pic>
        <p:nvPicPr>
          <p:cNvPr id="12" name="Imagine 11">
            <a:extLst>
              <a:ext uri="{FF2B5EF4-FFF2-40B4-BE49-F238E27FC236}">
                <a16:creationId xmlns:a16="http://schemas.microsoft.com/office/drawing/2014/main" id="{CB7ED487-27DD-D1BC-F2E0-FE5E2DFAB7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3483" y="3093450"/>
            <a:ext cx="1809751" cy="1809751"/>
          </a:xfrm>
          <a:prstGeom prst="rect">
            <a:avLst/>
          </a:prstGeom>
        </p:spPr>
      </p:pic>
      <p:pic>
        <p:nvPicPr>
          <p:cNvPr id="14" name="Imagine 13">
            <a:extLst>
              <a:ext uri="{FF2B5EF4-FFF2-40B4-BE49-F238E27FC236}">
                <a16:creationId xmlns:a16="http://schemas.microsoft.com/office/drawing/2014/main" id="{4B5E5290-28D5-7EC7-AD11-F180E1F74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362" y="3086338"/>
            <a:ext cx="1810512" cy="1810512"/>
          </a:xfrm>
          <a:prstGeom prst="rect">
            <a:avLst/>
          </a:prstGeom>
        </p:spPr>
      </p:pic>
      <p:sp>
        <p:nvSpPr>
          <p:cNvPr id="15" name="CasetăText 14">
            <a:extLst>
              <a:ext uri="{FF2B5EF4-FFF2-40B4-BE49-F238E27FC236}">
                <a16:creationId xmlns:a16="http://schemas.microsoft.com/office/drawing/2014/main" id="{596DC67F-4A3E-FAAC-D54E-1E32FD7581C0}"/>
              </a:ext>
            </a:extLst>
          </p:cNvPr>
          <p:cNvSpPr txBox="1"/>
          <p:nvPr/>
        </p:nvSpPr>
        <p:spPr>
          <a:xfrm>
            <a:off x="8208437" y="3453024"/>
            <a:ext cx="619129" cy="923330"/>
          </a:xfrm>
          <a:prstGeom prst="rect">
            <a:avLst/>
          </a:prstGeom>
          <a:noFill/>
        </p:spPr>
        <p:txBody>
          <a:bodyPr wrap="square" rtlCol="0">
            <a:spAutoFit/>
          </a:bodyPr>
          <a:lstStyle/>
          <a:p>
            <a:r>
              <a:rPr lang="en-US" sz="5400" dirty="0"/>
              <a:t>…</a:t>
            </a:r>
          </a:p>
        </p:txBody>
      </p:sp>
      <p:sp>
        <p:nvSpPr>
          <p:cNvPr id="63" name="CasetăText 62">
            <a:extLst>
              <a:ext uri="{FF2B5EF4-FFF2-40B4-BE49-F238E27FC236}">
                <a16:creationId xmlns:a16="http://schemas.microsoft.com/office/drawing/2014/main" id="{28FE0DDD-108E-083C-7FC8-3F71AF5B3637}"/>
              </a:ext>
            </a:extLst>
          </p:cNvPr>
          <p:cNvSpPr txBox="1"/>
          <p:nvPr/>
        </p:nvSpPr>
        <p:spPr>
          <a:xfrm>
            <a:off x="3259969" y="3536660"/>
            <a:ext cx="619129" cy="923330"/>
          </a:xfrm>
          <a:prstGeom prst="rect">
            <a:avLst/>
          </a:prstGeom>
          <a:noFill/>
        </p:spPr>
        <p:txBody>
          <a:bodyPr wrap="square" rtlCol="0">
            <a:spAutoFit/>
          </a:bodyPr>
          <a:lstStyle/>
          <a:p>
            <a:r>
              <a:rPr lang="en-US" sz="5400" dirty="0"/>
              <a:t>…</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E8AE0550-C21B-54D3-B262-0BF1B8E25E52}"/>
                  </a:ext>
                </a:extLst>
              </p:cNvPr>
              <p:cNvSpPr txBox="1"/>
              <p:nvPr/>
            </p:nvSpPr>
            <p:spPr>
              <a:xfrm>
                <a:off x="1716457" y="2717006"/>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3" name="CasetăText 2">
                <a:extLst>
                  <a:ext uri="{FF2B5EF4-FFF2-40B4-BE49-F238E27FC236}">
                    <a16:creationId xmlns:a16="http://schemas.microsoft.com/office/drawing/2014/main" id="{E8AE0550-C21B-54D3-B262-0BF1B8E25E52}"/>
                  </a:ext>
                </a:extLst>
              </p:cNvPr>
              <p:cNvSpPr txBox="1">
                <a:spLocks noRot="1" noChangeAspect="1" noMove="1" noResize="1" noEditPoints="1" noAdjustHandles="1" noChangeArrowheads="1" noChangeShapeType="1" noTextEdit="1"/>
              </p:cNvSpPr>
              <p:nvPr/>
            </p:nvSpPr>
            <p:spPr>
              <a:xfrm>
                <a:off x="1716457" y="2717006"/>
                <a:ext cx="9144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6E2493C1-4A0F-09EB-269B-3EAE826FCFF3}"/>
                  </a:ext>
                </a:extLst>
              </p:cNvPr>
              <p:cNvSpPr txBox="1"/>
              <p:nvPr/>
            </p:nvSpPr>
            <p:spPr>
              <a:xfrm>
                <a:off x="9708994" y="2717006"/>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dirty="0"/>
              </a:p>
            </p:txBody>
          </p:sp>
        </mc:Choice>
        <mc:Fallback xmlns="">
          <p:sp>
            <p:nvSpPr>
              <p:cNvPr id="7" name="CasetăText 6">
                <a:extLst>
                  <a:ext uri="{FF2B5EF4-FFF2-40B4-BE49-F238E27FC236}">
                    <a16:creationId xmlns:a16="http://schemas.microsoft.com/office/drawing/2014/main" id="{6E2493C1-4A0F-09EB-269B-3EAE826FCFF3}"/>
                  </a:ext>
                </a:extLst>
              </p:cNvPr>
              <p:cNvSpPr txBox="1">
                <a:spLocks noRot="1" noChangeAspect="1" noMove="1" noResize="1" noEditPoints="1" noAdjustHandles="1" noChangeArrowheads="1" noChangeShapeType="1" noTextEdit="1"/>
              </p:cNvSpPr>
              <p:nvPr/>
            </p:nvSpPr>
            <p:spPr>
              <a:xfrm>
                <a:off x="9708994" y="2717006"/>
                <a:ext cx="289249" cy="369332"/>
              </a:xfrm>
              <a:prstGeom prst="rect">
                <a:avLst/>
              </a:prstGeom>
              <a:blipFill>
                <a:blip r:embed="rId11"/>
                <a:stretch>
                  <a:fillRect r="-319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61034EF3-2830-23E2-856A-5A0EC44FBDFB}"/>
                  </a:ext>
                </a:extLst>
              </p:cNvPr>
              <p:cNvSpPr txBox="1"/>
              <p:nvPr/>
            </p:nvSpPr>
            <p:spPr>
              <a:xfrm>
                <a:off x="4500787" y="2717006"/>
                <a:ext cx="7869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9" name="CasetăText 8">
                <a:extLst>
                  <a:ext uri="{FF2B5EF4-FFF2-40B4-BE49-F238E27FC236}">
                    <a16:creationId xmlns:a16="http://schemas.microsoft.com/office/drawing/2014/main" id="{61034EF3-2830-23E2-856A-5A0EC44FBDFB}"/>
                  </a:ext>
                </a:extLst>
              </p:cNvPr>
              <p:cNvSpPr txBox="1">
                <a:spLocks noRot="1" noChangeAspect="1" noMove="1" noResize="1" noEditPoints="1" noAdjustHandles="1" noChangeArrowheads="1" noChangeShapeType="1" noTextEdit="1"/>
              </p:cNvSpPr>
              <p:nvPr/>
            </p:nvSpPr>
            <p:spPr>
              <a:xfrm>
                <a:off x="4500787" y="2717006"/>
                <a:ext cx="786931"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2F2B868F-D655-5BC6-6536-8BA9CB3224F8}"/>
                  </a:ext>
                </a:extLst>
              </p:cNvPr>
              <p:cNvSpPr txBox="1"/>
              <p:nvPr/>
            </p:nvSpPr>
            <p:spPr>
              <a:xfrm>
                <a:off x="6876508" y="2717006"/>
                <a:ext cx="5837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dirty="0"/>
              </a:p>
            </p:txBody>
          </p:sp>
        </mc:Choice>
        <mc:Fallback xmlns="">
          <p:sp>
            <p:nvSpPr>
              <p:cNvPr id="17" name="CasetăText 16">
                <a:extLst>
                  <a:ext uri="{FF2B5EF4-FFF2-40B4-BE49-F238E27FC236}">
                    <a16:creationId xmlns:a16="http://schemas.microsoft.com/office/drawing/2014/main" id="{2F2B868F-D655-5BC6-6536-8BA9CB3224F8}"/>
                  </a:ext>
                </a:extLst>
              </p:cNvPr>
              <p:cNvSpPr txBox="1">
                <a:spLocks noRot="1" noChangeAspect="1" noMove="1" noResize="1" noEditPoints="1" noAdjustHandles="1" noChangeArrowheads="1" noChangeShapeType="1" noTextEdit="1"/>
              </p:cNvSpPr>
              <p:nvPr/>
            </p:nvSpPr>
            <p:spPr>
              <a:xfrm>
                <a:off x="6876508" y="2717006"/>
                <a:ext cx="583700" cy="369332"/>
              </a:xfrm>
              <a:prstGeom prst="rect">
                <a:avLst/>
              </a:prstGeom>
              <a:blipFill>
                <a:blip r:embed="rId13"/>
                <a:stretch>
                  <a:fillRect/>
                </a:stretch>
              </a:blipFill>
            </p:spPr>
            <p:txBody>
              <a:bodyPr/>
              <a:lstStyle/>
              <a:p>
                <a:r>
                  <a:rPr lang="en-US">
                    <a:noFill/>
                  </a:rPr>
                  <a:t> </a:t>
                </a:r>
              </a:p>
            </p:txBody>
          </p:sp>
        </mc:Fallback>
      </mc:AlternateContent>
      <p:sp>
        <p:nvSpPr>
          <p:cNvPr id="5" name="CasetăText 4">
            <a:extLst>
              <a:ext uri="{FF2B5EF4-FFF2-40B4-BE49-F238E27FC236}">
                <a16:creationId xmlns:a16="http://schemas.microsoft.com/office/drawing/2014/main" id="{B668F353-B016-A4E4-1E36-06AE9FB055A7}"/>
              </a:ext>
            </a:extLst>
          </p:cNvPr>
          <p:cNvSpPr txBox="1"/>
          <p:nvPr/>
        </p:nvSpPr>
        <p:spPr>
          <a:xfrm>
            <a:off x="473578" y="5872859"/>
            <a:ext cx="4279670" cy="400110"/>
          </a:xfrm>
          <a:prstGeom prst="rect">
            <a:avLst/>
          </a:prstGeom>
          <a:noFill/>
        </p:spPr>
        <p:txBody>
          <a:bodyPr wrap="square" rtlCol="0">
            <a:spAutoFit/>
          </a:bodyPr>
          <a:lstStyle/>
          <a:p>
            <a:r>
              <a:rPr lang="en-US" sz="2000" b="1" dirty="0"/>
              <a:t>Reverse process</a:t>
            </a:r>
          </a:p>
        </p:txBody>
      </p:sp>
      <p:cxnSp>
        <p:nvCxnSpPr>
          <p:cNvPr id="26" name="Conector: curbat 25">
            <a:extLst>
              <a:ext uri="{FF2B5EF4-FFF2-40B4-BE49-F238E27FC236}">
                <a16:creationId xmlns:a16="http://schemas.microsoft.com/office/drawing/2014/main" id="{1FEE1E66-2770-3F57-14D4-63AAE7EF58CF}"/>
              </a:ext>
            </a:extLst>
          </p:cNvPr>
          <p:cNvCxnSpPr>
            <a:cxnSpLocks/>
            <a:stCxn id="12" idx="2"/>
            <a:endCxn id="10" idx="2"/>
          </p:cNvCxnSpPr>
          <p:nvPr/>
        </p:nvCxnSpPr>
        <p:spPr>
          <a:xfrm rot="5400000">
            <a:off x="6031306" y="3766148"/>
            <a:ext cx="12700" cy="2274106"/>
          </a:xfrm>
          <a:prstGeom prst="curvedConnector3">
            <a:avLst>
              <a:gd name="adj1" fmla="val 180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CasetăText 33">
                <a:extLst>
                  <a:ext uri="{FF2B5EF4-FFF2-40B4-BE49-F238E27FC236}">
                    <a16:creationId xmlns:a16="http://schemas.microsoft.com/office/drawing/2014/main" id="{0FB45014-3981-FFA1-17F1-10C73319E337}"/>
                  </a:ext>
                </a:extLst>
              </p:cNvPr>
              <p:cNvSpPr txBox="1"/>
              <p:nvPr/>
            </p:nvSpPr>
            <p:spPr>
              <a:xfrm>
                <a:off x="5552935" y="5258063"/>
                <a:ext cx="10861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oMath>
                  </m:oMathPara>
                </a14:m>
                <a:endParaRPr lang="en-US" dirty="0"/>
              </a:p>
            </p:txBody>
          </p:sp>
        </mc:Choice>
        <mc:Fallback xmlns="">
          <p:sp>
            <p:nvSpPr>
              <p:cNvPr id="34" name="CasetăText 33">
                <a:extLst>
                  <a:ext uri="{FF2B5EF4-FFF2-40B4-BE49-F238E27FC236}">
                    <a16:creationId xmlns:a16="http://schemas.microsoft.com/office/drawing/2014/main" id="{0FB45014-3981-FFA1-17F1-10C73319E337}"/>
                  </a:ext>
                </a:extLst>
              </p:cNvPr>
              <p:cNvSpPr txBox="1">
                <a:spLocks noRot="1" noChangeAspect="1" noMove="1" noResize="1" noEditPoints="1" noAdjustHandles="1" noChangeArrowheads="1" noChangeShapeType="1" noTextEdit="1"/>
              </p:cNvSpPr>
              <p:nvPr/>
            </p:nvSpPr>
            <p:spPr>
              <a:xfrm>
                <a:off x="5552935" y="5258063"/>
                <a:ext cx="1086130" cy="276999"/>
              </a:xfrm>
              <a:prstGeom prst="rect">
                <a:avLst/>
              </a:prstGeom>
              <a:blipFill>
                <a:blip r:embed="rId14"/>
                <a:stretch>
                  <a:fillRect l="-5056"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asetăText 34">
                <a:extLst>
                  <a:ext uri="{FF2B5EF4-FFF2-40B4-BE49-F238E27FC236}">
                    <a16:creationId xmlns:a16="http://schemas.microsoft.com/office/drawing/2014/main" id="{80E97B40-C308-18C7-090C-3509D79130F7}"/>
                  </a:ext>
                </a:extLst>
              </p:cNvPr>
              <p:cNvSpPr txBox="1"/>
              <p:nvPr/>
            </p:nvSpPr>
            <p:spPr>
              <a:xfrm>
                <a:off x="6563710" y="5229487"/>
                <a:ext cx="3047624" cy="369332"/>
              </a:xfrm>
              <a:prstGeom prst="rect">
                <a:avLst/>
              </a:prstGeom>
              <a:noFill/>
            </p:spPr>
            <p:txBody>
              <a:bodyPr wrap="square" rtlCol="0">
                <a:spAutoFit/>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𝒩</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𝜇</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 </m:t>
                    </m:r>
                    <m:r>
                      <m:rPr>
                        <m:sty m:val="p"/>
                      </m:rPr>
                      <a:rPr lang="el-GR" i="1">
                        <a:latin typeface="Cambria Math" panose="02040503050406030204" pitchFamily="18" charset="0"/>
                        <a:ea typeface="Cambria Math" panose="02040503050406030204" pitchFamily="18" charset="0"/>
                      </a:rPr>
                      <m:t>Σ</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𝑡</m:t>
                        </m:r>
                      </m:e>
                    </m:d>
                  </m:oMath>
                </a14:m>
                <a:r>
                  <a:rPr lang="en-US" dirty="0"/>
                  <a:t>)</a:t>
                </a:r>
              </a:p>
            </p:txBody>
          </p:sp>
        </mc:Choice>
        <mc:Fallback xmlns="">
          <p:sp>
            <p:nvSpPr>
              <p:cNvPr id="35" name="CasetăText 34">
                <a:extLst>
                  <a:ext uri="{FF2B5EF4-FFF2-40B4-BE49-F238E27FC236}">
                    <a16:creationId xmlns:a16="http://schemas.microsoft.com/office/drawing/2014/main" id="{80E97B40-C308-18C7-090C-3509D79130F7}"/>
                  </a:ext>
                </a:extLst>
              </p:cNvPr>
              <p:cNvSpPr txBox="1">
                <a:spLocks noRot="1" noChangeAspect="1" noMove="1" noResize="1" noEditPoints="1" noAdjustHandles="1" noChangeArrowheads="1" noChangeShapeType="1" noTextEdit="1"/>
              </p:cNvSpPr>
              <p:nvPr/>
            </p:nvSpPr>
            <p:spPr>
              <a:xfrm>
                <a:off x="6563710" y="5229487"/>
                <a:ext cx="3047624" cy="369332"/>
              </a:xfrm>
              <a:prstGeom prst="rect">
                <a:avLst/>
              </a:prstGeom>
              <a:blipFill>
                <a:blip r:embed="rId15"/>
                <a:stretch>
                  <a:fillRect t="-10000" b="-26667"/>
                </a:stretch>
              </a:blipFill>
            </p:spPr>
            <p:txBody>
              <a:bodyPr/>
              <a:lstStyle/>
              <a:p>
                <a:r>
                  <a:rPr lang="en-US">
                    <a:noFill/>
                  </a:rPr>
                  <a:t> </a:t>
                </a:r>
              </a:p>
            </p:txBody>
          </p:sp>
        </mc:Fallback>
      </mc:AlternateContent>
      <p:sp>
        <p:nvSpPr>
          <p:cNvPr id="36" name="Oval 35">
            <a:extLst>
              <a:ext uri="{FF2B5EF4-FFF2-40B4-BE49-F238E27FC236}">
                <a16:creationId xmlns:a16="http://schemas.microsoft.com/office/drawing/2014/main" id="{4812B27B-B90B-6EEF-8C03-C7C8DEBFF6E7}"/>
              </a:ext>
            </a:extLst>
          </p:cNvPr>
          <p:cNvSpPr/>
          <p:nvPr/>
        </p:nvSpPr>
        <p:spPr>
          <a:xfrm>
            <a:off x="7649840" y="5229487"/>
            <a:ext cx="800995" cy="40141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DBD589A-9397-0A4C-A68F-F84DCBB073D7}"/>
              </a:ext>
            </a:extLst>
          </p:cNvPr>
          <p:cNvSpPr/>
          <p:nvPr/>
        </p:nvSpPr>
        <p:spPr>
          <a:xfrm>
            <a:off x="8450836" y="5229487"/>
            <a:ext cx="800995" cy="40141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setăText 37">
            <a:extLst>
              <a:ext uri="{FF2B5EF4-FFF2-40B4-BE49-F238E27FC236}">
                <a16:creationId xmlns:a16="http://schemas.microsoft.com/office/drawing/2014/main" id="{B6E2EE72-788C-9548-A62E-B323BFD370C1}"/>
              </a:ext>
            </a:extLst>
          </p:cNvPr>
          <p:cNvSpPr txBox="1"/>
          <p:nvPr/>
        </p:nvSpPr>
        <p:spPr>
          <a:xfrm>
            <a:off x="9578587" y="5626638"/>
            <a:ext cx="18736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Approximated by a neural network</a:t>
            </a:r>
          </a:p>
        </p:txBody>
      </p:sp>
      <p:cxnSp>
        <p:nvCxnSpPr>
          <p:cNvPr id="39" name="Conector drept cu săgeată 38">
            <a:extLst>
              <a:ext uri="{FF2B5EF4-FFF2-40B4-BE49-F238E27FC236}">
                <a16:creationId xmlns:a16="http://schemas.microsoft.com/office/drawing/2014/main" id="{011BA01D-188D-4DC6-0DC9-3F33A2DCBD4B}"/>
              </a:ext>
            </a:extLst>
          </p:cNvPr>
          <p:cNvCxnSpPr>
            <a:cxnSpLocks/>
            <a:stCxn id="38" idx="1"/>
            <a:endCxn id="36" idx="4"/>
          </p:cNvCxnSpPr>
          <p:nvPr/>
        </p:nvCxnSpPr>
        <p:spPr>
          <a:xfrm flipH="1" flipV="1">
            <a:off x="8050338" y="5630904"/>
            <a:ext cx="1528249" cy="3189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1" name="Conector drept cu săgeată 40">
            <a:extLst>
              <a:ext uri="{FF2B5EF4-FFF2-40B4-BE49-F238E27FC236}">
                <a16:creationId xmlns:a16="http://schemas.microsoft.com/office/drawing/2014/main" id="{A62EBCA3-E0C2-C8A0-6E66-36952AD65A7A}"/>
              </a:ext>
            </a:extLst>
          </p:cNvPr>
          <p:cNvCxnSpPr>
            <a:cxnSpLocks/>
            <a:stCxn id="38" idx="1"/>
            <a:endCxn id="37" idx="4"/>
          </p:cNvCxnSpPr>
          <p:nvPr/>
        </p:nvCxnSpPr>
        <p:spPr>
          <a:xfrm flipH="1" flipV="1">
            <a:off x="8851334" y="5630904"/>
            <a:ext cx="727253" cy="3189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0" name="Conector drept cu săgeată 49">
            <a:extLst>
              <a:ext uri="{FF2B5EF4-FFF2-40B4-BE49-F238E27FC236}">
                <a16:creationId xmlns:a16="http://schemas.microsoft.com/office/drawing/2014/main" id="{D25D5ABF-7208-6C42-AB05-CE883B28E38E}"/>
              </a:ext>
            </a:extLst>
          </p:cNvPr>
          <p:cNvCxnSpPr>
            <a:cxnSpLocks/>
          </p:cNvCxnSpPr>
          <p:nvPr/>
        </p:nvCxnSpPr>
        <p:spPr>
          <a:xfrm flipH="1" flipV="1">
            <a:off x="8851334" y="5632990"/>
            <a:ext cx="727253" cy="3188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326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73634"/>
                <a:ext cx="10515600" cy="1325563"/>
              </a:xfrm>
            </p:spPr>
            <p:txBody>
              <a:bodyPr>
                <a:normAutofit/>
              </a:bodyPr>
              <a:lstStyle/>
              <a:p>
                <a:r>
                  <a:rPr lang="en-US" sz="3600" dirty="0"/>
                  <a:t>DDPMs. Properties of </a:t>
                </a:r>
                <a14:m>
                  <m:oMath xmlns:m="http://schemas.openxmlformats.org/officeDocument/2006/math">
                    <m:sSub>
                      <m:sSubPr>
                        <m:ctrlPr>
                          <a:rPr lang="en-US" sz="3600" i="1" smtClean="0">
                            <a:latin typeface="Cambria Math" panose="02040503050406030204" pitchFamily="18" charset="0"/>
                            <a:ea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𝛽</m:t>
                        </m:r>
                      </m:e>
                      <m:sub>
                        <m:r>
                          <a:rPr lang="en-US" sz="3600" b="0" i="1" smtClean="0">
                            <a:latin typeface="Cambria Math" panose="02040503050406030204" pitchFamily="18" charset="0"/>
                            <a:ea typeface="Cambria Math" panose="02040503050406030204" pitchFamily="18" charset="0"/>
                          </a:rPr>
                          <m:t>𝑡</m:t>
                        </m:r>
                      </m:sub>
                    </m:sSub>
                  </m:oMath>
                </a14:m>
                <a:endParaRPr lang="en-US" sz="3600" dirty="0"/>
              </a:p>
            </p:txBody>
          </p:sp>
        </mc:Choice>
        <mc:Fallback xmlns="">
          <p:sp>
            <p:nvSpPr>
              <p:cNvPr id="4" name="Titlu 1">
                <a:extLst>
                  <a:ext uri="{FF2B5EF4-FFF2-40B4-BE49-F238E27FC236}">
                    <a16:creationId xmlns:a16="http://schemas.microsoft.com/office/drawing/2014/main" id="{041AEDB4-8971-999A-7829-88884A720045}"/>
                  </a:ext>
                </a:extLst>
              </p:cNvPr>
              <p:cNvSpPr>
                <a:spLocks noGrp="1" noRot="1" noChangeAspect="1" noMove="1" noResize="1" noEditPoints="1" noAdjustHandles="1" noChangeArrowheads="1" noChangeShapeType="1" noTextEdit="1"/>
              </p:cNvSpPr>
              <p:nvPr>
                <p:ph type="title"/>
              </p:nvPr>
            </p:nvSpPr>
            <p:spPr>
              <a:xfrm>
                <a:off x="838200" y="-173634"/>
                <a:ext cx="10515600" cy="1325563"/>
              </a:xfrm>
              <a:blipFill>
                <a:blip r:embed="rId6"/>
                <a:stretch>
                  <a:fillRect l="-1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62C73F0E-1969-6106-7693-80EAEE4FF28B}"/>
                  </a:ext>
                </a:extLst>
              </p:cNvPr>
              <p:cNvSpPr txBox="1"/>
              <p:nvPr/>
            </p:nvSpPr>
            <p:spPr>
              <a:xfrm>
                <a:off x="482600" y="1405508"/>
                <a:ext cx="2489200" cy="3699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r>
                        <a:rPr lang="en-US" b="0" i="1" smtClean="0">
                          <a:latin typeface="Cambria Math" panose="02040503050406030204" pitchFamily="18" charset="0"/>
                        </a:rPr>
                        <m:t>𝑡</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1, </m:t>
                          </m:r>
                          <m:r>
                            <a:rPr lang="en-US" b="0" i="1" smtClean="0">
                              <a:latin typeface="Cambria Math" panose="02040503050406030204" pitchFamily="18" charset="0"/>
                            </a:rPr>
                            <m:t>𝑇</m:t>
                          </m:r>
                        </m:e>
                      </m:acc>
                    </m:oMath>
                  </m:oMathPara>
                </a14:m>
                <a:endParaRPr lang="en-US" dirty="0"/>
              </a:p>
            </p:txBody>
          </p:sp>
        </mc:Choice>
        <mc:Fallback xmlns="">
          <p:sp>
            <p:nvSpPr>
              <p:cNvPr id="3" name="CasetăText 2">
                <a:extLst>
                  <a:ext uri="{FF2B5EF4-FFF2-40B4-BE49-F238E27FC236}">
                    <a16:creationId xmlns:a16="http://schemas.microsoft.com/office/drawing/2014/main" id="{62C73F0E-1969-6106-7693-80EAEE4FF28B}"/>
                  </a:ext>
                </a:extLst>
              </p:cNvPr>
              <p:cNvSpPr txBox="1">
                <a:spLocks noRot="1" noChangeAspect="1" noMove="1" noResize="1" noEditPoints="1" noAdjustHandles="1" noChangeArrowheads="1" noChangeShapeType="1" noTextEdit="1"/>
              </p:cNvSpPr>
              <p:nvPr/>
            </p:nvSpPr>
            <p:spPr>
              <a:xfrm>
                <a:off x="482600" y="1405508"/>
                <a:ext cx="2489200" cy="369909"/>
              </a:xfrm>
              <a:prstGeom prst="rect">
                <a:avLst/>
              </a:prstGeom>
              <a:blipFill>
                <a:blip r:embed="rId7"/>
                <a:stretch>
                  <a:fillRect b="-15000"/>
                </a:stretch>
              </a:blipFill>
            </p:spPr>
            <p:txBody>
              <a:bodyPr/>
              <a:lstStyle/>
              <a:p>
                <a:r>
                  <a:rPr lang="en-US">
                    <a:noFill/>
                  </a:rPr>
                  <a:t> </a:t>
                </a:r>
              </a:p>
            </p:txBody>
          </p:sp>
        </mc:Fallback>
      </mc:AlternateContent>
      <p:pic>
        <p:nvPicPr>
          <p:cNvPr id="5" name="Imagine 4" descr="O imagine care conține exterior&#10;&#10;Descriere generată automat">
            <a:extLst>
              <a:ext uri="{FF2B5EF4-FFF2-40B4-BE49-F238E27FC236}">
                <a16:creationId xmlns:a16="http://schemas.microsoft.com/office/drawing/2014/main" id="{B0CD2296-A54F-A33E-57EE-7AC2041A5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5304" y="3441700"/>
            <a:ext cx="1552575" cy="1552575"/>
          </a:xfrm>
          <a:prstGeom prst="rect">
            <a:avLst/>
          </a:prstGeom>
        </p:spPr>
      </p:pic>
      <p:pic>
        <p:nvPicPr>
          <p:cNvPr id="6" name="Imagine 5">
            <a:extLst>
              <a:ext uri="{FF2B5EF4-FFF2-40B4-BE49-F238E27FC236}">
                <a16:creationId xmlns:a16="http://schemas.microsoft.com/office/drawing/2014/main" id="{2033A2F5-1738-9231-0793-AD70812B0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59410" y="3441700"/>
            <a:ext cx="1552575" cy="1552575"/>
          </a:xfrm>
          <a:prstGeom prst="rect">
            <a:avLst/>
          </a:prstGeom>
        </p:spPr>
      </p:pic>
      <p:cxnSp>
        <p:nvCxnSpPr>
          <p:cNvPr id="7" name="Conector drept cu săgeată 6">
            <a:extLst>
              <a:ext uri="{FF2B5EF4-FFF2-40B4-BE49-F238E27FC236}">
                <a16:creationId xmlns:a16="http://schemas.microsoft.com/office/drawing/2014/main" id="{2AE3413F-3EAA-5D0F-54CC-F12CB8A40EBF}"/>
              </a:ext>
            </a:extLst>
          </p:cNvPr>
          <p:cNvCxnSpPr>
            <a:cxnSpLocks/>
          </p:cNvCxnSpPr>
          <p:nvPr/>
        </p:nvCxnSpPr>
        <p:spPr>
          <a:xfrm>
            <a:off x="7497570" y="3285066"/>
            <a:ext cx="3086657"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ector drept cu săgeată 7">
            <a:extLst>
              <a:ext uri="{FF2B5EF4-FFF2-40B4-BE49-F238E27FC236}">
                <a16:creationId xmlns:a16="http://schemas.microsoft.com/office/drawing/2014/main" id="{FC31F473-C860-1BC9-4F37-A0D7F345648C}"/>
              </a:ext>
            </a:extLst>
          </p:cNvPr>
          <p:cNvCxnSpPr>
            <a:cxnSpLocks/>
          </p:cNvCxnSpPr>
          <p:nvPr/>
        </p:nvCxnSpPr>
        <p:spPr>
          <a:xfrm flipH="1">
            <a:off x="7585477" y="5153551"/>
            <a:ext cx="3090672"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3" name="Imagine 12">
            <a:extLst>
              <a:ext uri="{FF2B5EF4-FFF2-40B4-BE49-F238E27FC236}">
                <a16:creationId xmlns:a16="http://schemas.microsoft.com/office/drawing/2014/main" id="{B7A23BDC-1759-8182-121C-AA160A7A1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V="1">
            <a:off x="8225937" y="5175845"/>
            <a:ext cx="1809751" cy="1357313"/>
          </a:xfrm>
          <a:prstGeom prst="rect">
            <a:avLst/>
          </a:prstGeom>
        </p:spPr>
      </p:pic>
      <p:pic>
        <p:nvPicPr>
          <p:cNvPr id="14" name="Imagine 13">
            <a:extLst>
              <a:ext uri="{FF2B5EF4-FFF2-40B4-BE49-F238E27FC236}">
                <a16:creationId xmlns:a16="http://schemas.microsoft.com/office/drawing/2014/main" id="{E9290382-9816-A802-9E09-1897730ED8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flipV="1">
            <a:off x="8136022" y="1912410"/>
            <a:ext cx="1809751" cy="1357313"/>
          </a:xfrm>
          <a:prstGeom prst="rect">
            <a:avLst/>
          </a:prstGeom>
        </p:spPr>
      </p:pic>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D7AB1167-0FDF-4411-BF1A-5AA48008D731}"/>
                  </a:ext>
                </a:extLst>
              </p:cNvPr>
              <p:cNvSpPr txBox="1"/>
              <p:nvPr/>
            </p:nvSpPr>
            <p:spPr>
              <a:xfrm>
                <a:off x="9215912" y="4704581"/>
                <a:ext cx="331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b="0"/>
              </a:p>
            </p:txBody>
          </p:sp>
        </mc:Choice>
        <mc:Fallback xmlns="">
          <p:sp>
            <p:nvSpPr>
              <p:cNvPr id="17" name="CasetăText 16">
                <a:extLst>
                  <a:ext uri="{FF2B5EF4-FFF2-40B4-BE49-F238E27FC236}">
                    <a16:creationId xmlns:a16="http://schemas.microsoft.com/office/drawing/2014/main" id="{D7AB1167-0FDF-4411-BF1A-5AA48008D731}"/>
                  </a:ext>
                </a:extLst>
              </p:cNvPr>
              <p:cNvSpPr txBox="1">
                <a:spLocks noRot="1" noChangeAspect="1" noMove="1" noResize="1" noEditPoints="1" noAdjustHandles="1" noChangeArrowheads="1" noChangeShapeType="1" noTextEdit="1"/>
              </p:cNvSpPr>
              <p:nvPr/>
            </p:nvSpPr>
            <p:spPr>
              <a:xfrm>
                <a:off x="9215912" y="4704581"/>
                <a:ext cx="33112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tăText 17">
                <a:extLst>
                  <a:ext uri="{FF2B5EF4-FFF2-40B4-BE49-F238E27FC236}">
                    <a16:creationId xmlns:a16="http://schemas.microsoft.com/office/drawing/2014/main" id="{79D6051B-823E-C61E-3113-A17139E88646}"/>
                  </a:ext>
                </a:extLst>
              </p:cNvPr>
              <p:cNvSpPr txBox="1"/>
              <p:nvPr/>
            </p:nvSpPr>
            <p:spPr>
              <a:xfrm>
                <a:off x="6463773" y="4704581"/>
                <a:ext cx="8810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m:oMathPara>
                </a14:m>
                <a:endParaRPr lang="en-US"/>
              </a:p>
            </p:txBody>
          </p:sp>
        </mc:Choice>
        <mc:Fallback xmlns="">
          <p:sp>
            <p:nvSpPr>
              <p:cNvPr id="18" name="CasetăText 17">
                <a:extLst>
                  <a:ext uri="{FF2B5EF4-FFF2-40B4-BE49-F238E27FC236}">
                    <a16:creationId xmlns:a16="http://schemas.microsoft.com/office/drawing/2014/main" id="{79D6051B-823E-C61E-3113-A17139E88646}"/>
                  </a:ext>
                </a:extLst>
              </p:cNvPr>
              <p:cNvSpPr txBox="1">
                <a:spLocks noRot="1" noChangeAspect="1" noMove="1" noResize="1" noEditPoints="1" noAdjustHandles="1" noChangeArrowheads="1" noChangeShapeType="1" noTextEdit="1"/>
              </p:cNvSpPr>
              <p:nvPr/>
            </p:nvSpPr>
            <p:spPr>
              <a:xfrm>
                <a:off x="6463773" y="4704581"/>
                <a:ext cx="881028"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asetăText 18">
                <a:extLst>
                  <a:ext uri="{FF2B5EF4-FFF2-40B4-BE49-F238E27FC236}">
                    <a16:creationId xmlns:a16="http://schemas.microsoft.com/office/drawing/2014/main" id="{221DB917-7552-5038-309D-269ED0551F25}"/>
                  </a:ext>
                </a:extLst>
              </p:cNvPr>
              <p:cNvSpPr txBox="1"/>
              <p:nvPr/>
            </p:nvSpPr>
            <p:spPr>
              <a:xfrm>
                <a:off x="6808500" y="1590463"/>
                <a:ext cx="4464794" cy="4277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9" name="CasetăText 18">
                <a:extLst>
                  <a:ext uri="{FF2B5EF4-FFF2-40B4-BE49-F238E27FC236}">
                    <a16:creationId xmlns:a16="http://schemas.microsoft.com/office/drawing/2014/main" id="{221DB917-7552-5038-309D-269ED0551F25}"/>
                  </a:ext>
                </a:extLst>
              </p:cNvPr>
              <p:cNvSpPr txBox="1">
                <a:spLocks noRot="1" noChangeAspect="1" noMove="1" noResize="1" noEditPoints="1" noAdjustHandles="1" noChangeArrowheads="1" noChangeShapeType="1" noTextEdit="1"/>
              </p:cNvSpPr>
              <p:nvPr/>
            </p:nvSpPr>
            <p:spPr>
              <a:xfrm>
                <a:off x="6808500" y="1590463"/>
                <a:ext cx="4464794" cy="427746"/>
              </a:xfrm>
              <a:prstGeom prst="rect">
                <a:avLst/>
              </a:prstGeom>
              <a:blipFill>
                <a:blip r:embed="rId13"/>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tăText 19">
                <a:extLst>
                  <a:ext uri="{FF2B5EF4-FFF2-40B4-BE49-F238E27FC236}">
                    <a16:creationId xmlns:a16="http://schemas.microsoft.com/office/drawing/2014/main" id="{40F753A6-B687-0F81-4DA6-FDE8DD450604}"/>
                  </a:ext>
                </a:extLst>
              </p:cNvPr>
              <p:cNvSpPr txBox="1"/>
              <p:nvPr/>
            </p:nvSpPr>
            <p:spPr>
              <a:xfrm>
                <a:off x="6653814" y="6348492"/>
                <a:ext cx="5124196"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r>
                        <a:rPr lang="en-US" b="0" i="1" smtClean="0">
                          <a:latin typeface="Cambria Math" panose="02040503050406030204" pitchFamily="18" charset="0"/>
                        </a:rPr>
                        <m:t>~</m:t>
                      </m:r>
                      <m:r>
                        <a:rPr lang="en-US"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−1</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 </m:t>
                      </m:r>
                      <m:r>
                        <m:rPr>
                          <m:sty m:val="p"/>
                        </m:rPr>
                        <a:rPr lang="el-GR" b="0" i="1" smtClean="0">
                          <a:latin typeface="Cambria Math" panose="02040503050406030204" pitchFamily="18" charset="0"/>
                          <a:ea typeface="Cambria Math" panose="02040503050406030204" pitchFamily="18" charset="0"/>
                        </a:rPr>
                        <m:t>Σ</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0" name="CasetăText 19">
                <a:extLst>
                  <a:ext uri="{FF2B5EF4-FFF2-40B4-BE49-F238E27FC236}">
                    <a16:creationId xmlns:a16="http://schemas.microsoft.com/office/drawing/2014/main" id="{40F753A6-B687-0F81-4DA6-FDE8DD450604}"/>
                  </a:ext>
                </a:extLst>
              </p:cNvPr>
              <p:cNvSpPr txBox="1">
                <a:spLocks noRot="1" noChangeAspect="1" noMove="1" noResize="1" noEditPoints="1" noAdjustHandles="1" noChangeArrowheads="1" noChangeShapeType="1" noTextEdit="1"/>
              </p:cNvSpPr>
              <p:nvPr/>
            </p:nvSpPr>
            <p:spPr>
              <a:xfrm>
                <a:off x="6653814" y="6348492"/>
                <a:ext cx="5124196" cy="369332"/>
              </a:xfrm>
              <a:prstGeom prst="rect">
                <a:avLst/>
              </a:prstGeom>
              <a:blipFill>
                <a:blip r:embed="rId14"/>
                <a:stretch>
                  <a:fillRect b="-13115"/>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9666DDEB-07C9-9252-68EE-9384C8929A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9517" y="1405508"/>
            <a:ext cx="392545" cy="3699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CasetăText 1">
                <a:extLst>
                  <a:ext uri="{FF2B5EF4-FFF2-40B4-BE49-F238E27FC236}">
                    <a16:creationId xmlns:a16="http://schemas.microsoft.com/office/drawing/2014/main" id="{EC0396C3-5D30-C120-4A6D-6C8188181B29}"/>
                  </a:ext>
                </a:extLst>
              </p:cNvPr>
              <p:cNvSpPr txBox="1"/>
              <p:nvPr/>
            </p:nvSpPr>
            <p:spPr>
              <a:xfrm>
                <a:off x="489517" y="2962950"/>
                <a:ext cx="536826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If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 is created with a very small step modeled by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𝑡</m:t>
                        </m:r>
                      </m:sub>
                    </m:sSub>
                  </m:oMath>
                </a14:m>
                <a:r>
                  <a:rPr lang="en-US" dirty="0"/>
                  <a:t> in the forward process …</a:t>
                </a:r>
              </a:p>
              <a:p>
                <a:endParaRPr lang="en-US" dirty="0"/>
              </a:p>
              <a:p>
                <a:pPr marL="285750" indent="-285750">
                  <a:buFont typeface="Arial" panose="020B0604020202020204" pitchFamily="34" charset="0"/>
                  <a:buChar char="•"/>
                </a:pPr>
                <a:r>
                  <a:rPr lang="en-US" dirty="0"/>
                  <a:t>Then it becomes more likely that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comes from a region close to where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 is observed, and we can model this region with a Gaussian distribution in the reverse process. </a:t>
                </a:r>
              </a:p>
            </p:txBody>
          </p:sp>
        </mc:Choice>
        <mc:Fallback xmlns="">
          <p:sp>
            <p:nvSpPr>
              <p:cNvPr id="2" name="CasetăText 1">
                <a:extLst>
                  <a:ext uri="{FF2B5EF4-FFF2-40B4-BE49-F238E27FC236}">
                    <a16:creationId xmlns:a16="http://schemas.microsoft.com/office/drawing/2014/main" id="{EC0396C3-5D30-C120-4A6D-6C8188181B29}"/>
                  </a:ext>
                </a:extLst>
              </p:cNvPr>
              <p:cNvSpPr txBox="1">
                <a:spLocks noRot="1" noChangeAspect="1" noMove="1" noResize="1" noEditPoints="1" noAdjustHandles="1" noChangeArrowheads="1" noChangeShapeType="1" noTextEdit="1"/>
              </p:cNvSpPr>
              <p:nvPr/>
            </p:nvSpPr>
            <p:spPr>
              <a:xfrm>
                <a:off x="489517" y="2962950"/>
                <a:ext cx="5368267" cy="2031325"/>
              </a:xfrm>
              <a:prstGeom prst="rect">
                <a:avLst/>
              </a:prstGeom>
              <a:blipFill>
                <a:blip r:embed="rId16"/>
                <a:stretch>
                  <a:fillRect l="-708" t="-1242" r="-1179" b="-372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207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73634"/>
                <a:ext cx="10515600" cy="1325563"/>
              </a:xfrm>
            </p:spPr>
            <p:txBody>
              <a:bodyPr>
                <a:normAutofit/>
              </a:bodyPr>
              <a:lstStyle/>
              <a:p>
                <a:r>
                  <a:rPr lang="en-US" sz="3600"/>
                  <a:t>DDPMs. Properties of </a:t>
                </a:r>
                <a14:m>
                  <m:oMath xmlns:m="http://schemas.openxmlformats.org/officeDocument/2006/math">
                    <m:sSub>
                      <m:sSubPr>
                        <m:ctrlPr>
                          <a:rPr lang="en-US" sz="3600" i="1" smtClean="0">
                            <a:latin typeface="Cambria Math" panose="02040503050406030204" pitchFamily="18" charset="0"/>
                            <a:ea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𝛽</m:t>
                        </m:r>
                      </m:e>
                      <m:sub>
                        <m:r>
                          <a:rPr lang="en-US" sz="3600" b="0" i="1" smtClean="0">
                            <a:latin typeface="Cambria Math" panose="02040503050406030204" pitchFamily="18" charset="0"/>
                            <a:ea typeface="Cambria Math" panose="02040503050406030204" pitchFamily="18" charset="0"/>
                          </a:rPr>
                          <m:t>𝑡</m:t>
                        </m:r>
                      </m:sub>
                    </m:sSub>
                  </m:oMath>
                </a14:m>
                <a:endParaRPr lang="en-US" sz="3600"/>
              </a:p>
            </p:txBody>
          </p:sp>
        </mc:Choice>
        <mc:Fallback xmlns="">
          <p:sp>
            <p:nvSpPr>
              <p:cNvPr id="4" name="Titlu 1">
                <a:extLst>
                  <a:ext uri="{FF2B5EF4-FFF2-40B4-BE49-F238E27FC236}">
                    <a16:creationId xmlns:a16="http://schemas.microsoft.com/office/drawing/2014/main" id="{041AEDB4-8971-999A-7829-88884A720045}"/>
                  </a:ext>
                </a:extLst>
              </p:cNvPr>
              <p:cNvSpPr>
                <a:spLocks noGrp="1" noRot="1" noChangeAspect="1" noMove="1" noResize="1" noEditPoints="1" noAdjustHandles="1" noChangeArrowheads="1" noChangeShapeType="1" noTextEdit="1"/>
              </p:cNvSpPr>
              <p:nvPr>
                <p:ph type="title"/>
              </p:nvPr>
            </p:nvSpPr>
            <p:spPr>
              <a:xfrm>
                <a:off x="838200" y="-173634"/>
                <a:ext cx="10515600" cy="1325563"/>
              </a:xfrm>
              <a:blipFill>
                <a:blip r:embed="rId6"/>
                <a:stretch>
                  <a:fillRect l="-1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62C73F0E-1969-6106-7693-80EAEE4FF28B}"/>
                  </a:ext>
                </a:extLst>
              </p:cNvPr>
              <p:cNvSpPr txBox="1"/>
              <p:nvPr/>
            </p:nvSpPr>
            <p:spPr>
              <a:xfrm>
                <a:off x="482600" y="1405508"/>
                <a:ext cx="2489200" cy="3699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r>
                        <a:rPr lang="en-US" b="0" i="1" smtClean="0">
                          <a:latin typeface="Cambria Math" panose="02040503050406030204" pitchFamily="18" charset="0"/>
                        </a:rPr>
                        <m:t>𝑡</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1, </m:t>
                          </m:r>
                          <m:r>
                            <a:rPr lang="en-US" b="0" i="1" smtClean="0">
                              <a:latin typeface="Cambria Math" panose="02040503050406030204" pitchFamily="18" charset="0"/>
                            </a:rPr>
                            <m:t>𝑇</m:t>
                          </m:r>
                        </m:e>
                      </m:acc>
                    </m:oMath>
                  </m:oMathPara>
                </a14:m>
                <a:endParaRPr lang="en-US" dirty="0"/>
              </a:p>
            </p:txBody>
          </p:sp>
        </mc:Choice>
        <mc:Fallback xmlns="">
          <p:sp>
            <p:nvSpPr>
              <p:cNvPr id="3" name="CasetăText 2">
                <a:extLst>
                  <a:ext uri="{FF2B5EF4-FFF2-40B4-BE49-F238E27FC236}">
                    <a16:creationId xmlns:a16="http://schemas.microsoft.com/office/drawing/2014/main" id="{62C73F0E-1969-6106-7693-80EAEE4FF28B}"/>
                  </a:ext>
                </a:extLst>
              </p:cNvPr>
              <p:cNvSpPr txBox="1">
                <a:spLocks noRot="1" noChangeAspect="1" noMove="1" noResize="1" noEditPoints="1" noAdjustHandles="1" noChangeArrowheads="1" noChangeShapeType="1" noTextEdit="1"/>
              </p:cNvSpPr>
              <p:nvPr/>
            </p:nvSpPr>
            <p:spPr>
              <a:xfrm>
                <a:off x="482600" y="1405508"/>
                <a:ext cx="2489200" cy="369909"/>
              </a:xfrm>
              <a:prstGeom prst="rect">
                <a:avLst/>
              </a:prstGeom>
              <a:blipFill>
                <a:blip r:embed="rId7"/>
                <a:stretch>
                  <a:fillRect b="-15000"/>
                </a:stretch>
              </a:blipFill>
            </p:spPr>
            <p:txBody>
              <a:bodyPr/>
              <a:lstStyle/>
              <a:p>
                <a:r>
                  <a:rPr lang="en-US">
                    <a:noFill/>
                  </a:rPr>
                  <a:t> </a:t>
                </a:r>
              </a:p>
            </p:txBody>
          </p:sp>
        </mc:Fallback>
      </mc:AlternateContent>
      <p:pic>
        <p:nvPicPr>
          <p:cNvPr id="5" name="Imagine 4" descr="O imagine care conține exterior&#10;&#10;Descriere generată automat">
            <a:extLst>
              <a:ext uri="{FF2B5EF4-FFF2-40B4-BE49-F238E27FC236}">
                <a16:creationId xmlns:a16="http://schemas.microsoft.com/office/drawing/2014/main" id="{B0CD2296-A54F-A33E-57EE-7AC2041A5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7184" y="3441700"/>
            <a:ext cx="1552575" cy="1552575"/>
          </a:xfrm>
          <a:prstGeom prst="rect">
            <a:avLst/>
          </a:prstGeom>
        </p:spPr>
      </p:pic>
      <p:pic>
        <p:nvPicPr>
          <p:cNvPr id="6" name="Imagine 5">
            <a:extLst>
              <a:ext uri="{FF2B5EF4-FFF2-40B4-BE49-F238E27FC236}">
                <a16:creationId xmlns:a16="http://schemas.microsoft.com/office/drawing/2014/main" id="{2033A2F5-1738-9231-0793-AD70812B09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64040" y="3441700"/>
            <a:ext cx="1552575" cy="1552575"/>
          </a:xfrm>
          <a:prstGeom prst="rect">
            <a:avLst/>
          </a:prstGeom>
        </p:spPr>
      </p:pic>
      <p:cxnSp>
        <p:nvCxnSpPr>
          <p:cNvPr id="7" name="Conector drept cu săgeată 6">
            <a:extLst>
              <a:ext uri="{FF2B5EF4-FFF2-40B4-BE49-F238E27FC236}">
                <a16:creationId xmlns:a16="http://schemas.microsoft.com/office/drawing/2014/main" id="{2AE3413F-3EAA-5D0F-54CC-F12CB8A40EBF}"/>
              </a:ext>
            </a:extLst>
          </p:cNvPr>
          <p:cNvCxnSpPr>
            <a:cxnSpLocks/>
          </p:cNvCxnSpPr>
          <p:nvPr/>
        </p:nvCxnSpPr>
        <p:spPr>
          <a:xfrm>
            <a:off x="7430340" y="3285066"/>
            <a:ext cx="3086657"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Conector drept cu săgeată 7">
            <a:extLst>
              <a:ext uri="{FF2B5EF4-FFF2-40B4-BE49-F238E27FC236}">
                <a16:creationId xmlns:a16="http://schemas.microsoft.com/office/drawing/2014/main" id="{FC31F473-C860-1BC9-4F37-A0D7F345648C}"/>
              </a:ext>
            </a:extLst>
          </p:cNvPr>
          <p:cNvCxnSpPr>
            <a:cxnSpLocks/>
          </p:cNvCxnSpPr>
          <p:nvPr/>
        </p:nvCxnSpPr>
        <p:spPr>
          <a:xfrm flipH="1">
            <a:off x="7518247" y="5153551"/>
            <a:ext cx="3090672"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D7AB1167-0FDF-4411-BF1A-5AA48008D731}"/>
                  </a:ext>
                </a:extLst>
              </p:cNvPr>
              <p:cNvSpPr txBox="1"/>
              <p:nvPr/>
            </p:nvSpPr>
            <p:spPr>
              <a:xfrm>
                <a:off x="9148682" y="4704581"/>
                <a:ext cx="3311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b="0"/>
              </a:p>
            </p:txBody>
          </p:sp>
        </mc:Choice>
        <mc:Fallback xmlns="">
          <p:sp>
            <p:nvSpPr>
              <p:cNvPr id="17" name="CasetăText 16">
                <a:extLst>
                  <a:ext uri="{FF2B5EF4-FFF2-40B4-BE49-F238E27FC236}">
                    <a16:creationId xmlns:a16="http://schemas.microsoft.com/office/drawing/2014/main" id="{D7AB1167-0FDF-4411-BF1A-5AA48008D731}"/>
                  </a:ext>
                </a:extLst>
              </p:cNvPr>
              <p:cNvSpPr txBox="1">
                <a:spLocks noRot="1" noChangeAspect="1" noMove="1" noResize="1" noEditPoints="1" noAdjustHandles="1" noChangeArrowheads="1" noChangeShapeType="1" noTextEdit="1"/>
              </p:cNvSpPr>
              <p:nvPr/>
            </p:nvSpPr>
            <p:spPr>
              <a:xfrm>
                <a:off x="9148682" y="4704581"/>
                <a:ext cx="331128"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asetăText 17">
                <a:extLst>
                  <a:ext uri="{FF2B5EF4-FFF2-40B4-BE49-F238E27FC236}">
                    <a16:creationId xmlns:a16="http://schemas.microsoft.com/office/drawing/2014/main" id="{79D6051B-823E-C61E-3113-A17139E88646}"/>
                  </a:ext>
                </a:extLst>
              </p:cNvPr>
              <p:cNvSpPr txBox="1"/>
              <p:nvPr/>
            </p:nvSpPr>
            <p:spPr>
              <a:xfrm>
                <a:off x="6396543" y="4704581"/>
                <a:ext cx="88102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−1</m:t>
                      </m:r>
                    </m:oMath>
                  </m:oMathPara>
                </a14:m>
                <a:endParaRPr lang="en-US"/>
              </a:p>
            </p:txBody>
          </p:sp>
        </mc:Choice>
        <mc:Fallback xmlns="">
          <p:sp>
            <p:nvSpPr>
              <p:cNvPr id="18" name="CasetăText 17">
                <a:extLst>
                  <a:ext uri="{FF2B5EF4-FFF2-40B4-BE49-F238E27FC236}">
                    <a16:creationId xmlns:a16="http://schemas.microsoft.com/office/drawing/2014/main" id="{79D6051B-823E-C61E-3113-A17139E88646}"/>
                  </a:ext>
                </a:extLst>
              </p:cNvPr>
              <p:cNvSpPr txBox="1">
                <a:spLocks noRot="1" noChangeAspect="1" noMove="1" noResize="1" noEditPoints="1" noAdjustHandles="1" noChangeArrowheads="1" noChangeShapeType="1" noTextEdit="1"/>
              </p:cNvSpPr>
              <p:nvPr/>
            </p:nvSpPr>
            <p:spPr>
              <a:xfrm>
                <a:off x="6396543" y="4704581"/>
                <a:ext cx="881028"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asetăText 18">
                <a:extLst>
                  <a:ext uri="{FF2B5EF4-FFF2-40B4-BE49-F238E27FC236}">
                    <a16:creationId xmlns:a16="http://schemas.microsoft.com/office/drawing/2014/main" id="{221DB917-7552-5038-309D-269ED0551F25}"/>
                  </a:ext>
                </a:extLst>
              </p:cNvPr>
              <p:cNvSpPr txBox="1"/>
              <p:nvPr/>
            </p:nvSpPr>
            <p:spPr>
              <a:xfrm>
                <a:off x="6963520" y="2132997"/>
                <a:ext cx="4464794" cy="4277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1−</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9" name="CasetăText 18">
                <a:extLst>
                  <a:ext uri="{FF2B5EF4-FFF2-40B4-BE49-F238E27FC236}">
                    <a16:creationId xmlns:a16="http://schemas.microsoft.com/office/drawing/2014/main" id="{221DB917-7552-5038-309D-269ED0551F25}"/>
                  </a:ext>
                </a:extLst>
              </p:cNvPr>
              <p:cNvSpPr txBox="1">
                <a:spLocks noRot="1" noChangeAspect="1" noMove="1" noResize="1" noEditPoints="1" noAdjustHandles="1" noChangeArrowheads="1" noChangeShapeType="1" noTextEdit="1"/>
              </p:cNvSpPr>
              <p:nvPr/>
            </p:nvSpPr>
            <p:spPr>
              <a:xfrm>
                <a:off x="6963520" y="2132997"/>
                <a:ext cx="4464794" cy="427746"/>
              </a:xfrm>
              <a:prstGeom prst="rect">
                <a:avLst/>
              </a:prstGeom>
              <a:blipFill>
                <a:blip r:embed="rId12"/>
                <a:stretch>
                  <a:fillRect b="-8571"/>
                </a:stretch>
              </a:blipFill>
            </p:spPr>
            <p:txBody>
              <a:bodyPr/>
              <a:lstStyle/>
              <a:p>
                <a:r>
                  <a:rPr lang="en-US">
                    <a:noFill/>
                  </a:rPr>
                  <a:t> </a:t>
                </a:r>
              </a:p>
            </p:txBody>
          </p:sp>
        </mc:Fallback>
      </mc:AlternateContent>
      <p:pic>
        <p:nvPicPr>
          <p:cNvPr id="2" name="Imagine 1">
            <a:extLst>
              <a:ext uri="{FF2B5EF4-FFF2-40B4-BE49-F238E27FC236}">
                <a16:creationId xmlns:a16="http://schemas.microsoft.com/office/drawing/2014/main" id="{EAD32B0E-1E89-E69E-269E-A5F4FEF48F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01887" y="2506146"/>
            <a:ext cx="2543560" cy="725963"/>
          </a:xfrm>
          <a:prstGeom prst="rect">
            <a:avLst/>
          </a:prstGeom>
        </p:spPr>
      </p:pic>
      <p:sp>
        <p:nvSpPr>
          <p:cNvPr id="9" name="CasetăText 8">
            <a:extLst>
              <a:ext uri="{FF2B5EF4-FFF2-40B4-BE49-F238E27FC236}">
                <a16:creationId xmlns:a16="http://schemas.microsoft.com/office/drawing/2014/main" id="{F959831F-A062-A641-3B96-DADAED69524C}"/>
              </a:ext>
            </a:extLst>
          </p:cNvPr>
          <p:cNvSpPr txBox="1"/>
          <p:nvPr/>
        </p:nvSpPr>
        <p:spPr>
          <a:xfrm>
            <a:off x="8751417" y="5073913"/>
            <a:ext cx="444500" cy="584775"/>
          </a:xfrm>
          <a:prstGeom prst="rect">
            <a:avLst/>
          </a:prstGeom>
          <a:noFill/>
        </p:spPr>
        <p:txBody>
          <a:bodyPr wrap="square" rtlCol="0">
            <a:spAutoFit/>
          </a:bodyPr>
          <a:lstStyle/>
          <a:p>
            <a:r>
              <a:rPr lang="en-US" sz="3200" b="1" dirty="0"/>
              <a:t>?</a:t>
            </a:r>
          </a:p>
        </p:txBody>
      </p:sp>
      <p:pic>
        <p:nvPicPr>
          <p:cNvPr id="2052" name="Picture 4" descr="❌ Cross Mark Emoji — Meaning In Texting, Copy &amp; Paste 📚">
            <a:extLst>
              <a:ext uri="{FF2B5EF4-FFF2-40B4-BE49-F238E27FC236}">
                <a16:creationId xmlns:a16="http://schemas.microsoft.com/office/drawing/2014/main" id="{03916080-3119-0D75-655F-3F7438CEA5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290" y="1405508"/>
            <a:ext cx="369910" cy="3699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CasetăText 9">
                <a:extLst>
                  <a:ext uri="{FF2B5EF4-FFF2-40B4-BE49-F238E27FC236}">
                    <a16:creationId xmlns:a16="http://schemas.microsoft.com/office/drawing/2014/main" id="{880B1C62-9A79-FA2C-F1C2-01FF3DE34144}"/>
                  </a:ext>
                </a:extLst>
              </p:cNvPr>
              <p:cNvSpPr txBox="1"/>
              <p:nvPr/>
            </p:nvSpPr>
            <p:spPr>
              <a:xfrm>
                <a:off x="482599" y="2560743"/>
                <a:ext cx="529805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If the condition is not met in the forward process, meaning that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oMath>
                </a14:m>
                <a:r>
                  <a:rPr lang="en-US" dirty="0"/>
                  <a:t> is not much smaller than 1 …</a:t>
                </a:r>
              </a:p>
              <a:p>
                <a:endParaRPr lang="en-US" dirty="0"/>
              </a:p>
              <a:p>
                <a:pPr marL="285750" indent="-285750">
                  <a:buFont typeface="Arial" panose="020B0604020202020204" pitchFamily="34" charset="0"/>
                  <a:buChar char="•"/>
                </a:pPr>
                <a:r>
                  <a:rPr lang="en-US" dirty="0"/>
                  <a:t>Then, in the reverse process, we do not have a clue where the previous step of the chain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a14:m>
                <a:r>
                  <a:rPr lang="en-US" dirty="0"/>
                  <a:t> was.</a:t>
                </a:r>
              </a:p>
            </p:txBody>
          </p:sp>
        </mc:Choice>
        <mc:Fallback xmlns="">
          <p:sp>
            <p:nvSpPr>
              <p:cNvPr id="10" name="CasetăText 9">
                <a:extLst>
                  <a:ext uri="{FF2B5EF4-FFF2-40B4-BE49-F238E27FC236}">
                    <a16:creationId xmlns:a16="http://schemas.microsoft.com/office/drawing/2014/main" id="{880B1C62-9A79-FA2C-F1C2-01FF3DE34144}"/>
                  </a:ext>
                </a:extLst>
              </p:cNvPr>
              <p:cNvSpPr txBox="1">
                <a:spLocks noRot="1" noChangeAspect="1" noMove="1" noResize="1" noEditPoints="1" noAdjustHandles="1" noChangeArrowheads="1" noChangeShapeType="1" noTextEdit="1"/>
              </p:cNvSpPr>
              <p:nvPr/>
            </p:nvSpPr>
            <p:spPr>
              <a:xfrm>
                <a:off x="482599" y="2560743"/>
                <a:ext cx="5298053" cy="1477328"/>
              </a:xfrm>
              <a:prstGeom prst="rect">
                <a:avLst/>
              </a:prstGeom>
              <a:blipFill>
                <a:blip r:embed="rId15"/>
                <a:stretch>
                  <a:fillRect l="-477" t="-1709" r="-239" b="-598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99936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xEl>
                                              <p:pRg st="2" end="2"/>
                                            </p:txEl>
                                          </p:spTgt>
                                        </p:tgtEl>
                                        <p:attrNameLst>
                                          <p:attrName>style.visibility</p:attrName>
                                        </p:attrNameLst>
                                      </p:cBhvr>
                                      <p:to>
                                        <p:strVal val="visible"/>
                                      </p:to>
                                    </p:set>
                                    <p:animEffect transition="in" filter="fade">
                                      <p:cBhvr>
                                        <p:cTn id="3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t>Denoising diffusion probabilistic models</a:t>
            </a:r>
            <a:endParaRPr lang="en-US" dirty="0">
              <a:cs typeface="Calibri" panose="020F0502020204030204"/>
            </a:endParaRPr>
          </a:p>
          <a:p>
            <a:pPr marL="514350" indent="-514350">
              <a:buFont typeface="+mj-lt"/>
              <a:buAutoNum type="arabicPeriod"/>
            </a:pPr>
            <a:r>
              <a:rPr lang="en-US" dirty="0"/>
              <a:t>Noise Conditioned Score Network</a:t>
            </a:r>
            <a:endParaRPr lang="en-US" dirty="0">
              <a:cs typeface="Calibri" panose="020F0502020204030204"/>
            </a:endParaRPr>
          </a:p>
          <a:p>
            <a:pPr marL="514350" indent="-514350">
              <a:buFont typeface="+mj-lt"/>
              <a:buAutoNum type="arabicPeriod"/>
            </a:pPr>
            <a:r>
              <a:rPr lang="en-US" dirty="0"/>
              <a:t>Stochastic Differential Equations</a:t>
            </a:r>
            <a:endParaRPr lang="en-US" dirty="0">
              <a:cs typeface="Calibri" panose="020F0502020204030204"/>
            </a:endParaRPr>
          </a:p>
          <a:p>
            <a:pPr marL="514350" indent="-514350">
              <a:buFont typeface="+mj-lt"/>
              <a:buAutoNum type="arabicPeriod"/>
            </a:pPr>
            <a:r>
              <a:rPr lang="en-US" dirty="0"/>
              <a:t>Conditional Generation</a:t>
            </a:r>
          </a:p>
          <a:p>
            <a:pPr marL="514350" indent="-514350">
              <a:buFont typeface="+mj-lt"/>
              <a:buAutoNum type="arabicPeriod"/>
            </a:pPr>
            <a:r>
              <a:rPr lang="en-US" dirty="0">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Agenda</a:t>
            </a:r>
          </a:p>
        </p:txBody>
      </p:sp>
    </p:spTree>
    <p:custDataLst>
      <p:tags r:id="rId1"/>
    </p:custDataLst>
    <p:extLst>
      <p:ext uri="{BB962C8B-B14F-4D97-AF65-F5344CB8AC3E}">
        <p14:creationId xmlns:p14="http://schemas.microsoft.com/office/powerpoint/2010/main" val="14526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Properties of </a:t>
                </a:r>
                <a14:m>
                  <m:oMath xmlns:m="http://schemas.openxmlformats.org/officeDocument/2006/math">
                    <m:sSub>
                      <m:sSubPr>
                        <m:ctrlPr>
                          <a:rPr lang="en-US" sz="3600" i="1" smtClean="0">
                            <a:latin typeface="Cambria Math" panose="02040503050406030204" pitchFamily="18" charset="0"/>
                            <a:ea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𝛽</m:t>
                        </m:r>
                      </m:e>
                      <m:sub>
                        <m:r>
                          <a:rPr lang="en-US" sz="3600" b="0" i="1" smtClean="0">
                            <a:latin typeface="Cambria Math" panose="02040503050406030204" pitchFamily="18" charset="0"/>
                            <a:ea typeface="Cambria Math" panose="02040503050406030204" pitchFamily="18" charset="0"/>
                          </a:rPr>
                          <m:t>𝑡</m:t>
                        </m:r>
                      </m:sub>
                    </m:sSub>
                  </m:oMath>
                </a14:m>
                <a:endParaRPr lang="en-US" sz="3600"/>
              </a:p>
            </p:txBody>
          </p:sp>
        </mc:Choice>
        <mc:Fallback xmlns="">
          <p:sp>
            <p:nvSpPr>
              <p:cNvPr id="4" name="Titlu 1">
                <a:extLst>
                  <a:ext uri="{FF2B5EF4-FFF2-40B4-BE49-F238E27FC236}">
                    <a16:creationId xmlns:a16="http://schemas.microsoft.com/office/drawing/2014/main" id="{041AEDB4-8971-999A-7829-88884A720045}"/>
                  </a:ext>
                </a:extLst>
              </p:cNvPr>
              <p:cNvSpPr>
                <a:spLocks noGrp="1" noRot="1" noChangeAspect="1" noMove="1" noResize="1" noEditPoints="1" noAdjustHandles="1" noChangeArrowheads="1" noChangeShapeType="1" noTextEdit="1"/>
              </p:cNvSpPr>
              <p:nvPr>
                <p:ph type="title"/>
              </p:nvPr>
            </p:nvSpPr>
            <p:spPr>
              <a:xfrm>
                <a:off x="838200" y="-159346"/>
                <a:ext cx="10515600" cy="1325563"/>
              </a:xfrm>
              <a:blipFill>
                <a:blip r:embed="rId6"/>
                <a:stretch>
                  <a:fillRect l="-1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62C73F0E-1969-6106-7693-80EAEE4FF28B}"/>
                  </a:ext>
                </a:extLst>
              </p:cNvPr>
              <p:cNvSpPr txBox="1"/>
              <p:nvPr/>
            </p:nvSpPr>
            <p:spPr>
              <a:xfrm>
                <a:off x="250263" y="896706"/>
                <a:ext cx="10198101" cy="1200906"/>
              </a:xfrm>
              <a:prstGeom prst="rect">
                <a:avLst/>
              </a:prstGeom>
              <a:noFill/>
            </p:spPr>
            <p:txBody>
              <a:bodyPr wrap="square" rtlCol="0">
                <a:spAutoFit/>
              </a:bodyPr>
              <a:lstStyle/>
              <a:p>
                <a:r>
                  <a:rPr lang="en-US" dirty="0"/>
                  <a:t>We need to have many iterations </a:t>
                </a:r>
                <a14:m>
                  <m:oMath xmlns:m="http://schemas.openxmlformats.org/officeDocument/2006/math">
                    <m:r>
                      <a:rPr lang="en-US" b="0" i="1" smtClean="0">
                        <a:latin typeface="Cambria Math" panose="02040503050406030204" pitchFamily="18" charset="0"/>
                      </a:rPr>
                      <m:t>𝑇</m:t>
                    </m:r>
                  </m:oMath>
                </a14:m>
                <a:r>
                  <a:rPr lang="en-US" dirty="0"/>
                  <a:t> because:</a:t>
                </a:r>
              </a:p>
              <a:p>
                <a:endParaRPr lang="en-US" dirty="0"/>
              </a:p>
              <a:p>
                <a:pPr marL="285750" indent="-285750">
                  <a:buFont typeface="Arial" panose="020B0604020202020204" pitchFamily="34" charset="0"/>
                  <a:buChar char="•"/>
                </a:pPr>
                <a:r>
                  <a:rPr lang="en-US" dirty="0"/>
                  <a:t>The noise added at each step is small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≪1,  </m:t>
                    </m:r>
                    <m:r>
                      <a:rPr lang="en-US" b="0" i="1" smtClean="0">
                        <a:latin typeface="Cambria Math" panose="02040503050406030204" pitchFamily="18" charset="0"/>
                      </a:rPr>
                      <m:t>𝑡</m:t>
                    </m:r>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1, </m:t>
                        </m:r>
                        <m:r>
                          <a:rPr lang="en-US" b="0" i="1" smtClean="0">
                            <a:latin typeface="Cambria Math" panose="02040503050406030204" pitchFamily="18" charset="0"/>
                          </a:rPr>
                          <m:t>𝑇</m:t>
                        </m:r>
                      </m:e>
                    </m:acc>
                  </m:oMath>
                </a14:m>
                <a:r>
                  <a:rPr lang="en-US" b="0" dirty="0"/>
                  <a:t>)</a:t>
                </a:r>
              </a:p>
              <a:p>
                <a:pPr marL="285750" indent="-285750">
                  <a:buFont typeface="Arial" panose="020B0604020202020204" pitchFamily="34" charset="0"/>
                  <a:buChar char="•"/>
                </a:pPr>
                <a:r>
                  <a:rPr lang="en-US" b="0" dirty="0"/>
                  <a:t>The final image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a14:m>
                <a:r>
                  <a:rPr lang="en-US" dirty="0"/>
                  <a:t>) needs to be close to the standard Gaussian noise</a:t>
                </a:r>
              </a:p>
            </p:txBody>
          </p:sp>
        </mc:Choice>
        <mc:Fallback xmlns="">
          <p:sp>
            <p:nvSpPr>
              <p:cNvPr id="3" name="CasetăText 2">
                <a:extLst>
                  <a:ext uri="{FF2B5EF4-FFF2-40B4-BE49-F238E27FC236}">
                    <a16:creationId xmlns:a16="http://schemas.microsoft.com/office/drawing/2014/main" id="{62C73F0E-1969-6106-7693-80EAEE4FF28B}"/>
                  </a:ext>
                </a:extLst>
              </p:cNvPr>
              <p:cNvSpPr txBox="1">
                <a:spLocks noRot="1" noChangeAspect="1" noMove="1" noResize="1" noEditPoints="1" noAdjustHandles="1" noChangeArrowheads="1" noChangeShapeType="1" noTextEdit="1"/>
              </p:cNvSpPr>
              <p:nvPr/>
            </p:nvSpPr>
            <p:spPr>
              <a:xfrm>
                <a:off x="250263" y="896706"/>
                <a:ext cx="10198101" cy="1200906"/>
              </a:xfrm>
              <a:prstGeom prst="rect">
                <a:avLst/>
              </a:prstGeom>
              <a:blipFill>
                <a:blip r:embed="rId7"/>
                <a:stretch>
                  <a:fillRect l="-498" t="-2083" b="-7292"/>
                </a:stretch>
              </a:blipFill>
            </p:spPr>
            <p:txBody>
              <a:bodyPr/>
              <a:lstStyle/>
              <a:p>
                <a:r>
                  <a:rPr lang="en-US">
                    <a:noFill/>
                  </a:rPr>
                  <a:t> </a:t>
                </a:r>
              </a:p>
            </p:txBody>
          </p:sp>
        </mc:Fallback>
      </mc:AlternateContent>
      <p:pic>
        <p:nvPicPr>
          <p:cNvPr id="2" name="Imagine 1" descr="O imagine care conține interior, alb, mamifer, lagomorfă&#10;&#10;Descriere generată automat">
            <a:extLst>
              <a:ext uri="{FF2B5EF4-FFF2-40B4-BE49-F238E27FC236}">
                <a16:creationId xmlns:a16="http://schemas.microsoft.com/office/drawing/2014/main" id="{9DF2AAE2-196A-552C-624A-577D6B68C3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9366" y="2981513"/>
            <a:ext cx="1809750" cy="1809750"/>
          </a:xfrm>
          <a:prstGeom prst="rect">
            <a:avLst/>
          </a:prstGeom>
        </p:spPr>
      </p:pic>
      <p:pic>
        <p:nvPicPr>
          <p:cNvPr id="9" name="Imagine 8">
            <a:extLst>
              <a:ext uri="{FF2B5EF4-FFF2-40B4-BE49-F238E27FC236}">
                <a16:creationId xmlns:a16="http://schemas.microsoft.com/office/drawing/2014/main" id="{D7B52153-2C89-0452-DF15-8F9BF92B89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6851" y="2981513"/>
            <a:ext cx="1810512" cy="1810512"/>
          </a:xfrm>
          <a:prstGeom prst="rect">
            <a:avLst/>
          </a:prstGeom>
        </p:spPr>
      </p:pic>
      <p:cxnSp>
        <p:nvCxnSpPr>
          <p:cNvPr id="10" name="Conector drept cu săgeată 9">
            <a:extLst>
              <a:ext uri="{FF2B5EF4-FFF2-40B4-BE49-F238E27FC236}">
                <a16:creationId xmlns:a16="http://schemas.microsoft.com/office/drawing/2014/main" id="{9B35FD62-C662-4B86-846E-EA69216A946A}"/>
              </a:ext>
            </a:extLst>
          </p:cNvPr>
          <p:cNvCxnSpPr>
            <a:cxnSpLocks/>
          </p:cNvCxnSpPr>
          <p:nvPr/>
        </p:nvCxnSpPr>
        <p:spPr>
          <a:xfrm>
            <a:off x="4622149" y="3951440"/>
            <a:ext cx="3086657"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903C57E2-C03E-3D98-19F0-92C3852A76F7}"/>
                  </a:ext>
                </a:extLst>
              </p:cNvPr>
              <p:cNvSpPr txBox="1"/>
              <p:nvPr/>
            </p:nvSpPr>
            <p:spPr>
              <a:xfrm>
                <a:off x="5555877" y="3582108"/>
                <a:ext cx="609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 </m:t>
                      </m:r>
                      <m:r>
                        <a:rPr lang="en-US" b="0" i="1" smtClean="0">
                          <a:latin typeface="Cambria Math" panose="02040503050406030204" pitchFamily="18" charset="0"/>
                        </a:rPr>
                        <m:t>𝑖𝑡𝑒𝑟𝑎𝑡𝑖𝑜𝑛𝑠</m:t>
                      </m:r>
                    </m:oMath>
                  </m:oMathPara>
                </a14:m>
                <a:endParaRPr lang="en-US"/>
              </a:p>
            </p:txBody>
          </p:sp>
        </mc:Choice>
        <mc:Fallback xmlns="">
          <p:sp>
            <p:nvSpPr>
              <p:cNvPr id="11" name="CasetăText 10">
                <a:extLst>
                  <a:ext uri="{FF2B5EF4-FFF2-40B4-BE49-F238E27FC236}">
                    <a16:creationId xmlns:a16="http://schemas.microsoft.com/office/drawing/2014/main" id="{903C57E2-C03E-3D98-19F0-92C3852A76F7}"/>
                  </a:ext>
                </a:extLst>
              </p:cNvPr>
              <p:cNvSpPr txBox="1">
                <a:spLocks noRot="1" noChangeAspect="1" noMove="1" noResize="1" noEditPoints="1" noAdjustHandles="1" noChangeArrowheads="1" noChangeShapeType="1" noTextEdit="1"/>
              </p:cNvSpPr>
              <p:nvPr/>
            </p:nvSpPr>
            <p:spPr>
              <a:xfrm>
                <a:off x="5555877" y="3582108"/>
                <a:ext cx="609600" cy="369332"/>
              </a:xfrm>
              <a:prstGeom prst="rect">
                <a:avLst/>
              </a:prstGeom>
              <a:blipFill>
                <a:blip r:embed="rId10"/>
                <a:stretch>
                  <a:fillRect r="-13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tăText 11">
                <a:extLst>
                  <a:ext uri="{FF2B5EF4-FFF2-40B4-BE49-F238E27FC236}">
                    <a16:creationId xmlns:a16="http://schemas.microsoft.com/office/drawing/2014/main" id="{CA30C342-9606-E7AA-37A0-BBFC908CA540}"/>
                  </a:ext>
                </a:extLst>
              </p:cNvPr>
              <p:cNvSpPr txBox="1"/>
              <p:nvPr/>
            </p:nvSpPr>
            <p:spPr>
              <a:xfrm>
                <a:off x="2847041" y="2612181"/>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a:p>
            </p:txBody>
          </p:sp>
        </mc:Choice>
        <mc:Fallback xmlns="">
          <p:sp>
            <p:nvSpPr>
              <p:cNvPr id="12" name="CasetăText 11">
                <a:extLst>
                  <a:ext uri="{FF2B5EF4-FFF2-40B4-BE49-F238E27FC236}">
                    <a16:creationId xmlns:a16="http://schemas.microsoft.com/office/drawing/2014/main" id="{CA30C342-9606-E7AA-37A0-BBFC908CA540}"/>
                  </a:ext>
                </a:extLst>
              </p:cNvPr>
              <p:cNvSpPr txBox="1">
                <a:spLocks noRot="1" noChangeAspect="1" noMove="1" noResize="1" noEditPoints="1" noAdjustHandles="1" noChangeArrowheads="1" noChangeShapeType="1" noTextEdit="1"/>
              </p:cNvSpPr>
              <p:nvPr/>
            </p:nvSpPr>
            <p:spPr>
              <a:xfrm>
                <a:off x="2847041" y="2612181"/>
                <a:ext cx="91440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tăText 14">
                <a:extLst>
                  <a:ext uri="{FF2B5EF4-FFF2-40B4-BE49-F238E27FC236}">
                    <a16:creationId xmlns:a16="http://schemas.microsoft.com/office/drawing/2014/main" id="{97B858C1-93ED-99C5-5C87-62571296EB13}"/>
                  </a:ext>
                </a:extLst>
              </p:cNvPr>
              <p:cNvSpPr txBox="1"/>
              <p:nvPr/>
            </p:nvSpPr>
            <p:spPr>
              <a:xfrm>
                <a:off x="8927482" y="2612181"/>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15" name="CasetăText 14">
                <a:extLst>
                  <a:ext uri="{FF2B5EF4-FFF2-40B4-BE49-F238E27FC236}">
                    <a16:creationId xmlns:a16="http://schemas.microsoft.com/office/drawing/2014/main" id="{97B858C1-93ED-99C5-5C87-62571296EB13}"/>
                  </a:ext>
                </a:extLst>
              </p:cNvPr>
              <p:cNvSpPr txBox="1">
                <a:spLocks noRot="1" noChangeAspect="1" noMove="1" noResize="1" noEditPoints="1" noAdjustHandles="1" noChangeArrowheads="1" noChangeShapeType="1" noTextEdit="1"/>
              </p:cNvSpPr>
              <p:nvPr/>
            </p:nvSpPr>
            <p:spPr>
              <a:xfrm>
                <a:off x="8927482" y="2612181"/>
                <a:ext cx="289249" cy="369332"/>
              </a:xfrm>
              <a:prstGeom prst="rect">
                <a:avLst/>
              </a:prstGeom>
              <a:blipFill>
                <a:blip r:embed="rId12"/>
                <a:stretch>
                  <a:fillRect r="-3125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0548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a:t>
            </a:r>
          </a:p>
        </p:txBody>
      </p:sp>
      <p:pic>
        <p:nvPicPr>
          <p:cNvPr id="2" name="Imagine 1" descr="O imagine care conține interior, alb, mamifer, lagomorfă&#10;&#10;Descriere generată automat">
            <a:extLst>
              <a:ext uri="{FF2B5EF4-FFF2-40B4-BE49-F238E27FC236}">
                <a16:creationId xmlns:a16="http://schemas.microsoft.com/office/drawing/2014/main" id="{B023D14D-C828-233D-EB6F-84D6D76B6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864" y="2418985"/>
            <a:ext cx="1809750" cy="1809750"/>
          </a:xfrm>
          <a:prstGeom prst="rect">
            <a:avLst/>
          </a:prstGeom>
        </p:spPr>
      </p:pic>
      <p:pic>
        <p:nvPicPr>
          <p:cNvPr id="3" name="Imagine 2" descr="O imagine care conține exterior&#10;&#10;Descriere generată automat">
            <a:extLst>
              <a:ext uri="{FF2B5EF4-FFF2-40B4-BE49-F238E27FC236}">
                <a16:creationId xmlns:a16="http://schemas.microsoft.com/office/drawing/2014/main" id="{CD0456F1-3DD0-D5A3-141F-7C3D49C6A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4301" y="2425335"/>
            <a:ext cx="1809751" cy="1809751"/>
          </a:xfrm>
          <a:prstGeom prst="rect">
            <a:avLst/>
          </a:prstGeom>
        </p:spPr>
      </p:pic>
      <p:pic>
        <p:nvPicPr>
          <p:cNvPr id="5" name="Imagine 4">
            <a:extLst>
              <a:ext uri="{FF2B5EF4-FFF2-40B4-BE49-F238E27FC236}">
                <a16:creationId xmlns:a16="http://schemas.microsoft.com/office/drawing/2014/main" id="{246420D0-F7DC-F0B9-1839-18218D12A8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407" y="2425335"/>
            <a:ext cx="1809751" cy="1809751"/>
          </a:xfrm>
          <a:prstGeom prst="rect">
            <a:avLst/>
          </a:prstGeom>
        </p:spPr>
      </p:pic>
      <p:pic>
        <p:nvPicPr>
          <p:cNvPr id="6" name="Imagine 5">
            <a:extLst>
              <a:ext uri="{FF2B5EF4-FFF2-40B4-BE49-F238E27FC236}">
                <a16:creationId xmlns:a16="http://schemas.microsoft.com/office/drawing/2014/main" id="{B3E3D5F9-2EEC-59F5-8374-2565F024BF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3286" y="2418223"/>
            <a:ext cx="1810512" cy="1810512"/>
          </a:xfrm>
          <a:prstGeom prst="rect">
            <a:avLst/>
          </a:prstGeom>
        </p:spPr>
      </p:pic>
      <p:sp>
        <p:nvSpPr>
          <p:cNvPr id="7" name="CasetăText 6">
            <a:extLst>
              <a:ext uri="{FF2B5EF4-FFF2-40B4-BE49-F238E27FC236}">
                <a16:creationId xmlns:a16="http://schemas.microsoft.com/office/drawing/2014/main" id="{96B57E2C-2B10-1F09-6821-0E9C8556AF8B}"/>
              </a:ext>
            </a:extLst>
          </p:cNvPr>
          <p:cNvSpPr txBox="1"/>
          <p:nvPr/>
        </p:nvSpPr>
        <p:spPr>
          <a:xfrm>
            <a:off x="8803361" y="2784909"/>
            <a:ext cx="619129" cy="923330"/>
          </a:xfrm>
          <a:prstGeom prst="rect">
            <a:avLst/>
          </a:prstGeom>
          <a:noFill/>
        </p:spPr>
        <p:txBody>
          <a:bodyPr wrap="square" rtlCol="0">
            <a:spAutoFit/>
          </a:bodyPr>
          <a:lstStyle/>
          <a:p>
            <a:r>
              <a:rPr lang="en-US" sz="5400"/>
              <a:t>…</a:t>
            </a:r>
          </a:p>
        </p:txBody>
      </p:sp>
      <p:sp>
        <p:nvSpPr>
          <p:cNvPr id="8" name="CasetăText 7">
            <a:extLst>
              <a:ext uri="{FF2B5EF4-FFF2-40B4-BE49-F238E27FC236}">
                <a16:creationId xmlns:a16="http://schemas.microsoft.com/office/drawing/2014/main" id="{07A58032-F06A-903E-3848-614E91FEEFDD}"/>
              </a:ext>
            </a:extLst>
          </p:cNvPr>
          <p:cNvSpPr txBox="1"/>
          <p:nvPr/>
        </p:nvSpPr>
        <p:spPr>
          <a:xfrm>
            <a:off x="3854893" y="2868545"/>
            <a:ext cx="619129" cy="923330"/>
          </a:xfrm>
          <a:prstGeom prst="rect">
            <a:avLst/>
          </a:prstGeom>
          <a:noFill/>
        </p:spPr>
        <p:txBody>
          <a:bodyPr wrap="square" rtlCol="0">
            <a:spAutoFit/>
          </a:bodyPr>
          <a:lstStyle/>
          <a:p>
            <a:r>
              <a:rPr lang="en-US" sz="5400"/>
              <a:t>…</a:t>
            </a:r>
          </a:p>
        </p:txBody>
      </p:sp>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A38F9A94-0E4A-A9B0-B144-E6E66501B202}"/>
                  </a:ext>
                </a:extLst>
              </p:cNvPr>
              <p:cNvSpPr txBox="1"/>
              <p:nvPr/>
            </p:nvSpPr>
            <p:spPr>
              <a:xfrm>
                <a:off x="2382539" y="2045480"/>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a:p>
            </p:txBody>
          </p:sp>
        </mc:Choice>
        <mc:Fallback xmlns="">
          <p:sp>
            <p:nvSpPr>
              <p:cNvPr id="9" name="CasetăText 8">
                <a:extLst>
                  <a:ext uri="{FF2B5EF4-FFF2-40B4-BE49-F238E27FC236}">
                    <a16:creationId xmlns:a16="http://schemas.microsoft.com/office/drawing/2014/main" id="{A38F9A94-0E4A-A9B0-B144-E6E66501B202}"/>
                  </a:ext>
                </a:extLst>
              </p:cNvPr>
              <p:cNvSpPr txBox="1">
                <a:spLocks noRot="1" noChangeAspect="1" noMove="1" noResize="1" noEditPoints="1" noAdjustHandles="1" noChangeArrowheads="1" noChangeShapeType="1" noTextEdit="1"/>
              </p:cNvSpPr>
              <p:nvPr/>
            </p:nvSpPr>
            <p:spPr>
              <a:xfrm>
                <a:off x="2382539" y="2045480"/>
                <a:ext cx="914400"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tăText 9">
                <a:extLst>
                  <a:ext uri="{FF2B5EF4-FFF2-40B4-BE49-F238E27FC236}">
                    <a16:creationId xmlns:a16="http://schemas.microsoft.com/office/drawing/2014/main" id="{0B86F6BD-4498-460A-768F-354F4537B6C2}"/>
                  </a:ext>
                </a:extLst>
              </p:cNvPr>
              <p:cNvSpPr txBox="1"/>
              <p:nvPr/>
            </p:nvSpPr>
            <p:spPr>
              <a:xfrm>
                <a:off x="10318323" y="2056003"/>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10" name="CasetăText 9">
                <a:extLst>
                  <a:ext uri="{FF2B5EF4-FFF2-40B4-BE49-F238E27FC236}">
                    <a16:creationId xmlns:a16="http://schemas.microsoft.com/office/drawing/2014/main" id="{0B86F6BD-4498-460A-768F-354F4537B6C2}"/>
                  </a:ext>
                </a:extLst>
              </p:cNvPr>
              <p:cNvSpPr txBox="1">
                <a:spLocks noRot="1" noChangeAspect="1" noMove="1" noResize="1" noEditPoints="1" noAdjustHandles="1" noChangeArrowheads="1" noChangeShapeType="1" noTextEdit="1"/>
              </p:cNvSpPr>
              <p:nvPr/>
            </p:nvSpPr>
            <p:spPr>
              <a:xfrm>
                <a:off x="10318323" y="2056003"/>
                <a:ext cx="289249" cy="369332"/>
              </a:xfrm>
              <a:prstGeom prst="rect">
                <a:avLst/>
              </a:prstGeom>
              <a:blipFill>
                <a:blip r:embed="rId11"/>
                <a:stretch>
                  <a:fillRect r="-31915"/>
                </a:stretch>
              </a:blipFill>
            </p:spPr>
            <p:txBody>
              <a:bodyPr/>
              <a:lstStyle/>
              <a:p>
                <a:r>
                  <a:rPr lang="en-US">
                    <a:noFill/>
                  </a:rPr>
                  <a:t> </a:t>
                </a:r>
              </a:p>
            </p:txBody>
          </p:sp>
        </mc:Fallback>
      </mc:AlternateContent>
      <p:sp>
        <p:nvSpPr>
          <p:cNvPr id="11" name="CasetăText 10">
            <a:extLst>
              <a:ext uri="{FF2B5EF4-FFF2-40B4-BE49-F238E27FC236}">
                <a16:creationId xmlns:a16="http://schemas.microsoft.com/office/drawing/2014/main" id="{2E22B85F-E48D-3057-8C28-EAACE1334F9C}"/>
              </a:ext>
            </a:extLst>
          </p:cNvPr>
          <p:cNvSpPr txBox="1"/>
          <p:nvPr/>
        </p:nvSpPr>
        <p:spPr>
          <a:xfrm>
            <a:off x="1193528" y="1645370"/>
            <a:ext cx="2628902" cy="400110"/>
          </a:xfrm>
          <a:prstGeom prst="rect">
            <a:avLst/>
          </a:prstGeom>
          <a:noFill/>
        </p:spPr>
        <p:txBody>
          <a:bodyPr wrap="square" rtlCol="0">
            <a:spAutoFit/>
          </a:bodyPr>
          <a:lstStyle/>
          <a:p>
            <a:r>
              <a:rPr lang="en-US" sz="2000" b="1"/>
              <a:t>Reverse process</a:t>
            </a:r>
          </a:p>
        </p:txBody>
      </p:sp>
      <p:sp>
        <p:nvSpPr>
          <p:cNvPr id="12" name="Dreptunghi 11">
            <a:extLst>
              <a:ext uri="{FF2B5EF4-FFF2-40B4-BE49-F238E27FC236}">
                <a16:creationId xmlns:a16="http://schemas.microsoft.com/office/drawing/2014/main" id="{1E5218A4-B1F7-742E-8947-08D7D5EC622E}"/>
              </a:ext>
            </a:extLst>
          </p:cNvPr>
          <p:cNvSpPr/>
          <p:nvPr/>
        </p:nvSpPr>
        <p:spPr>
          <a:xfrm>
            <a:off x="660400" y="1491397"/>
            <a:ext cx="11366500" cy="40005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curbat 12">
            <a:extLst>
              <a:ext uri="{FF2B5EF4-FFF2-40B4-BE49-F238E27FC236}">
                <a16:creationId xmlns:a16="http://schemas.microsoft.com/office/drawing/2014/main" id="{79622A75-A85F-4B6A-01CC-82403B1173B9}"/>
              </a:ext>
            </a:extLst>
          </p:cNvPr>
          <p:cNvCxnSpPr>
            <a:stCxn id="5" idx="2"/>
            <a:endCxn id="3" idx="2"/>
          </p:cNvCxnSpPr>
          <p:nvPr/>
        </p:nvCxnSpPr>
        <p:spPr>
          <a:xfrm rot="5400000">
            <a:off x="6626230" y="3098033"/>
            <a:ext cx="12700" cy="2274106"/>
          </a:xfrm>
          <a:prstGeom prst="curvedConnector3">
            <a:avLst>
              <a:gd name="adj1" fmla="val 280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asetăText 13">
                <a:extLst>
                  <a:ext uri="{FF2B5EF4-FFF2-40B4-BE49-F238E27FC236}">
                    <a16:creationId xmlns:a16="http://schemas.microsoft.com/office/drawing/2014/main" id="{519C9F59-95D1-D8F5-3989-E7AA3F8DADB9}"/>
                  </a:ext>
                </a:extLst>
              </p:cNvPr>
              <p:cNvSpPr txBox="1"/>
              <p:nvPr/>
            </p:nvSpPr>
            <p:spPr>
              <a:xfrm>
                <a:off x="5358428" y="2102169"/>
                <a:ext cx="4814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a:p>
            </p:txBody>
          </p:sp>
        </mc:Choice>
        <mc:Fallback xmlns="">
          <p:sp>
            <p:nvSpPr>
              <p:cNvPr id="14" name="CasetăText 13">
                <a:extLst>
                  <a:ext uri="{FF2B5EF4-FFF2-40B4-BE49-F238E27FC236}">
                    <a16:creationId xmlns:a16="http://schemas.microsoft.com/office/drawing/2014/main" id="{519C9F59-95D1-D8F5-3989-E7AA3F8DADB9}"/>
                  </a:ext>
                </a:extLst>
              </p:cNvPr>
              <p:cNvSpPr txBox="1">
                <a:spLocks noRot="1" noChangeAspect="1" noMove="1" noResize="1" noEditPoints="1" noAdjustHandles="1" noChangeArrowheads="1" noChangeShapeType="1" noTextEdit="1"/>
              </p:cNvSpPr>
              <p:nvPr/>
            </p:nvSpPr>
            <p:spPr>
              <a:xfrm>
                <a:off x="5358428" y="2102169"/>
                <a:ext cx="481478" cy="276999"/>
              </a:xfrm>
              <a:prstGeom prst="rect">
                <a:avLst/>
              </a:prstGeom>
              <a:blipFill>
                <a:blip r:embed="rId12"/>
                <a:stretch>
                  <a:fillRect l="-6329" r="-506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tăText 14">
                <a:extLst>
                  <a:ext uri="{FF2B5EF4-FFF2-40B4-BE49-F238E27FC236}">
                    <a16:creationId xmlns:a16="http://schemas.microsoft.com/office/drawing/2014/main" id="{D4A3AFE8-B478-FBA5-5E57-A6680F3B7C6C}"/>
                  </a:ext>
                </a:extLst>
              </p:cNvPr>
              <p:cNvSpPr txBox="1"/>
              <p:nvPr/>
            </p:nvSpPr>
            <p:spPr>
              <a:xfrm>
                <a:off x="7547389" y="2085429"/>
                <a:ext cx="2618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5" name="CasetăText 14">
                <a:extLst>
                  <a:ext uri="{FF2B5EF4-FFF2-40B4-BE49-F238E27FC236}">
                    <a16:creationId xmlns:a16="http://schemas.microsoft.com/office/drawing/2014/main" id="{D4A3AFE8-B478-FBA5-5E57-A6680F3B7C6C}"/>
                  </a:ext>
                </a:extLst>
              </p:cNvPr>
              <p:cNvSpPr txBox="1">
                <a:spLocks noRot="1" noChangeAspect="1" noMove="1" noResize="1" noEditPoints="1" noAdjustHandles="1" noChangeArrowheads="1" noChangeShapeType="1" noTextEdit="1"/>
              </p:cNvSpPr>
              <p:nvPr/>
            </p:nvSpPr>
            <p:spPr>
              <a:xfrm>
                <a:off x="7547389" y="2085429"/>
                <a:ext cx="261867" cy="276999"/>
              </a:xfrm>
              <a:prstGeom prst="rect">
                <a:avLst/>
              </a:prstGeom>
              <a:blipFill>
                <a:blip r:embed="rId13"/>
                <a:stretch>
                  <a:fillRect l="-13953" r="-465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tăText 15">
                <a:extLst>
                  <a:ext uri="{FF2B5EF4-FFF2-40B4-BE49-F238E27FC236}">
                    <a16:creationId xmlns:a16="http://schemas.microsoft.com/office/drawing/2014/main" id="{15636976-960B-AF75-4467-CB4E6E14E8FA}"/>
                  </a:ext>
                </a:extLst>
              </p:cNvPr>
              <p:cNvSpPr txBox="1"/>
              <p:nvPr/>
            </p:nvSpPr>
            <p:spPr>
              <a:xfrm>
                <a:off x="6088777" y="4589667"/>
                <a:ext cx="5635582"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e>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Σ</m:t>
                        </m:r>
                      </m:e>
                      <m:sub>
                        <m:r>
                          <a:rPr lang="en-US" i="1" smtClean="0">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𝑡</m:t>
                        </m:r>
                      </m:e>
                    </m:d>
                  </m:oMath>
                </a14:m>
                <a:r>
                  <a:rPr lang="en-US" dirty="0"/>
                  <a:t>)</a:t>
                </a:r>
              </a:p>
            </p:txBody>
          </p:sp>
        </mc:Choice>
        <mc:Fallback xmlns="">
          <p:sp>
            <p:nvSpPr>
              <p:cNvPr id="16" name="CasetăText 15">
                <a:extLst>
                  <a:ext uri="{FF2B5EF4-FFF2-40B4-BE49-F238E27FC236}">
                    <a16:creationId xmlns:a16="http://schemas.microsoft.com/office/drawing/2014/main" id="{15636976-960B-AF75-4467-CB4E6E14E8FA}"/>
                  </a:ext>
                </a:extLst>
              </p:cNvPr>
              <p:cNvSpPr txBox="1">
                <a:spLocks noRot="1" noChangeAspect="1" noMove="1" noResize="1" noEditPoints="1" noAdjustHandles="1" noChangeArrowheads="1" noChangeShapeType="1" noTextEdit="1"/>
              </p:cNvSpPr>
              <p:nvPr/>
            </p:nvSpPr>
            <p:spPr>
              <a:xfrm>
                <a:off x="6088777" y="4589667"/>
                <a:ext cx="5635582" cy="276999"/>
              </a:xfrm>
              <a:prstGeom prst="rect">
                <a:avLst/>
              </a:prstGeom>
              <a:blipFill>
                <a:blip r:embed="rId14"/>
                <a:stretch>
                  <a:fillRect l="-1515" t="-28889" b="-51111"/>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0173DE09-8095-9653-2E3B-7A90A19F5962}"/>
              </a:ext>
            </a:extLst>
          </p:cNvPr>
          <p:cNvSpPr/>
          <p:nvPr/>
        </p:nvSpPr>
        <p:spPr>
          <a:xfrm>
            <a:off x="9636112" y="4457700"/>
            <a:ext cx="971460" cy="5842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9F9B158-C967-AAB6-FED4-04C4894EFD6E}"/>
              </a:ext>
            </a:extLst>
          </p:cNvPr>
          <p:cNvSpPr/>
          <p:nvPr/>
        </p:nvSpPr>
        <p:spPr>
          <a:xfrm>
            <a:off x="10607573" y="4457700"/>
            <a:ext cx="924028" cy="5841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setăText 18">
            <a:extLst>
              <a:ext uri="{FF2B5EF4-FFF2-40B4-BE49-F238E27FC236}">
                <a16:creationId xmlns:a16="http://schemas.microsoft.com/office/drawing/2014/main" id="{79FB5FAE-3535-7C64-F708-8BEC25B3D293}"/>
              </a:ext>
            </a:extLst>
          </p:cNvPr>
          <p:cNvSpPr txBox="1"/>
          <p:nvPr/>
        </p:nvSpPr>
        <p:spPr>
          <a:xfrm>
            <a:off x="9765804" y="5613114"/>
            <a:ext cx="18736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Approximated by a neural network</a:t>
            </a:r>
          </a:p>
        </p:txBody>
      </p:sp>
      <p:cxnSp>
        <p:nvCxnSpPr>
          <p:cNvPr id="20" name="Conector drept cu săgeată 19">
            <a:extLst>
              <a:ext uri="{FF2B5EF4-FFF2-40B4-BE49-F238E27FC236}">
                <a16:creationId xmlns:a16="http://schemas.microsoft.com/office/drawing/2014/main" id="{D99BECC6-E2DC-0209-D6C2-860BAC89BD3A}"/>
              </a:ext>
            </a:extLst>
          </p:cNvPr>
          <p:cNvCxnSpPr>
            <a:cxnSpLocks/>
            <a:stCxn id="19" idx="0"/>
            <a:endCxn id="17" idx="4"/>
          </p:cNvCxnSpPr>
          <p:nvPr/>
        </p:nvCxnSpPr>
        <p:spPr>
          <a:xfrm flipH="1" flipV="1">
            <a:off x="10121842" y="5041900"/>
            <a:ext cx="580801" cy="5712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onector drept cu săgeată 20">
            <a:extLst>
              <a:ext uri="{FF2B5EF4-FFF2-40B4-BE49-F238E27FC236}">
                <a16:creationId xmlns:a16="http://schemas.microsoft.com/office/drawing/2014/main" id="{7B16E8FD-4A6A-8FBF-BC85-3264E0F76C44}"/>
              </a:ext>
            </a:extLst>
          </p:cNvPr>
          <p:cNvCxnSpPr>
            <a:cxnSpLocks/>
            <a:stCxn id="19" idx="0"/>
            <a:endCxn id="18" idx="4"/>
          </p:cNvCxnSpPr>
          <p:nvPr/>
        </p:nvCxnSpPr>
        <p:spPr>
          <a:xfrm flipV="1">
            <a:off x="10702643" y="5041899"/>
            <a:ext cx="366944" cy="5712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CasetăText 21">
            <a:extLst>
              <a:ext uri="{FF2B5EF4-FFF2-40B4-BE49-F238E27FC236}">
                <a16:creationId xmlns:a16="http://schemas.microsoft.com/office/drawing/2014/main" id="{22AF426D-D60D-394C-50D4-C95045FA82B3}"/>
              </a:ext>
            </a:extLst>
          </p:cNvPr>
          <p:cNvSpPr txBox="1"/>
          <p:nvPr/>
        </p:nvSpPr>
        <p:spPr>
          <a:xfrm>
            <a:off x="660400" y="994826"/>
            <a:ext cx="1968500" cy="369332"/>
          </a:xfrm>
          <a:prstGeom prst="rect">
            <a:avLst/>
          </a:prstGeom>
          <a:noFill/>
        </p:spPr>
        <p:txBody>
          <a:bodyPr wrap="square" rtlCol="0">
            <a:spAutoFit/>
          </a:bodyPr>
          <a:lstStyle/>
          <a:p>
            <a:r>
              <a:rPr lang="en-US"/>
              <a:t>Remember that:</a:t>
            </a:r>
          </a:p>
        </p:txBody>
      </p:sp>
      <p:cxnSp>
        <p:nvCxnSpPr>
          <p:cNvPr id="35" name="Conector drept cu săgeată 34">
            <a:extLst>
              <a:ext uri="{FF2B5EF4-FFF2-40B4-BE49-F238E27FC236}">
                <a16:creationId xmlns:a16="http://schemas.microsoft.com/office/drawing/2014/main" id="{5B55846D-0624-99ED-F20D-5AD70A75280A}"/>
              </a:ext>
            </a:extLst>
          </p:cNvPr>
          <p:cNvCxnSpPr>
            <a:cxnSpLocks/>
            <a:endCxn id="36" idx="0"/>
          </p:cNvCxnSpPr>
          <p:nvPr/>
        </p:nvCxnSpPr>
        <p:spPr>
          <a:xfrm>
            <a:off x="7547389" y="4866666"/>
            <a:ext cx="936839" cy="7464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6" name="CasetăText 35">
            <a:extLst>
              <a:ext uri="{FF2B5EF4-FFF2-40B4-BE49-F238E27FC236}">
                <a16:creationId xmlns:a16="http://schemas.microsoft.com/office/drawing/2014/main" id="{CB38D8C7-FF19-5DA8-E50C-02FCAEAB1BAA}"/>
              </a:ext>
            </a:extLst>
          </p:cNvPr>
          <p:cNvSpPr txBox="1"/>
          <p:nvPr/>
        </p:nvSpPr>
        <p:spPr>
          <a:xfrm>
            <a:off x="7547389" y="5613114"/>
            <a:ext cx="18736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Neural network weights</a:t>
            </a:r>
          </a:p>
        </p:txBody>
      </p:sp>
    </p:spTree>
    <p:custDataLst>
      <p:tags r:id="rId1"/>
    </p:custDataLst>
    <p:extLst>
      <p:ext uri="{BB962C8B-B14F-4D97-AF65-F5344CB8AC3E}">
        <p14:creationId xmlns:p14="http://schemas.microsoft.com/office/powerpoint/2010/main" val="153393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a:t>
            </a:r>
          </a:p>
        </p:txBody>
      </p:sp>
      <p:pic>
        <p:nvPicPr>
          <p:cNvPr id="2" name="Imagine 1" descr="O imagine care conține interior, alb, mamifer, lagomorfă&#10;&#10;Descriere generată automat">
            <a:extLst>
              <a:ext uri="{FF2B5EF4-FFF2-40B4-BE49-F238E27FC236}">
                <a16:creationId xmlns:a16="http://schemas.microsoft.com/office/drawing/2014/main" id="{B023D14D-C828-233D-EB6F-84D6D76B6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864" y="2418985"/>
            <a:ext cx="1809750" cy="1809750"/>
          </a:xfrm>
          <a:prstGeom prst="rect">
            <a:avLst/>
          </a:prstGeom>
        </p:spPr>
      </p:pic>
      <p:pic>
        <p:nvPicPr>
          <p:cNvPr id="3" name="Imagine 2" descr="O imagine care conține exterior&#10;&#10;Descriere generată automat">
            <a:extLst>
              <a:ext uri="{FF2B5EF4-FFF2-40B4-BE49-F238E27FC236}">
                <a16:creationId xmlns:a16="http://schemas.microsoft.com/office/drawing/2014/main" id="{CD0456F1-3DD0-D5A3-141F-7C3D49C6A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301" y="2425335"/>
            <a:ext cx="1809751" cy="1809751"/>
          </a:xfrm>
          <a:prstGeom prst="rect">
            <a:avLst/>
          </a:prstGeom>
        </p:spPr>
      </p:pic>
      <p:pic>
        <p:nvPicPr>
          <p:cNvPr id="5" name="Imagine 4">
            <a:extLst>
              <a:ext uri="{FF2B5EF4-FFF2-40B4-BE49-F238E27FC236}">
                <a16:creationId xmlns:a16="http://schemas.microsoft.com/office/drawing/2014/main" id="{246420D0-F7DC-F0B9-1839-18218D12A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407" y="2425335"/>
            <a:ext cx="1809751" cy="1809751"/>
          </a:xfrm>
          <a:prstGeom prst="rect">
            <a:avLst/>
          </a:prstGeom>
        </p:spPr>
      </p:pic>
      <p:pic>
        <p:nvPicPr>
          <p:cNvPr id="6" name="Imagine 5">
            <a:extLst>
              <a:ext uri="{FF2B5EF4-FFF2-40B4-BE49-F238E27FC236}">
                <a16:creationId xmlns:a16="http://schemas.microsoft.com/office/drawing/2014/main" id="{B3E3D5F9-2EEC-59F5-8374-2565F024B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43286" y="2418223"/>
            <a:ext cx="1810512" cy="1810512"/>
          </a:xfrm>
          <a:prstGeom prst="rect">
            <a:avLst/>
          </a:prstGeom>
        </p:spPr>
      </p:pic>
      <p:sp>
        <p:nvSpPr>
          <p:cNvPr id="7" name="CasetăText 6">
            <a:extLst>
              <a:ext uri="{FF2B5EF4-FFF2-40B4-BE49-F238E27FC236}">
                <a16:creationId xmlns:a16="http://schemas.microsoft.com/office/drawing/2014/main" id="{96B57E2C-2B10-1F09-6821-0E9C8556AF8B}"/>
              </a:ext>
            </a:extLst>
          </p:cNvPr>
          <p:cNvSpPr txBox="1"/>
          <p:nvPr/>
        </p:nvSpPr>
        <p:spPr>
          <a:xfrm>
            <a:off x="8803361" y="2784909"/>
            <a:ext cx="619129" cy="923330"/>
          </a:xfrm>
          <a:prstGeom prst="rect">
            <a:avLst/>
          </a:prstGeom>
          <a:noFill/>
        </p:spPr>
        <p:txBody>
          <a:bodyPr wrap="square" rtlCol="0">
            <a:spAutoFit/>
          </a:bodyPr>
          <a:lstStyle/>
          <a:p>
            <a:r>
              <a:rPr lang="en-US" sz="5400"/>
              <a:t>…</a:t>
            </a:r>
          </a:p>
        </p:txBody>
      </p:sp>
      <p:sp>
        <p:nvSpPr>
          <p:cNvPr id="8" name="CasetăText 7">
            <a:extLst>
              <a:ext uri="{FF2B5EF4-FFF2-40B4-BE49-F238E27FC236}">
                <a16:creationId xmlns:a16="http://schemas.microsoft.com/office/drawing/2014/main" id="{07A58032-F06A-903E-3848-614E91FEEFDD}"/>
              </a:ext>
            </a:extLst>
          </p:cNvPr>
          <p:cNvSpPr txBox="1"/>
          <p:nvPr/>
        </p:nvSpPr>
        <p:spPr>
          <a:xfrm>
            <a:off x="3854893" y="2868545"/>
            <a:ext cx="619129" cy="923330"/>
          </a:xfrm>
          <a:prstGeom prst="rect">
            <a:avLst/>
          </a:prstGeom>
          <a:noFill/>
        </p:spPr>
        <p:txBody>
          <a:bodyPr wrap="square" rtlCol="0">
            <a:spAutoFit/>
          </a:bodyPr>
          <a:lstStyle/>
          <a:p>
            <a:r>
              <a:rPr lang="en-US" sz="5400"/>
              <a:t>…</a:t>
            </a:r>
          </a:p>
        </p:txBody>
      </p:sp>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A38F9A94-0E4A-A9B0-B144-E6E66501B202}"/>
                  </a:ext>
                </a:extLst>
              </p:cNvPr>
              <p:cNvSpPr txBox="1"/>
              <p:nvPr/>
            </p:nvSpPr>
            <p:spPr>
              <a:xfrm>
                <a:off x="2382539" y="2045480"/>
                <a:ext cx="9144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9" name="CasetăText 8">
                <a:extLst>
                  <a:ext uri="{FF2B5EF4-FFF2-40B4-BE49-F238E27FC236}">
                    <a16:creationId xmlns:a16="http://schemas.microsoft.com/office/drawing/2014/main" id="{A38F9A94-0E4A-A9B0-B144-E6E66501B202}"/>
                  </a:ext>
                </a:extLst>
              </p:cNvPr>
              <p:cNvSpPr txBox="1">
                <a:spLocks noRot="1" noChangeAspect="1" noMove="1" noResize="1" noEditPoints="1" noAdjustHandles="1" noChangeArrowheads="1" noChangeShapeType="1" noTextEdit="1"/>
              </p:cNvSpPr>
              <p:nvPr/>
            </p:nvSpPr>
            <p:spPr>
              <a:xfrm>
                <a:off x="2382539" y="2045480"/>
                <a:ext cx="9144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tăText 9">
                <a:extLst>
                  <a:ext uri="{FF2B5EF4-FFF2-40B4-BE49-F238E27FC236}">
                    <a16:creationId xmlns:a16="http://schemas.microsoft.com/office/drawing/2014/main" id="{0B86F6BD-4498-460A-768F-354F4537B6C2}"/>
                  </a:ext>
                </a:extLst>
              </p:cNvPr>
              <p:cNvSpPr txBox="1"/>
              <p:nvPr/>
            </p:nvSpPr>
            <p:spPr>
              <a:xfrm>
                <a:off x="10318323" y="2056003"/>
                <a:ext cx="2892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a:p>
            </p:txBody>
          </p:sp>
        </mc:Choice>
        <mc:Fallback xmlns="">
          <p:sp>
            <p:nvSpPr>
              <p:cNvPr id="10" name="CasetăText 9">
                <a:extLst>
                  <a:ext uri="{FF2B5EF4-FFF2-40B4-BE49-F238E27FC236}">
                    <a16:creationId xmlns:a16="http://schemas.microsoft.com/office/drawing/2014/main" id="{0B86F6BD-4498-460A-768F-354F4537B6C2}"/>
                  </a:ext>
                </a:extLst>
              </p:cNvPr>
              <p:cNvSpPr txBox="1">
                <a:spLocks noRot="1" noChangeAspect="1" noMove="1" noResize="1" noEditPoints="1" noAdjustHandles="1" noChangeArrowheads="1" noChangeShapeType="1" noTextEdit="1"/>
              </p:cNvSpPr>
              <p:nvPr/>
            </p:nvSpPr>
            <p:spPr>
              <a:xfrm>
                <a:off x="10318323" y="2056003"/>
                <a:ext cx="289249" cy="369332"/>
              </a:xfrm>
              <a:prstGeom prst="rect">
                <a:avLst/>
              </a:prstGeom>
              <a:blipFill>
                <a:blip r:embed="rId10"/>
                <a:stretch>
                  <a:fillRect r="-31915"/>
                </a:stretch>
              </a:blipFill>
            </p:spPr>
            <p:txBody>
              <a:bodyPr/>
              <a:lstStyle/>
              <a:p>
                <a:r>
                  <a:rPr lang="en-US">
                    <a:noFill/>
                  </a:rPr>
                  <a:t> </a:t>
                </a:r>
              </a:p>
            </p:txBody>
          </p:sp>
        </mc:Fallback>
      </mc:AlternateContent>
      <p:sp>
        <p:nvSpPr>
          <p:cNvPr id="11" name="CasetăText 10">
            <a:extLst>
              <a:ext uri="{FF2B5EF4-FFF2-40B4-BE49-F238E27FC236}">
                <a16:creationId xmlns:a16="http://schemas.microsoft.com/office/drawing/2014/main" id="{2E22B85F-E48D-3057-8C28-EAACE1334F9C}"/>
              </a:ext>
            </a:extLst>
          </p:cNvPr>
          <p:cNvSpPr txBox="1"/>
          <p:nvPr/>
        </p:nvSpPr>
        <p:spPr>
          <a:xfrm>
            <a:off x="1193528" y="1645370"/>
            <a:ext cx="2628902" cy="400110"/>
          </a:xfrm>
          <a:prstGeom prst="rect">
            <a:avLst/>
          </a:prstGeom>
          <a:noFill/>
        </p:spPr>
        <p:txBody>
          <a:bodyPr wrap="square" rtlCol="0">
            <a:spAutoFit/>
          </a:bodyPr>
          <a:lstStyle/>
          <a:p>
            <a:r>
              <a:rPr lang="en-US" sz="2000" b="1"/>
              <a:t>Reverse process</a:t>
            </a:r>
          </a:p>
        </p:txBody>
      </p:sp>
      <p:sp>
        <p:nvSpPr>
          <p:cNvPr id="12" name="Dreptunghi 11">
            <a:extLst>
              <a:ext uri="{FF2B5EF4-FFF2-40B4-BE49-F238E27FC236}">
                <a16:creationId xmlns:a16="http://schemas.microsoft.com/office/drawing/2014/main" id="{1E5218A4-B1F7-742E-8947-08D7D5EC622E}"/>
              </a:ext>
            </a:extLst>
          </p:cNvPr>
          <p:cNvSpPr/>
          <p:nvPr/>
        </p:nvSpPr>
        <p:spPr>
          <a:xfrm>
            <a:off x="660400" y="1491397"/>
            <a:ext cx="11366500" cy="40005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onector: curbat 12">
            <a:extLst>
              <a:ext uri="{FF2B5EF4-FFF2-40B4-BE49-F238E27FC236}">
                <a16:creationId xmlns:a16="http://schemas.microsoft.com/office/drawing/2014/main" id="{79622A75-A85F-4B6A-01CC-82403B1173B9}"/>
              </a:ext>
            </a:extLst>
          </p:cNvPr>
          <p:cNvCxnSpPr>
            <a:stCxn id="5" idx="2"/>
            <a:endCxn id="3" idx="2"/>
          </p:cNvCxnSpPr>
          <p:nvPr/>
        </p:nvCxnSpPr>
        <p:spPr>
          <a:xfrm rot="5400000">
            <a:off x="6626230" y="3098033"/>
            <a:ext cx="12700" cy="2274106"/>
          </a:xfrm>
          <a:prstGeom prst="curvedConnector3">
            <a:avLst>
              <a:gd name="adj1" fmla="val 2800000"/>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CasetăText 13">
                <a:extLst>
                  <a:ext uri="{FF2B5EF4-FFF2-40B4-BE49-F238E27FC236}">
                    <a16:creationId xmlns:a16="http://schemas.microsoft.com/office/drawing/2014/main" id="{519C9F59-95D1-D8F5-3989-E7AA3F8DADB9}"/>
                  </a:ext>
                </a:extLst>
              </p:cNvPr>
              <p:cNvSpPr txBox="1"/>
              <p:nvPr/>
            </p:nvSpPr>
            <p:spPr>
              <a:xfrm>
                <a:off x="5358428" y="2102169"/>
                <a:ext cx="4814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a:p>
            </p:txBody>
          </p:sp>
        </mc:Choice>
        <mc:Fallback xmlns="">
          <p:sp>
            <p:nvSpPr>
              <p:cNvPr id="14" name="CasetăText 13">
                <a:extLst>
                  <a:ext uri="{FF2B5EF4-FFF2-40B4-BE49-F238E27FC236}">
                    <a16:creationId xmlns:a16="http://schemas.microsoft.com/office/drawing/2014/main" id="{519C9F59-95D1-D8F5-3989-E7AA3F8DADB9}"/>
                  </a:ext>
                </a:extLst>
              </p:cNvPr>
              <p:cNvSpPr txBox="1">
                <a:spLocks noRot="1" noChangeAspect="1" noMove="1" noResize="1" noEditPoints="1" noAdjustHandles="1" noChangeArrowheads="1" noChangeShapeType="1" noTextEdit="1"/>
              </p:cNvSpPr>
              <p:nvPr/>
            </p:nvSpPr>
            <p:spPr>
              <a:xfrm>
                <a:off x="5358428" y="2102169"/>
                <a:ext cx="481478" cy="276999"/>
              </a:xfrm>
              <a:prstGeom prst="rect">
                <a:avLst/>
              </a:prstGeom>
              <a:blipFill>
                <a:blip r:embed="rId11"/>
                <a:stretch>
                  <a:fillRect l="-6329" r="-5063"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asetăText 14">
                <a:extLst>
                  <a:ext uri="{FF2B5EF4-FFF2-40B4-BE49-F238E27FC236}">
                    <a16:creationId xmlns:a16="http://schemas.microsoft.com/office/drawing/2014/main" id="{D4A3AFE8-B478-FBA5-5E57-A6680F3B7C6C}"/>
                  </a:ext>
                </a:extLst>
              </p:cNvPr>
              <p:cNvSpPr txBox="1"/>
              <p:nvPr/>
            </p:nvSpPr>
            <p:spPr>
              <a:xfrm>
                <a:off x="7547389" y="2085429"/>
                <a:ext cx="2618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5" name="CasetăText 14">
                <a:extLst>
                  <a:ext uri="{FF2B5EF4-FFF2-40B4-BE49-F238E27FC236}">
                    <a16:creationId xmlns:a16="http://schemas.microsoft.com/office/drawing/2014/main" id="{D4A3AFE8-B478-FBA5-5E57-A6680F3B7C6C}"/>
                  </a:ext>
                </a:extLst>
              </p:cNvPr>
              <p:cNvSpPr txBox="1">
                <a:spLocks noRot="1" noChangeAspect="1" noMove="1" noResize="1" noEditPoints="1" noAdjustHandles="1" noChangeArrowheads="1" noChangeShapeType="1" noTextEdit="1"/>
              </p:cNvSpPr>
              <p:nvPr/>
            </p:nvSpPr>
            <p:spPr>
              <a:xfrm>
                <a:off x="7547389" y="2085429"/>
                <a:ext cx="261867" cy="276999"/>
              </a:xfrm>
              <a:prstGeom prst="rect">
                <a:avLst/>
              </a:prstGeom>
              <a:blipFill>
                <a:blip r:embed="rId12"/>
                <a:stretch>
                  <a:fillRect l="-13953" r="-4651"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tăText 15">
                <a:extLst>
                  <a:ext uri="{FF2B5EF4-FFF2-40B4-BE49-F238E27FC236}">
                    <a16:creationId xmlns:a16="http://schemas.microsoft.com/office/drawing/2014/main" id="{15636976-960B-AF75-4467-CB4E6E14E8FA}"/>
                  </a:ext>
                </a:extLst>
              </p:cNvPr>
              <p:cNvSpPr txBox="1"/>
              <p:nvPr/>
            </p:nvSpPr>
            <p:spPr>
              <a:xfrm>
                <a:off x="6088777" y="4589667"/>
                <a:ext cx="5025799" cy="278794"/>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e>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2</m:t>
                        </m:r>
                      </m:sup>
                    </m:sSubSup>
                    <m:r>
                      <m:rPr>
                        <m:sty m:val="p"/>
                      </m:rPr>
                      <a:rPr lang="en-US" b="0" i="0" smtClean="0">
                        <a:latin typeface="Cambria Math" panose="02040503050406030204" pitchFamily="18" charset="0"/>
                        <a:ea typeface="Cambria Math" panose="02040503050406030204" pitchFamily="18" charset="0"/>
                      </a:rPr>
                      <m:t>I</m:t>
                    </m:r>
                  </m:oMath>
                </a14:m>
                <a:r>
                  <a:rPr lang="en-US" dirty="0"/>
                  <a:t>)</a:t>
                </a:r>
              </a:p>
            </p:txBody>
          </p:sp>
        </mc:Choice>
        <mc:Fallback xmlns="">
          <p:sp>
            <p:nvSpPr>
              <p:cNvPr id="16" name="CasetăText 15">
                <a:extLst>
                  <a:ext uri="{FF2B5EF4-FFF2-40B4-BE49-F238E27FC236}">
                    <a16:creationId xmlns:a16="http://schemas.microsoft.com/office/drawing/2014/main" id="{15636976-960B-AF75-4467-CB4E6E14E8FA}"/>
                  </a:ext>
                </a:extLst>
              </p:cNvPr>
              <p:cNvSpPr txBox="1">
                <a:spLocks noRot="1" noChangeAspect="1" noMove="1" noResize="1" noEditPoints="1" noAdjustHandles="1" noChangeArrowheads="1" noChangeShapeType="1" noTextEdit="1"/>
              </p:cNvSpPr>
              <p:nvPr/>
            </p:nvSpPr>
            <p:spPr>
              <a:xfrm>
                <a:off x="6088777" y="4589667"/>
                <a:ext cx="5025799" cy="278794"/>
              </a:xfrm>
              <a:prstGeom prst="rect">
                <a:avLst/>
              </a:prstGeom>
              <a:blipFill>
                <a:blip r:embed="rId13"/>
                <a:stretch>
                  <a:fillRect l="-1699" t="-26087" r="-1578" b="-50000"/>
                </a:stretch>
              </a:blipFill>
            </p:spPr>
            <p:txBody>
              <a:bodyPr/>
              <a:lstStyle/>
              <a:p>
                <a:r>
                  <a:rPr lang="en-US">
                    <a:noFill/>
                  </a:rPr>
                  <a:t> </a:t>
                </a:r>
              </a:p>
            </p:txBody>
          </p:sp>
        </mc:Fallback>
      </mc:AlternateContent>
      <p:sp>
        <p:nvSpPr>
          <p:cNvPr id="17" name="Oval 16">
            <a:extLst>
              <a:ext uri="{FF2B5EF4-FFF2-40B4-BE49-F238E27FC236}">
                <a16:creationId xmlns:a16="http://schemas.microsoft.com/office/drawing/2014/main" id="{0173DE09-8095-9653-2E3B-7A90A19F5962}"/>
              </a:ext>
            </a:extLst>
          </p:cNvPr>
          <p:cNvSpPr/>
          <p:nvPr/>
        </p:nvSpPr>
        <p:spPr>
          <a:xfrm>
            <a:off x="9636112" y="4553915"/>
            <a:ext cx="971460" cy="3935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setăText 18">
            <a:extLst>
              <a:ext uri="{FF2B5EF4-FFF2-40B4-BE49-F238E27FC236}">
                <a16:creationId xmlns:a16="http://schemas.microsoft.com/office/drawing/2014/main" id="{79FB5FAE-3535-7C64-F708-8BEC25B3D293}"/>
              </a:ext>
            </a:extLst>
          </p:cNvPr>
          <p:cNvSpPr txBox="1"/>
          <p:nvPr/>
        </p:nvSpPr>
        <p:spPr>
          <a:xfrm>
            <a:off x="9765804" y="5613114"/>
            <a:ext cx="18736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Approximated by a neural network</a:t>
            </a:r>
          </a:p>
        </p:txBody>
      </p:sp>
      <p:cxnSp>
        <p:nvCxnSpPr>
          <p:cNvPr id="20" name="Conector drept cu săgeată 19">
            <a:extLst>
              <a:ext uri="{FF2B5EF4-FFF2-40B4-BE49-F238E27FC236}">
                <a16:creationId xmlns:a16="http://schemas.microsoft.com/office/drawing/2014/main" id="{D99BECC6-E2DC-0209-D6C2-860BAC89BD3A}"/>
              </a:ext>
            </a:extLst>
          </p:cNvPr>
          <p:cNvCxnSpPr>
            <a:cxnSpLocks/>
            <a:stCxn id="19" idx="0"/>
            <a:endCxn id="17" idx="4"/>
          </p:cNvCxnSpPr>
          <p:nvPr/>
        </p:nvCxnSpPr>
        <p:spPr>
          <a:xfrm flipH="1" flipV="1">
            <a:off x="10121842" y="4947481"/>
            <a:ext cx="580801" cy="6656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CasetăText 21">
            <a:extLst>
              <a:ext uri="{FF2B5EF4-FFF2-40B4-BE49-F238E27FC236}">
                <a16:creationId xmlns:a16="http://schemas.microsoft.com/office/drawing/2014/main" id="{22AF426D-D60D-394C-50D4-C95045FA82B3}"/>
              </a:ext>
            </a:extLst>
          </p:cNvPr>
          <p:cNvSpPr txBox="1"/>
          <p:nvPr/>
        </p:nvSpPr>
        <p:spPr>
          <a:xfrm>
            <a:off x="660400" y="994826"/>
            <a:ext cx="1968500" cy="369332"/>
          </a:xfrm>
          <a:prstGeom prst="rect">
            <a:avLst/>
          </a:prstGeom>
          <a:noFill/>
        </p:spPr>
        <p:txBody>
          <a:bodyPr wrap="square" rtlCol="0">
            <a:spAutoFit/>
          </a:bodyPr>
          <a:lstStyle/>
          <a:p>
            <a:r>
              <a:rPr lang="en-US"/>
              <a:t>Simplification:</a:t>
            </a:r>
          </a:p>
        </p:txBody>
      </p:sp>
      <p:cxnSp>
        <p:nvCxnSpPr>
          <p:cNvPr id="35" name="Conector drept cu săgeată 34">
            <a:extLst>
              <a:ext uri="{FF2B5EF4-FFF2-40B4-BE49-F238E27FC236}">
                <a16:creationId xmlns:a16="http://schemas.microsoft.com/office/drawing/2014/main" id="{5B55846D-0624-99ED-F20D-5AD70A75280A}"/>
              </a:ext>
            </a:extLst>
          </p:cNvPr>
          <p:cNvCxnSpPr>
            <a:cxnSpLocks/>
            <a:endCxn id="36" idx="0"/>
          </p:cNvCxnSpPr>
          <p:nvPr/>
        </p:nvCxnSpPr>
        <p:spPr>
          <a:xfrm>
            <a:off x="7547389" y="4866666"/>
            <a:ext cx="936839" cy="74644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6" name="CasetăText 35">
            <a:extLst>
              <a:ext uri="{FF2B5EF4-FFF2-40B4-BE49-F238E27FC236}">
                <a16:creationId xmlns:a16="http://schemas.microsoft.com/office/drawing/2014/main" id="{CB38D8C7-FF19-5DA8-E50C-02FCAEAB1BAA}"/>
              </a:ext>
            </a:extLst>
          </p:cNvPr>
          <p:cNvSpPr txBox="1"/>
          <p:nvPr/>
        </p:nvSpPr>
        <p:spPr>
          <a:xfrm>
            <a:off x="7547389" y="5613114"/>
            <a:ext cx="187367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Neural network weights</a:t>
            </a:r>
          </a:p>
        </p:txBody>
      </p:sp>
    </p:spTree>
    <p:extLst>
      <p:ext uri="{BB962C8B-B14F-4D97-AF65-F5344CB8AC3E}">
        <p14:creationId xmlns:p14="http://schemas.microsoft.com/office/powerpoint/2010/main" val="121840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a:t>
            </a:r>
          </a:p>
        </p:txBody>
      </p:sp>
      <p:pic>
        <p:nvPicPr>
          <p:cNvPr id="42" name="Imagine 41" descr="O imagine care conține exterior&#10;&#10;Descriere generată automat">
            <a:extLst>
              <a:ext uri="{FF2B5EF4-FFF2-40B4-BE49-F238E27FC236}">
                <a16:creationId xmlns:a16="http://schemas.microsoft.com/office/drawing/2014/main" id="{2FCCB369-AF04-C0E2-A268-D4CF38680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4972" y="1660430"/>
            <a:ext cx="1489385" cy="1489385"/>
          </a:xfrm>
          <a:prstGeom prst="rect">
            <a:avLst/>
          </a:prstGeom>
        </p:spPr>
      </p:pic>
      <p:sp>
        <p:nvSpPr>
          <p:cNvPr id="43" name="Dreptunghi 42">
            <a:extLst>
              <a:ext uri="{FF2B5EF4-FFF2-40B4-BE49-F238E27FC236}">
                <a16:creationId xmlns:a16="http://schemas.microsoft.com/office/drawing/2014/main" id="{D6FDF116-90A4-B7E7-D4D9-E34F73E67BE5}"/>
              </a:ext>
            </a:extLst>
          </p:cNvPr>
          <p:cNvSpPr/>
          <p:nvPr/>
        </p:nvSpPr>
        <p:spPr>
          <a:xfrm>
            <a:off x="4184650" y="1223361"/>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reptunghi 43">
            <a:extLst>
              <a:ext uri="{FF2B5EF4-FFF2-40B4-BE49-F238E27FC236}">
                <a16:creationId xmlns:a16="http://schemas.microsoft.com/office/drawing/2014/main" id="{BDF9BEFB-000D-9AEF-1ECE-18F6356988A6}"/>
              </a:ext>
            </a:extLst>
          </p:cNvPr>
          <p:cNvSpPr/>
          <p:nvPr/>
        </p:nvSpPr>
        <p:spPr>
          <a:xfrm>
            <a:off x="4972050" y="1545468"/>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reptunghi 44">
            <a:extLst>
              <a:ext uri="{FF2B5EF4-FFF2-40B4-BE49-F238E27FC236}">
                <a16:creationId xmlns:a16="http://schemas.microsoft.com/office/drawing/2014/main" id="{C7442B6C-63DB-871F-6737-9AA8D28973A3}"/>
              </a:ext>
            </a:extLst>
          </p:cNvPr>
          <p:cNvSpPr/>
          <p:nvPr/>
        </p:nvSpPr>
        <p:spPr>
          <a:xfrm>
            <a:off x="5759450" y="1865041"/>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reptunghi 45">
            <a:extLst>
              <a:ext uri="{FF2B5EF4-FFF2-40B4-BE49-F238E27FC236}">
                <a16:creationId xmlns:a16="http://schemas.microsoft.com/office/drawing/2014/main" id="{C3E10482-E0F6-1134-02AE-3D419A4B2D54}"/>
              </a:ext>
            </a:extLst>
          </p:cNvPr>
          <p:cNvSpPr/>
          <p:nvPr/>
        </p:nvSpPr>
        <p:spPr>
          <a:xfrm rot="10800000">
            <a:off x="8121650" y="1223361"/>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reptunghi 46">
            <a:extLst>
              <a:ext uri="{FF2B5EF4-FFF2-40B4-BE49-F238E27FC236}">
                <a16:creationId xmlns:a16="http://schemas.microsoft.com/office/drawing/2014/main" id="{68A05B97-D16D-E973-D320-17C6EAB62168}"/>
              </a:ext>
            </a:extLst>
          </p:cNvPr>
          <p:cNvSpPr/>
          <p:nvPr/>
        </p:nvSpPr>
        <p:spPr>
          <a:xfrm rot="10800000">
            <a:off x="7334250" y="1545468"/>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reptunghi 47">
            <a:extLst>
              <a:ext uri="{FF2B5EF4-FFF2-40B4-BE49-F238E27FC236}">
                <a16:creationId xmlns:a16="http://schemas.microsoft.com/office/drawing/2014/main" id="{E0632531-9A19-3B41-B0B1-B42864C08BFB}"/>
              </a:ext>
            </a:extLst>
          </p:cNvPr>
          <p:cNvSpPr/>
          <p:nvPr/>
        </p:nvSpPr>
        <p:spPr>
          <a:xfrm rot="10800000">
            <a:off x="6546850" y="1865041"/>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ăgeată: dreapta 48">
            <a:extLst>
              <a:ext uri="{FF2B5EF4-FFF2-40B4-BE49-F238E27FC236}">
                <a16:creationId xmlns:a16="http://schemas.microsoft.com/office/drawing/2014/main" id="{40A7305F-F3DB-026A-A647-253834090F04}"/>
              </a:ext>
            </a:extLst>
          </p:cNvPr>
          <p:cNvSpPr/>
          <p:nvPr/>
        </p:nvSpPr>
        <p:spPr>
          <a:xfrm>
            <a:off x="3441506" y="2318185"/>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0" name="CasetăText 49">
                <a:extLst>
                  <a:ext uri="{FF2B5EF4-FFF2-40B4-BE49-F238E27FC236}">
                    <a16:creationId xmlns:a16="http://schemas.microsoft.com/office/drawing/2014/main" id="{2EB0765D-9750-B886-CD04-80E88F66DF4F}"/>
                  </a:ext>
                </a:extLst>
              </p:cNvPr>
              <p:cNvSpPr txBox="1"/>
              <p:nvPr/>
            </p:nvSpPr>
            <p:spPr>
              <a:xfrm>
                <a:off x="2400299" y="3050003"/>
                <a:ext cx="41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dirty="0"/>
              </a:p>
            </p:txBody>
          </p:sp>
        </mc:Choice>
        <mc:Fallback xmlns="">
          <p:sp>
            <p:nvSpPr>
              <p:cNvPr id="50" name="CasetăText 49">
                <a:extLst>
                  <a:ext uri="{FF2B5EF4-FFF2-40B4-BE49-F238E27FC236}">
                    <a16:creationId xmlns:a16="http://schemas.microsoft.com/office/drawing/2014/main" id="{2EB0765D-9750-B886-CD04-80E88F66DF4F}"/>
                  </a:ext>
                </a:extLst>
              </p:cNvPr>
              <p:cNvSpPr txBox="1">
                <a:spLocks noRot="1" noChangeAspect="1" noMove="1" noResize="1" noEditPoints="1" noAdjustHandles="1" noChangeArrowheads="1" noChangeShapeType="1" noTextEdit="1"/>
              </p:cNvSpPr>
              <p:nvPr/>
            </p:nvSpPr>
            <p:spPr>
              <a:xfrm>
                <a:off x="2400299" y="3050003"/>
                <a:ext cx="419100" cy="369332"/>
              </a:xfrm>
              <a:prstGeom prst="rect">
                <a:avLst/>
              </a:prstGeom>
              <a:blipFill>
                <a:blip r:embed="rId7"/>
                <a:stretch>
                  <a:fillRect/>
                </a:stretch>
              </a:blipFill>
            </p:spPr>
            <p:txBody>
              <a:bodyPr/>
              <a:lstStyle/>
              <a:p>
                <a:r>
                  <a:rPr lang="en-US">
                    <a:noFill/>
                  </a:rPr>
                  <a:t> </a:t>
                </a:r>
              </a:p>
            </p:txBody>
          </p:sp>
        </mc:Fallback>
      </mc:AlternateContent>
      <p:sp>
        <p:nvSpPr>
          <p:cNvPr id="51" name="Săgeată: dreapta 50">
            <a:extLst>
              <a:ext uri="{FF2B5EF4-FFF2-40B4-BE49-F238E27FC236}">
                <a16:creationId xmlns:a16="http://schemas.microsoft.com/office/drawing/2014/main" id="{872EBD6A-5B76-15AE-B700-04F8D1114228}"/>
              </a:ext>
            </a:extLst>
          </p:cNvPr>
          <p:cNvSpPr/>
          <p:nvPr/>
        </p:nvSpPr>
        <p:spPr>
          <a:xfrm>
            <a:off x="8909049" y="2292795"/>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CasetăText 52">
                <a:extLst>
                  <a:ext uri="{FF2B5EF4-FFF2-40B4-BE49-F238E27FC236}">
                    <a16:creationId xmlns:a16="http://schemas.microsoft.com/office/drawing/2014/main" id="{588502AC-C177-0256-334F-9D7C6ED28AD5}"/>
                  </a:ext>
                </a:extLst>
              </p:cNvPr>
              <p:cNvSpPr txBox="1"/>
              <p:nvPr/>
            </p:nvSpPr>
            <p:spPr>
              <a:xfrm>
                <a:off x="9709342" y="2228253"/>
                <a:ext cx="673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dirty="0"/>
              </a:p>
            </p:txBody>
          </p:sp>
        </mc:Choice>
        <mc:Fallback xmlns="">
          <p:sp>
            <p:nvSpPr>
              <p:cNvPr id="53" name="CasetăText 52">
                <a:extLst>
                  <a:ext uri="{FF2B5EF4-FFF2-40B4-BE49-F238E27FC236}">
                    <a16:creationId xmlns:a16="http://schemas.microsoft.com/office/drawing/2014/main" id="{588502AC-C177-0256-334F-9D7C6ED28AD5}"/>
                  </a:ext>
                </a:extLst>
              </p:cNvPr>
              <p:cNvSpPr txBox="1">
                <a:spLocks noRot="1" noChangeAspect="1" noMove="1" noResize="1" noEditPoints="1" noAdjustHandles="1" noChangeArrowheads="1" noChangeShapeType="1" noTextEdit="1"/>
              </p:cNvSpPr>
              <p:nvPr/>
            </p:nvSpPr>
            <p:spPr>
              <a:xfrm>
                <a:off x="9709342" y="2228253"/>
                <a:ext cx="673101" cy="369332"/>
              </a:xfrm>
              <a:prstGeom prst="rect">
                <a:avLst/>
              </a:prstGeom>
              <a:blipFill>
                <a:blip r:embed="rId8"/>
                <a:stretch>
                  <a:fillRect r="-53636"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CasetăText 53">
                <a:extLst>
                  <a:ext uri="{FF2B5EF4-FFF2-40B4-BE49-F238E27FC236}">
                    <a16:creationId xmlns:a16="http://schemas.microsoft.com/office/drawing/2014/main" id="{483DFDD8-6C6A-B880-1C96-77611DD159CF}"/>
                  </a:ext>
                </a:extLst>
              </p:cNvPr>
              <p:cNvSpPr txBox="1"/>
              <p:nvPr/>
            </p:nvSpPr>
            <p:spPr>
              <a:xfrm>
                <a:off x="2387000" y="3842185"/>
                <a:ext cx="5053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a:p>
            </p:txBody>
          </p:sp>
        </mc:Choice>
        <mc:Fallback xmlns="">
          <p:sp>
            <p:nvSpPr>
              <p:cNvPr id="54" name="CasetăText 53">
                <a:extLst>
                  <a:ext uri="{FF2B5EF4-FFF2-40B4-BE49-F238E27FC236}">
                    <a16:creationId xmlns:a16="http://schemas.microsoft.com/office/drawing/2014/main" id="{483DFDD8-6C6A-B880-1C96-77611DD159CF}"/>
                  </a:ext>
                </a:extLst>
              </p:cNvPr>
              <p:cNvSpPr txBox="1">
                <a:spLocks noRot="1" noChangeAspect="1" noMove="1" noResize="1" noEditPoints="1" noAdjustHandles="1" noChangeArrowheads="1" noChangeShapeType="1" noTextEdit="1"/>
              </p:cNvSpPr>
              <p:nvPr/>
            </p:nvSpPr>
            <p:spPr>
              <a:xfrm>
                <a:off x="2387000" y="3842185"/>
                <a:ext cx="505327" cy="369332"/>
              </a:xfrm>
              <a:prstGeom prst="rect">
                <a:avLst/>
              </a:prstGeom>
              <a:blipFill>
                <a:blip r:embed="rId9"/>
                <a:stretch>
                  <a:fillRect/>
                </a:stretch>
              </a:blipFill>
            </p:spPr>
            <p:txBody>
              <a:bodyPr/>
              <a:lstStyle/>
              <a:p>
                <a:r>
                  <a:rPr lang="en-US">
                    <a:noFill/>
                  </a:rPr>
                  <a:t> </a:t>
                </a:r>
              </a:p>
            </p:txBody>
          </p:sp>
        </mc:Fallback>
      </mc:AlternateContent>
      <p:cxnSp>
        <p:nvCxnSpPr>
          <p:cNvPr id="55" name="Conector: cotit 54">
            <a:extLst>
              <a:ext uri="{FF2B5EF4-FFF2-40B4-BE49-F238E27FC236}">
                <a16:creationId xmlns:a16="http://schemas.microsoft.com/office/drawing/2014/main" id="{C4902CD0-BB7F-193F-66A4-D66C00B2C025}"/>
              </a:ext>
            </a:extLst>
          </p:cNvPr>
          <p:cNvCxnSpPr>
            <a:stCxn id="54" idx="3"/>
            <a:endCxn id="43" idx="2"/>
          </p:cNvCxnSpPr>
          <p:nvPr/>
        </p:nvCxnSpPr>
        <p:spPr>
          <a:xfrm flipV="1">
            <a:off x="2892327" y="3641630"/>
            <a:ext cx="1628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cotit 55">
            <a:extLst>
              <a:ext uri="{FF2B5EF4-FFF2-40B4-BE49-F238E27FC236}">
                <a16:creationId xmlns:a16="http://schemas.microsoft.com/office/drawing/2014/main" id="{54B68B4C-ED25-379F-451C-E4D1078E33BD}"/>
              </a:ext>
            </a:extLst>
          </p:cNvPr>
          <p:cNvCxnSpPr>
            <a:cxnSpLocks/>
            <a:stCxn id="54" idx="3"/>
            <a:endCxn id="44" idx="2"/>
          </p:cNvCxnSpPr>
          <p:nvPr/>
        </p:nvCxnSpPr>
        <p:spPr>
          <a:xfrm flipV="1">
            <a:off x="2892327" y="3319522"/>
            <a:ext cx="24162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ector: cotit 56">
            <a:extLst>
              <a:ext uri="{FF2B5EF4-FFF2-40B4-BE49-F238E27FC236}">
                <a16:creationId xmlns:a16="http://schemas.microsoft.com/office/drawing/2014/main" id="{8A34F2CD-556C-BE33-0B24-E01FED62F9CE}"/>
              </a:ext>
            </a:extLst>
          </p:cNvPr>
          <p:cNvCxnSpPr>
            <a:cxnSpLocks/>
            <a:stCxn id="54" idx="3"/>
            <a:endCxn id="45" idx="2"/>
          </p:cNvCxnSpPr>
          <p:nvPr/>
        </p:nvCxnSpPr>
        <p:spPr>
          <a:xfrm flipV="1">
            <a:off x="2892327" y="2945203"/>
            <a:ext cx="3203673" cy="10816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cotit 57">
            <a:extLst>
              <a:ext uri="{FF2B5EF4-FFF2-40B4-BE49-F238E27FC236}">
                <a16:creationId xmlns:a16="http://schemas.microsoft.com/office/drawing/2014/main" id="{A6483722-8058-7603-4271-171A0C701B4D}"/>
              </a:ext>
            </a:extLst>
          </p:cNvPr>
          <p:cNvCxnSpPr>
            <a:cxnSpLocks/>
            <a:stCxn id="54" idx="3"/>
            <a:endCxn id="48" idx="0"/>
          </p:cNvCxnSpPr>
          <p:nvPr/>
        </p:nvCxnSpPr>
        <p:spPr>
          <a:xfrm flipV="1">
            <a:off x="2892327" y="2945203"/>
            <a:ext cx="3991073" cy="10816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ector: cotit 58">
            <a:extLst>
              <a:ext uri="{FF2B5EF4-FFF2-40B4-BE49-F238E27FC236}">
                <a16:creationId xmlns:a16="http://schemas.microsoft.com/office/drawing/2014/main" id="{D6F414C4-1770-6BD8-261B-6E80782C4A4B}"/>
              </a:ext>
            </a:extLst>
          </p:cNvPr>
          <p:cNvCxnSpPr>
            <a:cxnSpLocks/>
            <a:stCxn id="54" idx="3"/>
            <a:endCxn id="47" idx="0"/>
          </p:cNvCxnSpPr>
          <p:nvPr/>
        </p:nvCxnSpPr>
        <p:spPr>
          <a:xfrm flipV="1">
            <a:off x="2892327" y="3319522"/>
            <a:ext cx="47784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cotit 59">
            <a:extLst>
              <a:ext uri="{FF2B5EF4-FFF2-40B4-BE49-F238E27FC236}">
                <a16:creationId xmlns:a16="http://schemas.microsoft.com/office/drawing/2014/main" id="{3CE083A6-9163-6404-8EB9-4FE82CEC477A}"/>
              </a:ext>
            </a:extLst>
          </p:cNvPr>
          <p:cNvCxnSpPr>
            <a:cxnSpLocks/>
            <a:stCxn id="54" idx="3"/>
            <a:endCxn id="46" idx="0"/>
          </p:cNvCxnSpPr>
          <p:nvPr/>
        </p:nvCxnSpPr>
        <p:spPr>
          <a:xfrm flipV="1">
            <a:off x="2892327" y="3641630"/>
            <a:ext cx="5565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8" name="Imagine 107">
            <a:extLst>
              <a:ext uri="{FF2B5EF4-FFF2-40B4-BE49-F238E27FC236}">
                <a16:creationId xmlns:a16="http://schemas.microsoft.com/office/drawing/2014/main" id="{7087BE15-23CD-121F-51BC-B048142BE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5766" y="4889947"/>
            <a:ext cx="1489384" cy="1489384"/>
          </a:xfrm>
          <a:prstGeom prst="rect">
            <a:avLst/>
          </a:prstGeom>
        </p:spPr>
      </p:pic>
      <mc:AlternateContent xmlns:mc="http://schemas.openxmlformats.org/markup-compatibility/2006" xmlns:a14="http://schemas.microsoft.com/office/drawing/2010/main">
        <mc:Choice Requires="a14">
          <p:sp>
            <p:nvSpPr>
              <p:cNvPr id="109" name="CasetăText 108">
                <a:extLst>
                  <a:ext uri="{FF2B5EF4-FFF2-40B4-BE49-F238E27FC236}">
                    <a16:creationId xmlns:a16="http://schemas.microsoft.com/office/drawing/2014/main" id="{4CCFB5C2-05C5-6847-D6D2-8C732F110BDD}"/>
                  </a:ext>
                </a:extLst>
              </p:cNvPr>
              <p:cNvSpPr txBox="1"/>
              <p:nvPr/>
            </p:nvSpPr>
            <p:spPr>
              <a:xfrm>
                <a:off x="4553142" y="6366585"/>
                <a:ext cx="63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109" name="CasetăText 108">
                <a:extLst>
                  <a:ext uri="{FF2B5EF4-FFF2-40B4-BE49-F238E27FC236}">
                    <a16:creationId xmlns:a16="http://schemas.microsoft.com/office/drawing/2014/main" id="{4CCFB5C2-05C5-6847-D6D2-8C732F110BDD}"/>
                  </a:ext>
                </a:extLst>
              </p:cNvPr>
              <p:cNvSpPr txBox="1">
                <a:spLocks noRot="1" noChangeAspect="1" noMove="1" noResize="1" noEditPoints="1" noAdjustHandles="1" noChangeArrowheads="1" noChangeShapeType="1" noTextEdit="1"/>
              </p:cNvSpPr>
              <p:nvPr/>
            </p:nvSpPr>
            <p:spPr>
              <a:xfrm>
                <a:off x="4553142" y="6366585"/>
                <a:ext cx="635000"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CasetăText 109">
                <a:extLst>
                  <a:ext uri="{FF2B5EF4-FFF2-40B4-BE49-F238E27FC236}">
                    <a16:creationId xmlns:a16="http://schemas.microsoft.com/office/drawing/2014/main" id="{9B29237B-219B-DD3F-BFB4-1A14DCC99955}"/>
                  </a:ext>
                </a:extLst>
              </p:cNvPr>
              <p:cNvSpPr txBox="1"/>
              <p:nvPr/>
            </p:nvSpPr>
            <p:spPr>
              <a:xfrm>
                <a:off x="5662612" y="5435431"/>
                <a:ext cx="2551113" cy="37112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r>
                            <m:rPr>
                              <m:sty m:val="p"/>
                            </m:rPr>
                            <a:rPr lang="en-US">
                              <a:latin typeface="Cambria Math" panose="02040503050406030204" pitchFamily="18" charset="0"/>
                              <a:ea typeface="Cambria Math" panose="02040503050406030204" pitchFamily="18" charset="0"/>
                            </a:rPr>
                            <m:t>I</m:t>
                          </m:r>
                        </m:e>
                      </m:d>
                    </m:oMath>
                  </m:oMathPara>
                </a14:m>
                <a:endParaRPr lang="en-US" dirty="0"/>
              </a:p>
            </p:txBody>
          </p:sp>
        </mc:Choice>
        <mc:Fallback xmlns="">
          <p:sp>
            <p:nvSpPr>
              <p:cNvPr id="110" name="CasetăText 109">
                <a:extLst>
                  <a:ext uri="{FF2B5EF4-FFF2-40B4-BE49-F238E27FC236}">
                    <a16:creationId xmlns:a16="http://schemas.microsoft.com/office/drawing/2014/main" id="{9B29237B-219B-DD3F-BFB4-1A14DCC99955}"/>
                  </a:ext>
                </a:extLst>
              </p:cNvPr>
              <p:cNvSpPr txBox="1">
                <a:spLocks noRot="1" noChangeAspect="1" noMove="1" noResize="1" noEditPoints="1" noAdjustHandles="1" noChangeArrowheads="1" noChangeShapeType="1" noTextEdit="1"/>
              </p:cNvSpPr>
              <p:nvPr/>
            </p:nvSpPr>
            <p:spPr>
              <a:xfrm>
                <a:off x="5662612" y="5435431"/>
                <a:ext cx="2551113" cy="371127"/>
              </a:xfrm>
              <a:prstGeom prst="rect">
                <a:avLst/>
              </a:prstGeom>
              <a:blipFill>
                <a:blip r:embed="rId12"/>
                <a:stretch>
                  <a:fillRect b="-13115"/>
                </a:stretch>
              </a:blipFill>
            </p:spPr>
            <p:txBody>
              <a:bodyPr/>
              <a:lstStyle/>
              <a:p>
                <a:r>
                  <a:rPr lang="en-US">
                    <a:noFill/>
                  </a:rPr>
                  <a:t> </a:t>
                </a:r>
              </a:p>
            </p:txBody>
          </p:sp>
        </mc:Fallback>
      </mc:AlternateContent>
      <p:cxnSp>
        <p:nvCxnSpPr>
          <p:cNvPr id="116" name="Conector: curbat 115">
            <a:extLst>
              <a:ext uri="{FF2B5EF4-FFF2-40B4-BE49-F238E27FC236}">
                <a16:creationId xmlns:a16="http://schemas.microsoft.com/office/drawing/2014/main" id="{449601F6-609F-2CFA-FF16-702982411929}"/>
              </a:ext>
            </a:extLst>
          </p:cNvPr>
          <p:cNvCxnSpPr>
            <a:stCxn id="53" idx="2"/>
            <a:endCxn id="110" idx="0"/>
          </p:cNvCxnSpPr>
          <p:nvPr/>
        </p:nvCxnSpPr>
        <p:spPr>
          <a:xfrm rot="5400000">
            <a:off x="7073108" y="2462646"/>
            <a:ext cx="2837846" cy="3107724"/>
          </a:xfrm>
          <a:prstGeom prst="curvedConnector3">
            <a:avLst>
              <a:gd name="adj1" fmla="val 7114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Conector drept cu săgeată 2">
            <a:extLst>
              <a:ext uri="{FF2B5EF4-FFF2-40B4-BE49-F238E27FC236}">
                <a16:creationId xmlns:a16="http://schemas.microsoft.com/office/drawing/2014/main" id="{8696F5B0-A167-9EE3-4D9E-FD8F02FC35C6}"/>
              </a:ext>
            </a:extLst>
          </p:cNvPr>
          <p:cNvCxnSpPr>
            <a:cxnSpLocks/>
            <a:stCxn id="54" idx="2"/>
            <a:endCxn id="5" idx="0"/>
          </p:cNvCxnSpPr>
          <p:nvPr/>
        </p:nvCxnSpPr>
        <p:spPr>
          <a:xfrm flipH="1">
            <a:off x="2191107" y="4211517"/>
            <a:ext cx="448557" cy="561764"/>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5" name="CasetăText 4">
            <a:extLst>
              <a:ext uri="{FF2B5EF4-FFF2-40B4-BE49-F238E27FC236}">
                <a16:creationId xmlns:a16="http://schemas.microsoft.com/office/drawing/2014/main" id="{54FF3825-D1A5-0A0B-14D6-4CD90698F72D}"/>
              </a:ext>
            </a:extLst>
          </p:cNvPr>
          <p:cNvSpPr txBox="1"/>
          <p:nvPr/>
        </p:nvSpPr>
        <p:spPr>
          <a:xfrm>
            <a:off x="1277257" y="4773281"/>
            <a:ext cx="182770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t>Sinusoidal time embeddings</a:t>
            </a:r>
          </a:p>
        </p:txBody>
      </p:sp>
      <p:sp>
        <p:nvSpPr>
          <p:cNvPr id="9" name="CasetăText 8">
            <a:extLst>
              <a:ext uri="{FF2B5EF4-FFF2-40B4-BE49-F238E27FC236}">
                <a16:creationId xmlns:a16="http://schemas.microsoft.com/office/drawing/2014/main" id="{6B37ACF8-E719-AFDC-009A-37303FEC2734}"/>
              </a:ext>
            </a:extLst>
          </p:cNvPr>
          <p:cNvSpPr txBox="1"/>
          <p:nvPr/>
        </p:nvSpPr>
        <p:spPr>
          <a:xfrm>
            <a:off x="3104956" y="3842185"/>
            <a:ext cx="6295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MLP</a:t>
            </a:r>
          </a:p>
        </p:txBody>
      </p:sp>
    </p:spTree>
    <p:custDataLst>
      <p:tags r:id="rId1"/>
    </p:custDataLst>
    <p:extLst>
      <p:ext uri="{BB962C8B-B14F-4D97-AF65-F5344CB8AC3E}">
        <p14:creationId xmlns:p14="http://schemas.microsoft.com/office/powerpoint/2010/main" val="9104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par>
                                <p:cTn id="45" presetID="10"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10"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10" presetClass="entr" presetSubtype="0"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par>
                                <p:cTn id="54" presetID="10" presetClass="entr" presetSubtype="0" fill="hold"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fade">
                                      <p:cBhvr>
                                        <p:cTn id="56" dur="500"/>
                                        <p:tgtEl>
                                          <p:spTgt spid="6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6"/>
                                        </p:tgtEl>
                                        <p:attrNameLst>
                                          <p:attrName>style.visibility</p:attrName>
                                        </p:attrNameLst>
                                      </p:cBhvr>
                                      <p:to>
                                        <p:strVal val="visible"/>
                                      </p:to>
                                    </p:set>
                                    <p:animEffect transition="in" filter="fade">
                                      <p:cBhvr>
                                        <p:cTn id="69" dur="500"/>
                                        <p:tgtEl>
                                          <p:spTgt spid="116"/>
                                        </p:tgtEl>
                                      </p:cBhvr>
                                    </p:animEffect>
                                  </p:childTnLst>
                                </p:cTn>
                              </p:par>
                              <p:par>
                                <p:cTn id="70" presetID="10" presetClass="entr" presetSubtype="0"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0"/>
                                        </p:tgtEl>
                                        <p:attrNameLst>
                                          <p:attrName>style.visibility</p:attrName>
                                        </p:attrNameLst>
                                      </p:cBhvr>
                                      <p:to>
                                        <p:strVal val="visible"/>
                                      </p:to>
                                    </p:set>
                                    <p:animEffect transition="in" filter="fade">
                                      <p:cBhvr>
                                        <p:cTn id="75" dur="500"/>
                                        <p:tgtEl>
                                          <p:spTgt spid="11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9"/>
                                        </p:tgtEl>
                                        <p:attrNameLst>
                                          <p:attrName>style.visibility</p:attrName>
                                        </p:attrNameLst>
                                      </p:cBhvr>
                                      <p:to>
                                        <p:strVal val="visible"/>
                                      </p:to>
                                    </p:set>
                                    <p:animEffect transition="in" filter="fade">
                                      <p:cBhvr>
                                        <p:cTn id="78" dur="500"/>
                                        <p:tgtEl>
                                          <p:spTgt spid="10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
                                        </p:tgtEl>
                                        <p:attrNameLst>
                                          <p:attrName>style.visibility</p:attrName>
                                        </p:attrNameLst>
                                      </p:cBhvr>
                                      <p:to>
                                        <p:strVal val="visible"/>
                                      </p:to>
                                    </p:set>
                                    <p:animEffect transition="in" filter="fade">
                                      <p:cBhvr>
                                        <p:cTn id="86" dur="500"/>
                                        <p:tgtEl>
                                          <p:spTgt spid="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fade">
                                      <p:cBhvr>
                                        <p:cTn id="9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p:bldP spid="51" grpId="0" animBg="1"/>
      <p:bldP spid="53" grpId="0"/>
      <p:bldP spid="54" grpId="0" animBg="1"/>
      <p:bldP spid="109" grpId="0"/>
      <p:bldP spid="110" grpId="0"/>
      <p:bldP spid="5"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dirty="0"/>
              <a:t>DDPMs. Training Objective</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44204" y="777077"/>
                <a:ext cx="11150600" cy="1608261"/>
              </a:xfrm>
              <a:prstGeom prst="rect">
                <a:avLst/>
              </a:prstGeom>
              <a:noFill/>
            </p:spPr>
            <p:txBody>
              <a:bodyPr wrap="square" rtlCol="0">
                <a:spAutoFit/>
              </a:bodyPr>
              <a:lstStyle/>
              <a:p>
                <a:r>
                  <a:rPr lang="en-US" dirty="0"/>
                  <a:t>Objective function: variational bound on negative log likelihood as in VAEs, but in this case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t> is the observed variable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oMath>
                </a14:m>
                <a:r>
                  <a:rPr lang="en-US" dirty="0"/>
                  <a:t> are latent variables</a:t>
                </a:r>
                <a:r>
                  <a:rPr lang="en-US" b="0" dirty="0"/>
                  <a:t>:</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sub>
                      </m:sSub>
                      <m:d>
                        <m:dPr>
                          <m:begChr m:val="["/>
                          <m:endChr m:val="]"/>
                          <m:ctrlPr>
                            <a:rPr lang="en-US" sz="2000" i="1" smtClean="0">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a:rPr lang="en-US" sz="2000">
                                  <a:latin typeface="Cambria Math" panose="02040503050406030204" pitchFamily="18" charset="0"/>
                                </a:rPr>
                                <m:t>− </m:t>
                              </m:r>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e>
                              </m:d>
                            </m:e>
                          </m:func>
                        </m:e>
                      </m:d>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rPr>
                          </m:ctrlPr>
                        </m:funcPr>
                        <m:fName>
                          <m:r>
                            <a:rPr lang="en-US" sz="2000" i="1">
                              <a:latin typeface="Cambria Math" panose="02040503050406030204" pitchFamily="18" charset="0"/>
                            </a:rPr>
                            <m:t> </m:t>
                          </m:r>
                        </m:fName>
                        <m:e>
                          <m:sSub>
                            <m:sSubPr>
                              <m:ctrlPr>
                                <a:rPr lang="en-US" sz="2000" i="1">
                                  <a:latin typeface="Cambria Math" panose="02040503050406030204" pitchFamily="18" charset="0"/>
                                </a:rPr>
                              </m:ctrlPr>
                            </m:sSub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sub>
                          </m:sSub>
                          <m:d>
                            <m:dPr>
                              <m:begChr m:val="["/>
                              <m:endChr m:val="]"/>
                              <m:ctrlPr>
                                <a:rPr lang="en-US" sz="2000" i="1">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num>
                                    <m:den>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𝑇</m:t>
                                              </m:r>
                                            </m:sub>
                                          </m:sSub>
                                        </m:e>
                                      </m:d>
                                    </m:den>
                                  </m:f>
                                  <m:r>
                                    <a:rPr lang="en-US" sz="2000" i="1">
                                      <a:latin typeface="Cambria Math" panose="02040503050406030204" pitchFamily="18" charset="0"/>
                                    </a:rPr>
                                    <m:t> </m:t>
                                  </m:r>
                                </m:e>
                              </m:func>
                            </m:e>
                          </m:d>
                        </m:e>
                      </m:func>
                    </m:oMath>
                  </m:oMathPara>
                </a14:m>
                <a:endParaRPr lang="en-US" sz="2000" b="0" dirty="0"/>
              </a:p>
              <a:p>
                <a:endParaRPr lang="en-US"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44204" y="777077"/>
                <a:ext cx="11150600" cy="1608261"/>
              </a:xfrm>
              <a:prstGeom prst="rect">
                <a:avLst/>
              </a:prstGeom>
              <a:blipFill>
                <a:blip r:embed="rId6"/>
                <a:stretch>
                  <a:fillRect l="-492" t="-1894" r="-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2" name="CasetăText 371">
                <a:extLst>
                  <a:ext uri="{FF2B5EF4-FFF2-40B4-BE49-F238E27FC236}">
                    <a16:creationId xmlns:a16="http://schemas.microsoft.com/office/drawing/2014/main" id="{801A9549-DAAB-AA50-CE5B-82CE250DBADD}"/>
                  </a:ext>
                </a:extLst>
              </p:cNvPr>
              <p:cNvSpPr txBox="1"/>
              <p:nvPr/>
            </p:nvSpPr>
            <p:spPr>
              <a:xfrm>
                <a:off x="4337179" y="2663525"/>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372" name="CasetăText 371">
                <a:extLst>
                  <a:ext uri="{FF2B5EF4-FFF2-40B4-BE49-F238E27FC236}">
                    <a16:creationId xmlns:a16="http://schemas.microsoft.com/office/drawing/2014/main" id="{801A9549-DAAB-AA50-CE5B-82CE250DBADD}"/>
                  </a:ext>
                </a:extLst>
              </p:cNvPr>
              <p:cNvSpPr txBox="1">
                <a:spLocks noRot="1" noChangeAspect="1" noMove="1" noResize="1" noEditPoints="1" noAdjustHandles="1" noChangeArrowheads="1" noChangeShapeType="1" noTextEdit="1"/>
              </p:cNvSpPr>
              <p:nvPr/>
            </p:nvSpPr>
            <p:spPr>
              <a:xfrm>
                <a:off x="4337179" y="2663525"/>
                <a:ext cx="36576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4" name="CasetăText 373">
                <a:extLst>
                  <a:ext uri="{FF2B5EF4-FFF2-40B4-BE49-F238E27FC236}">
                    <a16:creationId xmlns:a16="http://schemas.microsoft.com/office/drawing/2014/main" id="{F29CEEA7-1415-2B3D-7445-5B589DDEF43E}"/>
                  </a:ext>
                </a:extLst>
              </p:cNvPr>
              <p:cNvSpPr txBox="1"/>
              <p:nvPr/>
            </p:nvSpPr>
            <p:spPr>
              <a:xfrm>
                <a:off x="4769786" y="2566607"/>
                <a:ext cx="1857924" cy="3159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𝒩</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𝑥</m:t>
                          </m:r>
                        </m:e>
                        <m:sub>
                          <m:r>
                            <a:rPr lang="en-US" sz="1200" b="0" i="1" smtClean="0">
                              <a:latin typeface="Cambria Math" panose="02040503050406030204" pitchFamily="18" charset="0"/>
                              <a:ea typeface="Cambria Math" panose="02040503050406030204" pitchFamily="18" charset="0"/>
                            </a:rPr>
                            <m:t>1</m:t>
                          </m:r>
                        </m:sub>
                      </m:sSub>
                      <m:r>
                        <a:rPr lang="en-US" sz="1200" b="0" i="1" smtClean="0">
                          <a:latin typeface="Cambria Math" panose="02040503050406030204" pitchFamily="18" charset="0"/>
                          <a:ea typeface="Cambria Math" panose="02040503050406030204" pitchFamily="18" charset="0"/>
                        </a:rPr>
                        <m:t>;</m:t>
                      </m:r>
                      <m:rad>
                        <m:radPr>
                          <m:degHide m:val="on"/>
                          <m:ctrlPr>
                            <a:rPr lang="en-US" sz="1200" b="0" i="1" smtClean="0">
                              <a:latin typeface="Cambria Math" panose="02040503050406030204" pitchFamily="18" charset="0"/>
                              <a:ea typeface="Cambria Math" panose="02040503050406030204" pitchFamily="18" charset="0"/>
                            </a:rPr>
                          </m:ctrlPr>
                        </m:radPr>
                        <m:deg/>
                        <m:e>
                          <m:r>
                            <a:rPr lang="en-US" sz="1200" b="0" i="1" smtClean="0">
                              <a:latin typeface="Cambria Math" panose="02040503050406030204" pitchFamily="18" charset="0"/>
                              <a:ea typeface="Cambria Math" panose="02040503050406030204" pitchFamily="18" charset="0"/>
                            </a:rPr>
                            <m:t>1−</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𝛽</m:t>
                              </m:r>
                            </m:e>
                            <m:sub>
                              <m:r>
                                <a:rPr lang="en-US" sz="1200" b="0" i="1" smtClean="0">
                                  <a:latin typeface="Cambria Math" panose="02040503050406030204" pitchFamily="18" charset="0"/>
                                  <a:ea typeface="Cambria Math" panose="02040503050406030204" pitchFamily="18" charset="0"/>
                                </a:rPr>
                                <m:t>1</m:t>
                              </m:r>
                            </m:sub>
                          </m:sSub>
                        </m:e>
                      </m:rad>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𝑥</m:t>
                          </m:r>
                        </m:e>
                        <m:sub>
                          <m:r>
                            <a:rPr lang="en-US" sz="1200" b="0" i="1" smtClean="0">
                              <a:latin typeface="Cambria Math" panose="02040503050406030204" pitchFamily="18" charset="0"/>
                              <a:ea typeface="Cambria Math" panose="02040503050406030204" pitchFamily="18" charset="0"/>
                            </a:rPr>
                            <m:t>0</m:t>
                          </m:r>
                        </m:sub>
                      </m:sSub>
                      <m:r>
                        <a:rPr lang="en-US" sz="1200" b="0" i="1" smtClean="0">
                          <a:latin typeface="Cambria Math" panose="02040503050406030204" pitchFamily="18" charset="0"/>
                          <a:ea typeface="Cambria Math" panose="02040503050406030204" pitchFamily="18" charset="0"/>
                        </a:rPr>
                        <m:t>, </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𝛽</m:t>
                          </m:r>
                        </m:e>
                        <m:sub>
                          <m:r>
                            <a:rPr lang="en-US" sz="1200" b="0" i="1" smtClean="0">
                              <a:latin typeface="Cambria Math" panose="02040503050406030204" pitchFamily="18" charset="0"/>
                              <a:ea typeface="Cambria Math" panose="02040503050406030204" pitchFamily="18" charset="0"/>
                            </a:rPr>
                            <m:t>1</m:t>
                          </m:r>
                        </m:sub>
                      </m:sSub>
                      <m:r>
                        <m:rPr>
                          <m:sty m:val="p"/>
                        </m:rPr>
                        <a:rPr lang="en-US" sz="1200" b="0" i="0" smtClean="0">
                          <a:latin typeface="Cambria Math" panose="02040503050406030204" pitchFamily="18" charset="0"/>
                          <a:ea typeface="Cambria Math" panose="02040503050406030204" pitchFamily="18" charset="0"/>
                        </a:rPr>
                        <m:t>I</m:t>
                      </m:r>
                      <m:r>
                        <a:rPr lang="en-US" sz="1200" b="0" i="1" smtClean="0">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374" name="CasetăText 373">
                <a:extLst>
                  <a:ext uri="{FF2B5EF4-FFF2-40B4-BE49-F238E27FC236}">
                    <a16:creationId xmlns:a16="http://schemas.microsoft.com/office/drawing/2014/main" id="{F29CEEA7-1415-2B3D-7445-5B589DDEF43E}"/>
                  </a:ext>
                </a:extLst>
              </p:cNvPr>
              <p:cNvSpPr txBox="1">
                <a:spLocks noRot="1" noChangeAspect="1" noMove="1" noResize="1" noEditPoints="1" noAdjustHandles="1" noChangeArrowheads="1" noChangeShapeType="1" noTextEdit="1"/>
              </p:cNvSpPr>
              <p:nvPr/>
            </p:nvSpPr>
            <p:spPr>
              <a:xfrm>
                <a:off x="4769786" y="2566607"/>
                <a:ext cx="1857924" cy="315984"/>
              </a:xfrm>
              <a:prstGeom prst="rect">
                <a:avLst/>
              </a:prstGeom>
              <a:blipFill>
                <a:blip r:embed="rId8"/>
                <a:stretch>
                  <a:fillRect b="-5769"/>
                </a:stretch>
              </a:blipFill>
            </p:spPr>
            <p:txBody>
              <a:bodyPr/>
              <a:lstStyle/>
              <a:p>
                <a:r>
                  <a:rPr lang="en-US">
                    <a:noFill/>
                  </a:rPr>
                  <a:t> </a:t>
                </a:r>
              </a:p>
            </p:txBody>
          </p:sp>
        </mc:Fallback>
      </mc:AlternateContent>
      <p:cxnSp>
        <p:nvCxnSpPr>
          <p:cNvPr id="376" name="Conector drept cu săgeată 375">
            <a:extLst>
              <a:ext uri="{FF2B5EF4-FFF2-40B4-BE49-F238E27FC236}">
                <a16:creationId xmlns:a16="http://schemas.microsoft.com/office/drawing/2014/main" id="{34C91BF0-3D45-8A48-253F-863F9806BC92}"/>
              </a:ext>
            </a:extLst>
          </p:cNvPr>
          <p:cNvCxnSpPr>
            <a:cxnSpLocks/>
            <a:stCxn id="372" idx="3"/>
            <a:endCxn id="378" idx="1"/>
          </p:cNvCxnSpPr>
          <p:nvPr/>
        </p:nvCxnSpPr>
        <p:spPr>
          <a:xfrm>
            <a:off x="4702939" y="2848191"/>
            <a:ext cx="19362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78" name="CasetăText 377">
                <a:extLst>
                  <a:ext uri="{FF2B5EF4-FFF2-40B4-BE49-F238E27FC236}">
                    <a16:creationId xmlns:a16="http://schemas.microsoft.com/office/drawing/2014/main" id="{AED2E7A6-0633-5496-3F2E-EE97C901BAF5}"/>
                  </a:ext>
                </a:extLst>
              </p:cNvPr>
              <p:cNvSpPr txBox="1"/>
              <p:nvPr/>
            </p:nvSpPr>
            <p:spPr>
              <a:xfrm>
                <a:off x="6639163" y="2663525"/>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378" name="CasetăText 377">
                <a:extLst>
                  <a:ext uri="{FF2B5EF4-FFF2-40B4-BE49-F238E27FC236}">
                    <a16:creationId xmlns:a16="http://schemas.microsoft.com/office/drawing/2014/main" id="{AED2E7A6-0633-5496-3F2E-EE97C901BAF5}"/>
                  </a:ext>
                </a:extLst>
              </p:cNvPr>
              <p:cNvSpPr txBox="1">
                <a:spLocks noRot="1" noChangeAspect="1" noMove="1" noResize="1" noEditPoints="1" noAdjustHandles="1" noChangeArrowheads="1" noChangeShapeType="1" noTextEdit="1"/>
              </p:cNvSpPr>
              <p:nvPr/>
            </p:nvSpPr>
            <p:spPr>
              <a:xfrm>
                <a:off x="6639163" y="2663525"/>
                <a:ext cx="365760" cy="369332"/>
              </a:xfrm>
              <a:prstGeom prst="rect">
                <a:avLst/>
              </a:prstGeom>
              <a:blipFill>
                <a:blip r:embed="rId9"/>
                <a:stretch>
                  <a:fillRect/>
                </a:stretch>
              </a:blipFill>
            </p:spPr>
            <p:txBody>
              <a:bodyPr/>
              <a:lstStyle/>
              <a:p>
                <a:r>
                  <a:rPr lang="en-US">
                    <a:noFill/>
                  </a:rPr>
                  <a:t> </a:t>
                </a:r>
              </a:p>
            </p:txBody>
          </p:sp>
        </mc:Fallback>
      </mc:AlternateContent>
      <p:sp>
        <p:nvSpPr>
          <p:cNvPr id="380" name="CasetăText 379">
            <a:extLst>
              <a:ext uri="{FF2B5EF4-FFF2-40B4-BE49-F238E27FC236}">
                <a16:creationId xmlns:a16="http://schemas.microsoft.com/office/drawing/2014/main" id="{E180C333-2723-13FF-3C92-33E269453CE1}"/>
              </a:ext>
            </a:extLst>
          </p:cNvPr>
          <p:cNvSpPr txBox="1"/>
          <p:nvPr/>
        </p:nvSpPr>
        <p:spPr>
          <a:xfrm>
            <a:off x="7238574" y="2663525"/>
            <a:ext cx="261683" cy="369332"/>
          </a:xfrm>
          <a:prstGeom prst="rect">
            <a:avLst/>
          </a:prstGeom>
          <a:noFill/>
        </p:spPr>
        <p:txBody>
          <a:bodyPr wrap="square" rtlCol="0">
            <a:spAutoFit/>
          </a:bodyPr>
          <a:lstStyle/>
          <a:p>
            <a:r>
              <a:rPr lang="en-US" dirty="0"/>
              <a:t>…</a:t>
            </a:r>
          </a:p>
        </p:txBody>
      </p:sp>
      <p:cxnSp>
        <p:nvCxnSpPr>
          <p:cNvPr id="383" name="Conector drept cu săgeată 382">
            <a:extLst>
              <a:ext uri="{FF2B5EF4-FFF2-40B4-BE49-F238E27FC236}">
                <a16:creationId xmlns:a16="http://schemas.microsoft.com/office/drawing/2014/main" id="{D40AEC12-5D35-BE71-B58B-7A4E71577E11}"/>
              </a:ext>
            </a:extLst>
          </p:cNvPr>
          <p:cNvCxnSpPr>
            <a:cxnSpLocks/>
            <a:stCxn id="378" idx="3"/>
            <a:endCxn id="380" idx="1"/>
          </p:cNvCxnSpPr>
          <p:nvPr/>
        </p:nvCxnSpPr>
        <p:spPr>
          <a:xfrm>
            <a:off x="7004923" y="2848191"/>
            <a:ext cx="2336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9" name="Conector drept cu săgeată 388">
            <a:extLst>
              <a:ext uri="{FF2B5EF4-FFF2-40B4-BE49-F238E27FC236}">
                <a16:creationId xmlns:a16="http://schemas.microsoft.com/office/drawing/2014/main" id="{407C1976-8508-2483-50F2-00C76DDDFA98}"/>
              </a:ext>
            </a:extLst>
          </p:cNvPr>
          <p:cNvCxnSpPr>
            <a:cxnSpLocks/>
            <a:stCxn id="380" idx="3"/>
            <a:endCxn id="391" idx="1"/>
          </p:cNvCxnSpPr>
          <p:nvPr/>
        </p:nvCxnSpPr>
        <p:spPr>
          <a:xfrm>
            <a:off x="7500257" y="2848191"/>
            <a:ext cx="2104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1" name="CasetăText 390">
                <a:extLst>
                  <a:ext uri="{FF2B5EF4-FFF2-40B4-BE49-F238E27FC236}">
                    <a16:creationId xmlns:a16="http://schemas.microsoft.com/office/drawing/2014/main" id="{2A09AAAE-E6C2-4C13-3FA1-3E2C1FE1CE97}"/>
                  </a:ext>
                </a:extLst>
              </p:cNvPr>
              <p:cNvSpPr txBox="1"/>
              <p:nvPr/>
            </p:nvSpPr>
            <p:spPr>
              <a:xfrm>
                <a:off x="7710682" y="2663525"/>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dirty="0"/>
              </a:p>
            </p:txBody>
          </p:sp>
        </mc:Choice>
        <mc:Fallback xmlns="">
          <p:sp>
            <p:nvSpPr>
              <p:cNvPr id="391" name="CasetăText 390">
                <a:extLst>
                  <a:ext uri="{FF2B5EF4-FFF2-40B4-BE49-F238E27FC236}">
                    <a16:creationId xmlns:a16="http://schemas.microsoft.com/office/drawing/2014/main" id="{2A09AAAE-E6C2-4C13-3FA1-3E2C1FE1CE97}"/>
                  </a:ext>
                </a:extLst>
              </p:cNvPr>
              <p:cNvSpPr txBox="1">
                <a:spLocks noRot="1" noChangeAspect="1" noMove="1" noResize="1" noEditPoints="1" noAdjustHandles="1" noChangeArrowheads="1" noChangeShapeType="1" noTextEdit="1"/>
              </p:cNvSpPr>
              <p:nvPr/>
            </p:nvSpPr>
            <p:spPr>
              <a:xfrm>
                <a:off x="7710682" y="2663525"/>
                <a:ext cx="365760" cy="369332"/>
              </a:xfrm>
              <a:prstGeom prst="rect">
                <a:avLst/>
              </a:prstGeom>
              <a:blipFill>
                <a:blip r:embed="rId10"/>
                <a:stretch>
                  <a:fillRect r="-1613"/>
                </a:stretch>
              </a:blipFill>
            </p:spPr>
            <p:txBody>
              <a:bodyPr/>
              <a:lstStyle/>
              <a:p>
                <a:r>
                  <a:rPr lang="en-US">
                    <a:noFill/>
                  </a:rPr>
                  <a:t> </a:t>
                </a:r>
              </a:p>
            </p:txBody>
          </p:sp>
        </mc:Fallback>
      </mc:AlternateContent>
      <p:sp>
        <p:nvSpPr>
          <p:cNvPr id="393" name="Dreptunghi 392">
            <a:extLst>
              <a:ext uri="{FF2B5EF4-FFF2-40B4-BE49-F238E27FC236}">
                <a16:creationId xmlns:a16="http://schemas.microsoft.com/office/drawing/2014/main" id="{D0C399B2-6B02-A8CD-C010-74355CF44858}"/>
              </a:ext>
            </a:extLst>
          </p:cNvPr>
          <p:cNvSpPr/>
          <p:nvPr/>
        </p:nvSpPr>
        <p:spPr>
          <a:xfrm>
            <a:off x="4262535" y="2228836"/>
            <a:ext cx="3927192" cy="830896"/>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5" name="CasetăText 394">
                <a:extLst>
                  <a:ext uri="{FF2B5EF4-FFF2-40B4-BE49-F238E27FC236}">
                    <a16:creationId xmlns:a16="http://schemas.microsoft.com/office/drawing/2014/main" id="{EB0A13AA-0462-9014-EC6D-7A282216F6CF}"/>
                  </a:ext>
                </a:extLst>
              </p:cNvPr>
              <p:cNvSpPr txBox="1"/>
              <p:nvPr/>
            </p:nvSpPr>
            <p:spPr>
              <a:xfrm>
                <a:off x="7240378" y="2217838"/>
                <a:ext cx="107622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r>
                            <a:rPr lang="en-US" sz="1400" b="0" i="1" smtClean="0">
                              <a:latin typeface="Cambria Math" panose="02040503050406030204" pitchFamily="18" charset="0"/>
                            </a:rPr>
                            <m:t>𝑇</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oMath>
                  </m:oMathPara>
                </a14:m>
                <a:endParaRPr lang="en-US" sz="1400" dirty="0"/>
              </a:p>
            </p:txBody>
          </p:sp>
        </mc:Choice>
        <mc:Fallback xmlns="">
          <p:sp>
            <p:nvSpPr>
              <p:cNvPr id="395" name="CasetăText 394">
                <a:extLst>
                  <a:ext uri="{FF2B5EF4-FFF2-40B4-BE49-F238E27FC236}">
                    <a16:creationId xmlns:a16="http://schemas.microsoft.com/office/drawing/2014/main" id="{EB0A13AA-0462-9014-EC6D-7A282216F6CF}"/>
                  </a:ext>
                </a:extLst>
              </p:cNvPr>
              <p:cNvSpPr txBox="1">
                <a:spLocks noRot="1" noChangeAspect="1" noMove="1" noResize="1" noEditPoints="1" noAdjustHandles="1" noChangeArrowheads="1" noChangeShapeType="1" noTextEdit="1"/>
              </p:cNvSpPr>
              <p:nvPr/>
            </p:nvSpPr>
            <p:spPr>
              <a:xfrm>
                <a:off x="7240378" y="2217838"/>
                <a:ext cx="1076221"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6" name="CasetăText 395">
                <a:extLst>
                  <a:ext uri="{FF2B5EF4-FFF2-40B4-BE49-F238E27FC236}">
                    <a16:creationId xmlns:a16="http://schemas.microsoft.com/office/drawing/2014/main" id="{E8338EE7-D912-7FE2-979D-CBEE1BB0854F}"/>
                  </a:ext>
                </a:extLst>
              </p:cNvPr>
              <p:cNvSpPr txBox="1"/>
              <p:nvPr/>
            </p:nvSpPr>
            <p:spPr>
              <a:xfrm>
                <a:off x="4379804" y="3792668"/>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m:oMathPara>
                </a14:m>
                <a:endParaRPr lang="en-US" dirty="0"/>
              </a:p>
            </p:txBody>
          </p:sp>
        </mc:Choice>
        <mc:Fallback xmlns="">
          <p:sp>
            <p:nvSpPr>
              <p:cNvPr id="396" name="CasetăText 395">
                <a:extLst>
                  <a:ext uri="{FF2B5EF4-FFF2-40B4-BE49-F238E27FC236}">
                    <a16:creationId xmlns:a16="http://schemas.microsoft.com/office/drawing/2014/main" id="{E8338EE7-D912-7FE2-979D-CBEE1BB0854F}"/>
                  </a:ext>
                </a:extLst>
              </p:cNvPr>
              <p:cNvSpPr txBox="1">
                <a:spLocks noRot="1" noChangeAspect="1" noMove="1" noResize="1" noEditPoints="1" noAdjustHandles="1" noChangeArrowheads="1" noChangeShapeType="1" noTextEdit="1"/>
              </p:cNvSpPr>
              <p:nvPr/>
            </p:nvSpPr>
            <p:spPr>
              <a:xfrm>
                <a:off x="4379804" y="3792668"/>
                <a:ext cx="365760" cy="369332"/>
              </a:xfrm>
              <a:prstGeom prst="rect">
                <a:avLst/>
              </a:prstGeom>
              <a:blipFill>
                <a:blip r:embed="rId12"/>
                <a:stretch>
                  <a:fillRect/>
                </a:stretch>
              </a:blipFill>
            </p:spPr>
            <p:txBody>
              <a:bodyPr/>
              <a:lstStyle/>
              <a:p>
                <a:r>
                  <a:rPr lang="en-US">
                    <a:noFill/>
                  </a:rPr>
                  <a:t> </a:t>
                </a:r>
              </a:p>
            </p:txBody>
          </p:sp>
        </mc:Fallback>
      </mc:AlternateContent>
      <p:cxnSp>
        <p:nvCxnSpPr>
          <p:cNvPr id="398" name="Conector drept cu săgeată 397">
            <a:extLst>
              <a:ext uri="{FF2B5EF4-FFF2-40B4-BE49-F238E27FC236}">
                <a16:creationId xmlns:a16="http://schemas.microsoft.com/office/drawing/2014/main" id="{47B86BA3-9480-D9DD-B1AD-82519729624A}"/>
              </a:ext>
            </a:extLst>
          </p:cNvPr>
          <p:cNvCxnSpPr>
            <a:cxnSpLocks/>
            <a:stCxn id="403" idx="1"/>
            <a:endCxn id="400" idx="3"/>
          </p:cNvCxnSpPr>
          <p:nvPr/>
        </p:nvCxnSpPr>
        <p:spPr>
          <a:xfrm flipH="1" flipV="1">
            <a:off x="5803196" y="3973074"/>
            <a:ext cx="1950111" cy="42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9" name="CasetăText 398">
                <a:extLst>
                  <a:ext uri="{FF2B5EF4-FFF2-40B4-BE49-F238E27FC236}">
                    <a16:creationId xmlns:a16="http://schemas.microsoft.com/office/drawing/2014/main" id="{46FE7F28-09C3-6354-F31B-E9EBA3E30E0B}"/>
                  </a:ext>
                </a:extLst>
              </p:cNvPr>
              <p:cNvSpPr txBox="1"/>
              <p:nvPr/>
            </p:nvSpPr>
            <p:spPr>
              <a:xfrm>
                <a:off x="4976035" y="3795614"/>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399" name="CasetăText 398">
                <a:extLst>
                  <a:ext uri="{FF2B5EF4-FFF2-40B4-BE49-F238E27FC236}">
                    <a16:creationId xmlns:a16="http://schemas.microsoft.com/office/drawing/2014/main" id="{46FE7F28-09C3-6354-F31B-E9EBA3E30E0B}"/>
                  </a:ext>
                </a:extLst>
              </p:cNvPr>
              <p:cNvSpPr txBox="1">
                <a:spLocks noRot="1" noChangeAspect="1" noMove="1" noResize="1" noEditPoints="1" noAdjustHandles="1" noChangeArrowheads="1" noChangeShapeType="1" noTextEdit="1"/>
              </p:cNvSpPr>
              <p:nvPr/>
            </p:nvSpPr>
            <p:spPr>
              <a:xfrm>
                <a:off x="4976035" y="3795614"/>
                <a:ext cx="365760" cy="369332"/>
              </a:xfrm>
              <a:prstGeom prst="rect">
                <a:avLst/>
              </a:prstGeom>
              <a:blipFill>
                <a:blip r:embed="rId13"/>
                <a:stretch>
                  <a:fillRect/>
                </a:stretch>
              </a:blipFill>
            </p:spPr>
            <p:txBody>
              <a:bodyPr/>
              <a:lstStyle/>
              <a:p>
                <a:r>
                  <a:rPr lang="en-US">
                    <a:noFill/>
                  </a:rPr>
                  <a:t> </a:t>
                </a:r>
              </a:p>
            </p:txBody>
          </p:sp>
        </mc:Fallback>
      </mc:AlternateContent>
      <p:sp>
        <p:nvSpPr>
          <p:cNvPr id="400" name="CasetăText 399">
            <a:extLst>
              <a:ext uri="{FF2B5EF4-FFF2-40B4-BE49-F238E27FC236}">
                <a16:creationId xmlns:a16="http://schemas.microsoft.com/office/drawing/2014/main" id="{1F1C0E7D-2855-4645-D1B4-6C34960C6B13}"/>
              </a:ext>
            </a:extLst>
          </p:cNvPr>
          <p:cNvSpPr txBox="1"/>
          <p:nvPr/>
        </p:nvSpPr>
        <p:spPr>
          <a:xfrm>
            <a:off x="5541513" y="3788408"/>
            <a:ext cx="261683" cy="369332"/>
          </a:xfrm>
          <a:prstGeom prst="rect">
            <a:avLst/>
          </a:prstGeom>
          <a:noFill/>
        </p:spPr>
        <p:txBody>
          <a:bodyPr wrap="square" rtlCol="0">
            <a:spAutoFit/>
          </a:bodyPr>
          <a:lstStyle/>
          <a:p>
            <a:r>
              <a:rPr lang="en-US" dirty="0"/>
              <a:t>…</a:t>
            </a:r>
          </a:p>
        </p:txBody>
      </p:sp>
      <p:cxnSp>
        <p:nvCxnSpPr>
          <p:cNvPr id="401" name="Conector drept cu săgeată 400">
            <a:extLst>
              <a:ext uri="{FF2B5EF4-FFF2-40B4-BE49-F238E27FC236}">
                <a16:creationId xmlns:a16="http://schemas.microsoft.com/office/drawing/2014/main" id="{0786B46E-8D37-BF9B-CB7C-3DA7DE339DB8}"/>
              </a:ext>
            </a:extLst>
          </p:cNvPr>
          <p:cNvCxnSpPr>
            <a:cxnSpLocks/>
            <a:stCxn id="399" idx="1"/>
            <a:endCxn id="396" idx="3"/>
          </p:cNvCxnSpPr>
          <p:nvPr/>
        </p:nvCxnSpPr>
        <p:spPr>
          <a:xfrm flipH="1" flipV="1">
            <a:off x="4745564" y="3977334"/>
            <a:ext cx="230471" cy="29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2" name="Conector drept cu săgeată 401">
            <a:extLst>
              <a:ext uri="{FF2B5EF4-FFF2-40B4-BE49-F238E27FC236}">
                <a16:creationId xmlns:a16="http://schemas.microsoft.com/office/drawing/2014/main" id="{6F57CE5A-53C0-0D61-61BA-3942F7EB8B67}"/>
              </a:ext>
            </a:extLst>
          </p:cNvPr>
          <p:cNvCxnSpPr>
            <a:cxnSpLocks/>
            <a:stCxn id="400" idx="1"/>
            <a:endCxn id="399" idx="3"/>
          </p:cNvCxnSpPr>
          <p:nvPr/>
        </p:nvCxnSpPr>
        <p:spPr>
          <a:xfrm flipH="1">
            <a:off x="5341795" y="3973074"/>
            <a:ext cx="199718" cy="7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03" name="CasetăText 402">
                <a:extLst>
                  <a:ext uri="{FF2B5EF4-FFF2-40B4-BE49-F238E27FC236}">
                    <a16:creationId xmlns:a16="http://schemas.microsoft.com/office/drawing/2014/main" id="{43D6DA3E-BCCC-B2B6-0C3F-7A061C739164}"/>
                  </a:ext>
                </a:extLst>
              </p:cNvPr>
              <p:cNvSpPr txBox="1"/>
              <p:nvPr/>
            </p:nvSpPr>
            <p:spPr>
              <a:xfrm>
                <a:off x="7753307" y="3792668"/>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𝑇</m:t>
                          </m:r>
                        </m:sub>
                      </m:sSub>
                    </m:oMath>
                  </m:oMathPara>
                </a14:m>
                <a:endParaRPr lang="en-US" dirty="0"/>
              </a:p>
            </p:txBody>
          </p:sp>
        </mc:Choice>
        <mc:Fallback xmlns="">
          <p:sp>
            <p:nvSpPr>
              <p:cNvPr id="403" name="CasetăText 402">
                <a:extLst>
                  <a:ext uri="{FF2B5EF4-FFF2-40B4-BE49-F238E27FC236}">
                    <a16:creationId xmlns:a16="http://schemas.microsoft.com/office/drawing/2014/main" id="{43D6DA3E-BCCC-B2B6-0C3F-7A061C739164}"/>
                  </a:ext>
                </a:extLst>
              </p:cNvPr>
              <p:cNvSpPr txBox="1">
                <a:spLocks noRot="1" noChangeAspect="1" noMove="1" noResize="1" noEditPoints="1" noAdjustHandles="1" noChangeArrowheads="1" noChangeShapeType="1" noTextEdit="1"/>
              </p:cNvSpPr>
              <p:nvPr/>
            </p:nvSpPr>
            <p:spPr>
              <a:xfrm>
                <a:off x="7753307" y="3792668"/>
                <a:ext cx="365760" cy="369332"/>
              </a:xfrm>
              <a:prstGeom prst="rect">
                <a:avLst/>
              </a:prstGeom>
              <a:blipFill>
                <a:blip r:embed="rId14"/>
                <a:stretch>
                  <a:fillRect r="-1613"/>
                </a:stretch>
              </a:blipFill>
            </p:spPr>
            <p:txBody>
              <a:bodyPr/>
              <a:lstStyle/>
              <a:p>
                <a:r>
                  <a:rPr lang="en-US">
                    <a:noFill/>
                  </a:rPr>
                  <a:t> </a:t>
                </a:r>
              </a:p>
            </p:txBody>
          </p:sp>
        </mc:Fallback>
      </mc:AlternateContent>
      <p:sp>
        <p:nvSpPr>
          <p:cNvPr id="405" name="Dreptunghi 404">
            <a:extLst>
              <a:ext uri="{FF2B5EF4-FFF2-40B4-BE49-F238E27FC236}">
                <a16:creationId xmlns:a16="http://schemas.microsoft.com/office/drawing/2014/main" id="{05B28249-AF97-C9B4-1392-FAC1AC2EC814}"/>
              </a:ext>
            </a:extLst>
          </p:cNvPr>
          <p:cNvSpPr/>
          <p:nvPr/>
        </p:nvSpPr>
        <p:spPr>
          <a:xfrm>
            <a:off x="4262535" y="3360176"/>
            <a:ext cx="3927192" cy="830896"/>
          </a:xfrm>
          <a:prstGeom prst="rect">
            <a:avLst/>
          </a:prstGeom>
          <a:noFill/>
          <a:ln w="28575">
            <a:headEnd type="none" w="med" len="med"/>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6" name="CasetăText 405">
                <a:extLst>
                  <a:ext uri="{FF2B5EF4-FFF2-40B4-BE49-F238E27FC236}">
                    <a16:creationId xmlns:a16="http://schemas.microsoft.com/office/drawing/2014/main" id="{50320237-21FB-31B9-CF52-08A62224969F}"/>
                  </a:ext>
                </a:extLst>
              </p:cNvPr>
              <p:cNvSpPr txBox="1"/>
              <p:nvPr/>
            </p:nvSpPr>
            <p:spPr>
              <a:xfrm>
                <a:off x="7201250" y="3334202"/>
                <a:ext cx="107622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ea typeface="Cambria Math" panose="02040503050406030204" pitchFamily="18" charset="0"/>
                            </a:rPr>
                            <m:t>𝜃</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𝑥</m:t>
                          </m:r>
                        </m:e>
                        <m:sub>
                          <m:r>
                            <a:rPr lang="en-US" sz="1400" b="0" i="1" smtClean="0">
                              <a:latin typeface="Cambria Math" panose="02040503050406030204" pitchFamily="18" charset="0"/>
                              <a:ea typeface="Cambria Math" panose="02040503050406030204" pitchFamily="18" charset="0"/>
                            </a:rPr>
                            <m:t>0</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1:</m:t>
                          </m:r>
                          <m:r>
                            <a:rPr lang="en-US" sz="1400" b="0" i="1" smtClean="0">
                              <a:latin typeface="Cambria Math" panose="02040503050406030204" pitchFamily="18" charset="0"/>
                            </a:rPr>
                            <m:t>𝑇</m:t>
                          </m:r>
                        </m:sub>
                      </m:sSub>
                      <m:r>
                        <a:rPr lang="en-US" sz="1400" b="0" i="1" smtClean="0">
                          <a:latin typeface="Cambria Math" panose="02040503050406030204" pitchFamily="18" charset="0"/>
                        </a:rPr>
                        <m:t>)</m:t>
                      </m:r>
                    </m:oMath>
                  </m:oMathPara>
                </a14:m>
                <a:endParaRPr lang="en-US" sz="1400" dirty="0"/>
              </a:p>
            </p:txBody>
          </p:sp>
        </mc:Choice>
        <mc:Fallback xmlns="">
          <p:sp>
            <p:nvSpPr>
              <p:cNvPr id="406" name="CasetăText 405">
                <a:extLst>
                  <a:ext uri="{FF2B5EF4-FFF2-40B4-BE49-F238E27FC236}">
                    <a16:creationId xmlns:a16="http://schemas.microsoft.com/office/drawing/2014/main" id="{50320237-21FB-31B9-CF52-08A62224969F}"/>
                  </a:ext>
                </a:extLst>
              </p:cNvPr>
              <p:cNvSpPr txBox="1">
                <a:spLocks noRot="1" noChangeAspect="1" noMove="1" noResize="1" noEditPoints="1" noAdjustHandles="1" noChangeArrowheads="1" noChangeShapeType="1" noTextEdit="1"/>
              </p:cNvSpPr>
              <p:nvPr/>
            </p:nvSpPr>
            <p:spPr>
              <a:xfrm>
                <a:off x="7201250" y="3334202"/>
                <a:ext cx="1076221" cy="307777"/>
              </a:xfrm>
              <a:prstGeom prst="rect">
                <a:avLst/>
              </a:prstGeom>
              <a:blipFill>
                <a:blip r:embed="rId15"/>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9" name="CasetăText 418">
                <a:extLst>
                  <a:ext uri="{FF2B5EF4-FFF2-40B4-BE49-F238E27FC236}">
                    <a16:creationId xmlns:a16="http://schemas.microsoft.com/office/drawing/2014/main" id="{D6EBFC39-E65D-1691-7E9C-3485D0D44B88}"/>
                  </a:ext>
                </a:extLst>
              </p:cNvPr>
              <p:cNvSpPr txBox="1"/>
              <p:nvPr/>
            </p:nvSpPr>
            <p:spPr>
              <a:xfrm>
                <a:off x="6064879" y="3703434"/>
                <a:ext cx="1674254" cy="286159"/>
              </a:xfrm>
              <a:prstGeom prst="rect">
                <a:avLst/>
              </a:prstGeom>
              <a:noFill/>
            </p:spPr>
            <p:txBody>
              <a:bodyPr wrap="square">
                <a:spAutoFit/>
              </a:bodyPr>
              <a:lstStyle/>
              <a:p>
                <a14:m>
                  <m:oMath xmlns:m="http://schemas.openxmlformats.org/officeDocument/2006/math">
                    <m:r>
                      <a:rPr lang="en-US" sz="1200" b="0" i="1" smtClean="0">
                        <a:latin typeface="Cambria Math" panose="02040503050406030204" pitchFamily="18" charset="0"/>
                        <a:ea typeface="Cambria Math" panose="02040503050406030204" pitchFamily="18" charset="0"/>
                      </a:rPr>
                      <m:t>𝒩</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𝑥</m:t>
                        </m:r>
                      </m:e>
                      <m:sub>
                        <m:r>
                          <a:rPr lang="en-US" sz="1200" b="0" i="1" smtClean="0">
                            <a:latin typeface="Cambria Math" panose="02040503050406030204" pitchFamily="18" charset="0"/>
                            <a:ea typeface="Cambria Math" panose="02040503050406030204" pitchFamily="18" charset="0"/>
                          </a:rPr>
                          <m:t>𝑡</m:t>
                        </m:r>
                        <m:r>
                          <a:rPr lang="en-US" sz="1200" b="0" i="1" smtClean="0">
                            <a:latin typeface="Cambria Math" panose="02040503050406030204" pitchFamily="18" charset="0"/>
                            <a:ea typeface="Cambria Math" panose="02040503050406030204" pitchFamily="18" charset="0"/>
                          </a:rPr>
                          <m:t>−1</m:t>
                        </m:r>
                      </m:sub>
                    </m:sSub>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𝜇</m:t>
                        </m:r>
                      </m:e>
                      <m:sub>
                        <m:r>
                          <a:rPr lang="en-US" sz="1200" b="0" i="1" smtClean="0">
                            <a:latin typeface="Cambria Math" panose="02040503050406030204" pitchFamily="18" charset="0"/>
                            <a:ea typeface="Cambria Math" panose="02040503050406030204" pitchFamily="18" charset="0"/>
                          </a:rPr>
                          <m:t>𝜃</m:t>
                        </m:r>
                      </m:sub>
                    </m:sSub>
                    <m:d>
                      <m:dPr>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𝑡</m:t>
                            </m:r>
                          </m:sub>
                        </m:sSub>
                        <m:r>
                          <a:rPr lang="en-US" sz="1200" i="1">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𝑡</m:t>
                        </m:r>
                      </m:e>
                    </m:d>
                    <m:r>
                      <a:rPr lang="en-US" sz="1200" i="1">
                        <a:latin typeface="Cambria Math" panose="02040503050406030204" pitchFamily="18" charset="0"/>
                        <a:ea typeface="Cambria Math" panose="02040503050406030204" pitchFamily="18" charset="0"/>
                      </a:rPr>
                      <m:t>,</m:t>
                    </m:r>
                    <m:sSubSup>
                      <m:sSubSupPr>
                        <m:ctrlPr>
                          <a:rPr lang="en-US" sz="1200" i="1" smtClean="0">
                            <a:latin typeface="Cambria Math" panose="02040503050406030204" pitchFamily="18" charset="0"/>
                            <a:ea typeface="Cambria Math" panose="02040503050406030204" pitchFamily="18" charset="0"/>
                          </a:rPr>
                        </m:ctrlPr>
                      </m:sSubSupPr>
                      <m:e>
                        <m:r>
                          <a:rPr lang="en-US" sz="1200" i="1" smtClean="0">
                            <a:latin typeface="Cambria Math" panose="02040503050406030204" pitchFamily="18" charset="0"/>
                            <a:ea typeface="Cambria Math" panose="02040503050406030204" pitchFamily="18" charset="0"/>
                          </a:rPr>
                          <m:t>𝜎</m:t>
                        </m:r>
                      </m:e>
                      <m:sub>
                        <m:r>
                          <a:rPr lang="en-US" sz="1200" b="0" i="1" smtClean="0">
                            <a:latin typeface="Cambria Math" panose="02040503050406030204" pitchFamily="18" charset="0"/>
                            <a:ea typeface="Cambria Math" panose="02040503050406030204" pitchFamily="18" charset="0"/>
                          </a:rPr>
                          <m:t>𝑡</m:t>
                        </m:r>
                      </m:sub>
                      <m:sup>
                        <m:r>
                          <a:rPr lang="en-US" sz="1200" b="0" i="1" smtClean="0">
                            <a:latin typeface="Cambria Math" panose="02040503050406030204" pitchFamily="18" charset="0"/>
                            <a:ea typeface="Cambria Math" panose="02040503050406030204" pitchFamily="18" charset="0"/>
                          </a:rPr>
                          <m:t>2</m:t>
                        </m:r>
                      </m:sup>
                    </m:sSubSup>
                    <m:r>
                      <m:rPr>
                        <m:sty m:val="p"/>
                      </m:rPr>
                      <a:rPr lang="en-US" sz="1200" b="0" i="0" smtClean="0">
                        <a:latin typeface="Cambria Math" panose="02040503050406030204" pitchFamily="18" charset="0"/>
                        <a:ea typeface="Cambria Math" panose="02040503050406030204" pitchFamily="18" charset="0"/>
                      </a:rPr>
                      <m:t>I</m:t>
                    </m:r>
                  </m:oMath>
                </a14:m>
                <a:r>
                  <a:rPr lang="en-US" sz="1200" dirty="0"/>
                  <a:t>)</a:t>
                </a:r>
              </a:p>
            </p:txBody>
          </p:sp>
        </mc:Choice>
        <mc:Fallback xmlns="">
          <p:sp>
            <p:nvSpPr>
              <p:cNvPr id="419" name="CasetăText 418">
                <a:extLst>
                  <a:ext uri="{FF2B5EF4-FFF2-40B4-BE49-F238E27FC236}">
                    <a16:creationId xmlns:a16="http://schemas.microsoft.com/office/drawing/2014/main" id="{D6EBFC39-E65D-1691-7E9C-3485D0D44B88}"/>
                  </a:ext>
                </a:extLst>
              </p:cNvPr>
              <p:cNvSpPr txBox="1">
                <a:spLocks noRot="1" noChangeAspect="1" noMove="1" noResize="1" noEditPoints="1" noAdjustHandles="1" noChangeArrowheads="1" noChangeShapeType="1" noTextEdit="1"/>
              </p:cNvSpPr>
              <p:nvPr/>
            </p:nvSpPr>
            <p:spPr>
              <a:xfrm>
                <a:off x="6064879" y="3703434"/>
                <a:ext cx="1674254" cy="286159"/>
              </a:xfrm>
              <a:prstGeom prst="rect">
                <a:avLst/>
              </a:prstGeom>
              <a:blipFill>
                <a:blip r:embed="rId16"/>
                <a:stretch>
                  <a:fillRect b="-17391"/>
                </a:stretch>
              </a:blipFill>
            </p:spPr>
            <p:txBody>
              <a:bodyPr/>
              <a:lstStyle/>
              <a:p>
                <a:r>
                  <a:rPr lang="en-US">
                    <a:noFill/>
                  </a:rPr>
                  <a:t> </a:t>
                </a:r>
              </a:p>
            </p:txBody>
          </p:sp>
        </mc:Fallback>
      </mc:AlternateContent>
      <p:cxnSp>
        <p:nvCxnSpPr>
          <p:cNvPr id="442" name="Conector drept cu săgeată 441">
            <a:extLst>
              <a:ext uri="{FF2B5EF4-FFF2-40B4-BE49-F238E27FC236}">
                <a16:creationId xmlns:a16="http://schemas.microsoft.com/office/drawing/2014/main" id="{A74F0FD6-B47E-BC1E-068F-EBB08BEBD162}"/>
              </a:ext>
            </a:extLst>
          </p:cNvPr>
          <p:cNvCxnSpPr>
            <a:cxnSpLocks/>
            <a:stCxn id="454" idx="3"/>
            <a:endCxn id="443" idx="2"/>
          </p:cNvCxnSpPr>
          <p:nvPr/>
        </p:nvCxnSpPr>
        <p:spPr>
          <a:xfrm>
            <a:off x="1967833" y="5387326"/>
            <a:ext cx="1016589" cy="24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3" name="Trapez 442">
            <a:extLst>
              <a:ext uri="{FF2B5EF4-FFF2-40B4-BE49-F238E27FC236}">
                <a16:creationId xmlns:a16="http://schemas.microsoft.com/office/drawing/2014/main" id="{7125CBDB-0400-C025-4068-0CD86BBFD007}"/>
              </a:ext>
            </a:extLst>
          </p:cNvPr>
          <p:cNvSpPr/>
          <p:nvPr/>
        </p:nvSpPr>
        <p:spPr>
          <a:xfrm rot="5400000">
            <a:off x="2919789" y="4860249"/>
            <a:ext cx="1188287" cy="1059022"/>
          </a:xfrm>
          <a:prstGeom prst="trapezoid">
            <a:avLst/>
          </a:prstGeom>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p>
            <a:pPr algn="ctr"/>
            <a:r>
              <a:rPr lang="en-US" dirty="0"/>
              <a:t>Encoder</a:t>
            </a:r>
          </a:p>
        </p:txBody>
      </p:sp>
      <p:cxnSp>
        <p:nvCxnSpPr>
          <p:cNvPr id="444" name="Conector drept cu săgeată 443">
            <a:extLst>
              <a:ext uri="{FF2B5EF4-FFF2-40B4-BE49-F238E27FC236}">
                <a16:creationId xmlns:a16="http://schemas.microsoft.com/office/drawing/2014/main" id="{C544F6B1-0E18-21A7-5796-3F067BC4D61E}"/>
              </a:ext>
            </a:extLst>
          </p:cNvPr>
          <p:cNvCxnSpPr>
            <a:cxnSpLocks/>
            <a:stCxn id="443" idx="0"/>
            <a:endCxn id="446" idx="1"/>
          </p:cNvCxnSpPr>
          <p:nvPr/>
        </p:nvCxnSpPr>
        <p:spPr>
          <a:xfrm flipV="1">
            <a:off x="4043444" y="5216845"/>
            <a:ext cx="481894" cy="172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5" name="Conector drept cu săgeată 444">
            <a:extLst>
              <a:ext uri="{FF2B5EF4-FFF2-40B4-BE49-F238E27FC236}">
                <a16:creationId xmlns:a16="http://schemas.microsoft.com/office/drawing/2014/main" id="{951409DD-FB11-CE65-74B4-23AD618D80B9}"/>
              </a:ext>
            </a:extLst>
          </p:cNvPr>
          <p:cNvCxnSpPr>
            <a:cxnSpLocks/>
            <a:stCxn id="443" idx="0"/>
            <a:endCxn id="447" idx="1"/>
          </p:cNvCxnSpPr>
          <p:nvPr/>
        </p:nvCxnSpPr>
        <p:spPr>
          <a:xfrm>
            <a:off x="4043444" y="5389761"/>
            <a:ext cx="481893" cy="2483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46" name="CasetăText 445">
                <a:extLst>
                  <a:ext uri="{FF2B5EF4-FFF2-40B4-BE49-F238E27FC236}">
                    <a16:creationId xmlns:a16="http://schemas.microsoft.com/office/drawing/2014/main" id="{EBA72753-A62F-47BD-AC8E-E42D51E87023}"/>
                  </a:ext>
                </a:extLst>
              </p:cNvPr>
              <p:cNvSpPr txBox="1"/>
              <p:nvPr/>
            </p:nvSpPr>
            <p:spPr>
              <a:xfrm>
                <a:off x="4525338" y="5032179"/>
                <a:ext cx="3265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𝜇</m:t>
                      </m:r>
                    </m:oMath>
                  </m:oMathPara>
                </a14:m>
                <a:endParaRPr lang="en-US" dirty="0"/>
              </a:p>
            </p:txBody>
          </p:sp>
        </mc:Choice>
        <mc:Fallback xmlns="">
          <p:sp>
            <p:nvSpPr>
              <p:cNvPr id="446" name="CasetăText 445">
                <a:extLst>
                  <a:ext uri="{FF2B5EF4-FFF2-40B4-BE49-F238E27FC236}">
                    <a16:creationId xmlns:a16="http://schemas.microsoft.com/office/drawing/2014/main" id="{EBA72753-A62F-47BD-AC8E-E42D51E87023}"/>
                  </a:ext>
                </a:extLst>
              </p:cNvPr>
              <p:cNvSpPr txBox="1">
                <a:spLocks noRot="1" noChangeAspect="1" noMove="1" noResize="1" noEditPoints="1" noAdjustHandles="1" noChangeArrowheads="1" noChangeShapeType="1" noTextEdit="1"/>
              </p:cNvSpPr>
              <p:nvPr/>
            </p:nvSpPr>
            <p:spPr>
              <a:xfrm>
                <a:off x="4525338" y="5032179"/>
                <a:ext cx="326571" cy="369332"/>
              </a:xfrm>
              <a:prstGeom prst="rect">
                <a:avLst/>
              </a:prstGeom>
              <a:blipFill>
                <a:blip r:embed="rId17"/>
                <a:stretch>
                  <a:fillRect b="-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7" name="CasetăText 446">
                <a:extLst>
                  <a:ext uri="{FF2B5EF4-FFF2-40B4-BE49-F238E27FC236}">
                    <a16:creationId xmlns:a16="http://schemas.microsoft.com/office/drawing/2014/main" id="{E384A0DB-B492-7530-C891-5010FD145F8E}"/>
                  </a:ext>
                </a:extLst>
              </p:cNvPr>
              <p:cNvSpPr txBox="1"/>
              <p:nvPr/>
            </p:nvSpPr>
            <p:spPr>
              <a:xfrm>
                <a:off x="4525337" y="5453408"/>
                <a:ext cx="326571"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𝜎</m:t>
                      </m:r>
                    </m:oMath>
                  </m:oMathPara>
                </a14:m>
                <a:endParaRPr lang="en-US" dirty="0"/>
              </a:p>
            </p:txBody>
          </p:sp>
        </mc:Choice>
        <mc:Fallback xmlns="">
          <p:sp>
            <p:nvSpPr>
              <p:cNvPr id="447" name="CasetăText 446">
                <a:extLst>
                  <a:ext uri="{FF2B5EF4-FFF2-40B4-BE49-F238E27FC236}">
                    <a16:creationId xmlns:a16="http://schemas.microsoft.com/office/drawing/2014/main" id="{E384A0DB-B492-7530-C891-5010FD145F8E}"/>
                  </a:ext>
                </a:extLst>
              </p:cNvPr>
              <p:cNvSpPr txBox="1">
                <a:spLocks noRot="1" noChangeAspect="1" noMove="1" noResize="1" noEditPoints="1" noAdjustHandles="1" noChangeArrowheads="1" noChangeShapeType="1" noTextEdit="1"/>
              </p:cNvSpPr>
              <p:nvPr/>
            </p:nvSpPr>
            <p:spPr>
              <a:xfrm>
                <a:off x="4525337" y="5453408"/>
                <a:ext cx="326571"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8" name="CasetăText 447">
                <a:extLst>
                  <a:ext uri="{FF2B5EF4-FFF2-40B4-BE49-F238E27FC236}">
                    <a16:creationId xmlns:a16="http://schemas.microsoft.com/office/drawing/2014/main" id="{19158C55-F5FA-A962-7001-A3599BCF6D61}"/>
                  </a:ext>
                </a:extLst>
              </p:cNvPr>
              <p:cNvSpPr txBox="1"/>
              <p:nvPr/>
            </p:nvSpPr>
            <p:spPr>
              <a:xfrm>
                <a:off x="3370497" y="6066637"/>
                <a:ext cx="115483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i="1">
                          <a:latin typeface="Cambria Math" panose="02040503050406030204" pitchFamily="18" charset="0"/>
                          <a:ea typeface="Cambria Math" panose="02040503050406030204" pitchFamily="18" charset="0"/>
                        </a:rPr>
                        <m:t>(0, </m:t>
                      </m:r>
                      <m:r>
                        <a:rPr lang="en-US" i="1">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48" name="CasetăText 447">
                <a:extLst>
                  <a:ext uri="{FF2B5EF4-FFF2-40B4-BE49-F238E27FC236}">
                    <a16:creationId xmlns:a16="http://schemas.microsoft.com/office/drawing/2014/main" id="{19158C55-F5FA-A962-7001-A3599BCF6D61}"/>
                  </a:ext>
                </a:extLst>
              </p:cNvPr>
              <p:cNvSpPr txBox="1">
                <a:spLocks noRot="1" noChangeAspect="1" noMove="1" noResize="1" noEditPoints="1" noAdjustHandles="1" noChangeArrowheads="1" noChangeShapeType="1" noTextEdit="1"/>
              </p:cNvSpPr>
              <p:nvPr/>
            </p:nvSpPr>
            <p:spPr>
              <a:xfrm>
                <a:off x="3370497" y="6066637"/>
                <a:ext cx="1154839" cy="369332"/>
              </a:xfrm>
              <a:prstGeom prst="rect">
                <a:avLst/>
              </a:prstGeom>
              <a:blipFill>
                <a:blip r:embed="rId19"/>
                <a:stretch>
                  <a:fillRect r="-4188" b="-11111"/>
                </a:stretch>
              </a:blipFill>
            </p:spPr>
            <p:txBody>
              <a:bodyPr/>
              <a:lstStyle/>
              <a:p>
                <a:r>
                  <a:rPr lang="en-US">
                    <a:noFill/>
                  </a:rPr>
                  <a:t> </a:t>
                </a:r>
              </a:p>
            </p:txBody>
          </p:sp>
        </mc:Fallback>
      </mc:AlternateContent>
      <p:cxnSp>
        <p:nvCxnSpPr>
          <p:cNvPr id="449" name="Conector: cotit 448">
            <a:extLst>
              <a:ext uri="{FF2B5EF4-FFF2-40B4-BE49-F238E27FC236}">
                <a16:creationId xmlns:a16="http://schemas.microsoft.com/office/drawing/2014/main" id="{11825265-86EF-615A-DDDC-DCC7E7978C64}"/>
              </a:ext>
            </a:extLst>
          </p:cNvPr>
          <p:cNvCxnSpPr>
            <a:cxnSpLocks/>
            <a:stCxn id="447" idx="3"/>
            <a:endCxn id="455" idx="1"/>
          </p:cNvCxnSpPr>
          <p:nvPr/>
        </p:nvCxnSpPr>
        <p:spPr>
          <a:xfrm flipV="1">
            <a:off x="4851908" y="5421729"/>
            <a:ext cx="1059022" cy="216345"/>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50" name="Conector: cotit 449">
            <a:extLst>
              <a:ext uri="{FF2B5EF4-FFF2-40B4-BE49-F238E27FC236}">
                <a16:creationId xmlns:a16="http://schemas.microsoft.com/office/drawing/2014/main" id="{30AD9314-8305-3698-E742-45B5DA160751}"/>
              </a:ext>
            </a:extLst>
          </p:cNvPr>
          <p:cNvCxnSpPr>
            <a:cxnSpLocks/>
            <a:stCxn id="448" idx="3"/>
          </p:cNvCxnSpPr>
          <p:nvPr/>
        </p:nvCxnSpPr>
        <p:spPr>
          <a:xfrm flipV="1">
            <a:off x="4525336" y="5638074"/>
            <a:ext cx="757027" cy="613229"/>
          </a:xfrm>
          <a:prstGeom prst="bentConnector3">
            <a:avLst>
              <a:gd name="adj1" fmla="val 78348"/>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1" name="CasetăText 450">
                <a:extLst>
                  <a:ext uri="{FF2B5EF4-FFF2-40B4-BE49-F238E27FC236}">
                    <a16:creationId xmlns:a16="http://schemas.microsoft.com/office/drawing/2014/main" id="{531BBAE9-C4C1-AC90-9DFD-69D235AF1928}"/>
                  </a:ext>
                </a:extLst>
              </p:cNvPr>
              <p:cNvSpPr txBox="1"/>
              <p:nvPr/>
            </p:nvSpPr>
            <p:spPr>
              <a:xfrm>
                <a:off x="4790092" y="6010108"/>
                <a:ext cx="31257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oMath>
                  </m:oMathPara>
                </a14:m>
                <a:endParaRPr lang="en-US" sz="1400" dirty="0"/>
              </a:p>
            </p:txBody>
          </p:sp>
        </mc:Choice>
        <mc:Fallback xmlns="">
          <p:sp>
            <p:nvSpPr>
              <p:cNvPr id="451" name="CasetăText 450">
                <a:extLst>
                  <a:ext uri="{FF2B5EF4-FFF2-40B4-BE49-F238E27FC236}">
                    <a16:creationId xmlns:a16="http://schemas.microsoft.com/office/drawing/2014/main" id="{531BBAE9-C4C1-AC90-9DFD-69D235AF1928}"/>
                  </a:ext>
                </a:extLst>
              </p:cNvPr>
              <p:cNvSpPr txBox="1">
                <a:spLocks noRot="1" noChangeAspect="1" noMove="1" noResize="1" noEditPoints="1" noAdjustHandles="1" noChangeArrowheads="1" noChangeShapeType="1" noTextEdit="1"/>
              </p:cNvSpPr>
              <p:nvPr/>
            </p:nvSpPr>
            <p:spPr>
              <a:xfrm>
                <a:off x="4790092" y="6010108"/>
                <a:ext cx="312571" cy="307777"/>
              </a:xfrm>
              <a:prstGeom prst="rect">
                <a:avLst/>
              </a:prstGeom>
              <a:blipFill>
                <a:blip r:embed="rId20"/>
                <a:stretch>
                  <a:fillRect/>
                </a:stretch>
              </a:blipFill>
            </p:spPr>
            <p:txBody>
              <a:bodyPr/>
              <a:lstStyle/>
              <a:p>
                <a:r>
                  <a:rPr lang="en-US">
                    <a:noFill/>
                  </a:rPr>
                  <a:t> </a:t>
                </a:r>
              </a:p>
            </p:txBody>
          </p:sp>
        </mc:Fallback>
      </mc:AlternateContent>
      <p:cxnSp>
        <p:nvCxnSpPr>
          <p:cNvPr id="452" name="Conector: cotit 451">
            <a:extLst>
              <a:ext uri="{FF2B5EF4-FFF2-40B4-BE49-F238E27FC236}">
                <a16:creationId xmlns:a16="http://schemas.microsoft.com/office/drawing/2014/main" id="{4D69F945-0A78-454A-9D1B-76CE0740AA97}"/>
              </a:ext>
            </a:extLst>
          </p:cNvPr>
          <p:cNvCxnSpPr>
            <a:cxnSpLocks/>
            <a:stCxn id="446" idx="3"/>
            <a:endCxn id="455" idx="1"/>
          </p:cNvCxnSpPr>
          <p:nvPr/>
        </p:nvCxnSpPr>
        <p:spPr>
          <a:xfrm>
            <a:off x="4851909" y="5216845"/>
            <a:ext cx="1059021" cy="204884"/>
          </a:xfrm>
          <a:prstGeom prst="bentConnector3">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3" name="CasetăText 452">
                <a:extLst>
                  <a:ext uri="{FF2B5EF4-FFF2-40B4-BE49-F238E27FC236}">
                    <a16:creationId xmlns:a16="http://schemas.microsoft.com/office/drawing/2014/main" id="{3C51C8CE-2156-EF78-BF1E-2C553998CDAE}"/>
                  </a:ext>
                </a:extLst>
              </p:cNvPr>
              <p:cNvSpPr txBox="1"/>
              <p:nvPr/>
            </p:nvSpPr>
            <p:spPr>
              <a:xfrm>
                <a:off x="5505048" y="5155290"/>
                <a:ext cx="326572"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oMath>
                  </m:oMathPara>
                </a14:m>
                <a:endParaRPr lang="en-US" sz="1400" dirty="0"/>
              </a:p>
            </p:txBody>
          </p:sp>
        </mc:Choice>
        <mc:Fallback xmlns="">
          <p:sp>
            <p:nvSpPr>
              <p:cNvPr id="453" name="CasetăText 452">
                <a:extLst>
                  <a:ext uri="{FF2B5EF4-FFF2-40B4-BE49-F238E27FC236}">
                    <a16:creationId xmlns:a16="http://schemas.microsoft.com/office/drawing/2014/main" id="{3C51C8CE-2156-EF78-BF1E-2C553998CDAE}"/>
                  </a:ext>
                </a:extLst>
              </p:cNvPr>
              <p:cNvSpPr txBox="1">
                <a:spLocks noRot="1" noChangeAspect="1" noMove="1" noResize="1" noEditPoints="1" noAdjustHandles="1" noChangeArrowheads="1" noChangeShapeType="1" noTextEdit="1"/>
              </p:cNvSpPr>
              <p:nvPr/>
            </p:nvSpPr>
            <p:spPr>
              <a:xfrm>
                <a:off x="5505048" y="5155290"/>
                <a:ext cx="326572" cy="307777"/>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4" name="CasetăText 453">
                <a:extLst>
                  <a:ext uri="{FF2B5EF4-FFF2-40B4-BE49-F238E27FC236}">
                    <a16:creationId xmlns:a16="http://schemas.microsoft.com/office/drawing/2014/main" id="{F7BCE0CB-6D6E-70C4-9003-DB14CA00D980}"/>
                  </a:ext>
                </a:extLst>
              </p:cNvPr>
              <p:cNvSpPr txBox="1"/>
              <p:nvPr/>
            </p:nvSpPr>
            <p:spPr>
              <a:xfrm>
                <a:off x="1602073" y="5202660"/>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454" name="CasetăText 453">
                <a:extLst>
                  <a:ext uri="{FF2B5EF4-FFF2-40B4-BE49-F238E27FC236}">
                    <a16:creationId xmlns:a16="http://schemas.microsoft.com/office/drawing/2014/main" id="{F7BCE0CB-6D6E-70C4-9003-DB14CA00D980}"/>
                  </a:ext>
                </a:extLst>
              </p:cNvPr>
              <p:cNvSpPr txBox="1">
                <a:spLocks noRot="1" noChangeAspect="1" noMove="1" noResize="1" noEditPoints="1" noAdjustHandles="1" noChangeArrowheads="1" noChangeShapeType="1" noTextEdit="1"/>
              </p:cNvSpPr>
              <p:nvPr/>
            </p:nvSpPr>
            <p:spPr>
              <a:xfrm>
                <a:off x="1602073" y="5202660"/>
                <a:ext cx="36576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5" name="CasetăText 454">
                <a:extLst>
                  <a:ext uri="{FF2B5EF4-FFF2-40B4-BE49-F238E27FC236}">
                    <a16:creationId xmlns:a16="http://schemas.microsoft.com/office/drawing/2014/main" id="{8E8C9D7C-97DC-AD36-8C53-1FA0A71CB4D2}"/>
                  </a:ext>
                </a:extLst>
              </p:cNvPr>
              <p:cNvSpPr txBox="1"/>
              <p:nvPr/>
            </p:nvSpPr>
            <p:spPr>
              <a:xfrm>
                <a:off x="5910930" y="5237063"/>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𝑧</m:t>
                      </m:r>
                    </m:oMath>
                  </m:oMathPara>
                </a14:m>
                <a:endParaRPr lang="en-US" dirty="0"/>
              </a:p>
            </p:txBody>
          </p:sp>
        </mc:Choice>
        <mc:Fallback xmlns="">
          <p:sp>
            <p:nvSpPr>
              <p:cNvPr id="455" name="CasetăText 454">
                <a:extLst>
                  <a:ext uri="{FF2B5EF4-FFF2-40B4-BE49-F238E27FC236}">
                    <a16:creationId xmlns:a16="http://schemas.microsoft.com/office/drawing/2014/main" id="{8E8C9D7C-97DC-AD36-8C53-1FA0A71CB4D2}"/>
                  </a:ext>
                </a:extLst>
              </p:cNvPr>
              <p:cNvSpPr txBox="1">
                <a:spLocks noRot="1" noChangeAspect="1" noMove="1" noResize="1" noEditPoints="1" noAdjustHandles="1" noChangeArrowheads="1" noChangeShapeType="1" noTextEdit="1"/>
              </p:cNvSpPr>
              <p:nvPr/>
            </p:nvSpPr>
            <p:spPr>
              <a:xfrm>
                <a:off x="5910930" y="5237063"/>
                <a:ext cx="365760" cy="369332"/>
              </a:xfrm>
              <a:prstGeom prst="rect">
                <a:avLst/>
              </a:prstGeom>
              <a:blipFill>
                <a:blip r:embed="rId23"/>
                <a:stretch>
                  <a:fillRect/>
                </a:stretch>
              </a:blipFill>
            </p:spPr>
            <p:txBody>
              <a:bodyPr/>
              <a:lstStyle/>
              <a:p>
                <a:r>
                  <a:rPr lang="en-US">
                    <a:noFill/>
                  </a:rPr>
                  <a:t> </a:t>
                </a:r>
              </a:p>
            </p:txBody>
          </p:sp>
        </mc:Fallback>
      </mc:AlternateContent>
      <p:cxnSp>
        <p:nvCxnSpPr>
          <p:cNvPr id="456" name="Conector drept cu săgeată 455">
            <a:extLst>
              <a:ext uri="{FF2B5EF4-FFF2-40B4-BE49-F238E27FC236}">
                <a16:creationId xmlns:a16="http://schemas.microsoft.com/office/drawing/2014/main" id="{ECB6BF46-E01A-3BAA-E508-75D17D42144C}"/>
              </a:ext>
            </a:extLst>
          </p:cNvPr>
          <p:cNvCxnSpPr>
            <a:stCxn id="455" idx="3"/>
          </p:cNvCxnSpPr>
          <p:nvPr/>
        </p:nvCxnSpPr>
        <p:spPr>
          <a:xfrm>
            <a:off x="6276690" y="5421729"/>
            <a:ext cx="4273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57" name="Trapez 456">
            <a:extLst>
              <a:ext uri="{FF2B5EF4-FFF2-40B4-BE49-F238E27FC236}">
                <a16:creationId xmlns:a16="http://schemas.microsoft.com/office/drawing/2014/main" id="{4B3B8CC9-B268-D29C-6EBF-5675CCFC7EF1}"/>
              </a:ext>
            </a:extLst>
          </p:cNvPr>
          <p:cNvSpPr/>
          <p:nvPr/>
        </p:nvSpPr>
        <p:spPr>
          <a:xfrm rot="16200000">
            <a:off x="6633633" y="4849215"/>
            <a:ext cx="1183420" cy="1076221"/>
          </a:xfrm>
          <a:prstGeom prst="trapezoid">
            <a:avLst/>
          </a:prstGeom>
          <a:ln>
            <a:noFill/>
          </a:ln>
        </p:spPr>
        <p:style>
          <a:lnRef idx="3">
            <a:schemeClr val="lt1"/>
          </a:lnRef>
          <a:fillRef idx="1">
            <a:schemeClr val="accent2"/>
          </a:fillRef>
          <a:effectRef idx="1">
            <a:schemeClr val="accent2"/>
          </a:effectRef>
          <a:fontRef idx="minor">
            <a:schemeClr val="lt1"/>
          </a:fontRef>
        </p:style>
        <p:txBody>
          <a:bodyPr vert="vert" rtlCol="0" anchor="ctr"/>
          <a:lstStyle/>
          <a:p>
            <a:pPr algn="ctr"/>
            <a:r>
              <a:rPr lang="en-US" dirty="0"/>
              <a:t>Decoder</a:t>
            </a:r>
          </a:p>
        </p:txBody>
      </p:sp>
      <p:cxnSp>
        <p:nvCxnSpPr>
          <p:cNvPr id="458" name="Conector drept cu săgeată 457">
            <a:extLst>
              <a:ext uri="{FF2B5EF4-FFF2-40B4-BE49-F238E27FC236}">
                <a16:creationId xmlns:a16="http://schemas.microsoft.com/office/drawing/2014/main" id="{6BAF8CCF-E201-F19B-057D-DC7C04DFC679}"/>
              </a:ext>
            </a:extLst>
          </p:cNvPr>
          <p:cNvCxnSpPr>
            <a:cxnSpLocks/>
            <a:stCxn id="457" idx="2"/>
            <a:endCxn id="459" idx="1"/>
          </p:cNvCxnSpPr>
          <p:nvPr/>
        </p:nvCxnSpPr>
        <p:spPr>
          <a:xfrm flipV="1">
            <a:off x="7763454" y="5155290"/>
            <a:ext cx="663801" cy="232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59" name="CasetăText 458">
                <a:extLst>
                  <a:ext uri="{FF2B5EF4-FFF2-40B4-BE49-F238E27FC236}">
                    <a16:creationId xmlns:a16="http://schemas.microsoft.com/office/drawing/2014/main" id="{341D706E-C2AF-2B56-99B7-23F7200A5578}"/>
                  </a:ext>
                </a:extLst>
              </p:cNvPr>
              <p:cNvSpPr txBox="1"/>
              <p:nvPr/>
            </p:nvSpPr>
            <p:spPr>
              <a:xfrm>
                <a:off x="8427255" y="4970624"/>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rPr>
                            <m:t>′</m:t>
                          </m:r>
                        </m:sup>
                      </m:sSup>
                    </m:oMath>
                  </m:oMathPara>
                </a14:m>
                <a:endParaRPr lang="en-US" dirty="0"/>
              </a:p>
            </p:txBody>
          </p:sp>
        </mc:Choice>
        <mc:Fallback xmlns="">
          <p:sp>
            <p:nvSpPr>
              <p:cNvPr id="459" name="CasetăText 458">
                <a:extLst>
                  <a:ext uri="{FF2B5EF4-FFF2-40B4-BE49-F238E27FC236}">
                    <a16:creationId xmlns:a16="http://schemas.microsoft.com/office/drawing/2014/main" id="{341D706E-C2AF-2B56-99B7-23F7200A5578}"/>
                  </a:ext>
                </a:extLst>
              </p:cNvPr>
              <p:cNvSpPr txBox="1">
                <a:spLocks noRot="1" noChangeAspect="1" noMove="1" noResize="1" noEditPoints="1" noAdjustHandles="1" noChangeArrowheads="1" noChangeShapeType="1" noTextEdit="1"/>
              </p:cNvSpPr>
              <p:nvPr/>
            </p:nvSpPr>
            <p:spPr>
              <a:xfrm>
                <a:off x="8427255" y="4970624"/>
                <a:ext cx="365760" cy="369332"/>
              </a:xfrm>
              <a:prstGeom prst="rect">
                <a:avLst/>
              </a:prstGeom>
              <a:blipFill>
                <a:blip r:embed="rId24"/>
                <a:stretch>
                  <a:fillRect l="-4839" b="-1587"/>
                </a:stretch>
              </a:blipFill>
            </p:spPr>
            <p:txBody>
              <a:bodyPr/>
              <a:lstStyle/>
              <a:p>
                <a:r>
                  <a:rPr lang="en-US">
                    <a:noFill/>
                  </a:rPr>
                  <a:t> </a:t>
                </a:r>
              </a:p>
            </p:txBody>
          </p:sp>
        </mc:Fallback>
      </mc:AlternateContent>
      <p:sp>
        <p:nvSpPr>
          <p:cNvPr id="460" name="Dreptunghi 459">
            <a:extLst>
              <a:ext uri="{FF2B5EF4-FFF2-40B4-BE49-F238E27FC236}">
                <a16:creationId xmlns:a16="http://schemas.microsoft.com/office/drawing/2014/main" id="{3E2A3333-37D1-D890-97D8-A80E9B22272D}"/>
              </a:ext>
            </a:extLst>
          </p:cNvPr>
          <p:cNvSpPr/>
          <p:nvPr/>
        </p:nvSpPr>
        <p:spPr>
          <a:xfrm>
            <a:off x="2594852" y="4375738"/>
            <a:ext cx="3189655" cy="2177332"/>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1" name="CasetăText 460">
                <a:extLst>
                  <a:ext uri="{FF2B5EF4-FFF2-40B4-BE49-F238E27FC236}">
                    <a16:creationId xmlns:a16="http://schemas.microsoft.com/office/drawing/2014/main" id="{74B473CA-A5E1-D99C-D507-B0E42117CA27}"/>
                  </a:ext>
                </a:extLst>
              </p:cNvPr>
              <p:cNvSpPr txBox="1"/>
              <p:nvPr/>
            </p:nvSpPr>
            <p:spPr>
              <a:xfrm>
                <a:off x="4772783" y="4422497"/>
                <a:ext cx="1076221" cy="3269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i="1" smtClean="0">
                              <a:latin typeface="Cambria Math" panose="02040503050406030204" pitchFamily="18" charset="0"/>
                              <a:ea typeface="Cambria Math" panose="02040503050406030204" pitchFamily="18" charset="0"/>
                            </a:rPr>
                            <m:t>𝜙</m:t>
                          </m:r>
                        </m:sub>
                      </m:sSub>
                      <m:r>
                        <a:rPr lang="en-US" sz="1400" b="0" i="1" smtClean="0">
                          <a:latin typeface="Cambria Math" panose="02040503050406030204" pitchFamily="18" charset="0"/>
                        </a:rPr>
                        <m:t>(</m:t>
                      </m:r>
                      <m:r>
                        <a:rPr lang="en-US" sz="1400" b="0" i="1" smtClean="0">
                          <a:latin typeface="Cambria Math" panose="02040503050406030204" pitchFamily="18" charset="0"/>
                        </a:rPr>
                        <m:t>𝑧</m:t>
                      </m:r>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oMath>
                  </m:oMathPara>
                </a14:m>
                <a:endParaRPr lang="en-US" sz="1400" dirty="0"/>
              </a:p>
            </p:txBody>
          </p:sp>
        </mc:Choice>
        <mc:Fallback xmlns="">
          <p:sp>
            <p:nvSpPr>
              <p:cNvPr id="461" name="CasetăText 460">
                <a:extLst>
                  <a:ext uri="{FF2B5EF4-FFF2-40B4-BE49-F238E27FC236}">
                    <a16:creationId xmlns:a16="http://schemas.microsoft.com/office/drawing/2014/main" id="{74B473CA-A5E1-D99C-D507-B0E42117CA27}"/>
                  </a:ext>
                </a:extLst>
              </p:cNvPr>
              <p:cNvSpPr txBox="1">
                <a:spLocks noRot="1" noChangeAspect="1" noMove="1" noResize="1" noEditPoints="1" noAdjustHandles="1" noChangeArrowheads="1" noChangeShapeType="1" noTextEdit="1"/>
              </p:cNvSpPr>
              <p:nvPr/>
            </p:nvSpPr>
            <p:spPr>
              <a:xfrm>
                <a:off x="4772783" y="4422497"/>
                <a:ext cx="1076221" cy="326949"/>
              </a:xfrm>
              <a:prstGeom prst="rect">
                <a:avLst/>
              </a:prstGeom>
              <a:blipFill>
                <a:blip r:embed="rId25"/>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2" name="CasetăText 461">
                <a:extLst>
                  <a:ext uri="{FF2B5EF4-FFF2-40B4-BE49-F238E27FC236}">
                    <a16:creationId xmlns:a16="http://schemas.microsoft.com/office/drawing/2014/main" id="{8443C837-A17A-451E-195F-90C5FE94CD5C}"/>
                  </a:ext>
                </a:extLst>
              </p:cNvPr>
              <p:cNvSpPr txBox="1"/>
              <p:nvPr/>
            </p:nvSpPr>
            <p:spPr>
              <a:xfrm>
                <a:off x="8429585" y="5471855"/>
                <a:ext cx="36576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rPr>
                            <m:t>′</m:t>
                          </m:r>
                        </m:sup>
                      </m:sSup>
                    </m:oMath>
                  </m:oMathPara>
                </a14:m>
                <a:endParaRPr lang="en-US" dirty="0"/>
              </a:p>
            </p:txBody>
          </p:sp>
        </mc:Choice>
        <mc:Fallback xmlns="">
          <p:sp>
            <p:nvSpPr>
              <p:cNvPr id="462" name="CasetăText 461">
                <a:extLst>
                  <a:ext uri="{FF2B5EF4-FFF2-40B4-BE49-F238E27FC236}">
                    <a16:creationId xmlns:a16="http://schemas.microsoft.com/office/drawing/2014/main" id="{8443C837-A17A-451E-195F-90C5FE94CD5C}"/>
                  </a:ext>
                </a:extLst>
              </p:cNvPr>
              <p:cNvSpPr txBox="1">
                <a:spLocks noRot="1" noChangeAspect="1" noMove="1" noResize="1" noEditPoints="1" noAdjustHandles="1" noChangeArrowheads="1" noChangeShapeType="1" noTextEdit="1"/>
              </p:cNvSpPr>
              <p:nvPr/>
            </p:nvSpPr>
            <p:spPr>
              <a:xfrm>
                <a:off x="8429585" y="5471855"/>
                <a:ext cx="365760" cy="369332"/>
              </a:xfrm>
              <a:prstGeom prst="rect">
                <a:avLst/>
              </a:prstGeom>
              <a:blipFill>
                <a:blip r:embed="rId26"/>
                <a:stretch>
                  <a:fillRect l="-1613"/>
                </a:stretch>
              </a:blipFill>
            </p:spPr>
            <p:txBody>
              <a:bodyPr/>
              <a:lstStyle/>
              <a:p>
                <a:r>
                  <a:rPr lang="en-US">
                    <a:noFill/>
                  </a:rPr>
                  <a:t> </a:t>
                </a:r>
              </a:p>
            </p:txBody>
          </p:sp>
        </mc:Fallback>
      </mc:AlternateContent>
      <p:cxnSp>
        <p:nvCxnSpPr>
          <p:cNvPr id="463" name="Conector drept cu săgeată 462">
            <a:extLst>
              <a:ext uri="{FF2B5EF4-FFF2-40B4-BE49-F238E27FC236}">
                <a16:creationId xmlns:a16="http://schemas.microsoft.com/office/drawing/2014/main" id="{8C7E1AC9-F4F5-F7B8-59C9-244B218E3189}"/>
              </a:ext>
            </a:extLst>
          </p:cNvPr>
          <p:cNvCxnSpPr>
            <a:cxnSpLocks/>
            <a:stCxn id="457" idx="2"/>
            <a:endCxn id="462" idx="1"/>
          </p:cNvCxnSpPr>
          <p:nvPr/>
        </p:nvCxnSpPr>
        <p:spPr>
          <a:xfrm>
            <a:off x="7763454" y="5387326"/>
            <a:ext cx="666131" cy="2691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4" name="Conector drept cu săgeată 463">
            <a:extLst>
              <a:ext uri="{FF2B5EF4-FFF2-40B4-BE49-F238E27FC236}">
                <a16:creationId xmlns:a16="http://schemas.microsoft.com/office/drawing/2014/main" id="{1A6F12A3-6573-1F6E-C86F-61D20AF71BD4}"/>
              </a:ext>
            </a:extLst>
          </p:cNvPr>
          <p:cNvCxnSpPr>
            <a:cxnSpLocks/>
            <a:stCxn id="466" idx="3"/>
            <a:endCxn id="465" idx="1"/>
          </p:cNvCxnSpPr>
          <p:nvPr/>
        </p:nvCxnSpPr>
        <p:spPr>
          <a:xfrm>
            <a:off x="9158873" y="5464403"/>
            <a:ext cx="580010" cy="57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65" name="CasetăText 464">
                <a:extLst>
                  <a:ext uri="{FF2B5EF4-FFF2-40B4-BE49-F238E27FC236}">
                    <a16:creationId xmlns:a16="http://schemas.microsoft.com/office/drawing/2014/main" id="{4B85B40C-C944-2BE6-346D-0691060A0059}"/>
                  </a:ext>
                </a:extLst>
              </p:cNvPr>
              <p:cNvSpPr txBox="1"/>
              <p:nvPr/>
            </p:nvSpPr>
            <p:spPr>
              <a:xfrm>
                <a:off x="9738883" y="5268742"/>
                <a:ext cx="1855921" cy="4028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m:t>
                              </m:r>
                            </m:sup>
                          </m:sSup>
                        </m:e>
                      </m:rad>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65" name="CasetăText 464">
                <a:extLst>
                  <a:ext uri="{FF2B5EF4-FFF2-40B4-BE49-F238E27FC236}">
                    <a16:creationId xmlns:a16="http://schemas.microsoft.com/office/drawing/2014/main" id="{4B85B40C-C944-2BE6-346D-0691060A0059}"/>
                  </a:ext>
                </a:extLst>
              </p:cNvPr>
              <p:cNvSpPr txBox="1">
                <a:spLocks noRot="1" noChangeAspect="1" noMove="1" noResize="1" noEditPoints="1" noAdjustHandles="1" noChangeArrowheads="1" noChangeShapeType="1" noTextEdit="1"/>
              </p:cNvSpPr>
              <p:nvPr/>
            </p:nvSpPr>
            <p:spPr>
              <a:xfrm>
                <a:off x="9738883" y="5268742"/>
                <a:ext cx="1855921" cy="402803"/>
              </a:xfrm>
              <a:prstGeom prst="rect">
                <a:avLst/>
              </a:prstGeom>
              <a:blipFill>
                <a:blip r:embed="rId27"/>
                <a:stretch>
                  <a:fillRect b="-11765"/>
                </a:stretch>
              </a:blipFill>
            </p:spPr>
            <p:txBody>
              <a:bodyPr/>
              <a:lstStyle/>
              <a:p>
                <a:r>
                  <a:rPr lang="en-US">
                    <a:noFill/>
                  </a:rPr>
                  <a:t> </a:t>
                </a:r>
              </a:p>
            </p:txBody>
          </p:sp>
        </mc:Fallback>
      </mc:AlternateContent>
      <p:sp>
        <p:nvSpPr>
          <p:cNvPr id="466" name="Dreptunghi 465">
            <a:extLst>
              <a:ext uri="{FF2B5EF4-FFF2-40B4-BE49-F238E27FC236}">
                <a16:creationId xmlns:a16="http://schemas.microsoft.com/office/drawing/2014/main" id="{767C9FA1-5E2F-EA05-C33D-CAC94DDC32F1}"/>
              </a:ext>
            </a:extLst>
          </p:cNvPr>
          <p:cNvSpPr/>
          <p:nvPr/>
        </p:nvSpPr>
        <p:spPr>
          <a:xfrm>
            <a:off x="6448308" y="4375737"/>
            <a:ext cx="2710565" cy="217733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67" name="CasetăText 466">
                <a:extLst>
                  <a:ext uri="{FF2B5EF4-FFF2-40B4-BE49-F238E27FC236}">
                    <a16:creationId xmlns:a16="http://schemas.microsoft.com/office/drawing/2014/main" id="{E89F6618-8A26-340D-891D-2E2A8575D640}"/>
                  </a:ext>
                </a:extLst>
              </p:cNvPr>
              <p:cNvSpPr txBox="1"/>
              <p:nvPr/>
            </p:nvSpPr>
            <p:spPr>
              <a:xfrm>
                <a:off x="8214269" y="4410452"/>
                <a:ext cx="107622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i="1" smtClean="0">
                              <a:latin typeface="Cambria Math" panose="02040503050406030204" pitchFamily="18" charset="0"/>
                              <a:ea typeface="Cambria Math" panose="02040503050406030204" pitchFamily="18" charset="0"/>
                            </a:rPr>
                            <m:t>𝜃</m:t>
                          </m:r>
                        </m:sub>
                      </m:sSub>
                      <m:r>
                        <a:rPr lang="en-US" sz="1400" b="0" i="1" smtClean="0">
                          <a:latin typeface="Cambria Math" panose="02040503050406030204" pitchFamily="18" charset="0"/>
                        </a:rPr>
                        <m:t>(</m:t>
                      </m:r>
                      <m:r>
                        <a:rPr lang="en-US" sz="1400" b="0" i="1" smtClean="0">
                          <a:latin typeface="Cambria Math" panose="02040503050406030204" pitchFamily="18" charset="0"/>
                        </a:rPr>
                        <m:t>𝑥</m:t>
                      </m:r>
                      <m:r>
                        <a:rPr lang="en-US" sz="1400" b="0" i="1" smtClean="0">
                          <a:latin typeface="Cambria Math" panose="02040503050406030204" pitchFamily="18" charset="0"/>
                        </a:rPr>
                        <m:t>′|</m:t>
                      </m:r>
                      <m:r>
                        <a:rPr lang="en-US" sz="1400" b="0" i="1" smtClean="0">
                          <a:latin typeface="Cambria Math" panose="02040503050406030204" pitchFamily="18" charset="0"/>
                        </a:rPr>
                        <m:t>𝑧</m:t>
                      </m:r>
                      <m:r>
                        <a:rPr lang="en-US" sz="1400" b="0" i="1" smtClean="0">
                          <a:latin typeface="Cambria Math" panose="02040503050406030204" pitchFamily="18" charset="0"/>
                        </a:rPr>
                        <m:t>)</m:t>
                      </m:r>
                    </m:oMath>
                  </m:oMathPara>
                </a14:m>
                <a:endParaRPr lang="en-US" sz="1400" dirty="0"/>
              </a:p>
            </p:txBody>
          </p:sp>
        </mc:Choice>
        <mc:Fallback xmlns="">
          <p:sp>
            <p:nvSpPr>
              <p:cNvPr id="467" name="CasetăText 466">
                <a:extLst>
                  <a:ext uri="{FF2B5EF4-FFF2-40B4-BE49-F238E27FC236}">
                    <a16:creationId xmlns:a16="http://schemas.microsoft.com/office/drawing/2014/main" id="{E89F6618-8A26-340D-891D-2E2A8575D640}"/>
                  </a:ext>
                </a:extLst>
              </p:cNvPr>
              <p:cNvSpPr txBox="1">
                <a:spLocks noRot="1" noChangeAspect="1" noMove="1" noResize="1" noEditPoints="1" noAdjustHandles="1" noChangeArrowheads="1" noChangeShapeType="1" noTextEdit="1"/>
              </p:cNvSpPr>
              <p:nvPr/>
            </p:nvSpPr>
            <p:spPr>
              <a:xfrm>
                <a:off x="8214269" y="4410452"/>
                <a:ext cx="1076221" cy="307777"/>
              </a:xfrm>
              <a:prstGeom prst="rect">
                <a:avLst/>
              </a:prstGeom>
              <a:blipFill>
                <a:blip r:embed="rId28"/>
                <a:stretch>
                  <a:fillRect b="-588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7234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2"/>
                                        </p:tgtEl>
                                        <p:attrNameLst>
                                          <p:attrName>style.visibility</p:attrName>
                                        </p:attrNameLst>
                                      </p:cBhvr>
                                      <p:to>
                                        <p:strVal val="visible"/>
                                      </p:to>
                                    </p:set>
                                    <p:animEffect transition="in" filter="fade">
                                      <p:cBhvr>
                                        <p:cTn id="17" dur="500"/>
                                        <p:tgtEl>
                                          <p:spTgt spid="37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animEffect transition="in" filter="fade">
                                      <p:cBhvr>
                                        <p:cTn id="20" dur="500"/>
                                        <p:tgtEl>
                                          <p:spTgt spid="374"/>
                                        </p:tgtEl>
                                      </p:cBhvr>
                                    </p:animEffect>
                                  </p:childTnLst>
                                </p:cTn>
                              </p:par>
                              <p:par>
                                <p:cTn id="21" presetID="10" presetClass="entr" presetSubtype="0" fill="hold" nodeType="withEffect">
                                  <p:stCondLst>
                                    <p:cond delay="0"/>
                                  </p:stCondLst>
                                  <p:childTnLst>
                                    <p:set>
                                      <p:cBhvr>
                                        <p:cTn id="22" dur="1" fill="hold">
                                          <p:stCondLst>
                                            <p:cond delay="0"/>
                                          </p:stCondLst>
                                        </p:cTn>
                                        <p:tgtEl>
                                          <p:spTgt spid="376"/>
                                        </p:tgtEl>
                                        <p:attrNameLst>
                                          <p:attrName>style.visibility</p:attrName>
                                        </p:attrNameLst>
                                      </p:cBhvr>
                                      <p:to>
                                        <p:strVal val="visible"/>
                                      </p:to>
                                    </p:set>
                                    <p:animEffect transition="in" filter="fade">
                                      <p:cBhvr>
                                        <p:cTn id="23" dur="500"/>
                                        <p:tgtEl>
                                          <p:spTgt spid="3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animEffect transition="in" filter="fade">
                                      <p:cBhvr>
                                        <p:cTn id="26" dur="500"/>
                                        <p:tgtEl>
                                          <p:spTgt spid="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0"/>
                                        </p:tgtEl>
                                        <p:attrNameLst>
                                          <p:attrName>style.visibility</p:attrName>
                                        </p:attrNameLst>
                                      </p:cBhvr>
                                      <p:to>
                                        <p:strVal val="visible"/>
                                      </p:to>
                                    </p:set>
                                    <p:animEffect transition="in" filter="fade">
                                      <p:cBhvr>
                                        <p:cTn id="29" dur="500"/>
                                        <p:tgtEl>
                                          <p:spTgt spid="380"/>
                                        </p:tgtEl>
                                      </p:cBhvr>
                                    </p:animEffect>
                                  </p:childTnLst>
                                </p:cTn>
                              </p:par>
                              <p:par>
                                <p:cTn id="30" presetID="10" presetClass="entr" presetSubtype="0" fill="hold" nodeType="withEffect">
                                  <p:stCondLst>
                                    <p:cond delay="0"/>
                                  </p:stCondLst>
                                  <p:childTnLst>
                                    <p:set>
                                      <p:cBhvr>
                                        <p:cTn id="31" dur="1" fill="hold">
                                          <p:stCondLst>
                                            <p:cond delay="0"/>
                                          </p:stCondLst>
                                        </p:cTn>
                                        <p:tgtEl>
                                          <p:spTgt spid="383"/>
                                        </p:tgtEl>
                                        <p:attrNameLst>
                                          <p:attrName>style.visibility</p:attrName>
                                        </p:attrNameLst>
                                      </p:cBhvr>
                                      <p:to>
                                        <p:strVal val="visible"/>
                                      </p:to>
                                    </p:set>
                                    <p:animEffect transition="in" filter="fade">
                                      <p:cBhvr>
                                        <p:cTn id="32" dur="500"/>
                                        <p:tgtEl>
                                          <p:spTgt spid="383"/>
                                        </p:tgtEl>
                                      </p:cBhvr>
                                    </p:animEffect>
                                  </p:childTnLst>
                                </p:cTn>
                              </p:par>
                              <p:par>
                                <p:cTn id="33" presetID="10" presetClass="entr" presetSubtype="0" fill="hold" nodeType="withEffect">
                                  <p:stCondLst>
                                    <p:cond delay="0"/>
                                  </p:stCondLst>
                                  <p:childTnLst>
                                    <p:set>
                                      <p:cBhvr>
                                        <p:cTn id="34" dur="1" fill="hold">
                                          <p:stCondLst>
                                            <p:cond delay="0"/>
                                          </p:stCondLst>
                                        </p:cTn>
                                        <p:tgtEl>
                                          <p:spTgt spid="389"/>
                                        </p:tgtEl>
                                        <p:attrNameLst>
                                          <p:attrName>style.visibility</p:attrName>
                                        </p:attrNameLst>
                                      </p:cBhvr>
                                      <p:to>
                                        <p:strVal val="visible"/>
                                      </p:to>
                                    </p:set>
                                    <p:animEffect transition="in" filter="fade">
                                      <p:cBhvr>
                                        <p:cTn id="35" dur="500"/>
                                        <p:tgtEl>
                                          <p:spTgt spid="38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91"/>
                                        </p:tgtEl>
                                        <p:attrNameLst>
                                          <p:attrName>style.visibility</p:attrName>
                                        </p:attrNameLst>
                                      </p:cBhvr>
                                      <p:to>
                                        <p:strVal val="visible"/>
                                      </p:to>
                                    </p:set>
                                    <p:animEffect transition="in" filter="fade">
                                      <p:cBhvr>
                                        <p:cTn id="38" dur="500"/>
                                        <p:tgtEl>
                                          <p:spTgt spid="39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3"/>
                                        </p:tgtEl>
                                        <p:attrNameLst>
                                          <p:attrName>style.visibility</p:attrName>
                                        </p:attrNameLst>
                                      </p:cBhvr>
                                      <p:to>
                                        <p:strVal val="visible"/>
                                      </p:to>
                                    </p:set>
                                    <p:animEffect transition="in" filter="fade">
                                      <p:cBhvr>
                                        <p:cTn id="41" dur="500"/>
                                        <p:tgtEl>
                                          <p:spTgt spid="39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95"/>
                                        </p:tgtEl>
                                        <p:attrNameLst>
                                          <p:attrName>style.visibility</p:attrName>
                                        </p:attrNameLst>
                                      </p:cBhvr>
                                      <p:to>
                                        <p:strVal val="visible"/>
                                      </p:to>
                                    </p:set>
                                    <p:animEffect transition="in" filter="fade">
                                      <p:cBhvr>
                                        <p:cTn id="44" dur="500"/>
                                        <p:tgtEl>
                                          <p:spTgt spid="395"/>
                                        </p:tgtEl>
                                      </p:cBhvr>
                                    </p:animEffect>
                                  </p:childTnLst>
                                </p:cTn>
                              </p:par>
                              <p:par>
                                <p:cTn id="45" presetID="10" presetClass="entr" presetSubtype="0" fill="hold" nodeType="withEffect">
                                  <p:stCondLst>
                                    <p:cond delay="0"/>
                                  </p:stCondLst>
                                  <p:childTnLst>
                                    <p:set>
                                      <p:cBhvr>
                                        <p:cTn id="46" dur="1" fill="hold">
                                          <p:stCondLst>
                                            <p:cond delay="0"/>
                                          </p:stCondLst>
                                        </p:cTn>
                                        <p:tgtEl>
                                          <p:spTgt spid="442"/>
                                        </p:tgtEl>
                                        <p:attrNameLst>
                                          <p:attrName>style.visibility</p:attrName>
                                        </p:attrNameLst>
                                      </p:cBhvr>
                                      <p:to>
                                        <p:strVal val="visible"/>
                                      </p:to>
                                    </p:set>
                                    <p:animEffect transition="in" filter="fade">
                                      <p:cBhvr>
                                        <p:cTn id="47" dur="500"/>
                                        <p:tgtEl>
                                          <p:spTgt spid="4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3"/>
                                        </p:tgtEl>
                                        <p:attrNameLst>
                                          <p:attrName>style.visibility</p:attrName>
                                        </p:attrNameLst>
                                      </p:cBhvr>
                                      <p:to>
                                        <p:strVal val="visible"/>
                                      </p:to>
                                    </p:set>
                                    <p:animEffect transition="in" filter="fade">
                                      <p:cBhvr>
                                        <p:cTn id="50" dur="500"/>
                                        <p:tgtEl>
                                          <p:spTgt spid="443"/>
                                        </p:tgtEl>
                                      </p:cBhvr>
                                    </p:animEffect>
                                  </p:childTnLst>
                                </p:cTn>
                              </p:par>
                              <p:par>
                                <p:cTn id="51" presetID="10" presetClass="entr" presetSubtype="0" fill="hold" nodeType="withEffect">
                                  <p:stCondLst>
                                    <p:cond delay="0"/>
                                  </p:stCondLst>
                                  <p:childTnLst>
                                    <p:set>
                                      <p:cBhvr>
                                        <p:cTn id="52" dur="1" fill="hold">
                                          <p:stCondLst>
                                            <p:cond delay="0"/>
                                          </p:stCondLst>
                                        </p:cTn>
                                        <p:tgtEl>
                                          <p:spTgt spid="444"/>
                                        </p:tgtEl>
                                        <p:attrNameLst>
                                          <p:attrName>style.visibility</p:attrName>
                                        </p:attrNameLst>
                                      </p:cBhvr>
                                      <p:to>
                                        <p:strVal val="visible"/>
                                      </p:to>
                                    </p:set>
                                    <p:animEffect transition="in" filter="fade">
                                      <p:cBhvr>
                                        <p:cTn id="53" dur="500"/>
                                        <p:tgtEl>
                                          <p:spTgt spid="444"/>
                                        </p:tgtEl>
                                      </p:cBhvr>
                                    </p:animEffect>
                                  </p:childTnLst>
                                </p:cTn>
                              </p:par>
                              <p:par>
                                <p:cTn id="54" presetID="10" presetClass="entr" presetSubtype="0" fill="hold" nodeType="withEffect">
                                  <p:stCondLst>
                                    <p:cond delay="0"/>
                                  </p:stCondLst>
                                  <p:childTnLst>
                                    <p:set>
                                      <p:cBhvr>
                                        <p:cTn id="55" dur="1" fill="hold">
                                          <p:stCondLst>
                                            <p:cond delay="0"/>
                                          </p:stCondLst>
                                        </p:cTn>
                                        <p:tgtEl>
                                          <p:spTgt spid="445"/>
                                        </p:tgtEl>
                                        <p:attrNameLst>
                                          <p:attrName>style.visibility</p:attrName>
                                        </p:attrNameLst>
                                      </p:cBhvr>
                                      <p:to>
                                        <p:strVal val="visible"/>
                                      </p:to>
                                    </p:set>
                                    <p:animEffect transition="in" filter="fade">
                                      <p:cBhvr>
                                        <p:cTn id="56" dur="500"/>
                                        <p:tgtEl>
                                          <p:spTgt spid="44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46"/>
                                        </p:tgtEl>
                                        <p:attrNameLst>
                                          <p:attrName>style.visibility</p:attrName>
                                        </p:attrNameLst>
                                      </p:cBhvr>
                                      <p:to>
                                        <p:strVal val="visible"/>
                                      </p:to>
                                    </p:set>
                                    <p:animEffect transition="in" filter="fade">
                                      <p:cBhvr>
                                        <p:cTn id="59" dur="500"/>
                                        <p:tgtEl>
                                          <p:spTgt spid="44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7"/>
                                        </p:tgtEl>
                                        <p:attrNameLst>
                                          <p:attrName>style.visibility</p:attrName>
                                        </p:attrNameLst>
                                      </p:cBhvr>
                                      <p:to>
                                        <p:strVal val="visible"/>
                                      </p:to>
                                    </p:set>
                                    <p:animEffect transition="in" filter="fade">
                                      <p:cBhvr>
                                        <p:cTn id="62" dur="500"/>
                                        <p:tgtEl>
                                          <p:spTgt spid="44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8"/>
                                        </p:tgtEl>
                                        <p:attrNameLst>
                                          <p:attrName>style.visibility</p:attrName>
                                        </p:attrNameLst>
                                      </p:cBhvr>
                                      <p:to>
                                        <p:strVal val="visible"/>
                                      </p:to>
                                    </p:set>
                                    <p:animEffect transition="in" filter="fade">
                                      <p:cBhvr>
                                        <p:cTn id="65" dur="500"/>
                                        <p:tgtEl>
                                          <p:spTgt spid="448"/>
                                        </p:tgtEl>
                                      </p:cBhvr>
                                    </p:animEffect>
                                  </p:childTnLst>
                                </p:cTn>
                              </p:par>
                              <p:par>
                                <p:cTn id="66" presetID="10" presetClass="entr" presetSubtype="0" fill="hold" nodeType="withEffect">
                                  <p:stCondLst>
                                    <p:cond delay="0"/>
                                  </p:stCondLst>
                                  <p:childTnLst>
                                    <p:set>
                                      <p:cBhvr>
                                        <p:cTn id="67" dur="1" fill="hold">
                                          <p:stCondLst>
                                            <p:cond delay="0"/>
                                          </p:stCondLst>
                                        </p:cTn>
                                        <p:tgtEl>
                                          <p:spTgt spid="449"/>
                                        </p:tgtEl>
                                        <p:attrNameLst>
                                          <p:attrName>style.visibility</p:attrName>
                                        </p:attrNameLst>
                                      </p:cBhvr>
                                      <p:to>
                                        <p:strVal val="visible"/>
                                      </p:to>
                                    </p:set>
                                    <p:animEffect transition="in" filter="fade">
                                      <p:cBhvr>
                                        <p:cTn id="68" dur="500"/>
                                        <p:tgtEl>
                                          <p:spTgt spid="449"/>
                                        </p:tgtEl>
                                      </p:cBhvr>
                                    </p:animEffect>
                                  </p:childTnLst>
                                </p:cTn>
                              </p:par>
                              <p:par>
                                <p:cTn id="69" presetID="10" presetClass="entr" presetSubtype="0" fill="hold" nodeType="withEffect">
                                  <p:stCondLst>
                                    <p:cond delay="0"/>
                                  </p:stCondLst>
                                  <p:childTnLst>
                                    <p:set>
                                      <p:cBhvr>
                                        <p:cTn id="70" dur="1" fill="hold">
                                          <p:stCondLst>
                                            <p:cond delay="0"/>
                                          </p:stCondLst>
                                        </p:cTn>
                                        <p:tgtEl>
                                          <p:spTgt spid="450"/>
                                        </p:tgtEl>
                                        <p:attrNameLst>
                                          <p:attrName>style.visibility</p:attrName>
                                        </p:attrNameLst>
                                      </p:cBhvr>
                                      <p:to>
                                        <p:strVal val="visible"/>
                                      </p:to>
                                    </p:set>
                                    <p:animEffect transition="in" filter="fade">
                                      <p:cBhvr>
                                        <p:cTn id="71" dur="500"/>
                                        <p:tgtEl>
                                          <p:spTgt spid="45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51"/>
                                        </p:tgtEl>
                                        <p:attrNameLst>
                                          <p:attrName>style.visibility</p:attrName>
                                        </p:attrNameLst>
                                      </p:cBhvr>
                                      <p:to>
                                        <p:strVal val="visible"/>
                                      </p:to>
                                    </p:set>
                                    <p:animEffect transition="in" filter="fade">
                                      <p:cBhvr>
                                        <p:cTn id="74" dur="500"/>
                                        <p:tgtEl>
                                          <p:spTgt spid="451"/>
                                        </p:tgtEl>
                                      </p:cBhvr>
                                    </p:animEffect>
                                  </p:childTnLst>
                                </p:cTn>
                              </p:par>
                              <p:par>
                                <p:cTn id="75" presetID="10" presetClass="entr" presetSubtype="0" fill="hold" nodeType="withEffect">
                                  <p:stCondLst>
                                    <p:cond delay="0"/>
                                  </p:stCondLst>
                                  <p:childTnLst>
                                    <p:set>
                                      <p:cBhvr>
                                        <p:cTn id="76" dur="1" fill="hold">
                                          <p:stCondLst>
                                            <p:cond delay="0"/>
                                          </p:stCondLst>
                                        </p:cTn>
                                        <p:tgtEl>
                                          <p:spTgt spid="452"/>
                                        </p:tgtEl>
                                        <p:attrNameLst>
                                          <p:attrName>style.visibility</p:attrName>
                                        </p:attrNameLst>
                                      </p:cBhvr>
                                      <p:to>
                                        <p:strVal val="visible"/>
                                      </p:to>
                                    </p:set>
                                    <p:animEffect transition="in" filter="fade">
                                      <p:cBhvr>
                                        <p:cTn id="77" dur="500"/>
                                        <p:tgtEl>
                                          <p:spTgt spid="45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53"/>
                                        </p:tgtEl>
                                        <p:attrNameLst>
                                          <p:attrName>style.visibility</p:attrName>
                                        </p:attrNameLst>
                                      </p:cBhvr>
                                      <p:to>
                                        <p:strVal val="visible"/>
                                      </p:to>
                                    </p:set>
                                    <p:animEffect transition="in" filter="fade">
                                      <p:cBhvr>
                                        <p:cTn id="80" dur="500"/>
                                        <p:tgtEl>
                                          <p:spTgt spid="45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54"/>
                                        </p:tgtEl>
                                        <p:attrNameLst>
                                          <p:attrName>style.visibility</p:attrName>
                                        </p:attrNameLst>
                                      </p:cBhvr>
                                      <p:to>
                                        <p:strVal val="visible"/>
                                      </p:to>
                                    </p:set>
                                    <p:animEffect transition="in" filter="fade">
                                      <p:cBhvr>
                                        <p:cTn id="83" dur="500"/>
                                        <p:tgtEl>
                                          <p:spTgt spid="45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55"/>
                                        </p:tgtEl>
                                        <p:attrNameLst>
                                          <p:attrName>style.visibility</p:attrName>
                                        </p:attrNameLst>
                                      </p:cBhvr>
                                      <p:to>
                                        <p:strVal val="visible"/>
                                      </p:to>
                                    </p:set>
                                    <p:animEffect transition="in" filter="fade">
                                      <p:cBhvr>
                                        <p:cTn id="86" dur="500"/>
                                        <p:tgtEl>
                                          <p:spTgt spid="45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460"/>
                                        </p:tgtEl>
                                        <p:attrNameLst>
                                          <p:attrName>style.visibility</p:attrName>
                                        </p:attrNameLst>
                                      </p:cBhvr>
                                      <p:to>
                                        <p:strVal val="visible"/>
                                      </p:to>
                                    </p:set>
                                    <p:animEffect transition="in" filter="fade">
                                      <p:cBhvr>
                                        <p:cTn id="89" dur="500"/>
                                        <p:tgtEl>
                                          <p:spTgt spid="46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61"/>
                                        </p:tgtEl>
                                        <p:attrNameLst>
                                          <p:attrName>style.visibility</p:attrName>
                                        </p:attrNameLst>
                                      </p:cBhvr>
                                      <p:to>
                                        <p:strVal val="visible"/>
                                      </p:to>
                                    </p:set>
                                    <p:animEffect transition="in" filter="fade">
                                      <p:cBhvr>
                                        <p:cTn id="92" dur="500"/>
                                        <p:tgtEl>
                                          <p:spTgt spid="46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96"/>
                                        </p:tgtEl>
                                        <p:attrNameLst>
                                          <p:attrName>style.visibility</p:attrName>
                                        </p:attrNameLst>
                                      </p:cBhvr>
                                      <p:to>
                                        <p:strVal val="visible"/>
                                      </p:to>
                                    </p:set>
                                    <p:animEffect transition="in" filter="fade">
                                      <p:cBhvr>
                                        <p:cTn id="97" dur="500"/>
                                        <p:tgtEl>
                                          <p:spTgt spid="396"/>
                                        </p:tgtEl>
                                      </p:cBhvr>
                                    </p:animEffect>
                                  </p:childTnLst>
                                </p:cTn>
                              </p:par>
                              <p:par>
                                <p:cTn id="98" presetID="10" presetClass="entr" presetSubtype="0" fill="hold" nodeType="withEffect">
                                  <p:stCondLst>
                                    <p:cond delay="0"/>
                                  </p:stCondLst>
                                  <p:childTnLst>
                                    <p:set>
                                      <p:cBhvr>
                                        <p:cTn id="99" dur="1" fill="hold">
                                          <p:stCondLst>
                                            <p:cond delay="0"/>
                                          </p:stCondLst>
                                        </p:cTn>
                                        <p:tgtEl>
                                          <p:spTgt spid="398"/>
                                        </p:tgtEl>
                                        <p:attrNameLst>
                                          <p:attrName>style.visibility</p:attrName>
                                        </p:attrNameLst>
                                      </p:cBhvr>
                                      <p:to>
                                        <p:strVal val="visible"/>
                                      </p:to>
                                    </p:set>
                                    <p:animEffect transition="in" filter="fade">
                                      <p:cBhvr>
                                        <p:cTn id="100" dur="500"/>
                                        <p:tgtEl>
                                          <p:spTgt spid="39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99"/>
                                        </p:tgtEl>
                                        <p:attrNameLst>
                                          <p:attrName>style.visibility</p:attrName>
                                        </p:attrNameLst>
                                      </p:cBhvr>
                                      <p:to>
                                        <p:strVal val="visible"/>
                                      </p:to>
                                    </p:set>
                                    <p:animEffect transition="in" filter="fade">
                                      <p:cBhvr>
                                        <p:cTn id="103" dur="500"/>
                                        <p:tgtEl>
                                          <p:spTgt spid="39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400"/>
                                        </p:tgtEl>
                                        <p:attrNameLst>
                                          <p:attrName>style.visibility</p:attrName>
                                        </p:attrNameLst>
                                      </p:cBhvr>
                                      <p:to>
                                        <p:strVal val="visible"/>
                                      </p:to>
                                    </p:set>
                                    <p:animEffect transition="in" filter="fade">
                                      <p:cBhvr>
                                        <p:cTn id="106" dur="500"/>
                                        <p:tgtEl>
                                          <p:spTgt spid="400"/>
                                        </p:tgtEl>
                                      </p:cBhvr>
                                    </p:animEffect>
                                  </p:childTnLst>
                                </p:cTn>
                              </p:par>
                              <p:par>
                                <p:cTn id="107" presetID="10" presetClass="entr" presetSubtype="0" fill="hold" nodeType="withEffect">
                                  <p:stCondLst>
                                    <p:cond delay="0"/>
                                  </p:stCondLst>
                                  <p:childTnLst>
                                    <p:set>
                                      <p:cBhvr>
                                        <p:cTn id="108" dur="1" fill="hold">
                                          <p:stCondLst>
                                            <p:cond delay="0"/>
                                          </p:stCondLst>
                                        </p:cTn>
                                        <p:tgtEl>
                                          <p:spTgt spid="401"/>
                                        </p:tgtEl>
                                        <p:attrNameLst>
                                          <p:attrName>style.visibility</p:attrName>
                                        </p:attrNameLst>
                                      </p:cBhvr>
                                      <p:to>
                                        <p:strVal val="visible"/>
                                      </p:to>
                                    </p:set>
                                    <p:animEffect transition="in" filter="fade">
                                      <p:cBhvr>
                                        <p:cTn id="109" dur="500"/>
                                        <p:tgtEl>
                                          <p:spTgt spid="401"/>
                                        </p:tgtEl>
                                      </p:cBhvr>
                                    </p:animEffect>
                                  </p:childTnLst>
                                </p:cTn>
                              </p:par>
                              <p:par>
                                <p:cTn id="110" presetID="10" presetClass="entr" presetSubtype="0" fill="hold" nodeType="withEffect">
                                  <p:stCondLst>
                                    <p:cond delay="0"/>
                                  </p:stCondLst>
                                  <p:childTnLst>
                                    <p:set>
                                      <p:cBhvr>
                                        <p:cTn id="111" dur="1" fill="hold">
                                          <p:stCondLst>
                                            <p:cond delay="0"/>
                                          </p:stCondLst>
                                        </p:cTn>
                                        <p:tgtEl>
                                          <p:spTgt spid="402"/>
                                        </p:tgtEl>
                                        <p:attrNameLst>
                                          <p:attrName>style.visibility</p:attrName>
                                        </p:attrNameLst>
                                      </p:cBhvr>
                                      <p:to>
                                        <p:strVal val="visible"/>
                                      </p:to>
                                    </p:set>
                                    <p:animEffect transition="in" filter="fade">
                                      <p:cBhvr>
                                        <p:cTn id="112" dur="500"/>
                                        <p:tgtEl>
                                          <p:spTgt spid="40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03"/>
                                        </p:tgtEl>
                                        <p:attrNameLst>
                                          <p:attrName>style.visibility</p:attrName>
                                        </p:attrNameLst>
                                      </p:cBhvr>
                                      <p:to>
                                        <p:strVal val="visible"/>
                                      </p:to>
                                    </p:set>
                                    <p:animEffect transition="in" filter="fade">
                                      <p:cBhvr>
                                        <p:cTn id="115" dur="500"/>
                                        <p:tgtEl>
                                          <p:spTgt spid="40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405"/>
                                        </p:tgtEl>
                                        <p:attrNameLst>
                                          <p:attrName>style.visibility</p:attrName>
                                        </p:attrNameLst>
                                      </p:cBhvr>
                                      <p:to>
                                        <p:strVal val="visible"/>
                                      </p:to>
                                    </p:set>
                                    <p:animEffect transition="in" filter="fade">
                                      <p:cBhvr>
                                        <p:cTn id="118" dur="500"/>
                                        <p:tgtEl>
                                          <p:spTgt spid="40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406"/>
                                        </p:tgtEl>
                                        <p:attrNameLst>
                                          <p:attrName>style.visibility</p:attrName>
                                        </p:attrNameLst>
                                      </p:cBhvr>
                                      <p:to>
                                        <p:strVal val="visible"/>
                                      </p:to>
                                    </p:set>
                                    <p:animEffect transition="in" filter="fade">
                                      <p:cBhvr>
                                        <p:cTn id="121" dur="500"/>
                                        <p:tgtEl>
                                          <p:spTgt spid="40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19"/>
                                        </p:tgtEl>
                                        <p:attrNameLst>
                                          <p:attrName>style.visibility</p:attrName>
                                        </p:attrNameLst>
                                      </p:cBhvr>
                                      <p:to>
                                        <p:strVal val="visible"/>
                                      </p:to>
                                    </p:set>
                                    <p:animEffect transition="in" filter="fade">
                                      <p:cBhvr>
                                        <p:cTn id="124" dur="500"/>
                                        <p:tgtEl>
                                          <p:spTgt spid="419"/>
                                        </p:tgtEl>
                                      </p:cBhvr>
                                    </p:animEffect>
                                  </p:childTnLst>
                                </p:cTn>
                              </p:par>
                              <p:par>
                                <p:cTn id="125" presetID="10" presetClass="entr" presetSubtype="0" fill="hold" nodeType="withEffect">
                                  <p:stCondLst>
                                    <p:cond delay="0"/>
                                  </p:stCondLst>
                                  <p:childTnLst>
                                    <p:set>
                                      <p:cBhvr>
                                        <p:cTn id="126" dur="1" fill="hold">
                                          <p:stCondLst>
                                            <p:cond delay="0"/>
                                          </p:stCondLst>
                                        </p:cTn>
                                        <p:tgtEl>
                                          <p:spTgt spid="456"/>
                                        </p:tgtEl>
                                        <p:attrNameLst>
                                          <p:attrName>style.visibility</p:attrName>
                                        </p:attrNameLst>
                                      </p:cBhvr>
                                      <p:to>
                                        <p:strVal val="visible"/>
                                      </p:to>
                                    </p:set>
                                    <p:animEffect transition="in" filter="fade">
                                      <p:cBhvr>
                                        <p:cTn id="127" dur="500"/>
                                        <p:tgtEl>
                                          <p:spTgt spid="45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57"/>
                                        </p:tgtEl>
                                        <p:attrNameLst>
                                          <p:attrName>style.visibility</p:attrName>
                                        </p:attrNameLst>
                                      </p:cBhvr>
                                      <p:to>
                                        <p:strVal val="visible"/>
                                      </p:to>
                                    </p:set>
                                    <p:animEffect transition="in" filter="fade">
                                      <p:cBhvr>
                                        <p:cTn id="130" dur="500"/>
                                        <p:tgtEl>
                                          <p:spTgt spid="457"/>
                                        </p:tgtEl>
                                      </p:cBhvr>
                                    </p:animEffect>
                                  </p:childTnLst>
                                </p:cTn>
                              </p:par>
                              <p:par>
                                <p:cTn id="131" presetID="10" presetClass="entr" presetSubtype="0" fill="hold" nodeType="withEffect">
                                  <p:stCondLst>
                                    <p:cond delay="0"/>
                                  </p:stCondLst>
                                  <p:childTnLst>
                                    <p:set>
                                      <p:cBhvr>
                                        <p:cTn id="132" dur="1" fill="hold">
                                          <p:stCondLst>
                                            <p:cond delay="0"/>
                                          </p:stCondLst>
                                        </p:cTn>
                                        <p:tgtEl>
                                          <p:spTgt spid="458"/>
                                        </p:tgtEl>
                                        <p:attrNameLst>
                                          <p:attrName>style.visibility</p:attrName>
                                        </p:attrNameLst>
                                      </p:cBhvr>
                                      <p:to>
                                        <p:strVal val="visible"/>
                                      </p:to>
                                    </p:set>
                                    <p:animEffect transition="in" filter="fade">
                                      <p:cBhvr>
                                        <p:cTn id="133" dur="500"/>
                                        <p:tgtEl>
                                          <p:spTgt spid="458"/>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59"/>
                                        </p:tgtEl>
                                        <p:attrNameLst>
                                          <p:attrName>style.visibility</p:attrName>
                                        </p:attrNameLst>
                                      </p:cBhvr>
                                      <p:to>
                                        <p:strVal val="visible"/>
                                      </p:to>
                                    </p:set>
                                    <p:animEffect transition="in" filter="fade">
                                      <p:cBhvr>
                                        <p:cTn id="136" dur="500"/>
                                        <p:tgtEl>
                                          <p:spTgt spid="459"/>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62"/>
                                        </p:tgtEl>
                                        <p:attrNameLst>
                                          <p:attrName>style.visibility</p:attrName>
                                        </p:attrNameLst>
                                      </p:cBhvr>
                                      <p:to>
                                        <p:strVal val="visible"/>
                                      </p:to>
                                    </p:set>
                                    <p:animEffect transition="in" filter="fade">
                                      <p:cBhvr>
                                        <p:cTn id="139" dur="500"/>
                                        <p:tgtEl>
                                          <p:spTgt spid="462"/>
                                        </p:tgtEl>
                                      </p:cBhvr>
                                    </p:animEffect>
                                  </p:childTnLst>
                                </p:cTn>
                              </p:par>
                              <p:par>
                                <p:cTn id="140" presetID="10" presetClass="entr" presetSubtype="0" fill="hold" nodeType="withEffect">
                                  <p:stCondLst>
                                    <p:cond delay="0"/>
                                  </p:stCondLst>
                                  <p:childTnLst>
                                    <p:set>
                                      <p:cBhvr>
                                        <p:cTn id="141" dur="1" fill="hold">
                                          <p:stCondLst>
                                            <p:cond delay="0"/>
                                          </p:stCondLst>
                                        </p:cTn>
                                        <p:tgtEl>
                                          <p:spTgt spid="463"/>
                                        </p:tgtEl>
                                        <p:attrNameLst>
                                          <p:attrName>style.visibility</p:attrName>
                                        </p:attrNameLst>
                                      </p:cBhvr>
                                      <p:to>
                                        <p:strVal val="visible"/>
                                      </p:to>
                                    </p:set>
                                    <p:animEffect transition="in" filter="fade">
                                      <p:cBhvr>
                                        <p:cTn id="142" dur="500"/>
                                        <p:tgtEl>
                                          <p:spTgt spid="463"/>
                                        </p:tgtEl>
                                      </p:cBhvr>
                                    </p:animEffect>
                                  </p:childTnLst>
                                </p:cTn>
                              </p:par>
                              <p:par>
                                <p:cTn id="143" presetID="10" presetClass="entr" presetSubtype="0" fill="hold" nodeType="withEffect">
                                  <p:stCondLst>
                                    <p:cond delay="0"/>
                                  </p:stCondLst>
                                  <p:childTnLst>
                                    <p:set>
                                      <p:cBhvr>
                                        <p:cTn id="144" dur="1" fill="hold">
                                          <p:stCondLst>
                                            <p:cond delay="0"/>
                                          </p:stCondLst>
                                        </p:cTn>
                                        <p:tgtEl>
                                          <p:spTgt spid="464"/>
                                        </p:tgtEl>
                                        <p:attrNameLst>
                                          <p:attrName>style.visibility</p:attrName>
                                        </p:attrNameLst>
                                      </p:cBhvr>
                                      <p:to>
                                        <p:strVal val="visible"/>
                                      </p:to>
                                    </p:set>
                                    <p:animEffect transition="in" filter="fade">
                                      <p:cBhvr>
                                        <p:cTn id="145" dur="500"/>
                                        <p:tgtEl>
                                          <p:spTgt spid="464"/>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465"/>
                                        </p:tgtEl>
                                        <p:attrNameLst>
                                          <p:attrName>style.visibility</p:attrName>
                                        </p:attrNameLst>
                                      </p:cBhvr>
                                      <p:to>
                                        <p:strVal val="visible"/>
                                      </p:to>
                                    </p:set>
                                    <p:animEffect transition="in" filter="fade">
                                      <p:cBhvr>
                                        <p:cTn id="148" dur="500"/>
                                        <p:tgtEl>
                                          <p:spTgt spid="465"/>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466"/>
                                        </p:tgtEl>
                                        <p:attrNameLst>
                                          <p:attrName>style.visibility</p:attrName>
                                        </p:attrNameLst>
                                      </p:cBhvr>
                                      <p:to>
                                        <p:strVal val="visible"/>
                                      </p:to>
                                    </p:set>
                                    <p:animEffect transition="in" filter="fade">
                                      <p:cBhvr>
                                        <p:cTn id="151" dur="500"/>
                                        <p:tgtEl>
                                          <p:spTgt spid="466"/>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467"/>
                                        </p:tgtEl>
                                        <p:attrNameLst>
                                          <p:attrName>style.visibility</p:attrName>
                                        </p:attrNameLst>
                                      </p:cBhvr>
                                      <p:to>
                                        <p:strVal val="visible"/>
                                      </p:to>
                                    </p:set>
                                    <p:animEffect transition="in" filter="fade">
                                      <p:cBhvr>
                                        <p:cTn id="154" dur="500"/>
                                        <p:tgtEl>
                                          <p:spTgt spid="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374" grpId="0"/>
      <p:bldP spid="378" grpId="0" animBg="1"/>
      <p:bldP spid="380" grpId="0"/>
      <p:bldP spid="391" grpId="0" animBg="1"/>
      <p:bldP spid="393" grpId="0" animBg="1"/>
      <p:bldP spid="395" grpId="0"/>
      <p:bldP spid="396" grpId="0" animBg="1"/>
      <p:bldP spid="399" grpId="0" animBg="1"/>
      <p:bldP spid="400" grpId="0"/>
      <p:bldP spid="403" grpId="0" animBg="1"/>
      <p:bldP spid="405" grpId="0" animBg="1"/>
      <p:bldP spid="406" grpId="0"/>
      <p:bldP spid="419" grpId="0"/>
      <p:bldP spid="443" grpId="0" animBg="1"/>
      <p:bldP spid="446" grpId="0" animBg="1"/>
      <p:bldP spid="447" grpId="0" animBg="1"/>
      <p:bldP spid="448" grpId="0" animBg="1"/>
      <p:bldP spid="451" grpId="0"/>
      <p:bldP spid="453" grpId="0"/>
      <p:bldP spid="454" grpId="0" animBg="1"/>
      <p:bldP spid="455" grpId="0" animBg="1"/>
      <p:bldP spid="457" grpId="0" animBg="1"/>
      <p:bldP spid="459" grpId="0" animBg="1"/>
      <p:bldP spid="460" grpId="0" animBg="1"/>
      <p:bldP spid="461" grpId="0"/>
      <p:bldP spid="462" grpId="0" animBg="1"/>
      <p:bldP spid="465" grpId="0" animBg="1"/>
      <p:bldP spid="466" grpId="0" animBg="1"/>
      <p:bldP spid="4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dirty="0"/>
              <a:t>DDPMs. Training Objective</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44204" y="777077"/>
                <a:ext cx="11150600" cy="5679119"/>
              </a:xfrm>
              <a:prstGeom prst="rect">
                <a:avLst/>
              </a:prstGeom>
              <a:noFill/>
            </p:spPr>
            <p:txBody>
              <a:bodyPr wrap="square" rtlCol="0">
                <a:spAutoFit/>
              </a:bodyPr>
              <a:lstStyle/>
              <a:p>
                <a:r>
                  <a:rPr lang="en-US" dirty="0"/>
                  <a:t>Objective function: variational bound on negative log likelihood as in VAEs, but in this case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t> is the observed variable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oMath>
                </a14:m>
                <a:r>
                  <a:rPr lang="en-US" dirty="0"/>
                  <a:t> are latent variables</a:t>
                </a:r>
                <a:r>
                  <a:rPr lang="en-US" b="0" dirty="0"/>
                  <a:t>:</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sub>
                      </m:sSub>
                      <m:d>
                        <m:dPr>
                          <m:begChr m:val="["/>
                          <m:endChr m:val="]"/>
                          <m:ctrlPr>
                            <a:rPr lang="en-US" sz="2000" i="1" smtClean="0">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a:rPr lang="en-US" sz="2000">
                                  <a:latin typeface="Cambria Math" panose="02040503050406030204" pitchFamily="18" charset="0"/>
                                </a:rPr>
                                <m:t>− </m:t>
                              </m:r>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e>
                              </m:d>
                            </m:e>
                          </m:func>
                        </m:e>
                      </m:d>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rPr>
                          </m:ctrlPr>
                        </m:funcPr>
                        <m:fName>
                          <m:r>
                            <a:rPr lang="en-US" sz="2000" i="1">
                              <a:latin typeface="Cambria Math" panose="02040503050406030204" pitchFamily="18" charset="0"/>
                            </a:rPr>
                            <m:t> </m:t>
                          </m:r>
                        </m:fName>
                        <m:e>
                          <m:sSub>
                            <m:sSubPr>
                              <m:ctrlPr>
                                <a:rPr lang="en-US" sz="2000" i="1">
                                  <a:latin typeface="Cambria Math" panose="02040503050406030204" pitchFamily="18" charset="0"/>
                                </a:rPr>
                              </m:ctrlPr>
                            </m:sSub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sub>
                          </m:sSub>
                          <m:d>
                            <m:dPr>
                              <m:begChr m:val="["/>
                              <m:endChr m:val="]"/>
                              <m:ctrlPr>
                                <a:rPr lang="en-US" sz="2000" i="1">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num>
                                    <m:den>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𝑇</m:t>
                                              </m:r>
                                            </m:sub>
                                          </m:sSub>
                                        </m:e>
                                      </m:d>
                                    </m:den>
                                  </m:f>
                                  <m:r>
                                    <a:rPr lang="en-US" sz="2000" i="1">
                                      <a:latin typeface="Cambria Math" panose="02040503050406030204" pitchFamily="18" charset="0"/>
                                    </a:rPr>
                                    <m:t> </m:t>
                                  </m:r>
                                </m:e>
                              </m:func>
                            </m:e>
                          </m:d>
                        </m:e>
                      </m:func>
                    </m:oMath>
                  </m:oMathPara>
                </a14:m>
                <a:endParaRPr lang="en-US" sz="2000" b="0" dirty="0"/>
              </a:p>
              <a:p>
                <a:endParaRPr lang="en-US" dirty="0"/>
              </a:p>
              <a:p>
                <a:r>
                  <a:rPr lang="en-US" dirty="0"/>
                  <a:t>This formulation is derived as follows:</a:t>
                </a:r>
              </a:p>
              <a:p>
                <a:pPr marL="285750" indent="-285750">
                  <a:buFont typeface="Arial" panose="020B0604020202020204" pitchFamily="34" charset="0"/>
                  <a:buChar char="•"/>
                </a:pPr>
                <a:r>
                  <a:rPr lang="en-US" dirty="0"/>
                  <a:t>Write the log likelihood as the log marginal of the joint probability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𝑇</m:t>
                        </m:r>
                      </m:sub>
                    </m:sSub>
                    <m:r>
                      <a:rPr lang="en-US" b="0" i="1" smtClean="0">
                        <a:latin typeface="Cambria Math" panose="02040503050406030204" pitchFamily="18" charset="0"/>
                        <a:ea typeface="Cambria Math" panose="02040503050406030204" pitchFamily="18" charset="0"/>
                      </a:rPr>
                      <m:t>)</m:t>
                    </m:r>
                  </m:oMath>
                </a14:m>
                <a:r>
                  <a:rPr lang="en-US" dirty="0"/>
                  <a:t>:</a:t>
                </a:r>
              </a:p>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e>
                      </m:func>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 </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e>
                          </m:nary>
                        </m:e>
                      </m:func>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r>
                            <a:rPr lang="en-US" b="0" i="1" smtClean="0">
                              <a:latin typeface="Cambria Math" panose="02040503050406030204" pitchFamily="18" charset="0"/>
                            </a:rPr>
                            <m:t>𝑇</m:t>
                          </m:r>
                        </m:sub>
                      </m:sSub>
                      <m: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𝑇</m:t>
                          </m:r>
                        </m:sub>
                      </m:sSub>
                    </m:oMath>
                  </m:oMathPara>
                </a14:m>
                <a:endParaRPr lang="en-US" dirty="0"/>
              </a:p>
              <a:p>
                <a:pPr marL="285750" indent="-285750">
                  <a:buFont typeface="Arial" panose="020B0604020202020204" pitchFamily="34" charset="0"/>
                  <a:buChar char="•"/>
                </a:pPr>
                <a:r>
                  <a:rPr lang="en-US" dirty="0"/>
                  <a:t>Introduce the joint probability of the forward process conditioned on initial image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t>,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m:t>
                    </m:r>
                  </m:oMath>
                </a14:m>
                <a:r>
                  <a:rPr lang="en-US" dirty="0"/>
                  <a:t>:</a:t>
                </a: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rPr>
                            <m:t>(</m:t>
                          </m:r>
                        </m:e>
                      </m:func>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 </m:t>
                      </m:r>
                      <m:func>
                        <m:funcPr>
                          <m:ctrlPr>
                            <a:rPr lang="en-US" i="1" smtClean="0">
                              <a:latin typeface="Cambria Math" panose="02040503050406030204" pitchFamily="18" charset="0"/>
                            </a:rPr>
                          </m:ctrlPr>
                        </m:funcPr>
                        <m:fName>
                          <m:r>
                            <m:rPr>
                              <m:sty m:val="p"/>
                            </m:rPr>
                            <a:rPr lang="en-US">
                              <a:latin typeface="Cambria Math" panose="02040503050406030204" pitchFamily="18" charset="0"/>
                            </a:rPr>
                            <m:t>log</m:t>
                          </m:r>
                        </m:fName>
                        <m:e>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m:rPr>
                                  <m:nor/>
                                </m:rP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den>
                              </m:f>
                            </m:e>
                          </m:nary>
                        </m:e>
                      </m:func>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𝑇</m:t>
                          </m:r>
                        </m:sub>
                      </m:sSub>
                    </m:oMath>
                  </m:oMathPara>
                </a14:m>
                <a:endParaRPr lang="en-US" dirty="0"/>
              </a:p>
              <a:p>
                <a:pPr marL="285750" indent="-285750">
                  <a:buFont typeface="Arial" panose="020B0604020202020204" pitchFamily="34" charset="0"/>
                  <a:buChar char="•"/>
                </a:pPr>
                <a:r>
                  <a:rPr lang="en-US" dirty="0"/>
                  <a:t>Rewrite as expected value:</a:t>
                </a:r>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rPr>
                            <m:t>(</m:t>
                          </m:r>
                        </m:e>
                      </m:func>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r>
                        <a:rPr lang="en-US" i="1">
                          <a:latin typeface="Cambria Math" panose="02040503050406030204" pitchFamily="18" charset="0"/>
                        </a:rPr>
                        <m:t>)= </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𝑇</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sub>
                          </m:sSub>
                        </m:e>
                      </m:func>
                      <m:d>
                        <m:dPr>
                          <m:begChr m:val="["/>
                          <m:endChr m:val="]"/>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𝑇</m:t>
                                  </m:r>
                                </m:sub>
                              </m:sSub>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den>
                          </m:f>
                        </m:e>
                      </m:d>
                    </m:oMath>
                  </m:oMathPara>
                </a14:m>
                <a:endParaRPr lang="en-US" dirty="0"/>
              </a:p>
              <a:p>
                <a:pPr marL="285750" indent="-285750">
                  <a:buFont typeface="Arial" panose="020B0604020202020204" pitchFamily="34" charset="0"/>
                  <a:buChar char="•"/>
                </a:pPr>
                <a:r>
                  <a:rPr lang="en-US" dirty="0"/>
                  <a:t>Finally, apply Jensen inequality and multiply with </a:t>
                </a:r>
                <a14:m>
                  <m:oMath xmlns:m="http://schemas.openxmlformats.org/officeDocument/2006/math">
                    <m:r>
                      <a:rPr lang="en-US" b="0" i="1" smtClean="0">
                        <a:latin typeface="Cambria Math" panose="02040503050406030204" pitchFamily="18" charset="0"/>
                      </a:rPr>
                      <m:t>−1</m:t>
                    </m:r>
                    <m:r>
                      <a:rPr lang="en-US" b="0" i="0" smtClean="0">
                        <a:latin typeface="Cambria Math" panose="02040503050406030204" pitchFamily="18" charset="0"/>
                      </a:rPr>
                      <m:t>:</m:t>
                    </m:r>
                  </m:oMath>
                </a14:m>
                <a:endParaRPr lang="en-US" dirty="0"/>
              </a:p>
              <a:p>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a:rPr lang="en-US">
                              <a:latin typeface="Cambria Math" panose="02040503050406030204" pitchFamily="18" charset="0"/>
                            </a:rPr>
                            <m:t>− </m:t>
                          </m:r>
                          <m:r>
                            <m:rPr>
                              <m:sty m:val="p"/>
                            </m:rPr>
                            <a:rPr lang="en-US">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e>
                      </m:func>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func>
                        <m:funcPr>
                          <m:ctrlPr>
                            <a:rPr lang="en-US" i="1">
                              <a:latin typeface="Cambria Math" panose="02040503050406030204" pitchFamily="18" charset="0"/>
                            </a:rPr>
                          </m:ctrlPr>
                        </m:funcPr>
                        <m:fName>
                          <m:r>
                            <a:rPr lang="en-US" i="1">
                              <a:latin typeface="Cambria Math" panose="02040503050406030204" pitchFamily="18" charset="0"/>
                            </a:rPr>
                            <m:t> </m:t>
                          </m:r>
                        </m:fName>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1:</m:t>
                                  </m:r>
                                  <m:r>
                                    <a:rPr lang="en-US" i="1">
                                      <a:latin typeface="Cambria Math" panose="02040503050406030204" pitchFamily="18" charset="0"/>
                                    </a:rPr>
                                    <m:t>𝑇</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𝑇</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sub>
                          </m:sSub>
                          <m:d>
                            <m:dPr>
                              <m:begChr m:val="["/>
                              <m:endChr m:val="]"/>
                              <m:ctrlPr>
                                <a:rPr lang="en-US" i="1">
                                  <a:latin typeface="Cambria Math" panose="02040503050406030204" pitchFamily="18" charset="0"/>
                                  <a:ea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𝑇</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𝑇</m:t>
                                              </m:r>
                                            </m:sub>
                                          </m:sSub>
                                        </m:e>
                                      </m:d>
                                    </m:den>
                                  </m:f>
                                  <m:r>
                                    <a:rPr lang="en-US" i="1">
                                      <a:latin typeface="Cambria Math" panose="02040503050406030204" pitchFamily="18" charset="0"/>
                                    </a:rPr>
                                    <m:t> </m:t>
                                  </m:r>
                                </m:e>
                              </m:func>
                            </m:e>
                          </m:d>
                        </m:e>
                      </m:func>
                    </m:oMath>
                  </m:oMathPara>
                </a14:m>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44204" y="777077"/>
                <a:ext cx="11150600" cy="5679119"/>
              </a:xfrm>
              <a:prstGeom prst="rect">
                <a:avLst/>
              </a:prstGeom>
              <a:blipFill>
                <a:blip r:embed="rId6"/>
                <a:stretch>
                  <a:fillRect l="-492" t="-536" r="-38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65718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500"/>
                                        <p:tgtEl>
                                          <p:spTgt spid="5">
                                            <p:txEl>
                                              <p:pRg st="8" end="8"/>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fade">
                                      <p:cBhvr>
                                        <p:cTn id="39" dur="500"/>
                                        <p:tgtEl>
                                          <p:spTgt spid="5">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10" end="10"/>
                                            </p:txEl>
                                          </p:spTgt>
                                        </p:tgtEl>
                                        <p:attrNameLst>
                                          <p:attrName>style.visibility</p:attrName>
                                        </p:attrNameLst>
                                      </p:cBhvr>
                                      <p:to>
                                        <p:strVal val="visible"/>
                                      </p:to>
                                    </p:set>
                                    <p:animEffect transition="in" filter="fade">
                                      <p:cBhvr>
                                        <p:cTn id="44" dur="500"/>
                                        <p:tgtEl>
                                          <p:spTgt spid="5">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44204" y="777077"/>
                <a:ext cx="11150600" cy="3417474"/>
              </a:xfrm>
              <a:prstGeom prst="rect">
                <a:avLst/>
              </a:prstGeom>
              <a:noFill/>
            </p:spPr>
            <p:txBody>
              <a:bodyPr wrap="square" rtlCol="0">
                <a:spAutoFit/>
              </a:bodyPr>
              <a:lstStyle/>
              <a:p>
                <a:r>
                  <a:rPr lang="en-US" dirty="0"/>
                  <a:t>Objective function: variational bound on negative log likelihood as in VAEs, but in this case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r>
                  <a:rPr lang="en-US" dirty="0"/>
                  <a:t> is the observed variable and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r>
                          <a:rPr lang="en-US" b="0" i="1" smtClean="0">
                            <a:latin typeface="Cambria Math" panose="02040503050406030204" pitchFamily="18" charset="0"/>
                          </a:rPr>
                          <m:t>𝑇</m:t>
                        </m:r>
                      </m:sub>
                    </m:sSub>
                  </m:oMath>
                </a14:m>
                <a:r>
                  <a:rPr lang="en-US" dirty="0"/>
                  <a:t> are latent variables</a:t>
                </a:r>
                <a:r>
                  <a:rPr lang="en-US" b="0" dirty="0"/>
                  <a:t>:</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𝑥</m:t>
                              </m:r>
                            </m:e>
                            <m:sub>
                              <m:r>
                                <a:rPr lang="en-US" sz="2000" b="0" i="1" smtClean="0">
                                  <a:latin typeface="Cambria Math" panose="02040503050406030204" pitchFamily="18" charset="0"/>
                                  <a:ea typeface="Cambria Math" panose="02040503050406030204" pitchFamily="18" charset="0"/>
                                </a:rPr>
                                <m:t>0</m:t>
                              </m:r>
                            </m:sub>
                          </m:sSub>
                          <m:r>
                            <a:rPr lang="en-US" sz="2000" b="0" i="1" smtClean="0">
                              <a:latin typeface="Cambria Math" panose="02040503050406030204" pitchFamily="18" charset="0"/>
                              <a:ea typeface="Cambria Math" panose="02040503050406030204" pitchFamily="18" charset="0"/>
                            </a:rPr>
                            <m:t>)</m:t>
                          </m:r>
                        </m:sub>
                      </m:sSub>
                      <m:d>
                        <m:dPr>
                          <m:begChr m:val="["/>
                          <m:endChr m:val="]"/>
                          <m:ctrlPr>
                            <a:rPr lang="en-US" sz="2000" i="1" smtClean="0">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a:rPr lang="en-US" sz="2000">
                                  <a:latin typeface="Cambria Math" panose="02040503050406030204" pitchFamily="18" charset="0"/>
                                </a:rPr>
                                <m:t>− </m:t>
                              </m:r>
                              <m:r>
                                <m:rPr>
                                  <m:sty m:val="p"/>
                                </m:rPr>
                                <a:rPr lang="en-US" sz="2000">
                                  <a:latin typeface="Cambria Math" panose="02040503050406030204" pitchFamily="18" charset="0"/>
                                </a:rPr>
                                <m:t>log</m:t>
                              </m:r>
                            </m:fName>
                            <m:e>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0</m:t>
                                      </m:r>
                                    </m:sub>
                                  </m:sSub>
                                </m:e>
                              </m:d>
                            </m:e>
                          </m:func>
                        </m:e>
                      </m:d>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rPr>
                          </m:ctrlPr>
                        </m:funcPr>
                        <m:fName>
                          <m:r>
                            <a:rPr lang="en-US" sz="2000" i="1">
                              <a:latin typeface="Cambria Math" panose="02040503050406030204" pitchFamily="18" charset="0"/>
                            </a:rPr>
                            <m:t> </m:t>
                          </m:r>
                        </m:fName>
                        <m:e>
                          <m:sSub>
                            <m:sSubPr>
                              <m:ctrlPr>
                                <a:rPr lang="en-US" sz="2000" i="1">
                                  <a:latin typeface="Cambria Math" panose="02040503050406030204" pitchFamily="18" charset="0"/>
                                </a:rPr>
                              </m:ctrlPr>
                            </m:sSub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1:</m:t>
                                  </m:r>
                                  <m:r>
                                    <a:rPr lang="en-US" sz="2000" i="1">
                                      <a:latin typeface="Cambria Math" panose="02040503050406030204" pitchFamily="18" charset="0"/>
                                    </a:rPr>
                                    <m:t>𝑇</m:t>
                                  </m:r>
                                </m:sub>
                              </m:sSub>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sub>
                          </m:sSub>
                          <m:d>
                            <m:dPr>
                              <m:begChr m:val="["/>
                              <m:endChr m:val="]"/>
                              <m:ctrlPr>
                                <a:rPr lang="en-US" sz="2000" i="1">
                                  <a:latin typeface="Cambria Math" panose="02040503050406030204" pitchFamily="18" charset="0"/>
                                  <a:ea typeface="Cambria Math" panose="02040503050406030204" pitchFamily="18" charset="0"/>
                                </a:rPr>
                              </m:ctrlPr>
                            </m:dPr>
                            <m:e>
                              <m:func>
                                <m:funcPr>
                                  <m:ctrlPr>
                                    <a:rPr lang="en-US" sz="2000" i="1">
                                      <a:latin typeface="Cambria Math" panose="02040503050406030204" pitchFamily="18" charset="0"/>
                                    </a:rPr>
                                  </m:ctrlPr>
                                </m:funcPr>
                                <m:fName>
                                  <m:r>
                                    <m:rPr>
                                      <m:sty m:val="p"/>
                                    </m:rPr>
                                    <a:rPr lang="en-US" sz="2000">
                                      <a:latin typeface="Cambria Math" panose="02040503050406030204" pitchFamily="18" charset="0"/>
                                    </a:rPr>
                                    <m:t>log</m:t>
                                  </m:r>
                                </m:fName>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r>
                                                <a:rPr lang="en-US" sz="2000" i="1">
                                                  <a:latin typeface="Cambria Math" panose="02040503050406030204" pitchFamily="18" charset="0"/>
                                                  <a:ea typeface="Cambria Math" panose="02040503050406030204" pitchFamily="18" charset="0"/>
                                                </a:rPr>
                                                <m:t>𝑇</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num>
                                    <m:den>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r>
                                                <a:rPr lang="en-US" sz="2000" i="1">
                                                  <a:latin typeface="Cambria Math" panose="02040503050406030204" pitchFamily="18" charset="0"/>
                                                  <a:ea typeface="Cambria Math" panose="02040503050406030204" pitchFamily="18" charset="0"/>
                                                </a:rPr>
                                                <m:t>𝑇</m:t>
                                              </m:r>
                                            </m:sub>
                                          </m:sSub>
                                        </m:e>
                                      </m:d>
                                    </m:den>
                                  </m:f>
                                  <m:r>
                                    <a:rPr lang="en-US" sz="2000" i="1">
                                      <a:latin typeface="Cambria Math" panose="02040503050406030204" pitchFamily="18" charset="0"/>
                                    </a:rPr>
                                    <m:t> </m:t>
                                  </m:r>
                                </m:e>
                              </m:func>
                            </m:e>
                          </m:d>
                        </m:e>
                      </m:func>
                    </m:oMath>
                  </m:oMathPara>
                </a14:m>
                <a:endParaRPr lang="en-US" sz="2000" b="0" dirty="0"/>
              </a:p>
              <a:p>
                <a:endParaRPr lang="en-US" dirty="0"/>
              </a:p>
              <a:p>
                <a:r>
                  <a:rPr lang="en-US" dirty="0"/>
                  <a:t>Extending further the above formulation of variational bound, the final objective becomes:</a:t>
                </a:r>
              </a:p>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𝜃</m:t>
                              </m:r>
                            </m:lim>
                          </m:limLow>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fName>
                        <m:e>
                          <m:d>
                            <m:dPr>
                              <m:begChr m:val="["/>
                              <m:endChr m:val="]"/>
                              <m:ctrlPr>
                                <a:rPr lang="en-US" sz="200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sub>
                                      </m:sSub>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𝐾𝐿</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𝑇</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𝑇</m:t>
                                          </m:r>
                                        </m:sub>
                                      </m:sSub>
                                    </m:e>
                                  </m:d>
                                  <m:r>
                                    <a:rPr lang="en-US" sz="2000" i="1">
                                      <a:latin typeface="Cambria Math" panose="02040503050406030204" pitchFamily="18" charset="0"/>
                                      <a:ea typeface="Cambria Math" panose="02040503050406030204" pitchFamily="18" charset="0"/>
                                    </a:rPr>
                                    <m:t>)</m:t>
                                  </m:r>
                                </m:e>
                              </m:func>
                              <m:r>
                                <a:rPr lang="en-US" sz="2000">
                                  <a:latin typeface="Cambria Math" panose="02040503050406030204" pitchFamily="18" charset="0"/>
                                  <a:ea typeface="Cambria Math" panose="02040503050406030204" pitchFamily="18" charset="0"/>
                                </a:rPr>
                                <m:t>+ </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𝑇</m:t>
                                  </m:r>
                                </m:sup>
                                <m:e>
                                  <m:r>
                                    <a:rPr lang="en-US" sz="2000" i="1">
                                      <a:latin typeface="Cambria Math" panose="02040503050406030204" pitchFamily="18" charset="0"/>
                                      <a:ea typeface="Cambria Math" panose="02040503050406030204" pitchFamily="18" charset="0"/>
                                    </a:rPr>
                                    <m:t>𝐾𝐿</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 </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−1</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e>
                                  </m:d>
                                  <m:r>
                                    <a:rPr lang="en-US" sz="2000" i="1">
                                      <a:latin typeface="Cambria Math" panose="02040503050406030204" pitchFamily="18" charset="0"/>
                                      <a:ea typeface="Cambria Math" panose="02040503050406030204" pitchFamily="18" charset="0"/>
                                    </a:rPr>
                                    <m:t>)</m:t>
                                  </m:r>
                                </m:e>
                              </m:nary>
                            </m:e>
                          </m:d>
                        </m:e>
                      </m:func>
                    </m:oMath>
                  </m:oMathPara>
                </a14:m>
                <a:endParaRPr lang="en-US" sz="2000" b="0" dirty="0"/>
              </a:p>
              <a:p>
                <a:endParaRPr lang="en-US" dirty="0"/>
              </a:p>
              <a:p>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44204" y="777077"/>
                <a:ext cx="11150600" cy="3417474"/>
              </a:xfrm>
              <a:prstGeom prst="rect">
                <a:avLst/>
              </a:prstGeom>
              <a:blipFill>
                <a:blip r:embed="rId6"/>
                <a:stretch>
                  <a:fillRect l="-569" t="-369" r="-456" b="-23247"/>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B1DE2319-3A12-3AA6-4D8F-ADE02C170EBC}"/>
              </a:ext>
            </a:extLst>
          </p:cNvPr>
          <p:cNvSpPr/>
          <p:nvPr/>
        </p:nvSpPr>
        <p:spPr>
          <a:xfrm>
            <a:off x="4254500" y="2676707"/>
            <a:ext cx="2705424" cy="79014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ector drept cu săgeată 5">
            <a:extLst>
              <a:ext uri="{FF2B5EF4-FFF2-40B4-BE49-F238E27FC236}">
                <a16:creationId xmlns:a16="http://schemas.microsoft.com/office/drawing/2014/main" id="{AF82CBC0-3AC7-71DF-1FBA-3E0037C15677}"/>
              </a:ext>
            </a:extLst>
          </p:cNvPr>
          <p:cNvCxnSpPr>
            <a:cxnSpLocks/>
            <a:stCxn id="3" idx="4"/>
            <a:endCxn id="7" idx="0"/>
          </p:cNvCxnSpPr>
          <p:nvPr/>
        </p:nvCxnSpPr>
        <p:spPr>
          <a:xfrm flipH="1">
            <a:off x="4736876" y="3466847"/>
            <a:ext cx="870336" cy="27756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8E5D4530-B652-AAD2-057F-EB65DF4F2640}"/>
                  </a:ext>
                </a:extLst>
              </p:cNvPr>
              <p:cNvSpPr txBox="1"/>
              <p:nvPr/>
            </p:nvSpPr>
            <p:spPr>
              <a:xfrm>
                <a:off x="2574844" y="3744412"/>
                <a:ext cx="4324063" cy="646331"/>
              </a:xfrm>
              <a:prstGeom prst="rect">
                <a:avLst/>
              </a:prstGeom>
              <a:noFill/>
              <a:ln w="19050">
                <a:solidFill>
                  <a:srgbClr val="0070C0"/>
                </a:solidFill>
              </a:ln>
            </p:spPr>
            <p:txBody>
              <a:bodyPr wrap="square" rtlCol="0">
                <a:spAutoFit/>
              </a:bodyPr>
              <a:lstStyle/>
              <a:p>
                <a:pPr algn="ctr"/>
                <a:r>
                  <a:rPr lang="en-US" dirty="0"/>
                  <a:t>This term can be ignored because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𝑇</m:t>
                            </m:r>
                          </m:sub>
                        </m:sSub>
                      </m:e>
                    </m:d>
                    <m:r>
                      <a:rPr lang="en-US" b="0" i="1" smtClean="0">
                        <a:latin typeface="Cambria Math" panose="02040503050406030204" pitchFamily="18" charset="0"/>
                        <a:ea typeface="Cambria Math" panose="02040503050406030204" pitchFamily="18" charset="0"/>
                      </a:rPr>
                      <m:t> </m:t>
                    </m:r>
                  </m:oMath>
                </a14:m>
                <a:r>
                  <a:rPr lang="en-US" dirty="0"/>
                  <a:t>is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0,  </m:t>
                        </m:r>
                        <m:r>
                          <m:rPr>
                            <m:sty m:val="p"/>
                          </m:rPr>
                          <a:rPr lang="el-GR" b="0" i="1" smtClean="0">
                            <a:latin typeface="Cambria Math" panose="02040503050406030204" pitchFamily="18" charset="0"/>
                            <a:ea typeface="Cambria Math" panose="02040503050406030204" pitchFamily="18" charset="0"/>
                          </a:rPr>
                          <m:t>Ι</m:t>
                        </m:r>
                      </m:e>
                    </m:d>
                  </m:oMath>
                </a14:m>
                <a:r>
                  <a:rPr lang="en-US" dirty="0">
                    <a:ea typeface="Cambria Math" panose="02040503050406030204" pitchFamily="18" charset="0"/>
                  </a:rPr>
                  <a:t> </a:t>
                </a:r>
                <a14:m>
                  <m:oMath xmlns:m="http://schemas.openxmlformats.org/officeDocument/2006/math">
                    <m:r>
                      <m:rPr>
                        <m:sty m:val="p"/>
                      </m:rPr>
                      <a:rPr lang="en-US">
                        <a:latin typeface="Cambria Math" panose="02040503050406030204" pitchFamily="18" charset="0"/>
                        <a:ea typeface="Cambria Math" panose="02040503050406030204" pitchFamily="18" charset="0"/>
                      </a:rPr>
                      <m:t>and</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does</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not</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depend</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on</m:t>
                    </m:r>
                  </m:oMath>
                </a14:m>
                <a:r>
                  <a:rPr lang="en-US" dirty="0"/>
                  <a:t> </a:t>
                </a:r>
                <a14:m>
                  <m:oMath xmlns:m="http://schemas.openxmlformats.org/officeDocument/2006/math">
                    <m:r>
                      <a:rPr lang="en-US" i="1" dirty="0" smtClean="0">
                        <a:latin typeface="Cambria Math" panose="02040503050406030204" pitchFamily="18" charset="0"/>
                        <a:ea typeface="Cambria Math" panose="02040503050406030204" pitchFamily="18" charset="0"/>
                      </a:rPr>
                      <m:t>𝜃</m:t>
                    </m:r>
                    <m:r>
                      <a:rPr lang="en-US" b="0" i="1" dirty="0" smtClean="0">
                        <a:latin typeface="Cambria Math" panose="02040503050406030204" pitchFamily="18" charset="0"/>
                        <a:ea typeface="Cambria Math" panose="02040503050406030204" pitchFamily="18" charset="0"/>
                      </a:rPr>
                      <m:t>.</m:t>
                    </m:r>
                  </m:oMath>
                </a14:m>
                <a:endParaRPr lang="en-US" dirty="0"/>
              </a:p>
            </p:txBody>
          </p:sp>
        </mc:Choice>
        <mc:Fallback xmlns="">
          <p:sp>
            <p:nvSpPr>
              <p:cNvPr id="7" name="CasetăText 6">
                <a:extLst>
                  <a:ext uri="{FF2B5EF4-FFF2-40B4-BE49-F238E27FC236}">
                    <a16:creationId xmlns:a16="http://schemas.microsoft.com/office/drawing/2014/main" id="{8E5D4530-B652-AAD2-057F-EB65DF4F2640}"/>
                  </a:ext>
                </a:extLst>
              </p:cNvPr>
              <p:cNvSpPr txBox="1">
                <a:spLocks noRot="1" noChangeAspect="1" noMove="1" noResize="1" noEditPoints="1" noAdjustHandles="1" noChangeArrowheads="1" noChangeShapeType="1" noTextEdit="1"/>
              </p:cNvSpPr>
              <p:nvPr/>
            </p:nvSpPr>
            <p:spPr>
              <a:xfrm>
                <a:off x="2574844" y="3744412"/>
                <a:ext cx="4324063" cy="646331"/>
              </a:xfrm>
              <a:prstGeom prst="rect">
                <a:avLst/>
              </a:prstGeom>
              <a:blipFill>
                <a:blip r:embed="rId7"/>
                <a:stretch>
                  <a:fillRect t="-3774" r="-875" b="-7547"/>
                </a:stretch>
              </a:blipFill>
              <a:ln w="19050">
                <a:solidFill>
                  <a:srgbClr val="0070C0"/>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98251EAB-0665-0B21-2CF5-5F0CAA83F70E}"/>
              </a:ext>
            </a:extLst>
          </p:cNvPr>
          <p:cNvSpPr/>
          <p:nvPr/>
        </p:nvSpPr>
        <p:spPr>
          <a:xfrm>
            <a:off x="7446257" y="2676707"/>
            <a:ext cx="3742443" cy="79014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ector drept cu săgeată 9">
            <a:extLst>
              <a:ext uri="{FF2B5EF4-FFF2-40B4-BE49-F238E27FC236}">
                <a16:creationId xmlns:a16="http://schemas.microsoft.com/office/drawing/2014/main" id="{87866D7F-A95E-BA18-B0D5-B3B09F4A6D0A}"/>
              </a:ext>
            </a:extLst>
          </p:cNvPr>
          <p:cNvCxnSpPr>
            <a:cxnSpLocks/>
            <a:stCxn id="9" idx="4"/>
            <a:endCxn id="11" idx="0"/>
          </p:cNvCxnSpPr>
          <p:nvPr/>
        </p:nvCxnSpPr>
        <p:spPr>
          <a:xfrm>
            <a:off x="9317479" y="3466847"/>
            <a:ext cx="191531" cy="27886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24CD2D10-2DC9-F086-CE9A-705803E5F01E}"/>
                  </a:ext>
                </a:extLst>
              </p:cNvPr>
              <p:cNvSpPr txBox="1"/>
              <p:nvPr/>
            </p:nvSpPr>
            <p:spPr>
              <a:xfrm>
                <a:off x="7346978" y="3745710"/>
                <a:ext cx="4324063" cy="1200329"/>
              </a:xfrm>
              <a:prstGeom prst="rect">
                <a:avLst/>
              </a:prstGeom>
              <a:noFill/>
              <a:ln w="19050">
                <a:solidFill>
                  <a:srgbClr val="00B050"/>
                </a:solidFill>
              </a:ln>
            </p:spPr>
            <p:txBody>
              <a:bodyPr wrap="square" rtlCol="0">
                <a:spAutoFit/>
              </a:bodyPr>
              <a:lstStyle/>
              <a:p>
                <a:pPr algn="ctr"/>
                <a:r>
                  <a:rPr lang="en-US" dirty="0"/>
                  <a:t>At each time step 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oMath>
                </a14:m>
                <a:r>
                  <a:rPr lang="en-US" dirty="0"/>
                  <a:t>  is as close as possible to the true posterior of the forward process when conditioned on the original image.</a:t>
                </a:r>
              </a:p>
            </p:txBody>
          </p:sp>
        </mc:Choice>
        <mc:Fallback xmlns="">
          <p:sp>
            <p:nvSpPr>
              <p:cNvPr id="11" name="CasetăText 10">
                <a:extLst>
                  <a:ext uri="{FF2B5EF4-FFF2-40B4-BE49-F238E27FC236}">
                    <a16:creationId xmlns:a16="http://schemas.microsoft.com/office/drawing/2014/main" id="{24CD2D10-2DC9-F086-CE9A-705803E5F01E}"/>
                  </a:ext>
                </a:extLst>
              </p:cNvPr>
              <p:cNvSpPr txBox="1">
                <a:spLocks noRot="1" noChangeAspect="1" noMove="1" noResize="1" noEditPoints="1" noAdjustHandles="1" noChangeArrowheads="1" noChangeShapeType="1" noTextEdit="1"/>
              </p:cNvSpPr>
              <p:nvPr/>
            </p:nvSpPr>
            <p:spPr>
              <a:xfrm>
                <a:off x="7346978" y="3745710"/>
                <a:ext cx="4324063" cy="1200329"/>
              </a:xfrm>
              <a:prstGeom prst="rect">
                <a:avLst/>
              </a:prstGeom>
              <a:blipFill>
                <a:blip r:embed="rId8"/>
                <a:stretch>
                  <a:fillRect t="-2062" r="-581" b="-6186"/>
                </a:stretch>
              </a:blipFill>
              <a:ln w="19050">
                <a:solidFill>
                  <a:srgbClr val="00B050"/>
                </a:solid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939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fade">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 Simplifications</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18804" y="750003"/>
                <a:ext cx="11150600" cy="1624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𝜃</m:t>
                              </m:r>
                            </m:lim>
                          </m:limLow>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fName>
                        <m:e>
                          <m:d>
                            <m:dPr>
                              <m:begChr m:val="["/>
                              <m:endChr m:val="]"/>
                              <m:ctrlPr>
                                <a:rPr lang="en-US" sz="200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sub>
                                      </m:sSub>
                                    </m:e>
                                  </m:d>
                                </m:e>
                              </m:func>
                              <m:r>
                                <a:rPr lang="en-US" sz="2000">
                                  <a:latin typeface="Cambria Math" panose="02040503050406030204" pitchFamily="18" charset="0"/>
                                  <a:ea typeface="Cambria Math" panose="02040503050406030204" pitchFamily="18" charset="0"/>
                                </a:rPr>
                                <m:t>+ </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𝑇</m:t>
                                  </m:r>
                                </m:sup>
                                <m:e>
                                  <m:r>
                                    <a:rPr lang="en-US" sz="2000" i="1">
                                      <a:latin typeface="Cambria Math" panose="02040503050406030204" pitchFamily="18" charset="0"/>
                                      <a:ea typeface="Cambria Math" panose="02040503050406030204" pitchFamily="18" charset="0"/>
                                    </a:rPr>
                                    <m:t>𝐾𝐿</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 </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−1</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e>
                                  </m:d>
                                  <m:r>
                                    <a:rPr lang="en-US" sz="2000" i="1">
                                      <a:latin typeface="Cambria Math" panose="02040503050406030204" pitchFamily="18" charset="0"/>
                                      <a:ea typeface="Cambria Math" panose="02040503050406030204" pitchFamily="18" charset="0"/>
                                    </a:rPr>
                                    <m:t>)</m:t>
                                  </m:r>
                                </m:e>
                              </m:nary>
                            </m:e>
                          </m:d>
                        </m:e>
                      </m:func>
                    </m:oMath>
                  </m:oMathPara>
                </a14:m>
                <a:endParaRPr lang="en-US" sz="2000" b="0" dirty="0"/>
              </a:p>
              <a:p>
                <a:endParaRPr lang="en-US" dirty="0"/>
              </a:p>
              <a:p>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18804" y="750003"/>
                <a:ext cx="11150600" cy="16245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tăText 7">
                <a:extLst>
                  <a:ext uri="{FF2B5EF4-FFF2-40B4-BE49-F238E27FC236}">
                    <a16:creationId xmlns:a16="http://schemas.microsoft.com/office/drawing/2014/main" id="{EC2B49B8-2521-6A5C-D0A7-560EF2244BB1}"/>
                  </a:ext>
                </a:extLst>
              </p:cNvPr>
              <p:cNvSpPr txBox="1"/>
              <p:nvPr/>
            </p:nvSpPr>
            <p:spPr>
              <a:xfrm>
                <a:off x="622596" y="1989478"/>
                <a:ext cx="7213600" cy="3046540"/>
              </a:xfrm>
              <a:prstGeom prst="rect">
                <a:avLst/>
              </a:prstGeom>
              <a:noFill/>
            </p:spPr>
            <p:txBody>
              <a:bodyPr wrap="square" rtlCol="0">
                <a:spAutoFit/>
              </a:bodyPr>
              <a:lstStyle/>
              <a:p>
                <a:r>
                  <a:rPr lang="en-US" b="0" dirty="0"/>
                  <a:t>Tractable posterior:</a:t>
                </a:r>
              </a:p>
              <a:p>
                <a:endParaRPr lang="en-US" b="0" dirty="0"/>
              </a:p>
              <a:p>
                <a:r>
                  <a:rPr lang="en-US" b="0" dirty="0"/>
                  <a:t>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𝐼</m:t>
                        </m:r>
                      </m:e>
                    </m:d>
                  </m:oMath>
                </a14:m>
                <a:endParaRPr lang="en-US" b="0" dirty="0">
                  <a:ea typeface="Cambria Math" panose="02040503050406030204" pitchFamily="18" charset="0"/>
                </a:endParaRPr>
              </a:p>
              <a:p>
                <a:endParaRPr lang="en-US" dirty="0"/>
              </a:p>
              <a:p>
                <a:pPr/>
                <a14:m>
                  <m:oMathPara xmlns:m="http://schemas.openxmlformats.org/officeDocument/2006/math">
                    <m:oMathParaPr>
                      <m:jc m:val="left"/>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d>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a:p>
                <a:pPr/>
                <a14:m>
                  <m:oMathPara xmlns:m="http://schemas.openxmlformats.org/officeDocument/2006/math">
                    <m:oMathParaPr>
                      <m:jc m:val="left"/>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r>
                                <a:rPr lang="en-US" i="1">
                                  <a:latin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sub>
                          </m:sSub>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𝑡</m:t>
                          </m:r>
                        </m:sub>
                      </m:sSub>
                    </m:oMath>
                  </m:oMathPara>
                </a14:m>
                <a:endParaRPr lang="en-US" dirty="0"/>
              </a:p>
              <a:p>
                <a:endParaRPr lang="en-US" dirty="0"/>
              </a:p>
            </p:txBody>
          </p:sp>
        </mc:Choice>
        <mc:Fallback xmlns="">
          <p:sp>
            <p:nvSpPr>
              <p:cNvPr id="8" name="CasetăText 7">
                <a:extLst>
                  <a:ext uri="{FF2B5EF4-FFF2-40B4-BE49-F238E27FC236}">
                    <a16:creationId xmlns:a16="http://schemas.microsoft.com/office/drawing/2014/main" id="{EC2B49B8-2521-6A5C-D0A7-560EF2244BB1}"/>
                  </a:ext>
                </a:extLst>
              </p:cNvPr>
              <p:cNvSpPr txBox="1">
                <a:spLocks noRot="1" noChangeAspect="1" noMove="1" noResize="1" noEditPoints="1" noAdjustHandles="1" noChangeArrowheads="1" noChangeShapeType="1" noTextEdit="1"/>
              </p:cNvSpPr>
              <p:nvPr/>
            </p:nvSpPr>
            <p:spPr>
              <a:xfrm>
                <a:off x="622596" y="1989478"/>
                <a:ext cx="7213600" cy="3046540"/>
              </a:xfrm>
              <a:prstGeom prst="rect">
                <a:avLst/>
              </a:prstGeom>
              <a:blipFill>
                <a:blip r:embed="rId7"/>
                <a:stretch>
                  <a:fillRect l="-676" t="-1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tăText 11">
                <a:extLst>
                  <a:ext uri="{FF2B5EF4-FFF2-40B4-BE49-F238E27FC236}">
                    <a16:creationId xmlns:a16="http://schemas.microsoft.com/office/drawing/2014/main" id="{84142B89-7E0D-4334-B5BC-61AEDD54A769}"/>
                  </a:ext>
                </a:extLst>
              </p:cNvPr>
              <p:cNvSpPr txBox="1"/>
              <p:nvPr/>
            </p:nvSpPr>
            <p:spPr>
              <a:xfrm>
                <a:off x="8898250" y="1923764"/>
                <a:ext cx="2760054" cy="1421736"/>
              </a:xfrm>
              <a:prstGeom prst="rect">
                <a:avLst/>
              </a:prstGeom>
              <a:noFill/>
            </p:spPr>
            <p:txBody>
              <a:bodyPr wrap="square" rtlCol="0">
                <a:spAutoFit/>
              </a:bodyPr>
              <a:lstStyle/>
              <a:p>
                <a:r>
                  <a:rPr lang="en-US" dirty="0">
                    <a:ea typeface="Cambria Math" panose="02040503050406030204" pitchFamily="18" charset="0"/>
                  </a:rPr>
                  <a:t>Notations</a:t>
                </a:r>
                <a:r>
                  <a:rPr lang="en-US" dirty="0">
                    <a:latin typeface="Cambria Math" panose="02040503050406030204" pitchFamily="18" charset="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𝑡</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sub>
                          </m:sSub>
                        </m:e>
                      </m:nary>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 </m:t>
                      </m:r>
                    </m:oMath>
                  </m:oMathPara>
                </a14:m>
                <a:endParaRPr lang="en-US" dirty="0"/>
              </a:p>
            </p:txBody>
          </p:sp>
        </mc:Choice>
        <mc:Fallback xmlns="">
          <p:sp>
            <p:nvSpPr>
              <p:cNvPr id="12" name="CasetăText 11">
                <a:extLst>
                  <a:ext uri="{FF2B5EF4-FFF2-40B4-BE49-F238E27FC236}">
                    <a16:creationId xmlns:a16="http://schemas.microsoft.com/office/drawing/2014/main" id="{84142B89-7E0D-4334-B5BC-61AEDD54A769}"/>
                  </a:ext>
                </a:extLst>
              </p:cNvPr>
              <p:cNvSpPr txBox="1">
                <a:spLocks noRot="1" noChangeAspect="1" noMove="1" noResize="1" noEditPoints="1" noAdjustHandles="1" noChangeArrowheads="1" noChangeShapeType="1" noTextEdit="1"/>
              </p:cNvSpPr>
              <p:nvPr/>
            </p:nvSpPr>
            <p:spPr>
              <a:xfrm>
                <a:off x="8898250" y="1923764"/>
                <a:ext cx="2760054" cy="1421736"/>
              </a:xfrm>
              <a:prstGeom prst="rect">
                <a:avLst/>
              </a:prstGeom>
              <a:blipFill>
                <a:blip r:embed="rId8"/>
                <a:stretch>
                  <a:fillRect l="-1991" t="-3433" b="-257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6792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 Simplifications</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18804" y="750003"/>
                <a:ext cx="11150600" cy="1624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𝜃</m:t>
                              </m:r>
                            </m:lim>
                          </m:limLow>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fName>
                        <m:e>
                          <m:d>
                            <m:dPr>
                              <m:begChr m:val="["/>
                              <m:endChr m:val="]"/>
                              <m:ctrlPr>
                                <a:rPr lang="en-US" sz="200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sub>
                                      </m:sSub>
                                    </m:e>
                                  </m:d>
                                </m:e>
                              </m:func>
                              <m:r>
                                <a:rPr lang="en-US" sz="2000">
                                  <a:latin typeface="Cambria Math" panose="02040503050406030204" pitchFamily="18" charset="0"/>
                                  <a:ea typeface="Cambria Math" panose="02040503050406030204" pitchFamily="18" charset="0"/>
                                </a:rPr>
                                <m:t>+ </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𝑇</m:t>
                                  </m:r>
                                </m:sup>
                                <m:e>
                                  <m:r>
                                    <a:rPr lang="en-US" sz="2000" i="1">
                                      <a:latin typeface="Cambria Math" panose="02040503050406030204" pitchFamily="18" charset="0"/>
                                      <a:ea typeface="Cambria Math" panose="02040503050406030204" pitchFamily="18" charset="0"/>
                                    </a:rPr>
                                    <m:t>𝐾𝐿</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 </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−1</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e>
                                  </m:d>
                                  <m:r>
                                    <a:rPr lang="en-US" sz="2000" i="1">
                                      <a:latin typeface="Cambria Math" panose="02040503050406030204" pitchFamily="18" charset="0"/>
                                      <a:ea typeface="Cambria Math" panose="02040503050406030204" pitchFamily="18" charset="0"/>
                                    </a:rPr>
                                    <m:t>)</m:t>
                                  </m:r>
                                </m:e>
                              </m:nary>
                            </m:e>
                          </m:d>
                        </m:e>
                      </m:func>
                    </m:oMath>
                  </m:oMathPara>
                </a14:m>
                <a:endParaRPr lang="en-US" sz="2000" b="0" dirty="0"/>
              </a:p>
              <a:p>
                <a:endParaRPr lang="en-US" dirty="0"/>
              </a:p>
              <a:p>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18804" y="750003"/>
                <a:ext cx="11150600" cy="162454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asetăText 7">
                <a:extLst>
                  <a:ext uri="{FF2B5EF4-FFF2-40B4-BE49-F238E27FC236}">
                    <a16:creationId xmlns:a16="http://schemas.microsoft.com/office/drawing/2014/main" id="{EC2B49B8-2521-6A5C-D0A7-560EF2244BB1}"/>
                  </a:ext>
                </a:extLst>
              </p:cNvPr>
              <p:cNvSpPr txBox="1"/>
              <p:nvPr/>
            </p:nvSpPr>
            <p:spPr>
              <a:xfrm>
                <a:off x="622596" y="1993392"/>
                <a:ext cx="7213600" cy="3912802"/>
              </a:xfrm>
              <a:prstGeom prst="rect">
                <a:avLst/>
              </a:prstGeom>
              <a:noFill/>
            </p:spPr>
            <p:txBody>
              <a:bodyPr wrap="square" rtlCol="0">
                <a:spAutoFit/>
              </a:bodyPr>
              <a:lstStyle/>
              <a:p>
                <a:r>
                  <a:rPr lang="en-US" b="0" dirty="0"/>
                  <a:t>Tractable posterior:</a:t>
                </a:r>
              </a:p>
              <a:p>
                <a:endParaRPr lang="en-US" b="0" dirty="0"/>
              </a:p>
              <a:p>
                <a:r>
                  <a:rPr lang="en-US" b="0" dirty="0"/>
                  <a:t>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𝐼</m:t>
                        </m:r>
                      </m:e>
                    </m:d>
                  </m:oMath>
                </a14:m>
                <a:endParaRPr lang="en-US" b="0" dirty="0">
                  <a:ea typeface="Cambria Math" panose="02040503050406030204" pitchFamily="18" charset="0"/>
                </a:endParaRPr>
              </a:p>
              <a:p>
                <a:endParaRPr lang="en-US" dirty="0"/>
              </a:p>
              <a:p>
                <a:pPr/>
                <a14:m>
                  <m:oMathPara xmlns:m="http://schemas.openxmlformats.org/officeDocument/2006/math">
                    <m:oMathParaPr>
                      <m:jc m:val="left"/>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d>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e>
                      </m:d>
                    </m:oMath>
                  </m:oMathPara>
                </a14:m>
                <a:endParaRPr lang="en-US" dirty="0"/>
              </a:p>
              <a:p>
                <a:endParaRPr lang="en-US"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𝐾𝐿</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 </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d>
                        <m:dPr>
                          <m:beg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e>
                      </m:d>
                      <m:r>
                        <a:rPr lang="en-US" b="0" i="1" smtClean="0">
                          <a:latin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𝑝</m:t>
                          </m:r>
                        </m:sub>
                      </m:sSub>
                      <m:d>
                        <m:dPr>
                          <m:begChr m:val="["/>
                          <m:endChr m:val="]"/>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2</m:t>
                                  </m:r>
                                </m:sup>
                              </m:sSubSup>
                            </m:den>
                          </m:f>
                          <m:sSubSup>
                            <m:sSubSupPr>
                              <m:ctrlPr>
                                <a:rPr lang="en-US"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𝜇</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 − </m:t>
                                      </m:r>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e>
                              </m:d>
                            </m:e>
                            <m:sub>
                              <m:r>
                                <a:rPr lang="en-US" b="0" i="1" smtClean="0">
                                  <a:latin typeface="Cambria Math" panose="02040503050406030204" pitchFamily="18" charset="0"/>
                                  <a:ea typeface="Cambria Math" panose="02040503050406030204" pitchFamily="18" charset="0"/>
                                </a:rPr>
                                <m:t>2</m:t>
                              </m:r>
                            </m:sub>
                            <m:sup>
                              <m:r>
                                <a:rPr lang="en-US" b="0" i="1" smtClean="0">
                                  <a:latin typeface="Cambria Math" panose="02040503050406030204" pitchFamily="18" charset="0"/>
                                  <a:ea typeface="Cambria Math" panose="02040503050406030204" pitchFamily="18" charset="0"/>
                                </a:rPr>
                                <m:t>2</m:t>
                              </m:r>
                            </m:sup>
                          </m:sSubSup>
                        </m:e>
                      </m:d>
                    </m:oMath>
                  </m:oMathPara>
                </a14:m>
                <a:endParaRPr lang="en-US" dirty="0"/>
              </a:p>
            </p:txBody>
          </p:sp>
        </mc:Choice>
        <mc:Fallback xmlns="">
          <p:sp>
            <p:nvSpPr>
              <p:cNvPr id="8" name="CasetăText 7">
                <a:extLst>
                  <a:ext uri="{FF2B5EF4-FFF2-40B4-BE49-F238E27FC236}">
                    <a16:creationId xmlns:a16="http://schemas.microsoft.com/office/drawing/2014/main" id="{EC2B49B8-2521-6A5C-D0A7-560EF2244BB1}"/>
                  </a:ext>
                </a:extLst>
              </p:cNvPr>
              <p:cNvSpPr txBox="1">
                <a:spLocks noRot="1" noChangeAspect="1" noMove="1" noResize="1" noEditPoints="1" noAdjustHandles="1" noChangeArrowheads="1" noChangeShapeType="1" noTextEdit="1"/>
              </p:cNvSpPr>
              <p:nvPr/>
            </p:nvSpPr>
            <p:spPr>
              <a:xfrm>
                <a:off x="622596" y="1993392"/>
                <a:ext cx="7213600" cy="3912802"/>
              </a:xfrm>
              <a:prstGeom prst="rect">
                <a:avLst/>
              </a:prstGeom>
              <a:blipFill>
                <a:blip r:embed="rId7"/>
                <a:stretch>
                  <a:fillRect l="-676" t="-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tăText 11">
                <a:extLst>
                  <a:ext uri="{FF2B5EF4-FFF2-40B4-BE49-F238E27FC236}">
                    <a16:creationId xmlns:a16="http://schemas.microsoft.com/office/drawing/2014/main" id="{84142B89-7E0D-4334-B5BC-61AEDD54A769}"/>
                  </a:ext>
                </a:extLst>
              </p:cNvPr>
              <p:cNvSpPr txBox="1"/>
              <p:nvPr/>
            </p:nvSpPr>
            <p:spPr>
              <a:xfrm>
                <a:off x="8897112" y="1920240"/>
                <a:ext cx="2760054" cy="2063578"/>
              </a:xfrm>
              <a:prstGeom prst="rect">
                <a:avLst/>
              </a:prstGeom>
              <a:noFill/>
            </p:spPr>
            <p:txBody>
              <a:bodyPr wrap="square" rtlCol="0">
                <a:spAutoFit/>
              </a:bodyPr>
              <a:lstStyle/>
              <a:p>
                <a:r>
                  <a:rPr lang="en-US" dirty="0">
                    <a:ea typeface="Cambria Math" panose="02040503050406030204" pitchFamily="18" charset="0"/>
                  </a:rPr>
                  <a:t>Notations</a:t>
                </a:r>
                <a:r>
                  <a:rPr lang="en-US" dirty="0">
                    <a:latin typeface="Cambria Math" panose="02040503050406030204" pitchFamily="18" charset="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𝑡</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sub>
                          </m:sSub>
                        </m:e>
                      </m:nary>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 </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r>
                                <a:rPr lang="en-US" i="1">
                                  <a:latin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sub>
                          </m:sSub>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p>
            </p:txBody>
          </p:sp>
        </mc:Choice>
        <mc:Fallback xmlns="">
          <p:sp>
            <p:nvSpPr>
              <p:cNvPr id="12" name="CasetăText 11">
                <a:extLst>
                  <a:ext uri="{FF2B5EF4-FFF2-40B4-BE49-F238E27FC236}">
                    <a16:creationId xmlns:a16="http://schemas.microsoft.com/office/drawing/2014/main" id="{84142B89-7E0D-4334-B5BC-61AEDD54A769}"/>
                  </a:ext>
                </a:extLst>
              </p:cNvPr>
              <p:cNvSpPr txBox="1">
                <a:spLocks noRot="1" noChangeAspect="1" noMove="1" noResize="1" noEditPoints="1" noAdjustHandles="1" noChangeArrowheads="1" noChangeShapeType="1" noTextEdit="1"/>
              </p:cNvSpPr>
              <p:nvPr/>
            </p:nvSpPr>
            <p:spPr>
              <a:xfrm>
                <a:off x="8897112" y="1920240"/>
                <a:ext cx="2760054" cy="2063578"/>
              </a:xfrm>
              <a:prstGeom prst="rect">
                <a:avLst/>
              </a:prstGeom>
              <a:blipFill>
                <a:blip r:embed="rId8"/>
                <a:stretch>
                  <a:fillRect l="-1991" t="-2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asetăText 19">
                <a:extLst>
                  <a:ext uri="{FF2B5EF4-FFF2-40B4-BE49-F238E27FC236}">
                    <a16:creationId xmlns:a16="http://schemas.microsoft.com/office/drawing/2014/main" id="{AF7E3ECB-3ABB-F544-661C-EFAB621E6295}"/>
                  </a:ext>
                </a:extLst>
              </p:cNvPr>
              <p:cNvSpPr txBox="1"/>
              <p:nvPr/>
            </p:nvSpPr>
            <p:spPr>
              <a:xfrm>
                <a:off x="2501666" y="6002859"/>
                <a:ext cx="8569621" cy="7312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𝐾𝐿</m:t>
                      </m:r>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𝑝</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𝑡</m:t>
                              </m:r>
                              <m:r>
                                <a:rPr lang="en-US" sz="1800" i="1">
                                  <a:latin typeface="Cambria Math" panose="02040503050406030204" pitchFamily="18" charset="0"/>
                                  <a:ea typeface="Cambria Math" panose="02040503050406030204" pitchFamily="18" charset="0"/>
                                </a:rPr>
                                <m:t>−1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𝑡</m:t>
                              </m:r>
                              <m:r>
                                <a:rPr lang="en-US" sz="1800" i="1">
                                  <a:latin typeface="Cambria Math" panose="02040503050406030204" pitchFamily="18" charset="0"/>
                                  <a:ea typeface="Cambria Math" panose="02040503050406030204" pitchFamily="18" charset="0"/>
                                </a:rPr>
                                <m:t> </m:t>
                              </m:r>
                            </m:sub>
                          </m:sSub>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0</m:t>
                              </m:r>
                            </m:sub>
                          </m:sSub>
                        </m:e>
                      </m:d>
                      <m:r>
                        <a:rPr lang="en-US" sz="1800" i="1">
                          <a:latin typeface="Cambria Math" panose="02040503050406030204" pitchFamily="18" charset="0"/>
                          <a:ea typeface="Cambria Math" panose="02040503050406030204" pitchFamily="18" charset="0"/>
                        </a:rPr>
                        <m:t>|</m:t>
                      </m:r>
                      <m:d>
                        <m:dPr>
                          <m:beg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ea typeface="Cambria Math" panose="02040503050406030204" pitchFamily="18" charset="0"/>
                                </a:rPr>
                                <m:t>𝜃</m:t>
                              </m:r>
                            </m:sub>
                          </m:sSub>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e>
                          </m:d>
                        </m:e>
                      </m:d>
                      <m:r>
                        <a:rPr lang="en-US" sz="1800" b="0" i="1" smtClean="0">
                          <a:latin typeface="Cambria Math" panose="02040503050406030204" pitchFamily="18" charset="0"/>
                          <a:ea typeface="Cambria Math" panose="02040503050406030204" pitchFamily="18" charset="0"/>
                        </a:rPr>
                        <m:t>= </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𝔼</m:t>
                          </m:r>
                        </m:e>
                        <m: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𝑧</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𝒩</m:t>
                          </m:r>
                          <m:r>
                            <a:rPr lang="en-US" i="1">
                              <a:latin typeface="Cambria Math" panose="02040503050406030204" pitchFamily="18" charset="0"/>
                              <a:ea typeface="Cambria Math" panose="02040503050406030204" pitchFamily="18" charset="0"/>
                            </a:rPr>
                            <m:t>(0, </m:t>
                          </m:r>
                          <m:r>
                            <m:rPr>
                              <m:sty m:val="p"/>
                            </m:rPr>
                            <a:rPr lang="en-US">
                              <a:latin typeface="Cambria Math" panose="02040503050406030204" pitchFamily="18" charset="0"/>
                              <a:ea typeface="Cambria Math" panose="02040503050406030204" pitchFamily="18" charset="0"/>
                            </a:rPr>
                            <m:t>I</m:t>
                          </m:r>
                          <m:r>
                            <a:rPr lang="en-US" i="1">
                              <a:latin typeface="Cambria Math" panose="02040503050406030204" pitchFamily="18" charset="0"/>
                              <a:ea typeface="Cambria Math" panose="02040503050406030204" pitchFamily="18" charset="0"/>
                            </a:rPr>
                            <m:t>)</m:t>
                          </m:r>
                          <m:r>
                            <m:rPr>
                              <m:nor/>
                            </m:rPr>
                            <a:rPr lang="en-US" dirty="0"/>
                            <m:t> </m:t>
                          </m:r>
                        </m:sub>
                      </m:sSub>
                      <m:d>
                        <m:dPr>
                          <m:begChr m:val="["/>
                          <m:endChr m:val="]"/>
                          <m:ctrlPr>
                            <a:rPr lang="en-US" sz="1800" b="0" i="1" smtClean="0">
                              <a:latin typeface="Cambria Math" panose="02040503050406030204" pitchFamily="18" charset="0"/>
                              <a:ea typeface="Cambria Math" panose="02040503050406030204" pitchFamily="18" charset="0"/>
                            </a:rPr>
                          </m:ctrlPr>
                        </m:dPr>
                        <m:e>
                          <m:f>
                            <m:fPr>
                              <m:ctrlPr>
                                <a:rPr lang="en-US" sz="1800" b="0" i="1" smtClean="0">
                                  <a:latin typeface="Cambria Math" panose="02040503050406030204" pitchFamily="18" charset="0"/>
                                  <a:ea typeface="Cambria Math" panose="02040503050406030204" pitchFamily="18" charset="0"/>
                                </a:rPr>
                              </m:ctrlPr>
                            </m:fPr>
                            <m:num>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𝛽</m:t>
                                  </m:r>
                                </m:e>
                                <m:sub>
                                  <m:r>
                                    <a:rPr lang="en-US" sz="1800" b="0" i="1" smtClean="0">
                                      <a:latin typeface="Cambria Math" panose="02040503050406030204" pitchFamily="18" charset="0"/>
                                      <a:ea typeface="Cambria Math" panose="02040503050406030204" pitchFamily="18" charset="0"/>
                                    </a:rPr>
                                    <m:t>𝑡</m:t>
                                  </m:r>
                                </m:sub>
                                <m:sup>
                                  <m:r>
                                    <a:rPr lang="en-US" sz="1800" b="0" i="1" smtClean="0">
                                      <a:latin typeface="Cambria Math" panose="02040503050406030204" pitchFamily="18" charset="0"/>
                                      <a:ea typeface="Cambria Math" panose="02040503050406030204" pitchFamily="18" charset="0"/>
                                    </a:rPr>
                                    <m:t>2</m:t>
                                  </m:r>
                                </m:sup>
                              </m:sSubSup>
                            </m:num>
                            <m:den>
                              <m:r>
                                <a:rPr lang="en-US" sz="1800" b="0" i="1" smtClean="0">
                                  <a:latin typeface="Cambria Math" panose="02040503050406030204" pitchFamily="18" charset="0"/>
                                  <a:ea typeface="Cambria Math" panose="02040503050406030204" pitchFamily="18" charset="0"/>
                                </a:rPr>
                                <m:t>2</m:t>
                              </m:r>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𝑡</m:t>
                                  </m:r>
                                </m:sub>
                                <m:sup>
                                  <m:r>
                                    <a:rPr lang="en-US" sz="1800" b="0" i="1" smtClean="0">
                                      <a:latin typeface="Cambria Math" panose="02040503050406030204" pitchFamily="18" charset="0"/>
                                      <a:ea typeface="Cambria Math" panose="02040503050406030204" pitchFamily="18" charset="0"/>
                                    </a:rPr>
                                    <m:t>2</m:t>
                                  </m:r>
                                </m:sup>
                              </m:sSubSup>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𝛼</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den>
                          </m:f>
                          <m:sSubSup>
                            <m:sSubSupPr>
                              <m:ctrlPr>
                                <a:rPr lang="en-US" sz="1800" b="0"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e>
                              </m:d>
                            </m:e>
                            <m:sub>
                              <m:r>
                                <a:rPr lang="en-US" sz="1800" b="0" i="1" smtClean="0">
                                  <a:latin typeface="Cambria Math" panose="02040503050406030204" pitchFamily="18" charset="0"/>
                                  <a:ea typeface="Cambria Math" panose="02040503050406030204" pitchFamily="18" charset="0"/>
                                </a:rPr>
                                <m:t>2</m:t>
                              </m:r>
                            </m:sub>
                            <m:sup>
                              <m:r>
                                <a:rPr lang="en-US" sz="1800" b="0" i="1" smtClean="0">
                                  <a:latin typeface="Cambria Math" panose="02040503050406030204" pitchFamily="18" charset="0"/>
                                  <a:ea typeface="Cambria Math" panose="02040503050406030204" pitchFamily="18" charset="0"/>
                                </a:rPr>
                                <m:t>2</m:t>
                              </m:r>
                            </m:sup>
                          </m:sSubSup>
                        </m:e>
                      </m:d>
                    </m:oMath>
                  </m:oMathPara>
                </a14:m>
                <a:endParaRPr lang="en-US" dirty="0"/>
              </a:p>
            </p:txBody>
          </p:sp>
        </mc:Choice>
        <mc:Fallback xmlns="">
          <p:sp>
            <p:nvSpPr>
              <p:cNvPr id="20" name="CasetăText 19">
                <a:extLst>
                  <a:ext uri="{FF2B5EF4-FFF2-40B4-BE49-F238E27FC236}">
                    <a16:creationId xmlns:a16="http://schemas.microsoft.com/office/drawing/2014/main" id="{AF7E3ECB-3ABB-F544-661C-EFAB621E6295}"/>
                  </a:ext>
                </a:extLst>
              </p:cNvPr>
              <p:cNvSpPr txBox="1">
                <a:spLocks noRot="1" noChangeAspect="1" noMove="1" noResize="1" noEditPoints="1" noAdjustHandles="1" noChangeArrowheads="1" noChangeShapeType="1" noTextEdit="1"/>
              </p:cNvSpPr>
              <p:nvPr/>
            </p:nvSpPr>
            <p:spPr>
              <a:xfrm>
                <a:off x="2501666" y="6002859"/>
                <a:ext cx="8569621" cy="731226"/>
              </a:xfrm>
              <a:prstGeom prst="rect">
                <a:avLst/>
              </a:prstGeom>
              <a:blipFill>
                <a:blip r:embed="rId9"/>
                <a:stretch>
                  <a:fillRect/>
                </a:stretch>
              </a:blipFill>
            </p:spPr>
            <p:txBody>
              <a:bodyPr/>
              <a:lstStyle/>
              <a:p>
                <a:r>
                  <a:rPr lang="en-US">
                    <a:noFill/>
                  </a:rPr>
                  <a:t> </a:t>
                </a:r>
              </a:p>
            </p:txBody>
          </p:sp>
        </mc:Fallback>
      </mc:AlternateContent>
      <p:sp>
        <p:nvSpPr>
          <p:cNvPr id="21" name="Acoladă dreapta 20">
            <a:extLst>
              <a:ext uri="{FF2B5EF4-FFF2-40B4-BE49-F238E27FC236}">
                <a16:creationId xmlns:a16="http://schemas.microsoft.com/office/drawing/2014/main" id="{AF3B6310-0C8C-C842-A327-8A44C79CBF14}"/>
              </a:ext>
            </a:extLst>
          </p:cNvPr>
          <p:cNvSpPr/>
          <p:nvPr/>
        </p:nvSpPr>
        <p:spPr>
          <a:xfrm>
            <a:off x="7931022" y="2937162"/>
            <a:ext cx="406400" cy="2835917"/>
          </a:xfrm>
          <a:prstGeom prst="rightBrace">
            <a:avLst>
              <a:gd name="adj1" fmla="val 3645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CasetăText 22">
                <a:extLst>
                  <a:ext uri="{FF2B5EF4-FFF2-40B4-BE49-F238E27FC236}">
                    <a16:creationId xmlns:a16="http://schemas.microsoft.com/office/drawing/2014/main" id="{7468793F-77DC-0FD9-6FCA-C5EF0FBBB18E}"/>
                  </a:ext>
                </a:extLst>
              </p:cNvPr>
              <p:cNvSpPr txBox="1"/>
              <p:nvPr/>
            </p:nvSpPr>
            <p:spPr>
              <a:xfrm>
                <a:off x="8383659" y="4160775"/>
                <a:ext cx="1965325"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3" name="CasetăText 22">
                <a:extLst>
                  <a:ext uri="{FF2B5EF4-FFF2-40B4-BE49-F238E27FC236}">
                    <a16:creationId xmlns:a16="http://schemas.microsoft.com/office/drawing/2014/main" id="{7468793F-77DC-0FD9-6FCA-C5EF0FBBB18E}"/>
                  </a:ext>
                </a:extLst>
              </p:cNvPr>
              <p:cNvSpPr txBox="1">
                <a:spLocks noRot="1" noChangeAspect="1" noMove="1" noResize="1" noEditPoints="1" noAdjustHandles="1" noChangeArrowheads="1" noChangeShapeType="1" noTextEdit="1"/>
              </p:cNvSpPr>
              <p:nvPr/>
            </p:nvSpPr>
            <p:spPr>
              <a:xfrm>
                <a:off x="8383659" y="4160775"/>
                <a:ext cx="1965325" cy="369332"/>
              </a:xfrm>
              <a:prstGeom prst="rect">
                <a:avLst/>
              </a:prstGeom>
              <a:blipFill>
                <a:blip r:embed="rId10"/>
                <a:stretch>
                  <a:fillRect/>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71065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Training Objective. Simplifications</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418804" y="750003"/>
                <a:ext cx="11150600" cy="16245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𝜃</m:t>
                              </m:r>
                            </m:lim>
                          </m:limLow>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sub>
                          </m:sSub>
                        </m:fName>
                        <m:e>
                          <m:d>
                            <m:dPr>
                              <m:begChr m:val="["/>
                              <m:endChr m:val="]"/>
                              <m:ctrlPr>
                                <a:rPr lang="en-US" sz="2000" i="1" smtClean="0">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1</m:t>
                                          </m:r>
                                        </m:sub>
                                      </m:sSub>
                                    </m:e>
                                  </m:d>
                                </m:e>
                              </m:func>
                              <m:r>
                                <a:rPr lang="en-US" sz="2000">
                                  <a:latin typeface="Cambria Math" panose="02040503050406030204" pitchFamily="18" charset="0"/>
                                  <a:ea typeface="Cambria Math" panose="02040503050406030204" pitchFamily="18" charset="0"/>
                                </a:rPr>
                                <m:t>+ </m:t>
                              </m:r>
                              <m:nary>
                                <m:naryPr>
                                  <m:chr m:val="∑"/>
                                  <m:ctrlPr>
                                    <a:rPr lang="en-US" sz="2000" i="1">
                                      <a:latin typeface="Cambria Math" panose="02040503050406030204" pitchFamily="18" charset="0"/>
                                      <a:ea typeface="Cambria Math" panose="02040503050406030204" pitchFamily="18" charset="0"/>
                                    </a:rPr>
                                  </m:ctrlPr>
                                </m:naryPr>
                                <m:sub>
                                  <m:r>
                                    <m:rPr>
                                      <m:brk m:alnAt="23"/>
                                    </m:rP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𝑇</m:t>
                                  </m:r>
                                </m:sup>
                                <m:e>
                                  <m:r>
                                    <a:rPr lang="en-US" sz="2000" i="1">
                                      <a:latin typeface="Cambria Math" panose="02040503050406030204" pitchFamily="18" charset="0"/>
                                      <a:ea typeface="Cambria Math" panose="02040503050406030204" pitchFamily="18" charset="0"/>
                                    </a:rPr>
                                    <m:t>𝐾𝐿</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b>
                                      </m:sSub>
                                    </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 </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r>
                                            <a:rPr lang="en-US" sz="2000" i="1">
                                              <a:latin typeface="Cambria Math" panose="02040503050406030204" pitchFamily="18" charset="0"/>
                                            </a:rPr>
                                            <m:t>−1</m:t>
                                          </m:r>
                                        </m:sub>
                                      </m:sSub>
                                    </m:e>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e>
                                  </m:d>
                                  <m:r>
                                    <a:rPr lang="en-US" sz="2000" i="1">
                                      <a:latin typeface="Cambria Math" panose="02040503050406030204" pitchFamily="18" charset="0"/>
                                      <a:ea typeface="Cambria Math" panose="02040503050406030204" pitchFamily="18" charset="0"/>
                                    </a:rPr>
                                    <m:t>)</m:t>
                                  </m:r>
                                </m:e>
                              </m:nary>
                            </m:e>
                          </m:d>
                        </m:e>
                      </m:func>
                    </m:oMath>
                  </m:oMathPara>
                </a14:m>
                <a:endParaRPr lang="en-US" sz="2000" b="0" dirty="0"/>
              </a:p>
              <a:p>
                <a:endParaRPr lang="en-US" dirty="0"/>
              </a:p>
              <a:p>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418804" y="750003"/>
                <a:ext cx="11150600" cy="1624547"/>
              </a:xfrm>
              <a:prstGeom prst="rect">
                <a:avLst/>
              </a:prstGeom>
              <a:blipFill>
                <a:blip r:embed="rId5"/>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C671B1F6-6DBD-9543-A38F-D13B04E5C1BD}"/>
              </a:ext>
            </a:extLst>
          </p:cNvPr>
          <p:cNvSpPr/>
          <p:nvPr/>
        </p:nvSpPr>
        <p:spPr>
          <a:xfrm>
            <a:off x="7634492" y="5906194"/>
            <a:ext cx="1524000" cy="946210"/>
          </a:xfrm>
          <a:prstGeom prst="ellips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CasetăText 2">
            <a:extLst>
              <a:ext uri="{FF2B5EF4-FFF2-40B4-BE49-F238E27FC236}">
                <a16:creationId xmlns:a16="http://schemas.microsoft.com/office/drawing/2014/main" id="{BAC368F3-B042-CA1A-88D2-84EEB19FCCA4}"/>
              </a:ext>
            </a:extLst>
          </p:cNvPr>
          <p:cNvSpPr txBox="1"/>
          <p:nvPr/>
        </p:nvSpPr>
        <p:spPr>
          <a:xfrm>
            <a:off x="8906748" y="4979570"/>
            <a:ext cx="91914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Ignored</a:t>
            </a:r>
          </a:p>
        </p:txBody>
      </p:sp>
      <p:cxnSp>
        <p:nvCxnSpPr>
          <p:cNvPr id="7" name="Conector drept cu săgeată 6">
            <a:extLst>
              <a:ext uri="{FF2B5EF4-FFF2-40B4-BE49-F238E27FC236}">
                <a16:creationId xmlns:a16="http://schemas.microsoft.com/office/drawing/2014/main" id="{DCAE8EE6-79A5-6DBE-2016-9EE27937D8B9}"/>
              </a:ext>
            </a:extLst>
          </p:cNvPr>
          <p:cNvCxnSpPr>
            <a:cxnSpLocks/>
            <a:stCxn id="3" idx="2"/>
            <a:endCxn id="2" idx="0"/>
          </p:cNvCxnSpPr>
          <p:nvPr/>
        </p:nvCxnSpPr>
        <p:spPr>
          <a:xfrm flipH="1">
            <a:off x="8396492" y="5348902"/>
            <a:ext cx="969829" cy="5572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tăText 14">
                <a:extLst>
                  <a:ext uri="{FF2B5EF4-FFF2-40B4-BE49-F238E27FC236}">
                    <a16:creationId xmlns:a16="http://schemas.microsoft.com/office/drawing/2014/main" id="{1976F985-0DA0-1596-D9E1-2E05924AAB4B}"/>
                  </a:ext>
                </a:extLst>
              </p:cNvPr>
              <p:cNvSpPr txBox="1"/>
              <p:nvPr/>
            </p:nvSpPr>
            <p:spPr>
              <a:xfrm>
                <a:off x="622596" y="1993392"/>
                <a:ext cx="7213600" cy="3912802"/>
              </a:xfrm>
              <a:prstGeom prst="rect">
                <a:avLst/>
              </a:prstGeom>
              <a:noFill/>
            </p:spPr>
            <p:txBody>
              <a:bodyPr wrap="square" rtlCol="0">
                <a:spAutoFit/>
              </a:bodyPr>
              <a:lstStyle/>
              <a:p>
                <a:r>
                  <a:rPr lang="en-US" b="0" dirty="0"/>
                  <a:t>Tractable posterior:</a:t>
                </a:r>
              </a:p>
              <a:p>
                <a:endParaRPr lang="en-US" b="0" dirty="0"/>
              </a:p>
              <a:p>
                <a:r>
                  <a:rPr lang="en-US" b="0" dirty="0"/>
                  <a:t>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𝐼</m:t>
                        </m:r>
                      </m:e>
                    </m:d>
                  </m:oMath>
                </a14:m>
                <a:endParaRPr lang="en-US" b="0" dirty="0">
                  <a:ea typeface="Cambria Math" panose="02040503050406030204" pitchFamily="18" charset="0"/>
                </a:endParaRPr>
              </a:p>
              <a:p>
                <a:endParaRPr lang="en-US" dirty="0"/>
              </a:p>
              <a:p>
                <a:pPr/>
                <a14:m>
                  <m:oMathPara xmlns:m="http://schemas.openxmlformats.org/officeDocument/2006/math">
                    <m:oMathParaPr>
                      <m:jc m:val="left"/>
                    </m:oMathParaPr>
                    <m:oMath xmlns:m="http://schemas.openxmlformats.org/officeDocument/2006/math">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𝜇</m:t>
                          </m:r>
                        </m:e>
                      </m:acc>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e>
                      </m:d>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m:rPr>
                          <m:sty m:val="p"/>
                        </m:rPr>
                        <a:rPr lang="en-US" b="0" i="0" smtClean="0">
                          <a:latin typeface="Cambria Math" panose="02040503050406030204" pitchFamily="18" charset="0"/>
                          <a:ea typeface="Cambria Math" panose="02040503050406030204" pitchFamily="18" charset="0"/>
                        </a:rPr>
                        <m:t>I</m:t>
                      </m:r>
                      <m:r>
                        <a:rPr lang="en-US" b="0" i="1" smtClean="0">
                          <a:latin typeface="Cambria Math" panose="02040503050406030204" pitchFamily="18" charset="0"/>
                          <a:ea typeface="Cambria Math" panose="02040503050406030204" pitchFamily="18" charset="0"/>
                        </a:rPr>
                        <m:t>)</m:t>
                      </m:r>
                    </m:oMath>
                  </m:oMathPara>
                </a14:m>
                <a:endParaRPr lang="en-US" dirty="0"/>
              </a:p>
              <a:p>
                <a:pPr/>
                <a14:m>
                  <m:oMathPara xmlns:m="http://schemas.openxmlformats.org/officeDocument/2006/math">
                    <m:oMathParaPr>
                      <m:jc m:val="left"/>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𝜇</m:t>
                          </m:r>
                        </m:e>
                        <m:sub>
                          <m:r>
                            <a:rPr lang="en-US" b="0"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 </m:t>
                              </m:r>
                            </m:sub>
                          </m:sSub>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rPr>
                                        <m:t>𝑡</m:t>
                                      </m:r>
                                    </m:sub>
                                  </m:sSub>
                                </m:e>
                              </m:rad>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e>
                      </m:d>
                    </m:oMath>
                  </m:oMathPara>
                </a14:m>
                <a:endParaRPr lang="en-US" dirty="0"/>
              </a:p>
              <a:p>
                <a:endParaRPr lang="en-US" dirty="0"/>
              </a:p>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𝐾𝐿</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b>
                          </m:sSub>
                        </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 </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m:t>
                      </m:r>
                      <m:d>
                        <m:dPr>
                          <m:beg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e>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e>
                          </m:d>
                        </m:e>
                      </m:d>
                      <m:r>
                        <a:rPr lang="en-US" b="0" i="1" smtClean="0">
                          <a:latin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𝑝</m:t>
                          </m:r>
                        </m:sub>
                      </m:sSub>
                      <m:d>
                        <m:dPr>
                          <m:begChr m:val="["/>
                          <m:endChr m:val="]"/>
                          <m:ctrlPr>
                            <a:rPr lang="en-US" i="1" smtClean="0">
                              <a:latin typeface="Cambria Math" panose="02040503050406030204" pitchFamily="18" charset="0"/>
                              <a:ea typeface="Cambria Math" panose="02040503050406030204" pitchFamily="18" charset="0"/>
                            </a:rPr>
                          </m:ctrlPr>
                        </m:dPr>
                        <m:e>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2</m:t>
                                  </m:r>
                                </m:sup>
                              </m:sSubSup>
                            </m:den>
                          </m:f>
                          <m:sSubSup>
                            <m:sSubSupPr>
                              <m:ctrlPr>
                                <a:rPr lang="en-US"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𝜇</m:t>
                                          </m:r>
                                        </m:e>
                                      </m:acc>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r>
                                        <a:rPr lang="en-US" i="1">
                                          <a:latin typeface="Cambria Math" panose="02040503050406030204" pitchFamily="18" charset="0"/>
                                        </a:rPr>
                                        <m:t> − </m:t>
                                      </m:r>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0</m:t>
                                          </m:r>
                                        </m:sub>
                                      </m:sSub>
                                    </m:e>
                                  </m:d>
                                </m:e>
                              </m:d>
                            </m:e>
                            <m:sub>
                              <m:r>
                                <a:rPr lang="en-US" b="0" i="1" smtClean="0">
                                  <a:latin typeface="Cambria Math" panose="02040503050406030204" pitchFamily="18" charset="0"/>
                                  <a:ea typeface="Cambria Math" panose="02040503050406030204" pitchFamily="18" charset="0"/>
                                </a:rPr>
                                <m:t>2</m:t>
                              </m:r>
                            </m:sub>
                            <m:sup>
                              <m:r>
                                <a:rPr lang="en-US" b="0" i="1" smtClean="0">
                                  <a:latin typeface="Cambria Math" panose="02040503050406030204" pitchFamily="18" charset="0"/>
                                  <a:ea typeface="Cambria Math" panose="02040503050406030204" pitchFamily="18" charset="0"/>
                                </a:rPr>
                                <m:t>2</m:t>
                              </m:r>
                            </m:sup>
                          </m:sSubSup>
                        </m:e>
                      </m:d>
                    </m:oMath>
                  </m:oMathPara>
                </a14:m>
                <a:endParaRPr lang="en-US" dirty="0"/>
              </a:p>
            </p:txBody>
          </p:sp>
        </mc:Choice>
        <mc:Fallback xmlns="">
          <p:sp>
            <p:nvSpPr>
              <p:cNvPr id="15" name="CasetăText 14">
                <a:extLst>
                  <a:ext uri="{FF2B5EF4-FFF2-40B4-BE49-F238E27FC236}">
                    <a16:creationId xmlns:a16="http://schemas.microsoft.com/office/drawing/2014/main" id="{1976F985-0DA0-1596-D9E1-2E05924AAB4B}"/>
                  </a:ext>
                </a:extLst>
              </p:cNvPr>
              <p:cNvSpPr txBox="1">
                <a:spLocks noRot="1" noChangeAspect="1" noMove="1" noResize="1" noEditPoints="1" noAdjustHandles="1" noChangeArrowheads="1" noChangeShapeType="1" noTextEdit="1"/>
              </p:cNvSpPr>
              <p:nvPr/>
            </p:nvSpPr>
            <p:spPr>
              <a:xfrm>
                <a:off x="622596" y="1993392"/>
                <a:ext cx="7213600" cy="3912802"/>
              </a:xfrm>
              <a:prstGeom prst="rect">
                <a:avLst/>
              </a:prstGeom>
              <a:blipFill>
                <a:blip r:embed="rId6"/>
                <a:stretch>
                  <a:fillRect l="-676" t="-7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tăText 15">
                <a:extLst>
                  <a:ext uri="{FF2B5EF4-FFF2-40B4-BE49-F238E27FC236}">
                    <a16:creationId xmlns:a16="http://schemas.microsoft.com/office/drawing/2014/main" id="{F89403CA-F151-826E-AE59-4201848AE1E2}"/>
                  </a:ext>
                </a:extLst>
              </p:cNvPr>
              <p:cNvSpPr txBox="1"/>
              <p:nvPr/>
            </p:nvSpPr>
            <p:spPr>
              <a:xfrm>
                <a:off x="8897112" y="1920240"/>
                <a:ext cx="2760054" cy="2063578"/>
              </a:xfrm>
              <a:prstGeom prst="rect">
                <a:avLst/>
              </a:prstGeom>
              <a:noFill/>
            </p:spPr>
            <p:txBody>
              <a:bodyPr wrap="square" rtlCol="0">
                <a:spAutoFit/>
              </a:bodyPr>
              <a:lstStyle/>
              <a:p>
                <a:r>
                  <a:rPr lang="en-US" dirty="0">
                    <a:ea typeface="Cambria Math" panose="02040503050406030204" pitchFamily="18" charset="0"/>
                  </a:rPr>
                  <a:t>Notations</a:t>
                </a:r>
                <a:r>
                  <a:rPr lang="en-US" dirty="0">
                    <a:latin typeface="Cambria Math" panose="02040503050406030204" pitchFamily="18" charset="0"/>
                    <a:ea typeface="Cambria Math" panose="02040503050406030204" pitchFamily="18" charset="0"/>
                  </a:rPr>
                  <a:t>:</a:t>
                </a: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𝑡</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𝑖</m:t>
                              </m:r>
                            </m:sub>
                          </m:sSub>
                        </m:e>
                      </m:nary>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rPr>
                            <m:t>𝑡</m:t>
                          </m:r>
                        </m:sub>
                      </m:sSub>
                      <m:r>
                        <a:rPr lang="en-US" b="0" i="1" smtClean="0">
                          <a:latin typeface="Cambria Math" panose="02040503050406030204" pitchFamily="18" charset="0"/>
                        </a:rPr>
                        <m:t>=1 − </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r>
                        <a:rPr lang="en-US" b="0" i="1" smtClean="0">
                          <a:latin typeface="Cambria Math" panose="02040503050406030204" pitchFamily="18" charset="0"/>
                        </a:rPr>
                        <m:t> </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𝛽</m:t>
                              </m:r>
                            </m:e>
                          </m:acc>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r>
                                <a:rPr lang="en-US" i="1">
                                  <a:latin typeface="Cambria Math" panose="02040503050406030204" pitchFamily="18" charset="0"/>
                                </a:rPr>
                                <m:t>−1</m:t>
                              </m:r>
                            </m:sub>
                          </m:sSub>
                        </m:num>
                        <m:den>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sub>
                          </m:sSub>
                        </m:den>
                      </m:f>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p>
            </p:txBody>
          </p:sp>
        </mc:Choice>
        <mc:Fallback xmlns="">
          <p:sp>
            <p:nvSpPr>
              <p:cNvPr id="16" name="CasetăText 15">
                <a:extLst>
                  <a:ext uri="{FF2B5EF4-FFF2-40B4-BE49-F238E27FC236}">
                    <a16:creationId xmlns:a16="http://schemas.microsoft.com/office/drawing/2014/main" id="{F89403CA-F151-826E-AE59-4201848AE1E2}"/>
                  </a:ext>
                </a:extLst>
              </p:cNvPr>
              <p:cNvSpPr txBox="1">
                <a:spLocks noRot="1" noChangeAspect="1" noMove="1" noResize="1" noEditPoints="1" noAdjustHandles="1" noChangeArrowheads="1" noChangeShapeType="1" noTextEdit="1"/>
              </p:cNvSpPr>
              <p:nvPr/>
            </p:nvSpPr>
            <p:spPr>
              <a:xfrm>
                <a:off x="8897112" y="1920240"/>
                <a:ext cx="2760054" cy="2063578"/>
              </a:xfrm>
              <a:prstGeom prst="rect">
                <a:avLst/>
              </a:prstGeom>
              <a:blipFill>
                <a:blip r:embed="rId7"/>
                <a:stretch>
                  <a:fillRect l="-1991" t="-20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9F253CD3-26DD-D826-225F-9611EFB5B8DF}"/>
                  </a:ext>
                </a:extLst>
              </p:cNvPr>
              <p:cNvSpPr txBox="1"/>
              <p:nvPr/>
            </p:nvSpPr>
            <p:spPr>
              <a:xfrm>
                <a:off x="2501666" y="6002859"/>
                <a:ext cx="8569621" cy="7312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𝐾𝐿</m:t>
                      </m:r>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ea typeface="Cambria Math" panose="02040503050406030204" pitchFamily="18" charset="0"/>
                        </a:rPr>
                        <m:t>𝑝</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𝑡</m:t>
                              </m:r>
                              <m:r>
                                <a:rPr lang="en-US" sz="1800" i="1">
                                  <a:latin typeface="Cambria Math" panose="02040503050406030204" pitchFamily="18" charset="0"/>
                                  <a:ea typeface="Cambria Math" panose="02040503050406030204" pitchFamily="18" charset="0"/>
                                </a:rPr>
                                <m:t>−1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𝑡</m:t>
                              </m:r>
                              <m:r>
                                <a:rPr lang="en-US" sz="1800" i="1">
                                  <a:latin typeface="Cambria Math" panose="02040503050406030204" pitchFamily="18" charset="0"/>
                                  <a:ea typeface="Cambria Math" panose="02040503050406030204" pitchFamily="18" charset="0"/>
                                </a:rPr>
                                <m:t> </m:t>
                              </m:r>
                            </m:sub>
                          </m:sSub>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𝑥</m:t>
                              </m:r>
                            </m:e>
                            <m:sub>
                              <m:r>
                                <a:rPr lang="en-US" sz="1800" i="1">
                                  <a:latin typeface="Cambria Math" panose="02040503050406030204" pitchFamily="18" charset="0"/>
                                  <a:ea typeface="Cambria Math" panose="02040503050406030204" pitchFamily="18" charset="0"/>
                                </a:rPr>
                                <m:t>0</m:t>
                              </m:r>
                            </m:sub>
                          </m:sSub>
                        </m:e>
                      </m:d>
                      <m:r>
                        <a:rPr lang="en-US" sz="1800" i="1">
                          <a:latin typeface="Cambria Math" panose="02040503050406030204" pitchFamily="18" charset="0"/>
                          <a:ea typeface="Cambria Math" panose="02040503050406030204" pitchFamily="18" charset="0"/>
                        </a:rPr>
                        <m:t>|</m:t>
                      </m:r>
                      <m:d>
                        <m:dPr>
                          <m:beg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𝑝</m:t>
                              </m:r>
                            </m:e>
                            <m:sub>
                              <m:r>
                                <a:rPr lang="en-US" sz="1800" i="1">
                                  <a:latin typeface="Cambria Math" panose="02040503050406030204" pitchFamily="18" charset="0"/>
                                  <a:ea typeface="Cambria Math" panose="02040503050406030204" pitchFamily="18" charset="0"/>
                                </a:rPr>
                                <m:t>𝜃</m:t>
                              </m:r>
                            </m:sub>
                          </m:sSub>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r>
                                    <a:rPr lang="en-US"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sz="1800" i="1">
                                      <a:latin typeface="Cambria Math" panose="02040503050406030204" pitchFamily="18" charset="0"/>
                                    </a:rPr>
                                    <m:t>𝑥</m:t>
                                  </m:r>
                                </m:e>
                                <m:sub>
                                  <m:r>
                                    <a:rPr lang="en-US" sz="1800" i="1">
                                      <a:latin typeface="Cambria Math" panose="02040503050406030204" pitchFamily="18" charset="0"/>
                                    </a:rPr>
                                    <m:t>𝑡</m:t>
                                  </m:r>
                                </m:sub>
                              </m:sSub>
                            </m:e>
                          </m:d>
                        </m:e>
                      </m:d>
                      <m:r>
                        <a:rPr lang="en-US" sz="1800" b="0" i="1" smtClean="0">
                          <a:latin typeface="Cambria Math" panose="02040503050406030204" pitchFamily="18" charset="0"/>
                          <a:ea typeface="Cambria Math" panose="02040503050406030204" pitchFamily="18" charset="0"/>
                        </a:rPr>
                        <m:t>= </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𝔼</m:t>
                          </m:r>
                        </m:e>
                        <m:sub>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𝑧</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𝒩</m:t>
                          </m:r>
                          <m:r>
                            <a:rPr lang="en-US" i="1">
                              <a:latin typeface="Cambria Math" panose="02040503050406030204" pitchFamily="18" charset="0"/>
                              <a:ea typeface="Cambria Math" panose="02040503050406030204" pitchFamily="18" charset="0"/>
                            </a:rPr>
                            <m:t>(0, </m:t>
                          </m:r>
                          <m:r>
                            <m:rPr>
                              <m:sty m:val="p"/>
                            </m:rPr>
                            <a:rPr lang="en-US">
                              <a:latin typeface="Cambria Math" panose="02040503050406030204" pitchFamily="18" charset="0"/>
                              <a:ea typeface="Cambria Math" panose="02040503050406030204" pitchFamily="18" charset="0"/>
                            </a:rPr>
                            <m:t>I</m:t>
                          </m:r>
                          <m:r>
                            <a:rPr lang="en-US" i="1">
                              <a:latin typeface="Cambria Math" panose="02040503050406030204" pitchFamily="18" charset="0"/>
                              <a:ea typeface="Cambria Math" panose="02040503050406030204" pitchFamily="18" charset="0"/>
                            </a:rPr>
                            <m:t>)</m:t>
                          </m:r>
                          <m:r>
                            <m:rPr>
                              <m:nor/>
                            </m:rPr>
                            <a:rPr lang="en-US" dirty="0"/>
                            <m:t> </m:t>
                          </m:r>
                        </m:sub>
                      </m:sSub>
                      <m:d>
                        <m:dPr>
                          <m:begChr m:val="["/>
                          <m:endChr m:val="]"/>
                          <m:ctrlPr>
                            <a:rPr lang="en-US" sz="1800" b="0" i="1" smtClean="0">
                              <a:latin typeface="Cambria Math" panose="02040503050406030204" pitchFamily="18" charset="0"/>
                              <a:ea typeface="Cambria Math" panose="02040503050406030204" pitchFamily="18" charset="0"/>
                            </a:rPr>
                          </m:ctrlPr>
                        </m:dPr>
                        <m:e>
                          <m:f>
                            <m:fPr>
                              <m:ctrlPr>
                                <a:rPr lang="en-US" sz="1800" b="0" i="1" smtClean="0">
                                  <a:latin typeface="Cambria Math" panose="02040503050406030204" pitchFamily="18" charset="0"/>
                                  <a:ea typeface="Cambria Math" panose="02040503050406030204" pitchFamily="18" charset="0"/>
                                </a:rPr>
                              </m:ctrlPr>
                            </m:fPr>
                            <m:num>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𝛽</m:t>
                                  </m:r>
                                </m:e>
                                <m:sub>
                                  <m:r>
                                    <a:rPr lang="en-US" sz="1800" b="0" i="1" smtClean="0">
                                      <a:latin typeface="Cambria Math" panose="02040503050406030204" pitchFamily="18" charset="0"/>
                                      <a:ea typeface="Cambria Math" panose="02040503050406030204" pitchFamily="18" charset="0"/>
                                    </a:rPr>
                                    <m:t>𝑡</m:t>
                                  </m:r>
                                </m:sub>
                                <m:sup>
                                  <m:r>
                                    <a:rPr lang="en-US" sz="1800" b="0" i="1" smtClean="0">
                                      <a:latin typeface="Cambria Math" panose="02040503050406030204" pitchFamily="18" charset="0"/>
                                      <a:ea typeface="Cambria Math" panose="02040503050406030204" pitchFamily="18" charset="0"/>
                                    </a:rPr>
                                    <m:t>2</m:t>
                                  </m:r>
                                </m:sup>
                              </m:sSubSup>
                            </m:num>
                            <m:den>
                              <m:r>
                                <a:rPr lang="en-US" sz="1800" b="0" i="1" smtClean="0">
                                  <a:latin typeface="Cambria Math" panose="02040503050406030204" pitchFamily="18" charset="0"/>
                                  <a:ea typeface="Cambria Math" panose="02040503050406030204" pitchFamily="18" charset="0"/>
                                </a:rPr>
                                <m:t>2</m:t>
                              </m:r>
                              <m:sSubSup>
                                <m:sSubSupPr>
                                  <m:ctrlPr>
                                    <a:rPr lang="en-US" sz="1800" b="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𝜎</m:t>
                                  </m:r>
                                </m:e>
                                <m:sub>
                                  <m:r>
                                    <a:rPr lang="en-US" sz="1800" b="0" i="1" smtClean="0">
                                      <a:latin typeface="Cambria Math" panose="02040503050406030204" pitchFamily="18" charset="0"/>
                                      <a:ea typeface="Cambria Math" panose="02040503050406030204" pitchFamily="18" charset="0"/>
                                    </a:rPr>
                                    <m:t>𝑡</m:t>
                                  </m:r>
                                </m:sub>
                                <m:sup>
                                  <m:r>
                                    <a:rPr lang="en-US" sz="1800" b="0" i="1" smtClean="0">
                                      <a:latin typeface="Cambria Math" panose="02040503050406030204" pitchFamily="18" charset="0"/>
                                      <a:ea typeface="Cambria Math" panose="02040503050406030204" pitchFamily="18" charset="0"/>
                                    </a:rPr>
                                    <m:t>2</m:t>
                                  </m:r>
                                </m:sup>
                              </m:sSubSup>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𝛼</m:t>
                                  </m:r>
                                </m:e>
                                <m:sub>
                                  <m:r>
                                    <a:rPr lang="en-US" sz="1800" b="0" i="1" smtClean="0">
                                      <a:latin typeface="Cambria Math" panose="02040503050406030204" pitchFamily="18" charset="0"/>
                                      <a:ea typeface="Cambria Math" panose="02040503050406030204" pitchFamily="18" charset="0"/>
                                    </a:rPr>
                                    <m:t>𝑡</m:t>
                                  </m:r>
                                </m:sub>
                              </m:sSub>
                              <m:r>
                                <a:rPr lang="en-US" sz="1800" b="0" i="1" smtClean="0">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den>
                          </m:f>
                          <m:sSubSup>
                            <m:sSubSupPr>
                              <m:ctrlPr>
                                <a:rPr lang="en-US" sz="1800" b="0"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e>
                              </m:d>
                            </m:e>
                            <m:sub>
                              <m:r>
                                <a:rPr lang="en-US" sz="1800" b="0" i="1" smtClean="0">
                                  <a:latin typeface="Cambria Math" panose="02040503050406030204" pitchFamily="18" charset="0"/>
                                  <a:ea typeface="Cambria Math" panose="02040503050406030204" pitchFamily="18" charset="0"/>
                                </a:rPr>
                                <m:t>2</m:t>
                              </m:r>
                            </m:sub>
                            <m:sup>
                              <m:r>
                                <a:rPr lang="en-US" sz="1800" b="0" i="1" smtClean="0">
                                  <a:latin typeface="Cambria Math" panose="02040503050406030204" pitchFamily="18" charset="0"/>
                                  <a:ea typeface="Cambria Math" panose="02040503050406030204" pitchFamily="18" charset="0"/>
                                </a:rPr>
                                <m:t>2</m:t>
                              </m:r>
                            </m:sup>
                          </m:sSubSup>
                        </m:e>
                      </m:d>
                    </m:oMath>
                  </m:oMathPara>
                </a14:m>
                <a:endParaRPr lang="en-US" dirty="0"/>
              </a:p>
            </p:txBody>
          </p:sp>
        </mc:Choice>
        <mc:Fallback xmlns="">
          <p:sp>
            <p:nvSpPr>
              <p:cNvPr id="17" name="CasetăText 16">
                <a:extLst>
                  <a:ext uri="{FF2B5EF4-FFF2-40B4-BE49-F238E27FC236}">
                    <a16:creationId xmlns:a16="http://schemas.microsoft.com/office/drawing/2014/main" id="{9F253CD3-26DD-D826-225F-9611EFB5B8DF}"/>
                  </a:ext>
                </a:extLst>
              </p:cNvPr>
              <p:cNvSpPr txBox="1">
                <a:spLocks noRot="1" noChangeAspect="1" noMove="1" noResize="1" noEditPoints="1" noAdjustHandles="1" noChangeArrowheads="1" noChangeShapeType="1" noTextEdit="1"/>
              </p:cNvSpPr>
              <p:nvPr/>
            </p:nvSpPr>
            <p:spPr>
              <a:xfrm>
                <a:off x="2501666" y="6002859"/>
                <a:ext cx="8569621" cy="731226"/>
              </a:xfrm>
              <a:prstGeom prst="rect">
                <a:avLst/>
              </a:prstGeom>
              <a:blipFill>
                <a:blip r:embed="rId8"/>
                <a:stretch>
                  <a:fillRect/>
                </a:stretch>
              </a:blipFill>
            </p:spPr>
            <p:txBody>
              <a:bodyPr/>
              <a:lstStyle/>
              <a:p>
                <a:r>
                  <a:rPr lang="en-US">
                    <a:noFill/>
                  </a:rPr>
                  <a:t> </a:t>
                </a:r>
              </a:p>
            </p:txBody>
          </p:sp>
        </mc:Fallback>
      </mc:AlternateContent>
      <p:sp>
        <p:nvSpPr>
          <p:cNvPr id="18" name="Acoladă dreapta 17">
            <a:extLst>
              <a:ext uri="{FF2B5EF4-FFF2-40B4-BE49-F238E27FC236}">
                <a16:creationId xmlns:a16="http://schemas.microsoft.com/office/drawing/2014/main" id="{9682C838-7C63-F208-1A52-AB975C0EEDC5}"/>
              </a:ext>
            </a:extLst>
          </p:cNvPr>
          <p:cNvSpPr/>
          <p:nvPr/>
        </p:nvSpPr>
        <p:spPr>
          <a:xfrm>
            <a:off x="7931022" y="2937162"/>
            <a:ext cx="406400" cy="2835917"/>
          </a:xfrm>
          <a:prstGeom prst="rightBrace">
            <a:avLst>
              <a:gd name="adj1" fmla="val 36458"/>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CasetăText 18">
                <a:extLst>
                  <a:ext uri="{FF2B5EF4-FFF2-40B4-BE49-F238E27FC236}">
                    <a16:creationId xmlns:a16="http://schemas.microsoft.com/office/drawing/2014/main" id="{2CDA5EBA-13F3-6643-44BF-755B1D136AFC}"/>
                  </a:ext>
                </a:extLst>
              </p:cNvPr>
              <p:cNvSpPr txBox="1"/>
              <p:nvPr/>
            </p:nvSpPr>
            <p:spPr>
              <a:xfrm>
                <a:off x="8383659" y="4160775"/>
                <a:ext cx="1965325"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9" name="CasetăText 18">
                <a:extLst>
                  <a:ext uri="{FF2B5EF4-FFF2-40B4-BE49-F238E27FC236}">
                    <a16:creationId xmlns:a16="http://schemas.microsoft.com/office/drawing/2014/main" id="{2CDA5EBA-13F3-6643-44BF-755B1D136AFC}"/>
                  </a:ext>
                </a:extLst>
              </p:cNvPr>
              <p:cNvSpPr txBox="1">
                <a:spLocks noRot="1" noChangeAspect="1" noMove="1" noResize="1" noEditPoints="1" noAdjustHandles="1" noChangeArrowheads="1" noChangeShapeType="1" noTextEdit="1"/>
              </p:cNvSpPr>
              <p:nvPr/>
            </p:nvSpPr>
            <p:spPr>
              <a:xfrm>
                <a:off x="8383659" y="4160775"/>
                <a:ext cx="1965325"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2427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solidFill>
                  <a:srgbClr val="0070C0"/>
                </a:solidFill>
                <a:cs typeface="Calibri"/>
              </a:rPr>
              <a:t>Motivation</a:t>
            </a:r>
          </a:p>
          <a:p>
            <a:pPr marL="514350" indent="-514350">
              <a:buFont typeface="+mj-lt"/>
              <a:buAutoNum type="arabicPeriod"/>
            </a:pPr>
            <a:r>
              <a:rPr lang="en-US" dirty="0">
                <a:solidFill>
                  <a:schemeClr val="bg2">
                    <a:lumMod val="75000"/>
                  </a:schemeClr>
                </a:solidFill>
                <a:cs typeface="Calibri"/>
              </a:rPr>
              <a:t>High-level overview</a:t>
            </a:r>
            <a:endParaRPr lang="en-US" dirty="0">
              <a:solidFill>
                <a:schemeClr val="bg2">
                  <a:lumMod val="75000"/>
                </a:schemeClr>
              </a:solidFill>
            </a:endParaRPr>
          </a:p>
          <a:p>
            <a:pPr marL="514350" indent="-514350">
              <a:buAutoNum type="arabicPeriod"/>
            </a:pPr>
            <a:r>
              <a:rPr lang="en-US" dirty="0">
                <a:solidFill>
                  <a:schemeClr val="bg2">
                    <a:lumMod val="75000"/>
                  </a:schemeClr>
                </a:solidFill>
              </a:rPr>
              <a:t>Denoising diffusion probabilistic models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Noise Conditioned Score Network</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Stochastic Differential Equations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112337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dirty="0"/>
              <a:t>DDPMs. Training Algorithm</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8831018D-BE3C-F6AD-D04C-9577EB2D248E}"/>
                  </a:ext>
                </a:extLst>
              </p:cNvPr>
              <p:cNvSpPr txBox="1"/>
              <p:nvPr/>
            </p:nvSpPr>
            <p:spPr>
              <a:xfrm>
                <a:off x="520700" y="843591"/>
                <a:ext cx="11150600" cy="15918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ea typeface="Cambria Math" panose="02040503050406030204" pitchFamily="18" charset="0"/>
                            </a:rPr>
                          </m:ctrlPr>
                        </m:funcPr>
                        <m:fName>
                          <m:limLow>
                            <m:limLowPr>
                              <m:ctrlPr>
                                <a:rPr lang="en-US" sz="2000" i="1" smtClean="0">
                                  <a:latin typeface="Cambria Math" panose="02040503050406030204" pitchFamily="18" charset="0"/>
                                  <a:ea typeface="Cambria Math" panose="02040503050406030204" pitchFamily="18" charset="0"/>
                                </a:rPr>
                              </m:ctrlPr>
                            </m:limLowPr>
                            <m:e>
                              <m:r>
                                <m:rPr>
                                  <m:sty m:val="p"/>
                                </m:rPr>
                                <a:rPr lang="en-US" sz="2000" i="0" smtClean="0">
                                  <a:latin typeface="Cambria Math" panose="02040503050406030204" pitchFamily="18" charset="0"/>
                                  <a:ea typeface="Cambria Math" panose="02040503050406030204" pitchFamily="18" charset="0"/>
                                </a:rPr>
                                <m:t>min</m:t>
                              </m:r>
                            </m:e>
                            <m:lim>
                              <m:r>
                                <a:rPr lang="en-US" sz="2000" i="1" smtClean="0">
                                  <a:latin typeface="Cambria Math" panose="02040503050406030204" pitchFamily="18" charset="0"/>
                                  <a:ea typeface="Cambria Math" panose="02040503050406030204" pitchFamily="18" charset="0"/>
                                </a:rPr>
                                <m:t>𝜃</m:t>
                              </m:r>
                            </m:lim>
                          </m:limLow>
                          <m:sSub>
                            <m:sSubPr>
                              <m:ctrlPr>
                                <a:rPr lang="en-US" sz="2000" i="1">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 </m:t>
                              </m:r>
                              <m:f>
                                <m:fPr>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𝑇</m:t>
                                  </m:r>
                                </m:den>
                              </m:f>
                              <m:nary>
                                <m:naryPr>
                                  <m:chr m:val="∑"/>
                                  <m:ctrlPr>
                                    <a:rPr lang="en-US" sz="2000" b="0" i="1" smtClean="0">
                                      <a:latin typeface="Cambria Math" panose="02040503050406030204" pitchFamily="18" charset="0"/>
                                      <a:ea typeface="Cambria Math" panose="02040503050406030204" pitchFamily="18" charset="0"/>
                                    </a:rPr>
                                  </m:ctrlPr>
                                </m:naryPr>
                                <m:sub>
                                  <m:r>
                                    <m:rPr>
                                      <m:brk m:alnAt="23"/>
                                    </m:rP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=1</m:t>
                                  </m:r>
                                </m:sub>
                                <m:sup>
                                  <m:r>
                                    <a:rPr lang="en-US" sz="2000" b="0" i="1" smtClean="0">
                                      <a:latin typeface="Cambria Math" panose="02040503050406030204" pitchFamily="18" charset="0"/>
                                      <a:ea typeface="Cambria Math" panose="02040503050406030204" pitchFamily="18" charset="0"/>
                                    </a:rPr>
                                    <m:t>𝑇</m:t>
                                  </m:r>
                                </m:sup>
                                <m:e>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𝑥</m:t>
                                              </m:r>
                                            </m:e>
                                            <m:sub>
                                              <m:r>
                                                <a:rPr lang="en-US" sz="2000" i="1">
                                                  <a:latin typeface="Cambria Math" panose="02040503050406030204" pitchFamily="18" charset="0"/>
                                                  <a:ea typeface="Cambria Math" panose="02040503050406030204" pitchFamily="18" charset="0"/>
                                                </a:rPr>
                                                <m:t>0</m:t>
                                              </m:r>
                                            </m:sub>
                                          </m:sSub>
                                        </m:e>
                                      </m:d>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𝑧</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𝒩</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0,</m:t>
                                          </m:r>
                                          <m:r>
                                            <m:rPr>
                                              <m:sty m:val="p"/>
                                            </m:rPr>
                                            <a:rPr lang="en-US" sz="2000">
                                              <a:latin typeface="Cambria Math" panose="02040503050406030204" pitchFamily="18" charset="0"/>
                                              <a:ea typeface="Cambria Math" panose="02040503050406030204" pitchFamily="18" charset="0"/>
                                            </a:rPr>
                                            <m:t>I</m:t>
                                          </m:r>
                                        </m:e>
                                      </m:d>
                                    </m:sub>
                                  </m:sSub>
                                </m:e>
                              </m:nary>
                            </m:e>
                            <m:sub>
                              <m:r>
                                <a:rPr lang="en-US" sz="2000" b="0" i="1" smtClean="0">
                                  <a:latin typeface="Cambria Math" panose="02040503050406030204" pitchFamily="18" charset="0"/>
                                  <a:ea typeface="Cambria Math" panose="02040503050406030204" pitchFamily="18" charset="0"/>
                                </a:rPr>
                                <m:t> </m:t>
                              </m:r>
                            </m:sub>
                          </m:sSub>
                        </m:fName>
                        <m:e>
                          <m:sSubSup>
                            <m:sSubSupPr>
                              <m:ctrlPr>
                                <a:rPr lang="en-US" sz="2000" i="1">
                                  <a:latin typeface="Cambria Math" panose="02040503050406030204" pitchFamily="18" charset="0"/>
                                  <a:ea typeface="Cambria Math" panose="02040503050406030204" pitchFamily="18" charset="0"/>
                                </a:rPr>
                              </m:ctrlPr>
                            </m:sSubSupPr>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𝑧</m:t>
                                      </m:r>
                                    </m:e>
                                    <m:sub>
                                      <m:r>
                                        <a:rPr lang="en-US" sz="2000" i="1">
                                          <a:latin typeface="Cambria Math" panose="02040503050406030204" pitchFamily="18" charset="0"/>
                                          <a:ea typeface="Cambria Math" panose="02040503050406030204" pitchFamily="18" charset="0"/>
                                        </a:rPr>
                                        <m:t>𝑡</m:t>
                                      </m:r>
                                    </m:sub>
                                  </m:sSub>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𝑧</m:t>
                                      </m:r>
                                    </m:e>
                                    <m:sub>
                                      <m:r>
                                        <a:rPr lang="en-US" sz="2000" i="1">
                                          <a:latin typeface="Cambria Math" panose="02040503050406030204" pitchFamily="18" charset="0"/>
                                          <a:ea typeface="Cambria Math" panose="02040503050406030204" pitchFamily="18" charset="0"/>
                                        </a:rPr>
                                        <m:t>𝜃</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𝑡</m:t>
                                      </m:r>
                                    </m:sub>
                                  </m:sSub>
                                  <m:r>
                                    <a:rPr lang="en-US" sz="2000" i="1">
                                      <a:latin typeface="Cambria Math" panose="02040503050406030204" pitchFamily="18" charset="0"/>
                                    </a:rPr>
                                    <m:t>, </m:t>
                                  </m:r>
                                  <m:r>
                                    <a:rPr lang="en-US" sz="2000" i="1">
                                      <a:latin typeface="Cambria Math" panose="02040503050406030204" pitchFamily="18" charset="0"/>
                                    </a:rPr>
                                    <m:t>𝑡</m:t>
                                  </m:r>
                                  <m:r>
                                    <a:rPr lang="en-US" sz="2000" i="1">
                                      <a:latin typeface="Cambria Math" panose="02040503050406030204" pitchFamily="18" charset="0"/>
                                    </a:rPr>
                                    <m:t>)</m:t>
                                  </m:r>
                                </m:e>
                              </m:d>
                            </m:e>
                            <m:sub>
                              <m:r>
                                <a:rPr lang="en-US" sz="2000" i="1">
                                  <a:latin typeface="Cambria Math" panose="02040503050406030204" pitchFamily="18" charset="0"/>
                                  <a:ea typeface="Cambria Math" panose="02040503050406030204" pitchFamily="18" charset="0"/>
                                </a:rPr>
                                <m:t>2</m:t>
                              </m:r>
                            </m:sub>
                            <m:sup>
                              <m:r>
                                <a:rPr lang="en-US" sz="2000" i="1">
                                  <a:latin typeface="Cambria Math" panose="02040503050406030204" pitchFamily="18" charset="0"/>
                                  <a:ea typeface="Cambria Math" panose="02040503050406030204" pitchFamily="18" charset="0"/>
                                </a:rPr>
                                <m:t>2</m:t>
                              </m:r>
                            </m:sup>
                          </m:sSubSup>
                        </m:e>
                      </m:func>
                    </m:oMath>
                  </m:oMathPara>
                </a14:m>
                <a:endParaRPr lang="en-US" sz="2000" b="0" dirty="0"/>
              </a:p>
              <a:p>
                <a:endParaRPr lang="en-US" dirty="0"/>
              </a:p>
              <a:p>
                <a:endParaRPr lang="en-US" b="0" dirty="0"/>
              </a:p>
            </p:txBody>
          </p:sp>
        </mc:Choice>
        <mc:Fallback xmlns="">
          <p:sp>
            <p:nvSpPr>
              <p:cNvPr id="5" name="CasetăText 4">
                <a:extLst>
                  <a:ext uri="{FF2B5EF4-FFF2-40B4-BE49-F238E27FC236}">
                    <a16:creationId xmlns:a16="http://schemas.microsoft.com/office/drawing/2014/main" id="{8831018D-BE3C-F6AD-D04C-9577EB2D248E}"/>
                  </a:ext>
                </a:extLst>
              </p:cNvPr>
              <p:cNvSpPr txBox="1">
                <a:spLocks noRot="1" noChangeAspect="1" noMove="1" noResize="1" noEditPoints="1" noAdjustHandles="1" noChangeArrowheads="1" noChangeShapeType="1" noTextEdit="1"/>
              </p:cNvSpPr>
              <p:nvPr/>
            </p:nvSpPr>
            <p:spPr>
              <a:xfrm>
                <a:off x="520700" y="843591"/>
                <a:ext cx="11150600" cy="1591846"/>
              </a:xfrm>
              <a:prstGeom prst="rect">
                <a:avLst/>
              </a:prstGeom>
              <a:blipFill>
                <a:blip r:embed="rId6"/>
                <a:stretch>
                  <a:fillRect/>
                </a:stretch>
              </a:blipFill>
            </p:spPr>
            <p:txBody>
              <a:bodyPr/>
              <a:lstStyle/>
              <a:p>
                <a:r>
                  <a:rPr lang="en-US">
                    <a:noFill/>
                  </a:rPr>
                  <a:t> </a:t>
                </a:r>
              </a:p>
            </p:txBody>
          </p:sp>
        </mc:Fallback>
      </mc:AlternateContent>
      <p:sp>
        <p:nvSpPr>
          <p:cNvPr id="9" name="Acoladă stânga 8">
            <a:extLst>
              <a:ext uri="{FF2B5EF4-FFF2-40B4-BE49-F238E27FC236}">
                <a16:creationId xmlns:a16="http://schemas.microsoft.com/office/drawing/2014/main" id="{86D7A28D-5DA9-8745-9998-B6940138EC71}"/>
              </a:ext>
            </a:extLst>
          </p:cNvPr>
          <p:cNvSpPr/>
          <p:nvPr/>
        </p:nvSpPr>
        <p:spPr>
          <a:xfrm rot="16200000">
            <a:off x="6069106" y="-287175"/>
            <a:ext cx="539750" cy="4514850"/>
          </a:xfrm>
          <a:prstGeom prst="leftBrace">
            <a:avLst>
              <a:gd name="adj1" fmla="val 50686"/>
              <a:gd name="adj2" fmla="val 4975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CasetăText 13">
                <a:extLst>
                  <a:ext uri="{FF2B5EF4-FFF2-40B4-BE49-F238E27FC236}">
                    <a16:creationId xmlns:a16="http://schemas.microsoft.com/office/drawing/2014/main" id="{8E8E0880-9E85-357E-EEC4-E79E143C8664}"/>
                  </a:ext>
                </a:extLst>
              </p:cNvPr>
              <p:cNvSpPr txBox="1"/>
              <p:nvPr/>
            </p:nvSpPr>
            <p:spPr>
              <a:xfrm>
                <a:off x="838199" y="2545729"/>
                <a:ext cx="8715703" cy="3758273"/>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Training algorithm. We repeat until convergence the following steps:</a:t>
                </a:r>
              </a:p>
              <a:p>
                <a:endParaRPr lang="en-US" dirty="0"/>
              </a:p>
              <a:p>
                <a:pPr marL="285750" indent="-285750">
                  <a:buFont typeface="Arial" panose="020B0604020202020204" pitchFamily="34" charset="0"/>
                  <a:buChar char="•"/>
                </a:pPr>
                <a:r>
                  <a:rPr lang="en-US" dirty="0"/>
                  <a:t>We sample batches of images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 </m:t>
                    </m:r>
                  </m:oMath>
                </a14:m>
                <a:r>
                  <a:rPr lang="en-US" dirty="0"/>
                  <a:t>time steps (</a:t>
                </a:r>
                <a14:m>
                  <m:oMath xmlns:m="http://schemas.openxmlformats.org/officeDocument/2006/math">
                    <m:r>
                      <a:rPr lang="en-US" b="0" i="1" smtClean="0">
                        <a:latin typeface="Cambria Math" panose="02040503050406030204" pitchFamily="18" charset="0"/>
                      </a:rPr>
                      <m:t>𝑡</m:t>
                    </m:r>
                  </m:oMath>
                </a14:m>
                <a:r>
                  <a:rPr lang="en-US" dirty="0"/>
                  <a:t>) and noise samples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oMath>
                </a14:m>
                <a:r>
                  <a:rPr lang="en-US" dirty="0"/>
                  <a:t>): </a:t>
                </a:r>
              </a:p>
              <a:p>
                <a:pPr lvl="1"/>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e>
                      </m:d>
                    </m:oMath>
                  </m:oMathPara>
                </a14:m>
                <a:endParaRPr lang="en-US" b="0" dirty="0"/>
              </a:p>
              <a:p>
                <a:pPr lvl="1"/>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𝒰</m:t>
                      </m:r>
                      <m:d>
                        <m:dPr>
                          <m:ctrlPr>
                            <a:rPr lang="en-US" b="0" i="1" smtClean="0">
                              <a:latin typeface="Cambria Math" panose="02040503050406030204" pitchFamily="18" charset="0"/>
                              <a:ea typeface="Cambria Math" panose="02040503050406030204" pitchFamily="18" charset="0"/>
                            </a:rPr>
                          </m:ctrlPr>
                        </m:dPr>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𝑇</m:t>
                              </m:r>
                            </m:e>
                          </m:d>
                        </m:e>
                      </m:d>
                    </m:oMath>
                  </m:oMathPara>
                </a14:m>
                <a:endParaRPr lang="en-US" b="0" dirty="0">
                  <a:ea typeface="Cambria Math" panose="02040503050406030204" pitchFamily="18" charset="0"/>
                </a:endParaRPr>
              </a:p>
              <a:p>
                <a:pPr lvl="1"/>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r>
                            <m:rPr>
                              <m:sty m:val="p"/>
                            </m:rPr>
                            <a:rPr lang="en-US" b="0" i="0" smtClean="0">
                              <a:latin typeface="Cambria Math" panose="02040503050406030204" pitchFamily="18" charset="0"/>
                              <a:ea typeface="Cambria Math" panose="02040503050406030204" pitchFamily="18" charset="0"/>
                            </a:rPr>
                            <m:t>I</m:t>
                          </m:r>
                        </m:e>
                      </m:d>
                    </m:oMath>
                  </m:oMathPara>
                </a14:m>
                <a:endParaRPr lang="en-US" dirty="0"/>
              </a:p>
              <a:p>
                <a:pPr lvl="1"/>
                <a:endParaRPr lang="en-US" dirty="0"/>
              </a:p>
              <a:p>
                <a:pPr marL="285750" indent="-285750">
                  <a:buFont typeface="Arial" panose="020B0604020202020204" pitchFamily="34" charset="0"/>
                  <a:buChar char="•"/>
                </a:pPr>
                <a:r>
                  <a:rPr lang="en-US" dirty="0"/>
                  <a:t>We apply the ancestral sampling property to determine the batch of noisy images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a:t>
                </a:r>
              </a:p>
              <a:p>
                <a:pPr lvl="1"/>
                <a14:m>
                  <m:oMathPara xmlns:m="http://schemas.openxmlformats.org/officeDocument/2006/math">
                    <m:oMathParaPr>
                      <m:jc m:val="left"/>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ad>
                        <m:radPr>
                          <m:degHide m:val="on"/>
                          <m:ctrlPr>
                            <a:rPr lang="en-US" i="1">
                              <a:latin typeface="Cambria Math" panose="02040503050406030204" pitchFamily="18" charset="0"/>
                              <a:ea typeface="Cambria Math" panose="02040503050406030204" pitchFamily="18" charset="0"/>
                            </a:rPr>
                          </m:ctrlPr>
                        </m:radPr>
                        <m:deg/>
                        <m:e>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 </m:t>
                      </m:r>
                      <m:rad>
                        <m:radPr>
                          <m:degHide m:val="on"/>
                          <m:ctrlPr>
                            <a:rPr lang="en-US" i="1" smtClean="0">
                              <a:latin typeface="Cambria Math" panose="02040503050406030204" pitchFamily="18" charset="0"/>
                              <a:ea typeface="Cambria Math" panose="02040503050406030204" pitchFamily="18" charset="0"/>
                            </a:rPr>
                          </m:ctrlPr>
                        </m:radPr>
                        <m:deg/>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ea typeface="Cambria Math" panose="02040503050406030204" pitchFamily="18" charset="0"/>
                                    </a:rPr>
                                    <m:t>𝑡</m:t>
                                  </m:r>
                                </m:sub>
                              </m:sSub>
                            </m:e>
                          </m:d>
                        </m:e>
                      </m:rad>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ea typeface="Cambria Math" panose="02040503050406030204" pitchFamily="18" charset="0"/>
                </a:endParaRPr>
              </a:p>
              <a:p>
                <a:pPr lvl="1"/>
                <a:endParaRPr lang="en-US" dirty="0">
                  <a:ea typeface="Cambria Math" panose="02040503050406030204" pitchFamily="18" charset="0"/>
                </a:endParaRPr>
              </a:p>
              <a:p>
                <a:pPr marL="285750" indent="-285750">
                  <a:buFont typeface="Arial" panose="020B0604020202020204" pitchFamily="34" charset="0"/>
                  <a:buChar char="•"/>
                </a:pPr>
                <a:r>
                  <a:rPr lang="en-US" dirty="0">
                    <a:ea typeface="Cambria Math" panose="02040503050406030204" pitchFamily="18" charset="0"/>
                  </a:rPr>
                  <a:t>Finally, we use the gradients of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i="1">
                            <a:latin typeface="Cambria Math" panose="02040503050406030204" pitchFamily="18" charset="0"/>
                            <a:ea typeface="Cambria Math" panose="02040503050406030204" pitchFamily="18" charset="0"/>
                          </a:rPr>
                          <m:t>𝑠𝑖𝑚𝑝𝑙𝑒</m:t>
                        </m:r>
                      </m:sub>
                    </m:sSub>
                    <m:r>
                      <a:rPr lang="en-US" i="1">
                        <a:latin typeface="Cambria Math" panose="02040503050406030204" pitchFamily="18" charset="0"/>
                        <a:ea typeface="Cambria Math" panose="02040503050406030204" pitchFamily="18" charset="0"/>
                      </a:rPr>
                      <m:t> </m:t>
                    </m:r>
                  </m:oMath>
                </a14:m>
                <a:r>
                  <a:rPr lang="en-US" dirty="0">
                    <a:ea typeface="Cambria Math" panose="02040503050406030204" pitchFamily="18" charset="0"/>
                  </a:rPr>
                  <a:t>to update the neural network weights:</a:t>
                </a:r>
              </a:p>
              <a:p>
                <a:pPr lvl="1"/>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𝑙𝑟</m:t>
                      </m:r>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m:rPr>
                              <m:sty m:val="p"/>
                            </m:rP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𝜃</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i="1">
                              <a:latin typeface="Cambria Math" panose="02040503050406030204" pitchFamily="18" charset="0"/>
                              <a:ea typeface="Cambria Math" panose="02040503050406030204" pitchFamily="18" charset="0"/>
                            </a:rPr>
                            <m:t>𝑠𝑖𝑚𝑝𝑙𝑒</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e>
                      </m:d>
                      <m:r>
                        <a:rPr lang="en-US" b="0" i="1" smtClean="0">
                          <a:latin typeface="Cambria Math" panose="02040503050406030204" pitchFamily="18" charset="0"/>
                        </a:rPr>
                        <m:t>)</m:t>
                      </m:r>
                    </m:oMath>
                  </m:oMathPara>
                </a14:m>
                <a:endParaRPr lang="en-US" dirty="0"/>
              </a:p>
            </p:txBody>
          </p:sp>
        </mc:Choice>
        <mc:Fallback xmlns="">
          <p:sp>
            <p:nvSpPr>
              <p:cNvPr id="14" name="CasetăText 13">
                <a:extLst>
                  <a:ext uri="{FF2B5EF4-FFF2-40B4-BE49-F238E27FC236}">
                    <a16:creationId xmlns:a16="http://schemas.microsoft.com/office/drawing/2014/main" id="{8E8E0880-9E85-357E-EEC4-E79E143C8664}"/>
                  </a:ext>
                </a:extLst>
              </p:cNvPr>
              <p:cNvSpPr txBox="1">
                <a:spLocks noRot="1" noChangeAspect="1" noMove="1" noResize="1" noEditPoints="1" noAdjustHandles="1" noChangeArrowheads="1" noChangeShapeType="1" noTextEdit="1"/>
              </p:cNvSpPr>
              <p:nvPr/>
            </p:nvSpPr>
            <p:spPr>
              <a:xfrm>
                <a:off x="838199" y="2545729"/>
                <a:ext cx="8715703" cy="3758273"/>
              </a:xfrm>
              <a:prstGeom prst="rect">
                <a:avLst/>
              </a:prstGeom>
              <a:blipFill>
                <a:blip r:embed="rId7"/>
                <a:stretch>
                  <a:fillRect l="-581" t="-673" b="-337"/>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2F46068E-90DC-F6A0-6E23-0677CAE24203}"/>
                  </a:ext>
                </a:extLst>
              </p:cNvPr>
              <p:cNvSpPr txBox="1"/>
              <p:nvPr/>
            </p:nvSpPr>
            <p:spPr>
              <a:xfrm>
                <a:off x="5957081" y="2204243"/>
                <a:ext cx="763799" cy="2984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𝑠𝑖𝑚𝑝𝑙𝑒</m:t>
                          </m:r>
                        </m:sub>
                      </m:sSub>
                    </m:oMath>
                  </m:oMathPara>
                </a14:m>
                <a:endParaRPr lang="en-US" dirty="0"/>
              </a:p>
            </p:txBody>
          </p:sp>
        </mc:Choice>
        <mc:Fallback xmlns="">
          <p:sp>
            <p:nvSpPr>
              <p:cNvPr id="3" name="CasetăText 2">
                <a:extLst>
                  <a:ext uri="{FF2B5EF4-FFF2-40B4-BE49-F238E27FC236}">
                    <a16:creationId xmlns:a16="http://schemas.microsoft.com/office/drawing/2014/main" id="{2F46068E-90DC-F6A0-6E23-0677CAE24203}"/>
                  </a:ext>
                </a:extLst>
              </p:cNvPr>
              <p:cNvSpPr txBox="1">
                <a:spLocks noRot="1" noChangeAspect="1" noMove="1" noResize="1" noEditPoints="1" noAdjustHandles="1" noChangeArrowheads="1" noChangeShapeType="1" noTextEdit="1"/>
              </p:cNvSpPr>
              <p:nvPr/>
            </p:nvSpPr>
            <p:spPr>
              <a:xfrm>
                <a:off x="5957081" y="2204243"/>
                <a:ext cx="763799" cy="298415"/>
              </a:xfrm>
              <a:prstGeom prst="rect">
                <a:avLst/>
              </a:prstGeom>
              <a:blipFill>
                <a:blip r:embed="rId8"/>
                <a:stretch>
                  <a:fillRect l="-6349" r="-4762" b="-26531"/>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87854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fade">
                                      <p:cBhvr>
                                        <p:cTn id="18" dur="500"/>
                                        <p:tgtEl>
                                          <p:spTgt spid="1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animEffect transition="in" filter="fade">
                                      <p:cBhvr>
                                        <p:cTn id="21" dur="500"/>
                                        <p:tgtEl>
                                          <p:spTgt spid="1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animEffect transition="in" filter="fade">
                                      <p:cBhvr>
                                        <p:cTn id="24" dur="500"/>
                                        <p:tgtEl>
                                          <p:spTgt spid="1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500"/>
                                        <p:tgtEl>
                                          <p:spTgt spid="14">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xEl>
                                              <p:pRg st="8" end="8"/>
                                            </p:txEl>
                                          </p:spTgt>
                                        </p:tgtEl>
                                        <p:attrNameLst>
                                          <p:attrName>style.visibility</p:attrName>
                                        </p:attrNameLst>
                                      </p:cBhvr>
                                      <p:to>
                                        <p:strVal val="visible"/>
                                      </p:to>
                                    </p:set>
                                    <p:animEffect transition="in" filter="fade">
                                      <p:cBhvr>
                                        <p:cTn id="35" dur="500"/>
                                        <p:tgtEl>
                                          <p:spTgt spid="14">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10" end="10"/>
                                            </p:txEl>
                                          </p:spTgt>
                                        </p:tgtEl>
                                        <p:attrNameLst>
                                          <p:attrName>style.visibility</p:attrName>
                                        </p:attrNameLst>
                                      </p:cBhvr>
                                      <p:to>
                                        <p:strVal val="visible"/>
                                      </p:to>
                                    </p:set>
                                    <p:animEffect transition="in" filter="fade">
                                      <p:cBhvr>
                                        <p:cTn id="40" dur="500"/>
                                        <p:tgtEl>
                                          <p:spTgt spid="14">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xEl>
                                              <p:pRg st="11" end="11"/>
                                            </p:txEl>
                                          </p:spTgt>
                                        </p:tgtEl>
                                        <p:attrNameLst>
                                          <p:attrName>style.visibility</p:attrName>
                                        </p:attrNameLst>
                                      </p:cBhvr>
                                      <p:to>
                                        <p:strVal val="visible"/>
                                      </p:to>
                                    </p:set>
                                    <p:animEffect transition="in" filter="fade">
                                      <p:cBhvr>
                                        <p:cTn id="43"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200" y="-159346"/>
            <a:ext cx="10515600" cy="1325563"/>
          </a:xfrm>
        </p:spPr>
        <p:txBody>
          <a:bodyPr>
            <a:normAutofit/>
          </a:bodyPr>
          <a:lstStyle/>
          <a:p>
            <a:r>
              <a:rPr lang="en-US" sz="3600"/>
              <a:t>DDPMs. Sampling</a:t>
            </a:r>
          </a:p>
        </p:txBody>
      </p:sp>
      <p:pic>
        <p:nvPicPr>
          <p:cNvPr id="3" name="Imagine 2" descr="O imagine care conține exterior&#10;&#10;Descriere generată automat">
            <a:extLst>
              <a:ext uri="{FF2B5EF4-FFF2-40B4-BE49-F238E27FC236}">
                <a16:creationId xmlns:a16="http://schemas.microsoft.com/office/drawing/2014/main" id="{5DB419F9-CA03-2759-304D-F48887E5F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272" y="1247245"/>
            <a:ext cx="1489385" cy="1489385"/>
          </a:xfrm>
          <a:prstGeom prst="rect">
            <a:avLst/>
          </a:prstGeom>
        </p:spPr>
      </p:pic>
      <p:sp>
        <p:nvSpPr>
          <p:cNvPr id="6" name="Dreptunghi 5">
            <a:extLst>
              <a:ext uri="{FF2B5EF4-FFF2-40B4-BE49-F238E27FC236}">
                <a16:creationId xmlns:a16="http://schemas.microsoft.com/office/drawing/2014/main" id="{E5CBF0EF-F6F0-0F8C-88D0-00D722EE0723}"/>
              </a:ext>
            </a:extLst>
          </p:cNvPr>
          <p:cNvSpPr/>
          <p:nvPr/>
        </p:nvSpPr>
        <p:spPr>
          <a:xfrm>
            <a:off x="3917950" y="810176"/>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reptunghi 6">
            <a:extLst>
              <a:ext uri="{FF2B5EF4-FFF2-40B4-BE49-F238E27FC236}">
                <a16:creationId xmlns:a16="http://schemas.microsoft.com/office/drawing/2014/main" id="{71991048-36B2-09CB-8728-1DBBE09B1E60}"/>
              </a:ext>
            </a:extLst>
          </p:cNvPr>
          <p:cNvSpPr/>
          <p:nvPr/>
        </p:nvSpPr>
        <p:spPr>
          <a:xfrm>
            <a:off x="4705350" y="1132283"/>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reptunghi 7">
            <a:extLst>
              <a:ext uri="{FF2B5EF4-FFF2-40B4-BE49-F238E27FC236}">
                <a16:creationId xmlns:a16="http://schemas.microsoft.com/office/drawing/2014/main" id="{0D399FD9-7A17-E2BE-B06E-EB3A26D5FD5E}"/>
              </a:ext>
            </a:extLst>
          </p:cNvPr>
          <p:cNvSpPr/>
          <p:nvPr/>
        </p:nvSpPr>
        <p:spPr>
          <a:xfrm>
            <a:off x="5492750" y="1451856"/>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reptunghi 9">
            <a:extLst>
              <a:ext uri="{FF2B5EF4-FFF2-40B4-BE49-F238E27FC236}">
                <a16:creationId xmlns:a16="http://schemas.microsoft.com/office/drawing/2014/main" id="{8AEACEF2-AB38-2EC7-A22F-02FEEC16DBC6}"/>
              </a:ext>
            </a:extLst>
          </p:cNvPr>
          <p:cNvSpPr/>
          <p:nvPr/>
        </p:nvSpPr>
        <p:spPr>
          <a:xfrm rot="10800000">
            <a:off x="7854950" y="810176"/>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reptunghi 10">
            <a:extLst>
              <a:ext uri="{FF2B5EF4-FFF2-40B4-BE49-F238E27FC236}">
                <a16:creationId xmlns:a16="http://schemas.microsoft.com/office/drawing/2014/main" id="{C9A77039-158A-7F56-F0E4-5A328A3E04BE}"/>
              </a:ext>
            </a:extLst>
          </p:cNvPr>
          <p:cNvSpPr/>
          <p:nvPr/>
        </p:nvSpPr>
        <p:spPr>
          <a:xfrm rot="10800000">
            <a:off x="7067550" y="1132283"/>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reptunghi 11">
            <a:extLst>
              <a:ext uri="{FF2B5EF4-FFF2-40B4-BE49-F238E27FC236}">
                <a16:creationId xmlns:a16="http://schemas.microsoft.com/office/drawing/2014/main" id="{27E1005A-00C9-4DD7-315E-32365AF1FA11}"/>
              </a:ext>
            </a:extLst>
          </p:cNvPr>
          <p:cNvSpPr/>
          <p:nvPr/>
        </p:nvSpPr>
        <p:spPr>
          <a:xfrm rot="10800000">
            <a:off x="6280150" y="1451856"/>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ăgeată: dreapta 12">
            <a:extLst>
              <a:ext uri="{FF2B5EF4-FFF2-40B4-BE49-F238E27FC236}">
                <a16:creationId xmlns:a16="http://schemas.microsoft.com/office/drawing/2014/main" id="{0D710E20-F998-1781-E958-FBF09E256521}"/>
              </a:ext>
            </a:extLst>
          </p:cNvPr>
          <p:cNvSpPr/>
          <p:nvPr/>
        </p:nvSpPr>
        <p:spPr>
          <a:xfrm>
            <a:off x="3174806" y="1905000"/>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CasetăText 15">
                <a:extLst>
                  <a:ext uri="{FF2B5EF4-FFF2-40B4-BE49-F238E27FC236}">
                    <a16:creationId xmlns:a16="http://schemas.microsoft.com/office/drawing/2014/main" id="{93E753F2-350B-8E2F-282D-009942BED12D}"/>
                  </a:ext>
                </a:extLst>
              </p:cNvPr>
              <p:cNvSpPr txBox="1"/>
              <p:nvPr/>
            </p:nvSpPr>
            <p:spPr>
              <a:xfrm>
                <a:off x="2133599" y="2636818"/>
                <a:ext cx="41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dirty="0"/>
              </a:p>
            </p:txBody>
          </p:sp>
        </mc:Choice>
        <mc:Fallback xmlns="">
          <p:sp>
            <p:nvSpPr>
              <p:cNvPr id="16" name="CasetăText 15">
                <a:extLst>
                  <a:ext uri="{FF2B5EF4-FFF2-40B4-BE49-F238E27FC236}">
                    <a16:creationId xmlns:a16="http://schemas.microsoft.com/office/drawing/2014/main" id="{93E753F2-350B-8E2F-282D-009942BED12D}"/>
                  </a:ext>
                </a:extLst>
              </p:cNvPr>
              <p:cNvSpPr txBox="1">
                <a:spLocks noRot="1" noChangeAspect="1" noMove="1" noResize="1" noEditPoints="1" noAdjustHandles="1" noChangeArrowheads="1" noChangeShapeType="1" noTextEdit="1"/>
              </p:cNvSpPr>
              <p:nvPr/>
            </p:nvSpPr>
            <p:spPr>
              <a:xfrm>
                <a:off x="2133599" y="2636818"/>
                <a:ext cx="419100" cy="369332"/>
              </a:xfrm>
              <a:prstGeom prst="rect">
                <a:avLst/>
              </a:prstGeom>
              <a:blipFill>
                <a:blip r:embed="rId7"/>
                <a:stretch>
                  <a:fillRect/>
                </a:stretch>
              </a:blipFill>
            </p:spPr>
            <p:txBody>
              <a:bodyPr/>
              <a:lstStyle/>
              <a:p>
                <a:r>
                  <a:rPr lang="en-US">
                    <a:noFill/>
                  </a:rPr>
                  <a:t> </a:t>
                </a:r>
              </a:p>
            </p:txBody>
          </p:sp>
        </mc:Fallback>
      </mc:AlternateContent>
      <p:sp>
        <p:nvSpPr>
          <p:cNvPr id="18" name="Săgeată: dreapta 17">
            <a:extLst>
              <a:ext uri="{FF2B5EF4-FFF2-40B4-BE49-F238E27FC236}">
                <a16:creationId xmlns:a16="http://schemas.microsoft.com/office/drawing/2014/main" id="{08E8A13E-F465-F50B-5EE1-B79D88B06A46}"/>
              </a:ext>
            </a:extLst>
          </p:cNvPr>
          <p:cNvSpPr/>
          <p:nvPr/>
        </p:nvSpPr>
        <p:spPr>
          <a:xfrm>
            <a:off x="8642349" y="1879610"/>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ine 18">
            <a:extLst>
              <a:ext uri="{FF2B5EF4-FFF2-40B4-BE49-F238E27FC236}">
                <a16:creationId xmlns:a16="http://schemas.microsoft.com/office/drawing/2014/main" id="{BC9C8678-20FC-3BEA-4EDF-DB3C13DA92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2642" y="1262302"/>
            <a:ext cx="1491862" cy="1491862"/>
          </a:xfrm>
          <a:prstGeom prst="rect">
            <a:avLst/>
          </a:prstGeom>
        </p:spPr>
      </p:pic>
      <mc:AlternateContent xmlns:mc="http://schemas.openxmlformats.org/markup-compatibility/2006" xmlns:a14="http://schemas.microsoft.com/office/drawing/2010/main">
        <mc:Choice Requires="a14">
          <p:sp>
            <p:nvSpPr>
              <p:cNvPr id="20" name="CasetăText 19">
                <a:extLst>
                  <a:ext uri="{FF2B5EF4-FFF2-40B4-BE49-F238E27FC236}">
                    <a16:creationId xmlns:a16="http://schemas.microsoft.com/office/drawing/2014/main" id="{5D263EAF-B47D-F652-A02C-AED6A66E29E0}"/>
                  </a:ext>
                </a:extLst>
              </p:cNvPr>
              <p:cNvSpPr txBox="1"/>
              <p:nvPr/>
            </p:nvSpPr>
            <p:spPr>
              <a:xfrm>
                <a:off x="9763122" y="2785468"/>
                <a:ext cx="673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a:p>
            </p:txBody>
          </p:sp>
        </mc:Choice>
        <mc:Fallback xmlns="">
          <p:sp>
            <p:nvSpPr>
              <p:cNvPr id="20" name="CasetăText 19">
                <a:extLst>
                  <a:ext uri="{FF2B5EF4-FFF2-40B4-BE49-F238E27FC236}">
                    <a16:creationId xmlns:a16="http://schemas.microsoft.com/office/drawing/2014/main" id="{5D263EAF-B47D-F652-A02C-AED6A66E29E0}"/>
                  </a:ext>
                </a:extLst>
              </p:cNvPr>
              <p:cNvSpPr txBox="1">
                <a:spLocks noRot="1" noChangeAspect="1" noMove="1" noResize="1" noEditPoints="1" noAdjustHandles="1" noChangeArrowheads="1" noChangeShapeType="1" noTextEdit="1"/>
              </p:cNvSpPr>
              <p:nvPr/>
            </p:nvSpPr>
            <p:spPr>
              <a:xfrm>
                <a:off x="9763122" y="2785468"/>
                <a:ext cx="673101" cy="369332"/>
              </a:xfrm>
              <a:prstGeom prst="rect">
                <a:avLst/>
              </a:prstGeom>
              <a:blipFill>
                <a:blip r:embed="rId9"/>
                <a:stretch>
                  <a:fillRect r="-50909"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asetăText 20">
                <a:extLst>
                  <a:ext uri="{FF2B5EF4-FFF2-40B4-BE49-F238E27FC236}">
                    <a16:creationId xmlns:a16="http://schemas.microsoft.com/office/drawing/2014/main" id="{50E3351A-D56D-A694-95B3-70401AEC666F}"/>
                  </a:ext>
                </a:extLst>
              </p:cNvPr>
              <p:cNvSpPr txBox="1"/>
              <p:nvPr/>
            </p:nvSpPr>
            <p:spPr>
              <a:xfrm>
                <a:off x="2120300" y="3429000"/>
                <a:ext cx="5053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1" name="CasetăText 20">
                <a:extLst>
                  <a:ext uri="{FF2B5EF4-FFF2-40B4-BE49-F238E27FC236}">
                    <a16:creationId xmlns:a16="http://schemas.microsoft.com/office/drawing/2014/main" id="{50E3351A-D56D-A694-95B3-70401AEC666F}"/>
                  </a:ext>
                </a:extLst>
              </p:cNvPr>
              <p:cNvSpPr txBox="1">
                <a:spLocks noRot="1" noChangeAspect="1" noMove="1" noResize="1" noEditPoints="1" noAdjustHandles="1" noChangeArrowheads="1" noChangeShapeType="1" noTextEdit="1"/>
              </p:cNvSpPr>
              <p:nvPr/>
            </p:nvSpPr>
            <p:spPr>
              <a:xfrm>
                <a:off x="2120300" y="3429000"/>
                <a:ext cx="505327" cy="369332"/>
              </a:xfrm>
              <a:prstGeom prst="rect">
                <a:avLst/>
              </a:prstGeom>
              <a:blipFill>
                <a:blip r:embed="rId10"/>
                <a:stretch>
                  <a:fillRect/>
                </a:stretch>
              </a:blipFill>
            </p:spPr>
            <p:txBody>
              <a:bodyPr/>
              <a:lstStyle/>
              <a:p>
                <a:r>
                  <a:rPr lang="en-US">
                    <a:noFill/>
                  </a:rPr>
                  <a:t> </a:t>
                </a:r>
              </a:p>
            </p:txBody>
          </p:sp>
        </mc:Fallback>
      </mc:AlternateContent>
      <p:cxnSp>
        <p:nvCxnSpPr>
          <p:cNvPr id="25" name="Conector: cotit 24">
            <a:extLst>
              <a:ext uri="{FF2B5EF4-FFF2-40B4-BE49-F238E27FC236}">
                <a16:creationId xmlns:a16="http://schemas.microsoft.com/office/drawing/2014/main" id="{586CD01A-1390-F600-A37B-7296BAABB227}"/>
              </a:ext>
            </a:extLst>
          </p:cNvPr>
          <p:cNvCxnSpPr>
            <a:stCxn id="21" idx="3"/>
            <a:endCxn id="6" idx="2"/>
          </p:cNvCxnSpPr>
          <p:nvPr/>
        </p:nvCxnSpPr>
        <p:spPr>
          <a:xfrm flipV="1">
            <a:off x="2625627" y="3228445"/>
            <a:ext cx="1628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cotit 25">
            <a:extLst>
              <a:ext uri="{FF2B5EF4-FFF2-40B4-BE49-F238E27FC236}">
                <a16:creationId xmlns:a16="http://schemas.microsoft.com/office/drawing/2014/main" id="{7EE847B7-D489-4B12-FB66-3CC885CC80D1}"/>
              </a:ext>
            </a:extLst>
          </p:cNvPr>
          <p:cNvCxnSpPr>
            <a:cxnSpLocks/>
            <a:stCxn id="21" idx="3"/>
            <a:endCxn id="7" idx="2"/>
          </p:cNvCxnSpPr>
          <p:nvPr/>
        </p:nvCxnSpPr>
        <p:spPr>
          <a:xfrm flipV="1">
            <a:off x="2625627" y="2906337"/>
            <a:ext cx="24162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cotit 28">
            <a:extLst>
              <a:ext uri="{FF2B5EF4-FFF2-40B4-BE49-F238E27FC236}">
                <a16:creationId xmlns:a16="http://schemas.microsoft.com/office/drawing/2014/main" id="{9F7CD0C8-BB91-E28B-0422-B4A8184A1C6C}"/>
              </a:ext>
            </a:extLst>
          </p:cNvPr>
          <p:cNvCxnSpPr>
            <a:cxnSpLocks/>
            <a:stCxn id="21" idx="3"/>
            <a:endCxn id="8" idx="2"/>
          </p:cNvCxnSpPr>
          <p:nvPr/>
        </p:nvCxnSpPr>
        <p:spPr>
          <a:xfrm flipV="1">
            <a:off x="2625627" y="2532018"/>
            <a:ext cx="3203673" cy="10816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cotit 31">
            <a:extLst>
              <a:ext uri="{FF2B5EF4-FFF2-40B4-BE49-F238E27FC236}">
                <a16:creationId xmlns:a16="http://schemas.microsoft.com/office/drawing/2014/main" id="{629EAC0D-94D7-E0E2-F756-BF0F7B9B3E80}"/>
              </a:ext>
            </a:extLst>
          </p:cNvPr>
          <p:cNvCxnSpPr>
            <a:cxnSpLocks/>
            <a:stCxn id="21" idx="3"/>
            <a:endCxn id="12" idx="0"/>
          </p:cNvCxnSpPr>
          <p:nvPr/>
        </p:nvCxnSpPr>
        <p:spPr>
          <a:xfrm flipV="1">
            <a:off x="2625627" y="2532018"/>
            <a:ext cx="3991073" cy="108164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cotit 34">
            <a:extLst>
              <a:ext uri="{FF2B5EF4-FFF2-40B4-BE49-F238E27FC236}">
                <a16:creationId xmlns:a16="http://schemas.microsoft.com/office/drawing/2014/main" id="{DC101DFE-1433-F3BC-1E31-E5BB771537DB}"/>
              </a:ext>
            </a:extLst>
          </p:cNvPr>
          <p:cNvCxnSpPr>
            <a:cxnSpLocks/>
            <a:stCxn id="21" idx="3"/>
            <a:endCxn id="11" idx="0"/>
          </p:cNvCxnSpPr>
          <p:nvPr/>
        </p:nvCxnSpPr>
        <p:spPr>
          <a:xfrm flipV="1">
            <a:off x="2625627" y="2906337"/>
            <a:ext cx="47784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cotit 37">
            <a:extLst>
              <a:ext uri="{FF2B5EF4-FFF2-40B4-BE49-F238E27FC236}">
                <a16:creationId xmlns:a16="http://schemas.microsoft.com/office/drawing/2014/main" id="{966D6616-E108-95E8-A050-033C532BAD2C}"/>
              </a:ext>
            </a:extLst>
          </p:cNvPr>
          <p:cNvCxnSpPr>
            <a:cxnSpLocks/>
            <a:stCxn id="21" idx="3"/>
            <a:endCxn id="10" idx="0"/>
          </p:cNvCxnSpPr>
          <p:nvPr/>
        </p:nvCxnSpPr>
        <p:spPr>
          <a:xfrm flipV="1">
            <a:off x="2625627" y="3228445"/>
            <a:ext cx="5565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Imagine 43">
            <a:extLst>
              <a:ext uri="{FF2B5EF4-FFF2-40B4-BE49-F238E27FC236}">
                <a16:creationId xmlns:a16="http://schemas.microsoft.com/office/drawing/2014/main" id="{627BC390-2E5D-E5A0-2B85-7858C48991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7657" y="4534623"/>
            <a:ext cx="1489384" cy="1489384"/>
          </a:xfrm>
          <a:prstGeom prst="rect">
            <a:avLst/>
          </a:prstGeom>
        </p:spPr>
      </p:pic>
      <mc:AlternateContent xmlns:mc="http://schemas.openxmlformats.org/markup-compatibility/2006" xmlns:a14="http://schemas.microsoft.com/office/drawing/2010/main">
        <mc:Choice Requires="a14">
          <p:sp>
            <p:nvSpPr>
              <p:cNvPr id="45" name="CasetăText 44">
                <a:extLst>
                  <a:ext uri="{FF2B5EF4-FFF2-40B4-BE49-F238E27FC236}">
                    <a16:creationId xmlns:a16="http://schemas.microsoft.com/office/drawing/2014/main" id="{290F42D8-27CC-299D-6B0C-FC0C60522FEC}"/>
                  </a:ext>
                </a:extLst>
              </p:cNvPr>
              <p:cNvSpPr txBox="1"/>
              <p:nvPr/>
            </p:nvSpPr>
            <p:spPr>
              <a:xfrm>
                <a:off x="3515033" y="6011261"/>
                <a:ext cx="6350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Sub>
                    </m:oMath>
                  </m:oMathPara>
                </a14:m>
                <a:endParaRPr lang="en-US" dirty="0"/>
              </a:p>
            </p:txBody>
          </p:sp>
        </mc:Choice>
        <mc:Fallback xmlns="">
          <p:sp>
            <p:nvSpPr>
              <p:cNvPr id="45" name="CasetăText 44">
                <a:extLst>
                  <a:ext uri="{FF2B5EF4-FFF2-40B4-BE49-F238E27FC236}">
                    <a16:creationId xmlns:a16="http://schemas.microsoft.com/office/drawing/2014/main" id="{290F42D8-27CC-299D-6B0C-FC0C60522FEC}"/>
                  </a:ext>
                </a:extLst>
              </p:cNvPr>
              <p:cNvSpPr txBox="1">
                <a:spLocks noRot="1" noChangeAspect="1" noMove="1" noResize="1" noEditPoints="1" noAdjustHandles="1" noChangeArrowheads="1" noChangeShapeType="1" noTextEdit="1"/>
              </p:cNvSpPr>
              <p:nvPr/>
            </p:nvSpPr>
            <p:spPr>
              <a:xfrm>
                <a:off x="3515033" y="6011261"/>
                <a:ext cx="635000"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asetăText 45">
                <a:extLst>
                  <a:ext uri="{FF2B5EF4-FFF2-40B4-BE49-F238E27FC236}">
                    <a16:creationId xmlns:a16="http://schemas.microsoft.com/office/drawing/2014/main" id="{33C981A8-419D-E3D5-FF08-7F68B421A5DF}"/>
                  </a:ext>
                </a:extLst>
              </p:cNvPr>
              <p:cNvSpPr txBox="1"/>
              <p:nvPr/>
            </p:nvSpPr>
            <p:spPr>
              <a:xfrm>
                <a:off x="3566026" y="4842656"/>
                <a:ext cx="7372350" cy="11269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𝑡</m:t>
                                      </m:r>
                                    </m:sub>
                                  </m:sSub>
                                </m:e>
                              </m:rad>
                            </m:den>
                          </m:f>
                          <m:r>
                            <a:rPr lang="en-US" i="1">
                              <a:latin typeface="Cambria Math" panose="02040503050406030204" pitchFamily="18" charset="0"/>
                            </a:rPr>
                            <m:t> </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 </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1 −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𝑡</m:t>
                                      </m:r>
                                    </m:sub>
                                  </m:sSub>
                                </m:num>
                                <m:den>
                                  <m:rad>
                                    <m:radPr>
                                      <m:degHide m:val="on"/>
                                      <m:ctrlPr>
                                        <a:rPr lang="en-US" i="1">
                                          <a:latin typeface="Cambria Math" panose="02040503050406030204" pitchFamily="18" charset="0"/>
                                        </a:rPr>
                                      </m:ctrlPr>
                                    </m:radPr>
                                    <m:deg/>
                                    <m:e>
                                      <m:r>
                                        <a:rPr lang="en-US" i="1">
                                          <a:latin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sub>
                                      </m:sSub>
                                    </m:e>
                                  </m:rad>
                                </m:den>
                              </m:f>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e>
                              </m:d>
                            </m:e>
                          </m:d>
                          <m:r>
                            <a:rPr lang="en-US" i="1">
                              <a:latin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r>
                            <m:rPr>
                              <m:sty m:val="p"/>
                            </m:rPr>
                            <a:rPr lang="en-US">
                              <a:latin typeface="Cambria Math" panose="02040503050406030204" pitchFamily="18" charset="0"/>
                              <a:ea typeface="Cambria Math" panose="02040503050406030204" pitchFamily="18" charset="0"/>
                            </a:rPr>
                            <m:t>I</m:t>
                          </m:r>
                        </m:e>
                      </m:d>
                    </m:oMath>
                  </m:oMathPara>
                </a14:m>
                <a:endParaRPr lang="en-US" dirty="0"/>
              </a:p>
            </p:txBody>
          </p:sp>
        </mc:Choice>
        <mc:Fallback xmlns="">
          <p:sp>
            <p:nvSpPr>
              <p:cNvPr id="46" name="CasetăText 45">
                <a:extLst>
                  <a:ext uri="{FF2B5EF4-FFF2-40B4-BE49-F238E27FC236}">
                    <a16:creationId xmlns:a16="http://schemas.microsoft.com/office/drawing/2014/main" id="{33C981A8-419D-E3D5-FF08-7F68B421A5DF}"/>
                  </a:ext>
                </a:extLst>
              </p:cNvPr>
              <p:cNvSpPr txBox="1">
                <a:spLocks noRot="1" noChangeAspect="1" noMove="1" noResize="1" noEditPoints="1" noAdjustHandles="1" noChangeArrowheads="1" noChangeShapeType="1" noTextEdit="1"/>
              </p:cNvSpPr>
              <p:nvPr/>
            </p:nvSpPr>
            <p:spPr>
              <a:xfrm>
                <a:off x="3566026" y="4842656"/>
                <a:ext cx="7372350" cy="1126975"/>
              </a:xfrm>
              <a:prstGeom prst="rect">
                <a:avLst/>
              </a:prstGeom>
              <a:blipFill>
                <a:blip r:embed="rId13"/>
                <a:stretch>
                  <a:fillRect/>
                </a:stretch>
              </a:blipFill>
            </p:spPr>
            <p:txBody>
              <a:bodyPr/>
              <a:lstStyle/>
              <a:p>
                <a:r>
                  <a:rPr lang="en-US">
                    <a:noFill/>
                  </a:rPr>
                  <a:t> </a:t>
                </a:r>
              </a:p>
            </p:txBody>
          </p:sp>
        </mc:Fallback>
      </mc:AlternateContent>
      <p:sp>
        <p:nvSpPr>
          <p:cNvPr id="47" name="Acoladă stânga 46">
            <a:extLst>
              <a:ext uri="{FF2B5EF4-FFF2-40B4-BE49-F238E27FC236}">
                <a16:creationId xmlns:a16="http://schemas.microsoft.com/office/drawing/2014/main" id="{4BD7800F-60B3-E5F2-A928-73A876351696}"/>
              </a:ext>
            </a:extLst>
          </p:cNvPr>
          <p:cNvSpPr/>
          <p:nvPr/>
        </p:nvSpPr>
        <p:spPr>
          <a:xfrm rot="5400000">
            <a:off x="7284134" y="3081167"/>
            <a:ext cx="437259" cy="3085719"/>
          </a:xfrm>
          <a:prstGeom prst="leftBrace">
            <a:avLst>
              <a:gd name="adj1" fmla="val 38974"/>
              <a:gd name="adj2" fmla="val 50019"/>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9" name="CasetăText 48">
                <a:extLst>
                  <a:ext uri="{FF2B5EF4-FFF2-40B4-BE49-F238E27FC236}">
                    <a16:creationId xmlns:a16="http://schemas.microsoft.com/office/drawing/2014/main" id="{93F07072-1DDB-97F1-C3AE-B3CDF9D74E5F}"/>
                  </a:ext>
                </a:extLst>
              </p:cNvPr>
              <p:cNvSpPr txBox="1"/>
              <p:nvPr/>
            </p:nvSpPr>
            <p:spPr>
              <a:xfrm>
                <a:off x="7067550" y="4094428"/>
                <a:ext cx="870431"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𝜇</m:t>
                          </m:r>
                        </m:e>
                        <m:sub>
                          <m:r>
                            <a:rPr lang="en-US" i="1" smtClean="0">
                              <a:latin typeface="Cambria Math" panose="02040503050406030204" pitchFamily="18" charset="0"/>
                              <a:ea typeface="Cambria Math" panose="02040503050406030204" pitchFamily="18" charset="0"/>
                            </a:rPr>
                            <m:t>𝜃</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oMath>
                  </m:oMathPara>
                </a14:m>
                <a:endParaRPr lang="en-US"/>
              </a:p>
            </p:txBody>
          </p:sp>
        </mc:Choice>
        <mc:Fallback xmlns="">
          <p:sp>
            <p:nvSpPr>
              <p:cNvPr id="49" name="CasetăText 48">
                <a:extLst>
                  <a:ext uri="{FF2B5EF4-FFF2-40B4-BE49-F238E27FC236}">
                    <a16:creationId xmlns:a16="http://schemas.microsoft.com/office/drawing/2014/main" id="{93F07072-1DDB-97F1-C3AE-B3CDF9D74E5F}"/>
                  </a:ext>
                </a:extLst>
              </p:cNvPr>
              <p:cNvSpPr txBox="1">
                <a:spLocks noRot="1" noChangeAspect="1" noMove="1" noResize="1" noEditPoints="1" noAdjustHandles="1" noChangeArrowheads="1" noChangeShapeType="1" noTextEdit="1"/>
              </p:cNvSpPr>
              <p:nvPr/>
            </p:nvSpPr>
            <p:spPr>
              <a:xfrm>
                <a:off x="7067550" y="4094428"/>
                <a:ext cx="870431" cy="276999"/>
              </a:xfrm>
              <a:prstGeom prst="rect">
                <a:avLst/>
              </a:prstGeom>
              <a:blipFill>
                <a:blip r:embed="rId14"/>
                <a:stretch>
                  <a:fillRect l="-6294" t="-4444" r="-9790" b="-35556"/>
                </a:stretch>
              </a:blipFill>
            </p:spPr>
            <p:txBody>
              <a:bodyPr/>
              <a:lstStyle/>
              <a:p>
                <a:r>
                  <a:rPr lang="en-US">
                    <a:noFill/>
                  </a:rPr>
                  <a:t> </a:t>
                </a:r>
              </a:p>
            </p:txBody>
          </p:sp>
        </mc:Fallback>
      </mc:AlternateContent>
      <p:cxnSp>
        <p:nvCxnSpPr>
          <p:cNvPr id="51" name="Conector: curbat 50">
            <a:extLst>
              <a:ext uri="{FF2B5EF4-FFF2-40B4-BE49-F238E27FC236}">
                <a16:creationId xmlns:a16="http://schemas.microsoft.com/office/drawing/2014/main" id="{296FF699-73EC-6D86-9E93-D8DE178202E7}"/>
              </a:ext>
            </a:extLst>
          </p:cNvPr>
          <p:cNvCxnSpPr>
            <a:stCxn id="19" idx="3"/>
          </p:cNvCxnSpPr>
          <p:nvPr/>
        </p:nvCxnSpPr>
        <p:spPr>
          <a:xfrm flipH="1">
            <a:off x="8528050" y="2008233"/>
            <a:ext cx="2406454" cy="3516267"/>
          </a:xfrm>
          <a:prstGeom prst="curvedConnector4">
            <a:avLst>
              <a:gd name="adj1" fmla="val -9499"/>
              <a:gd name="adj2" fmla="val 128147"/>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CasetăText 1">
            <a:extLst>
              <a:ext uri="{FF2B5EF4-FFF2-40B4-BE49-F238E27FC236}">
                <a16:creationId xmlns:a16="http://schemas.microsoft.com/office/drawing/2014/main" id="{165E0A28-E601-D47A-F695-A3C3FCEED753}"/>
              </a:ext>
            </a:extLst>
          </p:cNvPr>
          <p:cNvSpPr txBox="1"/>
          <p:nvPr/>
        </p:nvSpPr>
        <p:spPr>
          <a:xfrm>
            <a:off x="2860036" y="3429000"/>
            <a:ext cx="6295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MLP</a:t>
            </a:r>
          </a:p>
        </p:txBody>
      </p:sp>
    </p:spTree>
    <p:custDataLst>
      <p:tags r:id="rId1"/>
    </p:custDataLst>
    <p:extLst>
      <p:ext uri="{BB962C8B-B14F-4D97-AF65-F5344CB8AC3E}">
        <p14:creationId xmlns:p14="http://schemas.microsoft.com/office/powerpoint/2010/main" val="170462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500"/>
                                        <p:tgtEl>
                                          <p:spTgt spid="4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fade">
                                      <p:cBhvr>
                                        <p:cTn id="7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18" grpId="0" animBg="1"/>
      <p:bldP spid="20" grpId="0"/>
      <p:bldP spid="21" grpId="0" animBg="1"/>
      <p:bldP spid="45" grpId="0"/>
      <p:bldP spid="46" grpId="0"/>
      <p:bldP spid="47" grpId="0" animBg="1"/>
      <p:bldP spid="49"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t>Denoising diffusion probabilistic models</a:t>
            </a:r>
            <a:endParaRPr lang="en-US" dirty="0">
              <a:cs typeface="Calibri" panose="020F0502020204030204"/>
            </a:endParaRPr>
          </a:p>
          <a:p>
            <a:pPr marL="514350" indent="-514350">
              <a:buFont typeface="+mj-lt"/>
              <a:buAutoNum type="arabicPeriod"/>
            </a:pPr>
            <a:r>
              <a:rPr lang="en-US" dirty="0">
                <a:solidFill>
                  <a:schemeClr val="accent5">
                    <a:lumMod val="75000"/>
                  </a:schemeClr>
                </a:solidFill>
              </a:rPr>
              <a:t>Noise Conditioned Score Network</a:t>
            </a:r>
            <a:endParaRPr lang="en-US" dirty="0">
              <a:solidFill>
                <a:schemeClr val="accent5">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Stochastic Differential Equations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98382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Naïve score-based model</a:t>
            </a:r>
          </a:p>
        </p:txBody>
      </p:sp>
      <p:sp>
        <p:nvSpPr>
          <p:cNvPr id="3" name="TextBox 1">
            <a:extLst>
              <a:ext uri="{FF2B5EF4-FFF2-40B4-BE49-F238E27FC236}">
                <a16:creationId xmlns:a16="http://schemas.microsoft.com/office/drawing/2014/main" id="{B0080F9E-5E82-9BD0-CB37-8BAC0DCF863E}"/>
              </a:ext>
            </a:extLst>
          </p:cNvPr>
          <p:cNvSpPr txBox="1"/>
          <p:nvPr/>
        </p:nvSpPr>
        <p:spPr>
          <a:xfrm>
            <a:off x="849217" y="1496457"/>
            <a:ext cx="8749226"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cs typeface="Calibri" panose="020F0502020204030204"/>
              </a:rPr>
              <a:t>Score: gradient of the logarithm of the probability density with respect to the input</a:t>
            </a:r>
          </a:p>
          <a:p>
            <a:pPr marL="285750" indent="-285750">
              <a:buFont typeface="Arial"/>
              <a:buChar char="•"/>
            </a:pPr>
            <a:endParaRPr lang="en-US" dirty="0">
              <a:cs typeface="Calibri" panose="020F0502020204030204"/>
            </a:endParaRPr>
          </a:p>
          <a:p>
            <a:pPr marL="285750" indent="-285750">
              <a:buFont typeface="Arial"/>
              <a:buChar char="•"/>
            </a:pPr>
            <a:endParaRPr lang="en-US" dirty="0">
              <a:cs typeface="Calibri" panose="020F0502020204030204"/>
            </a:endParaRPr>
          </a:p>
          <a:p>
            <a:pPr marL="285750" indent="-285750">
              <a:buFont typeface="Arial"/>
              <a:buChar char="•"/>
            </a:pPr>
            <a:endParaRPr lang="en-US" dirty="0">
              <a:cs typeface="Calibri" panose="020F0502020204030204"/>
            </a:endParaRPr>
          </a:p>
          <a:p>
            <a:endParaRPr lang="en-US" dirty="0">
              <a:cs typeface="Calibri" panose="020F0502020204030204"/>
            </a:endParaRPr>
          </a:p>
          <a:p>
            <a:endParaRPr lang="en-US" dirty="0">
              <a:cs typeface="Calibri" panose="020F0502020204030204"/>
            </a:endParaRPr>
          </a:p>
          <a:p>
            <a:pPr marL="285750" indent="-285750">
              <a:buFont typeface="Arial"/>
              <a:buChar char="•"/>
            </a:pPr>
            <a:r>
              <a:rPr lang="en-US" dirty="0">
                <a:cs typeface="Calibri" panose="020F0502020204030204"/>
              </a:rPr>
              <a:t>Score function for a mixture of Gaussians</a:t>
            </a:r>
          </a:p>
        </p:txBody>
      </p:sp>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8EE18F43-5DBA-BD3E-A0FC-A672718C2CA9}"/>
                  </a:ext>
                </a:extLst>
              </p:cNvPr>
              <p:cNvSpPr txBox="1"/>
              <p:nvPr/>
            </p:nvSpPr>
            <p:spPr>
              <a:xfrm>
                <a:off x="4800330" y="2281286"/>
                <a:ext cx="199927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smtClean="0">
                              <a:latin typeface="Cambria Math" panose="02040503050406030204" pitchFamily="18" charset="0"/>
                              <a:ea typeface="Cambria Math" panose="02040503050406030204" pitchFamily="18" charset="0"/>
                            </a:rPr>
                            <m:t>∇</m:t>
                          </m:r>
                        </m:e>
                        <m:sub>
                          <m:r>
                            <a:rPr lang="en-US" sz="2400" b="0" i="1" smtClean="0">
                              <a:latin typeface="Cambria Math" panose="02040503050406030204" pitchFamily="18" charset="0"/>
                            </a:rPr>
                            <m:t>𝑥</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e>
                      </m:func>
                    </m:oMath>
                  </m:oMathPara>
                </a14:m>
                <a:endParaRPr lang="en-US" sz="2400" dirty="0"/>
              </a:p>
            </p:txBody>
          </p:sp>
        </mc:Choice>
        <mc:Fallback xmlns="">
          <p:sp>
            <p:nvSpPr>
              <p:cNvPr id="7" name="CasetăText 6">
                <a:extLst>
                  <a:ext uri="{FF2B5EF4-FFF2-40B4-BE49-F238E27FC236}">
                    <a16:creationId xmlns:a16="http://schemas.microsoft.com/office/drawing/2014/main" id="{8EE18F43-5DBA-BD3E-A0FC-A672718C2CA9}"/>
                  </a:ext>
                </a:extLst>
              </p:cNvPr>
              <p:cNvSpPr txBox="1">
                <a:spLocks noRot="1" noChangeAspect="1" noMove="1" noResize="1" noEditPoints="1" noAdjustHandles="1" noChangeArrowheads="1" noChangeShapeType="1" noTextEdit="1"/>
              </p:cNvSpPr>
              <p:nvPr/>
            </p:nvSpPr>
            <p:spPr>
              <a:xfrm>
                <a:off x="4800330" y="2281286"/>
                <a:ext cx="1999275" cy="461665"/>
              </a:xfrm>
              <a:prstGeom prst="rect">
                <a:avLst/>
              </a:prstGeom>
              <a:blipFill>
                <a:blip r:embed="rId6"/>
                <a:stretch>
                  <a:fillRect b="-15789"/>
                </a:stretch>
              </a:blipFill>
            </p:spPr>
            <p:txBody>
              <a:bodyPr/>
              <a:lstStyle/>
              <a:p>
                <a:r>
                  <a:rPr lang="en-RO">
                    <a:noFill/>
                  </a:rPr>
                  <a:t> </a:t>
                </a:r>
              </a:p>
            </p:txBody>
          </p:sp>
        </mc:Fallback>
      </mc:AlternateContent>
      <p:pic>
        <p:nvPicPr>
          <p:cNvPr id="1026" name="Picture 2">
            <a:extLst>
              <a:ext uri="{FF2B5EF4-FFF2-40B4-BE49-F238E27FC236}">
                <a16:creationId xmlns:a16="http://schemas.microsoft.com/office/drawing/2014/main" id="{CE46FFB4-9320-242D-02EA-60031BEB63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330" y="3844743"/>
            <a:ext cx="2459182" cy="2397577"/>
          </a:xfrm>
          <a:prstGeom prst="rect">
            <a:avLst/>
          </a:prstGeom>
          <a:noFill/>
          <a:extLst>
            <a:ext uri="{909E8E84-426E-40DD-AFC4-6F175D3DCCD1}">
              <a14:hiddenFill xmlns:a14="http://schemas.microsoft.com/office/drawing/2010/main">
                <a:solidFill>
                  <a:srgbClr val="FFFFFF"/>
                </a:solidFill>
              </a14:hiddenFill>
            </a:ext>
          </a:extLst>
        </p:spPr>
      </p:pic>
      <p:sp>
        <p:nvSpPr>
          <p:cNvPr id="5" name="CasetăText 1">
            <a:extLst>
              <a:ext uri="{FF2B5EF4-FFF2-40B4-BE49-F238E27FC236}">
                <a16:creationId xmlns:a16="http://schemas.microsoft.com/office/drawing/2014/main" id="{F4DDBE85-7F73-2EC1-1C72-E3A1C90F5F50}"/>
              </a:ext>
            </a:extLst>
          </p:cNvPr>
          <p:cNvSpPr txBox="1"/>
          <p:nvPr/>
        </p:nvSpPr>
        <p:spPr>
          <a:xfrm>
            <a:off x="6629401" y="6559282"/>
            <a:ext cx="6630819" cy="338554"/>
          </a:xfrm>
          <a:prstGeom prst="rect">
            <a:avLst/>
          </a:prstGeom>
          <a:noFill/>
        </p:spPr>
        <p:txBody>
          <a:bodyPr wrap="square" lIns="91440" tIns="45720" rIns="91440" bIns="45720" rtlCol="0" anchor="t">
            <a:spAutoFit/>
          </a:bodyPr>
          <a:lstStyle/>
          <a:p>
            <a:r>
              <a:rPr lang="en-US" sz="1600" dirty="0"/>
              <a:t>Credit image Yang Song: </a:t>
            </a:r>
            <a:r>
              <a:rPr lang="en-US" sz="1600" dirty="0">
                <a:hlinkClick r:id="rId8"/>
              </a:rPr>
              <a:t>https://yang-song.net/blog/2021/score/</a:t>
            </a:r>
            <a:endParaRPr lang="en-US" sz="1600" dirty="0">
              <a:cs typeface="Calibri"/>
            </a:endParaRPr>
          </a:p>
        </p:txBody>
      </p:sp>
    </p:spTree>
    <p:custDataLst>
      <p:tags r:id="rId1"/>
    </p:custDataLst>
    <p:extLst>
      <p:ext uri="{BB962C8B-B14F-4D97-AF65-F5344CB8AC3E}">
        <p14:creationId xmlns:p14="http://schemas.microsoft.com/office/powerpoint/2010/main" val="356083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Naïve score-based model</a:t>
            </a:r>
          </a:p>
        </p:txBody>
      </p:sp>
      <p:sp>
        <p:nvSpPr>
          <p:cNvPr id="2" name="TextBox 1">
            <a:extLst>
              <a:ext uri="{FF2B5EF4-FFF2-40B4-BE49-F238E27FC236}">
                <a16:creationId xmlns:a16="http://schemas.microsoft.com/office/drawing/2014/main" id="{50D934A2-CCF3-3D5D-75E6-A1D3CAD86FAC}"/>
              </a:ext>
            </a:extLst>
          </p:cNvPr>
          <p:cNvSpPr txBox="1"/>
          <p:nvPr/>
        </p:nvSpPr>
        <p:spPr>
          <a:xfrm>
            <a:off x="568375" y="3367782"/>
            <a:ext cx="8749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cs typeface="Calibri" panose="020F0502020204030204"/>
              </a:rPr>
              <a:t>Applying the </a:t>
            </a:r>
            <a:r>
              <a:rPr lang="en-US" dirty="0">
                <a:ea typeface="+mn-lt"/>
                <a:cs typeface="+mn-lt"/>
              </a:rPr>
              <a:t>annealed Langevin dynamics iteratively for a fixed number of iterations. Samples from the original data distribution are produced starting from random samples</a:t>
            </a:r>
          </a:p>
        </p:txBody>
      </p:sp>
      <p:sp>
        <p:nvSpPr>
          <p:cNvPr id="11" name="TextBox 10">
            <a:extLst>
              <a:ext uri="{FF2B5EF4-FFF2-40B4-BE49-F238E27FC236}">
                <a16:creationId xmlns:a16="http://schemas.microsoft.com/office/drawing/2014/main" id="{5495CF2F-677E-F43A-BFA8-562CFECC77F4}"/>
              </a:ext>
            </a:extLst>
          </p:cNvPr>
          <p:cNvSpPr txBox="1"/>
          <p:nvPr/>
        </p:nvSpPr>
        <p:spPr>
          <a:xfrm>
            <a:off x="896128" y="5141050"/>
            <a:ext cx="6518313" cy="338554"/>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Step size</a:t>
            </a:r>
            <a:r>
              <a:rPr lang="en-US" sz="1600" dirty="0">
                <a:ea typeface="+mn-lt"/>
                <a:cs typeface="+mn-lt"/>
              </a:rPr>
              <a:t> – controls the magnitude of the update in the direction of the score</a:t>
            </a:r>
            <a:endParaRPr lang="en-US" sz="1600" dirty="0">
              <a:cs typeface="Calibri"/>
            </a:endParaRPr>
          </a:p>
        </p:txBody>
      </p:sp>
      <p:sp>
        <p:nvSpPr>
          <p:cNvPr id="12" name="TextBox 11">
            <a:extLst>
              <a:ext uri="{FF2B5EF4-FFF2-40B4-BE49-F238E27FC236}">
                <a16:creationId xmlns:a16="http://schemas.microsoft.com/office/drawing/2014/main" id="{9EB7A4C1-C574-ABB7-A8C9-0F5D08BA8751}"/>
              </a:ext>
            </a:extLst>
          </p:cNvPr>
          <p:cNvSpPr txBox="1"/>
          <p:nvPr/>
        </p:nvSpPr>
        <p:spPr>
          <a:xfrm>
            <a:off x="896128" y="5577134"/>
            <a:ext cx="6518313" cy="338554"/>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Score – estimated by the score network</a:t>
            </a:r>
            <a:endParaRPr lang="en-US" dirty="0"/>
          </a:p>
        </p:txBody>
      </p:sp>
      <p:sp>
        <p:nvSpPr>
          <p:cNvPr id="13" name="TextBox 12">
            <a:extLst>
              <a:ext uri="{FF2B5EF4-FFF2-40B4-BE49-F238E27FC236}">
                <a16:creationId xmlns:a16="http://schemas.microsoft.com/office/drawing/2014/main" id="{47B9A1F1-567B-4C83-3C78-E4C3870D39E8}"/>
              </a:ext>
            </a:extLst>
          </p:cNvPr>
          <p:cNvSpPr txBox="1"/>
          <p:nvPr/>
        </p:nvSpPr>
        <p:spPr>
          <a:xfrm>
            <a:off x="896128" y="6013218"/>
            <a:ext cx="6518313" cy="338554"/>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Noise – random gaussian noise </a:t>
            </a:r>
            <a:r>
              <a:rPr lang="en-US" sz="1600" dirty="0">
                <a:ea typeface="+mn-lt"/>
                <a:cs typeface="+mn-lt"/>
              </a:rPr>
              <a:t>N(0, I)</a:t>
            </a:r>
            <a:endParaRPr lang="en-US" dirty="0"/>
          </a:p>
        </p:txBody>
      </p:sp>
      <mc:AlternateContent xmlns:mc="http://schemas.openxmlformats.org/markup-compatibility/2006" xmlns:a14="http://schemas.microsoft.com/office/drawing/2010/main">
        <mc:Choice Requires="a14">
          <p:sp>
            <p:nvSpPr>
              <p:cNvPr id="6" name="CasetăText 5">
                <a:extLst>
                  <a:ext uri="{FF2B5EF4-FFF2-40B4-BE49-F238E27FC236}">
                    <a16:creationId xmlns:a16="http://schemas.microsoft.com/office/drawing/2014/main" id="{9C8BB10E-9BA7-5ABC-6A2B-88CDA38E43F3}"/>
                  </a:ext>
                </a:extLst>
              </p:cNvPr>
              <p:cNvSpPr txBox="1"/>
              <p:nvPr/>
            </p:nvSpPr>
            <p:spPr>
              <a:xfrm>
                <a:off x="4003800" y="4203677"/>
                <a:ext cx="4285275" cy="6172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𝛾</m:t>
                          </m:r>
                        </m:num>
                        <m:den>
                          <m:r>
                            <a:rPr lang="en-US" sz="2000" b="0" i="1" smtClean="0">
                              <a:latin typeface="Cambria Math" panose="02040503050406030204" pitchFamily="18" charset="0"/>
                            </a:rPr>
                            <m:t>2</m:t>
                          </m:r>
                        </m:den>
                      </m:f>
                      <m:sSub>
                        <m:sSubPr>
                          <m:ctrlPr>
                            <a:rPr lang="en-US" sz="2000" b="0" i="1" smtClean="0">
                              <a:latin typeface="Cambria Math" panose="02040503050406030204" pitchFamily="18" charset="0"/>
                              <a:ea typeface="Cambria Math" panose="02040503050406030204" pitchFamily="18" charset="0"/>
                            </a:rPr>
                          </m:ctrlPr>
                        </m:sSubPr>
                        <m:e>
                          <m:r>
                            <m:rPr>
                              <m:sty m:val="p"/>
                            </m:rPr>
                            <a:rPr lang="en-US" sz="2000" i="1">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ea typeface="Cambria Math" panose="02040503050406030204" pitchFamily="18" charset="0"/>
                            </a:rPr>
                            <m:t>𝑥</m:t>
                          </m:r>
                        </m:sub>
                      </m:sSub>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log</m:t>
                          </m:r>
                        </m:fName>
                        <m:e>
                          <m:r>
                            <a:rPr lang="en-US" sz="2000" i="1">
                              <a:latin typeface="Cambria Math" panose="02040503050406030204" pitchFamily="18" charset="0"/>
                              <a:ea typeface="Cambria Math" panose="02040503050406030204" pitchFamily="18" charset="0"/>
                            </a:rPr>
                            <m:t>𝑝</m:t>
                          </m:r>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𝑥</m:t>
                              </m:r>
                            </m:e>
                          </m:d>
                        </m:e>
                      </m:func>
                      <m:r>
                        <a:rPr lang="en-US" sz="2000" b="0" i="1" smtClean="0">
                          <a:latin typeface="Cambria Math" panose="02040503050406030204" pitchFamily="18" charset="0"/>
                          <a:ea typeface="Cambria Math" panose="02040503050406030204" pitchFamily="18" charset="0"/>
                        </a:rPr>
                        <m:t>+ </m:t>
                      </m:r>
                      <m:rad>
                        <m:radPr>
                          <m:degHide m:val="on"/>
                          <m:ctrlPr>
                            <a:rPr lang="en-US" sz="2000" b="0" i="1" smtClean="0">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𝛾</m:t>
                          </m:r>
                        </m:e>
                      </m:ra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𝜔</m:t>
                          </m:r>
                        </m:e>
                        <m:sub>
                          <m:r>
                            <a:rPr lang="en-US" sz="2000" b="0" i="1" smtClean="0">
                              <a:latin typeface="Cambria Math" panose="02040503050406030204" pitchFamily="18" charset="0"/>
                              <a:ea typeface="Cambria Math" panose="02040503050406030204" pitchFamily="18" charset="0"/>
                            </a:rPr>
                            <m:t>𝑖</m:t>
                          </m:r>
                        </m:sub>
                      </m:sSub>
                    </m:oMath>
                  </m:oMathPara>
                </a14:m>
                <a:endParaRPr lang="en-US" sz="2000" dirty="0"/>
              </a:p>
            </p:txBody>
          </p:sp>
        </mc:Choice>
        <mc:Fallback xmlns="">
          <p:sp>
            <p:nvSpPr>
              <p:cNvPr id="6" name="CasetăText 5">
                <a:extLst>
                  <a:ext uri="{FF2B5EF4-FFF2-40B4-BE49-F238E27FC236}">
                    <a16:creationId xmlns:a16="http://schemas.microsoft.com/office/drawing/2014/main" id="{9C8BB10E-9BA7-5ABC-6A2B-88CDA38E43F3}"/>
                  </a:ext>
                </a:extLst>
              </p:cNvPr>
              <p:cNvSpPr txBox="1">
                <a:spLocks noRot="1" noChangeAspect="1" noMove="1" noResize="1" noEditPoints="1" noAdjustHandles="1" noChangeArrowheads="1" noChangeShapeType="1" noTextEdit="1"/>
              </p:cNvSpPr>
              <p:nvPr/>
            </p:nvSpPr>
            <p:spPr>
              <a:xfrm>
                <a:off x="4003800" y="4203677"/>
                <a:ext cx="4285275" cy="617285"/>
              </a:xfrm>
              <a:prstGeom prst="rect">
                <a:avLst/>
              </a:prstGeom>
              <a:blipFill>
                <a:blip r:embed="rId6"/>
                <a:stretch>
                  <a:fillRect b="-8163"/>
                </a:stretch>
              </a:blipFill>
            </p:spPr>
            <p:txBody>
              <a:bodyPr/>
              <a:lstStyle/>
              <a:p>
                <a:r>
                  <a:rPr lang="en-RO">
                    <a:noFill/>
                  </a:rPr>
                  <a:t> </a:t>
                </a:r>
              </a:p>
            </p:txBody>
          </p:sp>
        </mc:Fallback>
      </mc:AlternateContent>
      <p:sp>
        <p:nvSpPr>
          <p:cNvPr id="8" name="Oval 7">
            <a:extLst>
              <a:ext uri="{FF2B5EF4-FFF2-40B4-BE49-F238E27FC236}">
                <a16:creationId xmlns:a16="http://schemas.microsoft.com/office/drawing/2014/main" id="{AA739B56-9E8A-0A78-D9E1-F9B802AA8476}"/>
              </a:ext>
            </a:extLst>
          </p:cNvPr>
          <p:cNvSpPr/>
          <p:nvPr/>
        </p:nvSpPr>
        <p:spPr>
          <a:xfrm>
            <a:off x="5735999" y="4057722"/>
            <a:ext cx="1258578" cy="826265"/>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dirty="0"/>
          </a:p>
        </p:txBody>
      </p:sp>
      <p:sp>
        <p:nvSpPr>
          <p:cNvPr id="9" name="Oval 8">
            <a:extLst>
              <a:ext uri="{FF2B5EF4-FFF2-40B4-BE49-F238E27FC236}">
                <a16:creationId xmlns:a16="http://schemas.microsoft.com/office/drawing/2014/main" id="{23D6494A-E37A-7896-6ABC-91360D1CB54D}"/>
              </a:ext>
            </a:extLst>
          </p:cNvPr>
          <p:cNvSpPr/>
          <p:nvPr/>
        </p:nvSpPr>
        <p:spPr>
          <a:xfrm>
            <a:off x="5458053" y="4158711"/>
            <a:ext cx="303346" cy="312143"/>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sp>
        <p:nvSpPr>
          <p:cNvPr id="10" name="Oval 9">
            <a:extLst>
              <a:ext uri="{FF2B5EF4-FFF2-40B4-BE49-F238E27FC236}">
                <a16:creationId xmlns:a16="http://schemas.microsoft.com/office/drawing/2014/main" id="{F976BC03-309C-B1A9-4F07-184999AE6572}"/>
              </a:ext>
            </a:extLst>
          </p:cNvPr>
          <p:cNvSpPr/>
          <p:nvPr/>
        </p:nvSpPr>
        <p:spPr>
          <a:xfrm>
            <a:off x="7640561" y="4339845"/>
            <a:ext cx="434798" cy="394772"/>
          </a:xfrm>
          <a:prstGeom prst="ellipse">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8EE18F43-5DBA-BD3E-A0FC-A672718C2CA9}"/>
                  </a:ext>
                </a:extLst>
              </p:cNvPr>
              <p:cNvSpPr txBox="1"/>
              <p:nvPr/>
            </p:nvSpPr>
            <p:spPr>
              <a:xfrm>
                <a:off x="4761761" y="907012"/>
                <a:ext cx="199927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1" smtClean="0">
                              <a:latin typeface="Cambria Math" panose="02040503050406030204" pitchFamily="18" charset="0"/>
                              <a:ea typeface="Cambria Math" panose="02040503050406030204" pitchFamily="18" charset="0"/>
                            </a:rPr>
                            <m:t>∇</m:t>
                          </m:r>
                        </m:e>
                        <m:sub>
                          <m:r>
                            <a:rPr lang="en-US" sz="2400" b="0" i="1" smtClean="0">
                              <a:latin typeface="Cambria Math" panose="02040503050406030204" pitchFamily="18" charset="0"/>
                            </a:rPr>
                            <m:t>𝑥</m:t>
                          </m:r>
                        </m:sub>
                      </m:sSub>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latin typeface="Cambria Math" panose="02040503050406030204" pitchFamily="18" charset="0"/>
                            </a:rPr>
                            <m:t>𝑝</m:t>
                          </m:r>
                          <m:r>
                            <a:rPr lang="en-US" sz="2400" b="0" i="1" smtClean="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e>
                      </m:func>
                    </m:oMath>
                  </m:oMathPara>
                </a14:m>
                <a:endParaRPr lang="en-US" sz="2400" dirty="0"/>
              </a:p>
            </p:txBody>
          </p:sp>
        </mc:Choice>
        <mc:Fallback xmlns="">
          <p:sp>
            <p:nvSpPr>
              <p:cNvPr id="7" name="CasetăText 6">
                <a:extLst>
                  <a:ext uri="{FF2B5EF4-FFF2-40B4-BE49-F238E27FC236}">
                    <a16:creationId xmlns:a16="http://schemas.microsoft.com/office/drawing/2014/main" id="{8EE18F43-5DBA-BD3E-A0FC-A672718C2CA9}"/>
                  </a:ext>
                </a:extLst>
              </p:cNvPr>
              <p:cNvSpPr txBox="1">
                <a:spLocks noRot="1" noChangeAspect="1" noMove="1" noResize="1" noEditPoints="1" noAdjustHandles="1" noChangeArrowheads="1" noChangeShapeType="1" noTextEdit="1"/>
              </p:cNvSpPr>
              <p:nvPr/>
            </p:nvSpPr>
            <p:spPr>
              <a:xfrm>
                <a:off x="4761761" y="907012"/>
                <a:ext cx="1999275" cy="461665"/>
              </a:xfrm>
              <a:prstGeom prst="rect">
                <a:avLst/>
              </a:prstGeom>
              <a:blipFill>
                <a:blip r:embed="rId7"/>
                <a:stretch>
                  <a:fillRect b="-15789"/>
                </a:stretch>
              </a:blipFill>
            </p:spPr>
            <p:txBody>
              <a:bodyPr/>
              <a:lstStyle/>
              <a:p>
                <a:r>
                  <a:rPr lang="en-RO">
                    <a:noFill/>
                  </a:rPr>
                  <a:t> </a:t>
                </a:r>
              </a:p>
            </p:txBody>
          </p:sp>
        </mc:Fallback>
      </mc:AlternateContent>
      <p:pic>
        <p:nvPicPr>
          <p:cNvPr id="14" name="Picture 2">
            <a:extLst>
              <a:ext uri="{FF2B5EF4-FFF2-40B4-BE49-F238E27FC236}">
                <a16:creationId xmlns:a16="http://schemas.microsoft.com/office/drawing/2014/main" id="{A6E1E320-C187-DAD4-C23E-342C01CF3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1760" y="1409480"/>
            <a:ext cx="1999275" cy="194919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381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6" grpId="0"/>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tăText 8">
            <a:extLst>
              <a:ext uri="{FF2B5EF4-FFF2-40B4-BE49-F238E27FC236}">
                <a16:creationId xmlns:a16="http://schemas.microsoft.com/office/drawing/2014/main" id="{7E623953-9943-CF49-3FAC-7AC3773B34F8}"/>
              </a:ext>
            </a:extLst>
          </p:cNvPr>
          <p:cNvSpPr txBox="1"/>
          <p:nvPr/>
        </p:nvSpPr>
        <p:spPr>
          <a:xfrm>
            <a:off x="838198" y="1131749"/>
            <a:ext cx="6094070" cy="1631216"/>
          </a:xfrm>
          <a:prstGeom prst="rect">
            <a:avLst/>
          </a:prstGeom>
          <a:noFill/>
        </p:spPr>
        <p:txBody>
          <a:bodyPr wrap="square">
            <a:spAutoFit/>
          </a:bodyPr>
          <a:lstStyle/>
          <a:p>
            <a:endParaRPr lang="en-US" sz="2000" dirty="0">
              <a:cs typeface="Calibri" panose="020F0502020204030204"/>
            </a:endParaRPr>
          </a:p>
          <a:p>
            <a:pPr marL="285750" indent="-285750">
              <a:buFont typeface="Arial"/>
              <a:buChar char="•"/>
            </a:pPr>
            <a:r>
              <a:rPr lang="en-US" sz="2000" dirty="0">
                <a:cs typeface="Calibri" panose="020F0502020204030204"/>
              </a:rPr>
              <a:t>The score is approximated with a neural network.</a:t>
            </a:r>
          </a:p>
          <a:p>
            <a:endParaRPr lang="en-US" sz="2000" dirty="0">
              <a:ea typeface="+mn-lt"/>
              <a:cs typeface="+mn-lt"/>
            </a:endParaRPr>
          </a:p>
          <a:p>
            <a:pPr marL="285750" indent="-285750">
              <a:buFont typeface="Arial"/>
              <a:buChar char="•"/>
            </a:pPr>
            <a:endParaRPr lang="en-US" sz="2000" dirty="0">
              <a:ea typeface="+mn-lt"/>
              <a:cs typeface="+mn-lt"/>
            </a:endParaRPr>
          </a:p>
          <a:p>
            <a:pPr marL="285750" indent="-285750">
              <a:buFont typeface="Arial"/>
              <a:buChar char="•"/>
            </a:pPr>
            <a:r>
              <a:rPr lang="en-US" sz="2000" dirty="0">
                <a:ea typeface="+mn-lt"/>
                <a:cs typeface="+mn-lt"/>
              </a:rPr>
              <a:t>Score network is trained using score matching:</a:t>
            </a:r>
          </a:p>
        </p:txBody>
      </p:sp>
      <mc:AlternateContent xmlns:mc="http://schemas.openxmlformats.org/markup-compatibility/2006" xmlns:a14="http://schemas.microsoft.com/office/drawing/2010/main">
        <mc:Choice Requires="a14">
          <p:sp>
            <p:nvSpPr>
              <p:cNvPr id="2" name="CasetăText 1">
                <a:extLst>
                  <a:ext uri="{FF2B5EF4-FFF2-40B4-BE49-F238E27FC236}">
                    <a16:creationId xmlns:a16="http://schemas.microsoft.com/office/drawing/2014/main" id="{1173D76C-FD0E-02AA-0F32-FB1E8D7D3D7B}"/>
                  </a:ext>
                </a:extLst>
              </p:cNvPr>
              <p:cNvSpPr txBox="1"/>
              <p:nvPr/>
            </p:nvSpPr>
            <p:spPr>
              <a:xfrm>
                <a:off x="1452080" y="2988302"/>
                <a:ext cx="3947629" cy="4406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sub>
                      </m:sSub>
                      <m:sSubSup>
                        <m:sSubSupPr>
                          <m:ctrlPr>
                            <a:rPr lang="en-US" sz="2000" i="1" smtClean="0">
                              <a:latin typeface="Cambria Math" panose="02040503050406030204" pitchFamily="18" charset="0"/>
                              <a:ea typeface="Cambria Math" panose="02040503050406030204" pitchFamily="18" charset="0"/>
                            </a:rPr>
                          </m:ctrlPr>
                        </m:sSubSupPr>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𝑥</m:t>
                                  </m:r>
                                </m:e>
                              </m:d>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m:rPr>
                                      <m:sty m:val="p"/>
                                    </m:rP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𝑥</m:t>
                                  </m:r>
                                </m:sub>
                              </m:sSub>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r>
                                    <a:rPr lang="en-US" sz="2000" i="1">
                                      <a:latin typeface="Cambria Math" panose="02040503050406030204" pitchFamily="18" charset="0"/>
                                      <a:ea typeface="Cambria Math" panose="02040503050406030204" pitchFamily="18" charset="0"/>
                                    </a:rPr>
                                    <m:t>𝑝</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e>
                              </m:func>
                            </m:e>
                          </m:d>
                        </m:e>
                        <m:sub>
                          <m:r>
                            <a:rPr lang="en-US" sz="2000" b="0" i="1" smtClean="0">
                              <a:latin typeface="Cambria Math" panose="02040503050406030204" pitchFamily="18" charset="0"/>
                              <a:ea typeface="Cambria Math" panose="02040503050406030204" pitchFamily="18" charset="0"/>
                            </a:rPr>
                            <m:t>2</m:t>
                          </m:r>
                        </m:sub>
                        <m:sup>
                          <m:r>
                            <a:rPr lang="en-US" sz="2000" b="0" i="1" smtClean="0">
                              <a:latin typeface="Cambria Math" panose="02040503050406030204" pitchFamily="18" charset="0"/>
                              <a:ea typeface="Cambria Math" panose="02040503050406030204" pitchFamily="18" charset="0"/>
                            </a:rPr>
                            <m:t>2</m:t>
                          </m:r>
                        </m:sup>
                      </m:sSubSup>
                    </m:oMath>
                  </m:oMathPara>
                </a14:m>
                <a:endParaRPr lang="en-US" sz="2000" dirty="0"/>
              </a:p>
            </p:txBody>
          </p:sp>
        </mc:Choice>
        <mc:Fallback xmlns="">
          <p:sp>
            <p:nvSpPr>
              <p:cNvPr id="2" name="CasetăText 1">
                <a:extLst>
                  <a:ext uri="{FF2B5EF4-FFF2-40B4-BE49-F238E27FC236}">
                    <a16:creationId xmlns:a16="http://schemas.microsoft.com/office/drawing/2014/main" id="{1173D76C-FD0E-02AA-0F32-FB1E8D7D3D7B}"/>
                  </a:ext>
                </a:extLst>
              </p:cNvPr>
              <p:cNvSpPr txBox="1">
                <a:spLocks noRot="1" noChangeAspect="1" noMove="1" noResize="1" noEditPoints="1" noAdjustHandles="1" noChangeArrowheads="1" noChangeShapeType="1" noTextEdit="1"/>
              </p:cNvSpPr>
              <p:nvPr/>
            </p:nvSpPr>
            <p:spPr>
              <a:xfrm>
                <a:off x="1452080" y="2988302"/>
                <a:ext cx="3947629" cy="440698"/>
              </a:xfrm>
              <a:prstGeom prst="rect">
                <a:avLst/>
              </a:prstGeom>
              <a:blipFill>
                <a:blip r:embed="rId6"/>
                <a:stretch>
                  <a:fillRect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3842DD0C-D7FF-4E30-1D78-F553A995F215}"/>
                  </a:ext>
                </a:extLst>
              </p:cNvPr>
              <p:cNvSpPr txBox="1"/>
              <p:nvPr/>
            </p:nvSpPr>
            <p:spPr>
              <a:xfrm>
                <a:off x="838198" y="3654337"/>
                <a:ext cx="5586413" cy="3275512"/>
              </a:xfrm>
              <a:prstGeom prst="rect">
                <a:avLst/>
              </a:prstGeom>
              <a:noFill/>
            </p:spPr>
            <p:txBody>
              <a:bodyPr wrap="square" rtlCol="0">
                <a:spAutoFit/>
              </a:bodyPr>
              <a:lstStyle/>
              <a:p>
                <a:pPr marL="285750" indent="-285750">
                  <a:buFont typeface="Arial" panose="020B0604020202020204" pitchFamily="34" charset="0"/>
                  <a:buChar char="•"/>
                </a:pPr>
                <a:r>
                  <a:rPr lang="en-US" sz="2000" dirty="0"/>
                  <a:t>Denoising score matching:</a:t>
                </a:r>
              </a:p>
              <a:p>
                <a:pPr marL="800100" lvl="1" indent="-342900">
                  <a:buFont typeface="Wingdings" panose="05000000000000000000" pitchFamily="2" charset="2"/>
                  <a:buChar char="Ø"/>
                </a:pPr>
                <a:r>
                  <a:rPr lang="en-US" sz="2000" dirty="0"/>
                  <a:t>Add small noise to the data:</a:t>
                </a:r>
              </a:p>
              <a:p>
                <a:pPr lvl="1"/>
                <a:endParaRPr lang="en-US" sz="2000" dirty="0"/>
              </a:p>
              <a:p>
                <a:pPr lvl="1"/>
                <a:endParaRPr lang="en-US" sz="2000" dirty="0"/>
              </a:p>
              <a:p>
                <a:pPr marL="800100" lvl="1" indent="-342900">
                  <a:buFont typeface="Wingdings" panose="05000000000000000000" pitchFamily="2" charset="2"/>
                  <a:buChar char="Ø"/>
                </a:pPr>
                <a:r>
                  <a:rPr lang="en-US" sz="2000" dirty="0"/>
                  <a:t>Objective:</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𝑝</m:t>
                              </m:r>
                            </m:e>
                            <m:sub>
                              <m:r>
                                <a:rPr lang="en-US" sz="2000" b="0" i="1" smtClean="0">
                                  <a:latin typeface="Cambria Math" panose="02040503050406030204" pitchFamily="18" charset="0"/>
                                  <a:ea typeface="Cambria Math" panose="02040503050406030204" pitchFamily="18" charset="0"/>
                                </a:rPr>
                                <m:t>𝜎</m:t>
                              </m:r>
                            </m:sub>
                          </m:sSub>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sub>
                      </m:sSub>
                      <m:sSubSup>
                        <m:sSubSupPr>
                          <m:ctrlPr>
                            <a:rPr lang="en-US" sz="2000" i="1" smtClean="0">
                              <a:latin typeface="Cambria Math" panose="02040503050406030204" pitchFamily="18" charset="0"/>
                              <a:ea typeface="Cambria Math" panose="02040503050406030204" pitchFamily="18" charset="0"/>
                            </a:rPr>
                          </m:ctrlPr>
                        </m:sSubSupPr>
                        <m:e>
                          <m:d>
                            <m:dPr>
                              <m:begChr m:val="‖"/>
                              <m:endChr m:val="‖"/>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m:t>
                                      </m:r>
                                    </m:sup>
                                  </m:sSup>
                                </m:e>
                              </m:d>
                              <m:r>
                                <a:rPr lang="en-US" sz="2000" i="1">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m:rPr>
                                      <m:sty m:val="p"/>
                                    </m:rPr>
                                    <a:rPr lang="en-US" sz="2000" i="1">
                                      <a:latin typeface="Cambria Math" panose="02040503050406030204" pitchFamily="18" charset="0"/>
                                      <a:ea typeface="Cambria Math" panose="02040503050406030204" pitchFamily="18" charset="0"/>
                                    </a:rPr>
                                    <m:t>∇</m:t>
                                  </m:r>
                                </m:e>
                                <m:sub>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m:t>
                                      </m:r>
                                    </m:sup>
                                  </m:sSup>
                                </m:sub>
                              </m:sSub>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i="1">
                                          <a:latin typeface="Cambria Math" panose="02040503050406030204" pitchFamily="18" charset="0"/>
                                          <a:ea typeface="Cambria Math" panose="02040503050406030204" pitchFamily="18" charset="0"/>
                                        </a:rPr>
                                        <m:t>𝜎</m:t>
                                      </m:r>
                                    </m:sub>
                                  </m:sSub>
                                  <m:r>
                                    <a:rPr lang="en-US" sz="2000" i="1">
                                      <a:latin typeface="Cambria Math" panose="02040503050406030204" pitchFamily="18" charset="0"/>
                                      <a:ea typeface="Cambria Math" panose="02040503050406030204" pitchFamily="18" charset="0"/>
                                    </a:rPr>
                                    <m:t>(</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m:t>
                                      </m:r>
                                    </m:sup>
                                  </m:sSup>
                                  <m:r>
                                    <a:rPr lang="en-US" sz="2000" i="1">
                                      <a:latin typeface="Cambria Math" panose="02040503050406030204" pitchFamily="18" charset="0"/>
                                      <a:ea typeface="Cambria Math" panose="02040503050406030204" pitchFamily="18" charset="0"/>
                                    </a:rPr>
                                    <m:t>)</m:t>
                                  </m:r>
                                </m:e>
                              </m:func>
                            </m:e>
                          </m:d>
                        </m:e>
                        <m:sub>
                          <m:r>
                            <a:rPr lang="en-US" sz="2000" b="0" i="1" smtClean="0">
                              <a:latin typeface="Cambria Math" panose="02040503050406030204" pitchFamily="18" charset="0"/>
                              <a:ea typeface="Cambria Math" panose="02040503050406030204" pitchFamily="18" charset="0"/>
                            </a:rPr>
                            <m:t>2</m:t>
                          </m:r>
                        </m:sub>
                        <m:sup>
                          <m:r>
                            <a:rPr lang="en-US" sz="2000" b="0" i="1" smtClean="0">
                              <a:latin typeface="Cambria Math" panose="02040503050406030204" pitchFamily="18" charset="0"/>
                              <a:ea typeface="Cambria Math" panose="02040503050406030204" pitchFamily="18" charset="0"/>
                            </a:rPr>
                            <m:t>2</m:t>
                          </m:r>
                        </m:sup>
                      </m:sSubSup>
                    </m:oMath>
                  </m:oMathPara>
                </a14:m>
                <a:endParaRPr lang="en-US" sz="2000" dirty="0"/>
              </a:p>
              <a:p>
                <a:endParaRPr lang="en-US" sz="2000" dirty="0"/>
              </a:p>
              <a:p>
                <a:pPr marL="800100" lvl="1" indent="-342900">
                  <a:buFont typeface="Wingdings" panose="05000000000000000000" pitchFamily="2" charset="2"/>
                  <a:buChar char="Ø"/>
                </a:pPr>
                <a:r>
                  <a:rPr lang="en-US" sz="2000" dirty="0"/>
                  <a:t>After training:</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𝑠</m:t>
                          </m:r>
                        </m:e>
                        <m:sub>
                          <m:r>
                            <a:rPr lang="en-US" sz="2000" i="1">
                              <a:latin typeface="Cambria Math" panose="02040503050406030204" pitchFamily="18" charset="0"/>
                              <a:ea typeface="Cambria Math" panose="02040503050406030204" pitchFamily="18" charset="0"/>
                            </a:rPr>
                            <m:t>𝜃</m:t>
                          </m:r>
                        </m:sub>
                      </m:sSub>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𝑥</m:t>
                          </m:r>
                        </m:e>
                      </m:d>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m:rPr>
                              <m:sty m:val="p"/>
                            </m:rPr>
                            <a:rPr lang="en-US" sz="2000" i="1">
                              <a:latin typeface="Cambria Math" panose="02040503050406030204" pitchFamily="18" charset="0"/>
                              <a:ea typeface="Cambria Math" panose="02040503050406030204" pitchFamily="18" charset="0"/>
                            </a:rPr>
                            <m:t>∇</m:t>
                          </m:r>
                        </m:e>
                        <m:sub>
                          <m:r>
                            <a:rPr lang="en-US" sz="2000" b="0" i="1" smtClean="0">
                              <a:latin typeface="Cambria Math" panose="02040503050406030204" pitchFamily="18" charset="0"/>
                              <a:ea typeface="Cambria Math" panose="02040503050406030204" pitchFamily="18" charset="0"/>
                            </a:rPr>
                            <m:t>𝑥</m:t>
                          </m:r>
                        </m:sub>
                      </m:sSub>
                      <m:func>
                        <m:funcPr>
                          <m:ctrlPr>
                            <a:rPr lang="en-US" sz="2000" i="1">
                              <a:latin typeface="Cambria Math" panose="02040503050406030204" pitchFamily="18" charset="0"/>
                              <a:ea typeface="Cambria Math" panose="02040503050406030204" pitchFamily="18" charset="0"/>
                            </a:rPr>
                          </m:ctrlPr>
                        </m:funcPr>
                        <m:fName>
                          <m:r>
                            <m:rPr>
                              <m:sty m:val="p"/>
                            </m:rPr>
                            <a:rPr lang="en-US" sz="2000">
                              <a:latin typeface="Cambria Math" panose="02040503050406030204" pitchFamily="18" charset="0"/>
                              <a:ea typeface="Cambria Math" panose="02040503050406030204" pitchFamily="18" charset="0"/>
                            </a:rPr>
                            <m:t>log</m:t>
                          </m:r>
                        </m:fName>
                        <m:e>
                          <m:r>
                            <a:rPr lang="en-US" sz="2000" b="0" i="1" smtClean="0">
                              <a:latin typeface="Cambria Math" panose="02040503050406030204" pitchFamily="18" charset="0"/>
                              <a:ea typeface="Cambria Math" panose="02040503050406030204" pitchFamily="18" charset="0"/>
                            </a:rPr>
                            <m:t>𝑝</m:t>
                          </m:r>
                          <m:r>
                            <a:rPr lang="en-US" sz="200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𝑥</m:t>
                          </m:r>
                          <m:r>
                            <a:rPr lang="en-US" sz="2000" i="1">
                              <a:latin typeface="Cambria Math" panose="02040503050406030204" pitchFamily="18" charset="0"/>
                              <a:ea typeface="Cambria Math" panose="02040503050406030204" pitchFamily="18" charset="0"/>
                            </a:rPr>
                            <m:t>)</m:t>
                          </m:r>
                        </m:e>
                      </m:func>
                    </m:oMath>
                  </m:oMathPara>
                </a14:m>
                <a:endParaRPr lang="en-US" sz="2000" dirty="0"/>
              </a:p>
              <a:p>
                <a:r>
                  <a:rPr lang="en-US" sz="2000" dirty="0"/>
                  <a:t>	</a:t>
                </a:r>
              </a:p>
            </p:txBody>
          </p:sp>
        </mc:Choice>
        <mc:Fallback xmlns="">
          <p:sp>
            <p:nvSpPr>
              <p:cNvPr id="3" name="CasetăText 2">
                <a:extLst>
                  <a:ext uri="{FF2B5EF4-FFF2-40B4-BE49-F238E27FC236}">
                    <a16:creationId xmlns:a16="http://schemas.microsoft.com/office/drawing/2014/main" id="{3842DD0C-D7FF-4E30-1D78-F553A995F215}"/>
                  </a:ext>
                </a:extLst>
              </p:cNvPr>
              <p:cNvSpPr txBox="1">
                <a:spLocks noRot="1" noChangeAspect="1" noMove="1" noResize="1" noEditPoints="1" noAdjustHandles="1" noChangeArrowheads="1" noChangeShapeType="1" noTextEdit="1"/>
              </p:cNvSpPr>
              <p:nvPr/>
            </p:nvSpPr>
            <p:spPr>
              <a:xfrm>
                <a:off x="838198" y="3654337"/>
                <a:ext cx="5586413" cy="3275512"/>
              </a:xfrm>
              <a:prstGeom prst="rect">
                <a:avLst/>
              </a:prstGeom>
              <a:blipFill>
                <a:blip r:embed="rId7"/>
                <a:stretch>
                  <a:fillRect l="-907" t="-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388D3A66-B5E1-A910-A164-0F77F30077FA}"/>
                  </a:ext>
                </a:extLst>
              </p:cNvPr>
              <p:cNvSpPr txBox="1"/>
              <p:nvPr/>
            </p:nvSpPr>
            <p:spPr>
              <a:xfrm>
                <a:off x="1778794" y="4476228"/>
                <a:ext cx="3110723"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𝑥</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 ~ </m:t>
                      </m:r>
                      <m:r>
                        <a:rPr lang="en-US" sz="2000" b="0" i="1" smtClean="0">
                          <a:latin typeface="Cambria Math" panose="02040503050406030204" pitchFamily="18" charset="0"/>
                          <a:ea typeface="Cambria Math" panose="02040503050406030204" pitchFamily="18" charset="0"/>
                        </a:rPr>
                        <m:t>𝒩</m:t>
                      </m:r>
                      <m:d>
                        <m:dPr>
                          <m:ctrlPr>
                            <a:rPr lang="en-US" sz="2000" b="0" i="1" smtClean="0">
                              <a:latin typeface="Cambria Math" panose="02040503050406030204" pitchFamily="18" charset="0"/>
                              <a:ea typeface="Cambria Math" panose="02040503050406030204" pitchFamily="18" charset="0"/>
                            </a:rPr>
                          </m:ctrlPr>
                        </m:dPr>
                        <m:e>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𝜎</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𝐼</m:t>
                          </m:r>
                        </m:e>
                      </m:d>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𝑝</m:t>
                          </m:r>
                        </m:e>
                        <m:sub>
                          <m:r>
                            <a:rPr lang="en-US" sz="2000" b="0" i="1" smtClean="0">
                              <a:latin typeface="Cambria Math" panose="02040503050406030204" pitchFamily="18" charset="0"/>
                              <a:ea typeface="Cambria Math" panose="02040503050406030204" pitchFamily="18" charset="0"/>
                            </a:rPr>
                            <m:t>𝜎</m:t>
                          </m:r>
                        </m:sub>
                      </m:sSub>
                      <m:r>
                        <a:rPr lang="en-US" sz="2000" b="0" i="1" smtClean="0">
                          <a:latin typeface="Cambria Math" panose="02040503050406030204" pitchFamily="18" charset="0"/>
                          <a:ea typeface="Cambria Math" panose="02040503050406030204" pitchFamily="18" charset="0"/>
                        </a:rPr>
                        <m:t>(</m:t>
                      </m:r>
                      <m:sSup>
                        <m:sSupPr>
                          <m:ctrlPr>
                            <a:rPr lang="en-US" sz="2000" b="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𝑥</m:t>
                          </m:r>
                        </m:e>
                        <m:sup>
                          <m:r>
                            <a:rPr lang="en-US" sz="2000" b="0" i="1" smtClean="0">
                              <a:latin typeface="Cambria Math" panose="02040503050406030204" pitchFamily="18" charset="0"/>
                              <a:ea typeface="Cambria Math" panose="02040503050406030204" pitchFamily="18" charset="0"/>
                            </a:rPr>
                            <m:t>′</m:t>
                          </m:r>
                        </m:sup>
                      </m:sSup>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5" name="CasetăText 4">
                <a:extLst>
                  <a:ext uri="{FF2B5EF4-FFF2-40B4-BE49-F238E27FC236}">
                    <a16:creationId xmlns:a16="http://schemas.microsoft.com/office/drawing/2014/main" id="{388D3A66-B5E1-A910-A164-0F77F30077FA}"/>
                  </a:ext>
                </a:extLst>
              </p:cNvPr>
              <p:cNvSpPr txBox="1">
                <a:spLocks noRot="1" noChangeAspect="1" noMove="1" noResize="1" noEditPoints="1" noAdjustHandles="1" noChangeArrowheads="1" noChangeShapeType="1" noTextEdit="1"/>
              </p:cNvSpPr>
              <p:nvPr/>
            </p:nvSpPr>
            <p:spPr>
              <a:xfrm>
                <a:off x="1778794" y="4476228"/>
                <a:ext cx="3110723" cy="307777"/>
              </a:xfrm>
              <a:prstGeom prst="rect">
                <a:avLst/>
              </a:prstGeom>
              <a:blipFill>
                <a:blip r:embed="rId8"/>
                <a:stretch>
                  <a:fillRect l="-784" t="-1961" r="-2549" b="-33333"/>
                </a:stretch>
              </a:blipFill>
            </p:spPr>
            <p:txBody>
              <a:bodyPr/>
              <a:lstStyle/>
              <a:p>
                <a:r>
                  <a:rPr lang="en-US">
                    <a:noFill/>
                  </a:rPr>
                  <a:t> </a:t>
                </a:r>
              </a:p>
            </p:txBody>
          </p:sp>
        </mc:Fallback>
      </mc:AlternateContent>
      <p:sp>
        <p:nvSpPr>
          <p:cNvPr id="8" name="Titlu 1">
            <a:extLst>
              <a:ext uri="{FF2B5EF4-FFF2-40B4-BE49-F238E27FC236}">
                <a16:creationId xmlns:a16="http://schemas.microsoft.com/office/drawing/2014/main" id="{A440025B-590D-6C2C-A90C-AD3AB99762E4}"/>
              </a:ext>
            </a:extLst>
          </p:cNvPr>
          <p:cNvSpPr>
            <a:spLocks noGrp="1"/>
          </p:cNvSpPr>
          <p:nvPr>
            <p:ph type="title"/>
          </p:nvPr>
        </p:nvSpPr>
        <p:spPr>
          <a:xfrm>
            <a:off x="838198" y="-35521"/>
            <a:ext cx="10515600" cy="1325563"/>
          </a:xfrm>
        </p:spPr>
        <p:txBody>
          <a:bodyPr>
            <a:normAutofit/>
          </a:bodyPr>
          <a:lstStyle/>
          <a:p>
            <a:r>
              <a:rPr lang="en-US" sz="3600" dirty="0"/>
              <a:t>Naïve score-based model</a:t>
            </a:r>
          </a:p>
        </p:txBody>
      </p:sp>
    </p:spTree>
    <p:custDataLst>
      <p:tags r:id="rId1"/>
    </p:custDataLst>
    <p:extLst>
      <p:ext uri="{BB962C8B-B14F-4D97-AF65-F5344CB8AC3E}">
        <p14:creationId xmlns:p14="http://schemas.microsoft.com/office/powerpoint/2010/main" val="24043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ea typeface="+mj-lt"/>
                <a:cs typeface="+mj-lt"/>
              </a:rPr>
              <a:t>Naïve score-based model. Problems</a:t>
            </a:r>
            <a:endParaRPr lang="en-US" sz="3600" dirty="0"/>
          </a:p>
        </p:txBody>
      </p:sp>
      <p:sp>
        <p:nvSpPr>
          <p:cNvPr id="2" name="TextBox 1">
            <a:extLst>
              <a:ext uri="{FF2B5EF4-FFF2-40B4-BE49-F238E27FC236}">
                <a16:creationId xmlns:a16="http://schemas.microsoft.com/office/drawing/2014/main" id="{A7568EA5-CA02-AF11-E830-7CB58BF0A2C9}"/>
              </a:ext>
            </a:extLst>
          </p:cNvPr>
          <p:cNvSpPr txBox="1"/>
          <p:nvPr/>
        </p:nvSpPr>
        <p:spPr>
          <a:xfrm>
            <a:off x="1165952" y="1396725"/>
            <a:ext cx="982261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According to the manifold hypothesis, real data resides on low dimensional manifolds, causing issues for the score matching objective, e.g. the score (gradient) is undefined outside these low dimensional manifolds.</a:t>
            </a:r>
          </a:p>
          <a:p>
            <a:pPr marL="285750" indent="-285750">
              <a:buFont typeface="Arial"/>
              <a:buChar char="•"/>
            </a:pPr>
            <a:r>
              <a:rPr lang="en-US" dirty="0">
                <a:ea typeface="+mn-lt"/>
                <a:cs typeface="+mn-lt"/>
              </a:rPr>
              <a:t>Data being concentrated in regions results in further issues:</a:t>
            </a:r>
          </a:p>
          <a:p>
            <a:pPr marL="742950" lvl="1" indent="-285750">
              <a:buFont typeface="Wingdings"/>
              <a:buChar char="Ø"/>
            </a:pPr>
            <a:r>
              <a:rPr lang="en-US" dirty="0">
                <a:ea typeface="+mn-lt"/>
                <a:cs typeface="+mn-lt"/>
              </a:rPr>
              <a:t>Incorrectly estimating the score within the low-density regions.</a:t>
            </a:r>
          </a:p>
          <a:p>
            <a:pPr marL="742950" lvl="1" indent="-285750">
              <a:buFont typeface="Wingdings"/>
              <a:buChar char="Ø"/>
            </a:pPr>
            <a:r>
              <a:rPr lang="en-US" dirty="0">
                <a:ea typeface="+mn-lt"/>
                <a:cs typeface="+mn-lt"/>
              </a:rPr>
              <a:t>Langevin dynamics slowly, potentially never converging to the high-density region.</a:t>
            </a:r>
          </a:p>
          <a:p>
            <a:pPr marL="285750" indent="-285750">
              <a:buFont typeface="Arial"/>
              <a:buChar char="•"/>
            </a:pPr>
            <a:endParaRPr lang="en-US" dirty="0">
              <a:cs typeface="Calibri"/>
            </a:endParaRPr>
          </a:p>
          <a:p>
            <a:pPr lvl="1"/>
            <a:endParaRPr lang="en-US" dirty="0">
              <a:ea typeface="+mn-lt"/>
              <a:cs typeface="+mn-lt"/>
            </a:endParaRPr>
          </a:p>
        </p:txBody>
      </p:sp>
      <p:pic>
        <p:nvPicPr>
          <p:cNvPr id="3" name="Picture 2">
            <a:extLst>
              <a:ext uri="{FF2B5EF4-FFF2-40B4-BE49-F238E27FC236}">
                <a16:creationId xmlns:a16="http://schemas.microsoft.com/office/drawing/2014/main" id="{36F3C075-F324-02E8-2494-C9DF152DD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712" y="3429000"/>
            <a:ext cx="8213706" cy="2768917"/>
          </a:xfrm>
          <a:prstGeom prst="rect">
            <a:avLst/>
          </a:prstGeom>
          <a:noFill/>
          <a:extLst>
            <a:ext uri="{909E8E84-426E-40DD-AFC4-6F175D3DCCD1}">
              <a14:hiddenFill xmlns:a14="http://schemas.microsoft.com/office/drawing/2010/main">
                <a:solidFill>
                  <a:srgbClr val="FFFFFF"/>
                </a:solidFill>
              </a14:hiddenFill>
            </a:ext>
          </a:extLst>
        </p:spPr>
      </p:pic>
      <p:sp>
        <p:nvSpPr>
          <p:cNvPr id="5" name="CasetăText 4">
            <a:extLst>
              <a:ext uri="{FF2B5EF4-FFF2-40B4-BE49-F238E27FC236}">
                <a16:creationId xmlns:a16="http://schemas.microsoft.com/office/drawing/2014/main" id="{3D586DB7-1A75-D14C-B172-D080B8C07426}"/>
              </a:ext>
            </a:extLst>
          </p:cNvPr>
          <p:cNvSpPr txBox="1"/>
          <p:nvPr/>
        </p:nvSpPr>
        <p:spPr>
          <a:xfrm>
            <a:off x="7229476" y="6550223"/>
            <a:ext cx="6973719" cy="307777"/>
          </a:xfrm>
          <a:prstGeom prst="rect">
            <a:avLst/>
          </a:prstGeom>
          <a:noFill/>
        </p:spPr>
        <p:txBody>
          <a:bodyPr wrap="square" lIns="91440" tIns="45720" rIns="91440" bIns="45720" rtlCol="0" anchor="t">
            <a:spAutoFit/>
          </a:bodyPr>
          <a:lstStyle/>
          <a:p>
            <a:r>
              <a:rPr lang="en-US" sz="1400" dirty="0"/>
              <a:t>Credit images Yang Song: </a:t>
            </a:r>
            <a:r>
              <a:rPr lang="en-US" sz="1400" dirty="0">
                <a:hlinkClick r:id="rId5"/>
              </a:rPr>
              <a:t>https://yangsong.net/blog/2021/score/</a:t>
            </a:r>
            <a:endParaRPr lang="en-US" sz="1400" dirty="0">
              <a:cs typeface="Calibri"/>
            </a:endParaRPr>
          </a:p>
        </p:txBody>
      </p:sp>
    </p:spTree>
    <p:custDataLst>
      <p:tags r:id="rId1"/>
    </p:custDataLst>
    <p:extLst>
      <p:ext uri="{BB962C8B-B14F-4D97-AF65-F5344CB8AC3E}">
        <p14:creationId xmlns:p14="http://schemas.microsoft.com/office/powerpoint/2010/main" val="278424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a:t>Noise Conditioned Score Network (NCSNs)</a:t>
            </a:r>
          </a:p>
        </p:txBody>
      </p:sp>
      <p:pic>
        <p:nvPicPr>
          <p:cNvPr id="2050" name="Picture 2">
            <a:extLst>
              <a:ext uri="{FF2B5EF4-FFF2-40B4-BE49-F238E27FC236}">
                <a16:creationId xmlns:a16="http://schemas.microsoft.com/office/drawing/2014/main" id="{EA350F3B-4B0A-5CE0-AD16-0CE23E6D7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635" y="3025704"/>
            <a:ext cx="5388237" cy="3286345"/>
          </a:xfrm>
          <a:prstGeom prst="rect">
            <a:avLst/>
          </a:prstGeom>
          <a:noFill/>
          <a:extLst>
            <a:ext uri="{909E8E84-426E-40DD-AFC4-6F175D3DCCD1}">
              <a14:hiddenFill xmlns:a14="http://schemas.microsoft.com/office/drawing/2010/main">
                <a:solidFill>
                  <a:srgbClr val="FFFFFF"/>
                </a:solidFill>
              </a14:hiddenFill>
            </a:ext>
          </a:extLst>
        </p:spPr>
      </p:pic>
      <p:sp>
        <p:nvSpPr>
          <p:cNvPr id="2" name="CasetăText 1">
            <a:extLst>
              <a:ext uri="{FF2B5EF4-FFF2-40B4-BE49-F238E27FC236}">
                <a16:creationId xmlns:a16="http://schemas.microsoft.com/office/drawing/2014/main" id="{DDDF2031-A0AE-D4D0-66AD-9FFDDE9E3610}"/>
              </a:ext>
            </a:extLst>
          </p:cNvPr>
          <p:cNvSpPr txBox="1"/>
          <p:nvPr/>
        </p:nvSpPr>
        <p:spPr>
          <a:xfrm>
            <a:off x="6629401" y="6559282"/>
            <a:ext cx="6630819" cy="338554"/>
          </a:xfrm>
          <a:prstGeom prst="rect">
            <a:avLst/>
          </a:prstGeom>
          <a:noFill/>
        </p:spPr>
        <p:txBody>
          <a:bodyPr wrap="square" lIns="91440" tIns="45720" rIns="91440" bIns="45720" rtlCol="0" anchor="t">
            <a:spAutoFit/>
          </a:bodyPr>
          <a:lstStyle/>
          <a:p>
            <a:r>
              <a:rPr lang="en-US" sz="1600" dirty="0"/>
              <a:t>Credit images Yang Song: </a:t>
            </a:r>
            <a:r>
              <a:rPr lang="en-US" sz="1600" dirty="0">
                <a:hlinkClick r:id="rId5"/>
              </a:rPr>
              <a:t>https://yang-song.net/blog/2021/score/</a:t>
            </a:r>
            <a:endParaRPr lang="en-US" sz="1600" dirty="0">
              <a:cs typeface="Calibri"/>
            </a:endParaRPr>
          </a:p>
        </p:txBody>
      </p:sp>
      <p:sp>
        <p:nvSpPr>
          <p:cNvPr id="5" name="CasetăText 4">
            <a:extLst>
              <a:ext uri="{FF2B5EF4-FFF2-40B4-BE49-F238E27FC236}">
                <a16:creationId xmlns:a16="http://schemas.microsoft.com/office/drawing/2014/main" id="{6DBF98E0-B0C0-1959-E92B-C000E3DE7058}"/>
              </a:ext>
            </a:extLst>
          </p:cNvPr>
          <p:cNvSpPr txBox="1"/>
          <p:nvPr/>
        </p:nvSpPr>
        <p:spPr>
          <a:xfrm>
            <a:off x="838197" y="1196072"/>
            <a:ext cx="10260727" cy="1200329"/>
          </a:xfrm>
          <a:prstGeom prst="rect">
            <a:avLst/>
          </a:prstGeom>
          <a:noFill/>
        </p:spPr>
        <p:txBody>
          <a:bodyPr wrap="square">
            <a:spAutoFit/>
          </a:bodyPr>
          <a:lstStyle/>
          <a:p>
            <a:pPr marL="285750" indent="-285750">
              <a:buFont typeface="Arial"/>
              <a:buChar char="•"/>
            </a:pPr>
            <a:r>
              <a:rPr lang="en-US" dirty="0">
                <a:ea typeface="+mn-lt"/>
                <a:cs typeface="+mn-lt"/>
              </a:rPr>
              <a:t>Solution:</a:t>
            </a:r>
          </a:p>
          <a:p>
            <a:pPr marL="742950" lvl="1" indent="-285750">
              <a:buFont typeface="Wingdings"/>
              <a:buChar char="Ø"/>
            </a:pPr>
            <a:r>
              <a:rPr lang="en-US" dirty="0">
                <a:ea typeface="+mn-lt"/>
                <a:cs typeface="+mn-lt"/>
              </a:rPr>
              <a:t>Perturb the data with random Gaussian noise at different scales.</a:t>
            </a:r>
          </a:p>
          <a:p>
            <a:pPr marL="742950" lvl="1" indent="-285750">
              <a:buFont typeface="Wingdings"/>
              <a:buChar char="Ø"/>
            </a:pPr>
            <a:r>
              <a:rPr lang="en-US" dirty="0">
                <a:ea typeface="+mn-lt"/>
                <a:cs typeface="+mn-lt"/>
              </a:rPr>
              <a:t>Learn score estimations for the resulting noisy distributions via a single</a:t>
            </a:r>
            <a:br>
              <a:rPr lang="en-US" dirty="0">
                <a:ea typeface="+mn-lt"/>
                <a:cs typeface="+mn-lt"/>
              </a:rPr>
            </a:br>
            <a:r>
              <a:rPr lang="en-US" dirty="0">
                <a:ea typeface="+mn-lt"/>
                <a:cs typeface="+mn-lt"/>
              </a:rPr>
              <a:t>noise conditioned score network.</a:t>
            </a:r>
          </a:p>
        </p:txBody>
      </p:sp>
    </p:spTree>
    <p:custDataLst>
      <p:tags r:id="rId1"/>
    </p:custDataLst>
    <p:extLst>
      <p:ext uri="{BB962C8B-B14F-4D97-AF65-F5344CB8AC3E}">
        <p14:creationId xmlns:p14="http://schemas.microsoft.com/office/powerpoint/2010/main" val="26784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Noise Conditioned Score Network (NCSNs)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7568EA5-CA02-AF11-E830-7CB58BF0A2C9}"/>
                  </a:ext>
                </a:extLst>
              </p:cNvPr>
              <p:cNvSpPr txBox="1"/>
              <p:nvPr/>
            </p:nvSpPr>
            <p:spPr>
              <a:xfrm>
                <a:off x="1137377" y="1645291"/>
                <a:ext cx="8749226" cy="5212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ea typeface="+mn-lt"/>
                    <a:cs typeface="+mn-lt"/>
                  </a:rPr>
                  <a:t>Given a sequence of Gaussian noise scales σ</a:t>
                </a:r>
                <a:r>
                  <a:rPr lang="en-US" sz="2000" baseline="-25000" dirty="0">
                    <a:ea typeface="+mn-lt"/>
                    <a:cs typeface="+mn-lt"/>
                  </a:rPr>
                  <a:t>1</a:t>
                </a:r>
                <a:r>
                  <a:rPr lang="en-US" sz="2000" dirty="0">
                    <a:ea typeface="+mn-lt"/>
                    <a:cs typeface="+mn-lt"/>
                  </a:rPr>
                  <a:t> &lt; σ</a:t>
                </a:r>
                <a:r>
                  <a:rPr lang="en-US" sz="2000" baseline="-25000" dirty="0">
                    <a:ea typeface="+mn-lt"/>
                    <a:cs typeface="+mn-lt"/>
                  </a:rPr>
                  <a:t>2</a:t>
                </a:r>
                <a:r>
                  <a:rPr lang="en-US" sz="2000" dirty="0">
                    <a:ea typeface="+mn-lt"/>
                    <a:cs typeface="+mn-lt"/>
                  </a:rPr>
                  <a:t> &lt; · · · &lt; σ</a:t>
                </a:r>
                <a:r>
                  <a:rPr lang="en-US" sz="2000" baseline="-25000" dirty="0">
                    <a:ea typeface="+mn-lt"/>
                    <a:cs typeface="+mn-lt"/>
                  </a:rPr>
                  <a:t>T</a:t>
                </a:r>
                <a:r>
                  <a:rPr lang="en-US" sz="2000" dirty="0">
                    <a:ea typeface="+mn-lt"/>
                    <a:cs typeface="+mn-lt"/>
                  </a:rPr>
                  <a:t> such that:</a:t>
                </a:r>
                <a:endParaRPr lang="en-US" sz="2000" dirty="0"/>
              </a:p>
              <a:p>
                <a:pPr marL="285750" indent="-285750">
                  <a:buFont typeface="Arial"/>
                  <a:buChar char="•"/>
                </a:pPr>
                <a:endParaRPr lang="en-US" sz="2000" dirty="0">
                  <a:ea typeface="+mn-lt"/>
                  <a:cs typeface="+mn-lt"/>
                </a:endParaRPr>
              </a:p>
              <a:p>
                <a:pPr marL="742950" lvl="1" indent="-285750">
                  <a:buFont typeface="Courier New"/>
                  <a:buChar char="o"/>
                </a:pPr>
                <a14:m>
                  <m:oMath xmlns:m="http://schemas.openxmlformats.org/officeDocument/2006/math">
                    <m:sSub>
                      <m:sSubPr>
                        <m:ctrlPr>
                          <a:rPr lang="en-US" sz="2000" i="1" smtClean="0">
                            <a:latin typeface="Cambria Math" panose="02040503050406030204" pitchFamily="18" charset="0"/>
                            <a:ea typeface="+mn-lt"/>
                            <a:cs typeface="+mn-lt"/>
                          </a:rPr>
                        </m:ctrlPr>
                      </m:sSubPr>
                      <m:e>
                        <m:r>
                          <a:rPr lang="en-US" sz="2000" b="0" i="1" smtClean="0">
                            <a:latin typeface="Cambria Math" panose="02040503050406030204" pitchFamily="18" charset="0"/>
                            <a:ea typeface="+mn-lt"/>
                            <a:cs typeface="+mn-lt"/>
                          </a:rPr>
                          <m:t>𝑝</m:t>
                        </m:r>
                      </m:e>
                      <m:sub>
                        <m:sSub>
                          <m:sSubPr>
                            <m:ctrlPr>
                              <a:rPr lang="en-US" sz="2000" i="1" smtClean="0">
                                <a:latin typeface="Cambria Math" panose="02040503050406030204" pitchFamily="18" charset="0"/>
                                <a:ea typeface="+mn-lt"/>
                                <a:cs typeface="+mn-lt"/>
                              </a:rPr>
                            </m:ctrlPr>
                          </m:sSubPr>
                          <m:e>
                            <m:r>
                              <a:rPr lang="en-US" sz="2000" i="1" smtClean="0">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mn-lt"/>
                                <a:cs typeface="+mn-lt"/>
                              </a:rPr>
                              <m:t>1</m:t>
                            </m:r>
                          </m:sub>
                        </m:sSub>
                      </m:sub>
                    </m:sSub>
                    <m:d>
                      <m:dPr>
                        <m:ctrlPr>
                          <a:rPr lang="en-US" sz="2000" b="0" i="1" smtClean="0">
                            <a:latin typeface="Cambria Math" panose="02040503050406030204" pitchFamily="18" charset="0"/>
                            <a:ea typeface="+mn-lt"/>
                            <a:cs typeface="+mn-lt"/>
                          </a:rPr>
                        </m:ctrlPr>
                      </m:dPr>
                      <m:e>
                        <m:r>
                          <a:rPr lang="en-US" sz="2000" b="0" i="1" smtClean="0">
                            <a:latin typeface="Cambria Math" panose="02040503050406030204" pitchFamily="18" charset="0"/>
                            <a:ea typeface="+mn-lt"/>
                            <a:cs typeface="+mn-lt"/>
                          </a:rPr>
                          <m:t>𝑥</m:t>
                        </m:r>
                      </m:e>
                    </m:d>
                    <m:r>
                      <a:rPr lang="en-US" sz="2000" b="0" i="1" smtClean="0">
                        <a:latin typeface="Cambria Math" panose="02040503050406030204" pitchFamily="18" charset="0"/>
                        <a:ea typeface="Cambria Math" panose="02040503050406030204" pitchFamily="18" charset="0"/>
                        <a:cs typeface="+mn-lt"/>
                      </a:rPr>
                      <m:t>≈</m:t>
                    </m:r>
                    <m:r>
                      <a:rPr lang="en-US" sz="2000" b="0" i="1" smtClean="0">
                        <a:latin typeface="Cambria Math" panose="02040503050406030204" pitchFamily="18" charset="0"/>
                        <a:ea typeface="Cambria Math" panose="02040503050406030204" pitchFamily="18" charset="0"/>
                        <a:cs typeface="+mn-lt"/>
                      </a:rPr>
                      <m:t>𝑝</m:t>
                    </m:r>
                    <m:r>
                      <a:rPr lang="en-US" sz="2000" b="0" i="1" smtClean="0">
                        <a:latin typeface="Cambria Math" panose="02040503050406030204" pitchFamily="18" charset="0"/>
                        <a:ea typeface="Cambria Math" panose="02040503050406030204" pitchFamily="18" charset="0"/>
                        <a:cs typeface="+mn-lt"/>
                      </a:rPr>
                      <m:t>(</m:t>
                    </m:r>
                    <m:sSub>
                      <m:sSubPr>
                        <m:ctrlPr>
                          <a:rPr lang="en-US" sz="2000" b="0" i="1" smtClean="0">
                            <a:latin typeface="Cambria Math" panose="02040503050406030204" pitchFamily="18" charset="0"/>
                            <a:ea typeface="Cambria Math" panose="02040503050406030204" pitchFamily="18" charset="0"/>
                            <a:cs typeface="+mn-lt"/>
                          </a:rPr>
                        </m:ctrlPr>
                      </m:sSubPr>
                      <m:e>
                        <m:r>
                          <a:rPr lang="en-US" sz="2000" b="0" i="1" smtClean="0">
                            <a:latin typeface="Cambria Math" panose="02040503050406030204" pitchFamily="18" charset="0"/>
                            <a:ea typeface="Cambria Math" panose="02040503050406030204" pitchFamily="18" charset="0"/>
                            <a:cs typeface="+mn-lt"/>
                          </a:rPr>
                          <m:t>𝑥</m:t>
                        </m:r>
                      </m:e>
                      <m:sub>
                        <m:r>
                          <a:rPr lang="en-US" sz="2000" b="0" i="1" smtClean="0">
                            <a:latin typeface="Cambria Math" panose="02040503050406030204" pitchFamily="18" charset="0"/>
                            <a:ea typeface="Cambria Math" panose="02040503050406030204" pitchFamily="18" charset="0"/>
                            <a:cs typeface="+mn-lt"/>
                          </a:rPr>
                          <m:t>0</m:t>
                        </m:r>
                      </m:sub>
                    </m:sSub>
                    <m:r>
                      <a:rPr lang="en-US" sz="2000" b="0" i="1" smtClean="0">
                        <a:latin typeface="Cambria Math" panose="02040503050406030204" pitchFamily="18" charset="0"/>
                        <a:ea typeface="Cambria Math" panose="02040503050406030204" pitchFamily="18" charset="0"/>
                        <a:cs typeface="+mn-lt"/>
                      </a:rPr>
                      <m:t>)</m:t>
                    </m:r>
                  </m:oMath>
                </a14:m>
                <a:endParaRPr lang="en-US" sz="2000" dirty="0">
                  <a:ea typeface="+mn-lt"/>
                  <a:cs typeface="+mn-lt"/>
                </a:endParaRPr>
              </a:p>
              <a:p>
                <a:pPr marL="742950" lvl="1" indent="-285750">
                  <a:buFont typeface="Courier New"/>
                  <a:buChar char="o"/>
                </a:pPr>
                <a:endParaRPr lang="en-US" sz="2000" dirty="0">
                  <a:cs typeface="Calibri"/>
                </a:endParaRPr>
              </a:p>
              <a:p>
                <a:pPr marL="742950" lvl="1" indent="-285750">
                  <a:buFont typeface="Courier New"/>
                  <a:buChar char="o"/>
                </a:pPr>
                <a14:m>
                  <m:oMath xmlns:m="http://schemas.openxmlformats.org/officeDocument/2006/math">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mn-lt"/>
                            <a:cs typeface="+mn-lt"/>
                          </a:rPr>
                          <m:t>𝑝</m:t>
                        </m:r>
                      </m:e>
                      <m:sub>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Cambria Math" panose="02040503050406030204" pitchFamily="18" charset="0"/>
                                <a:cs typeface="+mn-lt"/>
                              </a:rPr>
                              <m:t>𝑇</m:t>
                            </m:r>
                          </m:sub>
                        </m:sSub>
                      </m:sub>
                    </m:sSub>
                    <m:d>
                      <m:dPr>
                        <m:ctrlPr>
                          <a:rPr lang="en-US" sz="2000" i="1">
                            <a:latin typeface="Cambria Math" panose="02040503050406030204" pitchFamily="18" charset="0"/>
                            <a:ea typeface="+mn-lt"/>
                            <a:cs typeface="+mn-lt"/>
                          </a:rPr>
                        </m:ctrlPr>
                      </m:dPr>
                      <m:e>
                        <m:r>
                          <a:rPr lang="en-US" sz="2000" i="1">
                            <a:latin typeface="Cambria Math" panose="02040503050406030204" pitchFamily="18" charset="0"/>
                            <a:ea typeface="+mn-lt"/>
                            <a:cs typeface="+mn-lt"/>
                          </a:rPr>
                          <m:t>𝑥</m:t>
                        </m:r>
                      </m:e>
                    </m:d>
                    <m:r>
                      <a:rPr lang="en-US" sz="2000" i="1">
                        <a:latin typeface="Cambria Math" panose="02040503050406030204" pitchFamily="18" charset="0"/>
                        <a:ea typeface="Cambria Math" panose="02040503050406030204" pitchFamily="18" charset="0"/>
                        <a:cs typeface="+mn-lt"/>
                      </a:rPr>
                      <m:t>≈</m:t>
                    </m:r>
                    <m:r>
                      <a:rPr lang="en-US" sz="2000" b="0" i="1" smtClean="0">
                        <a:latin typeface="Cambria Math" panose="02040503050406030204" pitchFamily="18" charset="0"/>
                        <a:ea typeface="Cambria Math" panose="02040503050406030204" pitchFamily="18" charset="0"/>
                        <a:cs typeface="+mn-lt"/>
                      </a:rPr>
                      <m:t> </m:t>
                    </m:r>
                    <m:r>
                      <a:rPr lang="en-US" sz="2000" b="0" i="1" smtClean="0">
                        <a:latin typeface="Cambria Math" panose="02040503050406030204" pitchFamily="18" charset="0"/>
                        <a:ea typeface="Cambria Math" panose="02040503050406030204" pitchFamily="18" charset="0"/>
                        <a:cs typeface="+mn-lt"/>
                      </a:rPr>
                      <m:t>𝒩</m:t>
                    </m:r>
                    <m:r>
                      <a:rPr lang="en-US" sz="2000" b="0" i="1" smtClean="0">
                        <a:latin typeface="Cambria Math" panose="02040503050406030204" pitchFamily="18" charset="0"/>
                        <a:ea typeface="Cambria Math" panose="02040503050406030204" pitchFamily="18" charset="0"/>
                        <a:cs typeface="+mn-lt"/>
                      </a:rPr>
                      <m:t>(0, </m:t>
                    </m:r>
                    <m:r>
                      <a:rPr lang="en-US" sz="2000" b="0" i="1" smtClean="0">
                        <a:latin typeface="Cambria Math" panose="02040503050406030204" pitchFamily="18" charset="0"/>
                        <a:ea typeface="Cambria Math" panose="02040503050406030204" pitchFamily="18" charset="0"/>
                        <a:cs typeface="+mn-lt"/>
                      </a:rPr>
                      <m:t>𝐼</m:t>
                    </m:r>
                    <m:r>
                      <a:rPr lang="en-US" sz="2000" b="0" i="1" smtClean="0">
                        <a:latin typeface="Cambria Math" panose="02040503050406030204" pitchFamily="18" charset="0"/>
                        <a:ea typeface="Cambria Math" panose="02040503050406030204" pitchFamily="18" charset="0"/>
                        <a:cs typeface="+mn-lt"/>
                      </a:rPr>
                      <m:t>)</m:t>
                    </m:r>
                  </m:oMath>
                </a14:m>
                <a:endParaRPr lang="en-US" sz="2000" dirty="0">
                  <a:cs typeface="Calibri"/>
                </a:endParaRPr>
              </a:p>
              <a:p>
                <a:pPr marL="742950" lvl="1" indent="-285750">
                  <a:buFont typeface="Courier New"/>
                  <a:buChar char="o"/>
                </a:pPr>
                <a:endParaRPr lang="en-US" sz="2000" dirty="0">
                  <a:cs typeface="Calibri"/>
                </a:endParaRPr>
              </a:p>
              <a:p>
                <a:pPr lvl="1"/>
                <a:endParaRPr lang="en-US" sz="2000" dirty="0">
                  <a:ea typeface="+mn-lt"/>
                  <a:cs typeface="+mn-lt"/>
                </a:endParaRPr>
              </a:p>
              <a:p>
                <a:pPr marL="285750" indent="-285750">
                  <a:buFont typeface="Arial"/>
                  <a:buChar char="•"/>
                </a:pPr>
                <a:r>
                  <a:rPr lang="en-US" sz="2000" dirty="0">
                    <a:ea typeface="+mn-lt"/>
                    <a:cs typeface="+mn-lt"/>
                  </a:rPr>
                  <a:t>And the forward process, i.e. noise perturbation:</a:t>
                </a:r>
              </a:p>
              <a:p>
                <a:pPr marL="285750" indent="-285750">
                  <a:buFont typeface="Arial"/>
                  <a:buChar char="•"/>
                </a:pPr>
                <a:endParaRPr lang="en-US" sz="2000" dirty="0">
                  <a:ea typeface="+mn-lt"/>
                  <a:cs typeface="+mn-lt"/>
                </a:endParaRPr>
              </a:p>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mn-lt"/>
                              <a:cs typeface="+mn-lt"/>
                            </a:rPr>
                            <m:t>𝑝</m:t>
                          </m:r>
                        </m:e>
                        <m:sub>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Cambria Math" panose="02040503050406030204" pitchFamily="18" charset="0"/>
                                  <a:cs typeface="+mn-lt"/>
                                </a:rPr>
                                <m:t>𝑡</m:t>
                              </m:r>
                            </m:sub>
                          </m:sSub>
                        </m:sub>
                      </m:sSub>
                      <m:d>
                        <m:dPr>
                          <m:ctrlPr>
                            <a:rPr lang="en-US" sz="2000" i="1">
                              <a:latin typeface="Cambria Math" panose="02040503050406030204" pitchFamily="18" charset="0"/>
                              <a:ea typeface="+mn-lt"/>
                              <a:cs typeface="+mn-lt"/>
                            </a:rPr>
                          </m:ctrlPr>
                        </m:dPr>
                        <m:e>
                          <m:sSub>
                            <m:sSubPr>
                              <m:ctrlPr>
                                <a:rPr lang="en-US" sz="2000" i="1" smtClean="0">
                                  <a:latin typeface="Cambria Math" panose="02040503050406030204" pitchFamily="18" charset="0"/>
                                  <a:ea typeface="+mn-lt"/>
                                  <a:cs typeface="+mn-lt"/>
                                </a:rPr>
                              </m:ctrlPr>
                            </m:sSubPr>
                            <m:e>
                              <m:r>
                                <a:rPr lang="en-US" sz="2000" b="0" i="1" smtClean="0">
                                  <a:latin typeface="Cambria Math" panose="02040503050406030204" pitchFamily="18" charset="0"/>
                                  <a:ea typeface="+mn-lt"/>
                                  <a:cs typeface="+mn-lt"/>
                                </a:rPr>
                                <m:t>𝑥</m:t>
                              </m:r>
                            </m:e>
                            <m:sub>
                              <m:r>
                                <a:rPr lang="en-US" sz="2000" b="0" i="1" smtClean="0">
                                  <a:latin typeface="Cambria Math" panose="02040503050406030204" pitchFamily="18" charset="0"/>
                                  <a:ea typeface="+mn-lt"/>
                                  <a:cs typeface="+mn-lt"/>
                                </a:rPr>
                                <m:t>𝑡</m:t>
                              </m:r>
                            </m:sub>
                          </m:sSub>
                          <m:r>
                            <a:rPr lang="en-US" sz="2000" b="0" i="1" smtClean="0">
                              <a:latin typeface="Cambria Math" panose="02040503050406030204" pitchFamily="18" charset="0"/>
                              <a:ea typeface="+mn-lt"/>
                              <a:cs typeface="+mn-lt"/>
                            </a:rPr>
                            <m:t>| </m:t>
                          </m:r>
                          <m:r>
                            <a:rPr lang="en-US" sz="2000" b="0" i="1" smtClean="0">
                              <a:latin typeface="Cambria Math" panose="02040503050406030204" pitchFamily="18" charset="0"/>
                              <a:ea typeface="+mn-lt"/>
                              <a:cs typeface="+mn-lt"/>
                            </a:rPr>
                            <m:t>𝑥</m:t>
                          </m:r>
                        </m:e>
                      </m:d>
                      <m:r>
                        <a:rPr lang="en-US" sz="2000" b="0" i="1" smtClean="0">
                          <a:latin typeface="Cambria Math" panose="02040503050406030204" pitchFamily="18" charset="0"/>
                          <a:ea typeface="+mn-lt"/>
                          <a:cs typeface="+mn-lt"/>
                        </a:rPr>
                        <m:t>=</m:t>
                      </m:r>
                      <m:r>
                        <a:rPr lang="en-US" sz="2000" i="1">
                          <a:latin typeface="Cambria Math" panose="02040503050406030204" pitchFamily="18" charset="0"/>
                          <a:ea typeface="Cambria Math" panose="02040503050406030204" pitchFamily="18" charset="0"/>
                          <a:cs typeface="+mn-lt"/>
                        </a:rPr>
                        <m:t>𝒩</m:t>
                      </m:r>
                      <m:d>
                        <m:dPr>
                          <m:ctrlPr>
                            <a:rPr lang="en-US" sz="2000" i="1">
                              <a:latin typeface="Cambria Math" panose="02040503050406030204" pitchFamily="18" charset="0"/>
                              <a:ea typeface="Cambria Math" panose="02040503050406030204" pitchFamily="18" charset="0"/>
                              <a:cs typeface="+mn-lt"/>
                            </a:rPr>
                          </m:ctrlPr>
                        </m:dPr>
                        <m:e>
                          <m:sSub>
                            <m:sSubPr>
                              <m:ctrlPr>
                                <a:rPr lang="en-US" sz="2000" i="1" smtClean="0">
                                  <a:latin typeface="Cambria Math" panose="02040503050406030204" pitchFamily="18" charset="0"/>
                                  <a:ea typeface="Cambria Math" panose="02040503050406030204" pitchFamily="18" charset="0"/>
                                  <a:cs typeface="+mn-lt"/>
                                </a:rPr>
                              </m:ctrlPr>
                            </m:sSubPr>
                            <m:e>
                              <m:r>
                                <a:rPr lang="en-US" sz="2000" b="0" i="1" smtClean="0">
                                  <a:latin typeface="Cambria Math" panose="02040503050406030204" pitchFamily="18" charset="0"/>
                                  <a:ea typeface="Cambria Math" panose="02040503050406030204" pitchFamily="18" charset="0"/>
                                  <a:cs typeface="+mn-lt"/>
                                </a:rPr>
                                <m:t>𝑥</m:t>
                              </m:r>
                            </m:e>
                            <m:sub>
                              <m:r>
                                <a:rPr lang="en-US" sz="2000" b="0" i="1" smtClean="0">
                                  <a:latin typeface="Cambria Math" panose="02040503050406030204" pitchFamily="18" charset="0"/>
                                  <a:ea typeface="Cambria Math" panose="02040503050406030204" pitchFamily="18" charset="0"/>
                                  <a:cs typeface="+mn-lt"/>
                                </a:rPr>
                                <m:t>𝑡</m:t>
                              </m:r>
                            </m:sub>
                          </m:sSub>
                          <m:r>
                            <a:rPr lang="en-US" sz="2000" b="0" i="1" smtClean="0">
                              <a:latin typeface="Cambria Math" panose="02040503050406030204" pitchFamily="18" charset="0"/>
                              <a:ea typeface="Cambria Math" panose="02040503050406030204" pitchFamily="18" charset="0"/>
                              <a:cs typeface="+mn-lt"/>
                            </a:rPr>
                            <m:t>;</m:t>
                          </m:r>
                          <m:r>
                            <a:rPr lang="en-US" sz="2000" b="0" i="1" smtClean="0">
                              <a:latin typeface="Cambria Math" panose="02040503050406030204" pitchFamily="18" charset="0"/>
                              <a:ea typeface="Cambria Math" panose="02040503050406030204" pitchFamily="18" charset="0"/>
                              <a:cs typeface="+mn-lt"/>
                            </a:rPr>
                            <m:t>𝑥</m:t>
                          </m:r>
                          <m:r>
                            <a:rPr lang="en-US" sz="2000" b="0" i="1" smtClean="0">
                              <a:latin typeface="Cambria Math" panose="02040503050406030204" pitchFamily="18" charset="0"/>
                              <a:ea typeface="Cambria Math" panose="02040503050406030204" pitchFamily="18" charset="0"/>
                              <a:cs typeface="+mn-lt"/>
                            </a:rPr>
                            <m:t>, </m:t>
                          </m:r>
                          <m:sSubSup>
                            <m:sSubSupPr>
                              <m:ctrlPr>
                                <a:rPr lang="en-US" sz="2000" b="0" i="1" smtClean="0">
                                  <a:latin typeface="Cambria Math" panose="02040503050406030204" pitchFamily="18" charset="0"/>
                                  <a:ea typeface="Cambria Math" panose="02040503050406030204" pitchFamily="18" charset="0"/>
                                  <a:cs typeface="+mn-lt"/>
                                </a:rPr>
                              </m:ctrlPr>
                            </m:sSubSupPr>
                            <m:e>
                              <m:r>
                                <a:rPr lang="en-US" sz="2000" b="0" i="1" smtClean="0">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Cambria Math" panose="02040503050406030204" pitchFamily="18" charset="0"/>
                                  <a:cs typeface="+mn-lt"/>
                                </a:rPr>
                                <m:t>𝑡</m:t>
                              </m:r>
                            </m:sub>
                            <m:sup>
                              <m:r>
                                <a:rPr lang="en-US" sz="2000" b="0" i="1" smtClean="0">
                                  <a:latin typeface="Cambria Math" panose="02040503050406030204" pitchFamily="18" charset="0"/>
                                  <a:ea typeface="Cambria Math" panose="02040503050406030204" pitchFamily="18" charset="0"/>
                                  <a:cs typeface="+mn-lt"/>
                                </a:rPr>
                                <m:t>2</m:t>
                              </m:r>
                            </m:sup>
                          </m:sSubSup>
                          <m:r>
                            <a:rPr lang="en-US" sz="2000" b="0" i="1" smtClean="0">
                              <a:latin typeface="Cambria Math" panose="02040503050406030204" pitchFamily="18" charset="0"/>
                              <a:ea typeface="Cambria Math" panose="02040503050406030204" pitchFamily="18" charset="0"/>
                              <a:cs typeface="+mn-lt"/>
                            </a:rPr>
                            <m:t>⋅</m:t>
                          </m:r>
                          <m:r>
                            <a:rPr lang="en-US" sz="2000" b="0" i="1" smtClean="0">
                              <a:latin typeface="Cambria Math" panose="02040503050406030204" pitchFamily="18" charset="0"/>
                              <a:ea typeface="Cambria Math" panose="02040503050406030204" pitchFamily="18" charset="0"/>
                              <a:cs typeface="+mn-lt"/>
                            </a:rPr>
                            <m:t>𝐼</m:t>
                          </m:r>
                        </m:e>
                      </m:d>
                      <m:r>
                        <a:rPr lang="en-US" sz="2000" b="0" i="1" smtClean="0">
                          <a:latin typeface="Cambria Math" panose="02040503050406030204" pitchFamily="18" charset="0"/>
                          <a:ea typeface="Cambria Math" panose="02040503050406030204" pitchFamily="18" charset="0"/>
                          <a:cs typeface="+mn-lt"/>
                        </a:rPr>
                        <m:t>= </m:t>
                      </m:r>
                      <m:f>
                        <m:fPr>
                          <m:ctrlPr>
                            <a:rPr lang="en-US" sz="2000" b="0" i="1" smtClean="0">
                              <a:latin typeface="Cambria Math" panose="02040503050406030204" pitchFamily="18" charset="0"/>
                              <a:ea typeface="Cambria Math" panose="02040503050406030204" pitchFamily="18" charset="0"/>
                              <a:cs typeface="+mn-lt"/>
                            </a:rPr>
                          </m:ctrlPr>
                        </m:fPr>
                        <m:num>
                          <m:r>
                            <a:rPr lang="en-US" sz="2000" b="0" i="1" smtClean="0">
                              <a:latin typeface="Cambria Math" panose="02040503050406030204" pitchFamily="18" charset="0"/>
                              <a:ea typeface="Cambria Math" panose="02040503050406030204" pitchFamily="18" charset="0"/>
                              <a:cs typeface="+mn-lt"/>
                            </a:rPr>
                            <m:t>1</m:t>
                          </m:r>
                        </m:num>
                        <m:den>
                          <m:sSub>
                            <m:sSubPr>
                              <m:ctrlPr>
                                <a:rPr lang="en-US" sz="2000" b="0" i="1" smtClean="0">
                                  <a:latin typeface="Cambria Math" panose="02040503050406030204" pitchFamily="18" charset="0"/>
                                  <a:ea typeface="Cambria Math" panose="02040503050406030204" pitchFamily="18" charset="0"/>
                                  <a:cs typeface="+mn-lt"/>
                                </a:rPr>
                              </m:ctrlPr>
                            </m:sSubPr>
                            <m:e>
                              <m:r>
                                <a:rPr lang="en-US" sz="2000" b="0" i="1" smtClean="0">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Cambria Math" panose="02040503050406030204" pitchFamily="18" charset="0"/>
                                  <a:cs typeface="+mn-lt"/>
                                </a:rPr>
                                <m:t>𝑡</m:t>
                              </m:r>
                            </m:sub>
                          </m:sSub>
                          <m:r>
                            <a:rPr lang="en-US" sz="2000" b="0" i="1" smtClean="0">
                              <a:latin typeface="Cambria Math" panose="02040503050406030204" pitchFamily="18" charset="0"/>
                              <a:ea typeface="Cambria Math" panose="02040503050406030204" pitchFamily="18" charset="0"/>
                              <a:cs typeface="+mn-lt"/>
                            </a:rPr>
                            <m:t>⋅</m:t>
                          </m:r>
                          <m:rad>
                            <m:radPr>
                              <m:degHide m:val="on"/>
                              <m:ctrlPr>
                                <a:rPr lang="en-US" sz="2000" b="0" i="1" smtClean="0">
                                  <a:latin typeface="Cambria Math" panose="02040503050406030204" pitchFamily="18" charset="0"/>
                                  <a:ea typeface="Cambria Math" panose="02040503050406030204" pitchFamily="18" charset="0"/>
                                  <a:cs typeface="+mn-lt"/>
                                </a:rPr>
                              </m:ctrlPr>
                            </m:radPr>
                            <m:deg/>
                            <m:e>
                              <m:r>
                                <a:rPr lang="en-US" sz="2000" b="0" i="1" smtClean="0">
                                  <a:latin typeface="Cambria Math" panose="02040503050406030204" pitchFamily="18" charset="0"/>
                                  <a:ea typeface="Cambria Math" panose="02040503050406030204" pitchFamily="18" charset="0"/>
                                  <a:cs typeface="+mn-lt"/>
                                </a:rPr>
                                <m:t>2</m:t>
                              </m:r>
                              <m:r>
                                <a:rPr lang="en-US" sz="2000" b="0" i="1" smtClean="0">
                                  <a:latin typeface="Cambria Math" panose="02040503050406030204" pitchFamily="18" charset="0"/>
                                  <a:ea typeface="Cambria Math" panose="02040503050406030204" pitchFamily="18" charset="0"/>
                                  <a:cs typeface="+mn-lt"/>
                                </a:rPr>
                                <m:t>𝜋</m:t>
                              </m:r>
                            </m:e>
                          </m:rad>
                        </m:den>
                      </m:f>
                      <m:r>
                        <a:rPr lang="en-US" sz="2000" b="0" i="1" smtClean="0">
                          <a:latin typeface="Cambria Math" panose="02040503050406030204" pitchFamily="18" charset="0"/>
                          <a:ea typeface="Cambria Math" panose="02040503050406030204" pitchFamily="18" charset="0"/>
                          <a:cs typeface="+mn-lt"/>
                        </a:rPr>
                        <m:t> ⋅</m:t>
                      </m:r>
                      <m:r>
                        <m:rPr>
                          <m:sty m:val="p"/>
                        </m:rPr>
                        <a:rPr lang="en-US" sz="2000" b="0" i="0" smtClean="0">
                          <a:latin typeface="Cambria Math" panose="02040503050406030204" pitchFamily="18" charset="0"/>
                          <a:ea typeface="Cambria Math" panose="02040503050406030204" pitchFamily="18" charset="0"/>
                          <a:cs typeface="+mn-lt"/>
                        </a:rPr>
                        <m:t>exp</m:t>
                      </m:r>
                      <m:r>
                        <a:rPr lang="en-US" sz="2000" b="0" i="1" smtClean="0">
                          <a:latin typeface="Cambria Math" panose="02040503050406030204" pitchFamily="18" charset="0"/>
                          <a:ea typeface="Cambria Math" panose="02040503050406030204" pitchFamily="18" charset="0"/>
                          <a:cs typeface="+mn-lt"/>
                        </a:rPr>
                        <m:t>⁡</m:t>
                      </m:r>
                      <m:d>
                        <m:dPr>
                          <m:ctrlPr>
                            <a:rPr lang="en-US" sz="2000" b="0" i="1" smtClean="0">
                              <a:latin typeface="Cambria Math" panose="02040503050406030204" pitchFamily="18" charset="0"/>
                              <a:ea typeface="Cambria Math" panose="02040503050406030204" pitchFamily="18" charset="0"/>
                              <a:cs typeface="+mn-lt"/>
                            </a:rPr>
                          </m:ctrlPr>
                        </m:dPr>
                        <m:e>
                          <m:f>
                            <m:fPr>
                              <m:ctrlPr>
                                <a:rPr lang="en-US" sz="2000" b="0" i="1" smtClean="0">
                                  <a:latin typeface="Cambria Math" panose="02040503050406030204" pitchFamily="18" charset="0"/>
                                  <a:ea typeface="Cambria Math" panose="02040503050406030204" pitchFamily="18" charset="0"/>
                                  <a:cs typeface="+mn-lt"/>
                                </a:rPr>
                              </m:ctrlPr>
                            </m:fPr>
                            <m:num>
                              <m:r>
                                <a:rPr lang="en-US" sz="2000" b="0" i="1" smtClean="0">
                                  <a:latin typeface="Cambria Math" panose="02040503050406030204" pitchFamily="18" charset="0"/>
                                  <a:ea typeface="Cambria Math" panose="02040503050406030204" pitchFamily="18" charset="0"/>
                                  <a:cs typeface="+mn-lt"/>
                                </a:rPr>
                                <m:t>−1</m:t>
                              </m:r>
                            </m:num>
                            <m:den>
                              <m:r>
                                <a:rPr lang="en-US" sz="2000" b="0" i="1" smtClean="0">
                                  <a:latin typeface="Cambria Math" panose="02040503050406030204" pitchFamily="18" charset="0"/>
                                  <a:ea typeface="Cambria Math" panose="02040503050406030204" pitchFamily="18" charset="0"/>
                                  <a:cs typeface="+mn-lt"/>
                                </a:rPr>
                                <m:t>2</m:t>
                              </m:r>
                            </m:den>
                          </m:f>
                          <m:r>
                            <a:rPr lang="en-US" sz="2000" b="0" i="1" smtClean="0">
                              <a:latin typeface="Cambria Math" panose="02040503050406030204" pitchFamily="18" charset="0"/>
                              <a:ea typeface="Cambria Math" panose="02040503050406030204" pitchFamily="18" charset="0"/>
                              <a:cs typeface="+mn-lt"/>
                            </a:rPr>
                            <m:t> ⋅</m:t>
                          </m:r>
                          <m:sSup>
                            <m:sSupPr>
                              <m:ctrlPr>
                                <a:rPr lang="en-US" sz="2000" b="0" i="1" smtClean="0">
                                  <a:latin typeface="Cambria Math" panose="02040503050406030204" pitchFamily="18" charset="0"/>
                                  <a:ea typeface="Cambria Math" panose="02040503050406030204" pitchFamily="18" charset="0"/>
                                  <a:cs typeface="+mn-lt"/>
                                </a:rPr>
                              </m:ctrlPr>
                            </m:sSupPr>
                            <m:e>
                              <m:d>
                                <m:dPr>
                                  <m:ctrlPr>
                                    <a:rPr lang="en-US" sz="2000" i="1">
                                      <a:latin typeface="Cambria Math" panose="02040503050406030204" pitchFamily="18" charset="0"/>
                                      <a:ea typeface="Cambria Math" panose="02040503050406030204" pitchFamily="18" charset="0"/>
                                      <a:cs typeface="+mn-lt"/>
                                    </a:rPr>
                                  </m:ctrlPr>
                                </m:dPr>
                                <m:e>
                                  <m:f>
                                    <m:fPr>
                                      <m:ctrlPr>
                                        <a:rPr lang="en-US" sz="2000" i="1">
                                          <a:latin typeface="Cambria Math" panose="02040503050406030204" pitchFamily="18" charset="0"/>
                                          <a:ea typeface="Cambria Math" panose="02040503050406030204" pitchFamily="18" charset="0"/>
                                          <a:cs typeface="+mn-lt"/>
                                        </a:rPr>
                                      </m:ctrlPr>
                                    </m:fPr>
                                    <m:num>
                                      <m:sSub>
                                        <m:sSubPr>
                                          <m:ctrlPr>
                                            <a:rPr lang="en-US" sz="2000" i="1">
                                              <a:latin typeface="Cambria Math" panose="02040503050406030204" pitchFamily="18" charset="0"/>
                                              <a:ea typeface="Cambria Math" panose="02040503050406030204" pitchFamily="18" charset="0"/>
                                              <a:cs typeface="+mn-lt"/>
                                            </a:rPr>
                                          </m:ctrlPr>
                                        </m:sSubPr>
                                        <m:e>
                                          <m:r>
                                            <a:rPr lang="en-US" sz="2000" i="1">
                                              <a:latin typeface="Cambria Math" panose="02040503050406030204" pitchFamily="18" charset="0"/>
                                              <a:ea typeface="Cambria Math" panose="02040503050406030204" pitchFamily="18" charset="0"/>
                                              <a:cs typeface="+mn-lt"/>
                                            </a:rPr>
                                            <m:t>𝑥</m:t>
                                          </m:r>
                                        </m:e>
                                        <m:sub>
                                          <m:r>
                                            <a:rPr lang="en-US" sz="2000" i="1">
                                              <a:latin typeface="Cambria Math" panose="02040503050406030204" pitchFamily="18" charset="0"/>
                                              <a:ea typeface="Cambria Math" panose="02040503050406030204" pitchFamily="18" charset="0"/>
                                              <a:cs typeface="+mn-lt"/>
                                            </a:rPr>
                                            <m:t>𝑡</m:t>
                                          </m:r>
                                          <m:r>
                                            <a:rPr lang="en-US" sz="2000" i="1">
                                              <a:latin typeface="Cambria Math" panose="02040503050406030204" pitchFamily="18" charset="0"/>
                                              <a:ea typeface="Cambria Math" panose="02040503050406030204" pitchFamily="18" charset="0"/>
                                              <a:cs typeface="+mn-lt"/>
                                            </a:rPr>
                                            <m:t> </m:t>
                                          </m:r>
                                        </m:sub>
                                      </m:sSub>
                                      <m:r>
                                        <a:rPr lang="en-US" sz="2000" i="1">
                                          <a:latin typeface="Cambria Math" panose="02040503050406030204" pitchFamily="18" charset="0"/>
                                          <a:ea typeface="Cambria Math" panose="02040503050406030204" pitchFamily="18" charset="0"/>
                                          <a:cs typeface="+mn-lt"/>
                                        </a:rPr>
                                        <m:t>−</m:t>
                                      </m:r>
                                      <m:r>
                                        <a:rPr lang="en-US" sz="2000" i="1">
                                          <a:latin typeface="Cambria Math" panose="02040503050406030204" pitchFamily="18" charset="0"/>
                                          <a:ea typeface="Cambria Math" panose="02040503050406030204" pitchFamily="18" charset="0"/>
                                          <a:cs typeface="+mn-lt"/>
                                        </a:rPr>
                                        <m:t>𝑥</m:t>
                                      </m:r>
                                    </m:num>
                                    <m:den>
                                      <m:sSub>
                                        <m:sSubPr>
                                          <m:ctrlPr>
                                            <a:rPr lang="en-US" sz="2000" i="1">
                                              <a:latin typeface="Cambria Math" panose="02040503050406030204" pitchFamily="18" charset="0"/>
                                              <a:ea typeface="Cambria Math" panose="02040503050406030204" pitchFamily="18" charset="0"/>
                                              <a:cs typeface="+mn-lt"/>
                                            </a:rPr>
                                          </m:ctrlPr>
                                        </m:sSubPr>
                                        <m:e>
                                          <m:r>
                                            <a:rPr lang="en-US" sz="2000" i="1">
                                              <a:latin typeface="Cambria Math" panose="02040503050406030204" pitchFamily="18" charset="0"/>
                                              <a:ea typeface="Cambria Math" panose="02040503050406030204" pitchFamily="18" charset="0"/>
                                              <a:cs typeface="+mn-lt"/>
                                            </a:rPr>
                                            <m:t>𝜎</m:t>
                                          </m:r>
                                        </m:e>
                                        <m:sub>
                                          <m:r>
                                            <a:rPr lang="en-US" sz="2000" i="1">
                                              <a:latin typeface="Cambria Math" panose="02040503050406030204" pitchFamily="18" charset="0"/>
                                              <a:ea typeface="Cambria Math" panose="02040503050406030204" pitchFamily="18" charset="0"/>
                                              <a:cs typeface="+mn-lt"/>
                                            </a:rPr>
                                            <m:t>𝑡</m:t>
                                          </m:r>
                                        </m:sub>
                                      </m:sSub>
                                    </m:den>
                                  </m:f>
                                </m:e>
                              </m:d>
                            </m:e>
                            <m:sup>
                              <m:r>
                                <a:rPr lang="en-US" sz="2000" b="0" i="1" smtClean="0">
                                  <a:latin typeface="Cambria Math" panose="02040503050406030204" pitchFamily="18" charset="0"/>
                                  <a:ea typeface="Cambria Math" panose="02040503050406030204" pitchFamily="18" charset="0"/>
                                  <a:cs typeface="+mn-lt"/>
                                </a:rPr>
                                <m:t>2</m:t>
                              </m:r>
                            </m:sup>
                          </m:sSup>
                        </m:e>
                      </m:d>
                    </m:oMath>
                  </m:oMathPara>
                </a14:m>
                <a:endParaRPr lang="en-US" sz="2000" dirty="0">
                  <a:ea typeface="+mn-lt"/>
                  <a:cs typeface="+mn-lt"/>
                </a:endParaRPr>
              </a:p>
              <a:p>
                <a:pPr marL="285750" indent="-285750">
                  <a:buFont typeface="Arial"/>
                  <a:buChar char="•"/>
                </a:pPr>
                <a:endParaRPr lang="en-US" sz="2000" dirty="0">
                  <a:ea typeface="+mn-lt"/>
                  <a:cs typeface="+mn-lt"/>
                </a:endParaRPr>
              </a:p>
              <a:p>
                <a:pPr marL="285750" indent="-285750">
                  <a:buFont typeface="Arial"/>
                  <a:buChar char="•"/>
                </a:pPr>
                <a:r>
                  <a:rPr lang="en-US" sz="2000" dirty="0">
                    <a:ea typeface="+mn-lt"/>
                    <a:cs typeface="+mn-lt"/>
                  </a:rPr>
                  <a:t>The gradient can be written as:</a:t>
                </a:r>
              </a:p>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cs typeface="+mn-lt"/>
                            </a:rPr>
                          </m:ctrlPr>
                        </m:sSubPr>
                        <m:e>
                          <m:r>
                            <m:rPr>
                              <m:sty m:val="p"/>
                            </m:rPr>
                            <a:rPr lang="en-US" sz="2000" i="1">
                              <a:latin typeface="Cambria Math" panose="02040503050406030204" pitchFamily="18" charset="0"/>
                              <a:ea typeface="Cambria Math" panose="02040503050406030204" pitchFamily="18" charset="0"/>
                              <a:cs typeface="+mn-lt"/>
                            </a:rPr>
                            <m:t>∇</m:t>
                          </m:r>
                        </m:e>
                        <m:sub>
                          <m:sSub>
                            <m:sSubPr>
                              <m:ctrlPr>
                                <a:rPr lang="en-US" sz="2000" i="1" smtClean="0">
                                  <a:latin typeface="Cambria Math" panose="02040503050406030204" pitchFamily="18" charset="0"/>
                                  <a:ea typeface="Cambria Math" panose="02040503050406030204" pitchFamily="18" charset="0"/>
                                  <a:cs typeface="+mn-lt"/>
                                </a:rPr>
                              </m:ctrlPr>
                            </m:sSubPr>
                            <m:e>
                              <m:r>
                                <a:rPr lang="en-US" sz="2000" b="0" i="1" smtClean="0">
                                  <a:latin typeface="Cambria Math" panose="02040503050406030204" pitchFamily="18" charset="0"/>
                                  <a:ea typeface="Cambria Math" panose="02040503050406030204" pitchFamily="18" charset="0"/>
                                  <a:cs typeface="+mn-lt"/>
                                </a:rPr>
                                <m:t>𝑥</m:t>
                              </m:r>
                            </m:e>
                            <m:sub>
                              <m:r>
                                <a:rPr lang="en-US" sz="2000" b="0" i="1" smtClean="0">
                                  <a:latin typeface="Cambria Math" panose="02040503050406030204" pitchFamily="18" charset="0"/>
                                  <a:ea typeface="Cambria Math" panose="02040503050406030204" pitchFamily="18" charset="0"/>
                                  <a:cs typeface="+mn-lt"/>
                                </a:rPr>
                                <m:t>𝑡</m:t>
                              </m:r>
                            </m:sub>
                          </m:sSub>
                        </m:sub>
                      </m:sSub>
                      <m:func>
                        <m:funcPr>
                          <m:ctrlPr>
                            <a:rPr lang="en-US" sz="2000" b="0" i="1" smtClean="0">
                              <a:latin typeface="Cambria Math" panose="02040503050406030204" pitchFamily="18" charset="0"/>
                              <a:ea typeface="Cambria Math" panose="02040503050406030204" pitchFamily="18" charset="0"/>
                              <a:cs typeface="+mn-lt"/>
                            </a:rPr>
                          </m:ctrlPr>
                        </m:funcPr>
                        <m:fName>
                          <m:r>
                            <m:rPr>
                              <m:sty m:val="p"/>
                            </m:rPr>
                            <a:rPr lang="en-US" sz="2000" b="0" i="0" smtClean="0">
                              <a:latin typeface="Cambria Math" panose="02040503050406030204" pitchFamily="18" charset="0"/>
                              <a:ea typeface="Cambria Math" panose="02040503050406030204" pitchFamily="18" charset="0"/>
                              <a:cs typeface="+mn-lt"/>
                            </a:rPr>
                            <m:t>log</m:t>
                          </m:r>
                        </m:fName>
                        <m:e>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mn-lt"/>
                                  <a:cs typeface="+mn-lt"/>
                                </a:rPr>
                                <m:t>𝑝</m:t>
                              </m:r>
                            </m:e>
                            <m:sub>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Cambria Math" panose="02040503050406030204" pitchFamily="18" charset="0"/>
                                      <a:cs typeface="+mn-lt"/>
                                    </a:rPr>
                                    <m:t>𝜎</m:t>
                                  </m:r>
                                </m:e>
                                <m:sub>
                                  <m:r>
                                    <a:rPr lang="en-US" sz="2000" i="1">
                                      <a:latin typeface="Cambria Math" panose="02040503050406030204" pitchFamily="18" charset="0"/>
                                      <a:ea typeface="Cambria Math" panose="02040503050406030204" pitchFamily="18" charset="0"/>
                                      <a:cs typeface="+mn-lt"/>
                                    </a:rPr>
                                    <m:t>𝑡</m:t>
                                  </m:r>
                                </m:sub>
                              </m:sSub>
                            </m:sub>
                          </m:sSub>
                          <m:d>
                            <m:dPr>
                              <m:ctrlPr>
                                <a:rPr lang="en-US" sz="2000" i="1">
                                  <a:latin typeface="Cambria Math" panose="02040503050406030204" pitchFamily="18" charset="0"/>
                                  <a:ea typeface="+mn-lt"/>
                                  <a:cs typeface="+mn-lt"/>
                                </a:rPr>
                              </m:ctrlPr>
                            </m:dPr>
                            <m:e>
                              <m:sSub>
                                <m:sSubPr>
                                  <m:ctrlPr>
                                    <a:rPr lang="en-US" sz="2000" i="1">
                                      <a:latin typeface="Cambria Math" panose="02040503050406030204" pitchFamily="18" charset="0"/>
                                      <a:ea typeface="+mn-lt"/>
                                      <a:cs typeface="+mn-lt"/>
                                    </a:rPr>
                                  </m:ctrlPr>
                                </m:sSubPr>
                                <m:e>
                                  <m:r>
                                    <a:rPr lang="en-US" sz="2000" i="1">
                                      <a:latin typeface="Cambria Math" panose="02040503050406030204" pitchFamily="18" charset="0"/>
                                      <a:ea typeface="+mn-lt"/>
                                      <a:cs typeface="+mn-lt"/>
                                    </a:rPr>
                                    <m:t>𝑥</m:t>
                                  </m:r>
                                </m:e>
                                <m:sub>
                                  <m:r>
                                    <a:rPr lang="en-US" sz="2000" i="1">
                                      <a:latin typeface="Cambria Math" panose="02040503050406030204" pitchFamily="18" charset="0"/>
                                      <a:ea typeface="+mn-lt"/>
                                      <a:cs typeface="+mn-lt"/>
                                    </a:rPr>
                                    <m:t>𝑡</m:t>
                                  </m:r>
                                </m:sub>
                              </m:sSub>
                              <m:r>
                                <a:rPr lang="en-US" sz="2000" i="1">
                                  <a:latin typeface="Cambria Math" panose="02040503050406030204" pitchFamily="18" charset="0"/>
                                  <a:ea typeface="+mn-lt"/>
                                  <a:cs typeface="+mn-lt"/>
                                </a:rPr>
                                <m:t>| </m:t>
                              </m:r>
                              <m:r>
                                <a:rPr lang="en-US" sz="2000" i="1">
                                  <a:latin typeface="Cambria Math" panose="02040503050406030204" pitchFamily="18" charset="0"/>
                                  <a:ea typeface="+mn-lt"/>
                                  <a:cs typeface="+mn-lt"/>
                                </a:rPr>
                                <m:t>𝑥</m:t>
                              </m:r>
                            </m:e>
                          </m:d>
                          <m:r>
                            <a:rPr lang="en-US" sz="2000" b="0" i="1" smtClean="0">
                              <a:latin typeface="Cambria Math" panose="02040503050406030204" pitchFamily="18" charset="0"/>
                              <a:ea typeface="+mn-lt"/>
                              <a:cs typeface="+mn-lt"/>
                            </a:rPr>
                            <m:t>=− </m:t>
                          </m:r>
                          <m:f>
                            <m:fPr>
                              <m:ctrlPr>
                                <a:rPr lang="en-US" sz="2000" b="0" i="1" smtClean="0">
                                  <a:latin typeface="Cambria Math" panose="02040503050406030204" pitchFamily="18" charset="0"/>
                                  <a:ea typeface="+mn-lt"/>
                                  <a:cs typeface="+mn-lt"/>
                                </a:rPr>
                              </m:ctrlPr>
                            </m:fPr>
                            <m:num>
                              <m:sSub>
                                <m:sSubPr>
                                  <m:ctrlPr>
                                    <a:rPr lang="en-US" sz="2000" b="0" i="1" smtClean="0">
                                      <a:latin typeface="Cambria Math" panose="02040503050406030204" pitchFamily="18" charset="0"/>
                                      <a:ea typeface="+mn-lt"/>
                                      <a:cs typeface="+mn-lt"/>
                                    </a:rPr>
                                  </m:ctrlPr>
                                </m:sSubPr>
                                <m:e>
                                  <m:r>
                                    <a:rPr lang="en-US" sz="2000" b="0" i="1" smtClean="0">
                                      <a:latin typeface="Cambria Math" panose="02040503050406030204" pitchFamily="18" charset="0"/>
                                      <a:ea typeface="+mn-lt"/>
                                      <a:cs typeface="+mn-lt"/>
                                    </a:rPr>
                                    <m:t>𝑥</m:t>
                                  </m:r>
                                </m:e>
                                <m:sub>
                                  <m:r>
                                    <a:rPr lang="en-US" sz="2000" b="0" i="1" smtClean="0">
                                      <a:latin typeface="Cambria Math" panose="02040503050406030204" pitchFamily="18" charset="0"/>
                                      <a:ea typeface="+mn-lt"/>
                                      <a:cs typeface="+mn-lt"/>
                                    </a:rPr>
                                    <m:t>𝑡</m:t>
                                  </m:r>
                                  <m:r>
                                    <a:rPr lang="en-US" sz="2000" b="0" i="1" smtClean="0">
                                      <a:latin typeface="Cambria Math" panose="02040503050406030204" pitchFamily="18" charset="0"/>
                                      <a:ea typeface="+mn-lt"/>
                                      <a:cs typeface="+mn-lt"/>
                                    </a:rPr>
                                    <m:t> </m:t>
                                  </m:r>
                                </m:sub>
                              </m:sSub>
                              <m:r>
                                <a:rPr lang="en-US" sz="2000" b="0" i="1" smtClean="0">
                                  <a:latin typeface="Cambria Math" panose="02040503050406030204" pitchFamily="18" charset="0"/>
                                  <a:ea typeface="+mn-lt"/>
                                  <a:cs typeface="+mn-lt"/>
                                </a:rPr>
                                <m:t>−</m:t>
                              </m:r>
                              <m:r>
                                <a:rPr lang="en-US" sz="2000" b="0" i="1" smtClean="0">
                                  <a:latin typeface="Cambria Math" panose="02040503050406030204" pitchFamily="18" charset="0"/>
                                  <a:ea typeface="+mn-lt"/>
                                  <a:cs typeface="+mn-lt"/>
                                </a:rPr>
                                <m:t>𝑥</m:t>
                              </m:r>
                            </m:num>
                            <m:den>
                              <m:sSubSup>
                                <m:sSubSupPr>
                                  <m:ctrlPr>
                                    <a:rPr lang="en-US" sz="2000" b="0" i="1" smtClean="0">
                                      <a:latin typeface="Cambria Math" panose="02040503050406030204" pitchFamily="18" charset="0"/>
                                      <a:ea typeface="+mn-lt"/>
                                      <a:cs typeface="+mn-lt"/>
                                    </a:rPr>
                                  </m:ctrlPr>
                                </m:sSubSupPr>
                                <m:e>
                                  <m:r>
                                    <a:rPr lang="en-US" sz="2000" b="0" i="1" smtClean="0">
                                      <a:latin typeface="Cambria Math" panose="02040503050406030204" pitchFamily="18" charset="0"/>
                                      <a:ea typeface="Cambria Math" panose="02040503050406030204" pitchFamily="18" charset="0"/>
                                      <a:cs typeface="+mn-lt"/>
                                    </a:rPr>
                                    <m:t>𝜎</m:t>
                                  </m:r>
                                </m:e>
                                <m:sub>
                                  <m:r>
                                    <a:rPr lang="en-US" sz="2000" b="0" i="1" smtClean="0">
                                      <a:latin typeface="Cambria Math" panose="02040503050406030204" pitchFamily="18" charset="0"/>
                                      <a:ea typeface="+mn-lt"/>
                                      <a:cs typeface="+mn-lt"/>
                                    </a:rPr>
                                    <m:t>𝑡</m:t>
                                  </m:r>
                                </m:sub>
                                <m:sup>
                                  <m:r>
                                    <a:rPr lang="en-US" sz="2000" b="0" i="1" smtClean="0">
                                      <a:latin typeface="Cambria Math" panose="02040503050406030204" pitchFamily="18" charset="0"/>
                                      <a:ea typeface="+mn-lt"/>
                                      <a:cs typeface="+mn-lt"/>
                                    </a:rPr>
                                    <m:t>2</m:t>
                                  </m:r>
                                </m:sup>
                              </m:sSubSup>
                            </m:den>
                          </m:f>
                        </m:e>
                      </m:func>
                    </m:oMath>
                  </m:oMathPara>
                </a14:m>
                <a:endParaRPr lang="en-US" sz="2000" dirty="0">
                  <a:ea typeface="+mn-lt"/>
                  <a:cs typeface="+mn-lt"/>
                </a:endParaRPr>
              </a:p>
              <a:p>
                <a:pPr marL="742950" lvl="1" indent="-285750">
                  <a:buFont typeface="Wingdings"/>
                  <a:buChar char="Ø"/>
                </a:pPr>
                <a:endParaRPr lang="en-US" dirty="0">
                  <a:ea typeface="+mn-lt"/>
                  <a:cs typeface="+mn-lt"/>
                </a:endParaRPr>
              </a:p>
            </p:txBody>
          </p:sp>
        </mc:Choice>
        <mc:Fallback xmlns="">
          <p:sp>
            <p:nvSpPr>
              <p:cNvPr id="2" name="TextBox 1">
                <a:extLst>
                  <a:ext uri="{FF2B5EF4-FFF2-40B4-BE49-F238E27FC236}">
                    <a16:creationId xmlns:a16="http://schemas.microsoft.com/office/drawing/2014/main" id="{A7568EA5-CA02-AF11-E830-7CB58BF0A2C9}"/>
                  </a:ext>
                </a:extLst>
              </p:cNvPr>
              <p:cNvSpPr txBox="1">
                <a:spLocks noRot="1" noChangeAspect="1" noMove="1" noResize="1" noEditPoints="1" noAdjustHandles="1" noChangeArrowheads="1" noChangeShapeType="1" noTextEdit="1"/>
              </p:cNvSpPr>
              <p:nvPr/>
            </p:nvSpPr>
            <p:spPr>
              <a:xfrm>
                <a:off x="1137377" y="1645291"/>
                <a:ext cx="8749226" cy="5212709"/>
              </a:xfrm>
              <a:prstGeom prst="rect">
                <a:avLst/>
              </a:prstGeom>
              <a:blipFill>
                <a:blip r:embed="rId6"/>
                <a:stretch>
                  <a:fillRect l="-580" t="-73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413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animEffect transition="in" filter="fade">
                                      <p:cBhvr>
                                        <p:cTn id="21" dur="500"/>
                                        <p:tgtEl>
                                          <p:spTgt spid="2">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11" end="11"/>
                                            </p:txEl>
                                          </p:spTgt>
                                        </p:tgtEl>
                                        <p:attrNameLst>
                                          <p:attrName>style.visibility</p:attrName>
                                        </p:attrNameLst>
                                      </p:cBhvr>
                                      <p:to>
                                        <p:strVal val="visible"/>
                                      </p:to>
                                    </p:set>
                                    <p:animEffect transition="in" filter="fade">
                                      <p:cBhvr>
                                        <p:cTn id="26" dur="500"/>
                                        <p:tgtEl>
                                          <p:spTgt spid="2">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animEffect transition="in" filter="fade">
                                      <p:cBhvr>
                                        <p:cTn id="2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Noise Conditioned Score Network (NCSNs)</a:t>
            </a:r>
          </a:p>
        </p:txBody>
      </p:sp>
      <p:sp>
        <p:nvSpPr>
          <p:cNvPr id="2" name="TextBox 1">
            <a:extLst>
              <a:ext uri="{FF2B5EF4-FFF2-40B4-BE49-F238E27FC236}">
                <a16:creationId xmlns:a16="http://schemas.microsoft.com/office/drawing/2014/main" id="{A7568EA5-CA02-AF11-E830-7CB58BF0A2C9}"/>
              </a:ext>
            </a:extLst>
          </p:cNvPr>
          <p:cNvSpPr txBox="1"/>
          <p:nvPr/>
        </p:nvSpPr>
        <p:spPr>
          <a:xfrm>
            <a:off x="1165952" y="2056482"/>
            <a:ext cx="8749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Training the NCSN with denoising score matching, the following objective is minimized:</a:t>
            </a:r>
          </a:p>
          <a:p>
            <a:pPr marL="742950" lvl="1" indent="-285750">
              <a:buFont typeface="Wingdings"/>
              <a:buChar char="Ø"/>
            </a:pPr>
            <a:endParaRPr lang="en-US" dirty="0">
              <a:ea typeface="+mn-lt"/>
              <a:cs typeface="+mn-lt"/>
            </a:endParaRP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77336E17-4FA5-E408-5A72-CB8AF6D0A076}"/>
                  </a:ext>
                </a:extLst>
              </p:cNvPr>
              <p:cNvSpPr txBox="1"/>
              <p:nvPr/>
            </p:nvSpPr>
            <p:spPr>
              <a:xfrm>
                <a:off x="3245987" y="2673648"/>
                <a:ext cx="5301771"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𝑑𝑠𝑚</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𝑇</m:t>
                          </m:r>
                        </m:sup>
                        <m:e>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ub>
                          </m:sSub>
                        </m:e>
                      </m:nary>
                      <m:sSubSup>
                        <m:sSubSupPr>
                          <m:ctrlPr>
                            <a:rPr lang="en-US" b="0"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𝑥</m:t>
                                  </m:r>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den>
                              </m:f>
                            </m:e>
                          </m:d>
                        </m:e>
                        <m:sub>
                          <m:r>
                            <a:rPr lang="en-US" b="0" i="1" smtClean="0">
                              <a:latin typeface="Cambria Math" panose="02040503050406030204" pitchFamily="18" charset="0"/>
                              <a:ea typeface="Cambria Math" panose="02040503050406030204" pitchFamily="18" charset="0"/>
                            </a:rPr>
                            <m:t>2</m:t>
                          </m:r>
                        </m:sub>
                        <m:sup>
                          <m:r>
                            <a:rPr lang="en-US" b="0" i="1" smtClean="0">
                              <a:latin typeface="Cambria Math" panose="02040503050406030204" pitchFamily="18" charset="0"/>
                              <a:ea typeface="Cambria Math" panose="02040503050406030204" pitchFamily="18" charset="0"/>
                            </a:rPr>
                            <m:t>2</m:t>
                          </m:r>
                        </m:sup>
                      </m:sSubSup>
                    </m:oMath>
                  </m:oMathPara>
                </a14:m>
                <a:endParaRPr lang="en-US" dirty="0"/>
              </a:p>
            </p:txBody>
          </p:sp>
        </mc:Choice>
        <mc:Fallback xmlns="">
          <p:sp>
            <p:nvSpPr>
              <p:cNvPr id="3" name="CasetăText 2">
                <a:extLst>
                  <a:ext uri="{FF2B5EF4-FFF2-40B4-BE49-F238E27FC236}">
                    <a16:creationId xmlns:a16="http://schemas.microsoft.com/office/drawing/2014/main" id="{77336E17-4FA5-E408-5A72-CB8AF6D0A076}"/>
                  </a:ext>
                </a:extLst>
              </p:cNvPr>
              <p:cNvSpPr txBox="1">
                <a:spLocks noRot="1" noChangeAspect="1" noMove="1" noResize="1" noEditPoints="1" noAdjustHandles="1" noChangeArrowheads="1" noChangeShapeType="1" noTextEdit="1"/>
              </p:cNvSpPr>
              <p:nvPr/>
            </p:nvSpPr>
            <p:spPr>
              <a:xfrm>
                <a:off x="3245987" y="2673648"/>
                <a:ext cx="5301771" cy="77886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3775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3340ED3C-D7B2-8401-9F2E-D08E4D8F7306}"/>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Motivation</a:t>
            </a:r>
          </a:p>
        </p:txBody>
      </p:sp>
      <p:pic>
        <p:nvPicPr>
          <p:cNvPr id="5" name="Imagine 4">
            <a:extLst>
              <a:ext uri="{FF2B5EF4-FFF2-40B4-BE49-F238E27FC236}">
                <a16:creationId xmlns:a16="http://schemas.microsoft.com/office/drawing/2014/main" id="{F4AD79EF-7360-4853-EB60-44054936D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082" y="1117619"/>
            <a:ext cx="8605837" cy="4622762"/>
          </a:xfrm>
          <a:prstGeom prst="rect">
            <a:avLst/>
          </a:prstGeom>
        </p:spPr>
      </p:pic>
    </p:spTree>
    <p:custDataLst>
      <p:tags r:id="rId1"/>
    </p:custDataLst>
    <p:extLst>
      <p:ext uri="{BB962C8B-B14F-4D97-AF65-F5344CB8AC3E}">
        <p14:creationId xmlns:p14="http://schemas.microsoft.com/office/powerpoint/2010/main" val="120879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Noise Conditioned Score Network (NCSNs)</a:t>
            </a:r>
          </a:p>
        </p:txBody>
      </p:sp>
      <p:sp>
        <p:nvSpPr>
          <p:cNvPr id="2" name="TextBox 1">
            <a:extLst>
              <a:ext uri="{FF2B5EF4-FFF2-40B4-BE49-F238E27FC236}">
                <a16:creationId xmlns:a16="http://schemas.microsoft.com/office/drawing/2014/main" id="{A7568EA5-CA02-AF11-E830-7CB58BF0A2C9}"/>
              </a:ext>
            </a:extLst>
          </p:cNvPr>
          <p:cNvSpPr txBox="1"/>
          <p:nvPr/>
        </p:nvSpPr>
        <p:spPr>
          <a:xfrm>
            <a:off x="1165952" y="2056482"/>
            <a:ext cx="8749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To train the NCSN with denoising score matching, the following objective is minimized:</a:t>
            </a:r>
          </a:p>
          <a:p>
            <a:pPr marL="742950" lvl="1" indent="-285750">
              <a:buFont typeface="Wingdings"/>
              <a:buChar char="Ø"/>
            </a:pPr>
            <a:endParaRPr lang="en-US" dirty="0">
              <a:ea typeface="+mn-lt"/>
              <a:cs typeface="+mn-lt"/>
            </a:endParaRPr>
          </a:p>
        </p:txBody>
      </p:sp>
      <p:cxnSp>
        <p:nvCxnSpPr>
          <p:cNvPr id="13" name="Straight Arrow Connector 12">
            <a:extLst>
              <a:ext uri="{FF2B5EF4-FFF2-40B4-BE49-F238E27FC236}">
                <a16:creationId xmlns:a16="http://schemas.microsoft.com/office/drawing/2014/main" id="{748C9ED8-839D-5AB9-F4F6-5F1B310FBE43}"/>
              </a:ext>
            </a:extLst>
          </p:cNvPr>
          <p:cNvCxnSpPr/>
          <p:nvPr/>
        </p:nvCxnSpPr>
        <p:spPr>
          <a:xfrm>
            <a:off x="4907901" y="3282821"/>
            <a:ext cx="7258" cy="821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C8A80DB-A34A-913C-C706-E59CAEB21D93}"/>
              </a:ext>
            </a:extLst>
          </p:cNvPr>
          <p:cNvSpPr txBox="1"/>
          <p:nvPr/>
        </p:nvSpPr>
        <p:spPr>
          <a:xfrm>
            <a:off x="3924039" y="4105469"/>
            <a:ext cx="2031544" cy="369332"/>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solidFill>
                  <a:schemeClr val="accent1"/>
                </a:solidFill>
                <a:cs typeface="Calibri"/>
              </a:rPr>
              <a:t>Weighting function</a:t>
            </a:r>
          </a:p>
        </p:txBody>
      </p:sp>
      <p:sp>
        <p:nvSpPr>
          <p:cNvPr id="12" name="Oval 11">
            <a:extLst>
              <a:ext uri="{FF2B5EF4-FFF2-40B4-BE49-F238E27FC236}">
                <a16:creationId xmlns:a16="http://schemas.microsoft.com/office/drawing/2014/main" id="{F88ABEA3-B5B9-39E5-5C73-0AA462507D91}"/>
              </a:ext>
            </a:extLst>
          </p:cNvPr>
          <p:cNvSpPr/>
          <p:nvPr/>
        </p:nvSpPr>
        <p:spPr>
          <a:xfrm>
            <a:off x="4637316" y="2892489"/>
            <a:ext cx="551672" cy="383591"/>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77336E17-4FA5-E408-5A72-CB8AF6D0A076}"/>
                  </a:ext>
                </a:extLst>
              </p:cNvPr>
              <p:cNvSpPr txBox="1"/>
              <p:nvPr/>
            </p:nvSpPr>
            <p:spPr>
              <a:xfrm>
                <a:off x="3245987" y="2673648"/>
                <a:ext cx="5700022"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𝑑𝑠𝑚</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𝑇</m:t>
                          </m:r>
                        </m:sup>
                        <m:e>
                          <m:r>
                            <a:rPr lang="en-US" b="0" i="1" smtClean="0">
                              <a:latin typeface="Cambria Math" panose="02040503050406030204" pitchFamily="18" charset="0"/>
                              <a:ea typeface="Cambria Math" panose="02040503050406030204" pitchFamily="18" charset="0"/>
                            </a:rPr>
                            <m:t>𝜆</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e>
                          </m:d>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𝑝</m:t>
                                  </m:r>
                                </m:e>
                                <m:sub>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ub>
                          </m:sSub>
                        </m:e>
                      </m:nary>
                      <m:sSubSup>
                        <m:sSubSupPr>
                          <m:ctrlPr>
                            <a:rPr lang="en-US" b="0"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𝑥</m:t>
                                  </m:r>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den>
                              </m:f>
                            </m:e>
                          </m:d>
                        </m:e>
                        <m:sub>
                          <m:r>
                            <a:rPr lang="en-US" b="0" i="1" smtClean="0">
                              <a:latin typeface="Cambria Math" panose="02040503050406030204" pitchFamily="18" charset="0"/>
                              <a:ea typeface="Cambria Math" panose="02040503050406030204" pitchFamily="18" charset="0"/>
                            </a:rPr>
                            <m:t>2</m:t>
                          </m:r>
                        </m:sub>
                        <m:sup>
                          <m:r>
                            <a:rPr lang="en-US" b="0" i="1" smtClean="0">
                              <a:latin typeface="Cambria Math" panose="02040503050406030204" pitchFamily="18" charset="0"/>
                              <a:ea typeface="Cambria Math" panose="02040503050406030204" pitchFamily="18" charset="0"/>
                            </a:rPr>
                            <m:t>2</m:t>
                          </m:r>
                        </m:sup>
                      </m:sSubSup>
                    </m:oMath>
                  </m:oMathPara>
                </a14:m>
                <a:endParaRPr lang="en-US" dirty="0"/>
              </a:p>
            </p:txBody>
          </p:sp>
        </mc:Choice>
        <mc:Fallback xmlns="">
          <p:sp>
            <p:nvSpPr>
              <p:cNvPr id="3" name="CasetăText 2">
                <a:extLst>
                  <a:ext uri="{FF2B5EF4-FFF2-40B4-BE49-F238E27FC236}">
                    <a16:creationId xmlns:a16="http://schemas.microsoft.com/office/drawing/2014/main" id="{77336E17-4FA5-E408-5A72-CB8AF6D0A076}"/>
                  </a:ext>
                </a:extLst>
              </p:cNvPr>
              <p:cNvSpPr txBox="1">
                <a:spLocks noRot="1" noChangeAspect="1" noMove="1" noResize="1" noEditPoints="1" noAdjustHandles="1" noChangeArrowheads="1" noChangeShapeType="1" noTextEdit="1"/>
              </p:cNvSpPr>
              <p:nvPr/>
            </p:nvSpPr>
            <p:spPr>
              <a:xfrm>
                <a:off x="3245987" y="2673648"/>
                <a:ext cx="5700022" cy="778868"/>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352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Noise Conditioned Score Network (NCSNs). Sampling</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22E32D3F-0C3C-29C3-4B84-1330E1173509}"/>
                  </a:ext>
                </a:extLst>
              </p:cNvPr>
              <p:cNvSpPr txBox="1"/>
              <p:nvPr/>
            </p:nvSpPr>
            <p:spPr>
              <a:xfrm>
                <a:off x="3565099" y="1290042"/>
                <a:ext cx="5061797" cy="4905382"/>
              </a:xfrm>
              <a:prstGeom prst="rect">
                <a:avLst/>
              </a:prstGeom>
              <a:noFill/>
            </p:spPr>
            <p:txBody>
              <a:bodyPr wrap="square" rtlCol="0">
                <a:spAutoFit/>
              </a:bodyPr>
              <a:lstStyle/>
              <a:p>
                <a:pPr algn="ctr"/>
                <a:r>
                  <a:rPr lang="en-US" dirty="0"/>
                  <a:t>Annealed Langevin dynamics</a:t>
                </a:r>
              </a:p>
              <a:p>
                <a:endParaRPr lang="en-US" dirty="0"/>
              </a:p>
              <a:p>
                <a:r>
                  <a:rPr lang="en-US" b="1" dirty="0"/>
                  <a:t>Parameters:</a:t>
                </a:r>
              </a:p>
              <a:p>
                <a:endParaRPr lang="en-US" b="1" dirty="0"/>
              </a:p>
              <a:p>
                <a14:m>
                  <m:oMath xmlns:m="http://schemas.openxmlformats.org/officeDocument/2006/math">
                    <m:r>
                      <a:rPr lang="en-US" b="0" i="1" smtClean="0">
                        <a:latin typeface="Cambria Math" panose="02040503050406030204" pitchFamily="18" charset="0"/>
                      </a:rPr>
                      <m:t>𝑁</m:t>
                    </m:r>
                  </m:oMath>
                </a14:m>
                <a:r>
                  <a:rPr lang="en-US" dirty="0"/>
                  <a:t> – number of iterations for Langevin dynamics</a:t>
                </a:r>
              </a:p>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0</m:t>
                        </m:r>
                      </m:sub>
                    </m:sSub>
                    <m:r>
                      <a:rPr lang="en-US" b="0" i="1" smtClean="0">
                        <a:latin typeface="Cambria Math" panose="02040503050406030204" pitchFamily="18" charset="0"/>
                      </a:rPr>
                      <m:t>&lt;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1</m:t>
                        </m:r>
                      </m:sub>
                    </m:sSub>
                    <m:r>
                      <a:rPr lang="en-US" i="1">
                        <a:latin typeface="Cambria Math" panose="02040503050406030204" pitchFamily="18" charset="0"/>
                      </a:rPr>
                      <m:t>&lt;</m:t>
                    </m:r>
                  </m:oMath>
                </a14:m>
                <a:r>
                  <a:rPr lang="en-US" dirty="0"/>
                  <a:t> … &lt;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𝑇</m:t>
                        </m:r>
                      </m:sub>
                    </m:sSub>
                  </m:oMath>
                </a14:m>
                <a:r>
                  <a:rPr lang="en-US" dirty="0"/>
                  <a:t> - noise scales</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e>
                      <m:sub>
                        <m:r>
                          <a:rPr lang="en-US" b="0" i="1" smtClean="0">
                            <a:latin typeface="Cambria Math" panose="02040503050406030204" pitchFamily="18" charset="0"/>
                          </a:rPr>
                          <m:t>𝑡</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=1, </m:t>
                        </m:r>
                        <m:r>
                          <a:rPr lang="en-US" b="0" i="1" smtClean="0">
                            <a:latin typeface="Cambria Math" panose="02040503050406030204" pitchFamily="18" charset="0"/>
                          </a:rPr>
                          <m:t>𝑇</m:t>
                        </m:r>
                      </m:e>
                    </m:d>
                  </m:oMath>
                </a14:m>
                <a:r>
                  <a:rPr lang="en-US" dirty="0"/>
                  <a:t> - update magnitude</a:t>
                </a:r>
              </a:p>
              <a:p>
                <a:endParaRPr lang="en-US" b="1" dirty="0"/>
              </a:p>
              <a:p>
                <a:r>
                  <a:rPr lang="en-US" b="1" dirty="0"/>
                  <a:t>Algorithm:</a:t>
                </a:r>
              </a:p>
              <a:p>
                <a:endParaRPr lang="en-US" b="1" dirty="0"/>
              </a:p>
              <a:p>
                <a:pPr/>
                <a14:m>
                  <m:oMathPara xmlns:m="http://schemas.openxmlformats.org/officeDocument/2006/math">
                    <m:oMathParaPr>
                      <m:jc m:val="left"/>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𝑇</m:t>
                          </m:r>
                        </m:sub>
                        <m:sup>
                          <m:r>
                            <a:rPr lang="en-US" b="0" i="1" smtClean="0">
                              <a:latin typeface="Cambria Math" panose="02040503050406030204" pitchFamily="18" charset="0"/>
                            </a:rPr>
                            <m:t>0</m:t>
                          </m:r>
                        </m:sup>
                      </m:sSubSup>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𝐼</m:t>
                      </m:r>
                      <m:r>
                        <a:rPr lang="en-US" b="0" i="1" smtClean="0">
                          <a:latin typeface="Cambria Math" panose="02040503050406030204" pitchFamily="18" charset="0"/>
                          <a:ea typeface="Cambria Math" panose="02040503050406030204" pitchFamily="18" charset="0"/>
                        </a:rPr>
                        <m:t>)</m:t>
                      </m:r>
                    </m:oMath>
                  </m:oMathPara>
                </a14:m>
                <a:endParaRPr lang="en-US" dirty="0"/>
              </a:p>
              <a:p>
                <a:r>
                  <a:rPr lang="en-US" b="1" dirty="0"/>
                  <a:t>for</a:t>
                </a:r>
                <a:r>
                  <a:rPr lang="en-US" dirty="0"/>
                  <a:t> 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,1</m:t>
                    </m:r>
                  </m:oMath>
                </a14:m>
                <a:r>
                  <a:rPr lang="en-US" dirty="0"/>
                  <a:t> do:</a:t>
                </a:r>
              </a:p>
              <a:p>
                <a:r>
                  <a:rPr lang="en-US" dirty="0"/>
                  <a:t>    </a:t>
                </a:r>
                <a:r>
                  <a:rPr lang="en-US" b="1" dirty="0"/>
                  <a:t>for</a:t>
                </a:r>
                <a:r>
                  <a:rPr lang="en-US" dirty="0"/>
                  <a:t> </a:t>
                </a:r>
                <a14:m>
                  <m:oMath xmlns:m="http://schemas.openxmlformats.org/officeDocument/2006/math">
                    <m:r>
                      <m:rPr>
                        <m:sty m:val="p"/>
                      </m:rPr>
                      <a:rPr lang="en-US">
                        <a:latin typeface="Cambria Math" panose="02040503050406030204" pitchFamily="18" charset="0"/>
                      </a:rPr>
                      <m:t>i</m:t>
                    </m:r>
                    <m:r>
                      <a:rPr lang="en-US" b="0" i="1" smtClean="0">
                        <a:latin typeface="Cambria Math" panose="02040503050406030204" pitchFamily="18" charset="0"/>
                      </a:rPr>
                      <m:t>=1, </m:t>
                    </m:r>
                    <m:r>
                      <a:rPr lang="en-US" b="0" i="1" smtClean="0">
                        <a:latin typeface="Cambria Math" panose="02040503050406030204" pitchFamily="18" charset="0"/>
                      </a:rPr>
                      <m:t>𝑁</m:t>
                    </m:r>
                  </m:oMath>
                </a14:m>
                <a:r>
                  <a:rPr lang="en-US" dirty="0"/>
                  <a:t> do:</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𝒩</m:t>
                    </m:r>
                    <m:r>
                      <a:rPr lang="en-US" i="1">
                        <a:latin typeface="Cambria Math" panose="02040503050406030204" pitchFamily="18" charset="0"/>
                        <a:ea typeface="Cambria Math" panose="02040503050406030204" pitchFamily="18" charset="0"/>
                      </a:rPr>
                      <m:t>(0,</m:t>
                    </m:r>
                    <m:r>
                      <a:rPr lang="en-US" i="1">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m:t>
                    </m:r>
                  </m:oMath>
                </a14:m>
                <a:endParaRPr lang="en-US" dirty="0"/>
              </a:p>
              <a:p>
                <a:r>
                  <a:rPr lang="en-US" dirty="0"/>
                  <a:t>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sub>
                      <m:sup>
                        <m:r>
                          <a:rPr lang="en-US" b="0" i="1" smtClean="0">
                            <a:latin typeface="Cambria Math" panose="02040503050406030204" pitchFamily="18" charset="0"/>
                          </a:rPr>
                          <m:t>𝑖</m:t>
                        </m:r>
                      </m:sup>
                    </m:sSubSup>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sub>
                      <m:sup>
                        <m:r>
                          <a:rPr lang="en-US" b="0" i="1" smtClean="0">
                            <a:latin typeface="Cambria Math" panose="02040503050406030204" pitchFamily="18" charset="0"/>
                          </a:rPr>
                          <m:t>𝑖</m:t>
                        </m:r>
                        <m:r>
                          <a:rPr lang="en-US" b="0" i="1" smtClean="0">
                            <a:latin typeface="Cambria Math" panose="02040503050406030204" pitchFamily="18" charset="0"/>
                          </a:rPr>
                          <m:t>−1</m:t>
                        </m:r>
                      </m:sup>
                    </m:sSub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𝑡</m:t>
                            </m:r>
                          </m:sub>
                        </m:sSub>
                      </m:num>
                      <m:den>
                        <m:r>
                          <a:rPr lang="en-US" b="0" i="1" smtClean="0">
                            <a:latin typeface="Cambria Math" panose="02040503050406030204" pitchFamily="18" charset="0"/>
                          </a:rPr>
                          <m:t>2</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𝑡</m:t>
                            </m:r>
                          </m:sub>
                          <m:sup>
                            <m:r>
                              <a:rPr lang="en-US" i="1">
                                <a:latin typeface="Cambria Math" panose="02040503050406030204" pitchFamily="18" charset="0"/>
                              </a:rPr>
                              <m:t>𝑖</m:t>
                            </m:r>
                            <m:r>
                              <a:rPr lang="en-US" i="1">
                                <a:latin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b="0" i="0"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𝑡</m:t>
                            </m:r>
                          </m:sub>
                        </m:sSub>
                      </m:e>
                    </m:ra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𝑡</m:t>
                        </m:r>
                      </m:sub>
                    </m:sSub>
                  </m:oMath>
                </a14:m>
                <a:endParaRPr lang="en-US" dirty="0"/>
              </a:p>
              <a:p>
                <a:r>
                  <a:rPr lang="en-US" dirty="0"/>
                  <a:t>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−1</m:t>
                        </m:r>
                      </m:sub>
                      <m:sup>
                        <m:r>
                          <a:rPr lang="en-US" b="0" i="1" smtClean="0">
                            <a:latin typeface="Cambria Math" panose="02040503050406030204" pitchFamily="18" charset="0"/>
                          </a:rPr>
                          <m:t>0</m:t>
                        </m:r>
                      </m:sup>
                    </m:sSubSup>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sub>
                      <m:sup>
                        <m:r>
                          <a:rPr lang="en-US" b="0" i="1" smtClean="0">
                            <a:latin typeface="Cambria Math" panose="02040503050406030204" pitchFamily="18" charset="0"/>
                          </a:rPr>
                          <m:t>𝑁</m:t>
                        </m:r>
                      </m:sup>
                    </m:sSubSup>
                  </m:oMath>
                </a14:m>
                <a:endParaRPr lang="en-US" dirty="0"/>
              </a:p>
              <a:p>
                <a:r>
                  <a:rPr lang="en-US" b="1" dirty="0"/>
                  <a:t>return</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0</m:t>
                        </m:r>
                      </m:sub>
                    </m:sSub>
                  </m:oMath>
                </a14:m>
                <a:endParaRPr lang="en-US" dirty="0"/>
              </a:p>
            </p:txBody>
          </p:sp>
        </mc:Choice>
        <mc:Fallback xmlns="">
          <p:sp>
            <p:nvSpPr>
              <p:cNvPr id="3" name="CasetăText 2">
                <a:extLst>
                  <a:ext uri="{FF2B5EF4-FFF2-40B4-BE49-F238E27FC236}">
                    <a16:creationId xmlns:a16="http://schemas.microsoft.com/office/drawing/2014/main" id="{22E32D3F-0C3C-29C3-4B84-1330E1173509}"/>
                  </a:ext>
                </a:extLst>
              </p:cNvPr>
              <p:cNvSpPr txBox="1">
                <a:spLocks noRot="1" noChangeAspect="1" noMove="1" noResize="1" noEditPoints="1" noAdjustHandles="1" noChangeArrowheads="1" noChangeShapeType="1" noTextEdit="1"/>
              </p:cNvSpPr>
              <p:nvPr/>
            </p:nvSpPr>
            <p:spPr>
              <a:xfrm>
                <a:off x="3565099" y="1290042"/>
                <a:ext cx="5061797" cy="4905382"/>
              </a:xfrm>
              <a:prstGeom prst="rect">
                <a:avLst/>
              </a:prstGeom>
              <a:blipFill>
                <a:blip r:embed="rId6"/>
                <a:stretch>
                  <a:fillRect l="-1000" t="-517" b="-129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8650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fade">
                                      <p:cBhvr>
                                        <p:cTn id="50" dur="500"/>
                                        <p:tgtEl>
                                          <p:spTgt spid="3">
                                            <p:txEl>
                                              <p:pRg st="13" end="1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fade">
                                      <p:cBhvr>
                                        <p:cTn id="53" dur="500"/>
                                        <p:tgtEl>
                                          <p:spTgt spid="3">
                                            <p:txEl>
                                              <p:pRg st="14" end="1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5" end="15"/>
                                            </p:txEl>
                                          </p:spTgt>
                                        </p:tgtEl>
                                        <p:attrNameLst>
                                          <p:attrName>style.visibility</p:attrName>
                                        </p:attrNameLst>
                                      </p:cBhvr>
                                      <p:to>
                                        <p:strVal val="visible"/>
                                      </p:to>
                                    </p:set>
                                    <p:animEffect transition="in" filter="fade">
                                      <p:cBhvr>
                                        <p:cTn id="58" dur="500"/>
                                        <p:tgtEl>
                                          <p:spTgt spid="3">
                                            <p:txEl>
                                              <p:pRg st="15" end="1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Effect transition="in" filter="fade">
                                      <p:cBhvr>
                                        <p:cTn id="63"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DDPM vs NCSN. Losses</a:t>
            </a:r>
          </a:p>
        </p:txBody>
      </p:sp>
      <mc:AlternateContent xmlns:mc="http://schemas.openxmlformats.org/markup-compatibility/2006" xmlns:a14="http://schemas.microsoft.com/office/drawing/2010/main">
        <mc:Choice Requires="a14">
          <p:sp>
            <p:nvSpPr>
              <p:cNvPr id="8" name="CasetăText 7">
                <a:extLst>
                  <a:ext uri="{FF2B5EF4-FFF2-40B4-BE49-F238E27FC236}">
                    <a16:creationId xmlns:a16="http://schemas.microsoft.com/office/drawing/2014/main" id="{34BF9C86-296B-FA0C-7F2A-376E114959E3}"/>
                  </a:ext>
                </a:extLst>
              </p:cNvPr>
              <p:cNvSpPr txBox="1"/>
              <p:nvPr/>
            </p:nvSpPr>
            <p:spPr>
              <a:xfrm>
                <a:off x="681940" y="3523319"/>
                <a:ext cx="10671858" cy="667747"/>
              </a:xfrm>
              <a:prstGeom prst="rect">
                <a:avLst/>
              </a:prstGeom>
              <a:noFill/>
            </p:spPr>
            <p:txBody>
              <a:bodyPr wrap="square" rtlCol="0">
                <a:spAutoFit/>
              </a:bodyPr>
              <a:lstStyle/>
              <a:p>
                <a:pPr marL="285750" indent="-285750">
                  <a:buFont typeface="Arial" panose="020B0604020202020204" pitchFamily="34" charset="0"/>
                  <a:buChar char="•"/>
                </a:pPr>
                <a:r>
                  <a:rPr lang="en-US" dirty="0"/>
                  <a:t>In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𝑠𝑖𝑚𝑝𝑙𝑒</m:t>
                        </m:r>
                      </m:sub>
                    </m:sSub>
                  </m:oMath>
                </a14:m>
                <a:r>
                  <a:rPr lang="en-US" dirty="0"/>
                  <a:t>, the weighting function is missing because the authors observed better sample quality when the weight is set to 1.</a:t>
                </a:r>
              </a:p>
            </p:txBody>
          </p:sp>
        </mc:Choice>
        <mc:Fallback xmlns="">
          <p:sp>
            <p:nvSpPr>
              <p:cNvPr id="8" name="CasetăText 7">
                <a:extLst>
                  <a:ext uri="{FF2B5EF4-FFF2-40B4-BE49-F238E27FC236}">
                    <a16:creationId xmlns:a16="http://schemas.microsoft.com/office/drawing/2014/main" id="{34BF9C86-296B-FA0C-7F2A-376E114959E3}"/>
                  </a:ext>
                </a:extLst>
              </p:cNvPr>
              <p:cNvSpPr txBox="1">
                <a:spLocks noRot="1" noChangeAspect="1" noMove="1" noResize="1" noEditPoints="1" noAdjustHandles="1" noChangeArrowheads="1" noChangeShapeType="1" noTextEdit="1"/>
              </p:cNvSpPr>
              <p:nvPr/>
            </p:nvSpPr>
            <p:spPr>
              <a:xfrm>
                <a:off x="681940" y="3523319"/>
                <a:ext cx="10671858" cy="667747"/>
              </a:xfrm>
              <a:prstGeom prst="rect">
                <a:avLst/>
              </a:prstGeom>
              <a:blipFill>
                <a:blip r:embed="rId6"/>
                <a:stretch>
                  <a:fillRect l="-357" t="-3704" b="-1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asetăText 9">
                <a:extLst>
                  <a:ext uri="{FF2B5EF4-FFF2-40B4-BE49-F238E27FC236}">
                    <a16:creationId xmlns:a16="http://schemas.microsoft.com/office/drawing/2014/main" id="{A8E3F1A3-2F5D-BF2A-F532-80EFD50C8DEE}"/>
                  </a:ext>
                </a:extLst>
              </p:cNvPr>
              <p:cNvSpPr txBox="1"/>
              <p:nvPr/>
            </p:nvSpPr>
            <p:spPr>
              <a:xfrm>
                <a:off x="694481" y="4757195"/>
                <a:ext cx="9815332" cy="1186992"/>
              </a:xfrm>
              <a:prstGeom prst="rect">
                <a:avLst/>
              </a:prstGeom>
              <a:noFill/>
            </p:spPr>
            <p:txBody>
              <a:bodyPr wrap="square" rtlCol="0">
                <a:spAutoFit/>
              </a:bodyPr>
              <a:lstStyle/>
              <a:p>
                <a:pPr marL="285750" indent="-285750">
                  <a:buFont typeface="Arial" panose="020B0604020202020204" pitchFamily="34" charset="0"/>
                  <a:buChar char="•"/>
                </a:pPr>
                <a:r>
                  <a:rPr lang="en-US" dirty="0"/>
                  <a:t>We can rewrite the noise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oMath>
                </a14:m>
                <a:r>
                  <a:rPr lang="en-US" dirty="0"/>
                  <a:t> as follows:</a:t>
                </a:r>
              </a:p>
              <a:p>
                <a:pPr algn="ct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 </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up>
                            <m:r>
                              <a:rPr lang="en-US" b="0" i="1" smtClean="0">
                                <a:latin typeface="Cambria Math" panose="02040503050406030204" pitchFamily="18" charset="0"/>
                                <a:ea typeface="Cambria Math" panose="02040503050406030204" pitchFamily="18" charset="0"/>
                              </a:rPr>
                              <m:t>2</m:t>
                            </m:r>
                          </m:sup>
                        </m:sSubSup>
                        <m:r>
                          <m:rPr>
                            <m:sty m:val="p"/>
                          </m:rPr>
                          <a:rPr lang="el-GR" b="0" i="1" smtClean="0">
                            <a:latin typeface="Cambria Math" panose="02040503050406030204" pitchFamily="18" charset="0"/>
                            <a:ea typeface="Cambria Math" panose="02040503050406030204" pitchFamily="18" charset="0"/>
                          </a:rPr>
                          <m:t>Ι</m:t>
                        </m:r>
                      </m:e>
                    </m:d>
                    <m:r>
                      <a:rPr lang="en-US" b="0" i="0"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b="0" i="0"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𝒩</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𝐼</m:t>
                        </m:r>
                      </m:e>
                    </m:d>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den>
                    </m:f>
                  </m:oMath>
                </a14:m>
                <a:endParaRPr lang="en-US" dirty="0"/>
              </a:p>
              <a:p>
                <a:pPr marL="285750" indent="-285750">
                  <a:buFont typeface="Arial" panose="020B0604020202020204" pitchFamily="34" charset="0"/>
                  <a:buChar char="•"/>
                </a:pPr>
                <a:r>
                  <a:rPr lang="en-US" dirty="0"/>
                  <a:t>So,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𝑠</m:t>
                        </m:r>
                      </m:e>
                      <m:sub>
                        <m:r>
                          <a:rPr lang="en-US"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e>
                    </m:d>
                  </m:oMath>
                </a14:m>
                <a:r>
                  <a:rPr lang="en-US" dirty="0"/>
                  <a:t> learns to approximate a scaled negative noise </a:t>
                </a:r>
                <a14:m>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𝑧</m:t>
                            </m:r>
                          </m:e>
                          <m:sub>
                            <m:r>
                              <a:rPr lang="en-US" b="0" i="1" smtClean="0">
                                <a:latin typeface="Cambria Math" panose="02040503050406030204" pitchFamily="18" charset="0"/>
                              </a:rPr>
                              <m:t>𝑡</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𝑡</m:t>
                            </m:r>
                          </m:sub>
                        </m:sSub>
                      </m:den>
                    </m:f>
                  </m:oMath>
                </a14:m>
                <a:r>
                  <a:rPr lang="en-US" dirty="0"/>
                  <a:t>.</a:t>
                </a:r>
              </a:p>
            </p:txBody>
          </p:sp>
        </mc:Choice>
        <mc:Fallback xmlns="">
          <p:sp>
            <p:nvSpPr>
              <p:cNvPr id="10" name="CasetăText 9">
                <a:extLst>
                  <a:ext uri="{FF2B5EF4-FFF2-40B4-BE49-F238E27FC236}">
                    <a16:creationId xmlns:a16="http://schemas.microsoft.com/office/drawing/2014/main" id="{A8E3F1A3-2F5D-BF2A-F532-80EFD50C8DEE}"/>
                  </a:ext>
                </a:extLst>
              </p:cNvPr>
              <p:cNvSpPr txBox="1">
                <a:spLocks noRot="1" noChangeAspect="1" noMove="1" noResize="1" noEditPoints="1" noAdjustHandles="1" noChangeArrowheads="1" noChangeShapeType="1" noTextEdit="1"/>
              </p:cNvSpPr>
              <p:nvPr/>
            </p:nvSpPr>
            <p:spPr>
              <a:xfrm>
                <a:off x="694481" y="4757195"/>
                <a:ext cx="9815332" cy="1186992"/>
              </a:xfrm>
              <a:prstGeom prst="rect">
                <a:avLst/>
              </a:prstGeom>
              <a:blipFill>
                <a:blip r:embed="rId7"/>
                <a:stretch>
                  <a:fillRect l="-388" t="-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9DFD902D-9361-F5F2-D01B-298B57A35051}"/>
                  </a:ext>
                </a:extLst>
              </p:cNvPr>
              <p:cNvSpPr txBox="1"/>
              <p:nvPr/>
            </p:nvSpPr>
            <p:spPr>
              <a:xfrm>
                <a:off x="2264777" y="1650595"/>
                <a:ext cx="7662441" cy="1960601"/>
              </a:xfrm>
              <a:prstGeom prst="rect">
                <a:avLst/>
              </a:prstGeom>
              <a:noFill/>
            </p:spPr>
            <p:txBody>
              <a:bodyPr wrap="square" rtlCol="0">
                <a:spAutoFit/>
              </a:bodyPr>
              <a:lstStyle/>
              <a:p>
                <a:r>
                  <a:rPr lang="en-US" dirty="0">
                    <a:ea typeface="Cambria Math" panose="02040503050406030204" pitchFamily="18" charset="0"/>
                  </a:rPr>
                  <a:t>DDPM: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𝑠𝑖𝑚𝑝𝑙𝑒</m:t>
                        </m:r>
                        <m:r>
                          <a:rPr lang="en-US" b="0" i="1" smtClean="0">
                            <a:latin typeface="Cambria Math" panose="02040503050406030204" pitchFamily="18" charset="0"/>
                            <a:ea typeface="Cambria Math" panose="02040503050406030204" pitchFamily="18" charset="0"/>
                          </a:rPr>
                          <m:t> </m:t>
                        </m:r>
                      </m:sub>
                    </m:sSub>
                    <m:r>
                      <a:rPr lang="en-US" b="0" i="1" smtClean="0">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𝑇</m:t>
                                </m:r>
                              </m:sup>
                              <m:e>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r>
                                          <m:rPr>
                                            <m:sty m:val="p"/>
                                          </m:rPr>
                                          <a:rPr lang="en-US">
                                            <a:latin typeface="Cambria Math" panose="02040503050406030204" pitchFamily="18" charset="0"/>
                                            <a:ea typeface="Cambria Math" panose="02040503050406030204" pitchFamily="18" charset="0"/>
                                          </a:rPr>
                                          <m:t>I</m:t>
                                        </m:r>
                                      </m:e>
                                    </m:d>
                                  </m:sub>
                                </m:sSub>
                              </m:e>
                            </m:nary>
                          </m:e>
                          <m:sub>
                            <m:r>
                              <a:rPr lang="en-US" b="0" i="1" smtClean="0">
                                <a:latin typeface="Cambria Math" panose="02040503050406030204" pitchFamily="18" charset="0"/>
                                <a:ea typeface="Cambria Math" panose="02040503050406030204" pitchFamily="18" charset="0"/>
                              </a:rPr>
                              <m:t> </m:t>
                            </m:r>
                          </m:sub>
                        </m:sSub>
                      </m:fName>
                      <m:e>
                        <m:sSubSup>
                          <m:sSubSupPr>
                            <m:ctrlPr>
                              <a:rPr lang="en-US" i="1">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e>
                                </m:d>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e>
                            </m:d>
                          </m:e>
                          <m:sub>
                            <m:r>
                              <a:rPr lang="en-US" i="1">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2</m:t>
                            </m:r>
                          </m:sup>
                        </m:sSubSup>
                      </m:e>
                    </m:func>
                  </m:oMath>
                </a14:m>
                <a:endParaRPr lang="en-US" i="1" dirty="0">
                  <a:latin typeface="Cambria Math" panose="02040503050406030204" pitchFamily="18" charset="0"/>
                  <a:ea typeface="Cambria Math" panose="02040503050406030204" pitchFamily="18" charset="0"/>
                </a:endParaRPr>
              </a:p>
              <a:p>
                <a:endParaRPr lang="en-US" i="1" dirty="0">
                  <a:latin typeface="Cambria Math" panose="02040503050406030204" pitchFamily="18" charset="0"/>
                  <a:ea typeface="Cambria Math" panose="02040503050406030204" pitchFamily="18" charset="0"/>
                </a:endParaRPr>
              </a:p>
              <a:p>
                <a:r>
                  <a:rPr lang="en-US" dirty="0">
                    <a:ea typeface="Cambria Math" panose="02040503050406030204" pitchFamily="18" charset="0"/>
                  </a:rPr>
                  <a:t>NCSN: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𝑑𝑠𝑚</m:t>
                        </m:r>
                      </m:sub>
                    </m:sSub>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r>
                      <a:rPr lang="en-US" b="0" i="1" smtClean="0">
                        <a:latin typeface="Cambria Math" panose="02040503050406030204" pitchFamily="18" charset="0"/>
                        <a:ea typeface="Cambria Math" panose="02040503050406030204" pitchFamily="18" charset="0"/>
                      </a:rPr>
                      <m:t> </m:t>
                    </m:r>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𝑇</m:t>
                        </m:r>
                      </m:sup>
                      <m:e>
                        <m:r>
                          <a:rPr lang="en-US" b="0"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e>
                            </m:d>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e>
                              <m:sub>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ea typeface="Cambria Math" panose="02040503050406030204" pitchFamily="18" charset="0"/>
                                      </a:rPr>
                                      <m:t>𝑡</m:t>
                                    </m:r>
                                  </m:sub>
                                </m:sSub>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sub>
                        </m:sSub>
                        <m:sSubSup>
                          <m:sSubSupPr>
                            <m:ctrlPr>
                              <a:rPr lang="en-US" b="0" i="1" smtClean="0">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0</m:t>
                                        </m:r>
                                      </m:sub>
                                    </m:sSub>
                                  </m:num>
                                  <m:den>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up>
                                        <m:r>
                                          <a:rPr lang="en-US" i="1">
                                            <a:latin typeface="Cambria Math" panose="02040503050406030204" pitchFamily="18" charset="0"/>
                                            <a:ea typeface="Cambria Math" panose="02040503050406030204" pitchFamily="18" charset="0"/>
                                          </a:rPr>
                                          <m:t>2</m:t>
                                        </m:r>
                                      </m:sup>
                                    </m:sSubSup>
                                  </m:den>
                                </m:f>
                              </m:e>
                            </m:d>
                          </m:e>
                          <m:sub>
                            <m:r>
                              <a:rPr lang="en-US" b="0" i="1" smtClean="0">
                                <a:latin typeface="Cambria Math" panose="02040503050406030204" pitchFamily="18" charset="0"/>
                                <a:ea typeface="Cambria Math" panose="02040503050406030204" pitchFamily="18" charset="0"/>
                              </a:rPr>
                              <m:t>2</m:t>
                            </m:r>
                          </m:sub>
                          <m:sup>
                            <m:r>
                              <a:rPr lang="en-US" b="0" i="1" smtClean="0">
                                <a:latin typeface="Cambria Math" panose="02040503050406030204" pitchFamily="18" charset="0"/>
                                <a:ea typeface="Cambria Math" panose="02040503050406030204" pitchFamily="18" charset="0"/>
                              </a:rPr>
                              <m:t>2</m:t>
                            </m:r>
                          </m:sup>
                        </m:sSubSup>
                      </m:e>
                    </m:nary>
                  </m:oMath>
                </a14:m>
                <a:endParaRPr lang="en-US" b="0" dirty="0"/>
              </a:p>
              <a:p>
                <a:endParaRPr lang="en-US" dirty="0"/>
              </a:p>
              <a:p>
                <a:endParaRPr lang="en-US" b="0" dirty="0"/>
              </a:p>
            </p:txBody>
          </p:sp>
        </mc:Choice>
        <mc:Fallback xmlns="">
          <p:sp>
            <p:nvSpPr>
              <p:cNvPr id="11" name="CasetăText 10">
                <a:extLst>
                  <a:ext uri="{FF2B5EF4-FFF2-40B4-BE49-F238E27FC236}">
                    <a16:creationId xmlns:a16="http://schemas.microsoft.com/office/drawing/2014/main" id="{9DFD902D-9361-F5F2-D01B-298B57A35051}"/>
                  </a:ext>
                </a:extLst>
              </p:cNvPr>
              <p:cNvSpPr txBox="1">
                <a:spLocks noRot="1" noChangeAspect="1" noMove="1" noResize="1" noEditPoints="1" noAdjustHandles="1" noChangeArrowheads="1" noChangeShapeType="1" noTextEdit="1"/>
              </p:cNvSpPr>
              <p:nvPr/>
            </p:nvSpPr>
            <p:spPr>
              <a:xfrm>
                <a:off x="2264777" y="1650595"/>
                <a:ext cx="7662441" cy="1960601"/>
              </a:xfrm>
              <a:prstGeom prst="rect">
                <a:avLst/>
              </a:prstGeom>
              <a:blipFill>
                <a:blip r:embed="rId8"/>
                <a:stretch>
                  <a:fillRect l="-717" t="-1962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163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041AEDB4-8971-999A-7829-88884A720045}"/>
              </a:ext>
            </a:extLst>
          </p:cNvPr>
          <p:cNvSpPr>
            <a:spLocks noGrp="1"/>
          </p:cNvSpPr>
          <p:nvPr>
            <p:ph type="title"/>
          </p:nvPr>
        </p:nvSpPr>
        <p:spPr>
          <a:xfrm>
            <a:off x="838198" y="-35521"/>
            <a:ext cx="10515600" cy="1325563"/>
          </a:xfrm>
        </p:spPr>
        <p:txBody>
          <a:bodyPr>
            <a:normAutofit/>
          </a:bodyPr>
          <a:lstStyle/>
          <a:p>
            <a:r>
              <a:rPr lang="en-US" sz="3600" dirty="0"/>
              <a:t>DDPM vs NCSN. Sampling</a:t>
            </a:r>
          </a:p>
        </p:txBody>
      </p:sp>
      <mc:AlternateContent xmlns:mc="http://schemas.openxmlformats.org/markup-compatibility/2006" xmlns:a14="http://schemas.microsoft.com/office/drawing/2010/main">
        <mc:Choice Requires="a14">
          <p:sp>
            <p:nvSpPr>
              <p:cNvPr id="5" name="CasetăText 4">
                <a:extLst>
                  <a:ext uri="{FF2B5EF4-FFF2-40B4-BE49-F238E27FC236}">
                    <a16:creationId xmlns:a16="http://schemas.microsoft.com/office/drawing/2014/main" id="{2F061BFC-792B-9156-C209-3E4C1615C52C}"/>
                  </a:ext>
                </a:extLst>
              </p:cNvPr>
              <p:cNvSpPr txBox="1"/>
              <p:nvPr/>
            </p:nvSpPr>
            <p:spPr>
              <a:xfrm>
                <a:off x="3872241" y="2702155"/>
                <a:ext cx="7320478" cy="808235"/>
              </a:xfrm>
              <a:prstGeom prst="rect">
                <a:avLst/>
              </a:prstGeom>
              <a:noFill/>
            </p:spPr>
            <p:txBody>
              <a:bodyPr wrap="square" rtlCol="0">
                <a:spAutoFit/>
              </a:bodyPr>
              <a:lstStyle/>
              <a:p>
                <a:r>
                  <a:rPr lang="en-US" dirty="0"/>
                  <a:t>DDPM: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 −1</m:t>
                        </m:r>
                      </m:sub>
                    </m:sSub>
                    <m:r>
                      <a:rPr lang="en-US" b="0" i="1" smtClean="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ad>
                          <m:radPr>
                            <m:degHide m:val="on"/>
                            <m:ctrlPr>
                              <a:rPr lang="en-US" i="1">
                                <a:latin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𝑡</m:t>
                                </m:r>
                              </m:sub>
                            </m:sSub>
                          </m:e>
                        </m:rad>
                      </m:den>
                    </m:f>
                    <m:r>
                      <a:rPr lang="en-US" i="1">
                        <a:latin typeface="Cambria Math" panose="02040503050406030204" pitchFamily="18" charset="0"/>
                      </a:rPr>
                      <m:t> </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 </m:t>
                            </m:r>
                          </m:sub>
                        </m:sSub>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1 − </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𝛼</m:t>
                                </m:r>
                              </m:e>
                              <m:sub>
                                <m:r>
                                  <a:rPr lang="en-US" i="1">
                                    <a:latin typeface="Cambria Math" panose="02040503050406030204" pitchFamily="18" charset="0"/>
                                  </a:rPr>
                                  <m:t>𝑡</m:t>
                                </m:r>
                              </m:sub>
                            </m:sSub>
                          </m:num>
                          <m:den>
                            <m:rad>
                              <m:radPr>
                                <m:degHide m:val="on"/>
                                <m:ctrlPr>
                                  <a:rPr lang="en-US" i="1">
                                    <a:latin typeface="Cambria Math" panose="02040503050406030204" pitchFamily="18" charset="0"/>
                                  </a:rPr>
                                </m:ctrlPr>
                              </m:radPr>
                              <m:deg/>
                              <m:e>
                                <m:r>
                                  <a:rPr lang="en-US" i="1">
                                    <a:latin typeface="Cambria Math" panose="02040503050406030204" pitchFamily="18" charset="0"/>
                                  </a:rPr>
                                  <m:t>1−</m:t>
                                </m:r>
                                <m:sSub>
                                  <m:sSubPr>
                                    <m:ctrlPr>
                                      <a:rPr lang="en-US" i="1">
                                        <a:latin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𝛽</m:t>
                                        </m:r>
                                      </m:e>
                                    </m:acc>
                                  </m:e>
                                  <m:sub>
                                    <m:r>
                                      <a:rPr lang="en-US" i="1">
                                        <a:latin typeface="Cambria Math" panose="02040503050406030204" pitchFamily="18" charset="0"/>
                                      </a:rPr>
                                      <m:t>𝑡</m:t>
                                    </m:r>
                                  </m:sub>
                                </m:sSub>
                              </m:e>
                            </m:rad>
                          </m:den>
                        </m:f>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r>
                              <a:rPr lang="en-US" i="1">
                                <a:latin typeface="Cambria Math" panose="02040503050406030204" pitchFamily="18" charset="0"/>
                              </a:rPr>
                              <m:t>𝑡</m:t>
                            </m:r>
                          </m:e>
                        </m:d>
                      </m:e>
                    </m:d>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𝑡</m:t>
                            </m:r>
                          </m:sub>
                        </m:sSub>
                      </m:e>
                    </m:ra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oMath>
                </a14:m>
                <a:endParaRPr lang="en-US" dirty="0"/>
              </a:p>
            </p:txBody>
          </p:sp>
        </mc:Choice>
        <mc:Fallback xmlns="">
          <p:sp>
            <p:nvSpPr>
              <p:cNvPr id="5" name="CasetăText 4">
                <a:extLst>
                  <a:ext uri="{FF2B5EF4-FFF2-40B4-BE49-F238E27FC236}">
                    <a16:creationId xmlns:a16="http://schemas.microsoft.com/office/drawing/2014/main" id="{2F061BFC-792B-9156-C209-3E4C1615C52C}"/>
                  </a:ext>
                </a:extLst>
              </p:cNvPr>
              <p:cNvSpPr txBox="1">
                <a:spLocks noRot="1" noChangeAspect="1" noMove="1" noResize="1" noEditPoints="1" noAdjustHandles="1" noChangeArrowheads="1" noChangeShapeType="1" noTextEdit="1"/>
              </p:cNvSpPr>
              <p:nvPr/>
            </p:nvSpPr>
            <p:spPr>
              <a:xfrm>
                <a:off x="3872241" y="2702155"/>
                <a:ext cx="7320478" cy="808235"/>
              </a:xfrm>
              <a:prstGeom prst="rect">
                <a:avLst/>
              </a:prstGeom>
              <a:blipFill>
                <a:blip r:embed="rId6"/>
                <a:stretch>
                  <a:fillRect l="-6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1A22FE2B-6E27-C2B4-6A82-B071F04A9D30}"/>
                  </a:ext>
                </a:extLst>
              </p:cNvPr>
              <p:cNvSpPr txBox="1"/>
              <p:nvPr/>
            </p:nvSpPr>
            <p:spPr>
              <a:xfrm>
                <a:off x="3872241" y="3858778"/>
                <a:ext cx="6094070" cy="461473"/>
              </a:xfrm>
              <a:prstGeom prst="rect">
                <a:avLst/>
              </a:prstGeom>
              <a:noFill/>
            </p:spPr>
            <p:txBody>
              <a:bodyPr wrap="square">
                <a:spAutoFit/>
              </a:bodyPr>
              <a:lstStyle/>
              <a:p>
                <a:r>
                  <a:rPr lang="en-US" dirty="0"/>
                  <a:t>NCSN: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sub>
                      <m:sup>
                        <m:r>
                          <a:rPr lang="en-US" b="0" i="1" smtClean="0">
                            <a:latin typeface="Cambria Math" panose="02040503050406030204" pitchFamily="18" charset="0"/>
                          </a:rPr>
                          <m:t>𝑖</m:t>
                        </m:r>
                      </m:sup>
                    </m:sSubSup>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𝑡</m:t>
                        </m:r>
                      </m:sub>
                      <m:sup>
                        <m:r>
                          <a:rPr lang="en-US" b="0" i="1" smtClean="0">
                            <a:latin typeface="Cambria Math" panose="02040503050406030204" pitchFamily="18" charset="0"/>
                          </a:rPr>
                          <m:t>𝑖</m:t>
                        </m:r>
                        <m:r>
                          <a:rPr lang="en-US" b="0" i="1" smtClean="0">
                            <a:latin typeface="Cambria Math" panose="02040503050406030204" pitchFamily="18" charset="0"/>
                          </a:rPr>
                          <m:t>−1</m:t>
                        </m:r>
                      </m:sup>
                    </m:sSubSup>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𝑡</m:t>
                            </m:r>
                          </m:sub>
                        </m:sSub>
                      </m:num>
                      <m:den>
                        <m:r>
                          <a:rPr lang="en-US" b="0" i="1" smtClean="0">
                            <a:latin typeface="Cambria Math" panose="02040503050406030204" pitchFamily="18" charset="0"/>
                          </a:rPr>
                          <m:t>2</m:t>
                        </m:r>
                      </m:den>
                    </m:f>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𝑡</m:t>
                            </m:r>
                          </m:sub>
                          <m:sup>
                            <m:r>
                              <a:rPr lang="en-US" i="1">
                                <a:latin typeface="Cambria Math" panose="02040503050406030204" pitchFamily="18" charset="0"/>
                              </a:rPr>
                              <m:t>𝑖</m:t>
                            </m:r>
                            <m:r>
                              <a:rPr lang="en-US" i="1">
                                <a:latin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b="0" i="0"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𝛾</m:t>
                            </m:r>
                          </m:e>
                          <m:sub>
                            <m:r>
                              <a:rPr lang="en-US" i="1">
                                <a:latin typeface="Cambria Math" panose="02040503050406030204" pitchFamily="18" charset="0"/>
                              </a:rPr>
                              <m:t>𝑡</m:t>
                            </m:r>
                          </m:sub>
                        </m:sSub>
                      </m:e>
                    </m:rad>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𝑡</m:t>
                        </m:r>
                      </m:sub>
                    </m:sSub>
                  </m:oMath>
                </a14:m>
                <a:endParaRPr lang="en-US" dirty="0"/>
              </a:p>
            </p:txBody>
          </p:sp>
        </mc:Choice>
        <mc:Fallback xmlns="">
          <p:sp>
            <p:nvSpPr>
              <p:cNvPr id="7" name="CasetăText 6">
                <a:extLst>
                  <a:ext uri="{FF2B5EF4-FFF2-40B4-BE49-F238E27FC236}">
                    <a16:creationId xmlns:a16="http://schemas.microsoft.com/office/drawing/2014/main" id="{1A22FE2B-6E27-C2B4-6A82-B071F04A9D30}"/>
                  </a:ext>
                </a:extLst>
              </p:cNvPr>
              <p:cNvSpPr txBox="1">
                <a:spLocks noRot="1" noChangeAspect="1" noMove="1" noResize="1" noEditPoints="1" noAdjustHandles="1" noChangeArrowheads="1" noChangeShapeType="1" noTextEdit="1"/>
              </p:cNvSpPr>
              <p:nvPr/>
            </p:nvSpPr>
            <p:spPr>
              <a:xfrm>
                <a:off x="3872241" y="3858778"/>
                <a:ext cx="6094070" cy="461473"/>
              </a:xfrm>
              <a:prstGeom prst="rect">
                <a:avLst/>
              </a:prstGeom>
              <a:blipFill>
                <a:blip r:embed="rId7"/>
                <a:stretch>
                  <a:fillRect l="-800"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63813B17-8037-6D2E-1E39-E671D49DE2DB}"/>
                  </a:ext>
                </a:extLst>
              </p:cNvPr>
              <p:cNvSpPr txBox="1"/>
              <p:nvPr/>
            </p:nvSpPr>
            <p:spPr>
              <a:xfrm>
                <a:off x="838197" y="1290042"/>
                <a:ext cx="11025853" cy="958980"/>
              </a:xfrm>
              <a:prstGeom prst="rect">
                <a:avLst/>
              </a:prstGeom>
              <a:noFill/>
            </p:spPr>
            <p:txBody>
              <a:bodyPr wrap="square" rtlCol="0">
                <a:spAutoFit/>
              </a:bodyPr>
              <a:lstStyle/>
              <a:p>
                <a:pPr marL="285750" indent="-285750">
                  <a:buFont typeface="Arial" panose="020B0604020202020204" pitchFamily="34" charset="0"/>
                  <a:buChar char="•"/>
                </a:pPr>
                <a:r>
                  <a:rPr lang="en-US" dirty="0"/>
                  <a:t>From the sampling equations, we can see that the iterative updates are based on subtracting  some form of noise from the noisy image. </a:t>
                </a:r>
              </a:p>
              <a:p>
                <a:pPr marL="285750" indent="-285750">
                  <a:buFont typeface="Arial" panose="020B0604020202020204" pitchFamily="34" charset="0"/>
                  <a:buChar char="•"/>
                </a:pPr>
                <a:r>
                  <a:rPr lang="en-US" dirty="0"/>
                  <a:t>This is true also for NCSN because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𝑡</m:t>
                            </m:r>
                          </m:sub>
                          <m:sup>
                            <m:r>
                              <a:rPr lang="en-US" i="1">
                                <a:latin typeface="Cambria Math" panose="02040503050406030204" pitchFamily="18" charset="0"/>
                              </a:rPr>
                              <m:t>𝑖</m:t>
                            </m:r>
                            <m:r>
                              <a:rPr lang="en-US" i="1">
                                <a:latin typeface="Cambria Math" panose="02040503050406030204" pitchFamily="18" charset="0"/>
                              </a:rPr>
                              <m:t>−1</m:t>
                            </m:r>
                          </m:sup>
                        </m:sSubSup>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i="1">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ea typeface="Cambria Math" panose="02040503050406030204" pitchFamily="18" charset="0"/>
                      </a:rPr>
                      <m:t> </m:t>
                    </m:r>
                  </m:oMath>
                </a14:m>
                <a:r>
                  <a:rPr lang="en-US" dirty="0"/>
                  <a:t>approximates the negative of the noise.</a:t>
                </a:r>
              </a:p>
            </p:txBody>
          </p:sp>
        </mc:Choice>
        <mc:Fallback xmlns="">
          <p:sp>
            <p:nvSpPr>
              <p:cNvPr id="9" name="CasetăText 8">
                <a:extLst>
                  <a:ext uri="{FF2B5EF4-FFF2-40B4-BE49-F238E27FC236}">
                    <a16:creationId xmlns:a16="http://schemas.microsoft.com/office/drawing/2014/main" id="{63813B17-8037-6D2E-1E39-E671D49DE2DB}"/>
                  </a:ext>
                </a:extLst>
              </p:cNvPr>
              <p:cNvSpPr txBox="1">
                <a:spLocks noRot="1" noChangeAspect="1" noMove="1" noResize="1" noEditPoints="1" noAdjustHandles="1" noChangeArrowheads="1" noChangeShapeType="1" noTextEdit="1"/>
              </p:cNvSpPr>
              <p:nvPr/>
            </p:nvSpPr>
            <p:spPr>
              <a:xfrm>
                <a:off x="838197" y="1290042"/>
                <a:ext cx="11025853" cy="958980"/>
              </a:xfrm>
              <a:prstGeom prst="rect">
                <a:avLst/>
              </a:prstGeom>
              <a:blipFill>
                <a:blip r:embed="rId8"/>
                <a:stretch>
                  <a:fillRect l="-332" t="-3822" r="-498" b="-8280"/>
                </a:stretch>
              </a:blipFill>
            </p:spPr>
            <p:txBody>
              <a:bodyPr/>
              <a:lstStyle/>
              <a:p>
                <a:r>
                  <a:rPr lang="en-US">
                    <a:noFill/>
                  </a:rPr>
                  <a:t> </a:t>
                </a:r>
              </a:p>
            </p:txBody>
          </p:sp>
        </mc:Fallback>
      </mc:AlternateContent>
      <p:sp>
        <p:nvSpPr>
          <p:cNvPr id="11" name="CasetăText 10">
            <a:extLst>
              <a:ext uri="{FF2B5EF4-FFF2-40B4-BE49-F238E27FC236}">
                <a16:creationId xmlns:a16="http://schemas.microsoft.com/office/drawing/2014/main" id="{8C5E65EE-61BC-F017-AF0A-5F6117555D6B}"/>
              </a:ext>
            </a:extLst>
          </p:cNvPr>
          <p:cNvSpPr txBox="1"/>
          <p:nvPr/>
        </p:nvSpPr>
        <p:spPr>
          <a:xfrm>
            <a:off x="838197" y="4780344"/>
            <a:ext cx="8162928" cy="369332"/>
          </a:xfrm>
          <a:prstGeom prst="rect">
            <a:avLst/>
          </a:prstGeom>
          <a:noFill/>
        </p:spPr>
        <p:txBody>
          <a:bodyPr wrap="square" rtlCol="0">
            <a:spAutoFit/>
          </a:bodyPr>
          <a:lstStyle/>
          <a:p>
            <a:pPr marL="285750" indent="-285750">
              <a:buFont typeface="Arial" panose="020B0604020202020204" pitchFamily="34" charset="0"/>
              <a:buChar char="•"/>
            </a:pPr>
            <a:r>
              <a:rPr lang="en-US" dirty="0"/>
              <a:t>Therefore, the generative processes defined by NCSN and DDPM are very similar.</a:t>
            </a:r>
          </a:p>
        </p:txBody>
      </p:sp>
    </p:spTree>
    <p:custDataLst>
      <p:tags r:id="rId1"/>
    </p:custDataLst>
    <p:extLst>
      <p:ext uri="{BB962C8B-B14F-4D97-AF65-F5344CB8AC3E}">
        <p14:creationId xmlns:p14="http://schemas.microsoft.com/office/powerpoint/2010/main" val="221168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t>Denoising diffusion probabilistic models</a:t>
            </a:r>
            <a:endParaRPr lang="en-US" dirty="0">
              <a:cs typeface="Calibri" panose="020F0502020204030204"/>
            </a:endParaRPr>
          </a:p>
          <a:p>
            <a:pPr marL="514350" indent="-514350">
              <a:buFont typeface="+mj-lt"/>
              <a:buAutoNum type="arabicPeriod"/>
            </a:pPr>
            <a:r>
              <a:rPr lang="en-US" dirty="0"/>
              <a:t>Noise Conditioned Score Network</a:t>
            </a:r>
            <a:endParaRPr lang="en-US" dirty="0">
              <a:cs typeface="Calibri" panose="020F0502020204030204"/>
            </a:endParaRPr>
          </a:p>
          <a:p>
            <a:pPr marL="514350" indent="-514350">
              <a:buFont typeface="+mj-lt"/>
              <a:buAutoNum type="arabicPeriod"/>
            </a:pPr>
            <a:r>
              <a:rPr lang="en-US" dirty="0">
                <a:solidFill>
                  <a:schemeClr val="accent5">
                    <a:lumMod val="75000"/>
                  </a:schemeClr>
                </a:solidFill>
              </a:rPr>
              <a:t>Stochastic Differential Equations</a:t>
            </a:r>
            <a:endParaRPr lang="en-US" dirty="0">
              <a:solidFill>
                <a:schemeClr val="accent5">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85504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35521"/>
            <a:ext cx="10515600" cy="1325563"/>
          </a:xfrm>
        </p:spPr>
        <p:txBody>
          <a:bodyPr>
            <a:normAutofit/>
          </a:bodyPr>
          <a:lstStyle/>
          <a:p>
            <a:r>
              <a:rPr lang="en-US" sz="3600" dirty="0"/>
              <a:t>Stochastic Differential Equations (SDEs)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E92732E-7387-6151-BBDB-C346EE09D054}"/>
                  </a:ext>
                </a:extLst>
              </p:cNvPr>
              <p:cNvSpPr txBox="1"/>
              <p:nvPr/>
            </p:nvSpPr>
            <p:spPr>
              <a:xfrm>
                <a:off x="927253" y="4222084"/>
                <a:ext cx="10149286"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The original data distribution </a:t>
                </a:r>
                <a14:m>
                  <m:oMath xmlns:m="http://schemas.openxmlformats.org/officeDocument/2006/math">
                    <m:sSub>
                      <m:sSubPr>
                        <m:ctrlPr>
                          <a:rPr lang="en-US" i="1" smtClean="0">
                            <a:latin typeface="Cambria Math" panose="02040503050406030204" pitchFamily="18" charset="0"/>
                            <a:ea typeface="+mn-lt"/>
                            <a:cs typeface="+mn-lt"/>
                          </a:rPr>
                        </m:ctrlPr>
                      </m:sSubPr>
                      <m:e>
                        <m:r>
                          <a:rPr lang="en-US" b="0" i="1" smtClean="0">
                            <a:latin typeface="Cambria Math" panose="02040503050406030204" pitchFamily="18" charset="0"/>
                            <a:ea typeface="+mn-lt"/>
                            <a:cs typeface="+mn-lt"/>
                          </a:rPr>
                          <m:t>𝑝</m:t>
                        </m:r>
                      </m:e>
                      <m:sub>
                        <m:r>
                          <a:rPr lang="en-US" b="0" i="1" smtClean="0">
                            <a:latin typeface="Cambria Math" panose="02040503050406030204" pitchFamily="18" charset="0"/>
                            <a:ea typeface="+mn-lt"/>
                            <a:cs typeface="+mn-lt"/>
                          </a:rPr>
                          <m:t>0</m:t>
                        </m:r>
                      </m:sub>
                    </m:sSub>
                    <m:r>
                      <a:rPr lang="en-US" b="0" i="1" smtClean="0">
                        <a:latin typeface="Cambria Math" panose="02040503050406030204" pitchFamily="18" charset="0"/>
                        <a:ea typeface="+mn-lt"/>
                        <a:cs typeface="+mn-lt"/>
                      </a:rPr>
                      <m:t>(</m:t>
                    </m:r>
                    <m:r>
                      <a:rPr lang="en-US" b="0" i="1" smtClean="0">
                        <a:latin typeface="Cambria Math" panose="02040503050406030204" pitchFamily="18" charset="0"/>
                        <a:ea typeface="+mn-lt"/>
                        <a:cs typeface="+mn-lt"/>
                      </a:rPr>
                      <m:t>𝑥</m:t>
                    </m:r>
                    <m:r>
                      <a:rPr lang="en-US" b="0" i="1" smtClean="0">
                        <a:latin typeface="Cambria Math" panose="02040503050406030204" pitchFamily="18" charset="0"/>
                        <a:ea typeface="+mn-lt"/>
                        <a:cs typeface="+mn-lt"/>
                      </a:rPr>
                      <m:t>)</m:t>
                    </m:r>
                  </m:oMath>
                </a14:m>
                <a:r>
                  <a:rPr lang="en-US" dirty="0">
                    <a:ea typeface="+mn-lt"/>
                    <a:cs typeface="+mn-lt"/>
                  </a:rPr>
                  <a:t> is transformed into the noise distribution </a:t>
                </a:r>
                <a14:m>
                  <m:oMath xmlns:m="http://schemas.openxmlformats.org/officeDocument/2006/math">
                    <m:r>
                      <a:rPr lang="en-US" i="1" dirty="0" smtClean="0">
                        <a:latin typeface="Cambria Math" panose="02040503050406030204" pitchFamily="18" charset="0"/>
                        <a:ea typeface="+mn-lt"/>
                        <a:cs typeface="+mn-lt"/>
                      </a:rPr>
                      <m:t>𝑝</m:t>
                    </m:r>
                    <m:r>
                      <a:rPr lang="en-US" i="1" baseline="-25000" dirty="0" err="1">
                        <a:latin typeface="Cambria Math" panose="02040503050406030204" pitchFamily="18" charset="0"/>
                        <a:ea typeface="+mn-lt"/>
                        <a:cs typeface="+mn-lt"/>
                      </a:rPr>
                      <m:t>𝑇</m:t>
                    </m:r>
                    <m:r>
                      <a:rPr lang="en-US" i="1" dirty="0">
                        <a:latin typeface="Cambria Math" panose="02040503050406030204" pitchFamily="18" charset="0"/>
                        <a:ea typeface="+mn-lt"/>
                        <a:cs typeface="+mn-lt"/>
                      </a:rPr>
                      <m:t>(</m:t>
                    </m:r>
                    <m:r>
                      <a:rPr lang="en-US" i="1" dirty="0">
                        <a:latin typeface="Cambria Math" panose="02040503050406030204" pitchFamily="18" charset="0"/>
                        <a:ea typeface="+mn-lt"/>
                        <a:cs typeface="+mn-lt"/>
                      </a:rPr>
                      <m:t>𝑥</m:t>
                    </m:r>
                    <m:r>
                      <a:rPr lang="en-US" i="1" dirty="0">
                        <a:latin typeface="Cambria Math" panose="02040503050406030204" pitchFamily="18" charset="0"/>
                        <a:ea typeface="+mn-lt"/>
                        <a:cs typeface="+mn-lt"/>
                      </a:rPr>
                      <m:t>)</m:t>
                    </m:r>
                  </m:oMath>
                </a14:m>
                <a:r>
                  <a:rPr lang="en-US" dirty="0">
                    <a:ea typeface="+mn-lt"/>
                    <a:cs typeface="+mn-lt"/>
                  </a:rPr>
                  <a:t> according to the SDE</a:t>
                </a:r>
                <a:endParaRPr lang="en-US" dirty="0"/>
              </a:p>
              <a:p>
                <a:pPr marL="285750" indent="-285750">
                  <a:buFont typeface="Arial"/>
                  <a:buChar char="•"/>
                </a:pPr>
                <a:r>
                  <a:rPr lang="en-US" dirty="0">
                    <a:ea typeface="+mn-lt"/>
                    <a:cs typeface="+mn-lt"/>
                  </a:rPr>
                  <a:t>The original data is generated back  (undoing the forward process) by reversing the SDE</a:t>
                </a:r>
              </a:p>
              <a:p>
                <a:pPr marL="285750" indent="-285750">
                  <a:buFont typeface="Arial"/>
                  <a:buChar char="•"/>
                </a:pPr>
                <a:r>
                  <a:rPr lang="en-US" dirty="0">
                    <a:ea typeface="+mn-lt"/>
                    <a:cs typeface="+mn-lt"/>
                  </a:rPr>
                  <a:t>As it can be seen in the Reverse SDE, the score is also used , same as for NCSNs</a:t>
                </a: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The Probability Flow ODE represents a deterministic ODE after which the backward diffusion process can be done (mostly by removing the Wiener process)</a:t>
                </a:r>
              </a:p>
              <a:p>
                <a:pPr marL="285750" indent="-285750">
                  <a:buFont typeface="Arial"/>
                  <a:buChar char="•"/>
                </a:pPr>
                <a:r>
                  <a:rPr lang="en-US" dirty="0">
                    <a:ea typeface="+mn-lt"/>
                    <a:cs typeface="+mn-lt"/>
                  </a:rPr>
                  <a:t>The speed of the sampling is increased at the expense of the quality of synthesis</a:t>
                </a:r>
              </a:p>
              <a:p>
                <a:pPr marL="285750" indent="-285750">
                  <a:buFont typeface="Arial"/>
                  <a:buChar char="•"/>
                </a:pPr>
                <a:endParaRPr lang="en-US" dirty="0">
                  <a:ea typeface="+mn-lt"/>
                  <a:cs typeface="+mn-lt"/>
                </a:endParaRPr>
              </a:p>
              <a:p>
                <a:pPr marL="285750" indent="-285750">
                  <a:buFont typeface="Arial"/>
                  <a:buChar char="•"/>
                </a:pPr>
                <a:endParaRPr lang="en-US" dirty="0">
                  <a:ea typeface="+mn-lt"/>
                  <a:cs typeface="+mn-lt"/>
                </a:endParaRPr>
              </a:p>
            </p:txBody>
          </p:sp>
        </mc:Choice>
        <mc:Fallback xmlns="">
          <p:sp>
            <p:nvSpPr>
              <p:cNvPr id="5" name="TextBox 4">
                <a:extLst>
                  <a:ext uri="{FF2B5EF4-FFF2-40B4-BE49-F238E27FC236}">
                    <a16:creationId xmlns:a16="http://schemas.microsoft.com/office/drawing/2014/main" id="{6E92732E-7387-6151-BBDB-C346EE09D054}"/>
                  </a:ext>
                </a:extLst>
              </p:cNvPr>
              <p:cNvSpPr txBox="1">
                <a:spLocks noRot="1" noChangeAspect="1" noMove="1" noResize="1" noEditPoints="1" noAdjustHandles="1" noChangeArrowheads="1" noChangeShapeType="1" noTextEdit="1"/>
              </p:cNvSpPr>
              <p:nvPr/>
            </p:nvSpPr>
            <p:spPr>
              <a:xfrm>
                <a:off x="927253" y="4222084"/>
                <a:ext cx="10149286" cy="2862322"/>
              </a:xfrm>
              <a:prstGeom prst="rect">
                <a:avLst/>
              </a:prstGeom>
              <a:blipFill>
                <a:blip r:embed="rId5"/>
                <a:stretch>
                  <a:fillRect l="-360" t="-1279"/>
                </a:stretch>
              </a:blipFill>
            </p:spPr>
            <p:txBody>
              <a:bodyPr/>
              <a:lstStyle/>
              <a:p>
                <a:r>
                  <a:rPr lang="en-US">
                    <a:noFill/>
                  </a:rPr>
                  <a:t> </a:t>
                </a:r>
              </a:p>
            </p:txBody>
          </p:sp>
        </mc:Fallback>
      </mc:AlternateContent>
      <p:sp>
        <p:nvSpPr>
          <p:cNvPr id="6" name="CasetăText 4">
            <a:extLst>
              <a:ext uri="{FF2B5EF4-FFF2-40B4-BE49-F238E27FC236}">
                <a16:creationId xmlns:a16="http://schemas.microsoft.com/office/drawing/2014/main" id="{8AF33B1D-1A99-E020-804A-38DA001F818C}"/>
              </a:ext>
            </a:extLst>
          </p:cNvPr>
          <p:cNvSpPr txBox="1"/>
          <p:nvPr/>
        </p:nvSpPr>
        <p:spPr>
          <a:xfrm>
            <a:off x="586076" y="6550223"/>
            <a:ext cx="12950369" cy="307777"/>
          </a:xfrm>
          <a:prstGeom prst="rect">
            <a:avLst/>
          </a:prstGeom>
          <a:noFill/>
        </p:spPr>
        <p:txBody>
          <a:bodyPr wrap="square" lIns="91440" tIns="45720" rIns="91440" bIns="45720" rtlCol="0" anchor="t">
            <a:spAutoFit/>
          </a:bodyPr>
          <a:lstStyle/>
          <a:p>
            <a:r>
              <a:rPr lang="en-US" sz="1400" dirty="0"/>
              <a:t>Credit images: </a:t>
            </a:r>
            <a:r>
              <a:rPr lang="en-US" sz="1400" dirty="0">
                <a:ea typeface="+mn-lt"/>
                <a:cs typeface="+mn-lt"/>
              </a:rPr>
              <a:t>Song, Yang, et al. "Score-based generative modeling through stochastic differential equations." </a:t>
            </a:r>
            <a:r>
              <a:rPr lang="en-US" sz="1400" i="1" dirty="0" err="1">
                <a:ea typeface="+mn-lt"/>
                <a:cs typeface="+mn-lt"/>
              </a:rPr>
              <a:t>arXiv</a:t>
            </a:r>
            <a:r>
              <a:rPr lang="en-US" sz="1400" i="1" dirty="0">
                <a:ea typeface="+mn-lt"/>
                <a:cs typeface="+mn-lt"/>
              </a:rPr>
              <a:t> preprint arXiv:2011.13456</a:t>
            </a:r>
            <a:r>
              <a:rPr lang="en-US" sz="1400" dirty="0">
                <a:ea typeface="+mn-lt"/>
                <a:cs typeface="+mn-lt"/>
              </a:rPr>
              <a:t> (2020).</a:t>
            </a:r>
          </a:p>
        </p:txBody>
      </p:sp>
      <p:pic>
        <p:nvPicPr>
          <p:cNvPr id="3" name="Imagine 2">
            <a:extLst>
              <a:ext uri="{FF2B5EF4-FFF2-40B4-BE49-F238E27FC236}">
                <a16:creationId xmlns:a16="http://schemas.microsoft.com/office/drawing/2014/main" id="{A7F6B9A7-51B9-796D-EDFD-B66CEAB9B7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8" y="894051"/>
            <a:ext cx="9688433" cy="3328033"/>
          </a:xfrm>
          <a:prstGeom prst="rect">
            <a:avLst/>
          </a:prstGeom>
        </p:spPr>
      </p:pic>
    </p:spTree>
    <p:extLst>
      <p:ext uri="{BB962C8B-B14F-4D97-AF65-F5344CB8AC3E}">
        <p14:creationId xmlns:p14="http://schemas.microsoft.com/office/powerpoint/2010/main" val="160357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35521"/>
            <a:ext cx="10515600" cy="1325563"/>
          </a:xfrm>
        </p:spPr>
        <p:txBody>
          <a:bodyPr>
            <a:normAutofit/>
          </a:bodyPr>
          <a:lstStyle/>
          <a:p>
            <a:r>
              <a:rPr lang="en-US" sz="3600" dirty="0"/>
              <a:t>Stochastic Differential Equations (SDEs)</a:t>
            </a:r>
          </a:p>
        </p:txBody>
      </p:sp>
      <p:sp>
        <p:nvSpPr>
          <p:cNvPr id="5" name="TextBox 4">
            <a:extLst>
              <a:ext uri="{FF2B5EF4-FFF2-40B4-BE49-F238E27FC236}">
                <a16:creationId xmlns:a16="http://schemas.microsoft.com/office/drawing/2014/main" id="{6E92732E-7387-6151-BBDB-C346EE09D054}"/>
              </a:ext>
            </a:extLst>
          </p:cNvPr>
          <p:cNvSpPr txBox="1"/>
          <p:nvPr/>
        </p:nvSpPr>
        <p:spPr>
          <a:xfrm>
            <a:off x="1165952" y="1992217"/>
            <a:ext cx="8749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The forward diffusion process is represented by the following SDE:</a:t>
            </a:r>
          </a:p>
        </p:txBody>
      </p:sp>
      <p:cxnSp>
        <p:nvCxnSpPr>
          <p:cNvPr id="17" name="Conector drept cu săgeată 16">
            <a:extLst>
              <a:ext uri="{FF2B5EF4-FFF2-40B4-BE49-F238E27FC236}">
                <a16:creationId xmlns:a16="http://schemas.microsoft.com/office/drawing/2014/main" id="{826AB01D-E7F4-03E0-CCFF-F925EA26A978}"/>
              </a:ext>
            </a:extLst>
          </p:cNvPr>
          <p:cNvCxnSpPr>
            <a:cxnSpLocks/>
            <a:stCxn id="6" idx="6"/>
          </p:cNvCxnSpPr>
          <p:nvPr/>
        </p:nvCxnSpPr>
        <p:spPr>
          <a:xfrm>
            <a:off x="9007474" y="3383446"/>
            <a:ext cx="737443" cy="37758"/>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CasetăText 17">
                <a:extLst>
                  <a:ext uri="{FF2B5EF4-FFF2-40B4-BE49-F238E27FC236}">
                    <a16:creationId xmlns:a16="http://schemas.microsoft.com/office/drawing/2014/main" id="{9096C13B-0521-BA91-7303-9FEB0CF0A2D9}"/>
                  </a:ext>
                </a:extLst>
              </p:cNvPr>
              <p:cNvSpPr txBox="1"/>
              <p:nvPr/>
            </p:nvSpPr>
            <p:spPr>
              <a:xfrm>
                <a:off x="9744917" y="3063724"/>
                <a:ext cx="1608881" cy="646331"/>
              </a:xfrm>
              <a:prstGeom prst="rect">
                <a:avLst/>
              </a:prstGeom>
              <a:noFill/>
              <a:ln>
                <a:solidFill>
                  <a:schemeClr val="accent4">
                    <a:lumMod val="75000"/>
                  </a:schemeClr>
                </a:solidFill>
              </a:ln>
            </p:spPr>
            <p:txBody>
              <a:bodyPr wrap="square" rtlCol="0">
                <a:spAutoFit/>
              </a:bodyPr>
              <a:lstStyle/>
              <a:p>
                <a:pPr algn="ctr"/>
                <a:r>
                  <a:rPr lang="en-US" dirty="0"/>
                  <a:t>Notation for: </a:t>
                </a:r>
                <a14:m>
                  <m:oMath xmlns:m="http://schemas.openxmlformats.org/officeDocument/2006/math">
                    <m:r>
                      <a:rPr lang="en-US" i="1" smtClean="0">
                        <a:latin typeface="Cambria Math" panose="02040503050406030204" pitchFamily="18" charset="0"/>
                        <a:ea typeface="Cambria Math" panose="02040503050406030204" pitchFamily="18" charset="0"/>
                      </a:rPr>
                      <m:t>𝒩</m:t>
                    </m:r>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a14:m>
                <a:endParaRPr lang="en-US" dirty="0"/>
              </a:p>
            </p:txBody>
          </p:sp>
        </mc:Choice>
        <mc:Fallback xmlns="">
          <p:sp>
            <p:nvSpPr>
              <p:cNvPr id="18" name="CasetăText 17">
                <a:extLst>
                  <a:ext uri="{FF2B5EF4-FFF2-40B4-BE49-F238E27FC236}">
                    <a16:creationId xmlns:a16="http://schemas.microsoft.com/office/drawing/2014/main" id="{9096C13B-0521-BA91-7303-9FEB0CF0A2D9}"/>
                  </a:ext>
                </a:extLst>
              </p:cNvPr>
              <p:cNvSpPr txBox="1">
                <a:spLocks noRot="1" noChangeAspect="1" noMove="1" noResize="1" noEditPoints="1" noAdjustHandles="1" noChangeArrowheads="1" noChangeShapeType="1" noTextEdit="1"/>
              </p:cNvSpPr>
              <p:nvPr/>
            </p:nvSpPr>
            <p:spPr>
              <a:xfrm>
                <a:off x="9744917" y="3063724"/>
                <a:ext cx="1608881" cy="646331"/>
              </a:xfrm>
              <a:prstGeom prst="rect">
                <a:avLst/>
              </a:prstGeom>
              <a:blipFill>
                <a:blip r:embed="rId6"/>
                <a:stretch>
                  <a:fillRect t="-1887" b="-7547"/>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asetăText 6">
                <a:extLst>
                  <a:ext uri="{FF2B5EF4-FFF2-40B4-BE49-F238E27FC236}">
                    <a16:creationId xmlns:a16="http://schemas.microsoft.com/office/drawing/2014/main" id="{05F217B3-0AC1-61D3-0943-92D94C7BF116}"/>
                  </a:ext>
                </a:extLst>
              </p:cNvPr>
              <p:cNvSpPr txBox="1"/>
              <p:nvPr/>
            </p:nvSpPr>
            <p:spPr>
              <a:xfrm>
                <a:off x="3638604" y="3076238"/>
                <a:ext cx="5400837" cy="5266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num>
                        <m:den>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p>
            </p:txBody>
          </p:sp>
        </mc:Choice>
        <mc:Fallback xmlns="">
          <p:sp>
            <p:nvSpPr>
              <p:cNvPr id="7" name="CasetăText 6">
                <a:extLst>
                  <a:ext uri="{FF2B5EF4-FFF2-40B4-BE49-F238E27FC236}">
                    <a16:creationId xmlns:a16="http://schemas.microsoft.com/office/drawing/2014/main" id="{05F217B3-0AC1-61D3-0943-92D94C7BF116}"/>
                  </a:ext>
                </a:extLst>
              </p:cNvPr>
              <p:cNvSpPr txBox="1">
                <a:spLocks noRot="1" noChangeAspect="1" noMove="1" noResize="1" noEditPoints="1" noAdjustHandles="1" noChangeArrowheads="1" noChangeShapeType="1" noTextEdit="1"/>
              </p:cNvSpPr>
              <p:nvPr/>
            </p:nvSpPr>
            <p:spPr>
              <a:xfrm>
                <a:off x="3638604" y="3076238"/>
                <a:ext cx="5400837" cy="526683"/>
              </a:xfrm>
              <a:prstGeom prst="rect">
                <a:avLst/>
              </a:prstGeom>
              <a:blipFill>
                <a:blip r:embed="rId7"/>
                <a:stretch>
                  <a:fillRect/>
                </a:stretch>
              </a:blipFill>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4C6A8E4F-6A91-2223-99C7-9D0BE1DD52A7}"/>
              </a:ext>
            </a:extLst>
          </p:cNvPr>
          <p:cNvCxnSpPr>
            <a:cxnSpLocks/>
            <a:stCxn id="8" idx="4"/>
          </p:cNvCxnSpPr>
          <p:nvPr/>
        </p:nvCxnSpPr>
        <p:spPr>
          <a:xfrm flipH="1">
            <a:off x="3685033" y="3594602"/>
            <a:ext cx="862028" cy="373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8F06E4-1051-A55D-3DD9-154AFF2A2232}"/>
              </a:ext>
            </a:extLst>
          </p:cNvPr>
          <p:cNvCxnSpPr>
            <a:cxnSpLocks/>
            <a:endCxn id="15" idx="0"/>
          </p:cNvCxnSpPr>
          <p:nvPr/>
        </p:nvCxnSpPr>
        <p:spPr>
          <a:xfrm flipH="1">
            <a:off x="5328382" y="3544684"/>
            <a:ext cx="44297" cy="71555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54B0710-E374-E191-4030-838021CBD9FB}"/>
              </a:ext>
            </a:extLst>
          </p:cNvPr>
          <p:cNvCxnSpPr>
            <a:cxnSpLocks/>
            <a:stCxn id="9" idx="4"/>
            <a:endCxn id="16" idx="1"/>
          </p:cNvCxnSpPr>
          <p:nvPr/>
        </p:nvCxnSpPr>
        <p:spPr>
          <a:xfrm>
            <a:off x="5729099" y="3518089"/>
            <a:ext cx="1247224" cy="47128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5EBFE1-8ECA-1734-F7F7-2EC2D2C43D05}"/>
              </a:ext>
            </a:extLst>
          </p:cNvPr>
          <p:cNvSpPr txBox="1"/>
          <p:nvPr/>
        </p:nvSpPr>
        <p:spPr>
          <a:xfrm>
            <a:off x="664577" y="3725466"/>
            <a:ext cx="3020456" cy="523220"/>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chemeClr val="accent1"/>
                </a:solidFill>
                <a:ea typeface="+mn-lt"/>
                <a:cs typeface="+mn-lt"/>
              </a:rPr>
              <a:t>Function for drift coefficient: gradually nullifies the data x0</a:t>
            </a:r>
            <a:endParaRPr lang="en-US" sz="1400" dirty="0">
              <a:solidFill>
                <a:schemeClr val="accent1"/>
              </a:solidFill>
              <a:cs typeface="Calibri"/>
            </a:endParaRPr>
          </a:p>
        </p:txBody>
      </p:sp>
      <p:sp>
        <p:nvSpPr>
          <p:cNvPr id="15" name="TextBox 14">
            <a:extLst>
              <a:ext uri="{FF2B5EF4-FFF2-40B4-BE49-F238E27FC236}">
                <a16:creationId xmlns:a16="http://schemas.microsoft.com/office/drawing/2014/main" id="{696DC004-1E97-02E2-FAF7-468CB22D3301}"/>
              </a:ext>
            </a:extLst>
          </p:cNvPr>
          <p:cNvSpPr txBox="1"/>
          <p:nvPr/>
        </p:nvSpPr>
        <p:spPr>
          <a:xfrm>
            <a:off x="3882419" y="4260242"/>
            <a:ext cx="2891925" cy="738664"/>
          </a:xfrm>
          <a:prstGeom prst="rect">
            <a:avLst/>
          </a:prstGeom>
          <a:noFill/>
          <a:ln>
            <a:solidFill>
              <a:schemeClr val="accent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chemeClr val="accent2"/>
                </a:solidFill>
                <a:ea typeface="+mn-lt"/>
                <a:cs typeface="+mn-lt"/>
              </a:rPr>
              <a:t>Function for diffusion coefficient: controls how much Gaussian noise is added</a:t>
            </a:r>
            <a:endParaRPr lang="en-US" sz="1400" dirty="0">
              <a:solidFill>
                <a:schemeClr val="accent2"/>
              </a:solidFill>
              <a:cs typeface="Calibri"/>
            </a:endParaRPr>
          </a:p>
        </p:txBody>
      </p:sp>
      <p:sp>
        <p:nvSpPr>
          <p:cNvPr id="16" name="TextBox 15">
            <a:extLst>
              <a:ext uri="{FF2B5EF4-FFF2-40B4-BE49-F238E27FC236}">
                <a16:creationId xmlns:a16="http://schemas.microsoft.com/office/drawing/2014/main" id="{62006A99-F731-9EF5-5844-542839373E58}"/>
              </a:ext>
            </a:extLst>
          </p:cNvPr>
          <p:cNvSpPr txBox="1"/>
          <p:nvPr/>
        </p:nvSpPr>
        <p:spPr>
          <a:xfrm>
            <a:off x="6976323" y="3727762"/>
            <a:ext cx="2166649" cy="523220"/>
          </a:xfrm>
          <a:prstGeom prst="rect">
            <a:avLst/>
          </a:prstGeom>
          <a:noFill/>
          <a:ln>
            <a:solidFill>
              <a:schemeClr val="accent6"/>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1400" dirty="0">
                <a:solidFill>
                  <a:schemeClr val="accent6"/>
                </a:solidFill>
                <a:cs typeface="Calibri"/>
              </a:rPr>
              <a:t>White Gaussian </a:t>
            </a:r>
            <a:endParaRPr lang="en-US">
              <a:solidFill>
                <a:schemeClr val="accent6"/>
              </a:solidFill>
            </a:endParaRPr>
          </a:p>
          <a:p>
            <a:pPr algn="ctr"/>
            <a:r>
              <a:rPr lang="en-US" sz="1400" dirty="0">
                <a:solidFill>
                  <a:schemeClr val="accent6"/>
                </a:solidFill>
                <a:cs typeface="Calibri"/>
              </a:rPr>
              <a:t>noise</a:t>
            </a:r>
            <a:endParaRPr lang="en-US" dirty="0">
              <a:solidFill>
                <a:schemeClr val="accent6"/>
              </a:solidFill>
            </a:endParaRPr>
          </a:p>
        </p:txBody>
      </p:sp>
      <p:sp>
        <p:nvSpPr>
          <p:cNvPr id="9" name="Oval 8">
            <a:extLst>
              <a:ext uri="{FF2B5EF4-FFF2-40B4-BE49-F238E27FC236}">
                <a16:creationId xmlns:a16="http://schemas.microsoft.com/office/drawing/2014/main" id="{C2507394-3A80-62B7-6BB4-224A64F52CD4}"/>
              </a:ext>
            </a:extLst>
          </p:cNvPr>
          <p:cNvSpPr/>
          <p:nvPr/>
        </p:nvSpPr>
        <p:spPr>
          <a:xfrm>
            <a:off x="5560119" y="3264730"/>
            <a:ext cx="337959" cy="25335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3559C1-A0AC-3B90-3598-BA03D6CD9FA0}"/>
              </a:ext>
            </a:extLst>
          </p:cNvPr>
          <p:cNvSpPr/>
          <p:nvPr/>
        </p:nvSpPr>
        <p:spPr>
          <a:xfrm>
            <a:off x="5147177" y="3222702"/>
            <a:ext cx="408542" cy="3219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367A0C8-57D1-8D93-4F0C-C931D0CE3526}"/>
              </a:ext>
            </a:extLst>
          </p:cNvPr>
          <p:cNvSpPr/>
          <p:nvPr/>
        </p:nvSpPr>
        <p:spPr>
          <a:xfrm>
            <a:off x="4213185" y="3172290"/>
            <a:ext cx="667752" cy="422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BEC41D31-A79E-9E56-C485-B1EE62C39C91}"/>
              </a:ext>
            </a:extLst>
          </p:cNvPr>
          <p:cNvSpPr/>
          <p:nvPr/>
        </p:nvSpPr>
        <p:spPr>
          <a:xfrm>
            <a:off x="8575161" y="3172290"/>
            <a:ext cx="432313" cy="422312"/>
          </a:xfrm>
          <a:prstGeom prst="ellipse">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2276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7" grpId="0"/>
      <p:bldP spid="14" grpId="0" animBg="1"/>
      <p:bldP spid="15" grpId="0" animBg="1"/>
      <p:bldP spid="16" grpId="0" animBg="1"/>
      <p:bldP spid="9" grpId="0" animBg="1"/>
      <p:bldP spid="10" grpId="0" animBg="1"/>
      <p:bldP spid="8"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35521"/>
            <a:ext cx="10515600" cy="1325563"/>
          </a:xfrm>
        </p:spPr>
        <p:txBody>
          <a:bodyPr>
            <a:normAutofit/>
          </a:bodyPr>
          <a:lstStyle/>
          <a:p>
            <a:r>
              <a:rPr lang="en-US" sz="3600" dirty="0"/>
              <a:t>Stochastic Differential Equations (SDEs)</a:t>
            </a:r>
          </a:p>
        </p:txBody>
      </p:sp>
      <p:sp>
        <p:nvSpPr>
          <p:cNvPr id="5" name="TextBox 4">
            <a:extLst>
              <a:ext uri="{FF2B5EF4-FFF2-40B4-BE49-F238E27FC236}">
                <a16:creationId xmlns:a16="http://schemas.microsoft.com/office/drawing/2014/main" id="{6E92732E-7387-6151-BBDB-C346EE09D054}"/>
              </a:ext>
            </a:extLst>
          </p:cNvPr>
          <p:cNvSpPr txBox="1"/>
          <p:nvPr/>
        </p:nvSpPr>
        <p:spPr>
          <a:xfrm>
            <a:off x="1165952" y="1992217"/>
            <a:ext cx="8749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ea typeface="+mn-lt"/>
              <a:cs typeface="+mn-lt"/>
            </a:endParaRPr>
          </a:p>
          <a:p>
            <a:pPr marL="285750" indent="-285750">
              <a:buFont typeface="Arial"/>
              <a:buChar char="•"/>
            </a:pPr>
            <a:endParaRPr lang="en-US" dirty="0">
              <a:ea typeface="+mn-lt"/>
              <a:cs typeface="+mn-lt"/>
            </a:endParaRPr>
          </a:p>
        </p:txBody>
      </p:sp>
      <p:sp>
        <p:nvSpPr>
          <p:cNvPr id="3" name="TextBox 2">
            <a:extLst>
              <a:ext uri="{FF2B5EF4-FFF2-40B4-BE49-F238E27FC236}">
                <a16:creationId xmlns:a16="http://schemas.microsoft.com/office/drawing/2014/main" id="{5B59DD7C-0604-4193-7DFF-07B6968A2E12}"/>
              </a:ext>
            </a:extLst>
          </p:cNvPr>
          <p:cNvSpPr txBox="1"/>
          <p:nvPr/>
        </p:nvSpPr>
        <p:spPr>
          <a:xfrm>
            <a:off x="1165950" y="3340723"/>
            <a:ext cx="771180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endParaRPr lang="en-US" dirty="0">
              <a:cs typeface="Calibri"/>
            </a:endParaRPr>
          </a:p>
          <a:p>
            <a:pPr marL="285750" indent="-285750">
              <a:buFont typeface="Arial"/>
              <a:buChar char="•"/>
            </a:pPr>
            <a:r>
              <a:rPr lang="en-US" dirty="0">
                <a:cs typeface="Calibri"/>
              </a:rPr>
              <a:t>The training objective is similar to NCSN, but adapted for continuous time:</a:t>
            </a:r>
          </a:p>
          <a:p>
            <a:pPr marL="285750" indent="-285750">
              <a:buFont typeface="Arial"/>
              <a:buChar char="•"/>
            </a:pPr>
            <a:endParaRPr lang="en-US" dirty="0">
              <a:cs typeface="Calibri"/>
            </a:endParaRPr>
          </a:p>
        </p:txBody>
      </p:sp>
      <p:sp>
        <p:nvSpPr>
          <p:cNvPr id="7" name="TextBox 2">
            <a:extLst>
              <a:ext uri="{FF2B5EF4-FFF2-40B4-BE49-F238E27FC236}">
                <a16:creationId xmlns:a16="http://schemas.microsoft.com/office/drawing/2014/main" id="{465463A0-601C-188E-8001-96C2D83B7CD1}"/>
              </a:ext>
            </a:extLst>
          </p:cNvPr>
          <p:cNvSpPr txBox="1"/>
          <p:nvPr/>
        </p:nvSpPr>
        <p:spPr>
          <a:xfrm>
            <a:off x="1165951" y="1950904"/>
            <a:ext cx="41313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dirty="0">
                <a:ea typeface="+mn-lt"/>
                <a:cs typeface="+mn-lt"/>
              </a:rPr>
              <a:t>The reverse-time SDE is defined as:</a:t>
            </a:r>
            <a:endParaRPr lang="en-US"/>
          </a:p>
        </p:txBody>
      </p:sp>
      <mc:AlternateContent xmlns:mc="http://schemas.openxmlformats.org/markup-compatibility/2006" xmlns:a14="http://schemas.microsoft.com/office/drawing/2010/main">
        <mc:Choice Requires="a14">
          <p:sp>
            <p:nvSpPr>
              <p:cNvPr id="10" name="CasetăText 9">
                <a:extLst>
                  <a:ext uri="{FF2B5EF4-FFF2-40B4-BE49-F238E27FC236}">
                    <a16:creationId xmlns:a16="http://schemas.microsoft.com/office/drawing/2014/main" id="{2D5CE840-2D56-B7DC-F967-0DE5F011BF64}"/>
                  </a:ext>
                </a:extLst>
              </p:cNvPr>
              <p:cNvSpPr txBox="1"/>
              <p:nvPr/>
            </p:nvSpPr>
            <p:spPr>
              <a:xfrm>
                <a:off x="3117743" y="2462596"/>
                <a:ext cx="518712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 − </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rPr>
                        <m:t>𝑙𝑜𝑔</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𝜔</m:t>
                          </m:r>
                        </m:e>
                      </m:acc>
                    </m:oMath>
                  </m:oMathPara>
                </a14:m>
                <a:endParaRPr lang="en-US" dirty="0"/>
              </a:p>
            </p:txBody>
          </p:sp>
        </mc:Choice>
        <mc:Fallback xmlns="">
          <p:sp>
            <p:nvSpPr>
              <p:cNvPr id="10" name="CasetăText 9">
                <a:extLst>
                  <a:ext uri="{FF2B5EF4-FFF2-40B4-BE49-F238E27FC236}">
                    <a16:creationId xmlns:a16="http://schemas.microsoft.com/office/drawing/2014/main" id="{2D5CE840-2D56-B7DC-F967-0DE5F011BF64}"/>
                  </a:ext>
                </a:extLst>
              </p:cNvPr>
              <p:cNvSpPr txBox="1">
                <a:spLocks noRot="1" noChangeAspect="1" noMove="1" noResize="1" noEditPoints="1" noAdjustHandles="1" noChangeArrowheads="1" noChangeShapeType="1" noTextEdit="1"/>
              </p:cNvSpPr>
              <p:nvPr/>
            </p:nvSpPr>
            <p:spPr>
              <a:xfrm>
                <a:off x="3117743" y="2462596"/>
                <a:ext cx="5187126" cy="276999"/>
              </a:xfrm>
              <a:prstGeom prst="rect">
                <a:avLst/>
              </a:prstGeom>
              <a:blipFill>
                <a:blip r:embed="rId6"/>
                <a:stretch>
                  <a:fillRect l="-705" t="-26667" r="-8461"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asetăText 10">
                <a:extLst>
                  <a:ext uri="{FF2B5EF4-FFF2-40B4-BE49-F238E27FC236}">
                    <a16:creationId xmlns:a16="http://schemas.microsoft.com/office/drawing/2014/main" id="{7E514AA2-3816-3879-FF13-EE5033B4B01B}"/>
                  </a:ext>
                </a:extLst>
              </p:cNvPr>
              <p:cNvSpPr txBox="1"/>
              <p:nvPr/>
            </p:nvSpPr>
            <p:spPr>
              <a:xfrm>
                <a:off x="2171836" y="4055438"/>
                <a:ext cx="6250878" cy="417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ℒ</m:t>
                          </m:r>
                        </m:e>
                        <m:sub>
                          <m:r>
                            <a:rPr lang="en-US" b="0" i="1" smtClean="0">
                              <a:latin typeface="Cambria Math" panose="02040503050406030204" pitchFamily="18" charset="0"/>
                              <a:ea typeface="Cambria Math" panose="02040503050406030204" pitchFamily="18" charset="0"/>
                            </a:rPr>
                            <m:t>𝑑𝑠𝑚</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𝑡</m:t>
                          </m:r>
                        </m:sub>
                      </m:sSub>
                      <m:d>
                        <m:dPr>
                          <m:begChr m:val="["/>
                          <m:endChr m:val="]"/>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𝜆</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smtClean="0">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ub>
                          </m:sSub>
                          <m:sSubSup>
                            <m:sSubSupPr>
                              <m:ctrlPr>
                                <a:rPr lang="en-US" i="1">
                                  <a:latin typeface="Cambria Math" panose="02040503050406030204" pitchFamily="18" charset="0"/>
                                  <a:ea typeface="Cambria Math" panose="02040503050406030204" pitchFamily="18" charset="0"/>
                                </a:rPr>
                              </m:ctrlPr>
                            </m:sSub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𝑠</m:t>
                                      </m:r>
                                    </m:e>
                                    <m:sub>
                                      <m:r>
                                        <a:rPr lang="en-US" i="1">
                                          <a:latin typeface="Cambria Math" panose="02040503050406030204" pitchFamily="18" charset="0"/>
                                          <a:ea typeface="Cambria Math" panose="02040503050406030204" pitchFamily="18" charset="0"/>
                                        </a:rPr>
                                        <m:t>𝜃</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b="0" i="1">
                                              <a:latin typeface="Cambria Math" panose="02040503050406030204" pitchFamily="18" charset="0"/>
                                            </a:rPr>
                                            <m:t>𝑝</m:t>
                                          </m:r>
                                        </m:e>
                                        <m:sub>
                                          <m:r>
                                            <a:rPr lang="en-US" b="0"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e>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0</m:t>
                                              </m:r>
                                            </m:sub>
                                          </m:sSub>
                                        </m:e>
                                      </m:d>
                                    </m:e>
                                  </m:func>
                                </m:e>
                              </m:d>
                            </m:e>
                            <m:sub>
                              <m:r>
                                <a:rPr lang="en-US" i="1">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2</m:t>
                              </m:r>
                            </m:sup>
                          </m:sSubSup>
                        </m:e>
                      </m:d>
                    </m:oMath>
                  </m:oMathPara>
                </a14:m>
                <a:endParaRPr lang="en-US" dirty="0"/>
              </a:p>
            </p:txBody>
          </p:sp>
        </mc:Choice>
        <mc:Fallback xmlns="">
          <p:sp>
            <p:nvSpPr>
              <p:cNvPr id="11" name="CasetăText 10">
                <a:extLst>
                  <a:ext uri="{FF2B5EF4-FFF2-40B4-BE49-F238E27FC236}">
                    <a16:creationId xmlns:a16="http://schemas.microsoft.com/office/drawing/2014/main" id="{7E514AA2-3816-3879-FF13-EE5033B4B01B}"/>
                  </a:ext>
                </a:extLst>
              </p:cNvPr>
              <p:cNvSpPr txBox="1">
                <a:spLocks noRot="1" noChangeAspect="1" noMove="1" noResize="1" noEditPoints="1" noAdjustHandles="1" noChangeArrowheads="1" noChangeShapeType="1" noTextEdit="1"/>
              </p:cNvSpPr>
              <p:nvPr/>
            </p:nvSpPr>
            <p:spPr>
              <a:xfrm>
                <a:off x="2171836" y="4055438"/>
                <a:ext cx="6250878" cy="417230"/>
              </a:xfrm>
              <a:prstGeom prst="rect">
                <a:avLst/>
              </a:prstGeom>
              <a:blipFill>
                <a:blip r:embed="rId7"/>
                <a:stretch>
                  <a:fillRect l="-195" b="-13043"/>
                </a:stretch>
              </a:blipFill>
            </p:spPr>
            <p:txBody>
              <a:bodyPr/>
              <a:lstStyle/>
              <a:p>
                <a:r>
                  <a:rPr lang="en-US">
                    <a:noFill/>
                  </a:rPr>
                  <a:t> </a:t>
                </a:r>
              </a:p>
            </p:txBody>
          </p:sp>
        </mc:Fallback>
      </mc:AlternateContent>
      <p:sp>
        <p:nvSpPr>
          <p:cNvPr id="6" name="CasetăText 5">
            <a:extLst>
              <a:ext uri="{FF2B5EF4-FFF2-40B4-BE49-F238E27FC236}">
                <a16:creationId xmlns:a16="http://schemas.microsoft.com/office/drawing/2014/main" id="{6DD91607-5CC2-B39B-A5ED-C6717CA73D68}"/>
              </a:ext>
            </a:extLst>
          </p:cNvPr>
          <p:cNvSpPr txBox="1"/>
          <p:nvPr/>
        </p:nvSpPr>
        <p:spPr>
          <a:xfrm>
            <a:off x="1165950" y="4917499"/>
            <a:ext cx="7138919" cy="923330"/>
          </a:xfrm>
          <a:prstGeom prst="rect">
            <a:avLst/>
          </a:prstGeom>
          <a:noFill/>
        </p:spPr>
        <p:txBody>
          <a:bodyPr wrap="square">
            <a:spAutoFit/>
          </a:bodyPr>
          <a:lstStyle/>
          <a:p>
            <a:pPr marL="285750" indent="-285750">
              <a:buFont typeface="Arial"/>
              <a:buChar char="•"/>
            </a:pPr>
            <a:r>
              <a:rPr lang="en-US" dirty="0">
                <a:ea typeface="+mn-lt"/>
                <a:cs typeface="+mn-lt"/>
              </a:rPr>
              <a:t>The score function is used in the reverse-time SDE:</a:t>
            </a:r>
          </a:p>
          <a:p>
            <a:pPr marL="742950" lvl="1" indent="-285750">
              <a:buFont typeface="Wingdings"/>
              <a:buChar char="Ø"/>
            </a:pPr>
            <a:r>
              <a:rPr lang="en-US" dirty="0">
                <a:ea typeface="+mn-lt"/>
                <a:cs typeface="+mn-lt"/>
              </a:rPr>
              <a:t>It employs a neural network to estimate the score function.</a:t>
            </a:r>
          </a:p>
          <a:p>
            <a:pPr marL="742950" lvl="1" indent="-285750">
              <a:buFont typeface="Wingdings"/>
              <a:buChar char="Ø"/>
            </a:pPr>
            <a:r>
              <a:rPr lang="en-US" dirty="0">
                <a:cs typeface="Calibri"/>
              </a:rPr>
              <a:t>Then uses a numerical SDE solver to generate samples.</a:t>
            </a:r>
          </a:p>
        </p:txBody>
      </p:sp>
    </p:spTree>
    <p:custDataLst>
      <p:tags r:id="rId1"/>
    </p:custDataLst>
    <p:extLst>
      <p:ext uri="{BB962C8B-B14F-4D97-AF65-F5344CB8AC3E}">
        <p14:creationId xmlns:p14="http://schemas.microsoft.com/office/powerpoint/2010/main" val="22977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1"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35521"/>
            <a:ext cx="10515600" cy="1325563"/>
          </a:xfrm>
        </p:spPr>
        <p:txBody>
          <a:bodyPr>
            <a:normAutofit/>
          </a:bodyPr>
          <a:lstStyle/>
          <a:p>
            <a:r>
              <a:rPr lang="en-US" sz="3600" dirty="0"/>
              <a:t>Stochastic Differential Equations (SDEs). NCSN</a:t>
            </a:r>
          </a:p>
        </p:txBody>
      </p:sp>
      <mc:AlternateContent xmlns:mc="http://schemas.openxmlformats.org/markup-compatibility/2006" xmlns:a14="http://schemas.microsoft.com/office/drawing/2010/main">
        <mc:Choice Requires="a14">
          <p:sp>
            <p:nvSpPr>
              <p:cNvPr id="8" name="CasetăText 7">
                <a:extLst>
                  <a:ext uri="{FF2B5EF4-FFF2-40B4-BE49-F238E27FC236}">
                    <a16:creationId xmlns:a16="http://schemas.microsoft.com/office/drawing/2014/main" id="{ABB159DC-B42F-064F-0194-0756D8F97694}"/>
                  </a:ext>
                </a:extLst>
              </p:cNvPr>
              <p:cNvSpPr txBox="1"/>
              <p:nvPr/>
            </p:nvSpPr>
            <p:spPr>
              <a:xfrm>
                <a:off x="838197" y="1479176"/>
                <a:ext cx="10276493" cy="4231736"/>
              </a:xfrm>
              <a:prstGeom prst="rect">
                <a:avLst/>
              </a:prstGeom>
              <a:noFill/>
            </p:spPr>
            <p:txBody>
              <a:bodyPr wrap="square" rtlCol="0">
                <a:spAutoFit/>
              </a:bodyPr>
              <a:lstStyle/>
              <a:p>
                <a:pPr marL="285750" indent="-285750">
                  <a:buFont typeface="Arial" panose="020B0604020202020204" pitchFamily="34" charset="0"/>
                  <a:buChar char="•"/>
                </a:pPr>
                <a:r>
                  <a:rPr lang="en-US" dirty="0"/>
                  <a:t>The Markovian process of NCSN:</a:t>
                </a: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𝑥</m:t>
                          </m:r>
                        </m:e>
                        <m:sub>
                          <m:r>
                            <a:rPr lang="en-US" sz="1800" b="0" i="1" smtClean="0">
                              <a:latin typeface="Cambria Math" panose="02040503050406030204" pitchFamily="18" charset="0"/>
                              <a:ea typeface="Cambria Math" panose="02040503050406030204" pitchFamily="18" charset="0"/>
                              <a:cs typeface="+mn-lt"/>
                            </a:rPr>
                            <m:t>𝑡</m:t>
                          </m:r>
                        </m:sub>
                      </m:sSub>
                      <m:r>
                        <a:rPr lang="en-US" sz="1800" b="0" i="1" smtClean="0">
                          <a:latin typeface="Cambria Math" panose="02040503050406030204" pitchFamily="18" charset="0"/>
                          <a:ea typeface="Cambria Math" panose="02040503050406030204" pitchFamily="18" charset="0"/>
                          <a:cs typeface="+mn-lt"/>
                        </a:rPr>
                        <m:t> ~ </m:t>
                      </m:r>
                      <m:r>
                        <a:rPr lang="en-US" sz="1800" i="1">
                          <a:latin typeface="Cambria Math" panose="02040503050406030204" pitchFamily="18" charset="0"/>
                          <a:ea typeface="Cambria Math" panose="02040503050406030204" pitchFamily="18" charset="0"/>
                          <a:cs typeface="+mn-lt"/>
                        </a:rPr>
                        <m:t>𝒩</m:t>
                      </m:r>
                      <m:d>
                        <m:dPr>
                          <m:ctrlPr>
                            <a:rPr lang="en-US" sz="1800" i="1">
                              <a:latin typeface="Cambria Math" panose="02040503050406030204" pitchFamily="18" charset="0"/>
                              <a:ea typeface="Cambria Math" panose="02040503050406030204" pitchFamily="18" charset="0"/>
                              <a:cs typeface="+mn-lt"/>
                            </a:rPr>
                          </m:ctrlPr>
                        </m:dPr>
                        <m:e>
                          <m:sSub>
                            <m:sSubPr>
                              <m:ctrlPr>
                                <a:rPr lang="en-US" sz="180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𝑥</m:t>
                              </m:r>
                            </m:e>
                            <m:sub>
                              <m:r>
                                <a:rPr lang="en-US" sz="1800" b="0" i="1" smtClean="0">
                                  <a:latin typeface="Cambria Math" panose="02040503050406030204" pitchFamily="18" charset="0"/>
                                  <a:ea typeface="Cambria Math" panose="02040503050406030204" pitchFamily="18" charset="0"/>
                                  <a:cs typeface="+mn-lt"/>
                                </a:rPr>
                                <m:t>𝑡</m:t>
                              </m:r>
                            </m:sub>
                          </m:sSub>
                          <m:r>
                            <a:rPr lang="en-US" sz="1800" b="0" i="1" smtClean="0">
                              <a:latin typeface="Cambria Math" panose="02040503050406030204" pitchFamily="18" charset="0"/>
                              <a:ea typeface="Cambria Math" panose="02040503050406030204" pitchFamily="18" charset="0"/>
                              <a:cs typeface="+mn-lt"/>
                            </a:rPr>
                            <m:t>;</m:t>
                          </m:r>
                          <m:sSub>
                            <m:sSubPr>
                              <m:ctrlPr>
                                <a:rPr lang="en-US" sz="1800" b="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𝑥</m:t>
                              </m:r>
                            </m:e>
                            <m:sub>
                              <m:r>
                                <a:rPr lang="en-US" sz="1800" b="0" i="1" smtClean="0">
                                  <a:latin typeface="Cambria Math" panose="02040503050406030204" pitchFamily="18" charset="0"/>
                                  <a:ea typeface="Cambria Math" panose="02040503050406030204" pitchFamily="18" charset="0"/>
                                  <a:cs typeface="+mn-lt"/>
                                </a:rPr>
                                <m:t>𝑡</m:t>
                              </m:r>
                              <m:r>
                                <a:rPr lang="en-US" sz="1800" b="0" i="1" smtClean="0">
                                  <a:latin typeface="Cambria Math" panose="02040503050406030204" pitchFamily="18" charset="0"/>
                                  <a:ea typeface="Cambria Math" panose="02040503050406030204" pitchFamily="18" charset="0"/>
                                  <a:cs typeface="+mn-lt"/>
                                </a:rPr>
                                <m:t>−1</m:t>
                              </m:r>
                            </m:sub>
                          </m:sSub>
                          <m:r>
                            <a:rPr lang="en-US" sz="1800" b="0" i="1" smtClean="0">
                              <a:latin typeface="Cambria Math" panose="02040503050406030204" pitchFamily="18" charset="0"/>
                              <a:ea typeface="Cambria Math" panose="02040503050406030204" pitchFamily="18" charset="0"/>
                              <a:cs typeface="+mn-lt"/>
                            </a:rPr>
                            <m:t>, </m:t>
                          </m:r>
                          <m:sSubSup>
                            <m:sSubSupPr>
                              <m:ctrlPr>
                                <a:rPr lang="en-US" sz="1800" b="0" i="1" smtClean="0">
                                  <a:latin typeface="Cambria Math" panose="02040503050406030204" pitchFamily="18" charset="0"/>
                                  <a:ea typeface="Cambria Math" panose="02040503050406030204" pitchFamily="18" charset="0"/>
                                  <a:cs typeface="+mn-lt"/>
                                </a:rPr>
                              </m:ctrlPr>
                            </m:sSubSupPr>
                            <m:e>
                              <m:r>
                                <a:rPr lang="en-US" sz="1800" b="0" i="1" smtClean="0">
                                  <a:latin typeface="Cambria Math" panose="02040503050406030204" pitchFamily="18" charset="0"/>
                                  <a:ea typeface="Cambria Math" panose="02040503050406030204" pitchFamily="18" charset="0"/>
                                  <a:cs typeface="+mn-lt"/>
                                </a:rPr>
                                <m:t>(</m:t>
                              </m:r>
                              <m:r>
                                <a:rPr lang="en-US" sz="1800" b="0" i="1" smtClean="0">
                                  <a:latin typeface="Cambria Math" panose="02040503050406030204" pitchFamily="18" charset="0"/>
                                  <a:ea typeface="Cambria Math" panose="02040503050406030204" pitchFamily="18" charset="0"/>
                                  <a:cs typeface="+mn-lt"/>
                                </a:rPr>
                                <m:t>𝜎</m:t>
                              </m:r>
                            </m:e>
                            <m:sub>
                              <m:r>
                                <a:rPr lang="en-US" sz="1800" b="0" i="1" smtClean="0">
                                  <a:latin typeface="Cambria Math" panose="02040503050406030204" pitchFamily="18" charset="0"/>
                                  <a:ea typeface="Cambria Math" panose="02040503050406030204" pitchFamily="18" charset="0"/>
                                  <a:cs typeface="+mn-lt"/>
                                </a:rPr>
                                <m:t>𝑡</m:t>
                              </m:r>
                            </m:sub>
                            <m:sup>
                              <m:r>
                                <a:rPr lang="en-US" sz="1800" b="0" i="1" smtClean="0">
                                  <a:latin typeface="Cambria Math" panose="02040503050406030204" pitchFamily="18" charset="0"/>
                                  <a:ea typeface="Cambria Math" panose="02040503050406030204" pitchFamily="18" charset="0"/>
                                  <a:cs typeface="+mn-lt"/>
                                </a:rPr>
                                <m:t>2</m:t>
                              </m:r>
                            </m:sup>
                          </m:sSubSup>
                          <m:r>
                            <a:rPr lang="en-US" sz="1800" b="0" i="1" smtClean="0">
                              <a:latin typeface="Cambria Math" panose="02040503050406030204" pitchFamily="18" charset="0"/>
                              <a:ea typeface="Cambria Math" panose="02040503050406030204" pitchFamily="18" charset="0"/>
                              <a:cs typeface="+mn-lt"/>
                            </a:rPr>
                            <m:t> − </m:t>
                          </m:r>
                          <m:sSubSup>
                            <m:sSubSupPr>
                              <m:ctrlPr>
                                <a:rPr lang="en-US" sz="1800" b="0" i="1" smtClean="0">
                                  <a:latin typeface="Cambria Math" panose="02040503050406030204" pitchFamily="18" charset="0"/>
                                  <a:ea typeface="Cambria Math" panose="02040503050406030204" pitchFamily="18" charset="0"/>
                                  <a:cs typeface="+mn-lt"/>
                                </a:rPr>
                              </m:ctrlPr>
                            </m:sSubSupPr>
                            <m:e>
                              <m:r>
                                <a:rPr lang="en-US" i="1">
                                  <a:latin typeface="Cambria Math" panose="02040503050406030204" pitchFamily="18" charset="0"/>
                                  <a:ea typeface="Cambria Math" panose="02040503050406030204" pitchFamily="18" charset="0"/>
                                  <a:cs typeface="+mn-lt"/>
                                </a:rPr>
                                <m:t>𝜎</m:t>
                              </m:r>
                            </m:e>
                            <m:sub>
                              <m:r>
                                <a:rPr lang="en-US" sz="1800" b="0" i="1" smtClean="0">
                                  <a:latin typeface="Cambria Math" panose="02040503050406030204" pitchFamily="18" charset="0"/>
                                  <a:ea typeface="Cambria Math" panose="02040503050406030204" pitchFamily="18" charset="0"/>
                                  <a:cs typeface="+mn-lt"/>
                                </a:rPr>
                                <m:t>𝑡</m:t>
                              </m:r>
                              <m:r>
                                <a:rPr lang="en-US" sz="1800" b="0" i="1" smtClean="0">
                                  <a:latin typeface="Cambria Math" panose="02040503050406030204" pitchFamily="18" charset="0"/>
                                  <a:ea typeface="Cambria Math" panose="02040503050406030204" pitchFamily="18" charset="0"/>
                                  <a:cs typeface="+mn-lt"/>
                                </a:rPr>
                                <m:t>−1</m:t>
                              </m:r>
                            </m:sub>
                            <m:sup>
                              <m:r>
                                <a:rPr lang="en-US" sz="1800" b="0" i="1" smtClean="0">
                                  <a:latin typeface="Cambria Math" panose="02040503050406030204" pitchFamily="18" charset="0"/>
                                  <a:ea typeface="Cambria Math" panose="02040503050406030204" pitchFamily="18" charset="0"/>
                                  <a:cs typeface="+mn-lt"/>
                                </a:rPr>
                                <m:t>2</m:t>
                              </m:r>
                            </m:sup>
                          </m:sSubSup>
                          <m:r>
                            <a:rPr lang="en-US" sz="1800" b="0" i="1" smtClean="0">
                              <a:latin typeface="Cambria Math" panose="02040503050406030204" pitchFamily="18" charset="0"/>
                              <a:ea typeface="Cambria Math" panose="02040503050406030204" pitchFamily="18" charset="0"/>
                              <a:cs typeface="+mn-lt"/>
                            </a:rPr>
                            <m:t>)⋅</m:t>
                          </m:r>
                          <m:r>
                            <a:rPr lang="en-US" sz="1800" b="0" i="1" smtClean="0">
                              <a:latin typeface="Cambria Math" panose="02040503050406030204" pitchFamily="18" charset="0"/>
                              <a:ea typeface="Cambria Math" panose="02040503050406030204" pitchFamily="18" charset="0"/>
                              <a:cs typeface="+mn-lt"/>
                            </a:rPr>
                            <m:t>𝐼</m:t>
                          </m:r>
                        </m:e>
                      </m:d>
                      <m:r>
                        <a:rPr lang="en-US" sz="1800" b="0" i="1" smtClean="0">
                          <a:latin typeface="Cambria Math" panose="02040503050406030204" pitchFamily="18" charset="0"/>
                          <a:ea typeface="Cambria Math" panose="02040503050406030204" pitchFamily="18" charset="0"/>
                          <a:cs typeface="+mn-lt"/>
                        </a:rPr>
                        <m:t>⇒ </m:t>
                      </m:r>
                      <m:sSub>
                        <m:sSubPr>
                          <m:ctrlPr>
                            <a:rPr lang="en-US" sz="1800" b="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𝑥</m:t>
                          </m:r>
                        </m:e>
                        <m:sub>
                          <m:r>
                            <a:rPr lang="en-US" sz="1800" b="0" i="1" smtClean="0">
                              <a:latin typeface="Cambria Math" panose="02040503050406030204" pitchFamily="18" charset="0"/>
                              <a:ea typeface="Cambria Math" panose="02040503050406030204" pitchFamily="18" charset="0"/>
                              <a:cs typeface="+mn-lt"/>
                            </a:rPr>
                            <m:t>𝑡</m:t>
                          </m:r>
                        </m:sub>
                      </m:sSub>
                      <m:r>
                        <a:rPr lang="en-US" sz="1800" b="0" i="1" smtClean="0">
                          <a:latin typeface="Cambria Math" panose="02040503050406030204" pitchFamily="18" charset="0"/>
                          <a:ea typeface="Cambria Math" panose="02040503050406030204" pitchFamily="18" charset="0"/>
                          <a:cs typeface="+mn-lt"/>
                        </a:rPr>
                        <m:t>= </m:t>
                      </m:r>
                      <m:sSub>
                        <m:sSubPr>
                          <m:ctrlPr>
                            <a:rPr lang="en-US" sz="1800" b="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𝑥</m:t>
                          </m:r>
                        </m:e>
                        <m:sub>
                          <m:r>
                            <a:rPr lang="en-US" sz="1800" b="0" i="1" smtClean="0">
                              <a:latin typeface="Cambria Math" panose="02040503050406030204" pitchFamily="18" charset="0"/>
                              <a:ea typeface="Cambria Math" panose="02040503050406030204" pitchFamily="18" charset="0"/>
                              <a:cs typeface="+mn-lt"/>
                            </a:rPr>
                            <m:t>𝑡</m:t>
                          </m:r>
                          <m:r>
                            <a:rPr lang="en-US" sz="1800" b="0" i="1" smtClean="0">
                              <a:latin typeface="Cambria Math" panose="02040503050406030204" pitchFamily="18" charset="0"/>
                              <a:ea typeface="Cambria Math" panose="02040503050406030204" pitchFamily="18" charset="0"/>
                              <a:cs typeface="+mn-lt"/>
                            </a:rPr>
                            <m:t>−1</m:t>
                          </m:r>
                        </m:sub>
                      </m:sSub>
                      <m:r>
                        <a:rPr lang="en-US" sz="1800" b="0" i="1" smtClean="0">
                          <a:latin typeface="Cambria Math" panose="02040503050406030204" pitchFamily="18" charset="0"/>
                          <a:ea typeface="Cambria Math" panose="02040503050406030204" pitchFamily="18" charset="0"/>
                          <a:cs typeface="+mn-lt"/>
                        </a:rPr>
                        <m:t>+ </m:t>
                      </m:r>
                      <m:rad>
                        <m:radPr>
                          <m:degHide m:val="on"/>
                          <m:ctrlPr>
                            <a:rPr lang="en-US" sz="1800" b="0" i="1" smtClean="0">
                              <a:latin typeface="Cambria Math" panose="02040503050406030204" pitchFamily="18" charset="0"/>
                              <a:ea typeface="Cambria Math" panose="02040503050406030204" pitchFamily="18" charset="0"/>
                              <a:cs typeface="+mn-lt"/>
                            </a:rPr>
                          </m:ctrlPr>
                        </m:radPr>
                        <m:deg/>
                        <m:e>
                          <m:sSubSup>
                            <m:sSubSupPr>
                              <m:ctrlPr>
                                <a:rPr lang="en-US" i="1">
                                  <a:latin typeface="Cambria Math" panose="02040503050406030204" pitchFamily="18" charset="0"/>
                                  <a:ea typeface="Cambria Math" panose="02040503050406030204" pitchFamily="18" charset="0"/>
                                  <a:cs typeface="+mn-lt"/>
                                </a:rPr>
                              </m:ctrlPr>
                            </m:sSubSupPr>
                            <m:e>
                              <m:r>
                                <a:rPr lang="en-US" i="1">
                                  <a:latin typeface="Cambria Math" panose="02040503050406030204" pitchFamily="18" charset="0"/>
                                  <a:ea typeface="Cambria Math" panose="02040503050406030204" pitchFamily="18" charset="0"/>
                                  <a:cs typeface="+mn-lt"/>
                                </a:rPr>
                                <m:t>(</m:t>
                              </m:r>
                              <m:r>
                                <a:rPr lang="en-US" i="1">
                                  <a:latin typeface="Cambria Math" panose="02040503050406030204" pitchFamily="18" charset="0"/>
                                  <a:ea typeface="Cambria Math" panose="02040503050406030204" pitchFamily="18" charset="0"/>
                                  <a:cs typeface="+mn-lt"/>
                                </a:rPr>
                                <m:t>𝜎</m:t>
                              </m:r>
                            </m:e>
                            <m:sub>
                              <m:r>
                                <a:rPr lang="en-US" i="1">
                                  <a:latin typeface="Cambria Math" panose="02040503050406030204" pitchFamily="18" charset="0"/>
                                  <a:ea typeface="Cambria Math" panose="02040503050406030204" pitchFamily="18" charset="0"/>
                                  <a:cs typeface="+mn-lt"/>
                                </a:rPr>
                                <m:t>𝑡</m:t>
                              </m:r>
                            </m:sub>
                            <m:sup>
                              <m:r>
                                <a:rPr lang="en-US" i="1">
                                  <a:latin typeface="Cambria Math" panose="02040503050406030204" pitchFamily="18" charset="0"/>
                                  <a:ea typeface="Cambria Math" panose="02040503050406030204" pitchFamily="18" charset="0"/>
                                  <a:cs typeface="+mn-lt"/>
                                </a:rPr>
                                <m:t>2</m:t>
                              </m:r>
                            </m:sup>
                          </m:sSubSup>
                          <m:r>
                            <a:rPr lang="en-US" i="1">
                              <a:latin typeface="Cambria Math" panose="02040503050406030204" pitchFamily="18" charset="0"/>
                              <a:ea typeface="Cambria Math" panose="02040503050406030204" pitchFamily="18" charset="0"/>
                              <a:cs typeface="+mn-lt"/>
                            </a:rPr>
                            <m:t> − </m:t>
                          </m:r>
                          <m:sSubSup>
                            <m:sSubSupPr>
                              <m:ctrlPr>
                                <a:rPr lang="en-US" i="1">
                                  <a:latin typeface="Cambria Math" panose="02040503050406030204" pitchFamily="18" charset="0"/>
                                  <a:ea typeface="Cambria Math" panose="02040503050406030204" pitchFamily="18" charset="0"/>
                                  <a:cs typeface="+mn-lt"/>
                                </a:rPr>
                              </m:ctrlPr>
                            </m:sSubSupPr>
                            <m:e>
                              <m:r>
                                <a:rPr lang="en-US" i="1">
                                  <a:latin typeface="Cambria Math" panose="02040503050406030204" pitchFamily="18" charset="0"/>
                                  <a:ea typeface="Cambria Math" panose="02040503050406030204" pitchFamily="18" charset="0"/>
                                  <a:cs typeface="+mn-lt"/>
                                </a:rPr>
                                <m:t>𝜎</m:t>
                              </m:r>
                            </m:e>
                            <m:sub>
                              <m:r>
                                <a:rPr lang="en-US" i="1">
                                  <a:latin typeface="Cambria Math" panose="02040503050406030204" pitchFamily="18" charset="0"/>
                                  <a:ea typeface="Cambria Math" panose="02040503050406030204" pitchFamily="18" charset="0"/>
                                  <a:cs typeface="+mn-lt"/>
                                </a:rPr>
                                <m:t>𝑡</m:t>
                              </m:r>
                              <m:r>
                                <a:rPr lang="en-US" i="1">
                                  <a:latin typeface="Cambria Math" panose="02040503050406030204" pitchFamily="18" charset="0"/>
                                  <a:ea typeface="Cambria Math" panose="02040503050406030204" pitchFamily="18" charset="0"/>
                                  <a:cs typeface="+mn-lt"/>
                                </a:rPr>
                                <m:t>−1</m:t>
                              </m:r>
                            </m:sub>
                            <m:sup>
                              <m:r>
                                <a:rPr lang="en-US" i="1">
                                  <a:latin typeface="Cambria Math" panose="02040503050406030204" pitchFamily="18" charset="0"/>
                                  <a:ea typeface="Cambria Math" panose="02040503050406030204" pitchFamily="18" charset="0"/>
                                  <a:cs typeface="+mn-lt"/>
                                </a:rPr>
                                <m:t>2</m:t>
                              </m:r>
                            </m:sup>
                          </m:sSubSup>
                          <m:r>
                            <a:rPr lang="en-US" b="0" i="1" smtClean="0">
                              <a:latin typeface="Cambria Math" panose="02040503050406030204" pitchFamily="18" charset="0"/>
                              <a:ea typeface="Cambria Math" panose="02040503050406030204" pitchFamily="18" charset="0"/>
                              <a:cs typeface="+mn-lt"/>
                            </a:rPr>
                            <m:t>)</m:t>
                          </m:r>
                        </m:e>
                      </m:rad>
                      <m:r>
                        <a:rPr lang="en-US" sz="1800" b="0" i="1" smtClean="0">
                          <a:latin typeface="Cambria Math" panose="02040503050406030204" pitchFamily="18" charset="0"/>
                          <a:ea typeface="Cambria Math" panose="02040503050406030204" pitchFamily="18" charset="0"/>
                          <a:cs typeface="+mn-lt"/>
                        </a:rPr>
                        <m:t>⋅</m:t>
                      </m:r>
                      <m:sSub>
                        <m:sSubPr>
                          <m:ctrlPr>
                            <a:rPr lang="en-US" sz="1800" b="0" i="1" smtClean="0">
                              <a:latin typeface="Cambria Math" panose="02040503050406030204" pitchFamily="18" charset="0"/>
                              <a:ea typeface="Cambria Math" panose="02040503050406030204" pitchFamily="18" charset="0"/>
                              <a:cs typeface="+mn-lt"/>
                            </a:rPr>
                          </m:ctrlPr>
                        </m:sSubPr>
                        <m:e>
                          <m:r>
                            <a:rPr lang="en-US" sz="1800" b="0" i="1" smtClean="0">
                              <a:latin typeface="Cambria Math" panose="02040503050406030204" pitchFamily="18" charset="0"/>
                              <a:ea typeface="Cambria Math" panose="02040503050406030204" pitchFamily="18" charset="0"/>
                              <a:cs typeface="+mn-lt"/>
                            </a:rPr>
                            <m:t>𝑧</m:t>
                          </m:r>
                        </m:e>
                        <m:sub>
                          <m:r>
                            <a:rPr lang="en-US" sz="1800" b="0" i="1" smtClean="0">
                              <a:latin typeface="Cambria Math" panose="02040503050406030204" pitchFamily="18" charset="0"/>
                              <a:ea typeface="Cambria Math" panose="02040503050406030204" pitchFamily="18" charset="0"/>
                              <a:cs typeface="+mn-lt"/>
                            </a:rPr>
                            <m:t>𝑡</m:t>
                          </m:r>
                        </m:sub>
                      </m:sSub>
                    </m:oMath>
                  </m:oMathPara>
                </a14:m>
                <a:endParaRPr lang="en-US" dirty="0"/>
              </a:p>
              <a:p>
                <a:endParaRPr lang="en-US" dirty="0"/>
              </a:p>
              <a:p>
                <a:pPr marL="285750" indent="-285750">
                  <a:buFont typeface="Arial" panose="020B0604020202020204" pitchFamily="34" charset="0"/>
                  <a:buChar char="•"/>
                </a:pPr>
                <a:r>
                  <a:rPr lang="en-US" dirty="0"/>
                  <a:t>We can reformulate the above expression to look like a discretization of an SDE:</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r>
                            <a:rPr lang="en-US" i="1">
                              <a:latin typeface="Cambria Math" panose="02040503050406030204" pitchFamily="18" charset="0"/>
                            </a:rPr>
                            <m:t>−1</m:t>
                          </m:r>
                        </m:sub>
                      </m:sSub>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bSup>
                                <m:sSubSupPr>
                                  <m:ctrlPr>
                                    <a:rPr lang="en-US" i="1">
                                      <a:latin typeface="Cambria Math" panose="02040503050406030204" pitchFamily="18" charset="0"/>
                                      <a:ea typeface="Cambria Math" panose="02040503050406030204" pitchFamily="18" charset="0"/>
                                      <a:cs typeface="+mn-lt"/>
                                    </a:rPr>
                                  </m:ctrlPr>
                                </m:sSubSupPr>
                                <m:e>
                                  <m:r>
                                    <a:rPr lang="en-US" i="1">
                                      <a:latin typeface="Cambria Math" panose="02040503050406030204" pitchFamily="18" charset="0"/>
                                      <a:ea typeface="Cambria Math" panose="02040503050406030204" pitchFamily="18" charset="0"/>
                                      <a:cs typeface="+mn-lt"/>
                                    </a:rPr>
                                    <m:t>(</m:t>
                                  </m:r>
                                  <m:r>
                                    <a:rPr lang="en-US" i="1">
                                      <a:latin typeface="Cambria Math" panose="02040503050406030204" pitchFamily="18" charset="0"/>
                                      <a:ea typeface="Cambria Math" panose="02040503050406030204" pitchFamily="18" charset="0"/>
                                      <a:cs typeface="+mn-lt"/>
                                    </a:rPr>
                                    <m:t>𝜎</m:t>
                                  </m:r>
                                </m:e>
                                <m:sub>
                                  <m:r>
                                    <a:rPr lang="en-US" i="1">
                                      <a:latin typeface="Cambria Math" panose="02040503050406030204" pitchFamily="18" charset="0"/>
                                      <a:ea typeface="Cambria Math" panose="02040503050406030204" pitchFamily="18" charset="0"/>
                                      <a:cs typeface="+mn-lt"/>
                                    </a:rPr>
                                    <m:t>𝑡</m:t>
                                  </m:r>
                                </m:sub>
                                <m:sup>
                                  <m:r>
                                    <a:rPr lang="en-US" i="1">
                                      <a:latin typeface="Cambria Math" panose="02040503050406030204" pitchFamily="18" charset="0"/>
                                      <a:ea typeface="Cambria Math" panose="02040503050406030204" pitchFamily="18" charset="0"/>
                                      <a:cs typeface="+mn-lt"/>
                                    </a:rPr>
                                    <m:t>2</m:t>
                                  </m:r>
                                </m:sup>
                              </m:sSubSup>
                              <m:r>
                                <a:rPr lang="en-US" i="1">
                                  <a:latin typeface="Cambria Math" panose="02040503050406030204" pitchFamily="18" charset="0"/>
                                  <a:ea typeface="Cambria Math" panose="02040503050406030204" pitchFamily="18" charset="0"/>
                                  <a:cs typeface="+mn-lt"/>
                                </a:rPr>
                                <m:t> − </m:t>
                              </m:r>
                              <m:sSubSup>
                                <m:sSubSupPr>
                                  <m:ctrlPr>
                                    <a:rPr lang="en-US" i="1">
                                      <a:latin typeface="Cambria Math" panose="02040503050406030204" pitchFamily="18" charset="0"/>
                                      <a:ea typeface="Cambria Math" panose="02040503050406030204" pitchFamily="18" charset="0"/>
                                      <a:cs typeface="+mn-lt"/>
                                    </a:rPr>
                                  </m:ctrlPr>
                                </m:sSubSupPr>
                                <m:e>
                                  <m:r>
                                    <a:rPr lang="en-US" i="1">
                                      <a:latin typeface="Cambria Math" panose="02040503050406030204" pitchFamily="18" charset="0"/>
                                      <a:ea typeface="Cambria Math" panose="02040503050406030204" pitchFamily="18" charset="0"/>
                                      <a:cs typeface="+mn-lt"/>
                                    </a:rPr>
                                    <m:t>𝜎</m:t>
                                  </m:r>
                                </m:e>
                                <m:sub>
                                  <m:r>
                                    <a:rPr lang="en-US" i="1">
                                      <a:latin typeface="Cambria Math" panose="02040503050406030204" pitchFamily="18" charset="0"/>
                                      <a:ea typeface="Cambria Math" panose="02040503050406030204" pitchFamily="18" charset="0"/>
                                      <a:cs typeface="+mn-lt"/>
                                    </a:rPr>
                                    <m:t>𝑡</m:t>
                                  </m:r>
                                  <m:r>
                                    <a:rPr lang="en-US" i="1">
                                      <a:latin typeface="Cambria Math" panose="02040503050406030204" pitchFamily="18" charset="0"/>
                                      <a:ea typeface="Cambria Math" panose="02040503050406030204" pitchFamily="18" charset="0"/>
                                      <a:cs typeface="+mn-lt"/>
                                    </a:rPr>
                                    <m:t>−1</m:t>
                                  </m:r>
                                </m:sub>
                                <m:sup>
                                  <m:r>
                                    <a:rPr lang="en-US" i="1">
                                      <a:latin typeface="Cambria Math" panose="02040503050406030204" pitchFamily="18" charset="0"/>
                                      <a:ea typeface="Cambria Math" panose="02040503050406030204" pitchFamily="18" charset="0"/>
                                      <a:cs typeface="+mn-lt"/>
                                    </a:rPr>
                                    <m:t>2</m:t>
                                  </m:r>
                                </m:sup>
                              </m:sSubSup>
                              <m:r>
                                <a:rPr lang="en-US" b="0" i="1" smtClean="0">
                                  <a:latin typeface="Cambria Math" panose="02040503050406030204" pitchFamily="18" charset="0"/>
                                  <a:ea typeface="Cambria Math" panose="02040503050406030204" pitchFamily="18" charset="0"/>
                                  <a:cs typeface="+mn-lt"/>
                                </a:rPr>
                                <m:t>)</m:t>
                              </m:r>
                            </m:num>
                            <m:den>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−1)</m:t>
                              </m:r>
                            </m:den>
                          </m:f>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𝑡</m:t>
                          </m:r>
                        </m:sub>
                      </m:sSub>
                    </m:oMath>
                  </m:oMathPara>
                </a14:m>
                <a:endParaRPr lang="en-US" dirty="0"/>
              </a:p>
              <a:p>
                <a:endParaRPr lang="en-US" dirty="0"/>
              </a:p>
              <a:p>
                <a:pPr marL="285750" indent="-285750">
                  <a:buFont typeface="Arial" panose="020B0604020202020204" pitchFamily="34" charset="0"/>
                  <a:buChar char="•"/>
                </a:pPr>
                <a:r>
                  <a:rPr lang="en-US" dirty="0"/>
                  <a:t>Translating the above discretization in the continuous case, will result in the forward SDE of NCSN:</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den>
                          </m:f>
                        </m:e>
                      </m:rad>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oMath>
                  </m:oMathPara>
                </a14:m>
                <a:endParaRPr lang="en-US" dirty="0"/>
              </a:p>
              <a:p>
                <a:r>
                  <a:rPr lang="en-US" dirty="0"/>
                  <a:t>		</a:t>
                </a:r>
              </a:p>
              <a:p>
                <a:endParaRPr lang="en-US" dirty="0"/>
              </a:p>
            </p:txBody>
          </p:sp>
        </mc:Choice>
        <mc:Fallback xmlns="">
          <p:sp>
            <p:nvSpPr>
              <p:cNvPr id="8" name="CasetăText 7">
                <a:extLst>
                  <a:ext uri="{FF2B5EF4-FFF2-40B4-BE49-F238E27FC236}">
                    <a16:creationId xmlns:a16="http://schemas.microsoft.com/office/drawing/2014/main" id="{ABB159DC-B42F-064F-0194-0756D8F97694}"/>
                  </a:ext>
                </a:extLst>
              </p:cNvPr>
              <p:cNvSpPr txBox="1">
                <a:spLocks noRot="1" noChangeAspect="1" noMove="1" noResize="1" noEditPoints="1" noAdjustHandles="1" noChangeArrowheads="1" noChangeShapeType="1" noTextEdit="1"/>
              </p:cNvSpPr>
              <p:nvPr/>
            </p:nvSpPr>
            <p:spPr>
              <a:xfrm>
                <a:off x="838197" y="1479176"/>
                <a:ext cx="10276493" cy="4231736"/>
              </a:xfrm>
              <a:prstGeom prst="rect">
                <a:avLst/>
              </a:prstGeom>
              <a:blipFill>
                <a:blip r:embed="rId6"/>
                <a:stretch>
                  <a:fillRect l="-370" t="-59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4019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fade">
                                      <p:cBhvr>
                                        <p:cTn id="18" dur="500"/>
                                        <p:tgtEl>
                                          <p:spTgt spid="8">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500"/>
                                        <p:tgtEl>
                                          <p:spTgt spid="8">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fade">
                                      <p:cBhvr>
                                        <p:cTn id="26"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35521"/>
            <a:ext cx="10515600" cy="1325563"/>
          </a:xfrm>
        </p:spPr>
        <p:txBody>
          <a:bodyPr>
            <a:normAutofit/>
          </a:bodyPr>
          <a:lstStyle/>
          <a:p>
            <a:r>
              <a:rPr lang="en-US" sz="3600" dirty="0"/>
              <a:t>Stochastic Differential Equations (SDEs). DDPM</a:t>
            </a:r>
          </a:p>
        </p:txBody>
      </p:sp>
      <mc:AlternateContent xmlns:mc="http://schemas.openxmlformats.org/markup-compatibility/2006" xmlns:a14="http://schemas.microsoft.com/office/drawing/2010/main">
        <mc:Choice Requires="a14">
          <p:sp>
            <p:nvSpPr>
              <p:cNvPr id="8" name="CasetăText 7">
                <a:extLst>
                  <a:ext uri="{FF2B5EF4-FFF2-40B4-BE49-F238E27FC236}">
                    <a16:creationId xmlns:a16="http://schemas.microsoft.com/office/drawing/2014/main" id="{ABB159DC-B42F-064F-0194-0756D8F97694}"/>
                  </a:ext>
                </a:extLst>
              </p:cNvPr>
              <p:cNvSpPr txBox="1"/>
              <p:nvPr/>
            </p:nvSpPr>
            <p:spPr>
              <a:xfrm>
                <a:off x="838198" y="1428227"/>
                <a:ext cx="10927978" cy="3644011"/>
              </a:xfrm>
              <a:prstGeom prst="rect">
                <a:avLst/>
              </a:prstGeom>
              <a:noFill/>
            </p:spPr>
            <p:txBody>
              <a:bodyPr wrap="square" rtlCol="0">
                <a:spAutoFit/>
              </a:bodyPr>
              <a:lstStyle/>
              <a:p>
                <a:pPr marL="285750" indent="-285750">
                  <a:buFont typeface="Arial" panose="020B0604020202020204" pitchFamily="34" charset="0"/>
                  <a:buChar char="•"/>
                </a:pPr>
                <a:r>
                  <a:rPr lang="en-US" dirty="0"/>
                  <a:t>The Markovian process of DDPM:</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sub>
                      </m:sSub>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𝑖</m:t>
                                  </m:r>
                                </m:sub>
                              </m:sSub>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𝑖</m:t>
                              </m:r>
                            </m:sub>
                          </m:sSub>
                          <m:r>
                            <m:rPr>
                              <m:sty m:val="p"/>
                            </m:rPr>
                            <a:rPr lang="en-US">
                              <a:latin typeface="Cambria Math" panose="02040503050406030204" pitchFamily="18" charset="0"/>
                              <a:ea typeface="Cambria Math" panose="02040503050406030204" pitchFamily="18" charset="0"/>
                            </a:rPr>
                            <m:t>I</m:t>
                          </m:r>
                        </m:e>
                      </m:d>
                      <m:r>
                        <a:rPr lang="en-US" b="0" i="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𝑖</m:t>
                              </m:r>
                            </m:sub>
                          </m:sSub>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𝑖</m:t>
                              </m:r>
                            </m:sub>
                          </m:sSub>
                        </m:e>
                      </m:rad>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a:rPr lang="en-US" b="0" i="1" smtClean="0">
                              <a:latin typeface="Cambria Math" panose="02040503050406030204" pitchFamily="18" charset="0"/>
                              <a:ea typeface="Cambria Math" panose="02040503050406030204" pitchFamily="18" charset="0"/>
                            </a:rPr>
                            <m:t>𝑖</m:t>
                          </m:r>
                        </m:sub>
                      </m:sSub>
                    </m:oMath>
                  </m:oMathPara>
                </a14:m>
                <a:endParaRPr lang="en-US" dirty="0"/>
              </a:p>
              <a:p>
                <a:endParaRPr lang="en-US" dirty="0"/>
              </a:p>
              <a:p>
                <a:pPr marL="285750" indent="-285750">
                  <a:buFont typeface="Arial" panose="020B0604020202020204" pitchFamily="34" charset="0"/>
                  <a:buChar char="•"/>
                </a:pPr>
                <a:r>
                  <a:rPr lang="en-US" dirty="0"/>
                  <a:t>If we consider time step size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𝑇</m:t>
                        </m:r>
                      </m:den>
                    </m:f>
                    <m:r>
                      <a:rPr lang="en-US" b="0" i="1" smtClean="0">
                        <a:latin typeface="Cambria Math" panose="02040503050406030204" pitchFamily="18" charset="0"/>
                        <a:ea typeface="Cambria Math" panose="02040503050406030204" pitchFamily="18" charset="0"/>
                      </a:rPr>
                      <m:t> </m:t>
                    </m:r>
                  </m:oMath>
                </a14:m>
                <a:r>
                  <a:rPr lang="en-US" dirty="0"/>
                  <a:t>, instead of 1, and </a:t>
                </a:r>
                <a14:m>
                  <m:oMath xmlns:m="http://schemas.openxmlformats.org/officeDocument/2006/math">
                    <m:r>
                      <a:rPr lang="en-US" i="1" smtClean="0">
                        <a:latin typeface="Cambria Math" panose="02040503050406030204" pitchFamily="18" charset="0"/>
                        <a:ea typeface="Cambria Math" panose="02040503050406030204" pitchFamily="18" charset="0"/>
                      </a:rPr>
                      <m:t>𝛽</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d>
                      <m:dPr>
                        <m:ctrlPr>
                          <a:rPr lang="en-US" b="0"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𝑖</m:t>
                            </m:r>
                          </m:num>
                          <m:den>
                            <m:r>
                              <a:rPr lang="en-US" i="1">
                                <a:latin typeface="Cambria Math" panose="02040503050406030204" pitchFamily="18" charset="0"/>
                                <a:ea typeface="Cambria Math" panose="02040503050406030204" pitchFamily="18" charset="0"/>
                              </a:rPr>
                              <m:t>𝑇</m:t>
                            </m:r>
                          </m:den>
                        </m:f>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ea typeface="Cambria Math" panose="02040503050406030204" pitchFamily="18" charset="0"/>
                          </a:rPr>
                          <m:t>𝑖</m:t>
                        </m:r>
                      </m:sub>
                    </m:sSub>
                  </m:oMath>
                </a14:m>
                <a:r>
                  <a:rPr lang="en-US" dirty="0"/>
                  <a:t>:</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rPr>
                        <m:t>=</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1−</m:t>
                          </m:r>
                          <m:r>
                            <a:rPr lang="en-US"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rad>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ad>
                        <m:radPr>
                          <m:degHide m:val="on"/>
                          <m:ctrlPr>
                            <a:rPr lang="en-US" i="1">
                              <a:latin typeface="Cambria Math" panose="02040503050406030204" pitchFamily="18" charset="0"/>
                              <a:ea typeface="Cambria Math" panose="02040503050406030204" pitchFamily="18" charset="0"/>
                            </a:rPr>
                          </m:ctrlPr>
                        </m:radPr>
                        <m:deg/>
                        <m:e>
                          <m:r>
                            <a:rPr lang="en-US"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oMath>
                  </m:oMathPara>
                </a14:m>
                <a:endParaRPr lang="en-US" dirty="0"/>
              </a:p>
              <a:p>
                <a:pPr marL="285750" indent="-285750">
                  <a:buFont typeface="Arial" panose="020B0604020202020204" pitchFamily="34" charset="0"/>
                  <a:buChar char="•"/>
                </a:pPr>
                <a:r>
                  <a:rPr lang="en-US" dirty="0"/>
                  <a:t>Using Taylor expansion because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oMath>
                </a14:m>
                <a:r>
                  <a:rPr lang="en-US" dirty="0"/>
                  <a:t>:</a:t>
                </a:r>
              </a:p>
              <a:p>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𝛽</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num>
                      <m:den>
                        <m:r>
                          <a:rPr lang="en-US" b="0" i="1" smtClean="0">
                            <a:latin typeface="Cambria Math" panose="02040503050406030204" pitchFamily="18" charset="0"/>
                          </a:rPr>
                          <m:t>2</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𝛽</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𝛽</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num>
                      <m:den>
                        <m:r>
                          <a:rPr lang="en-US" i="1">
                            <a:latin typeface="Cambria Math" panose="02040503050406030204" pitchFamily="18" charset="0"/>
                          </a:rPr>
                          <m:t>2</m:t>
                        </m:r>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rad>
                      <m:radPr>
                        <m:degHide m:val="on"/>
                        <m:ctrlPr>
                          <a:rPr lang="en-US" i="1">
                            <a:latin typeface="Cambria Math" panose="02040503050406030204" pitchFamily="18" charset="0"/>
                            <a:ea typeface="Cambria Math" panose="02040503050406030204" pitchFamily="18" charset="0"/>
                          </a:rPr>
                        </m:ctrlPr>
                      </m:radPr>
                      <m:deg/>
                      <m:e>
                        <m:r>
                          <a:rPr lang="en-US" i="1">
                            <a:latin typeface="Cambria Math" panose="02040503050406030204" pitchFamily="18" charset="0"/>
                            <a:ea typeface="Cambria Math" panose="02040503050406030204" pitchFamily="18" charset="0"/>
                          </a:rPr>
                          <m:t>𝛽</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ra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 </m:t>
                    </m:r>
                  </m:oMath>
                </a14:m>
                <a:endParaRPr lang="en-US" dirty="0"/>
              </a:p>
              <a:p>
                <a:endParaRPr lang="en-US" dirty="0"/>
              </a:p>
              <a:p>
                <a:pPr marL="285750" indent="-285750">
                  <a:buFont typeface="Arial" panose="020B0604020202020204" pitchFamily="34" charset="0"/>
                  <a:buChar char="•"/>
                </a:pPr>
                <a:r>
                  <a:rPr lang="en-US" dirty="0"/>
                  <a:t>For the continuous case, the above becomes:</a:t>
                </a:r>
              </a:p>
              <a:p>
                <a:pPr algn="ct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𝛽</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𝑡</m:t>
                        </m:r>
                      </m:e>
                    </m:d>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 </m:t>
                    </m:r>
                    <m:rad>
                      <m:radPr>
                        <m:degHide m:val="on"/>
                        <m:ctrlPr>
                          <a:rPr lang="en-US" b="0" i="1" smtClean="0">
                            <a:latin typeface="Cambria Math" panose="02040503050406030204" pitchFamily="18" charset="0"/>
                            <a:ea typeface="Cambria Math" panose="02040503050406030204" pitchFamily="18" charset="0"/>
                          </a:rPr>
                        </m:ctrlPr>
                      </m:radPr>
                      <m:deg/>
                      <m:e>
                        <m:r>
                          <a:rPr lang="en-US" b="0" i="1" smtClean="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e>
                    </m:rad>
                    <m:r>
                      <a:rPr lang="en-US" i="1">
                        <a:latin typeface="Cambria Math" panose="02040503050406030204" pitchFamily="18" charset="0"/>
                        <a:ea typeface="Cambria Math" panose="02040503050406030204" pitchFamily="18" charset="0"/>
                      </a:rPr>
                      <m:t>𝜕𝜔</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oMath>
                </a14:m>
                <a:r>
                  <a:rPr lang="en-US" dirty="0"/>
                  <a:t>	</a:t>
                </a:r>
              </a:p>
              <a:p>
                <a:endParaRPr lang="en-US" dirty="0"/>
              </a:p>
            </p:txBody>
          </p:sp>
        </mc:Choice>
        <mc:Fallback xmlns="">
          <p:sp>
            <p:nvSpPr>
              <p:cNvPr id="8" name="CasetăText 7">
                <a:extLst>
                  <a:ext uri="{FF2B5EF4-FFF2-40B4-BE49-F238E27FC236}">
                    <a16:creationId xmlns:a16="http://schemas.microsoft.com/office/drawing/2014/main" id="{ABB159DC-B42F-064F-0194-0756D8F97694}"/>
                  </a:ext>
                </a:extLst>
              </p:cNvPr>
              <p:cNvSpPr txBox="1">
                <a:spLocks noRot="1" noChangeAspect="1" noMove="1" noResize="1" noEditPoints="1" noAdjustHandles="1" noChangeArrowheads="1" noChangeShapeType="1" noTextEdit="1"/>
              </p:cNvSpPr>
              <p:nvPr/>
            </p:nvSpPr>
            <p:spPr>
              <a:xfrm>
                <a:off x="838198" y="1428227"/>
                <a:ext cx="10927978" cy="3644011"/>
              </a:xfrm>
              <a:prstGeom prst="rect">
                <a:avLst/>
              </a:prstGeom>
              <a:blipFill>
                <a:blip r:embed="rId6"/>
                <a:stretch>
                  <a:fillRect l="-335" t="-83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387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fade">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9" end="9"/>
                                            </p:txEl>
                                          </p:spTgt>
                                        </p:tgtEl>
                                        <p:attrNameLst>
                                          <p:attrName>style.visibility</p:attrName>
                                        </p:attrNameLst>
                                      </p:cBhvr>
                                      <p:to>
                                        <p:strVal val="visible"/>
                                      </p:to>
                                    </p:set>
                                    <p:animEffect transition="in" filter="fade">
                                      <p:cBhvr>
                                        <p:cTn id="4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D5B9F33-CF56-29AC-F87B-F8207F60BCA6}"/>
              </a:ext>
            </a:extLst>
          </p:cNvPr>
          <p:cNvPicPr>
            <a:picLocks noChangeAspect="1"/>
          </p:cNvPicPr>
          <p:nvPr/>
        </p:nvPicPr>
        <p:blipFill>
          <a:blip r:embed="rId4"/>
          <a:stretch>
            <a:fillRect/>
          </a:stretch>
        </p:blipFill>
        <p:spPr>
          <a:xfrm>
            <a:off x="2420038" y="857035"/>
            <a:ext cx="6736814" cy="3000232"/>
          </a:xfrm>
          <a:prstGeom prst="rect">
            <a:avLst/>
          </a:prstGeom>
        </p:spPr>
      </p:pic>
      <p:sp>
        <p:nvSpPr>
          <p:cNvPr id="4" name="Titlu 1">
            <a:extLst>
              <a:ext uri="{FF2B5EF4-FFF2-40B4-BE49-F238E27FC236}">
                <a16:creationId xmlns:a16="http://schemas.microsoft.com/office/drawing/2014/main" id="{3340ED3C-D7B2-8401-9F2E-D08E4D8F7306}"/>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Motivation</a:t>
            </a:r>
          </a:p>
        </p:txBody>
      </p:sp>
      <p:pic>
        <p:nvPicPr>
          <p:cNvPr id="8" name="Imagine 7">
            <a:extLst>
              <a:ext uri="{FF2B5EF4-FFF2-40B4-BE49-F238E27FC236}">
                <a16:creationId xmlns:a16="http://schemas.microsoft.com/office/drawing/2014/main" id="{8AA38AE1-E199-5469-7238-CA64E8D26C24}"/>
              </a:ext>
            </a:extLst>
          </p:cNvPr>
          <p:cNvPicPr>
            <a:picLocks noChangeAspect="1"/>
          </p:cNvPicPr>
          <p:nvPr/>
        </p:nvPicPr>
        <p:blipFill>
          <a:blip r:embed="rId5"/>
          <a:stretch>
            <a:fillRect/>
          </a:stretch>
        </p:blipFill>
        <p:spPr>
          <a:xfrm>
            <a:off x="266241" y="2409940"/>
            <a:ext cx="6957663" cy="1950889"/>
          </a:xfrm>
          <a:prstGeom prst="rect">
            <a:avLst/>
          </a:prstGeom>
        </p:spPr>
      </p:pic>
      <p:sp>
        <p:nvSpPr>
          <p:cNvPr id="2" name="TextBox 1">
            <a:extLst>
              <a:ext uri="{FF2B5EF4-FFF2-40B4-BE49-F238E27FC236}">
                <a16:creationId xmlns:a16="http://schemas.microsoft.com/office/drawing/2014/main" id="{A8696205-9CFA-B06D-235A-F4250EF2C487}"/>
              </a:ext>
            </a:extLst>
          </p:cNvPr>
          <p:cNvSpPr txBox="1"/>
          <p:nvPr/>
        </p:nvSpPr>
        <p:spPr>
          <a:xfrm>
            <a:off x="459036" y="1198084"/>
            <a:ext cx="7620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cs typeface="Calibri"/>
              </a:rPr>
              <a:t>2015</a:t>
            </a:r>
            <a:endParaRPr lang="en-US" dirty="0"/>
          </a:p>
        </p:txBody>
      </p:sp>
      <p:sp>
        <p:nvSpPr>
          <p:cNvPr id="7" name="TextBox 6">
            <a:extLst>
              <a:ext uri="{FF2B5EF4-FFF2-40B4-BE49-F238E27FC236}">
                <a16:creationId xmlns:a16="http://schemas.microsoft.com/office/drawing/2014/main" id="{C9F523C2-220E-7442-D616-D96CC37DE8AD}"/>
              </a:ext>
            </a:extLst>
          </p:cNvPr>
          <p:cNvSpPr txBox="1"/>
          <p:nvPr/>
        </p:nvSpPr>
        <p:spPr>
          <a:xfrm>
            <a:off x="455364" y="1566231"/>
            <a:ext cx="7620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cs typeface="Calibri"/>
              </a:rPr>
              <a:t>2021</a:t>
            </a:r>
            <a:endParaRPr lang="en-US" dirty="0"/>
          </a:p>
        </p:txBody>
      </p:sp>
      <p:sp>
        <p:nvSpPr>
          <p:cNvPr id="11" name="TextBox 10">
            <a:extLst>
              <a:ext uri="{FF2B5EF4-FFF2-40B4-BE49-F238E27FC236}">
                <a16:creationId xmlns:a16="http://schemas.microsoft.com/office/drawing/2014/main" id="{84AADF89-4F77-EF3C-B141-FDCF84B4C3C9}"/>
              </a:ext>
            </a:extLst>
          </p:cNvPr>
          <p:cNvSpPr txBox="1"/>
          <p:nvPr/>
        </p:nvSpPr>
        <p:spPr>
          <a:xfrm>
            <a:off x="460872" y="1938968"/>
            <a:ext cx="762000" cy="36933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dirty="0">
                <a:cs typeface="Calibri"/>
              </a:rPr>
              <a:t>2022</a:t>
            </a:r>
            <a:endParaRPr lang="en-US" dirty="0"/>
          </a:p>
        </p:txBody>
      </p:sp>
      <p:pic>
        <p:nvPicPr>
          <p:cNvPr id="6" name="Imagine 5">
            <a:extLst>
              <a:ext uri="{FF2B5EF4-FFF2-40B4-BE49-F238E27FC236}">
                <a16:creationId xmlns:a16="http://schemas.microsoft.com/office/drawing/2014/main" id="{FAF63005-D053-FB17-D872-2284214B7DAC}"/>
              </a:ext>
            </a:extLst>
          </p:cNvPr>
          <p:cNvPicPr>
            <a:picLocks noChangeAspect="1"/>
          </p:cNvPicPr>
          <p:nvPr/>
        </p:nvPicPr>
        <p:blipFill>
          <a:blip r:embed="rId6"/>
          <a:stretch>
            <a:fillRect/>
          </a:stretch>
        </p:blipFill>
        <p:spPr>
          <a:xfrm>
            <a:off x="6022974" y="2179620"/>
            <a:ext cx="6269590" cy="1950889"/>
          </a:xfrm>
          <a:prstGeom prst="rect">
            <a:avLst/>
          </a:prstGeom>
        </p:spPr>
      </p:pic>
      <p:pic>
        <p:nvPicPr>
          <p:cNvPr id="12" name="Imagine 11">
            <a:extLst>
              <a:ext uri="{FF2B5EF4-FFF2-40B4-BE49-F238E27FC236}">
                <a16:creationId xmlns:a16="http://schemas.microsoft.com/office/drawing/2014/main" id="{35FBD471-62FA-5295-2B77-069EC54B6537}"/>
              </a:ext>
            </a:extLst>
          </p:cNvPr>
          <p:cNvPicPr>
            <a:picLocks noChangeAspect="1"/>
          </p:cNvPicPr>
          <p:nvPr/>
        </p:nvPicPr>
        <p:blipFill>
          <a:blip r:embed="rId7"/>
          <a:stretch>
            <a:fillRect/>
          </a:stretch>
        </p:blipFill>
        <p:spPr>
          <a:xfrm>
            <a:off x="455016" y="3759837"/>
            <a:ext cx="6911939" cy="2110923"/>
          </a:xfrm>
          <a:prstGeom prst="rect">
            <a:avLst/>
          </a:prstGeom>
        </p:spPr>
      </p:pic>
      <p:pic>
        <p:nvPicPr>
          <p:cNvPr id="10" name="Imagine 9">
            <a:extLst>
              <a:ext uri="{FF2B5EF4-FFF2-40B4-BE49-F238E27FC236}">
                <a16:creationId xmlns:a16="http://schemas.microsoft.com/office/drawing/2014/main" id="{EB48E5B7-B6E3-0D29-3D14-1282FF32C8F4}"/>
              </a:ext>
            </a:extLst>
          </p:cNvPr>
          <p:cNvPicPr>
            <a:picLocks noChangeAspect="1"/>
          </p:cNvPicPr>
          <p:nvPr/>
        </p:nvPicPr>
        <p:blipFill>
          <a:blip r:embed="rId8"/>
          <a:stretch>
            <a:fillRect/>
          </a:stretch>
        </p:blipFill>
        <p:spPr>
          <a:xfrm>
            <a:off x="6612582" y="3519975"/>
            <a:ext cx="5090601" cy="2941575"/>
          </a:xfrm>
          <a:prstGeom prst="rect">
            <a:avLst/>
          </a:prstGeom>
        </p:spPr>
      </p:pic>
    </p:spTree>
    <p:custDataLst>
      <p:tags r:id="rId1"/>
    </p:custDataLst>
    <p:extLst>
      <p:ext uri="{BB962C8B-B14F-4D97-AF65-F5344CB8AC3E}">
        <p14:creationId xmlns:p14="http://schemas.microsoft.com/office/powerpoint/2010/main" val="283197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t>Denoising diffusion probabilistic models</a:t>
            </a:r>
            <a:endParaRPr lang="en-US" dirty="0">
              <a:cs typeface="Calibri" panose="020F0502020204030204"/>
            </a:endParaRPr>
          </a:p>
          <a:p>
            <a:pPr marL="514350" indent="-514350">
              <a:buFont typeface="+mj-lt"/>
              <a:buAutoNum type="arabicPeriod"/>
            </a:pPr>
            <a:r>
              <a:rPr lang="en-US" dirty="0"/>
              <a:t>Noise Conditioned Score Network</a:t>
            </a:r>
            <a:endParaRPr lang="en-US" dirty="0">
              <a:cs typeface="Calibri" panose="020F0502020204030204"/>
            </a:endParaRPr>
          </a:p>
          <a:p>
            <a:pPr marL="514350" indent="-514350">
              <a:buFont typeface="+mj-lt"/>
              <a:buAutoNum type="arabicPeriod"/>
            </a:pPr>
            <a:r>
              <a:rPr lang="en-US" dirty="0"/>
              <a:t>Stochastic Differential Equations</a:t>
            </a:r>
            <a:endParaRPr lang="en-US" dirty="0">
              <a:cs typeface="Calibri" panose="020F0502020204030204"/>
            </a:endParaRPr>
          </a:p>
          <a:p>
            <a:pPr marL="514350" indent="-514350">
              <a:buFont typeface="+mj-lt"/>
              <a:buAutoNum type="arabicPeriod"/>
            </a:pPr>
            <a:r>
              <a:rPr lang="en-US" dirty="0">
                <a:solidFill>
                  <a:schemeClr val="accent5">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414590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48221"/>
            <a:ext cx="10515600" cy="1325563"/>
          </a:xfrm>
        </p:spPr>
        <p:txBody>
          <a:bodyPr>
            <a:normAutofit/>
          </a:bodyPr>
          <a:lstStyle/>
          <a:p>
            <a:r>
              <a:rPr lang="en-US" sz="3600" dirty="0"/>
              <a:t>Conditional generation</a:t>
            </a:r>
          </a:p>
        </p:txBody>
      </p:sp>
      <mc:AlternateContent xmlns:mc="http://schemas.openxmlformats.org/markup-compatibility/2006" xmlns:a14="http://schemas.microsoft.com/office/drawing/2010/main">
        <mc:Choice Requires="a14">
          <p:sp>
            <p:nvSpPr>
              <p:cNvPr id="2" name="CasetăText 1">
                <a:extLst>
                  <a:ext uri="{FF2B5EF4-FFF2-40B4-BE49-F238E27FC236}">
                    <a16:creationId xmlns:a16="http://schemas.microsoft.com/office/drawing/2014/main" id="{A1BB7E89-C84D-9643-F6C5-655EF364C4E9}"/>
                  </a:ext>
                </a:extLst>
              </p:cNvPr>
              <p:cNvSpPr txBox="1"/>
              <p:nvPr/>
            </p:nvSpPr>
            <p:spPr>
              <a:xfrm>
                <a:off x="889559" y="1095899"/>
                <a:ext cx="10413998" cy="404213"/>
              </a:xfrm>
              <a:prstGeom prst="rect">
                <a:avLst/>
              </a:prstGeom>
              <a:noFill/>
            </p:spPr>
            <p:txBody>
              <a:bodyPr wrap="square" rtlCol="0">
                <a:spAutoFit/>
              </a:bodyPr>
              <a:lstStyle/>
              <a:p>
                <a:r>
                  <a:rPr lang="en-US" dirty="0"/>
                  <a:t>Diffusion models estimate the score function, </a:t>
                </a:r>
                <a14:m>
                  <m:oMath xmlns:m="http://schemas.openxmlformats.org/officeDocument/2006/math">
                    <m:sSub>
                      <m:sSubPr>
                        <m:ctrlPr>
                          <a:rPr lang="en-US" b="1" i="1" smtClean="0">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𝒙</m:t>
                            </m:r>
                          </m:e>
                          <m:sub>
                            <m:r>
                              <a:rPr lang="en-US" b="1" i="1" smtClean="0">
                                <a:latin typeface="Cambria Math" panose="02040503050406030204" pitchFamily="18" charset="0"/>
                                <a:ea typeface="Cambria Math" panose="02040503050406030204" pitchFamily="18" charset="0"/>
                              </a:rPr>
                              <m:t>𝒕</m:t>
                            </m:r>
                          </m:sub>
                        </m:sSub>
                      </m:sub>
                    </m:sSub>
                    <m:r>
                      <a:rPr lang="en-US" b="1" i="1" smtClean="0">
                        <a:latin typeface="Cambria Math" panose="02040503050406030204" pitchFamily="18" charset="0"/>
                      </a:rPr>
                      <m:t>𝒍𝒐𝒈</m:t>
                    </m:r>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𝒕</m:t>
                        </m:r>
                      </m:sub>
                    </m:sSub>
                    <m:d>
                      <m:dPr>
                        <m:ctrlPr>
                          <a:rPr lang="en-US" b="1" i="1" smtClean="0">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d>
                    <m:r>
                      <a:rPr lang="en-US" b="0" i="1" smtClean="0">
                        <a:latin typeface="Cambria Math" panose="02040503050406030204" pitchFamily="18" charset="0"/>
                      </a:rPr>
                      <m:t> </m:t>
                    </m:r>
                  </m:oMath>
                </a14:m>
                <a:r>
                  <a:rPr lang="en-US" dirty="0"/>
                  <a:t>to sample from a distribution</a:t>
                </a:r>
                <a14:m>
                  <m:oMath xmlns:m="http://schemas.openxmlformats.org/officeDocument/2006/math">
                    <m:r>
                      <a:rPr lang="en-US" b="0" i="0" smtClean="0">
                        <a:latin typeface="Cambria Math" panose="02040503050406030204" pitchFamily="18" charset="0"/>
                      </a:rPr>
                      <m:t> </m:t>
                    </m:r>
                    <m:r>
                      <a:rPr lang="en-US" b="1" i="1" smtClean="0">
                        <a:latin typeface="Cambria Math" panose="02040503050406030204" pitchFamily="18" charset="0"/>
                      </a:rPr>
                      <m:t>𝒑</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oMath>
                </a14:m>
                <a:r>
                  <a:rPr lang="en-US" dirty="0"/>
                  <a:t>.</a:t>
                </a:r>
              </a:p>
            </p:txBody>
          </p:sp>
        </mc:Choice>
        <mc:Fallback xmlns="">
          <p:sp>
            <p:nvSpPr>
              <p:cNvPr id="2" name="CasetăText 1">
                <a:extLst>
                  <a:ext uri="{FF2B5EF4-FFF2-40B4-BE49-F238E27FC236}">
                    <a16:creationId xmlns:a16="http://schemas.microsoft.com/office/drawing/2014/main" id="{A1BB7E89-C84D-9643-F6C5-655EF364C4E9}"/>
                  </a:ext>
                </a:extLst>
              </p:cNvPr>
              <p:cNvSpPr txBox="1">
                <a:spLocks noRot="1" noChangeAspect="1" noMove="1" noResize="1" noEditPoints="1" noAdjustHandles="1" noChangeArrowheads="1" noChangeShapeType="1" noTextEdit="1"/>
              </p:cNvSpPr>
              <p:nvPr/>
            </p:nvSpPr>
            <p:spPr>
              <a:xfrm>
                <a:off x="889559" y="1095899"/>
                <a:ext cx="10413998" cy="404213"/>
              </a:xfrm>
              <a:prstGeom prst="rect">
                <a:avLst/>
              </a:prstGeom>
              <a:blipFill>
                <a:blip r:embed="rId6"/>
                <a:stretch>
                  <a:fillRect l="-527" t="-757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7204044F-B729-1BD5-0DE4-07CFA8465A36}"/>
                  </a:ext>
                </a:extLst>
              </p:cNvPr>
              <p:cNvSpPr txBox="1"/>
              <p:nvPr/>
            </p:nvSpPr>
            <p:spPr>
              <a:xfrm>
                <a:off x="889271" y="1517195"/>
                <a:ext cx="10887570" cy="180408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Sampling from the conditional </a:t>
                </a:r>
                <a14:m>
                  <m:oMath xmlns:m="http://schemas.openxmlformats.org/officeDocument/2006/math">
                    <m:r>
                      <a:rPr lang="en-US" b="1" i="0" smtClean="0">
                        <a:latin typeface="Cambria Math" panose="02040503050406030204" pitchFamily="18" charset="0"/>
                      </a:rPr>
                      <m:t>𝐩</m:t>
                    </m:r>
                    <m:d>
                      <m:dPr>
                        <m:ctrlPr>
                          <a:rPr lang="en-US" b="1" i="1">
                            <a:latin typeface="Cambria Math" panose="02040503050406030204" pitchFamily="18" charset="0"/>
                          </a:rPr>
                        </m:ctrlPr>
                      </m:dPr>
                      <m:e>
                        <m:r>
                          <a:rPr lang="en-US" b="1" i="1" smtClean="0">
                            <a:latin typeface="Cambria Math" panose="02040503050406030204" pitchFamily="18" charset="0"/>
                          </a:rPr>
                          <m:t>𝒙</m:t>
                        </m:r>
                      </m:e>
                      <m:e>
                        <m:r>
                          <a:rPr lang="en-US" b="1" i="1">
                            <a:latin typeface="Cambria Math" panose="02040503050406030204" pitchFamily="18" charset="0"/>
                          </a:rPr>
                          <m:t>𝒚</m:t>
                        </m:r>
                      </m:e>
                    </m:d>
                  </m:oMath>
                </a14:m>
                <a:r>
                  <a:rPr lang="en-US" dirty="0"/>
                  <a:t> requires the score function of this probability density,</a:t>
                </a:r>
                <a:r>
                  <a:rPr lang="en-US" b="1" dirty="0"/>
                  <a:t> </a:t>
                </a:r>
                <a14:m>
                  <m:oMath xmlns:m="http://schemas.openxmlformats.org/officeDocument/2006/math">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𝒙</m:t>
                            </m:r>
                          </m:e>
                          <m:sub>
                            <m:r>
                              <a:rPr lang="en-US" b="1" i="1" smtClean="0">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e>
                    </m:func>
                    <m:r>
                      <a:rPr lang="en-US" b="0" i="0" smtClean="0">
                        <a:latin typeface="Cambria Math" panose="02040503050406030204" pitchFamily="18" charset="0"/>
                      </a:rPr>
                      <m:t>.</m:t>
                    </m:r>
                  </m:oMath>
                </a14:m>
                <a:endParaRPr lang="en-US" dirty="0"/>
              </a:p>
              <a:p>
                <a:endParaRPr lang="en-US" b="1" dirty="0"/>
              </a:p>
              <a:p>
                <a:r>
                  <a:rPr lang="en-US" dirty="0"/>
                  <a:t>Solution 1. </a:t>
                </a:r>
                <a:r>
                  <a:rPr lang="en-US" b="1" dirty="0"/>
                  <a:t>Conditional training: </a:t>
                </a:r>
                <a:r>
                  <a:rPr lang="en-US" dirty="0"/>
                  <a:t>just train the model with an additional input </a:t>
                </a:r>
                <a14:m>
                  <m:oMath xmlns:m="http://schemas.openxmlformats.org/officeDocument/2006/math">
                    <m:r>
                      <a:rPr lang="en-US" b="0" i="1" smtClean="0">
                        <a:latin typeface="Cambria Math" panose="02040503050406030204" pitchFamily="18" charset="0"/>
                      </a:rPr>
                      <m:t>𝑦</m:t>
                    </m:r>
                  </m:oMath>
                </a14:m>
                <a:r>
                  <a:rPr lang="en-US" b="1" dirty="0"/>
                  <a:t> </a:t>
                </a:r>
                <a:r>
                  <a:rPr lang="en-US" dirty="0"/>
                  <a:t>to estimate </a:t>
                </a:r>
                <a:r>
                  <a:rPr lang="en-US" b="1" dirty="0"/>
                  <a:t> </a:t>
                </a:r>
                <a14:m>
                  <m:oMath xmlns:m="http://schemas.openxmlformats.org/officeDocument/2006/math">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e>
                    </m:func>
                    <m:r>
                      <a:rPr lang="en-US" b="0" i="0" smtClean="0">
                        <a:latin typeface="Cambria Math" panose="02040503050406030204" pitchFamily="18" charset="0"/>
                      </a:rPr>
                      <m:t>.</m:t>
                    </m:r>
                  </m:oMath>
                </a14:m>
                <a:endParaRPr lang="en-US" dirty="0"/>
              </a:p>
              <a:p>
                <a:endParaRPr lang="en-US" b="1" dirty="0"/>
              </a:p>
              <a:p>
                <a:endParaRPr lang="en-US" b="1" dirty="0"/>
              </a:p>
              <a:p>
                <a:r>
                  <a:rPr lang="en-US" b="1" i="1" dirty="0"/>
                  <a:t> </a:t>
                </a:r>
              </a:p>
            </p:txBody>
          </p:sp>
        </mc:Choice>
        <mc:Fallback xmlns="">
          <p:sp>
            <p:nvSpPr>
              <p:cNvPr id="3" name="CasetăText 2">
                <a:extLst>
                  <a:ext uri="{FF2B5EF4-FFF2-40B4-BE49-F238E27FC236}">
                    <a16:creationId xmlns:a16="http://schemas.microsoft.com/office/drawing/2014/main" id="{7204044F-B729-1BD5-0DE4-07CFA8465A36}"/>
                  </a:ext>
                </a:extLst>
              </p:cNvPr>
              <p:cNvSpPr txBox="1">
                <a:spLocks noRot="1" noChangeAspect="1" noMove="1" noResize="1" noEditPoints="1" noAdjustHandles="1" noChangeArrowheads="1" noChangeShapeType="1" noTextEdit="1"/>
              </p:cNvSpPr>
              <p:nvPr/>
            </p:nvSpPr>
            <p:spPr>
              <a:xfrm>
                <a:off x="889271" y="1517195"/>
                <a:ext cx="10887570" cy="1804084"/>
              </a:xfrm>
              <a:prstGeom prst="rect">
                <a:avLst/>
              </a:prstGeom>
              <a:blipFill>
                <a:blip r:embed="rId7"/>
                <a:stretch>
                  <a:fillRect l="-466" t="-1389"/>
                </a:stretch>
              </a:blipFill>
              <a:ln>
                <a:solidFill>
                  <a:schemeClr val="bg1"/>
                </a:solidFill>
              </a:ln>
            </p:spPr>
            <p:txBody>
              <a:bodyPr/>
              <a:lstStyle/>
              <a:p>
                <a:r>
                  <a:rPr lang="en-US">
                    <a:noFill/>
                  </a:rPr>
                  <a:t> </a:t>
                </a:r>
              </a:p>
            </p:txBody>
          </p:sp>
        </mc:Fallback>
      </mc:AlternateContent>
      <p:pic>
        <p:nvPicPr>
          <p:cNvPr id="5" name="Imagine 4" descr="O imagine care conține exterior&#10;&#10;Descriere generată automat">
            <a:extLst>
              <a:ext uri="{FF2B5EF4-FFF2-40B4-BE49-F238E27FC236}">
                <a16:creationId xmlns:a16="http://schemas.microsoft.com/office/drawing/2014/main" id="{2BD85410-0942-2EED-A582-0B3F8F975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8958" y="3359605"/>
            <a:ext cx="1489385" cy="1489385"/>
          </a:xfrm>
          <a:prstGeom prst="rect">
            <a:avLst/>
          </a:prstGeom>
        </p:spPr>
      </p:pic>
      <p:sp>
        <p:nvSpPr>
          <p:cNvPr id="6" name="Dreptunghi 5">
            <a:extLst>
              <a:ext uri="{FF2B5EF4-FFF2-40B4-BE49-F238E27FC236}">
                <a16:creationId xmlns:a16="http://schemas.microsoft.com/office/drawing/2014/main" id="{002ED16E-B09B-EEC0-071D-2FB45942427A}"/>
              </a:ext>
            </a:extLst>
          </p:cNvPr>
          <p:cNvSpPr/>
          <p:nvPr/>
        </p:nvSpPr>
        <p:spPr>
          <a:xfrm>
            <a:off x="4298636" y="2922536"/>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reptunghi 6">
            <a:extLst>
              <a:ext uri="{FF2B5EF4-FFF2-40B4-BE49-F238E27FC236}">
                <a16:creationId xmlns:a16="http://schemas.microsoft.com/office/drawing/2014/main" id="{07DFFFB9-CB04-D3E9-6A7A-B4FA3F24BF4F}"/>
              </a:ext>
            </a:extLst>
          </p:cNvPr>
          <p:cNvSpPr/>
          <p:nvPr/>
        </p:nvSpPr>
        <p:spPr>
          <a:xfrm>
            <a:off x="5086036" y="3244643"/>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reptunghi 7">
            <a:extLst>
              <a:ext uri="{FF2B5EF4-FFF2-40B4-BE49-F238E27FC236}">
                <a16:creationId xmlns:a16="http://schemas.microsoft.com/office/drawing/2014/main" id="{C3F3FB45-35EB-09B5-283E-BDA164E5206F}"/>
              </a:ext>
            </a:extLst>
          </p:cNvPr>
          <p:cNvSpPr/>
          <p:nvPr/>
        </p:nvSpPr>
        <p:spPr>
          <a:xfrm>
            <a:off x="5873436" y="3564216"/>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reptunghi 8">
            <a:extLst>
              <a:ext uri="{FF2B5EF4-FFF2-40B4-BE49-F238E27FC236}">
                <a16:creationId xmlns:a16="http://schemas.microsoft.com/office/drawing/2014/main" id="{DDE5AB70-2909-B2D6-9976-93E4948502EE}"/>
              </a:ext>
            </a:extLst>
          </p:cNvPr>
          <p:cNvSpPr/>
          <p:nvPr/>
        </p:nvSpPr>
        <p:spPr>
          <a:xfrm rot="10800000">
            <a:off x="8235636" y="2922536"/>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reptunghi 9">
            <a:extLst>
              <a:ext uri="{FF2B5EF4-FFF2-40B4-BE49-F238E27FC236}">
                <a16:creationId xmlns:a16="http://schemas.microsoft.com/office/drawing/2014/main" id="{D82D4586-F248-400D-7160-FDE4958EB7C4}"/>
              </a:ext>
            </a:extLst>
          </p:cNvPr>
          <p:cNvSpPr/>
          <p:nvPr/>
        </p:nvSpPr>
        <p:spPr>
          <a:xfrm rot="10800000">
            <a:off x="7448236" y="3244643"/>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reptunghi 10">
            <a:extLst>
              <a:ext uri="{FF2B5EF4-FFF2-40B4-BE49-F238E27FC236}">
                <a16:creationId xmlns:a16="http://schemas.microsoft.com/office/drawing/2014/main" id="{06A1E017-0FCF-90F1-0A14-6D365ABA4E7C}"/>
              </a:ext>
            </a:extLst>
          </p:cNvPr>
          <p:cNvSpPr/>
          <p:nvPr/>
        </p:nvSpPr>
        <p:spPr>
          <a:xfrm rot="10800000">
            <a:off x="6660836" y="3564216"/>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ăgeată: dreapta 11">
            <a:extLst>
              <a:ext uri="{FF2B5EF4-FFF2-40B4-BE49-F238E27FC236}">
                <a16:creationId xmlns:a16="http://schemas.microsoft.com/office/drawing/2014/main" id="{288A0089-FBA1-21EF-FCFB-7596C1D86BB8}"/>
              </a:ext>
            </a:extLst>
          </p:cNvPr>
          <p:cNvSpPr/>
          <p:nvPr/>
        </p:nvSpPr>
        <p:spPr>
          <a:xfrm>
            <a:off x="3555492" y="4017360"/>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CasetăText 12">
                <a:extLst>
                  <a:ext uri="{FF2B5EF4-FFF2-40B4-BE49-F238E27FC236}">
                    <a16:creationId xmlns:a16="http://schemas.microsoft.com/office/drawing/2014/main" id="{2FBCBF86-0E41-A924-30CA-075524BB06A3}"/>
                  </a:ext>
                </a:extLst>
              </p:cNvPr>
              <p:cNvSpPr txBox="1"/>
              <p:nvPr/>
            </p:nvSpPr>
            <p:spPr>
              <a:xfrm>
                <a:off x="2514285" y="4749178"/>
                <a:ext cx="41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3" name="CasetăText 12">
                <a:extLst>
                  <a:ext uri="{FF2B5EF4-FFF2-40B4-BE49-F238E27FC236}">
                    <a16:creationId xmlns:a16="http://schemas.microsoft.com/office/drawing/2014/main" id="{2FBCBF86-0E41-A924-30CA-075524BB06A3}"/>
                  </a:ext>
                </a:extLst>
              </p:cNvPr>
              <p:cNvSpPr txBox="1">
                <a:spLocks noRot="1" noChangeAspect="1" noMove="1" noResize="1" noEditPoints="1" noAdjustHandles="1" noChangeArrowheads="1" noChangeShapeType="1" noTextEdit="1"/>
              </p:cNvSpPr>
              <p:nvPr/>
            </p:nvSpPr>
            <p:spPr>
              <a:xfrm>
                <a:off x="2514285" y="4749178"/>
                <a:ext cx="419100" cy="369332"/>
              </a:xfrm>
              <a:prstGeom prst="rect">
                <a:avLst/>
              </a:prstGeom>
              <a:blipFill>
                <a:blip r:embed="rId9"/>
                <a:stretch>
                  <a:fillRect/>
                </a:stretch>
              </a:blipFill>
            </p:spPr>
            <p:txBody>
              <a:bodyPr/>
              <a:lstStyle/>
              <a:p>
                <a:r>
                  <a:rPr lang="en-US">
                    <a:noFill/>
                  </a:rPr>
                  <a:t> </a:t>
                </a:r>
              </a:p>
            </p:txBody>
          </p:sp>
        </mc:Fallback>
      </mc:AlternateContent>
      <p:sp>
        <p:nvSpPr>
          <p:cNvPr id="14" name="Săgeată: dreapta 13">
            <a:extLst>
              <a:ext uri="{FF2B5EF4-FFF2-40B4-BE49-F238E27FC236}">
                <a16:creationId xmlns:a16="http://schemas.microsoft.com/office/drawing/2014/main" id="{E58C17F6-F389-A343-72D4-BE9989F21C32}"/>
              </a:ext>
            </a:extLst>
          </p:cNvPr>
          <p:cNvSpPr/>
          <p:nvPr/>
        </p:nvSpPr>
        <p:spPr>
          <a:xfrm>
            <a:off x="9023035" y="3991970"/>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CasetăText 15">
                <a:extLst>
                  <a:ext uri="{FF2B5EF4-FFF2-40B4-BE49-F238E27FC236}">
                    <a16:creationId xmlns:a16="http://schemas.microsoft.com/office/drawing/2014/main" id="{04CCDE27-5F82-F391-B72E-F25A37BDD2FA}"/>
                  </a:ext>
                </a:extLst>
              </p:cNvPr>
              <p:cNvSpPr txBox="1"/>
              <p:nvPr/>
            </p:nvSpPr>
            <p:spPr>
              <a:xfrm>
                <a:off x="9761483" y="3907031"/>
                <a:ext cx="2015358" cy="671530"/>
              </a:xfrm>
              <a:prstGeom prst="rect">
                <a:avLst/>
              </a:prstGeom>
              <a:noFill/>
            </p:spPr>
            <p:txBody>
              <a:bodyPr wrap="square"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ea typeface="Cambria Math" panose="02040503050406030204" pitchFamily="18" charset="0"/>
                          </a:rPr>
                          <m:t>𝜃</m:t>
                        </m:r>
                      </m:sub>
                    </m:sSub>
                    <m:d>
                      <m:dPr>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 </m:t>
                        </m:r>
                        <m:r>
                          <a:rPr lang="en-US" b="0" i="1" smtClean="0">
                            <a:latin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b="0" i="1">
                                <a:latin typeface="Cambria Math" panose="02040503050406030204" pitchFamily="18" charset="0"/>
                              </a:rPr>
                              <m:t>𝑝</m:t>
                            </m:r>
                          </m:e>
                          <m:sub>
                            <m:r>
                              <a:rPr lang="en-US" b="0"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e>
                          <m:e>
                            <m:r>
                              <a:rPr lang="en-US" b="0" i="1">
                                <a:latin typeface="Cambria Math" panose="02040503050406030204" pitchFamily="18" charset="0"/>
                              </a:rPr>
                              <m:t>𝑦</m:t>
                            </m:r>
                          </m:e>
                        </m:d>
                      </m:e>
                    </m:func>
                  </m:oMath>
                </a14:m>
                <a:endParaRPr lang="en-US" dirty="0"/>
              </a:p>
            </p:txBody>
          </p:sp>
        </mc:Choice>
        <mc:Fallback xmlns="">
          <p:sp>
            <p:nvSpPr>
              <p:cNvPr id="16" name="CasetăText 15">
                <a:extLst>
                  <a:ext uri="{FF2B5EF4-FFF2-40B4-BE49-F238E27FC236}">
                    <a16:creationId xmlns:a16="http://schemas.microsoft.com/office/drawing/2014/main" id="{04CCDE27-5F82-F391-B72E-F25A37BDD2FA}"/>
                  </a:ext>
                </a:extLst>
              </p:cNvPr>
              <p:cNvSpPr txBox="1">
                <a:spLocks noRot="1" noChangeAspect="1" noMove="1" noResize="1" noEditPoints="1" noAdjustHandles="1" noChangeArrowheads="1" noChangeShapeType="1" noTextEdit="1"/>
              </p:cNvSpPr>
              <p:nvPr/>
            </p:nvSpPr>
            <p:spPr>
              <a:xfrm>
                <a:off x="9761483" y="3907031"/>
                <a:ext cx="2015358" cy="671530"/>
              </a:xfrm>
              <a:prstGeom prst="rect">
                <a:avLst/>
              </a:prstGeom>
              <a:blipFill>
                <a:blip r:embed="rId1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C468FEFF-ECD8-626A-5E3D-5259EF1CF7D4}"/>
                  </a:ext>
                </a:extLst>
              </p:cNvPr>
              <p:cNvSpPr txBox="1"/>
              <p:nvPr/>
            </p:nvSpPr>
            <p:spPr>
              <a:xfrm>
                <a:off x="2500986" y="5541360"/>
                <a:ext cx="5053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17" name="CasetăText 16">
                <a:extLst>
                  <a:ext uri="{FF2B5EF4-FFF2-40B4-BE49-F238E27FC236}">
                    <a16:creationId xmlns:a16="http://schemas.microsoft.com/office/drawing/2014/main" id="{C468FEFF-ECD8-626A-5E3D-5259EF1CF7D4}"/>
                  </a:ext>
                </a:extLst>
              </p:cNvPr>
              <p:cNvSpPr txBox="1">
                <a:spLocks noRot="1" noChangeAspect="1" noMove="1" noResize="1" noEditPoints="1" noAdjustHandles="1" noChangeArrowheads="1" noChangeShapeType="1" noTextEdit="1"/>
              </p:cNvSpPr>
              <p:nvPr/>
            </p:nvSpPr>
            <p:spPr>
              <a:xfrm>
                <a:off x="2500986" y="5541360"/>
                <a:ext cx="505327" cy="369332"/>
              </a:xfrm>
              <a:prstGeom prst="rect">
                <a:avLst/>
              </a:prstGeom>
              <a:blipFill>
                <a:blip r:embed="rId11"/>
                <a:stretch>
                  <a:fillRect/>
                </a:stretch>
              </a:blipFill>
            </p:spPr>
            <p:txBody>
              <a:bodyPr/>
              <a:lstStyle/>
              <a:p>
                <a:r>
                  <a:rPr lang="en-US">
                    <a:noFill/>
                  </a:rPr>
                  <a:t> </a:t>
                </a:r>
              </a:p>
            </p:txBody>
          </p:sp>
        </mc:Fallback>
      </mc:AlternateContent>
      <p:cxnSp>
        <p:nvCxnSpPr>
          <p:cNvPr id="18" name="Conector: cotit 17">
            <a:extLst>
              <a:ext uri="{FF2B5EF4-FFF2-40B4-BE49-F238E27FC236}">
                <a16:creationId xmlns:a16="http://schemas.microsoft.com/office/drawing/2014/main" id="{B97031F1-EEEE-620A-7895-0867F717277F}"/>
              </a:ext>
            </a:extLst>
          </p:cNvPr>
          <p:cNvCxnSpPr>
            <a:stCxn id="17" idx="3"/>
            <a:endCxn id="6" idx="2"/>
          </p:cNvCxnSpPr>
          <p:nvPr/>
        </p:nvCxnSpPr>
        <p:spPr>
          <a:xfrm flipV="1">
            <a:off x="3006313" y="5340805"/>
            <a:ext cx="1628873" cy="3926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cotit 18">
            <a:extLst>
              <a:ext uri="{FF2B5EF4-FFF2-40B4-BE49-F238E27FC236}">
                <a16:creationId xmlns:a16="http://schemas.microsoft.com/office/drawing/2014/main" id="{741297EB-AFA4-0CAD-123C-78124303E34A}"/>
              </a:ext>
            </a:extLst>
          </p:cNvPr>
          <p:cNvCxnSpPr>
            <a:cxnSpLocks/>
            <a:stCxn id="17" idx="3"/>
            <a:endCxn id="7" idx="2"/>
          </p:cNvCxnSpPr>
          <p:nvPr/>
        </p:nvCxnSpPr>
        <p:spPr>
          <a:xfrm flipV="1">
            <a:off x="3006313" y="5018697"/>
            <a:ext cx="24162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cotit 19">
            <a:extLst>
              <a:ext uri="{FF2B5EF4-FFF2-40B4-BE49-F238E27FC236}">
                <a16:creationId xmlns:a16="http://schemas.microsoft.com/office/drawing/2014/main" id="{7E29D186-F572-7E98-E472-008E5CED33FF}"/>
              </a:ext>
            </a:extLst>
          </p:cNvPr>
          <p:cNvCxnSpPr>
            <a:cxnSpLocks/>
            <a:stCxn id="17" idx="3"/>
            <a:endCxn id="8" idx="2"/>
          </p:cNvCxnSpPr>
          <p:nvPr/>
        </p:nvCxnSpPr>
        <p:spPr>
          <a:xfrm flipV="1">
            <a:off x="3006313" y="4644378"/>
            <a:ext cx="32036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cotit 20">
            <a:extLst>
              <a:ext uri="{FF2B5EF4-FFF2-40B4-BE49-F238E27FC236}">
                <a16:creationId xmlns:a16="http://schemas.microsoft.com/office/drawing/2014/main" id="{7C630147-502E-AFDF-ED05-435EC855126E}"/>
              </a:ext>
            </a:extLst>
          </p:cNvPr>
          <p:cNvCxnSpPr>
            <a:cxnSpLocks/>
            <a:stCxn id="17" idx="3"/>
            <a:endCxn id="11" idx="0"/>
          </p:cNvCxnSpPr>
          <p:nvPr/>
        </p:nvCxnSpPr>
        <p:spPr>
          <a:xfrm flipV="1">
            <a:off x="3006313" y="4644378"/>
            <a:ext cx="39910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cotit 21">
            <a:extLst>
              <a:ext uri="{FF2B5EF4-FFF2-40B4-BE49-F238E27FC236}">
                <a16:creationId xmlns:a16="http://schemas.microsoft.com/office/drawing/2014/main" id="{CF4CEF3E-E894-C537-26FD-FB5008E8885A}"/>
              </a:ext>
            </a:extLst>
          </p:cNvPr>
          <p:cNvCxnSpPr>
            <a:cxnSpLocks/>
            <a:stCxn id="17" idx="3"/>
            <a:endCxn id="10" idx="0"/>
          </p:cNvCxnSpPr>
          <p:nvPr/>
        </p:nvCxnSpPr>
        <p:spPr>
          <a:xfrm flipV="1">
            <a:off x="3006313" y="5018697"/>
            <a:ext cx="47784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cotit 22">
            <a:extLst>
              <a:ext uri="{FF2B5EF4-FFF2-40B4-BE49-F238E27FC236}">
                <a16:creationId xmlns:a16="http://schemas.microsoft.com/office/drawing/2014/main" id="{4765F533-80EF-552B-8002-AE19A2CD0272}"/>
              </a:ext>
            </a:extLst>
          </p:cNvPr>
          <p:cNvCxnSpPr>
            <a:cxnSpLocks/>
            <a:stCxn id="17" idx="3"/>
            <a:endCxn id="9" idx="0"/>
          </p:cNvCxnSpPr>
          <p:nvPr/>
        </p:nvCxnSpPr>
        <p:spPr>
          <a:xfrm flipV="1">
            <a:off x="3006313" y="5340805"/>
            <a:ext cx="5565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CasetăText 29">
                <a:extLst>
                  <a:ext uri="{FF2B5EF4-FFF2-40B4-BE49-F238E27FC236}">
                    <a16:creationId xmlns:a16="http://schemas.microsoft.com/office/drawing/2014/main" id="{5EC18E43-DF42-5D93-D00E-BF680E12A26B}"/>
                  </a:ext>
                </a:extLst>
              </p:cNvPr>
              <p:cNvSpPr txBox="1"/>
              <p:nvPr/>
            </p:nvSpPr>
            <p:spPr>
              <a:xfrm>
                <a:off x="2514285" y="6133773"/>
                <a:ext cx="505327"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30" name="CasetăText 29">
                <a:extLst>
                  <a:ext uri="{FF2B5EF4-FFF2-40B4-BE49-F238E27FC236}">
                    <a16:creationId xmlns:a16="http://schemas.microsoft.com/office/drawing/2014/main" id="{5EC18E43-DF42-5D93-D00E-BF680E12A26B}"/>
                  </a:ext>
                </a:extLst>
              </p:cNvPr>
              <p:cNvSpPr txBox="1">
                <a:spLocks noRot="1" noChangeAspect="1" noMove="1" noResize="1" noEditPoints="1" noAdjustHandles="1" noChangeArrowheads="1" noChangeShapeType="1" noTextEdit="1"/>
              </p:cNvSpPr>
              <p:nvPr/>
            </p:nvSpPr>
            <p:spPr>
              <a:xfrm>
                <a:off x="2514285" y="6133773"/>
                <a:ext cx="505327" cy="369332"/>
              </a:xfrm>
              <a:prstGeom prst="rect">
                <a:avLst/>
              </a:prstGeom>
              <a:blipFill>
                <a:blip r:embed="rId12"/>
                <a:stretch>
                  <a:fillRect b="-6452"/>
                </a:stretch>
              </a:blipFill>
            </p:spPr>
            <p:txBody>
              <a:bodyPr/>
              <a:lstStyle/>
              <a:p>
                <a:r>
                  <a:rPr lang="en-US">
                    <a:noFill/>
                  </a:rPr>
                  <a:t> </a:t>
                </a:r>
              </a:p>
            </p:txBody>
          </p:sp>
        </mc:Fallback>
      </mc:AlternateContent>
      <p:cxnSp>
        <p:nvCxnSpPr>
          <p:cNvPr id="31" name="Conector: cotit 30">
            <a:extLst>
              <a:ext uri="{FF2B5EF4-FFF2-40B4-BE49-F238E27FC236}">
                <a16:creationId xmlns:a16="http://schemas.microsoft.com/office/drawing/2014/main" id="{703DE153-5FC5-D9C3-D538-B667CEA5129A}"/>
              </a:ext>
            </a:extLst>
          </p:cNvPr>
          <p:cNvCxnSpPr>
            <a:cxnSpLocks/>
            <a:stCxn id="30" idx="3"/>
          </p:cNvCxnSpPr>
          <p:nvPr/>
        </p:nvCxnSpPr>
        <p:spPr>
          <a:xfrm flipV="1">
            <a:off x="3019612" y="5337943"/>
            <a:ext cx="1709486" cy="980496"/>
          </a:xfrm>
          <a:prstGeom prst="bentConnector3">
            <a:avLst>
              <a:gd name="adj1" fmla="val 10078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Conector: cotit 31">
            <a:extLst>
              <a:ext uri="{FF2B5EF4-FFF2-40B4-BE49-F238E27FC236}">
                <a16:creationId xmlns:a16="http://schemas.microsoft.com/office/drawing/2014/main" id="{F8EA7EC8-1E52-0BC1-BB62-0BFEE16F4A07}"/>
              </a:ext>
            </a:extLst>
          </p:cNvPr>
          <p:cNvCxnSpPr>
            <a:cxnSpLocks/>
            <a:stCxn id="30" idx="3"/>
          </p:cNvCxnSpPr>
          <p:nvPr/>
        </p:nvCxnSpPr>
        <p:spPr>
          <a:xfrm flipV="1">
            <a:off x="3019612" y="5015835"/>
            <a:ext cx="2496886" cy="1302604"/>
          </a:xfrm>
          <a:prstGeom prst="bentConnector3">
            <a:avLst>
              <a:gd name="adj1" fmla="val 100065"/>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Conector: cotit 32">
            <a:extLst>
              <a:ext uri="{FF2B5EF4-FFF2-40B4-BE49-F238E27FC236}">
                <a16:creationId xmlns:a16="http://schemas.microsoft.com/office/drawing/2014/main" id="{DAC2F05E-CE14-1C3D-BFD5-84A56292535A}"/>
              </a:ext>
            </a:extLst>
          </p:cNvPr>
          <p:cNvCxnSpPr>
            <a:cxnSpLocks/>
          </p:cNvCxnSpPr>
          <p:nvPr/>
        </p:nvCxnSpPr>
        <p:spPr>
          <a:xfrm flipV="1">
            <a:off x="3113524" y="4641516"/>
            <a:ext cx="31903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4" name="Conector: cotit 33">
            <a:extLst>
              <a:ext uri="{FF2B5EF4-FFF2-40B4-BE49-F238E27FC236}">
                <a16:creationId xmlns:a16="http://schemas.microsoft.com/office/drawing/2014/main" id="{3DE59842-B35E-8E8C-9843-33AFE72A111D}"/>
              </a:ext>
            </a:extLst>
          </p:cNvPr>
          <p:cNvCxnSpPr>
            <a:cxnSpLocks/>
          </p:cNvCxnSpPr>
          <p:nvPr/>
        </p:nvCxnSpPr>
        <p:spPr>
          <a:xfrm flipV="1">
            <a:off x="3113524" y="4641516"/>
            <a:ext cx="39777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Conector: cotit 34">
            <a:extLst>
              <a:ext uri="{FF2B5EF4-FFF2-40B4-BE49-F238E27FC236}">
                <a16:creationId xmlns:a16="http://schemas.microsoft.com/office/drawing/2014/main" id="{663DABD5-4CF4-5820-470F-2DE67BE1EF6D}"/>
              </a:ext>
            </a:extLst>
          </p:cNvPr>
          <p:cNvCxnSpPr>
            <a:cxnSpLocks/>
            <a:stCxn id="30" idx="3"/>
          </p:cNvCxnSpPr>
          <p:nvPr/>
        </p:nvCxnSpPr>
        <p:spPr>
          <a:xfrm flipV="1">
            <a:off x="3019612" y="5015835"/>
            <a:ext cx="4859086" cy="1302604"/>
          </a:xfrm>
          <a:prstGeom prst="bentConnector3">
            <a:avLst>
              <a:gd name="adj1" fmla="val 100023"/>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6" name="Conector: cotit 35">
            <a:extLst>
              <a:ext uri="{FF2B5EF4-FFF2-40B4-BE49-F238E27FC236}">
                <a16:creationId xmlns:a16="http://schemas.microsoft.com/office/drawing/2014/main" id="{72A5A9AD-0959-55AE-08BC-9291254A2AC0}"/>
              </a:ext>
            </a:extLst>
          </p:cNvPr>
          <p:cNvCxnSpPr>
            <a:cxnSpLocks/>
            <a:stCxn id="30" idx="3"/>
          </p:cNvCxnSpPr>
          <p:nvPr/>
        </p:nvCxnSpPr>
        <p:spPr>
          <a:xfrm flipV="1">
            <a:off x="3019612" y="5337943"/>
            <a:ext cx="5646486" cy="980496"/>
          </a:xfrm>
          <a:prstGeom prst="bentConnector3">
            <a:avLst>
              <a:gd name="adj1" fmla="val 100017"/>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CasetăText 23">
            <a:extLst>
              <a:ext uri="{FF2B5EF4-FFF2-40B4-BE49-F238E27FC236}">
                <a16:creationId xmlns:a16="http://schemas.microsoft.com/office/drawing/2014/main" id="{EB0A14F1-3A80-5206-4EC7-4DE6D3918763}"/>
              </a:ext>
            </a:extLst>
          </p:cNvPr>
          <p:cNvSpPr txBox="1"/>
          <p:nvPr/>
        </p:nvSpPr>
        <p:spPr>
          <a:xfrm>
            <a:off x="3243103" y="5535019"/>
            <a:ext cx="6295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MLP</a:t>
            </a:r>
          </a:p>
        </p:txBody>
      </p:sp>
      <p:sp>
        <p:nvSpPr>
          <p:cNvPr id="25" name="CasetăText 24">
            <a:extLst>
              <a:ext uri="{FF2B5EF4-FFF2-40B4-BE49-F238E27FC236}">
                <a16:creationId xmlns:a16="http://schemas.microsoft.com/office/drawing/2014/main" id="{779C3030-2C8E-1976-61F9-9E2C496B0F08}"/>
              </a:ext>
            </a:extLst>
          </p:cNvPr>
          <p:cNvSpPr txBox="1"/>
          <p:nvPr/>
        </p:nvSpPr>
        <p:spPr>
          <a:xfrm>
            <a:off x="3243103" y="6130912"/>
            <a:ext cx="6295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MLP</a:t>
            </a:r>
          </a:p>
        </p:txBody>
      </p:sp>
      <p:sp>
        <p:nvSpPr>
          <p:cNvPr id="26" name="CasetăText 25">
            <a:extLst>
              <a:ext uri="{FF2B5EF4-FFF2-40B4-BE49-F238E27FC236}">
                <a16:creationId xmlns:a16="http://schemas.microsoft.com/office/drawing/2014/main" id="{FE885C74-4ADB-D996-01C6-04E088C3EDFE}"/>
              </a:ext>
            </a:extLst>
          </p:cNvPr>
          <p:cNvSpPr txBox="1"/>
          <p:nvPr/>
        </p:nvSpPr>
        <p:spPr>
          <a:xfrm>
            <a:off x="688803" y="5931351"/>
            <a:ext cx="127319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t>One-hot encoding</a:t>
            </a:r>
          </a:p>
        </p:txBody>
      </p:sp>
      <p:cxnSp>
        <p:nvCxnSpPr>
          <p:cNvPr id="28" name="Conector drept cu săgeată 27">
            <a:extLst>
              <a:ext uri="{FF2B5EF4-FFF2-40B4-BE49-F238E27FC236}">
                <a16:creationId xmlns:a16="http://schemas.microsoft.com/office/drawing/2014/main" id="{75FE4F12-9615-4322-25A5-3C0F853D2365}"/>
              </a:ext>
            </a:extLst>
          </p:cNvPr>
          <p:cNvCxnSpPr>
            <a:stCxn id="30" idx="1"/>
            <a:endCxn id="26" idx="3"/>
          </p:cNvCxnSpPr>
          <p:nvPr/>
        </p:nvCxnSpPr>
        <p:spPr>
          <a:xfrm flipH="1" flipV="1">
            <a:off x="1962002" y="6254517"/>
            <a:ext cx="552283" cy="6392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67150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500"/>
                                        <p:tgtEl>
                                          <p:spTgt spid="17"/>
                                        </p:tgtEl>
                                      </p:cBhvr>
                                    </p:animEffect>
                                  </p:childTnLst>
                                </p:cTn>
                              </p:par>
                            </p:childTnLst>
                          </p:cTn>
                        </p:par>
                        <p:par>
                          <p:cTn id="66" fill="hold">
                            <p:stCondLst>
                              <p:cond delay="500"/>
                            </p:stCondLst>
                            <p:childTnLst>
                              <p:par>
                                <p:cTn id="67" presetID="10" presetClass="entr" presetSubtype="0" fill="hold" nodeType="afterEffect">
                                  <p:stCondLst>
                                    <p:cond delay="50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par>
                                <p:cTn id="70" presetID="10" presetClass="entr" presetSubtype="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500"/>
                                        <p:tgtEl>
                                          <p:spTgt spid="36"/>
                                        </p:tgtEl>
                                      </p:cBhvr>
                                    </p:animEffect>
                                  </p:childTnLst>
                                </p:cTn>
                              </p:par>
                              <p:par>
                                <p:cTn id="79" presetID="10" presetClass="entr" presetSubtype="0"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par>
                                <p:cTn id="82" presetID="10" presetClass="entr" presetSubtype="0" fill="hold"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500"/>
                                        <p:tgtEl>
                                          <p:spTgt spid="1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500"/>
                                        <p:tgtEl>
                                          <p:spTgt spid="3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4"/>
                                        </p:tgtEl>
                                        <p:attrNameLst>
                                          <p:attrName>style.visibility</p:attrName>
                                        </p:attrNameLst>
                                      </p:cBhvr>
                                      <p:to>
                                        <p:strVal val="visible"/>
                                      </p:to>
                                    </p:set>
                                    <p:animEffect transition="in" filter="fade">
                                      <p:cBhvr>
                                        <p:cTn id="96" dur="500"/>
                                        <p:tgtEl>
                                          <p:spTgt spid="2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fade">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animBg="1"/>
      <p:bldP spid="16" grpId="0"/>
      <p:bldP spid="17" grpId="0" animBg="1"/>
      <p:bldP spid="30" grpId="0" animBg="1"/>
      <p:bldP spid="24" grpId="0" animBg="1"/>
      <p:bldP spid="25"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48221"/>
            <a:ext cx="10515600" cy="1325563"/>
          </a:xfrm>
        </p:spPr>
        <p:txBody>
          <a:bodyPr>
            <a:normAutofit/>
          </a:bodyPr>
          <a:lstStyle/>
          <a:p>
            <a:r>
              <a:rPr lang="en-US" sz="3600" dirty="0"/>
              <a:t>Conditional generation. Classifier Guidance</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7204044F-B729-1BD5-0DE4-07CFA8465A36}"/>
                  </a:ext>
                </a:extLst>
              </p:cNvPr>
              <p:cNvSpPr txBox="1"/>
              <p:nvPr/>
            </p:nvSpPr>
            <p:spPr>
              <a:xfrm>
                <a:off x="939800" y="1512416"/>
                <a:ext cx="10758214" cy="435497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Sampling from the conditional </a:t>
                </a:r>
                <a14:m>
                  <m:oMath xmlns:m="http://schemas.openxmlformats.org/officeDocument/2006/math">
                    <m:r>
                      <a:rPr lang="en-US" b="1">
                        <a:latin typeface="Cambria Math" panose="02040503050406030204" pitchFamily="18" charset="0"/>
                      </a:rPr>
                      <m:t>𝐩</m:t>
                    </m:r>
                    <m:d>
                      <m:dPr>
                        <m:ctrlPr>
                          <a:rPr lang="en-US" b="1" i="1">
                            <a:latin typeface="Cambria Math" panose="02040503050406030204" pitchFamily="18" charset="0"/>
                          </a:rPr>
                        </m:ctrlPr>
                      </m:dPr>
                      <m:e>
                        <m:r>
                          <a:rPr lang="en-US" b="1" i="1">
                            <a:latin typeface="Cambria Math" panose="02040503050406030204" pitchFamily="18" charset="0"/>
                          </a:rPr>
                          <m:t>𝒙</m:t>
                        </m:r>
                      </m:e>
                      <m:e>
                        <m:r>
                          <a:rPr lang="en-US" b="1" i="1">
                            <a:latin typeface="Cambria Math" panose="02040503050406030204" pitchFamily="18" charset="0"/>
                          </a:rPr>
                          <m:t>𝒚</m:t>
                        </m:r>
                      </m:e>
                    </m:d>
                  </m:oMath>
                </a14:m>
                <a:r>
                  <a:rPr lang="en-US" dirty="0"/>
                  <a:t> requires the score function of this probability density,</a:t>
                </a:r>
                <a:r>
                  <a:rPr lang="en-US" b="1" dirty="0"/>
                  <a:t> </a:t>
                </a:r>
                <a14:m>
                  <m:oMath xmlns:m="http://schemas.openxmlformats.org/officeDocument/2006/math">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e>
                    </m:func>
                    <m:r>
                      <a:rPr lang="en-US" b="0" i="0">
                        <a:latin typeface="Cambria Math" panose="02040503050406030204" pitchFamily="18" charset="0"/>
                      </a:rPr>
                      <m:t>.</m:t>
                    </m:r>
                  </m:oMath>
                </a14:m>
                <a:endParaRPr lang="en-US" dirty="0"/>
              </a:p>
              <a:p>
                <a:endParaRPr lang="en-US" b="1" dirty="0"/>
              </a:p>
              <a:p>
                <a:r>
                  <a:rPr lang="en-US" dirty="0"/>
                  <a:t>Solution 2. </a:t>
                </a:r>
                <a:r>
                  <a:rPr lang="en-US" b="1" dirty="0"/>
                  <a:t>Classifier guidance:</a:t>
                </a:r>
              </a:p>
              <a:p>
                <a:endParaRPr lang="en-US" b="1" dirty="0"/>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b="0" i="1">
                              <a:latin typeface="Cambria Math" panose="02040503050406030204" pitchFamily="18" charset="0"/>
                            </a:rPr>
                            <m:t>𝑝</m:t>
                          </m:r>
                        </m:e>
                        <m:sub>
                          <m:r>
                            <a:rPr lang="en-US" b="0"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rPr>
                                <m:t>𝑦</m:t>
                              </m:r>
                            </m:e>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m:t>
                          </m:r>
                        </m:den>
                      </m:f>
                      <m:r>
                        <a:rPr lang="en-US" i="1" smtClean="0">
                          <a:latin typeface="Cambria Math" panose="02040503050406030204" pitchFamily="18" charset="0"/>
                          <a:ea typeface="Cambria Math" panose="02040503050406030204" pitchFamily="18" charset="0"/>
                        </a:rPr>
                        <m:t>⟺</m:t>
                      </m:r>
                    </m:oMath>
                  </m:oMathPara>
                </a14:m>
                <a:endParaRPr lang="en-US" i="1" dirty="0">
                  <a:ea typeface="Cambria Math" panose="02040503050406030204" pitchFamily="18" charset="0"/>
                </a:endParaRPr>
              </a:p>
              <a:p>
                <a:endParaRPr lang="en-US" dirty="0">
                  <a:ea typeface="Cambria Math" panose="02040503050406030204" pitchFamily="18" charset="0"/>
                </a:endParaRPr>
              </a:p>
              <a:p>
                <a:r>
                  <a:rPr lang="en-US" dirty="0">
                    <a:ea typeface="Cambria Math" panose="02040503050406030204" pitchFamily="18" charset="0"/>
                  </a:rPr>
                  <a:t>Logarithm:</a:t>
                </a:r>
              </a:p>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solidFill>
                                                <a:prstClr val="black"/>
                                              </a:solidFill>
                                              <a:latin typeface="Cambria Math" panose="02040503050406030204" pitchFamily="18" charset="0"/>
                                              <a:ea typeface="Cambria Math" panose="02040503050406030204" pitchFamily="18" charset="0"/>
                                            </a:rPr>
                                          </m:ctrlPr>
                                        </m:sSubPr>
                                        <m:e>
                                          <m:r>
                                            <a:rPr lang="en-US" i="1">
                                              <a:solidFill>
                                                <a:prstClr val="black"/>
                                              </a:solidFill>
                                              <a:latin typeface="Cambria Math" panose="02040503050406030204" pitchFamily="18" charset="0"/>
                                              <a:ea typeface="Cambria Math" panose="02040503050406030204" pitchFamily="18" charset="0"/>
                                            </a:rPr>
                                            <m:t>𝑥</m:t>
                                          </m:r>
                                        </m:e>
                                        <m:sub>
                                          <m:r>
                                            <a:rPr lang="en-US" i="1">
                                              <a:solidFill>
                                                <a:prstClr val="black"/>
                                              </a:solidFill>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d>
                                    </m:e>
                                  </m:func>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e>
                              </m:func>
                            </m:e>
                          </m:func>
                        </m:e>
                      </m:func>
                    </m:oMath>
                  </m:oMathPara>
                </a14:m>
                <a:endParaRPr lang="en-US" i="1" dirty="0"/>
              </a:p>
              <a:p>
                <a:r>
                  <a:rPr lang="en-US" i="1" dirty="0"/>
                  <a:t>             </a:t>
                </a:r>
              </a:p>
              <a:p>
                <a:r>
                  <a:rPr lang="en-US" dirty="0"/>
                  <a:t>Gradient:</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b="0" i="1" smtClean="0">
                                      <a:latin typeface="Cambria Math" panose="02040503050406030204" pitchFamily="18" charset="0"/>
                                    </a:rPr>
                                    <m:t>)</m:t>
                                  </m:r>
                                </m:e>
                              </m:func>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e>
                              </m:func>
                            </m:e>
                          </m:func>
                        </m:e>
                      </m:func>
                      <m:r>
                        <a:rPr lang="en-US" b="0" i="1" smtClean="0">
                          <a:latin typeface="Cambria Math" panose="02040503050406030204" pitchFamily="18" charset="0"/>
                          <a:ea typeface="Cambria Math" panose="02040503050406030204" pitchFamily="18" charset="0"/>
                        </a:rPr>
                        <m:t>⟺</m:t>
                      </m:r>
                    </m:oMath>
                  </m:oMathPara>
                </a14:m>
                <a:endParaRPr lang="en-US" i="1" dirty="0"/>
              </a:p>
              <a:p>
                <a:endParaRPr lang="en-US" i="1" dirty="0"/>
              </a:p>
              <a:p>
                <a:endParaRPr lang="en-US" i="1" dirty="0"/>
              </a:p>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r>
                            <a:rPr lang="en-US" b="1" i="1">
                              <a:latin typeface="Cambria Math" panose="02040503050406030204" pitchFamily="18" charset="0"/>
                            </a:rPr>
                            <m:t>=</m:t>
                          </m:r>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r>
                                    <a:rPr lang="en-US" b="1" i="1">
                                      <a:latin typeface="Cambria Math" panose="02040503050406030204" pitchFamily="18" charset="0"/>
                                    </a:rPr>
                                    <m:t>𝒚</m:t>
                                  </m:r>
                                </m:e>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d>
                              <m:r>
                                <a:rPr lang="en-US" b="1" i="1">
                                  <a:latin typeface="Cambria Math" panose="02040503050406030204" pitchFamily="18" charset="0"/>
                                </a:rPr>
                                <m:t>+</m:t>
                              </m:r>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r>
                                    <a:rPr lang="en-US" b="1" i="1">
                                      <a:latin typeface="Cambria Math" panose="02040503050406030204" pitchFamily="18" charset="0"/>
                                    </a:rPr>
                                    <m:t>(</m:t>
                                  </m:r>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r>
                                    <a:rPr lang="en-US" b="1" i="1">
                                      <a:latin typeface="Cambria Math" panose="02040503050406030204" pitchFamily="18" charset="0"/>
                                    </a:rPr>
                                    <m:t>)</m:t>
                                  </m:r>
                                </m:e>
                              </m:func>
                            </m:e>
                          </m:func>
                        </m:e>
                      </m:func>
                    </m:oMath>
                  </m:oMathPara>
                </a14:m>
                <a:endParaRPr lang="en-US" b="1" i="1" dirty="0"/>
              </a:p>
            </p:txBody>
          </p:sp>
        </mc:Choice>
        <mc:Fallback xmlns="">
          <p:sp>
            <p:nvSpPr>
              <p:cNvPr id="3" name="CasetăText 2">
                <a:extLst>
                  <a:ext uri="{FF2B5EF4-FFF2-40B4-BE49-F238E27FC236}">
                    <a16:creationId xmlns:a16="http://schemas.microsoft.com/office/drawing/2014/main" id="{7204044F-B729-1BD5-0DE4-07CFA8465A36}"/>
                  </a:ext>
                </a:extLst>
              </p:cNvPr>
              <p:cNvSpPr txBox="1">
                <a:spLocks noRot="1" noChangeAspect="1" noMove="1" noResize="1" noEditPoints="1" noAdjustHandles="1" noChangeArrowheads="1" noChangeShapeType="1" noTextEdit="1"/>
              </p:cNvSpPr>
              <p:nvPr/>
            </p:nvSpPr>
            <p:spPr>
              <a:xfrm>
                <a:off x="939800" y="1512416"/>
                <a:ext cx="10758214" cy="4354975"/>
              </a:xfrm>
              <a:prstGeom prst="rect">
                <a:avLst/>
              </a:prstGeom>
              <a:blipFill>
                <a:blip r:embed="rId6"/>
                <a:stretch>
                  <a:fillRect l="-353" t="-290"/>
                </a:stretch>
              </a:blipFill>
              <a:ln>
                <a:solidFill>
                  <a:schemeClr val="bg1"/>
                </a:solidFill>
              </a:ln>
            </p:spPr>
            <p:txBody>
              <a:bodyPr/>
              <a:lstStyle/>
              <a:p>
                <a:r>
                  <a:rPr lang="en-US">
                    <a:noFill/>
                  </a:rPr>
                  <a:t> </a:t>
                </a:r>
              </a:p>
            </p:txBody>
          </p:sp>
        </mc:Fallback>
      </mc:AlternateContent>
      <p:sp>
        <p:nvSpPr>
          <p:cNvPr id="5" name="Oval 4">
            <a:extLst>
              <a:ext uri="{FF2B5EF4-FFF2-40B4-BE49-F238E27FC236}">
                <a16:creationId xmlns:a16="http://schemas.microsoft.com/office/drawing/2014/main" id="{8854DB1B-FE91-37D0-C3E2-027F204598A4}"/>
              </a:ext>
            </a:extLst>
          </p:cNvPr>
          <p:cNvSpPr/>
          <p:nvPr/>
        </p:nvSpPr>
        <p:spPr>
          <a:xfrm>
            <a:off x="7440399" y="5345584"/>
            <a:ext cx="1473200" cy="570114"/>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ector drept cu săgeată 6">
            <a:extLst>
              <a:ext uri="{FF2B5EF4-FFF2-40B4-BE49-F238E27FC236}">
                <a16:creationId xmlns:a16="http://schemas.microsoft.com/office/drawing/2014/main" id="{0B7E45F9-1B7E-CBA1-96B3-97E98D520CFD}"/>
              </a:ext>
            </a:extLst>
          </p:cNvPr>
          <p:cNvCxnSpPr>
            <a:cxnSpLocks/>
            <a:stCxn id="5" idx="4"/>
            <a:endCxn id="8" idx="0"/>
          </p:cNvCxnSpPr>
          <p:nvPr/>
        </p:nvCxnSpPr>
        <p:spPr>
          <a:xfrm>
            <a:off x="8176999" y="5915698"/>
            <a:ext cx="760953" cy="435752"/>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CasetăText 7">
            <a:extLst>
              <a:ext uri="{FF2B5EF4-FFF2-40B4-BE49-F238E27FC236}">
                <a16:creationId xmlns:a16="http://schemas.microsoft.com/office/drawing/2014/main" id="{4607DA18-9973-87AC-1B65-8AD2FBA69119}"/>
              </a:ext>
            </a:extLst>
          </p:cNvPr>
          <p:cNvSpPr txBox="1"/>
          <p:nvPr/>
        </p:nvSpPr>
        <p:spPr>
          <a:xfrm>
            <a:off x="7407602" y="6351450"/>
            <a:ext cx="3060700" cy="369332"/>
          </a:xfrm>
          <a:prstGeom prst="rect">
            <a:avLst/>
          </a:prstGeom>
          <a:noFill/>
          <a:ln>
            <a:solidFill>
              <a:schemeClr val="accent6">
                <a:lumMod val="75000"/>
              </a:schemeClr>
            </a:solidFill>
          </a:ln>
        </p:spPr>
        <p:txBody>
          <a:bodyPr wrap="square" rtlCol="0">
            <a:spAutoFit/>
          </a:bodyPr>
          <a:lstStyle/>
          <a:p>
            <a:pPr algn="ctr"/>
            <a:r>
              <a:rPr lang="en-US" dirty="0"/>
              <a:t>Unconditional diffusion model</a:t>
            </a:r>
          </a:p>
        </p:txBody>
      </p:sp>
      <p:sp>
        <p:nvSpPr>
          <p:cNvPr id="11" name="Oval 10">
            <a:extLst>
              <a:ext uri="{FF2B5EF4-FFF2-40B4-BE49-F238E27FC236}">
                <a16:creationId xmlns:a16="http://schemas.microsoft.com/office/drawing/2014/main" id="{773A5ADE-5E14-CC78-74F7-1EA171979741}"/>
              </a:ext>
            </a:extLst>
          </p:cNvPr>
          <p:cNvSpPr/>
          <p:nvPr/>
        </p:nvSpPr>
        <p:spPr>
          <a:xfrm>
            <a:off x="6334673" y="5367839"/>
            <a:ext cx="919825" cy="570114"/>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ector drept cu săgeată 11">
            <a:extLst>
              <a:ext uri="{FF2B5EF4-FFF2-40B4-BE49-F238E27FC236}">
                <a16:creationId xmlns:a16="http://schemas.microsoft.com/office/drawing/2014/main" id="{88EABEA8-DC06-FA07-4FAD-2EA44DF44A50}"/>
              </a:ext>
            </a:extLst>
          </p:cNvPr>
          <p:cNvCxnSpPr>
            <a:cxnSpLocks/>
            <a:stCxn id="11" idx="4"/>
            <a:endCxn id="13" idx="0"/>
          </p:cNvCxnSpPr>
          <p:nvPr/>
        </p:nvCxnSpPr>
        <p:spPr>
          <a:xfrm flipH="1">
            <a:off x="6446455" y="5937953"/>
            <a:ext cx="348131" cy="413497"/>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CasetăText 12">
            <a:extLst>
              <a:ext uri="{FF2B5EF4-FFF2-40B4-BE49-F238E27FC236}">
                <a16:creationId xmlns:a16="http://schemas.microsoft.com/office/drawing/2014/main" id="{FEC71D48-CE9C-E33C-7931-C609FDF079B5}"/>
              </a:ext>
            </a:extLst>
          </p:cNvPr>
          <p:cNvSpPr txBox="1"/>
          <p:nvPr/>
        </p:nvSpPr>
        <p:spPr>
          <a:xfrm>
            <a:off x="5924550" y="6351450"/>
            <a:ext cx="1043810" cy="369332"/>
          </a:xfrm>
          <a:prstGeom prst="rect">
            <a:avLst/>
          </a:prstGeom>
          <a:noFill/>
          <a:ln>
            <a:solidFill>
              <a:schemeClr val="accent5">
                <a:lumMod val="75000"/>
              </a:schemeClr>
            </a:solidFill>
          </a:ln>
        </p:spPr>
        <p:txBody>
          <a:bodyPr wrap="square" rtlCol="0">
            <a:spAutoFit/>
          </a:bodyPr>
          <a:lstStyle/>
          <a:p>
            <a:pPr algn="ctr"/>
            <a:r>
              <a:rPr lang="en-US" dirty="0"/>
              <a:t>Classifier</a:t>
            </a:r>
          </a:p>
        </p:txBody>
      </p:sp>
      <mc:AlternateContent xmlns:mc="http://schemas.openxmlformats.org/markup-compatibility/2006" xmlns:a14="http://schemas.microsoft.com/office/drawing/2010/main">
        <mc:Choice Requires="a14">
          <p:sp>
            <p:nvSpPr>
              <p:cNvPr id="21" name="CasetăText 20">
                <a:extLst>
                  <a:ext uri="{FF2B5EF4-FFF2-40B4-BE49-F238E27FC236}">
                    <a16:creationId xmlns:a16="http://schemas.microsoft.com/office/drawing/2014/main" id="{E5D51884-8EEC-B3F3-3C8B-E447EB41D255}"/>
                  </a:ext>
                </a:extLst>
              </p:cNvPr>
              <p:cNvSpPr txBox="1"/>
              <p:nvPr/>
            </p:nvSpPr>
            <p:spPr>
              <a:xfrm>
                <a:off x="939800" y="1057795"/>
                <a:ext cx="10413998" cy="404213"/>
              </a:xfrm>
              <a:prstGeom prst="rect">
                <a:avLst/>
              </a:prstGeom>
              <a:noFill/>
            </p:spPr>
            <p:txBody>
              <a:bodyPr wrap="square" rtlCol="0">
                <a:spAutoFit/>
              </a:bodyPr>
              <a:lstStyle/>
              <a:p>
                <a:r>
                  <a:rPr lang="en-US" dirty="0"/>
                  <a:t>Diffusion models estimate the score function, </a:t>
                </a:r>
                <a14:m>
                  <m:oMath xmlns:m="http://schemas.openxmlformats.org/officeDocument/2006/math">
                    <m:sSub>
                      <m:sSubPr>
                        <m:ctrlPr>
                          <a:rPr lang="en-US" b="1" i="1" smtClean="0">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𝒙</m:t>
                            </m:r>
                          </m:e>
                          <m:sub>
                            <m:r>
                              <a:rPr lang="en-US" b="1" i="1" smtClean="0">
                                <a:latin typeface="Cambria Math" panose="02040503050406030204" pitchFamily="18" charset="0"/>
                                <a:ea typeface="Cambria Math" panose="02040503050406030204" pitchFamily="18" charset="0"/>
                              </a:rPr>
                              <m:t>𝒕</m:t>
                            </m:r>
                          </m:sub>
                        </m:sSub>
                      </m:sub>
                    </m:sSub>
                    <m:r>
                      <a:rPr lang="en-US" b="1" i="1" smtClean="0">
                        <a:latin typeface="Cambria Math" panose="02040503050406030204" pitchFamily="18" charset="0"/>
                      </a:rPr>
                      <m:t>𝒍𝒐𝒈</m:t>
                    </m:r>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𝒕</m:t>
                        </m:r>
                      </m:sub>
                    </m:sSub>
                    <m:d>
                      <m:dPr>
                        <m:ctrlPr>
                          <a:rPr lang="en-US" b="1" i="1" smtClean="0">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d>
                  </m:oMath>
                </a14:m>
                <a:r>
                  <a:rPr lang="en-US" dirty="0"/>
                  <a:t>, to sample from a distribution</a:t>
                </a:r>
                <a14:m>
                  <m:oMath xmlns:m="http://schemas.openxmlformats.org/officeDocument/2006/math">
                    <m:r>
                      <a:rPr lang="en-US" b="0" i="0" smtClean="0">
                        <a:latin typeface="Cambria Math" panose="02040503050406030204" pitchFamily="18" charset="0"/>
                      </a:rPr>
                      <m:t> </m:t>
                    </m:r>
                    <m:r>
                      <a:rPr lang="en-US" b="1" i="1" smtClean="0">
                        <a:latin typeface="Cambria Math" panose="02040503050406030204" pitchFamily="18" charset="0"/>
                      </a:rPr>
                      <m:t>𝒑</m:t>
                    </m:r>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oMath>
                </a14:m>
                <a:r>
                  <a:rPr lang="en-US" dirty="0"/>
                  <a:t>.</a:t>
                </a:r>
              </a:p>
            </p:txBody>
          </p:sp>
        </mc:Choice>
        <mc:Fallback xmlns="">
          <p:sp>
            <p:nvSpPr>
              <p:cNvPr id="21" name="CasetăText 20">
                <a:extLst>
                  <a:ext uri="{FF2B5EF4-FFF2-40B4-BE49-F238E27FC236}">
                    <a16:creationId xmlns:a16="http://schemas.microsoft.com/office/drawing/2014/main" id="{E5D51884-8EEC-B3F3-3C8B-E447EB41D255}"/>
                  </a:ext>
                </a:extLst>
              </p:cNvPr>
              <p:cNvSpPr txBox="1">
                <a:spLocks noRot="1" noChangeAspect="1" noMove="1" noResize="1" noEditPoints="1" noAdjustHandles="1" noChangeArrowheads="1" noChangeShapeType="1" noTextEdit="1"/>
              </p:cNvSpPr>
              <p:nvPr/>
            </p:nvSpPr>
            <p:spPr>
              <a:xfrm>
                <a:off x="939800" y="1057795"/>
                <a:ext cx="10413998" cy="404213"/>
              </a:xfrm>
              <a:prstGeom prst="rect">
                <a:avLst/>
              </a:prstGeom>
              <a:blipFill>
                <a:blip r:embed="rId7"/>
                <a:stretch>
                  <a:fillRect l="-468" t="-7576" b="-16667"/>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016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animEffect transition="in" filter="fade">
                                      <p:cBhvr>
                                        <p:cTn id="38" dur="500"/>
                                        <p:tgtEl>
                                          <p:spTgt spid="3">
                                            <p:txEl>
                                              <p:pRg st="13" end="1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48221"/>
            <a:ext cx="10515600" cy="1325563"/>
          </a:xfrm>
        </p:spPr>
        <p:txBody>
          <a:bodyPr>
            <a:normAutofit/>
          </a:bodyPr>
          <a:lstStyle/>
          <a:p>
            <a:r>
              <a:rPr lang="en-US" sz="3600" dirty="0"/>
              <a:t>Conditional generation. Classifier Guidance</a:t>
            </a:r>
          </a:p>
        </p:txBody>
      </p:sp>
      <mc:AlternateContent xmlns:mc="http://schemas.openxmlformats.org/markup-compatibility/2006" xmlns:a14="http://schemas.microsoft.com/office/drawing/2010/main">
        <mc:Choice Requires="a14">
          <p:sp>
            <p:nvSpPr>
              <p:cNvPr id="3" name="CasetăText 2">
                <a:extLst>
                  <a:ext uri="{FF2B5EF4-FFF2-40B4-BE49-F238E27FC236}">
                    <a16:creationId xmlns:a16="http://schemas.microsoft.com/office/drawing/2014/main" id="{7204044F-B729-1BD5-0DE4-07CFA8465A36}"/>
                  </a:ext>
                </a:extLst>
              </p:cNvPr>
              <p:cNvSpPr txBox="1"/>
              <p:nvPr/>
            </p:nvSpPr>
            <p:spPr>
              <a:xfrm>
                <a:off x="838197" y="846872"/>
                <a:ext cx="10515599" cy="122520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Solution 2. </a:t>
                </a:r>
                <a:r>
                  <a:rPr lang="en-US" b="1" dirty="0"/>
                  <a:t>Classifier guidance:</a:t>
                </a:r>
              </a:p>
              <a:p>
                <a:endParaRPr lang="en-US" b="1" dirty="0"/>
              </a:p>
              <a:p>
                <a:endParaRPr lang="en-US" b="1" dirty="0"/>
              </a:p>
              <a:p>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r>
                            <a:rPr lang="en-US" b="1" i="1">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𝒔</m:t>
                              </m:r>
                              <m:r>
                                <a:rPr lang="en-US" b="1" i="1" smtClean="0">
                                  <a:latin typeface="Cambria Math" panose="02040503050406030204" pitchFamily="18" charset="0"/>
                                </a:rPr>
                                <m:t> ⋅</m:t>
                              </m:r>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r>
                                    <a:rPr lang="en-US" b="1" i="1">
                                      <a:latin typeface="Cambria Math" panose="02040503050406030204" pitchFamily="18" charset="0"/>
                                    </a:rPr>
                                    <m:t>𝒚</m:t>
                                  </m:r>
                                </m:e>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d>
                              <m:r>
                                <a:rPr lang="en-US" b="1" i="1">
                                  <a:latin typeface="Cambria Math" panose="02040503050406030204" pitchFamily="18" charset="0"/>
                                </a:rPr>
                                <m:t>+</m:t>
                              </m:r>
                              <m:sSub>
                                <m:sSubPr>
                                  <m:ctrlPr>
                                    <a:rPr lang="en-US" b="1" i="1">
                                      <a:latin typeface="Cambria Math" panose="02040503050406030204" pitchFamily="18" charset="0"/>
                                    </a:rPr>
                                  </m:ctrlPr>
                                </m:sSubPr>
                                <m:e>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r>
                                    <a:rPr lang="en-US" b="1" i="1">
                                      <a:latin typeface="Cambria Math" panose="02040503050406030204" pitchFamily="18" charset="0"/>
                                    </a:rPr>
                                    <m:t>(</m:t>
                                  </m:r>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r>
                                    <a:rPr lang="en-US" b="1" i="1">
                                      <a:latin typeface="Cambria Math" panose="02040503050406030204" pitchFamily="18" charset="0"/>
                                    </a:rPr>
                                    <m:t>)</m:t>
                                  </m:r>
                                </m:e>
                              </m:func>
                            </m:e>
                          </m:func>
                        </m:e>
                      </m:func>
                    </m:oMath>
                  </m:oMathPara>
                </a14:m>
                <a:endParaRPr lang="en-US" b="1" i="1" dirty="0"/>
              </a:p>
            </p:txBody>
          </p:sp>
        </mc:Choice>
        <mc:Fallback xmlns="">
          <p:sp>
            <p:nvSpPr>
              <p:cNvPr id="3" name="CasetăText 2">
                <a:extLst>
                  <a:ext uri="{FF2B5EF4-FFF2-40B4-BE49-F238E27FC236}">
                    <a16:creationId xmlns:a16="http://schemas.microsoft.com/office/drawing/2014/main" id="{7204044F-B729-1BD5-0DE4-07CFA8465A36}"/>
                  </a:ext>
                </a:extLst>
              </p:cNvPr>
              <p:cNvSpPr txBox="1">
                <a:spLocks noRot="1" noChangeAspect="1" noMove="1" noResize="1" noEditPoints="1" noAdjustHandles="1" noChangeArrowheads="1" noChangeShapeType="1" noTextEdit="1"/>
              </p:cNvSpPr>
              <p:nvPr/>
            </p:nvSpPr>
            <p:spPr>
              <a:xfrm>
                <a:off x="838197" y="846872"/>
                <a:ext cx="10515599" cy="1225207"/>
              </a:xfrm>
              <a:prstGeom prst="rect">
                <a:avLst/>
              </a:prstGeom>
              <a:blipFill>
                <a:blip r:embed="rId6"/>
                <a:stretch>
                  <a:fillRect l="-482" t="-2041" b="-2041"/>
                </a:stretch>
              </a:blipFill>
              <a:ln>
                <a:solidFill>
                  <a:schemeClr val="bg1"/>
                </a:solidFill>
              </a:ln>
            </p:spPr>
            <p:txBody>
              <a:bodyPr/>
              <a:lstStyle/>
              <a:p>
                <a:r>
                  <a:rPr lang="en-US">
                    <a:noFill/>
                  </a:rPr>
                  <a:t> </a:t>
                </a:r>
              </a:p>
            </p:txBody>
          </p:sp>
        </mc:Fallback>
      </mc:AlternateContent>
      <p:sp>
        <p:nvSpPr>
          <p:cNvPr id="24" name="Oval 23">
            <a:extLst>
              <a:ext uri="{FF2B5EF4-FFF2-40B4-BE49-F238E27FC236}">
                <a16:creationId xmlns:a16="http://schemas.microsoft.com/office/drawing/2014/main" id="{7A50D327-E971-E7C5-7CEC-244144CA1A89}"/>
              </a:ext>
            </a:extLst>
          </p:cNvPr>
          <p:cNvSpPr/>
          <p:nvPr/>
        </p:nvSpPr>
        <p:spPr>
          <a:xfrm>
            <a:off x="5171475" y="1756607"/>
            <a:ext cx="266700" cy="2286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Conector drept cu săgeată 25">
            <a:extLst>
              <a:ext uri="{FF2B5EF4-FFF2-40B4-BE49-F238E27FC236}">
                <a16:creationId xmlns:a16="http://schemas.microsoft.com/office/drawing/2014/main" id="{8B9C37D0-05E0-02F0-45CF-B791EA0F6276}"/>
              </a:ext>
            </a:extLst>
          </p:cNvPr>
          <p:cNvCxnSpPr>
            <a:cxnSpLocks/>
            <a:stCxn id="24" idx="0"/>
            <a:endCxn id="29" idx="1"/>
          </p:cNvCxnSpPr>
          <p:nvPr/>
        </p:nvCxnSpPr>
        <p:spPr>
          <a:xfrm flipV="1">
            <a:off x="5304825" y="1351470"/>
            <a:ext cx="791175" cy="405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CasetăText 28">
            <a:extLst>
              <a:ext uri="{FF2B5EF4-FFF2-40B4-BE49-F238E27FC236}">
                <a16:creationId xmlns:a16="http://schemas.microsoft.com/office/drawing/2014/main" id="{9BA80159-4B5A-C9AC-A650-D09817EDD0D8}"/>
              </a:ext>
            </a:extLst>
          </p:cNvPr>
          <p:cNvSpPr txBox="1"/>
          <p:nvPr/>
        </p:nvSpPr>
        <p:spPr>
          <a:xfrm>
            <a:off x="6096000" y="1166804"/>
            <a:ext cx="191441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Guidance weight</a:t>
            </a:r>
          </a:p>
        </p:txBody>
      </p:sp>
      <p:pic>
        <p:nvPicPr>
          <p:cNvPr id="13" name="Imagine 12" descr="O imagine care conține interior, mamifer, rozătoare&#10;&#10;Descriere generată automat">
            <a:extLst>
              <a:ext uri="{FF2B5EF4-FFF2-40B4-BE49-F238E27FC236}">
                <a16:creationId xmlns:a16="http://schemas.microsoft.com/office/drawing/2014/main" id="{4875294B-BA03-2ACA-48EC-883BC84BE5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6370" y="4055659"/>
            <a:ext cx="609600" cy="609600"/>
          </a:xfrm>
          <a:prstGeom prst="rect">
            <a:avLst/>
          </a:prstGeom>
        </p:spPr>
      </p:pic>
      <p:pic>
        <p:nvPicPr>
          <p:cNvPr id="15" name="Imagine 14" descr="O imagine care conține interior, persoană&#10;&#10;Descriere generată automat">
            <a:extLst>
              <a:ext uri="{FF2B5EF4-FFF2-40B4-BE49-F238E27FC236}">
                <a16:creationId xmlns:a16="http://schemas.microsoft.com/office/drawing/2014/main" id="{40611AE7-0661-3149-453C-843D7CD225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540" y="4055659"/>
            <a:ext cx="609600" cy="609600"/>
          </a:xfrm>
          <a:prstGeom prst="rect">
            <a:avLst/>
          </a:prstGeom>
        </p:spPr>
      </p:pic>
      <p:pic>
        <p:nvPicPr>
          <p:cNvPr id="17" name="Imagine 16" descr="O imagine care conține mamifer, câine, rozătoare&#10;&#10;Descriere generată automat">
            <a:extLst>
              <a:ext uri="{FF2B5EF4-FFF2-40B4-BE49-F238E27FC236}">
                <a16:creationId xmlns:a16="http://schemas.microsoft.com/office/drawing/2014/main" id="{76105A04-4C7C-96FC-C81D-5F4FC7C96A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1940" y="4055659"/>
            <a:ext cx="609600" cy="609600"/>
          </a:xfrm>
          <a:prstGeom prst="rect">
            <a:avLst/>
          </a:prstGeom>
        </p:spPr>
      </p:pic>
      <p:pic>
        <p:nvPicPr>
          <p:cNvPr id="19" name="Imagine 18" descr="O imagine care conține câine, interior, mamifer&#10;&#10;Descriere generată automat">
            <a:extLst>
              <a:ext uri="{FF2B5EF4-FFF2-40B4-BE49-F238E27FC236}">
                <a16:creationId xmlns:a16="http://schemas.microsoft.com/office/drawing/2014/main" id="{5173ED8D-8934-DE24-CCBE-1F580A232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2340" y="4069059"/>
            <a:ext cx="609600" cy="609600"/>
          </a:xfrm>
          <a:prstGeom prst="rect">
            <a:avLst/>
          </a:prstGeom>
        </p:spPr>
      </p:pic>
      <p:pic>
        <p:nvPicPr>
          <p:cNvPr id="22" name="Imagine 21" descr="O imagine care conține interior, rozătoare, mamifer&#10;&#10;Descriere generată automat">
            <a:extLst>
              <a:ext uri="{FF2B5EF4-FFF2-40B4-BE49-F238E27FC236}">
                <a16:creationId xmlns:a16="http://schemas.microsoft.com/office/drawing/2014/main" id="{54531BCD-9529-E3BB-FAB6-4B6A2BD45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96370" y="3333459"/>
            <a:ext cx="609600" cy="609600"/>
          </a:xfrm>
          <a:prstGeom prst="rect">
            <a:avLst/>
          </a:prstGeom>
        </p:spPr>
      </p:pic>
      <p:pic>
        <p:nvPicPr>
          <p:cNvPr id="25" name="Imagine 24" descr="O imagine care conține interior, mamifer, rozătoare, umplut&#10;&#10;Descriere generată automat">
            <a:extLst>
              <a:ext uri="{FF2B5EF4-FFF2-40B4-BE49-F238E27FC236}">
                <a16:creationId xmlns:a16="http://schemas.microsoft.com/office/drawing/2014/main" id="{D5886EA6-76C3-09BA-C09B-D26ED84BBA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58360" y="3317499"/>
            <a:ext cx="609600" cy="609600"/>
          </a:xfrm>
          <a:prstGeom prst="rect">
            <a:avLst/>
          </a:prstGeom>
        </p:spPr>
      </p:pic>
      <p:pic>
        <p:nvPicPr>
          <p:cNvPr id="28" name="Imagine 27" descr="O imagine care conține mamifer, pisică, rozătoare, neclar&#10;&#10;Descriere generată automat">
            <a:extLst>
              <a:ext uri="{FF2B5EF4-FFF2-40B4-BE49-F238E27FC236}">
                <a16:creationId xmlns:a16="http://schemas.microsoft.com/office/drawing/2014/main" id="{DFCA00BF-ACD5-1A70-DE22-75E6CAB3BC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20350" y="3323859"/>
            <a:ext cx="609600" cy="609600"/>
          </a:xfrm>
          <a:prstGeom prst="rect">
            <a:avLst/>
          </a:prstGeom>
        </p:spPr>
      </p:pic>
      <p:pic>
        <p:nvPicPr>
          <p:cNvPr id="32" name="Imagine 31" descr="O imagine care conține mamifer, interior, rozătoare, lagomorfă&#10;&#10;Descriere generată automat">
            <a:extLst>
              <a:ext uri="{FF2B5EF4-FFF2-40B4-BE49-F238E27FC236}">
                <a16:creationId xmlns:a16="http://schemas.microsoft.com/office/drawing/2014/main" id="{2DC0ED18-12E2-C7A3-7AB5-DD4806C778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82340" y="3323859"/>
            <a:ext cx="609600" cy="609600"/>
          </a:xfrm>
          <a:prstGeom prst="rect">
            <a:avLst/>
          </a:prstGeom>
        </p:spPr>
      </p:pic>
      <p:pic>
        <p:nvPicPr>
          <p:cNvPr id="34" name="Imagine 33" descr="O imagine care conține aliment, desert, aranjat&#10;&#10;Descriere generată automat">
            <a:extLst>
              <a:ext uri="{FF2B5EF4-FFF2-40B4-BE49-F238E27FC236}">
                <a16:creationId xmlns:a16="http://schemas.microsoft.com/office/drawing/2014/main" id="{ECD083A2-F822-E87E-FF14-4E08B90F2E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96370" y="2560359"/>
            <a:ext cx="609600" cy="609600"/>
          </a:xfrm>
          <a:prstGeom prst="rect">
            <a:avLst/>
          </a:prstGeom>
        </p:spPr>
      </p:pic>
      <p:pic>
        <p:nvPicPr>
          <p:cNvPr id="36" name="Imagine 35" descr="O imagine care conține mamifer, interior, roz, alb&#10;&#10;Descriere generată automat">
            <a:extLst>
              <a:ext uri="{FF2B5EF4-FFF2-40B4-BE49-F238E27FC236}">
                <a16:creationId xmlns:a16="http://schemas.microsoft.com/office/drawing/2014/main" id="{41B424AD-1868-9665-58B4-013528BA81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58360" y="2573859"/>
            <a:ext cx="609600" cy="609600"/>
          </a:xfrm>
          <a:prstGeom prst="rect">
            <a:avLst/>
          </a:prstGeom>
        </p:spPr>
      </p:pic>
      <p:pic>
        <p:nvPicPr>
          <p:cNvPr id="38" name="Imagine 37" descr="O imagine care conține mamifer, interior, neclar, lagomorfă&#10;&#10;Descriere generată automat">
            <a:extLst>
              <a:ext uri="{FF2B5EF4-FFF2-40B4-BE49-F238E27FC236}">
                <a16:creationId xmlns:a16="http://schemas.microsoft.com/office/drawing/2014/main" id="{8A9DDA59-1B7B-09A4-5864-0D1DB866B5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20350" y="2573859"/>
            <a:ext cx="609600" cy="609600"/>
          </a:xfrm>
          <a:prstGeom prst="rect">
            <a:avLst/>
          </a:prstGeom>
        </p:spPr>
      </p:pic>
      <p:pic>
        <p:nvPicPr>
          <p:cNvPr id="40" name="Imagine 39" descr="O imagine care conține interior, persoană, roșu, rozătoare&#10;&#10;Descriere generată automat">
            <a:extLst>
              <a:ext uri="{FF2B5EF4-FFF2-40B4-BE49-F238E27FC236}">
                <a16:creationId xmlns:a16="http://schemas.microsoft.com/office/drawing/2014/main" id="{495ABC08-5AAE-0946-0805-D23839B7244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882340" y="2578659"/>
            <a:ext cx="609600" cy="609600"/>
          </a:xfrm>
          <a:prstGeom prst="rect">
            <a:avLst/>
          </a:prstGeom>
        </p:spPr>
      </p:pic>
      <p:pic>
        <p:nvPicPr>
          <p:cNvPr id="44" name="Imagine 43" descr="O imagine care conține mamifer, interior, rozătoare, alb&#10;&#10;Descriere generată automat">
            <a:extLst>
              <a:ext uri="{FF2B5EF4-FFF2-40B4-BE49-F238E27FC236}">
                <a16:creationId xmlns:a16="http://schemas.microsoft.com/office/drawing/2014/main" id="{A1C477DC-009E-ED2A-9B8B-3139146F27C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80690" y="3303959"/>
            <a:ext cx="609600" cy="609600"/>
          </a:xfrm>
          <a:prstGeom prst="rect">
            <a:avLst/>
          </a:prstGeom>
        </p:spPr>
      </p:pic>
      <p:pic>
        <p:nvPicPr>
          <p:cNvPr id="46" name="Imagine 45" descr="O imagine care conține mamifer, așezat, interior, alb&#10;&#10;Descriere generată automat">
            <a:extLst>
              <a:ext uri="{FF2B5EF4-FFF2-40B4-BE49-F238E27FC236}">
                <a16:creationId xmlns:a16="http://schemas.microsoft.com/office/drawing/2014/main" id="{C10D9AF9-7287-9505-A594-A0B34175694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918050" y="2554986"/>
            <a:ext cx="609600" cy="609600"/>
          </a:xfrm>
          <a:prstGeom prst="rect">
            <a:avLst/>
          </a:prstGeom>
        </p:spPr>
      </p:pic>
      <p:pic>
        <p:nvPicPr>
          <p:cNvPr id="48" name="Imagine 47" descr="O imagine care conține mamifer, roșu, alb, rozătoare&#10;&#10;Descriere generată automat">
            <a:extLst>
              <a:ext uri="{FF2B5EF4-FFF2-40B4-BE49-F238E27FC236}">
                <a16:creationId xmlns:a16="http://schemas.microsoft.com/office/drawing/2014/main" id="{A1102AF8-9B17-F364-23B5-0C6D3F3106C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55410" y="2554986"/>
            <a:ext cx="609600" cy="609600"/>
          </a:xfrm>
          <a:prstGeom prst="rect">
            <a:avLst/>
          </a:prstGeom>
        </p:spPr>
      </p:pic>
      <p:pic>
        <p:nvPicPr>
          <p:cNvPr id="54" name="Imagine 53" descr="O imagine care conține mamifer, pisică, alb, rozătoare&#10;&#10;Descriere generată automat">
            <a:extLst>
              <a:ext uri="{FF2B5EF4-FFF2-40B4-BE49-F238E27FC236}">
                <a16:creationId xmlns:a16="http://schemas.microsoft.com/office/drawing/2014/main" id="{6C2D8B6E-F971-297F-13E8-B4713DAE44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176230" y="3960459"/>
            <a:ext cx="609600" cy="609600"/>
          </a:xfrm>
          <a:prstGeom prst="rect">
            <a:avLst/>
          </a:prstGeom>
        </p:spPr>
      </p:pic>
      <p:pic>
        <p:nvPicPr>
          <p:cNvPr id="56" name="Imagine 55" descr="O imagine care conține pisică, interior, portocaliu, roșu&#10;&#10;Descriere generată automat">
            <a:extLst>
              <a:ext uri="{FF2B5EF4-FFF2-40B4-BE49-F238E27FC236}">
                <a16:creationId xmlns:a16="http://schemas.microsoft.com/office/drawing/2014/main" id="{5CAFD789-E0FE-D8B2-35D6-EBFFC45C3E4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443330" y="3960459"/>
            <a:ext cx="609600" cy="609600"/>
          </a:xfrm>
          <a:prstGeom prst="rect">
            <a:avLst/>
          </a:prstGeom>
        </p:spPr>
      </p:pic>
      <p:pic>
        <p:nvPicPr>
          <p:cNvPr id="60" name="Imagine 59" descr="O imagine care conține mamifer, interior, rozătoare&#10;&#10;Descriere generată automat">
            <a:extLst>
              <a:ext uri="{FF2B5EF4-FFF2-40B4-BE49-F238E27FC236}">
                <a16:creationId xmlns:a16="http://schemas.microsoft.com/office/drawing/2014/main" id="{9BABBAC8-A396-ACA0-BEFC-ED4E68A8893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18050" y="3960459"/>
            <a:ext cx="609600" cy="609600"/>
          </a:xfrm>
          <a:prstGeom prst="rect">
            <a:avLst/>
          </a:prstGeom>
        </p:spPr>
      </p:pic>
      <p:pic>
        <p:nvPicPr>
          <p:cNvPr id="62" name="Imagine 61" descr="O imagine care conține mamifer, așezat, interior, alb&#10;&#10;Descriere generată automat">
            <a:extLst>
              <a:ext uri="{FF2B5EF4-FFF2-40B4-BE49-F238E27FC236}">
                <a16:creationId xmlns:a16="http://schemas.microsoft.com/office/drawing/2014/main" id="{962020E8-0769-6790-28FF-A7CCECA8266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55410" y="3303512"/>
            <a:ext cx="609600" cy="609600"/>
          </a:xfrm>
          <a:prstGeom prst="rect">
            <a:avLst/>
          </a:prstGeom>
        </p:spPr>
      </p:pic>
      <p:pic>
        <p:nvPicPr>
          <p:cNvPr id="64" name="Imagine 63" descr="O imagine care conține mamifer, rozătoare, lagomorfă&#10;&#10;Descriere generată automat">
            <a:extLst>
              <a:ext uri="{FF2B5EF4-FFF2-40B4-BE49-F238E27FC236}">
                <a16:creationId xmlns:a16="http://schemas.microsoft.com/office/drawing/2014/main" id="{323C3304-02A1-4079-35C0-800E3CD936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55410" y="3960459"/>
            <a:ext cx="609600" cy="609600"/>
          </a:xfrm>
          <a:prstGeom prst="rect">
            <a:avLst/>
          </a:prstGeom>
        </p:spPr>
      </p:pic>
      <p:pic>
        <p:nvPicPr>
          <p:cNvPr id="66" name="Imagine 65" descr="O imagine care conține mamifer, rozătoare, pisică domestică&#10;&#10;Descriere generată automat">
            <a:extLst>
              <a:ext uri="{FF2B5EF4-FFF2-40B4-BE49-F238E27FC236}">
                <a16:creationId xmlns:a16="http://schemas.microsoft.com/office/drawing/2014/main" id="{FAA3A0C5-D7BA-9F68-6BA7-B5939912731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18050" y="3303959"/>
            <a:ext cx="609600" cy="609600"/>
          </a:xfrm>
          <a:prstGeom prst="rect">
            <a:avLst/>
          </a:prstGeom>
        </p:spPr>
      </p:pic>
      <p:pic>
        <p:nvPicPr>
          <p:cNvPr id="68" name="Imagine 67" descr="O imagine care conține mamifer, pisică, rozătoare, interior&#10;&#10;Descriere generată automat">
            <a:extLst>
              <a:ext uri="{FF2B5EF4-FFF2-40B4-BE49-F238E27FC236}">
                <a16:creationId xmlns:a16="http://schemas.microsoft.com/office/drawing/2014/main" id="{1968B2BB-C640-83F9-08B1-E475218559C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43330" y="3317499"/>
            <a:ext cx="609600" cy="609600"/>
          </a:xfrm>
          <a:prstGeom prst="rect">
            <a:avLst/>
          </a:prstGeom>
        </p:spPr>
      </p:pic>
      <p:pic>
        <p:nvPicPr>
          <p:cNvPr id="70" name="Imagine 69" descr="O imagine care conține cană, bol, mamifer, rozătoare&#10;&#10;Descriere generată automat">
            <a:extLst>
              <a:ext uri="{FF2B5EF4-FFF2-40B4-BE49-F238E27FC236}">
                <a16:creationId xmlns:a16="http://schemas.microsoft.com/office/drawing/2014/main" id="{15EF5C63-5B7D-6FD3-D42A-6EF2CB8F0CF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443330" y="2573859"/>
            <a:ext cx="609600" cy="609600"/>
          </a:xfrm>
          <a:prstGeom prst="rect">
            <a:avLst/>
          </a:prstGeom>
        </p:spPr>
      </p:pic>
      <p:pic>
        <p:nvPicPr>
          <p:cNvPr id="72" name="Imagine 71" descr="O imagine care conține mamifer, interior, rozătoare&#10;&#10;Descriere generată automat">
            <a:extLst>
              <a:ext uri="{FF2B5EF4-FFF2-40B4-BE49-F238E27FC236}">
                <a16:creationId xmlns:a16="http://schemas.microsoft.com/office/drawing/2014/main" id="{BFDA9C0D-67D1-5420-F6D8-8D1120EE6F5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180690" y="2573859"/>
            <a:ext cx="609600" cy="609600"/>
          </a:xfrm>
          <a:prstGeom prst="rect">
            <a:avLst/>
          </a:prstGeom>
        </p:spPr>
      </p:pic>
      <p:sp>
        <p:nvSpPr>
          <p:cNvPr id="73" name="CasetăText 72">
            <a:extLst>
              <a:ext uri="{FF2B5EF4-FFF2-40B4-BE49-F238E27FC236}">
                <a16:creationId xmlns:a16="http://schemas.microsoft.com/office/drawing/2014/main" id="{70B673AA-6234-4AA0-36FD-A70AFDDA5660}"/>
              </a:ext>
            </a:extLst>
          </p:cNvPr>
          <p:cNvSpPr txBox="1"/>
          <p:nvPr/>
        </p:nvSpPr>
        <p:spPr>
          <a:xfrm>
            <a:off x="838198" y="5014639"/>
            <a:ext cx="1051559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image contains samples generated with classifier guidance for the class “hamster”.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can see that the images are more aligned to the conditional class when the weight is larger, but the diversity of the samples decreases.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B630E30-088F-5996-BF95-C5BAF2971507}"/>
                  </a:ext>
                </a:extLst>
              </p:cNvPr>
              <p:cNvSpPr txBox="1"/>
              <p:nvPr/>
            </p:nvSpPr>
            <p:spPr>
              <a:xfrm>
                <a:off x="501997" y="3292445"/>
                <a:ext cx="2380668" cy="646331"/>
              </a:xfrm>
              <a:prstGeom prst="rect">
                <a:avLst/>
              </a:prstGeom>
              <a:noFill/>
            </p:spPr>
            <p:txBody>
              <a:bodyPr wrap="square" rtlCol="0">
                <a:spAutoFit/>
              </a:bodyPr>
              <a:lstStyle/>
              <a:p>
                <a:pPr algn="ctr"/>
                <a:r>
                  <a:rPr lang="en-US" dirty="0"/>
                  <a:t>Here, the guidance weight is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=1</m:t>
                    </m:r>
                  </m:oMath>
                </a14:m>
                <a:endParaRPr lang="en-US" dirty="0"/>
              </a:p>
            </p:txBody>
          </p:sp>
        </mc:Choice>
        <mc:Fallback xmlns="">
          <p:sp>
            <p:nvSpPr>
              <p:cNvPr id="5" name="TextBox 4">
                <a:extLst>
                  <a:ext uri="{FF2B5EF4-FFF2-40B4-BE49-F238E27FC236}">
                    <a16:creationId xmlns:a16="http://schemas.microsoft.com/office/drawing/2014/main" id="{0B630E30-088F-5996-BF95-C5BAF2971507}"/>
                  </a:ext>
                </a:extLst>
              </p:cNvPr>
              <p:cNvSpPr txBox="1">
                <a:spLocks noRot="1" noChangeAspect="1" noMove="1" noResize="1" noEditPoints="1" noAdjustHandles="1" noChangeArrowheads="1" noChangeShapeType="1" noTextEdit="1"/>
              </p:cNvSpPr>
              <p:nvPr/>
            </p:nvSpPr>
            <p:spPr>
              <a:xfrm>
                <a:off x="501997" y="3292445"/>
                <a:ext cx="2380668" cy="646331"/>
              </a:xfrm>
              <a:prstGeom prst="rect">
                <a:avLst/>
              </a:prstGeom>
              <a:blipFill>
                <a:blip r:embed="rId31"/>
                <a:stretch>
                  <a:fillRect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F2C29CE-4779-CF32-A878-196F6D59DE82}"/>
                  </a:ext>
                </a:extLst>
              </p:cNvPr>
              <p:cNvSpPr txBox="1"/>
              <p:nvPr/>
            </p:nvSpPr>
            <p:spPr>
              <a:xfrm>
                <a:off x="9264685" y="3287128"/>
                <a:ext cx="2380668" cy="646331"/>
              </a:xfrm>
              <a:prstGeom prst="rect">
                <a:avLst/>
              </a:prstGeom>
              <a:noFill/>
            </p:spPr>
            <p:txBody>
              <a:bodyPr wrap="square" rtlCol="0">
                <a:spAutoFit/>
              </a:bodyPr>
              <a:lstStyle/>
              <a:p>
                <a:pPr algn="ctr"/>
                <a:r>
                  <a:rPr lang="en-US" dirty="0"/>
                  <a:t>Here, the guidance weight is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=10</m:t>
                    </m:r>
                  </m:oMath>
                </a14:m>
                <a:endParaRPr lang="en-US" dirty="0"/>
              </a:p>
            </p:txBody>
          </p:sp>
        </mc:Choice>
        <mc:Fallback xmlns="">
          <p:sp>
            <p:nvSpPr>
              <p:cNvPr id="6" name="TextBox 5">
                <a:extLst>
                  <a:ext uri="{FF2B5EF4-FFF2-40B4-BE49-F238E27FC236}">
                    <a16:creationId xmlns:a16="http://schemas.microsoft.com/office/drawing/2014/main" id="{EF2C29CE-4779-CF32-A878-196F6D59DE82}"/>
                  </a:ext>
                </a:extLst>
              </p:cNvPr>
              <p:cNvSpPr txBox="1">
                <a:spLocks noRot="1" noChangeAspect="1" noMove="1" noResize="1" noEditPoints="1" noAdjustHandles="1" noChangeArrowheads="1" noChangeShapeType="1" noTextEdit="1"/>
              </p:cNvSpPr>
              <p:nvPr/>
            </p:nvSpPr>
            <p:spPr>
              <a:xfrm>
                <a:off x="9264685" y="3287128"/>
                <a:ext cx="2380668" cy="646331"/>
              </a:xfrm>
              <a:prstGeom prst="rect">
                <a:avLst/>
              </a:prstGeom>
              <a:blipFill>
                <a:blip r:embed="rId32"/>
                <a:stretch>
                  <a:fillRect t="-3846" b="-15385"/>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49243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0"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par>
                                <p:cTn id="49" presetID="10"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childTnLst>
                                </p:cTn>
                              </p:par>
                              <p:par>
                                <p:cTn id="61" presetID="10" presetClass="entr" presetSubtype="0" fill="hold"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fade">
                                      <p:cBhvr>
                                        <p:cTn id="69" dur="500"/>
                                        <p:tgtEl>
                                          <p:spTgt spid="60"/>
                                        </p:tgtEl>
                                      </p:cBhvr>
                                    </p:animEffect>
                                  </p:childTnLst>
                                </p:cTn>
                              </p:par>
                              <p:par>
                                <p:cTn id="70" presetID="10"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500"/>
                                        <p:tgtEl>
                                          <p:spTgt spid="64"/>
                                        </p:tgtEl>
                                      </p:cBhvr>
                                    </p:animEffect>
                                  </p:childTnLst>
                                </p:cTn>
                              </p:par>
                              <p:par>
                                <p:cTn id="76" presetID="10" presetClass="entr" presetSubtype="0" fill="hold" nodeType="withEffect">
                                  <p:stCondLst>
                                    <p:cond delay="0"/>
                                  </p:stCondLst>
                                  <p:childTnLst>
                                    <p:set>
                                      <p:cBhvr>
                                        <p:cTn id="77" dur="1" fill="hold">
                                          <p:stCondLst>
                                            <p:cond delay="0"/>
                                          </p:stCondLst>
                                        </p:cTn>
                                        <p:tgtEl>
                                          <p:spTgt spid="66"/>
                                        </p:tgtEl>
                                        <p:attrNameLst>
                                          <p:attrName>style.visibility</p:attrName>
                                        </p:attrNameLst>
                                      </p:cBhvr>
                                      <p:to>
                                        <p:strVal val="visible"/>
                                      </p:to>
                                    </p:set>
                                    <p:animEffect transition="in" filter="fade">
                                      <p:cBhvr>
                                        <p:cTn id="78" dur="500"/>
                                        <p:tgtEl>
                                          <p:spTgt spid="66"/>
                                        </p:tgtEl>
                                      </p:cBhvr>
                                    </p:animEffect>
                                  </p:childTnLst>
                                </p:cTn>
                              </p:par>
                              <p:par>
                                <p:cTn id="79" presetID="10" presetClass="entr" presetSubtype="0" fill="hold" nodeType="withEffect">
                                  <p:stCondLst>
                                    <p:cond delay="0"/>
                                  </p:stCondLst>
                                  <p:childTnLst>
                                    <p:set>
                                      <p:cBhvr>
                                        <p:cTn id="80" dur="1" fill="hold">
                                          <p:stCondLst>
                                            <p:cond delay="0"/>
                                          </p:stCondLst>
                                        </p:cTn>
                                        <p:tgtEl>
                                          <p:spTgt spid="68"/>
                                        </p:tgtEl>
                                        <p:attrNameLst>
                                          <p:attrName>style.visibility</p:attrName>
                                        </p:attrNameLst>
                                      </p:cBhvr>
                                      <p:to>
                                        <p:strVal val="visible"/>
                                      </p:to>
                                    </p:set>
                                    <p:animEffect transition="in" filter="fade">
                                      <p:cBhvr>
                                        <p:cTn id="81" dur="500"/>
                                        <p:tgtEl>
                                          <p:spTgt spid="68"/>
                                        </p:tgtEl>
                                      </p:cBhvr>
                                    </p:animEffect>
                                  </p:childTnLst>
                                </p:cTn>
                              </p:par>
                              <p:par>
                                <p:cTn id="82" presetID="10" presetClass="entr" presetSubtype="0" fill="hold"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500"/>
                                        <p:tgtEl>
                                          <p:spTgt spid="70"/>
                                        </p:tgtEl>
                                      </p:cBhvr>
                                    </p:animEffect>
                                  </p:childTnLst>
                                </p:cTn>
                              </p:par>
                              <p:par>
                                <p:cTn id="85" presetID="10" presetClass="entr" presetSubtype="0" fill="hold" nodeType="withEffect">
                                  <p:stCondLst>
                                    <p:cond delay="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500"/>
                                        <p:tgtEl>
                                          <p:spTgt spid="72"/>
                                        </p:tgtEl>
                                      </p:cBhvr>
                                    </p:animEffect>
                                  </p:childTnLst>
                                </p:cTn>
                              </p:par>
                              <p:par>
                                <p:cTn id="88" presetID="10" presetClass="entr" presetSubtype="0" fill="hold" nodeType="withEffect">
                                  <p:stCondLst>
                                    <p:cond delay="0"/>
                                  </p:stCondLst>
                                  <p:childTnLst>
                                    <p:set>
                                      <p:cBhvr>
                                        <p:cTn id="89" dur="1" fill="hold">
                                          <p:stCondLst>
                                            <p:cond delay="0"/>
                                          </p:stCondLst>
                                        </p:cTn>
                                        <p:tgtEl>
                                          <p:spTgt spid="73">
                                            <p:txEl>
                                              <p:pRg st="0" end="0"/>
                                            </p:txEl>
                                          </p:spTgt>
                                        </p:tgtEl>
                                        <p:attrNameLst>
                                          <p:attrName>style.visibility</p:attrName>
                                        </p:attrNameLst>
                                      </p:cBhvr>
                                      <p:to>
                                        <p:strVal val="visible"/>
                                      </p:to>
                                    </p:set>
                                    <p:animEffect transition="in" filter="fade">
                                      <p:cBhvr>
                                        <p:cTn id="90" dur="500"/>
                                        <p:tgtEl>
                                          <p:spTgt spid="73">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500"/>
                                        <p:tgtEl>
                                          <p:spTgt spid="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500"/>
                                        <p:tgtEl>
                                          <p:spTgt spid="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73">
                                            <p:txEl>
                                              <p:pRg st="2" end="2"/>
                                            </p:txEl>
                                          </p:spTgt>
                                        </p:tgtEl>
                                        <p:attrNameLst>
                                          <p:attrName>style.visibility</p:attrName>
                                        </p:attrNameLst>
                                      </p:cBhvr>
                                      <p:to>
                                        <p:strVal val="visible"/>
                                      </p:to>
                                    </p:set>
                                    <p:animEffect transition="in" filter="fade">
                                      <p:cBhvr>
                                        <p:cTn id="105" dur="500"/>
                                        <p:tgtEl>
                                          <p:spTgt spid="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23910" y="-48221"/>
            <a:ext cx="10515600" cy="1325563"/>
          </a:xfrm>
        </p:spPr>
        <p:txBody>
          <a:bodyPr>
            <a:normAutofit/>
          </a:bodyPr>
          <a:lstStyle/>
          <a:p>
            <a:r>
              <a:rPr lang="en-US" sz="3600" dirty="0"/>
              <a:t>Conditional generation. Classifier-free Guidance</a:t>
            </a:r>
          </a:p>
        </p:txBody>
      </p:sp>
      <mc:AlternateContent xmlns:mc="http://schemas.openxmlformats.org/markup-compatibility/2006" xmlns:a14="http://schemas.microsoft.com/office/drawing/2010/main">
        <mc:Choice Requires="a14">
          <p:sp>
            <p:nvSpPr>
              <p:cNvPr id="9" name="CasetăText 8">
                <a:extLst>
                  <a:ext uri="{FF2B5EF4-FFF2-40B4-BE49-F238E27FC236}">
                    <a16:creationId xmlns:a16="http://schemas.microsoft.com/office/drawing/2014/main" id="{F6102529-4127-3C37-D0D6-8EE3F0162F65}"/>
                  </a:ext>
                </a:extLst>
              </p:cNvPr>
              <p:cNvSpPr txBox="1"/>
              <p:nvPr/>
            </p:nvSpPr>
            <p:spPr>
              <a:xfrm>
                <a:off x="823910" y="1105892"/>
                <a:ext cx="9944100" cy="5211491"/>
              </a:xfrm>
              <a:prstGeom prst="rect">
                <a:avLst/>
              </a:prstGeom>
              <a:noFill/>
            </p:spPr>
            <p:txBody>
              <a:bodyPr wrap="square">
                <a:spAutoFit/>
              </a:bodyPr>
              <a:lstStyle/>
              <a:p>
                <a:r>
                  <a:rPr lang="en-US" dirty="0"/>
                  <a:t>Solution 3. </a:t>
                </a:r>
                <a:r>
                  <a:rPr lang="en-US" b="1" dirty="0"/>
                  <a:t>Classifier-free guidance</a:t>
                </a:r>
              </a:p>
              <a:p>
                <a:endParaRPr lang="en-US" dirty="0"/>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𝑥</m:t>
                                  </m:r>
                                </m:e>
                                <m:sub>
                                  <m:r>
                                    <a:rPr lang="en-US" b="0" i="1">
                                      <a:latin typeface="Cambria Math" panose="02040503050406030204" pitchFamily="18" charset="0"/>
                                      <a:ea typeface="Cambria Math" panose="02040503050406030204" pitchFamily="18" charset="0"/>
                                    </a:rPr>
                                    <m:t>𝑡</m:t>
                                  </m:r>
                                </m:sub>
                              </m:sSub>
                            </m:e>
                            <m:e>
                              <m:r>
                                <a:rPr lang="en-US" b="0" i="1">
                                  <a:latin typeface="Cambria Math" panose="02040503050406030204" pitchFamily="18" charset="0"/>
                                </a:rPr>
                                <m:t>𝑦</m:t>
                              </m:r>
                            </m:e>
                          </m:d>
                          <m:r>
                            <a:rPr lang="en-US" b="0"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m:t>
                              </m:r>
                              <m:r>
                                <a:rPr lang="en-US" b="0" i="1" smtClean="0">
                                  <a:latin typeface="Cambria Math" panose="02040503050406030204" pitchFamily="18" charset="0"/>
                                </a:rPr>
                                <m:t> ⋅</m:t>
                              </m:r>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b="0" i="1">
                                      <a:latin typeface="Cambria Math" panose="02040503050406030204" pitchFamily="18" charset="0"/>
                                    </a:rPr>
                                    <m:t>𝑦</m:t>
                                  </m:r>
                                </m:e>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r>
                                <a:rPr lang="en-US" b="0" i="1">
                                  <a:latin typeface="Cambria Math" panose="02040503050406030204" pitchFamily="18" charset="0"/>
                                </a:rPr>
                                <m:t>+</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b="0" i="1">
                                      <a:latin typeface="Cambria Math" panose="02040503050406030204" pitchFamily="18" charset="0"/>
                                    </a:rPr>
                                    <m:t>)</m:t>
                                  </m:r>
                                </m:e>
                              </m:func>
                            </m:e>
                          </m:func>
                        </m:e>
                      </m:func>
                    </m:oMath>
                  </m:oMathPara>
                </a14:m>
                <a:endParaRPr lang="en-US" dirty="0"/>
              </a:p>
              <a:p>
                <a:endParaRPr lang="en-US" dirty="0"/>
              </a:p>
              <a:p>
                <a:r>
                  <a:rPr lang="en-US" dirty="0"/>
                  <a:t>Bayes rule:</a:t>
                </a:r>
              </a:p>
              <a:p>
                <a:pPr algn="ct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𝑦</m:t>
                          </m:r>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m:t>
                          </m:r>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m:t>
                          </m:r>
                        </m:den>
                      </m:f>
                    </m:oMath>
                  </m:oMathPara>
                </a14:m>
                <a:endParaRPr lang="en-US" dirty="0"/>
              </a:p>
              <a:p>
                <a:r>
                  <a:rPr lang="en-US" dirty="0"/>
                  <a:t>Logarithm:</a:t>
                </a:r>
              </a:p>
              <a:p>
                <a:pPr algn="ct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𝑦</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𝑡</m:t>
                                          </m:r>
                                        </m:sub>
                                      </m:sSub>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e>
                                  </m:func>
                                </m:e>
                              </m:func>
                            </m:e>
                          </m:func>
                        </m:e>
                      </m:func>
                    </m:oMath>
                  </m:oMathPara>
                </a14:m>
                <a:endParaRPr lang="en-US" dirty="0"/>
              </a:p>
              <a:p>
                <a:pPr algn="ctr"/>
                <a:endParaRPr lang="en-US" dirty="0"/>
              </a:p>
              <a:p>
                <a:r>
                  <a:rPr lang="en-US" dirty="0"/>
                  <a:t>Gradient:</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b="0" i="1" smtClean="0">
                                  <a:latin typeface="Cambria Math" panose="02040503050406030204" pitchFamily="18" charset="0"/>
                                </a:rPr>
                                <m:t>𝑦</m:t>
                              </m:r>
                            </m:e>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r>
                            <a:rPr lang="en-US" b="0" i="1">
                              <a:latin typeface="Cambria Math" panose="02040503050406030204" pitchFamily="18" charset="0"/>
                            </a:rPr>
                            <m:t>=</m:t>
                          </m:r>
                          <m:sSub>
                            <m:sSubPr>
                              <m:ctrlPr>
                                <a:rPr lang="en-US" i="1">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rPr>
                                    <m:t>)</m:t>
                                  </m:r>
                                </m:e>
                              </m:func>
                            </m:e>
                          </m:func>
                        </m:e>
                      </m:func>
                    </m:oMath>
                  </m:oMathPara>
                </a14:m>
                <a:endParaRPr lang="en-US" b="0" dirty="0"/>
              </a:p>
              <a:p>
                <a:pPr algn="ctr"/>
                <a:endParaRPr lang="en-US" dirty="0"/>
              </a:p>
              <a:p>
                <a:pPr algn="ctr"/>
                <a:endParaRPr lang="en-US" dirty="0"/>
              </a:p>
              <a:p>
                <a:pPr algn="ctr"/>
                <a14:m>
                  <m:oMathPara xmlns:m="http://schemas.openxmlformats.org/officeDocument/2006/math">
                    <m:oMathParaPr>
                      <m:jc m:val="center"/>
                    </m:oMathParaPr>
                    <m:oMath xmlns:m="http://schemas.openxmlformats.org/officeDocument/2006/math">
                      <m:sSub>
                        <m:sSubPr>
                          <m:ctrlPr>
                            <a:rPr lang="en-US" i="1" smtClean="0">
                              <a:latin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b="0" i="1">
                                  <a:latin typeface="Cambria Math" panose="02040503050406030204" pitchFamily="18" charset="0"/>
                                </a:rPr>
                                <m:t>𝑦</m:t>
                              </m:r>
                            </m:e>
                          </m:d>
                          <m:r>
                            <a:rPr lang="en-US" b="0"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𝑠</m:t>
                              </m:r>
                              <m:r>
                                <a:rPr lang="en-US" b="0" i="1" smtClean="0">
                                  <a:latin typeface="Cambria Math" panose="02040503050406030204" pitchFamily="18" charset="0"/>
                                </a:rPr>
                                <m:t> ⋅(</m:t>
                              </m:r>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smtClean="0">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b="0" i="1" smtClean="0">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i="1">
                                      <a:latin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rPr>
                                    <m:t>)</m:t>
                                  </m:r>
                                </m:e>
                              </m:func>
                              <m:r>
                                <a:rPr lang="en-US" b="0" i="1" smtClean="0">
                                  <a:latin typeface="Cambria Math" panose="02040503050406030204" pitchFamily="18" charset="0"/>
                                </a:rPr>
                                <m:t>)</m:t>
                              </m:r>
                              <m:r>
                                <a:rPr lang="en-US" b="0" i="1">
                                  <a:latin typeface="Cambria Math" panose="02040503050406030204" pitchFamily="18" charset="0"/>
                                </a:rPr>
                                <m:t>+</m:t>
                              </m:r>
                              <m:sSub>
                                <m:sSubPr>
                                  <m:ctrlPr>
                                    <a:rPr lang="en-US" i="1">
                                      <a:latin typeface="Cambria Math" panose="02040503050406030204" pitchFamily="18" charset="0"/>
                                    </a:rPr>
                                  </m:ctrlPr>
                                </m:sSubPr>
                                <m:e>
                                  <m:r>
                                    <a:rPr lang="el-GR" b="0"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b="0"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b="0"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d>
                                </m:e>
                              </m:func>
                            </m:e>
                          </m:func>
                        </m:e>
                      </m:func>
                    </m:oMath>
                  </m:oMathPara>
                </a14:m>
                <a:endParaRPr lang="en-US" b="0" dirty="0"/>
              </a:p>
              <a:p>
                <a:pPr algn="ctr"/>
                <a:endParaRPr lang="en-US" dirty="0"/>
              </a:p>
              <a:p>
                <a:pPr algn="ctr"/>
                <a14:m>
                  <m:oMathPara xmlns:m="http://schemas.openxmlformats.org/officeDocument/2006/math">
                    <m:oMathParaPr>
                      <m:jc m:val="center"/>
                    </m:oMathParaPr>
                    <m:oMath xmlns:m="http://schemas.openxmlformats.org/officeDocument/2006/math">
                      <m:sSub>
                        <m:sSubPr>
                          <m:ctrlPr>
                            <a:rPr lang="en-US" b="1" i="1" smtClean="0">
                              <a:latin typeface="Cambria Math" panose="02040503050406030204" pitchFamily="18" charset="0"/>
                            </a:rPr>
                          </m:ctrlPr>
                        </m:sSubPr>
                        <m:e>
                          <m:r>
                            <a:rPr lang="el-GR" b="1" i="1" smtClean="0">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a:latin typeface="Cambria Math" panose="02040503050406030204" pitchFamily="18" charset="0"/>
                                </a:rPr>
                                <m:t>𝒚</m:t>
                              </m:r>
                            </m:e>
                          </m:d>
                          <m:r>
                            <a:rPr lang="en-US" b="1" i="1">
                              <a:latin typeface="Cambria Math" panose="02040503050406030204" pitchFamily="18" charset="0"/>
                            </a:rPr>
                            <m:t>=</m:t>
                          </m:r>
                          <m:sSub>
                            <m:sSubPr>
                              <m:ctrlPr>
                                <a:rPr lang="en-US" b="1" i="1">
                                  <a:latin typeface="Cambria Math" panose="02040503050406030204" pitchFamily="18" charset="0"/>
                                </a:rPr>
                              </m:ctrlPr>
                            </m:sSubPr>
                            <m:e>
                              <m:r>
                                <a:rPr lang="en-US" b="1" i="1" smtClean="0">
                                  <a:latin typeface="Cambria Math" panose="02040503050406030204" pitchFamily="18" charset="0"/>
                                </a:rPr>
                                <m:t>𝒔</m:t>
                              </m:r>
                              <m:r>
                                <a:rPr lang="en-US" b="1" i="1" smtClean="0">
                                  <a:latin typeface="Cambria Math" panose="02040503050406030204" pitchFamily="18" charset="0"/>
                                </a:rPr>
                                <m:t> ⋅</m:t>
                              </m:r>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smtClean="0">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e>
                                  <m:r>
                                    <a:rPr lang="en-US" b="1" i="1" smtClean="0">
                                      <a:latin typeface="Cambria Math" panose="02040503050406030204" pitchFamily="18" charset="0"/>
                                    </a:rPr>
                                    <m:t>𝒚</m:t>
                                  </m:r>
                                </m:e>
                              </m:d>
                              <m:r>
                                <a:rPr lang="en-US" b="1" i="1" smtClean="0">
                                  <a:latin typeface="Cambria Math" panose="02040503050406030204" pitchFamily="18" charset="0"/>
                                </a:rPr>
                                <m:t>+</m:t>
                              </m:r>
                              <m:sSub>
                                <m:sSubPr>
                                  <m:ctrlPr>
                                    <a:rPr lang="en-US" b="1" i="1">
                                      <a:latin typeface="Cambria Math" panose="02040503050406030204" pitchFamily="18" charset="0"/>
                                    </a:rPr>
                                  </m:ctrlPr>
                                </m:sSubPr>
                                <m:e>
                                  <m:d>
                                    <m:dPr>
                                      <m:ctrlPr>
                                        <a:rPr lang="en-US" b="1" i="1" smtClean="0">
                                          <a:latin typeface="Cambria Math" panose="02040503050406030204" pitchFamily="18" charset="0"/>
                                        </a:rPr>
                                      </m:ctrlPr>
                                    </m:dPr>
                                    <m:e>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𝒔</m:t>
                                      </m:r>
                                    </m:e>
                                  </m:d>
                                  <m:r>
                                    <a:rPr lang="en-US" b="1" i="1" smtClean="0">
                                      <a:latin typeface="Cambria Math" panose="02040503050406030204" pitchFamily="18" charset="0"/>
                                      <a:ea typeface="Cambria Math" panose="02040503050406030204" pitchFamily="18" charset="0"/>
                                    </a:rPr>
                                    <m:t>⋅</m:t>
                                  </m:r>
                                  <m:r>
                                    <a:rPr lang="el-GR" b="1" i="1">
                                      <a:latin typeface="Cambria Math" panose="02040503050406030204" pitchFamily="18" charset="0"/>
                                      <a:ea typeface="Cambria Math" panose="02040503050406030204" pitchFamily="18" charset="0"/>
                                    </a:rPr>
                                    <m:t>𝜵</m:t>
                                  </m:r>
                                </m:e>
                                <m:sub>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sub>
                              </m:sSub>
                              <m:func>
                                <m:funcPr>
                                  <m:ctrlPr>
                                    <a:rPr lang="en-US" b="1" i="1">
                                      <a:latin typeface="Cambria Math" panose="02040503050406030204" pitchFamily="18" charset="0"/>
                                    </a:rPr>
                                  </m:ctrlPr>
                                </m:funcPr>
                                <m:fName>
                                  <m:r>
                                    <a:rPr lang="en-US" b="1" i="1">
                                      <a:latin typeface="Cambria Math" panose="02040503050406030204" pitchFamily="18" charset="0"/>
                                    </a:rPr>
                                    <m:t>𝒍𝒐𝒈</m:t>
                                  </m:r>
                                </m:fName>
                                <m:e>
                                  <m:sSub>
                                    <m:sSubPr>
                                      <m:ctrlPr>
                                        <a:rPr lang="en-US" b="1" i="1">
                                          <a:latin typeface="Cambria Math" panose="02040503050406030204" pitchFamily="18" charset="0"/>
                                        </a:rPr>
                                      </m:ctrlPr>
                                    </m:sSubPr>
                                    <m:e>
                                      <m:r>
                                        <a:rPr lang="en-US" b="1" i="1">
                                          <a:latin typeface="Cambria Math" panose="02040503050406030204" pitchFamily="18" charset="0"/>
                                        </a:rPr>
                                        <m:t>𝒑</m:t>
                                      </m:r>
                                    </m:e>
                                    <m:sub>
                                      <m:r>
                                        <a:rPr lang="en-US" b="1" i="1">
                                          <a:latin typeface="Cambria Math" panose="02040503050406030204" pitchFamily="18" charset="0"/>
                                        </a:rPr>
                                        <m:t>𝒕</m:t>
                                      </m:r>
                                    </m:sub>
                                  </m:sSub>
                                  <m:d>
                                    <m:dPr>
                                      <m:ctrlPr>
                                        <a:rPr lang="en-US" b="1" i="1">
                                          <a:latin typeface="Cambria Math" panose="02040503050406030204" pitchFamily="18" charset="0"/>
                                        </a:rPr>
                                      </m:ctrlPr>
                                    </m:dPr>
                                    <m:e>
                                      <m:sSub>
                                        <m:sSubPr>
                                          <m:ctrlPr>
                                            <a:rPr lang="el-GR" b="1"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𝒙</m:t>
                                          </m:r>
                                        </m:e>
                                        <m:sub>
                                          <m:r>
                                            <a:rPr lang="en-US" b="1" i="1">
                                              <a:latin typeface="Cambria Math" panose="02040503050406030204" pitchFamily="18" charset="0"/>
                                              <a:ea typeface="Cambria Math" panose="02040503050406030204" pitchFamily="18" charset="0"/>
                                            </a:rPr>
                                            <m:t>𝒕</m:t>
                                          </m:r>
                                        </m:sub>
                                      </m:sSub>
                                    </m:e>
                                  </m:d>
                                </m:e>
                              </m:func>
                            </m:e>
                          </m:func>
                        </m:e>
                      </m:func>
                    </m:oMath>
                  </m:oMathPara>
                </a14:m>
                <a:endParaRPr lang="en-US" b="1" dirty="0"/>
              </a:p>
              <a:p>
                <a:pPr algn="ctr"/>
                <a:endParaRPr lang="en-US" dirty="0"/>
              </a:p>
            </p:txBody>
          </p:sp>
        </mc:Choice>
        <mc:Fallback xmlns="">
          <p:sp>
            <p:nvSpPr>
              <p:cNvPr id="9" name="CasetăText 8">
                <a:extLst>
                  <a:ext uri="{FF2B5EF4-FFF2-40B4-BE49-F238E27FC236}">
                    <a16:creationId xmlns:a16="http://schemas.microsoft.com/office/drawing/2014/main" id="{F6102529-4127-3C37-D0D6-8EE3F0162F65}"/>
                  </a:ext>
                </a:extLst>
              </p:cNvPr>
              <p:cNvSpPr txBox="1">
                <a:spLocks noRot="1" noChangeAspect="1" noMove="1" noResize="1" noEditPoints="1" noAdjustHandles="1" noChangeArrowheads="1" noChangeShapeType="1" noTextEdit="1"/>
              </p:cNvSpPr>
              <p:nvPr/>
            </p:nvSpPr>
            <p:spPr>
              <a:xfrm>
                <a:off x="823910" y="1105892"/>
                <a:ext cx="9944100" cy="5211491"/>
              </a:xfrm>
              <a:prstGeom prst="rect">
                <a:avLst/>
              </a:prstGeom>
              <a:blipFill>
                <a:blip r:embed="rId6"/>
                <a:stretch>
                  <a:fillRect l="-510" t="-485"/>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AB942E18-A95A-7546-E46B-D046535AE2C2}"/>
              </a:ext>
            </a:extLst>
          </p:cNvPr>
          <p:cNvSpPr/>
          <p:nvPr/>
        </p:nvSpPr>
        <p:spPr>
          <a:xfrm>
            <a:off x="5084760" y="5592645"/>
            <a:ext cx="1473200" cy="393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7440A58-A593-7348-DB13-442DFC42EE75}"/>
              </a:ext>
            </a:extLst>
          </p:cNvPr>
          <p:cNvSpPr/>
          <p:nvPr/>
        </p:nvSpPr>
        <p:spPr>
          <a:xfrm>
            <a:off x="7852690" y="5592645"/>
            <a:ext cx="1231900" cy="393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ector drept cu săgeată 15">
            <a:extLst>
              <a:ext uri="{FF2B5EF4-FFF2-40B4-BE49-F238E27FC236}">
                <a16:creationId xmlns:a16="http://schemas.microsoft.com/office/drawing/2014/main" id="{0E8E7870-FFE2-2ED9-3153-B8A3A59630B8}"/>
              </a:ext>
            </a:extLst>
          </p:cNvPr>
          <p:cNvCxnSpPr>
            <a:cxnSpLocks/>
            <a:stCxn id="10" idx="4"/>
            <a:endCxn id="19" idx="0"/>
          </p:cNvCxnSpPr>
          <p:nvPr/>
        </p:nvCxnSpPr>
        <p:spPr>
          <a:xfrm>
            <a:off x="5821360" y="5986345"/>
            <a:ext cx="1604736" cy="33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drept cu săgeată 17">
            <a:extLst>
              <a:ext uri="{FF2B5EF4-FFF2-40B4-BE49-F238E27FC236}">
                <a16:creationId xmlns:a16="http://schemas.microsoft.com/office/drawing/2014/main" id="{74B8E3A0-05CA-079F-1683-924A3B20EDDF}"/>
              </a:ext>
            </a:extLst>
          </p:cNvPr>
          <p:cNvCxnSpPr>
            <a:cxnSpLocks/>
            <a:stCxn id="14" idx="4"/>
            <a:endCxn id="19" idx="0"/>
          </p:cNvCxnSpPr>
          <p:nvPr/>
        </p:nvCxnSpPr>
        <p:spPr>
          <a:xfrm flipH="1">
            <a:off x="7426096" y="5986345"/>
            <a:ext cx="1042544" cy="331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tăText 18">
            <a:extLst>
              <a:ext uri="{FF2B5EF4-FFF2-40B4-BE49-F238E27FC236}">
                <a16:creationId xmlns:a16="http://schemas.microsoft.com/office/drawing/2014/main" id="{BE587C51-1327-AA18-4068-6C75074ACBF8}"/>
              </a:ext>
            </a:extLst>
          </p:cNvPr>
          <p:cNvSpPr txBox="1"/>
          <p:nvPr/>
        </p:nvSpPr>
        <p:spPr>
          <a:xfrm>
            <a:off x="6081710" y="6317383"/>
            <a:ext cx="2688771"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Learned by a single model</a:t>
            </a:r>
          </a:p>
        </p:txBody>
      </p:sp>
    </p:spTree>
    <p:custDataLst>
      <p:tags r:id="rId1"/>
    </p:custDataLst>
    <p:extLst>
      <p:ext uri="{BB962C8B-B14F-4D97-AF65-F5344CB8AC3E}">
        <p14:creationId xmlns:p14="http://schemas.microsoft.com/office/powerpoint/2010/main" val="28581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48221"/>
            <a:ext cx="10515600" cy="1325563"/>
          </a:xfrm>
        </p:spPr>
        <p:txBody>
          <a:bodyPr>
            <a:normAutofit/>
          </a:bodyPr>
          <a:lstStyle/>
          <a:p>
            <a:r>
              <a:rPr lang="en-US" sz="3600" dirty="0"/>
              <a:t>Conditional generation. Classifier-free Guidance</a:t>
            </a:r>
          </a:p>
        </p:txBody>
      </p:sp>
      <p:pic>
        <p:nvPicPr>
          <p:cNvPr id="5" name="Imagine 4" descr="O imagine care conține exterior&#10;&#10;Descriere generată automat">
            <a:extLst>
              <a:ext uri="{FF2B5EF4-FFF2-40B4-BE49-F238E27FC236}">
                <a16:creationId xmlns:a16="http://schemas.microsoft.com/office/drawing/2014/main" id="{1636D18D-A43F-24AE-FBEF-6D09860D6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684" y="1820414"/>
            <a:ext cx="1489385" cy="1489385"/>
          </a:xfrm>
          <a:prstGeom prst="rect">
            <a:avLst/>
          </a:prstGeom>
        </p:spPr>
      </p:pic>
      <p:sp>
        <p:nvSpPr>
          <p:cNvPr id="6" name="Dreptunghi 5">
            <a:extLst>
              <a:ext uri="{FF2B5EF4-FFF2-40B4-BE49-F238E27FC236}">
                <a16:creationId xmlns:a16="http://schemas.microsoft.com/office/drawing/2014/main" id="{771C72A8-CCFE-B859-1EEE-6915B580F32E}"/>
              </a:ext>
            </a:extLst>
          </p:cNvPr>
          <p:cNvSpPr/>
          <p:nvPr/>
        </p:nvSpPr>
        <p:spPr>
          <a:xfrm>
            <a:off x="4369362" y="1383345"/>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reptunghi 6">
            <a:extLst>
              <a:ext uri="{FF2B5EF4-FFF2-40B4-BE49-F238E27FC236}">
                <a16:creationId xmlns:a16="http://schemas.microsoft.com/office/drawing/2014/main" id="{7D670FF7-9859-FCE1-20A4-7AE92200169F}"/>
              </a:ext>
            </a:extLst>
          </p:cNvPr>
          <p:cNvSpPr/>
          <p:nvPr/>
        </p:nvSpPr>
        <p:spPr>
          <a:xfrm>
            <a:off x="5156762" y="1705452"/>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reptunghi 7">
            <a:extLst>
              <a:ext uri="{FF2B5EF4-FFF2-40B4-BE49-F238E27FC236}">
                <a16:creationId xmlns:a16="http://schemas.microsoft.com/office/drawing/2014/main" id="{773DB4FE-C2DB-9F71-4104-C530DF082B56}"/>
              </a:ext>
            </a:extLst>
          </p:cNvPr>
          <p:cNvSpPr/>
          <p:nvPr/>
        </p:nvSpPr>
        <p:spPr>
          <a:xfrm>
            <a:off x="5944162" y="2025025"/>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reptunghi 10">
            <a:extLst>
              <a:ext uri="{FF2B5EF4-FFF2-40B4-BE49-F238E27FC236}">
                <a16:creationId xmlns:a16="http://schemas.microsoft.com/office/drawing/2014/main" id="{0719AF36-FCCB-3845-4F1C-67FCBE86135C}"/>
              </a:ext>
            </a:extLst>
          </p:cNvPr>
          <p:cNvSpPr/>
          <p:nvPr/>
        </p:nvSpPr>
        <p:spPr>
          <a:xfrm rot="10800000">
            <a:off x="8306362" y="1383345"/>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reptunghi 11">
            <a:extLst>
              <a:ext uri="{FF2B5EF4-FFF2-40B4-BE49-F238E27FC236}">
                <a16:creationId xmlns:a16="http://schemas.microsoft.com/office/drawing/2014/main" id="{627807E2-D624-6798-0271-BE4B57063F47}"/>
              </a:ext>
            </a:extLst>
          </p:cNvPr>
          <p:cNvSpPr/>
          <p:nvPr/>
        </p:nvSpPr>
        <p:spPr>
          <a:xfrm rot="10800000">
            <a:off x="7518962" y="1705452"/>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reptunghi 12">
            <a:extLst>
              <a:ext uri="{FF2B5EF4-FFF2-40B4-BE49-F238E27FC236}">
                <a16:creationId xmlns:a16="http://schemas.microsoft.com/office/drawing/2014/main" id="{876E10C8-8F58-247F-9E5C-E1DA10A2E1EA}"/>
              </a:ext>
            </a:extLst>
          </p:cNvPr>
          <p:cNvSpPr/>
          <p:nvPr/>
        </p:nvSpPr>
        <p:spPr>
          <a:xfrm rot="10800000">
            <a:off x="6731562" y="2025025"/>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ăgeată: dreapta 14">
            <a:extLst>
              <a:ext uri="{FF2B5EF4-FFF2-40B4-BE49-F238E27FC236}">
                <a16:creationId xmlns:a16="http://schemas.microsoft.com/office/drawing/2014/main" id="{45C28411-F130-15B7-60F5-2767CB8412D5}"/>
              </a:ext>
            </a:extLst>
          </p:cNvPr>
          <p:cNvSpPr/>
          <p:nvPr/>
        </p:nvSpPr>
        <p:spPr>
          <a:xfrm>
            <a:off x="3626218" y="2478169"/>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B4CB0CFB-CDA9-5543-778C-C1DF47ABFCE5}"/>
                  </a:ext>
                </a:extLst>
              </p:cNvPr>
              <p:cNvSpPr txBox="1"/>
              <p:nvPr/>
            </p:nvSpPr>
            <p:spPr>
              <a:xfrm>
                <a:off x="2585011" y="3209987"/>
                <a:ext cx="41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7" name="CasetăText 16">
                <a:extLst>
                  <a:ext uri="{FF2B5EF4-FFF2-40B4-BE49-F238E27FC236}">
                    <a16:creationId xmlns:a16="http://schemas.microsoft.com/office/drawing/2014/main" id="{B4CB0CFB-CDA9-5543-778C-C1DF47ABFCE5}"/>
                  </a:ext>
                </a:extLst>
              </p:cNvPr>
              <p:cNvSpPr txBox="1">
                <a:spLocks noRot="1" noChangeAspect="1" noMove="1" noResize="1" noEditPoints="1" noAdjustHandles="1" noChangeArrowheads="1" noChangeShapeType="1" noTextEdit="1"/>
              </p:cNvSpPr>
              <p:nvPr/>
            </p:nvSpPr>
            <p:spPr>
              <a:xfrm>
                <a:off x="2585011" y="3209987"/>
                <a:ext cx="419100" cy="369332"/>
              </a:xfrm>
              <a:prstGeom prst="rect">
                <a:avLst/>
              </a:prstGeom>
              <a:blipFill>
                <a:blip r:embed="rId6"/>
                <a:stretch>
                  <a:fillRect/>
                </a:stretch>
              </a:blipFill>
            </p:spPr>
            <p:txBody>
              <a:bodyPr/>
              <a:lstStyle/>
              <a:p>
                <a:r>
                  <a:rPr lang="en-US">
                    <a:noFill/>
                  </a:rPr>
                  <a:t> </a:t>
                </a:r>
              </a:p>
            </p:txBody>
          </p:sp>
        </mc:Fallback>
      </mc:AlternateContent>
      <p:sp>
        <p:nvSpPr>
          <p:cNvPr id="20" name="Săgeată: dreapta 19">
            <a:extLst>
              <a:ext uri="{FF2B5EF4-FFF2-40B4-BE49-F238E27FC236}">
                <a16:creationId xmlns:a16="http://schemas.microsoft.com/office/drawing/2014/main" id="{357F63E9-7693-D406-C319-AFB35B4127CF}"/>
              </a:ext>
            </a:extLst>
          </p:cNvPr>
          <p:cNvSpPr/>
          <p:nvPr/>
        </p:nvSpPr>
        <p:spPr>
          <a:xfrm>
            <a:off x="9093761" y="2452779"/>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asetăText 20">
                <a:extLst>
                  <a:ext uri="{FF2B5EF4-FFF2-40B4-BE49-F238E27FC236}">
                    <a16:creationId xmlns:a16="http://schemas.microsoft.com/office/drawing/2014/main" id="{EF03E5D8-F26C-D737-5AAE-5D994A26F6BC}"/>
                  </a:ext>
                </a:extLst>
              </p:cNvPr>
              <p:cNvSpPr txBox="1"/>
              <p:nvPr/>
            </p:nvSpPr>
            <p:spPr>
              <a:xfrm>
                <a:off x="9894054" y="2412187"/>
                <a:ext cx="2111659" cy="66518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 </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i="1">
                                  <a:latin typeface="Cambria Math" panose="02040503050406030204" pitchFamily="18" charset="0"/>
                                </a:rPr>
                                <m:t>𝑦</m:t>
                              </m:r>
                            </m:e>
                          </m:d>
                        </m:e>
                      </m:func>
                    </m:oMath>
                  </m:oMathPara>
                </a14:m>
                <a:endParaRPr lang="en-US" dirty="0"/>
              </a:p>
            </p:txBody>
          </p:sp>
        </mc:Choice>
        <mc:Fallback xmlns="">
          <p:sp>
            <p:nvSpPr>
              <p:cNvPr id="21" name="CasetăText 20">
                <a:extLst>
                  <a:ext uri="{FF2B5EF4-FFF2-40B4-BE49-F238E27FC236}">
                    <a16:creationId xmlns:a16="http://schemas.microsoft.com/office/drawing/2014/main" id="{EF03E5D8-F26C-D737-5AAE-5D994A26F6BC}"/>
                  </a:ext>
                </a:extLst>
              </p:cNvPr>
              <p:cNvSpPr txBox="1">
                <a:spLocks noRot="1" noChangeAspect="1" noMove="1" noResize="1" noEditPoints="1" noAdjustHandles="1" noChangeArrowheads="1" noChangeShapeType="1" noTextEdit="1"/>
              </p:cNvSpPr>
              <p:nvPr/>
            </p:nvSpPr>
            <p:spPr>
              <a:xfrm>
                <a:off x="9894054" y="2412187"/>
                <a:ext cx="2111659" cy="665182"/>
              </a:xfrm>
              <a:prstGeom prst="rect">
                <a:avLst/>
              </a:prstGeom>
              <a:blipFill>
                <a:blip r:embed="rId7"/>
                <a:stretch>
                  <a:fillRect b="-36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tăText 21">
                <a:extLst>
                  <a:ext uri="{FF2B5EF4-FFF2-40B4-BE49-F238E27FC236}">
                    <a16:creationId xmlns:a16="http://schemas.microsoft.com/office/drawing/2014/main" id="{6E0E845C-C691-92B8-5BA6-306F10B45455}"/>
                  </a:ext>
                </a:extLst>
              </p:cNvPr>
              <p:cNvSpPr txBox="1"/>
              <p:nvPr/>
            </p:nvSpPr>
            <p:spPr>
              <a:xfrm>
                <a:off x="2571712" y="4002169"/>
                <a:ext cx="5053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2" name="CasetăText 21">
                <a:extLst>
                  <a:ext uri="{FF2B5EF4-FFF2-40B4-BE49-F238E27FC236}">
                    <a16:creationId xmlns:a16="http://schemas.microsoft.com/office/drawing/2014/main" id="{6E0E845C-C691-92B8-5BA6-306F10B45455}"/>
                  </a:ext>
                </a:extLst>
              </p:cNvPr>
              <p:cNvSpPr txBox="1">
                <a:spLocks noRot="1" noChangeAspect="1" noMove="1" noResize="1" noEditPoints="1" noAdjustHandles="1" noChangeArrowheads="1" noChangeShapeType="1" noTextEdit="1"/>
              </p:cNvSpPr>
              <p:nvPr/>
            </p:nvSpPr>
            <p:spPr>
              <a:xfrm>
                <a:off x="2571712" y="4002169"/>
                <a:ext cx="505327" cy="369332"/>
              </a:xfrm>
              <a:prstGeom prst="rect">
                <a:avLst/>
              </a:prstGeom>
              <a:blipFill>
                <a:blip r:embed="rId8"/>
                <a:stretch>
                  <a:fillRect/>
                </a:stretch>
              </a:blipFill>
            </p:spPr>
            <p:txBody>
              <a:bodyPr/>
              <a:lstStyle/>
              <a:p>
                <a:r>
                  <a:rPr lang="en-US">
                    <a:noFill/>
                  </a:rPr>
                  <a:t> </a:t>
                </a:r>
              </a:p>
            </p:txBody>
          </p:sp>
        </mc:Fallback>
      </mc:AlternateContent>
      <p:cxnSp>
        <p:nvCxnSpPr>
          <p:cNvPr id="23" name="Conector: cotit 22">
            <a:extLst>
              <a:ext uri="{FF2B5EF4-FFF2-40B4-BE49-F238E27FC236}">
                <a16:creationId xmlns:a16="http://schemas.microsoft.com/office/drawing/2014/main" id="{5BC7E81F-4158-C03E-66C9-CF3F4339F2A9}"/>
              </a:ext>
            </a:extLst>
          </p:cNvPr>
          <p:cNvCxnSpPr>
            <a:stCxn id="22" idx="3"/>
            <a:endCxn id="6" idx="2"/>
          </p:cNvCxnSpPr>
          <p:nvPr/>
        </p:nvCxnSpPr>
        <p:spPr>
          <a:xfrm flipV="1">
            <a:off x="3077039" y="3801614"/>
            <a:ext cx="1628873" cy="3926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cotit 23">
            <a:extLst>
              <a:ext uri="{FF2B5EF4-FFF2-40B4-BE49-F238E27FC236}">
                <a16:creationId xmlns:a16="http://schemas.microsoft.com/office/drawing/2014/main" id="{3E43F01F-0AEF-EF9F-019B-7D21DCE2E1B0}"/>
              </a:ext>
            </a:extLst>
          </p:cNvPr>
          <p:cNvCxnSpPr>
            <a:cxnSpLocks/>
            <a:stCxn id="22" idx="3"/>
            <a:endCxn id="7" idx="2"/>
          </p:cNvCxnSpPr>
          <p:nvPr/>
        </p:nvCxnSpPr>
        <p:spPr>
          <a:xfrm flipV="1">
            <a:off x="3077039" y="3479506"/>
            <a:ext cx="24162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cotit 24">
            <a:extLst>
              <a:ext uri="{FF2B5EF4-FFF2-40B4-BE49-F238E27FC236}">
                <a16:creationId xmlns:a16="http://schemas.microsoft.com/office/drawing/2014/main" id="{20E9D1C8-4410-C9E6-ADCC-BB227453F872}"/>
              </a:ext>
            </a:extLst>
          </p:cNvPr>
          <p:cNvCxnSpPr>
            <a:cxnSpLocks/>
            <a:stCxn id="22" idx="3"/>
            <a:endCxn id="8" idx="2"/>
          </p:cNvCxnSpPr>
          <p:nvPr/>
        </p:nvCxnSpPr>
        <p:spPr>
          <a:xfrm flipV="1">
            <a:off x="3077039" y="3105187"/>
            <a:ext cx="32036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cotit 25">
            <a:extLst>
              <a:ext uri="{FF2B5EF4-FFF2-40B4-BE49-F238E27FC236}">
                <a16:creationId xmlns:a16="http://schemas.microsoft.com/office/drawing/2014/main" id="{07D2B330-B861-0EDC-5228-A75265D7ABEB}"/>
              </a:ext>
            </a:extLst>
          </p:cNvPr>
          <p:cNvCxnSpPr>
            <a:cxnSpLocks/>
            <a:stCxn id="22" idx="3"/>
            <a:endCxn id="13" idx="0"/>
          </p:cNvCxnSpPr>
          <p:nvPr/>
        </p:nvCxnSpPr>
        <p:spPr>
          <a:xfrm flipV="1">
            <a:off x="3077039" y="3105187"/>
            <a:ext cx="39910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cotit 26">
            <a:extLst>
              <a:ext uri="{FF2B5EF4-FFF2-40B4-BE49-F238E27FC236}">
                <a16:creationId xmlns:a16="http://schemas.microsoft.com/office/drawing/2014/main" id="{B5F6BBC3-5AC4-DCFF-62F6-B730270C19F5}"/>
              </a:ext>
            </a:extLst>
          </p:cNvPr>
          <p:cNvCxnSpPr>
            <a:cxnSpLocks/>
            <a:stCxn id="22" idx="3"/>
            <a:endCxn id="12" idx="0"/>
          </p:cNvCxnSpPr>
          <p:nvPr/>
        </p:nvCxnSpPr>
        <p:spPr>
          <a:xfrm flipV="1">
            <a:off x="3077039" y="3479506"/>
            <a:ext cx="47784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cotit 27">
            <a:extLst>
              <a:ext uri="{FF2B5EF4-FFF2-40B4-BE49-F238E27FC236}">
                <a16:creationId xmlns:a16="http://schemas.microsoft.com/office/drawing/2014/main" id="{2BA7388C-CE70-632A-48D9-5EF136057A13}"/>
              </a:ext>
            </a:extLst>
          </p:cNvPr>
          <p:cNvCxnSpPr>
            <a:cxnSpLocks/>
            <a:stCxn id="22" idx="3"/>
            <a:endCxn id="11" idx="0"/>
          </p:cNvCxnSpPr>
          <p:nvPr/>
        </p:nvCxnSpPr>
        <p:spPr>
          <a:xfrm flipV="1">
            <a:off x="3077039" y="3801614"/>
            <a:ext cx="5565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CasetăText 28">
                <a:extLst>
                  <a:ext uri="{FF2B5EF4-FFF2-40B4-BE49-F238E27FC236}">
                    <a16:creationId xmlns:a16="http://schemas.microsoft.com/office/drawing/2014/main" id="{43605F7C-5EF4-E500-56E8-E1A8E335D787}"/>
                  </a:ext>
                </a:extLst>
              </p:cNvPr>
              <p:cNvSpPr txBox="1"/>
              <p:nvPr/>
            </p:nvSpPr>
            <p:spPr>
              <a:xfrm>
                <a:off x="2585011" y="4594582"/>
                <a:ext cx="5992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9" name="CasetăText 28">
                <a:extLst>
                  <a:ext uri="{FF2B5EF4-FFF2-40B4-BE49-F238E27FC236}">
                    <a16:creationId xmlns:a16="http://schemas.microsoft.com/office/drawing/2014/main" id="{43605F7C-5EF4-E500-56E8-E1A8E335D787}"/>
                  </a:ext>
                </a:extLst>
              </p:cNvPr>
              <p:cNvSpPr txBox="1">
                <a:spLocks noRot="1" noChangeAspect="1" noMove="1" noResize="1" noEditPoints="1" noAdjustHandles="1" noChangeArrowheads="1" noChangeShapeType="1" noTextEdit="1"/>
              </p:cNvSpPr>
              <p:nvPr/>
            </p:nvSpPr>
            <p:spPr>
              <a:xfrm>
                <a:off x="2585011" y="4594582"/>
                <a:ext cx="599239" cy="369332"/>
              </a:xfrm>
              <a:prstGeom prst="rect">
                <a:avLst/>
              </a:prstGeom>
              <a:blipFill>
                <a:blip r:embed="rId9"/>
                <a:stretch>
                  <a:fillRect b="-4839"/>
                </a:stretch>
              </a:blipFill>
            </p:spPr>
            <p:txBody>
              <a:bodyPr/>
              <a:lstStyle/>
              <a:p>
                <a:r>
                  <a:rPr lang="en-US">
                    <a:noFill/>
                  </a:rPr>
                  <a:t> </a:t>
                </a:r>
              </a:p>
            </p:txBody>
          </p:sp>
        </mc:Fallback>
      </mc:AlternateContent>
      <p:cxnSp>
        <p:nvCxnSpPr>
          <p:cNvPr id="31" name="Conector: cotit 30">
            <a:extLst>
              <a:ext uri="{FF2B5EF4-FFF2-40B4-BE49-F238E27FC236}">
                <a16:creationId xmlns:a16="http://schemas.microsoft.com/office/drawing/2014/main" id="{C9DBEC22-26D7-2C7B-8E2D-AC9F8B4CC3D7}"/>
              </a:ext>
            </a:extLst>
          </p:cNvPr>
          <p:cNvCxnSpPr>
            <a:cxnSpLocks/>
            <a:stCxn id="29" idx="3"/>
          </p:cNvCxnSpPr>
          <p:nvPr/>
        </p:nvCxnSpPr>
        <p:spPr>
          <a:xfrm flipV="1">
            <a:off x="3184250" y="3476644"/>
            <a:ext cx="2402974" cy="1302604"/>
          </a:xfrm>
          <a:prstGeom prst="bentConnector3">
            <a:avLst>
              <a:gd name="adj1" fmla="val 9994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Conector: cotit 31">
            <a:extLst>
              <a:ext uri="{FF2B5EF4-FFF2-40B4-BE49-F238E27FC236}">
                <a16:creationId xmlns:a16="http://schemas.microsoft.com/office/drawing/2014/main" id="{7F70E952-C6B3-7D55-0997-ACA1333CF043}"/>
              </a:ext>
            </a:extLst>
          </p:cNvPr>
          <p:cNvCxnSpPr>
            <a:cxnSpLocks/>
          </p:cNvCxnSpPr>
          <p:nvPr/>
        </p:nvCxnSpPr>
        <p:spPr>
          <a:xfrm flipV="1">
            <a:off x="3184250" y="3102325"/>
            <a:ext cx="31903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Conector: cotit 32">
            <a:extLst>
              <a:ext uri="{FF2B5EF4-FFF2-40B4-BE49-F238E27FC236}">
                <a16:creationId xmlns:a16="http://schemas.microsoft.com/office/drawing/2014/main" id="{6A79A188-896D-179F-BF5E-52A16646C467}"/>
              </a:ext>
            </a:extLst>
          </p:cNvPr>
          <p:cNvCxnSpPr>
            <a:cxnSpLocks/>
          </p:cNvCxnSpPr>
          <p:nvPr/>
        </p:nvCxnSpPr>
        <p:spPr>
          <a:xfrm flipV="1">
            <a:off x="3184250" y="3102325"/>
            <a:ext cx="39777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4" name="Conector: cotit 33">
            <a:extLst>
              <a:ext uri="{FF2B5EF4-FFF2-40B4-BE49-F238E27FC236}">
                <a16:creationId xmlns:a16="http://schemas.microsoft.com/office/drawing/2014/main" id="{C3B5E2EB-5717-5D70-AA86-BA99E6CAA139}"/>
              </a:ext>
            </a:extLst>
          </p:cNvPr>
          <p:cNvCxnSpPr>
            <a:cxnSpLocks/>
            <a:stCxn id="29" idx="3"/>
          </p:cNvCxnSpPr>
          <p:nvPr/>
        </p:nvCxnSpPr>
        <p:spPr>
          <a:xfrm flipV="1">
            <a:off x="3184250" y="3476644"/>
            <a:ext cx="4765174" cy="1302604"/>
          </a:xfrm>
          <a:prstGeom prst="bentConnector3">
            <a:avLst>
              <a:gd name="adj1" fmla="val 10007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5" name="Conector: cotit 44">
            <a:extLst>
              <a:ext uri="{FF2B5EF4-FFF2-40B4-BE49-F238E27FC236}">
                <a16:creationId xmlns:a16="http://schemas.microsoft.com/office/drawing/2014/main" id="{204A8969-0133-F460-0FA4-8869BCE51D6B}"/>
              </a:ext>
            </a:extLst>
          </p:cNvPr>
          <p:cNvCxnSpPr>
            <a:cxnSpLocks/>
          </p:cNvCxnSpPr>
          <p:nvPr/>
        </p:nvCxnSpPr>
        <p:spPr>
          <a:xfrm flipV="1">
            <a:off x="3284266" y="3801614"/>
            <a:ext cx="1521662" cy="977634"/>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7" name="Conector: cotit 56">
            <a:extLst>
              <a:ext uri="{FF2B5EF4-FFF2-40B4-BE49-F238E27FC236}">
                <a16:creationId xmlns:a16="http://schemas.microsoft.com/office/drawing/2014/main" id="{4ACE3584-5A45-A65B-89C5-01208274E13B}"/>
              </a:ext>
            </a:extLst>
          </p:cNvPr>
          <p:cNvCxnSpPr>
            <a:cxnSpLocks/>
          </p:cNvCxnSpPr>
          <p:nvPr/>
        </p:nvCxnSpPr>
        <p:spPr>
          <a:xfrm flipV="1">
            <a:off x="3298554" y="3801614"/>
            <a:ext cx="5458662" cy="977634"/>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CasetăText 1">
            <a:extLst>
              <a:ext uri="{FF2B5EF4-FFF2-40B4-BE49-F238E27FC236}">
                <a16:creationId xmlns:a16="http://schemas.microsoft.com/office/drawing/2014/main" id="{18BB25D8-A814-9267-4FA8-6CBB6E1366A5}"/>
              </a:ext>
            </a:extLst>
          </p:cNvPr>
          <p:cNvSpPr txBox="1"/>
          <p:nvPr/>
        </p:nvSpPr>
        <p:spPr>
          <a:xfrm>
            <a:off x="3351312" y="4002169"/>
            <a:ext cx="6295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MLP</a:t>
            </a:r>
          </a:p>
        </p:txBody>
      </p:sp>
      <p:sp>
        <p:nvSpPr>
          <p:cNvPr id="3" name="CasetăText 2">
            <a:extLst>
              <a:ext uri="{FF2B5EF4-FFF2-40B4-BE49-F238E27FC236}">
                <a16:creationId xmlns:a16="http://schemas.microsoft.com/office/drawing/2014/main" id="{23A67F34-F016-3859-6598-690AA22C4531}"/>
              </a:ext>
            </a:extLst>
          </p:cNvPr>
          <p:cNvSpPr txBox="1"/>
          <p:nvPr/>
        </p:nvSpPr>
        <p:spPr>
          <a:xfrm>
            <a:off x="3351312" y="4597891"/>
            <a:ext cx="6295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MLP</a:t>
            </a:r>
          </a:p>
        </p:txBody>
      </p:sp>
    </p:spTree>
    <p:extLst>
      <p:ext uri="{BB962C8B-B14F-4D97-AF65-F5344CB8AC3E}">
        <p14:creationId xmlns:p14="http://schemas.microsoft.com/office/powerpoint/2010/main" val="150143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F77CCE58-E642-D8B3-1CCA-C4F1DE337E86}"/>
              </a:ext>
            </a:extLst>
          </p:cNvPr>
          <p:cNvSpPr>
            <a:spLocks noGrp="1"/>
          </p:cNvSpPr>
          <p:nvPr>
            <p:ph type="title"/>
          </p:nvPr>
        </p:nvSpPr>
        <p:spPr>
          <a:xfrm>
            <a:off x="838198" y="-48221"/>
            <a:ext cx="10515600" cy="1325563"/>
          </a:xfrm>
        </p:spPr>
        <p:txBody>
          <a:bodyPr>
            <a:normAutofit/>
          </a:bodyPr>
          <a:lstStyle/>
          <a:p>
            <a:r>
              <a:rPr lang="en-US" sz="3600" dirty="0"/>
              <a:t>Conditional generation. Classifier-free Guidance</a:t>
            </a:r>
          </a:p>
        </p:txBody>
      </p:sp>
      <p:pic>
        <p:nvPicPr>
          <p:cNvPr id="5" name="Imagine 4" descr="O imagine care conține exterior&#10;&#10;Descriere generată automat">
            <a:extLst>
              <a:ext uri="{FF2B5EF4-FFF2-40B4-BE49-F238E27FC236}">
                <a16:creationId xmlns:a16="http://schemas.microsoft.com/office/drawing/2014/main" id="{1636D18D-A43F-24AE-FBEF-6D09860D6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684" y="1820414"/>
            <a:ext cx="1489385" cy="1489385"/>
          </a:xfrm>
          <a:prstGeom prst="rect">
            <a:avLst/>
          </a:prstGeom>
        </p:spPr>
      </p:pic>
      <p:sp>
        <p:nvSpPr>
          <p:cNvPr id="6" name="Dreptunghi 5">
            <a:extLst>
              <a:ext uri="{FF2B5EF4-FFF2-40B4-BE49-F238E27FC236}">
                <a16:creationId xmlns:a16="http://schemas.microsoft.com/office/drawing/2014/main" id="{771C72A8-CCFE-B859-1EEE-6915B580F32E}"/>
              </a:ext>
            </a:extLst>
          </p:cNvPr>
          <p:cNvSpPr/>
          <p:nvPr/>
        </p:nvSpPr>
        <p:spPr>
          <a:xfrm>
            <a:off x="4369362" y="1383345"/>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reptunghi 6">
            <a:extLst>
              <a:ext uri="{FF2B5EF4-FFF2-40B4-BE49-F238E27FC236}">
                <a16:creationId xmlns:a16="http://schemas.microsoft.com/office/drawing/2014/main" id="{7D670FF7-9859-FCE1-20A4-7AE92200169F}"/>
              </a:ext>
            </a:extLst>
          </p:cNvPr>
          <p:cNvSpPr/>
          <p:nvPr/>
        </p:nvSpPr>
        <p:spPr>
          <a:xfrm>
            <a:off x="5156762" y="1705452"/>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reptunghi 7">
            <a:extLst>
              <a:ext uri="{FF2B5EF4-FFF2-40B4-BE49-F238E27FC236}">
                <a16:creationId xmlns:a16="http://schemas.microsoft.com/office/drawing/2014/main" id="{773DB4FE-C2DB-9F71-4104-C530DF082B56}"/>
              </a:ext>
            </a:extLst>
          </p:cNvPr>
          <p:cNvSpPr/>
          <p:nvPr/>
        </p:nvSpPr>
        <p:spPr>
          <a:xfrm>
            <a:off x="5944162" y="2025025"/>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reptunghi 10">
            <a:extLst>
              <a:ext uri="{FF2B5EF4-FFF2-40B4-BE49-F238E27FC236}">
                <a16:creationId xmlns:a16="http://schemas.microsoft.com/office/drawing/2014/main" id="{0719AF36-FCCB-3845-4F1C-67FCBE86135C}"/>
              </a:ext>
            </a:extLst>
          </p:cNvPr>
          <p:cNvSpPr/>
          <p:nvPr/>
        </p:nvSpPr>
        <p:spPr>
          <a:xfrm rot="10800000">
            <a:off x="8306362" y="1383345"/>
            <a:ext cx="673100" cy="241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reptunghi 11">
            <a:extLst>
              <a:ext uri="{FF2B5EF4-FFF2-40B4-BE49-F238E27FC236}">
                <a16:creationId xmlns:a16="http://schemas.microsoft.com/office/drawing/2014/main" id="{627807E2-D624-6798-0271-BE4B57063F47}"/>
              </a:ext>
            </a:extLst>
          </p:cNvPr>
          <p:cNvSpPr/>
          <p:nvPr/>
        </p:nvSpPr>
        <p:spPr>
          <a:xfrm rot="10800000">
            <a:off x="7518962" y="1705452"/>
            <a:ext cx="673100" cy="1774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reptunghi 12">
            <a:extLst>
              <a:ext uri="{FF2B5EF4-FFF2-40B4-BE49-F238E27FC236}">
                <a16:creationId xmlns:a16="http://schemas.microsoft.com/office/drawing/2014/main" id="{876E10C8-8F58-247F-9E5C-E1DA10A2E1EA}"/>
              </a:ext>
            </a:extLst>
          </p:cNvPr>
          <p:cNvSpPr/>
          <p:nvPr/>
        </p:nvSpPr>
        <p:spPr>
          <a:xfrm rot="10800000">
            <a:off x="6731562" y="2025025"/>
            <a:ext cx="673100" cy="1080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ăgeată: dreapta 14">
            <a:extLst>
              <a:ext uri="{FF2B5EF4-FFF2-40B4-BE49-F238E27FC236}">
                <a16:creationId xmlns:a16="http://schemas.microsoft.com/office/drawing/2014/main" id="{45C28411-F130-15B7-60F5-2767CB8412D5}"/>
              </a:ext>
            </a:extLst>
          </p:cNvPr>
          <p:cNvSpPr/>
          <p:nvPr/>
        </p:nvSpPr>
        <p:spPr>
          <a:xfrm>
            <a:off x="3626218" y="2478169"/>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CasetăText 16">
                <a:extLst>
                  <a:ext uri="{FF2B5EF4-FFF2-40B4-BE49-F238E27FC236}">
                    <a16:creationId xmlns:a16="http://schemas.microsoft.com/office/drawing/2014/main" id="{B4CB0CFB-CDA9-5543-778C-C1DF47ABFCE5}"/>
                  </a:ext>
                </a:extLst>
              </p:cNvPr>
              <p:cNvSpPr txBox="1"/>
              <p:nvPr/>
            </p:nvSpPr>
            <p:spPr>
              <a:xfrm>
                <a:off x="2585011" y="3209987"/>
                <a:ext cx="4191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m:oMathPara>
                </a14:m>
                <a:endParaRPr lang="en-US"/>
              </a:p>
            </p:txBody>
          </p:sp>
        </mc:Choice>
        <mc:Fallback xmlns="">
          <p:sp>
            <p:nvSpPr>
              <p:cNvPr id="17" name="CasetăText 16">
                <a:extLst>
                  <a:ext uri="{FF2B5EF4-FFF2-40B4-BE49-F238E27FC236}">
                    <a16:creationId xmlns:a16="http://schemas.microsoft.com/office/drawing/2014/main" id="{B4CB0CFB-CDA9-5543-778C-C1DF47ABFCE5}"/>
                  </a:ext>
                </a:extLst>
              </p:cNvPr>
              <p:cNvSpPr txBox="1">
                <a:spLocks noRot="1" noChangeAspect="1" noMove="1" noResize="1" noEditPoints="1" noAdjustHandles="1" noChangeArrowheads="1" noChangeShapeType="1" noTextEdit="1"/>
              </p:cNvSpPr>
              <p:nvPr/>
            </p:nvSpPr>
            <p:spPr>
              <a:xfrm>
                <a:off x="2585011" y="3209987"/>
                <a:ext cx="419100" cy="369332"/>
              </a:xfrm>
              <a:prstGeom prst="rect">
                <a:avLst/>
              </a:prstGeom>
              <a:blipFill>
                <a:blip r:embed="rId6"/>
                <a:stretch>
                  <a:fillRect/>
                </a:stretch>
              </a:blipFill>
            </p:spPr>
            <p:txBody>
              <a:bodyPr/>
              <a:lstStyle/>
              <a:p>
                <a:r>
                  <a:rPr lang="en-US">
                    <a:noFill/>
                  </a:rPr>
                  <a:t> </a:t>
                </a:r>
              </a:p>
            </p:txBody>
          </p:sp>
        </mc:Fallback>
      </mc:AlternateContent>
      <p:sp>
        <p:nvSpPr>
          <p:cNvPr id="20" name="Săgeată: dreapta 19">
            <a:extLst>
              <a:ext uri="{FF2B5EF4-FFF2-40B4-BE49-F238E27FC236}">
                <a16:creationId xmlns:a16="http://schemas.microsoft.com/office/drawing/2014/main" id="{357F63E9-7693-D406-C319-AFB35B4127CF}"/>
              </a:ext>
            </a:extLst>
          </p:cNvPr>
          <p:cNvSpPr/>
          <p:nvPr/>
        </p:nvSpPr>
        <p:spPr>
          <a:xfrm>
            <a:off x="9093761" y="2452779"/>
            <a:ext cx="685994" cy="279400"/>
          </a:xfrm>
          <a:prstGeom prst="rightArrow">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CasetăText 20">
                <a:extLst>
                  <a:ext uri="{FF2B5EF4-FFF2-40B4-BE49-F238E27FC236}">
                    <a16:creationId xmlns:a16="http://schemas.microsoft.com/office/drawing/2014/main" id="{EF03E5D8-F26C-D737-5AAE-5D994A26F6BC}"/>
                  </a:ext>
                </a:extLst>
              </p:cNvPr>
              <p:cNvSpPr txBox="1"/>
              <p:nvPr/>
            </p:nvSpPr>
            <p:spPr>
              <a:xfrm>
                <a:off x="9894054" y="2134178"/>
                <a:ext cx="2111659" cy="9673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𝑠</m:t>
                          </m:r>
                        </m:e>
                        <m:sub>
                          <m:r>
                            <a:rPr lang="en-US" i="1" smtClean="0">
                              <a:latin typeface="Cambria Math" panose="02040503050406030204" pitchFamily="18" charset="0"/>
                              <a:ea typeface="Cambria Math" panose="02040503050406030204" pitchFamily="18" charset="0"/>
                            </a:rPr>
                            <m:t>𝜃</m:t>
                          </m:r>
                        </m:sub>
                      </m:sSub>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r>
                            <a:rPr lang="en-US" b="0" i="1" smtClean="0">
                              <a:latin typeface="Cambria Math" panose="02040503050406030204" pitchFamily="18" charset="0"/>
                            </a:rPr>
                            <m:t>, </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/0 </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a:latin typeface="Cambria Math" panose="02040503050406030204" pitchFamily="18" charset="0"/>
                            </a:rPr>
                          </m:ctrlPr>
                        </m:funcPr>
                        <m:fName>
                          <m:r>
                            <a:rPr lang="en-US"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d>
                            <m:dPr>
                              <m:ctrlPr>
                                <a:rPr lang="en-US" i="1">
                                  <a:latin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e>
                            <m:e>
                              <m:r>
                                <a:rPr lang="en-US" i="1">
                                  <a:latin typeface="Cambria Math" panose="02040503050406030204" pitchFamily="18" charset="0"/>
                                </a:rPr>
                                <m:t>𝑦</m:t>
                              </m:r>
                            </m:e>
                          </m:d>
                        </m:e>
                      </m:fun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ea typeface="Cambria Math" panose="02040503050406030204" pitchFamily="18" charset="0"/>
                            </a:rPr>
                            <m:t>𝛻</m:t>
                          </m:r>
                        </m:e>
                        <m:sub>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𝑡</m:t>
                              </m:r>
                            </m:sub>
                          </m:sSub>
                        </m:sub>
                      </m:sSub>
                      <m:func>
                        <m:funcPr>
                          <m:ctrlPr>
                            <a:rPr lang="en-US" i="1" smtClean="0">
                              <a:latin typeface="Cambria Math" panose="02040503050406030204" pitchFamily="18" charset="0"/>
                            </a:rPr>
                          </m:ctrlPr>
                        </m:funcPr>
                        <m:fName>
                          <m:r>
                            <a:rPr lang="en-US" i="1">
                              <a:latin typeface="Cambria Math" panose="02040503050406030204" pitchFamily="18" charset="0"/>
                            </a:rPr>
                            <m:t>𝑙𝑜𝑔</m:t>
                          </m:r>
                        </m:fName>
                        <m:e>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𝑡</m:t>
                              </m:r>
                            </m:sub>
                          </m:sSub>
                          <m:r>
                            <a:rPr lang="en-US" b="0" i="1" smtClean="0">
                              <a:latin typeface="Cambria Math" panose="02040503050406030204" pitchFamily="18" charset="0"/>
                            </a:rPr>
                            <m:t>(</m:t>
                          </m:r>
                        </m:e>
                      </m:func>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𝑡</m:t>
                          </m:r>
                        </m:sub>
                      </m:sSub>
                      <m:r>
                        <a:rPr lang="en-US" b="0" i="1" dirty="0" smtClean="0">
                          <a:latin typeface="Cambria Math" panose="02040503050406030204" pitchFamily="18" charset="0"/>
                        </a:rPr>
                        <m:t>)</m:t>
                      </m:r>
                    </m:oMath>
                  </m:oMathPara>
                </a14:m>
                <a:endParaRPr lang="en-US" dirty="0"/>
              </a:p>
            </p:txBody>
          </p:sp>
        </mc:Choice>
        <mc:Fallback xmlns="">
          <p:sp>
            <p:nvSpPr>
              <p:cNvPr id="21" name="CasetăText 20">
                <a:extLst>
                  <a:ext uri="{FF2B5EF4-FFF2-40B4-BE49-F238E27FC236}">
                    <a16:creationId xmlns:a16="http://schemas.microsoft.com/office/drawing/2014/main" id="{EF03E5D8-F26C-D737-5AAE-5D994A26F6BC}"/>
                  </a:ext>
                </a:extLst>
              </p:cNvPr>
              <p:cNvSpPr txBox="1">
                <a:spLocks noRot="1" noChangeAspect="1" noMove="1" noResize="1" noEditPoints="1" noAdjustHandles="1" noChangeArrowheads="1" noChangeShapeType="1" noTextEdit="1"/>
              </p:cNvSpPr>
              <p:nvPr/>
            </p:nvSpPr>
            <p:spPr>
              <a:xfrm>
                <a:off x="9894054" y="2134178"/>
                <a:ext cx="2111659" cy="967381"/>
              </a:xfrm>
              <a:prstGeom prst="rect">
                <a:avLst/>
              </a:prstGeom>
              <a:blipFill>
                <a:blip r:embed="rId7"/>
                <a:stretch>
                  <a:fillRect b="-25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asetăText 21">
                <a:extLst>
                  <a:ext uri="{FF2B5EF4-FFF2-40B4-BE49-F238E27FC236}">
                    <a16:creationId xmlns:a16="http://schemas.microsoft.com/office/drawing/2014/main" id="{6E0E845C-C691-92B8-5BA6-306F10B45455}"/>
                  </a:ext>
                </a:extLst>
              </p:cNvPr>
              <p:cNvSpPr txBox="1"/>
              <p:nvPr/>
            </p:nvSpPr>
            <p:spPr>
              <a:xfrm>
                <a:off x="2571712" y="4002169"/>
                <a:ext cx="505327"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
          <p:sp>
            <p:nvSpPr>
              <p:cNvPr id="22" name="CasetăText 21">
                <a:extLst>
                  <a:ext uri="{FF2B5EF4-FFF2-40B4-BE49-F238E27FC236}">
                    <a16:creationId xmlns:a16="http://schemas.microsoft.com/office/drawing/2014/main" id="{6E0E845C-C691-92B8-5BA6-306F10B45455}"/>
                  </a:ext>
                </a:extLst>
              </p:cNvPr>
              <p:cNvSpPr txBox="1">
                <a:spLocks noRot="1" noChangeAspect="1" noMove="1" noResize="1" noEditPoints="1" noAdjustHandles="1" noChangeArrowheads="1" noChangeShapeType="1" noTextEdit="1"/>
              </p:cNvSpPr>
              <p:nvPr/>
            </p:nvSpPr>
            <p:spPr>
              <a:xfrm>
                <a:off x="2571712" y="4002169"/>
                <a:ext cx="505327" cy="369332"/>
              </a:xfrm>
              <a:prstGeom prst="rect">
                <a:avLst/>
              </a:prstGeom>
              <a:blipFill>
                <a:blip r:embed="rId8"/>
                <a:stretch>
                  <a:fillRect/>
                </a:stretch>
              </a:blipFill>
            </p:spPr>
            <p:txBody>
              <a:bodyPr/>
              <a:lstStyle/>
              <a:p>
                <a:r>
                  <a:rPr lang="en-US">
                    <a:noFill/>
                  </a:rPr>
                  <a:t> </a:t>
                </a:r>
              </a:p>
            </p:txBody>
          </p:sp>
        </mc:Fallback>
      </mc:AlternateContent>
      <p:cxnSp>
        <p:nvCxnSpPr>
          <p:cNvPr id="23" name="Conector: cotit 22">
            <a:extLst>
              <a:ext uri="{FF2B5EF4-FFF2-40B4-BE49-F238E27FC236}">
                <a16:creationId xmlns:a16="http://schemas.microsoft.com/office/drawing/2014/main" id="{5BC7E81F-4158-C03E-66C9-CF3F4339F2A9}"/>
              </a:ext>
            </a:extLst>
          </p:cNvPr>
          <p:cNvCxnSpPr>
            <a:stCxn id="22" idx="3"/>
            <a:endCxn id="6" idx="2"/>
          </p:cNvCxnSpPr>
          <p:nvPr/>
        </p:nvCxnSpPr>
        <p:spPr>
          <a:xfrm flipV="1">
            <a:off x="3077039" y="3801614"/>
            <a:ext cx="1628873" cy="39268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cotit 23">
            <a:extLst>
              <a:ext uri="{FF2B5EF4-FFF2-40B4-BE49-F238E27FC236}">
                <a16:creationId xmlns:a16="http://schemas.microsoft.com/office/drawing/2014/main" id="{3E43F01F-0AEF-EF9F-019B-7D21DCE2E1B0}"/>
              </a:ext>
            </a:extLst>
          </p:cNvPr>
          <p:cNvCxnSpPr>
            <a:cxnSpLocks/>
            <a:stCxn id="22" idx="3"/>
            <a:endCxn id="7" idx="2"/>
          </p:cNvCxnSpPr>
          <p:nvPr/>
        </p:nvCxnSpPr>
        <p:spPr>
          <a:xfrm flipV="1">
            <a:off x="3077039" y="3479506"/>
            <a:ext cx="24162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cotit 24">
            <a:extLst>
              <a:ext uri="{FF2B5EF4-FFF2-40B4-BE49-F238E27FC236}">
                <a16:creationId xmlns:a16="http://schemas.microsoft.com/office/drawing/2014/main" id="{20E9D1C8-4410-C9E6-ADCC-BB227453F872}"/>
              </a:ext>
            </a:extLst>
          </p:cNvPr>
          <p:cNvCxnSpPr>
            <a:cxnSpLocks/>
            <a:stCxn id="22" idx="3"/>
            <a:endCxn id="8" idx="2"/>
          </p:cNvCxnSpPr>
          <p:nvPr/>
        </p:nvCxnSpPr>
        <p:spPr>
          <a:xfrm flipV="1">
            <a:off x="3077039" y="3105187"/>
            <a:ext cx="32036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cotit 25">
            <a:extLst>
              <a:ext uri="{FF2B5EF4-FFF2-40B4-BE49-F238E27FC236}">
                <a16:creationId xmlns:a16="http://schemas.microsoft.com/office/drawing/2014/main" id="{07D2B330-B861-0EDC-5228-A75265D7ABEB}"/>
              </a:ext>
            </a:extLst>
          </p:cNvPr>
          <p:cNvCxnSpPr>
            <a:cxnSpLocks/>
            <a:stCxn id="22" idx="3"/>
            <a:endCxn id="13" idx="0"/>
          </p:cNvCxnSpPr>
          <p:nvPr/>
        </p:nvCxnSpPr>
        <p:spPr>
          <a:xfrm flipV="1">
            <a:off x="3077039" y="3105187"/>
            <a:ext cx="3991073" cy="10891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cotit 26">
            <a:extLst>
              <a:ext uri="{FF2B5EF4-FFF2-40B4-BE49-F238E27FC236}">
                <a16:creationId xmlns:a16="http://schemas.microsoft.com/office/drawing/2014/main" id="{B5F6BBC3-5AC4-DCFF-62F6-B730270C19F5}"/>
              </a:ext>
            </a:extLst>
          </p:cNvPr>
          <p:cNvCxnSpPr>
            <a:cxnSpLocks/>
            <a:stCxn id="22" idx="3"/>
            <a:endCxn id="12" idx="0"/>
          </p:cNvCxnSpPr>
          <p:nvPr/>
        </p:nvCxnSpPr>
        <p:spPr>
          <a:xfrm flipV="1">
            <a:off x="3077039" y="3479506"/>
            <a:ext cx="4778473" cy="70732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cotit 27">
            <a:extLst>
              <a:ext uri="{FF2B5EF4-FFF2-40B4-BE49-F238E27FC236}">
                <a16:creationId xmlns:a16="http://schemas.microsoft.com/office/drawing/2014/main" id="{2BA7388C-CE70-632A-48D9-5EF136057A13}"/>
              </a:ext>
            </a:extLst>
          </p:cNvPr>
          <p:cNvCxnSpPr>
            <a:cxnSpLocks/>
            <a:stCxn id="22" idx="3"/>
            <a:endCxn id="11" idx="0"/>
          </p:cNvCxnSpPr>
          <p:nvPr/>
        </p:nvCxnSpPr>
        <p:spPr>
          <a:xfrm flipV="1">
            <a:off x="3077039" y="3801614"/>
            <a:ext cx="5565873" cy="38522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CasetăText 28">
                <a:extLst>
                  <a:ext uri="{FF2B5EF4-FFF2-40B4-BE49-F238E27FC236}">
                    <a16:creationId xmlns:a16="http://schemas.microsoft.com/office/drawing/2014/main" id="{43605F7C-5EF4-E500-56E8-E1A8E335D787}"/>
                  </a:ext>
                </a:extLst>
              </p:cNvPr>
              <p:cNvSpPr txBox="1"/>
              <p:nvPr/>
            </p:nvSpPr>
            <p:spPr>
              <a:xfrm>
                <a:off x="2585011" y="4594582"/>
                <a:ext cx="599239"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14:m>
                  <m:oMath xmlns:m="http://schemas.openxmlformats.org/officeDocument/2006/math">
                    <m:r>
                      <a:rPr lang="en-US" b="0" i="1" smtClean="0">
                        <a:latin typeface="Cambria Math" panose="02040503050406030204" pitchFamily="18" charset="0"/>
                      </a:rPr>
                      <m:t>𝑦</m:t>
                    </m:r>
                  </m:oMath>
                </a14:m>
                <a:r>
                  <a:rPr lang="en-US" dirty="0"/>
                  <a:t>/</a:t>
                </a:r>
                <a14:m>
                  <m:oMath xmlns:m="http://schemas.openxmlformats.org/officeDocument/2006/math">
                    <m:r>
                      <a:rPr lang="en-US" b="0" i="1" dirty="0" smtClean="0">
                        <a:latin typeface="Cambria Math" panose="02040503050406030204" pitchFamily="18" charset="0"/>
                      </a:rPr>
                      <m:t>0</m:t>
                    </m:r>
                  </m:oMath>
                </a14:m>
                <a:endParaRPr lang="en-US" dirty="0"/>
              </a:p>
            </p:txBody>
          </p:sp>
        </mc:Choice>
        <mc:Fallback xmlns="">
          <p:sp>
            <p:nvSpPr>
              <p:cNvPr id="29" name="CasetăText 28">
                <a:extLst>
                  <a:ext uri="{FF2B5EF4-FFF2-40B4-BE49-F238E27FC236}">
                    <a16:creationId xmlns:a16="http://schemas.microsoft.com/office/drawing/2014/main" id="{43605F7C-5EF4-E500-56E8-E1A8E335D787}"/>
                  </a:ext>
                </a:extLst>
              </p:cNvPr>
              <p:cNvSpPr txBox="1">
                <a:spLocks noRot="1" noChangeAspect="1" noMove="1" noResize="1" noEditPoints="1" noAdjustHandles="1" noChangeArrowheads="1" noChangeShapeType="1" noTextEdit="1"/>
              </p:cNvSpPr>
              <p:nvPr/>
            </p:nvSpPr>
            <p:spPr>
              <a:xfrm>
                <a:off x="2585011" y="4594582"/>
                <a:ext cx="599239" cy="369332"/>
              </a:xfrm>
              <a:prstGeom prst="rect">
                <a:avLst/>
              </a:prstGeom>
              <a:blipFill>
                <a:blip r:embed="rId9"/>
                <a:stretch>
                  <a:fillRect t="-8065" b="-24194"/>
                </a:stretch>
              </a:blipFill>
            </p:spPr>
            <p:txBody>
              <a:bodyPr/>
              <a:lstStyle/>
              <a:p>
                <a:r>
                  <a:rPr lang="en-US">
                    <a:noFill/>
                  </a:rPr>
                  <a:t> </a:t>
                </a:r>
              </a:p>
            </p:txBody>
          </p:sp>
        </mc:Fallback>
      </mc:AlternateContent>
      <p:cxnSp>
        <p:nvCxnSpPr>
          <p:cNvPr id="41" name="Conector: cotit 40">
            <a:extLst>
              <a:ext uri="{FF2B5EF4-FFF2-40B4-BE49-F238E27FC236}">
                <a16:creationId xmlns:a16="http://schemas.microsoft.com/office/drawing/2014/main" id="{44016064-C390-6187-CF7B-B9BBFFEB335E}"/>
              </a:ext>
            </a:extLst>
          </p:cNvPr>
          <p:cNvCxnSpPr>
            <a:cxnSpLocks/>
          </p:cNvCxnSpPr>
          <p:nvPr/>
        </p:nvCxnSpPr>
        <p:spPr>
          <a:xfrm flipV="1">
            <a:off x="3184250" y="3476644"/>
            <a:ext cx="2402974" cy="1302604"/>
          </a:xfrm>
          <a:prstGeom prst="bentConnector3">
            <a:avLst>
              <a:gd name="adj1" fmla="val 99944"/>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Conector: cotit 41">
            <a:extLst>
              <a:ext uri="{FF2B5EF4-FFF2-40B4-BE49-F238E27FC236}">
                <a16:creationId xmlns:a16="http://schemas.microsoft.com/office/drawing/2014/main" id="{9E2E85FA-BEAD-FC42-C01B-0BA5A4C433FA}"/>
              </a:ext>
            </a:extLst>
          </p:cNvPr>
          <p:cNvCxnSpPr>
            <a:cxnSpLocks/>
          </p:cNvCxnSpPr>
          <p:nvPr/>
        </p:nvCxnSpPr>
        <p:spPr>
          <a:xfrm flipV="1">
            <a:off x="3184250" y="3102325"/>
            <a:ext cx="31903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3" name="Conector: cotit 42">
            <a:extLst>
              <a:ext uri="{FF2B5EF4-FFF2-40B4-BE49-F238E27FC236}">
                <a16:creationId xmlns:a16="http://schemas.microsoft.com/office/drawing/2014/main" id="{CD119A75-7AA8-B9D8-2C48-CE532E8421B1}"/>
              </a:ext>
            </a:extLst>
          </p:cNvPr>
          <p:cNvCxnSpPr>
            <a:cxnSpLocks/>
          </p:cNvCxnSpPr>
          <p:nvPr/>
        </p:nvCxnSpPr>
        <p:spPr>
          <a:xfrm flipV="1">
            <a:off x="3184250" y="3102325"/>
            <a:ext cx="3977774" cy="1674061"/>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4" name="Conector: cotit 43">
            <a:extLst>
              <a:ext uri="{FF2B5EF4-FFF2-40B4-BE49-F238E27FC236}">
                <a16:creationId xmlns:a16="http://schemas.microsoft.com/office/drawing/2014/main" id="{C8DB6C7A-D8BD-A869-13B7-9BDA237F596F}"/>
              </a:ext>
            </a:extLst>
          </p:cNvPr>
          <p:cNvCxnSpPr>
            <a:cxnSpLocks/>
          </p:cNvCxnSpPr>
          <p:nvPr/>
        </p:nvCxnSpPr>
        <p:spPr>
          <a:xfrm flipV="1">
            <a:off x="3184250" y="3476644"/>
            <a:ext cx="4765174" cy="1302604"/>
          </a:xfrm>
          <a:prstGeom prst="bentConnector3">
            <a:avLst>
              <a:gd name="adj1" fmla="val 10007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5" name="Conector: cotit 44">
            <a:extLst>
              <a:ext uri="{FF2B5EF4-FFF2-40B4-BE49-F238E27FC236}">
                <a16:creationId xmlns:a16="http://schemas.microsoft.com/office/drawing/2014/main" id="{8907F79F-4919-90D1-CBAD-5A1B19D4D18B}"/>
              </a:ext>
            </a:extLst>
          </p:cNvPr>
          <p:cNvCxnSpPr>
            <a:cxnSpLocks/>
          </p:cNvCxnSpPr>
          <p:nvPr/>
        </p:nvCxnSpPr>
        <p:spPr>
          <a:xfrm flipV="1">
            <a:off x="3284266" y="3801614"/>
            <a:ext cx="1521662" cy="977634"/>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Conector: cotit 45">
            <a:extLst>
              <a:ext uri="{FF2B5EF4-FFF2-40B4-BE49-F238E27FC236}">
                <a16:creationId xmlns:a16="http://schemas.microsoft.com/office/drawing/2014/main" id="{577F3CD5-AE87-D28B-FEB8-53BC898FA662}"/>
              </a:ext>
            </a:extLst>
          </p:cNvPr>
          <p:cNvCxnSpPr>
            <a:cxnSpLocks/>
          </p:cNvCxnSpPr>
          <p:nvPr/>
        </p:nvCxnSpPr>
        <p:spPr>
          <a:xfrm flipV="1">
            <a:off x="3298554" y="3801614"/>
            <a:ext cx="5458662" cy="977634"/>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CasetăText 1">
            <a:extLst>
              <a:ext uri="{FF2B5EF4-FFF2-40B4-BE49-F238E27FC236}">
                <a16:creationId xmlns:a16="http://schemas.microsoft.com/office/drawing/2014/main" id="{C308435D-ED8C-520F-9DB8-1465759032A6}"/>
              </a:ext>
            </a:extLst>
          </p:cNvPr>
          <p:cNvSpPr txBox="1"/>
          <p:nvPr/>
        </p:nvSpPr>
        <p:spPr>
          <a:xfrm>
            <a:off x="3351312" y="4002169"/>
            <a:ext cx="62954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MLP</a:t>
            </a:r>
          </a:p>
        </p:txBody>
      </p:sp>
      <p:sp>
        <p:nvSpPr>
          <p:cNvPr id="3" name="CasetăText 2">
            <a:extLst>
              <a:ext uri="{FF2B5EF4-FFF2-40B4-BE49-F238E27FC236}">
                <a16:creationId xmlns:a16="http://schemas.microsoft.com/office/drawing/2014/main" id="{A86EE2FD-ABFD-A663-892C-6388981A20C0}"/>
              </a:ext>
            </a:extLst>
          </p:cNvPr>
          <p:cNvSpPr txBox="1"/>
          <p:nvPr/>
        </p:nvSpPr>
        <p:spPr>
          <a:xfrm>
            <a:off x="3351312" y="4597891"/>
            <a:ext cx="62954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MLP</a:t>
            </a:r>
          </a:p>
        </p:txBody>
      </p:sp>
    </p:spTree>
    <p:extLst>
      <p:ext uri="{BB962C8B-B14F-4D97-AF65-F5344CB8AC3E}">
        <p14:creationId xmlns:p14="http://schemas.microsoft.com/office/powerpoint/2010/main" val="374200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cs typeface="Calibri"/>
              </a:rPr>
              <a:t>High-level overview</a:t>
            </a:r>
            <a:endParaRPr lang="en-US" dirty="0"/>
          </a:p>
          <a:p>
            <a:pPr marL="514350" indent="-514350">
              <a:buAutoNum type="arabicPeriod"/>
            </a:pPr>
            <a:r>
              <a:rPr lang="en-US" dirty="0"/>
              <a:t>Denoising diffusion probabilistic models</a:t>
            </a:r>
            <a:endParaRPr lang="en-US" dirty="0">
              <a:cs typeface="Calibri" panose="020F0502020204030204"/>
            </a:endParaRPr>
          </a:p>
          <a:p>
            <a:pPr marL="514350" indent="-514350">
              <a:buFont typeface="+mj-lt"/>
              <a:buAutoNum type="arabicPeriod"/>
            </a:pPr>
            <a:r>
              <a:rPr lang="en-US" dirty="0"/>
              <a:t>Noise Conditioned Score Network</a:t>
            </a:r>
            <a:endParaRPr lang="en-US" dirty="0">
              <a:cs typeface="Calibri" panose="020F0502020204030204"/>
            </a:endParaRPr>
          </a:p>
          <a:p>
            <a:pPr marL="514350" indent="-514350">
              <a:buFont typeface="+mj-lt"/>
              <a:buAutoNum type="arabicPeriod"/>
            </a:pPr>
            <a:r>
              <a:rPr lang="en-US" dirty="0"/>
              <a:t>Stochastic Differential Equations</a:t>
            </a:r>
            <a:endParaRPr lang="en-US" dirty="0">
              <a:cs typeface="Calibri" panose="020F0502020204030204"/>
            </a:endParaRPr>
          </a:p>
          <a:p>
            <a:pPr marL="514350" indent="-514350">
              <a:buFont typeface="+mj-lt"/>
              <a:buAutoNum type="arabicPeriod"/>
            </a:pPr>
            <a:r>
              <a:rPr lang="en-US" dirty="0"/>
              <a:t>Conditional Generation</a:t>
            </a:r>
          </a:p>
          <a:p>
            <a:pPr marL="514350" indent="-514350">
              <a:buFont typeface="+mj-lt"/>
              <a:buAutoNum type="arabicPeriod"/>
            </a:pPr>
            <a:r>
              <a:rPr lang="en-US" dirty="0">
                <a:solidFill>
                  <a:schemeClr val="accent5">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334032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B462-D9CB-56B7-331C-449426851E1D}"/>
              </a:ext>
            </a:extLst>
          </p:cNvPr>
          <p:cNvSpPr>
            <a:spLocks noGrp="1"/>
          </p:cNvSpPr>
          <p:nvPr>
            <p:ph type="title"/>
          </p:nvPr>
        </p:nvSpPr>
        <p:spPr/>
        <p:txBody>
          <a:bodyPr/>
          <a:lstStyle/>
          <a:p>
            <a:r>
              <a:rPr lang="en-US" dirty="0">
                <a:cs typeface="Calibri Light"/>
              </a:rPr>
              <a:t>Research directions</a:t>
            </a:r>
            <a:endParaRPr lang="en-US" dirty="0"/>
          </a:p>
        </p:txBody>
      </p:sp>
      <p:sp>
        <p:nvSpPr>
          <p:cNvPr id="3" name="Content Placeholder 2">
            <a:extLst>
              <a:ext uri="{FF2B5EF4-FFF2-40B4-BE49-F238E27FC236}">
                <a16:creationId xmlns:a16="http://schemas.microsoft.com/office/drawing/2014/main" id="{3D48391D-254A-2653-2210-561C1F284444}"/>
              </a:ext>
            </a:extLst>
          </p:cNvPr>
          <p:cNvSpPr>
            <a:spLocks noGrp="1"/>
          </p:cNvSpPr>
          <p:nvPr>
            <p:ph idx="1"/>
          </p:nvPr>
        </p:nvSpPr>
        <p:spPr/>
        <p:txBody>
          <a:bodyPr vert="horz" lIns="91440" tIns="45720" rIns="91440" bIns="45720" rtlCol="0" anchor="t">
            <a:normAutofit lnSpcReduction="10000"/>
          </a:bodyPr>
          <a:lstStyle/>
          <a:p>
            <a:pPr marL="0" indent="0">
              <a:buNone/>
            </a:pPr>
            <a:r>
              <a:rPr lang="en-US" sz="2000" dirty="0">
                <a:cs typeface="Calibri"/>
              </a:rPr>
              <a:t>Unconditional image generation: </a:t>
            </a:r>
          </a:p>
          <a:p>
            <a:r>
              <a:rPr lang="en-US" sz="2000" dirty="0">
                <a:cs typeface="Calibri"/>
              </a:rPr>
              <a:t>Sampling efficiency</a:t>
            </a:r>
          </a:p>
          <a:p>
            <a:r>
              <a:rPr lang="en-US" sz="2000" dirty="0">
                <a:cs typeface="Calibri"/>
              </a:rPr>
              <a:t>Image quality</a:t>
            </a:r>
          </a:p>
          <a:p>
            <a:pPr marL="0" indent="0">
              <a:buNone/>
            </a:pPr>
            <a:r>
              <a:rPr lang="en-US" sz="2000" dirty="0">
                <a:cs typeface="Calibri"/>
              </a:rPr>
              <a:t>Conditional image generation:</a:t>
            </a:r>
          </a:p>
          <a:p>
            <a:r>
              <a:rPr lang="en-US" sz="2000" dirty="0">
                <a:cs typeface="Calibri"/>
              </a:rPr>
              <a:t>Text-to-image generation</a:t>
            </a:r>
          </a:p>
          <a:p>
            <a:pPr marL="0" indent="0">
              <a:buNone/>
            </a:pPr>
            <a:r>
              <a:rPr lang="en-US" sz="2000" dirty="0">
                <a:cs typeface="Calibri"/>
              </a:rPr>
              <a:t>Complex tasks in computer vision:</a:t>
            </a:r>
          </a:p>
          <a:p>
            <a:r>
              <a:rPr lang="en-US" sz="2000" dirty="0">
                <a:cs typeface="Calibri"/>
              </a:rPr>
              <a:t>Image editing, even based on text</a:t>
            </a:r>
          </a:p>
          <a:p>
            <a:r>
              <a:rPr lang="en-US" sz="2000" dirty="0">
                <a:cs typeface="Calibri"/>
              </a:rPr>
              <a:t>Super-resolution</a:t>
            </a:r>
          </a:p>
          <a:p>
            <a:r>
              <a:rPr lang="en-US" sz="2000" dirty="0">
                <a:cs typeface="Calibri"/>
              </a:rPr>
              <a:t>Image segmentation</a:t>
            </a:r>
          </a:p>
          <a:p>
            <a:r>
              <a:rPr lang="en-US" sz="2000" dirty="0">
                <a:cs typeface="Calibri"/>
              </a:rPr>
              <a:t>Anomaly detection in medical images</a:t>
            </a:r>
          </a:p>
          <a:p>
            <a:r>
              <a:rPr lang="en-US" sz="2000" dirty="0">
                <a:cs typeface="Calibri"/>
              </a:rPr>
              <a:t>Video generation</a:t>
            </a:r>
          </a:p>
          <a:p>
            <a:endParaRPr lang="en-US" sz="2000" dirty="0">
              <a:cs typeface="Calibri"/>
            </a:endParaRPr>
          </a:p>
          <a:p>
            <a:endParaRPr lang="en-US" dirty="0">
              <a:cs typeface="Calibri"/>
            </a:endParaRPr>
          </a:p>
        </p:txBody>
      </p:sp>
    </p:spTree>
    <p:custDataLst>
      <p:tags r:id="rId1"/>
    </p:custDataLst>
    <p:extLst>
      <p:ext uri="{BB962C8B-B14F-4D97-AF65-F5344CB8AC3E}">
        <p14:creationId xmlns:p14="http://schemas.microsoft.com/office/powerpoint/2010/main" val="282192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B462-D9CB-56B7-331C-449426851E1D}"/>
              </a:ext>
            </a:extLst>
          </p:cNvPr>
          <p:cNvSpPr>
            <a:spLocks noGrp="1"/>
          </p:cNvSpPr>
          <p:nvPr>
            <p:ph type="title"/>
          </p:nvPr>
        </p:nvSpPr>
        <p:spPr/>
        <p:txBody>
          <a:bodyPr/>
          <a:lstStyle/>
          <a:p>
            <a:r>
              <a:rPr lang="en-US" dirty="0">
                <a:cs typeface="Calibri Light"/>
              </a:rPr>
              <a:t>Future directions</a:t>
            </a:r>
            <a:endParaRPr lang="en-US" dirty="0"/>
          </a:p>
        </p:txBody>
      </p:sp>
      <p:sp>
        <p:nvSpPr>
          <p:cNvPr id="3" name="Content Placeholder 2">
            <a:extLst>
              <a:ext uri="{FF2B5EF4-FFF2-40B4-BE49-F238E27FC236}">
                <a16:creationId xmlns:a16="http://schemas.microsoft.com/office/drawing/2014/main" id="{3D48391D-254A-2653-2210-561C1F284444}"/>
              </a:ext>
            </a:extLst>
          </p:cNvPr>
          <p:cNvSpPr>
            <a:spLocks noGrp="1"/>
          </p:cNvSpPr>
          <p:nvPr>
            <p:ph idx="1"/>
          </p:nvPr>
        </p:nvSpPr>
        <p:spPr/>
        <p:txBody>
          <a:bodyPr vert="horz" lIns="91440" tIns="45720" rIns="91440" bIns="45720" rtlCol="0" anchor="t">
            <a:normAutofit/>
          </a:bodyPr>
          <a:lstStyle/>
          <a:p>
            <a:r>
              <a:rPr lang="en-US" dirty="0">
                <a:cs typeface="Calibri"/>
              </a:rPr>
              <a:t>Since diffusion models have already surpassed GANs and other generative models, the early phase of the research results in plenty future directions:</a:t>
            </a:r>
          </a:p>
          <a:p>
            <a:pPr lvl="1">
              <a:buFont typeface="Wingdings" panose="020B0604020202020204" pitchFamily="34" charset="0"/>
              <a:buChar char="Ø"/>
            </a:pPr>
            <a:r>
              <a:rPr lang="en-US" dirty="0">
                <a:cs typeface="Calibri"/>
              </a:rPr>
              <a:t> Increase the efficiency of sampling.</a:t>
            </a:r>
          </a:p>
          <a:p>
            <a:pPr lvl="1">
              <a:buFont typeface="Wingdings" panose="020B0604020202020204" pitchFamily="34" charset="0"/>
              <a:buChar char="Ø"/>
            </a:pPr>
            <a:r>
              <a:rPr lang="en-US" dirty="0">
                <a:cs typeface="Calibri"/>
              </a:rPr>
              <a:t> Multiple applications within computer vision: dehazing, video anomaly detection, etc.</a:t>
            </a:r>
          </a:p>
          <a:p>
            <a:pPr lvl="1">
              <a:buFont typeface="Wingdings" panose="020B0604020202020204" pitchFamily="34" charset="0"/>
              <a:buChar char="Ø"/>
            </a:pPr>
            <a:r>
              <a:rPr lang="en-US" dirty="0">
                <a:cs typeface="Calibri"/>
              </a:rPr>
              <a:t> Discriminative tasks:</a:t>
            </a:r>
          </a:p>
          <a:p>
            <a:pPr lvl="2">
              <a:buFont typeface="Wingdings" panose="020B0604020202020204" pitchFamily="34" charset="0"/>
              <a:buChar char="§"/>
            </a:pPr>
            <a:r>
              <a:rPr lang="en-US" dirty="0">
                <a:cs typeface="Calibri"/>
              </a:rPr>
              <a:t>Directly on classification or regression tasks.</a:t>
            </a:r>
          </a:p>
          <a:p>
            <a:pPr lvl="2">
              <a:buFont typeface="Wingdings" panose="020B0604020202020204" pitchFamily="34" charset="0"/>
              <a:buChar char="§"/>
            </a:pPr>
            <a:r>
              <a:rPr lang="en-US" dirty="0">
                <a:cs typeface="Calibri"/>
              </a:rPr>
              <a:t>Indirectly, by increasing / augmenting the training set.</a:t>
            </a:r>
          </a:p>
          <a:p>
            <a:pPr lvl="1">
              <a:buFont typeface="Wingdings" panose="020B0604020202020204" pitchFamily="34" charset="0"/>
              <a:buChar char="Ø"/>
            </a:pPr>
            <a:r>
              <a:rPr lang="en-US" dirty="0">
                <a:cs typeface="Calibri"/>
              </a:rPr>
              <a:t>  Simulate the continuation of videos.</a:t>
            </a:r>
          </a:p>
        </p:txBody>
      </p:sp>
    </p:spTree>
    <p:custDataLst>
      <p:tags r:id="rId1"/>
    </p:custDataLst>
    <p:extLst>
      <p:ext uri="{BB962C8B-B14F-4D97-AF65-F5344CB8AC3E}">
        <p14:creationId xmlns:p14="http://schemas.microsoft.com/office/powerpoint/2010/main" val="398517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C5C23B71-974F-AE73-D2AC-7BEF7777B443}"/>
              </a:ext>
            </a:extLst>
          </p:cNvPr>
          <p:cNvSpPr txBox="1">
            <a:spLocks/>
          </p:cNvSpPr>
          <p:nvPr/>
        </p:nvSpPr>
        <p:spPr>
          <a:xfrm>
            <a:off x="838198" y="-6241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Motivation</a:t>
            </a:r>
          </a:p>
        </p:txBody>
      </p:sp>
      <p:sp>
        <p:nvSpPr>
          <p:cNvPr id="30" name="CasetăText 29">
            <a:extLst>
              <a:ext uri="{FF2B5EF4-FFF2-40B4-BE49-F238E27FC236}">
                <a16:creationId xmlns:a16="http://schemas.microsoft.com/office/drawing/2014/main" id="{4D4AE3BA-A146-AE04-A73F-F2BA554C599A}"/>
              </a:ext>
            </a:extLst>
          </p:cNvPr>
          <p:cNvSpPr txBox="1"/>
          <p:nvPr/>
        </p:nvSpPr>
        <p:spPr>
          <a:xfrm>
            <a:off x="366944" y="2777161"/>
            <a:ext cx="1927147" cy="646331"/>
          </a:xfrm>
          <a:prstGeom prst="rect">
            <a:avLst/>
          </a:prstGeom>
          <a:noFill/>
        </p:spPr>
        <p:txBody>
          <a:bodyPr wrap="square" lIns="91440" tIns="45720" rIns="91440" bIns="45720" anchor="t">
            <a:spAutoFit/>
          </a:bodyPr>
          <a:lstStyle/>
          <a:p>
            <a:pPr algn="ctr"/>
            <a:r>
              <a:rPr lang="en-US" dirty="0"/>
              <a:t>Unconditional image generation</a:t>
            </a:r>
          </a:p>
        </p:txBody>
      </p:sp>
      <p:pic>
        <p:nvPicPr>
          <p:cNvPr id="5" name="Picture 6">
            <a:extLst>
              <a:ext uri="{FF2B5EF4-FFF2-40B4-BE49-F238E27FC236}">
                <a16:creationId xmlns:a16="http://schemas.microsoft.com/office/drawing/2014/main" id="{72389BAC-4133-D7CE-A0A3-4C18CC9C839F}"/>
              </a:ext>
            </a:extLst>
          </p:cNvPr>
          <p:cNvPicPr>
            <a:picLocks noChangeAspect="1"/>
          </p:cNvPicPr>
          <p:nvPr/>
        </p:nvPicPr>
        <p:blipFill>
          <a:blip r:embed="rId4"/>
          <a:stretch>
            <a:fillRect/>
          </a:stretch>
        </p:blipFill>
        <p:spPr>
          <a:xfrm>
            <a:off x="597665" y="1240895"/>
            <a:ext cx="1565404" cy="1510005"/>
          </a:xfrm>
          <a:prstGeom prst="rect">
            <a:avLst/>
          </a:prstGeom>
        </p:spPr>
      </p:pic>
      <p:sp>
        <p:nvSpPr>
          <p:cNvPr id="9" name="CasetăText 29">
            <a:extLst>
              <a:ext uri="{FF2B5EF4-FFF2-40B4-BE49-F238E27FC236}">
                <a16:creationId xmlns:a16="http://schemas.microsoft.com/office/drawing/2014/main" id="{C466745A-FC43-A671-601B-A33C206DAE3A}"/>
              </a:ext>
            </a:extLst>
          </p:cNvPr>
          <p:cNvSpPr txBox="1"/>
          <p:nvPr/>
        </p:nvSpPr>
        <p:spPr>
          <a:xfrm>
            <a:off x="2493199" y="2782669"/>
            <a:ext cx="1927147" cy="646331"/>
          </a:xfrm>
          <a:prstGeom prst="rect">
            <a:avLst/>
          </a:prstGeom>
          <a:noFill/>
        </p:spPr>
        <p:txBody>
          <a:bodyPr wrap="square" lIns="91440" tIns="45720" rIns="91440" bIns="45720" anchor="t">
            <a:spAutoFit/>
          </a:bodyPr>
          <a:lstStyle/>
          <a:p>
            <a:pPr algn="ctr"/>
            <a:r>
              <a:rPr lang="en-US" dirty="0"/>
              <a:t>Class-conditional image generation</a:t>
            </a:r>
          </a:p>
        </p:txBody>
      </p:sp>
      <p:pic>
        <p:nvPicPr>
          <p:cNvPr id="15" name="Picture 15">
            <a:extLst>
              <a:ext uri="{FF2B5EF4-FFF2-40B4-BE49-F238E27FC236}">
                <a16:creationId xmlns:a16="http://schemas.microsoft.com/office/drawing/2014/main" id="{3975B1D5-C1A8-45CF-94EA-F352A7B4D8B3}"/>
              </a:ext>
            </a:extLst>
          </p:cNvPr>
          <p:cNvPicPr>
            <a:picLocks noChangeAspect="1"/>
          </p:cNvPicPr>
          <p:nvPr/>
        </p:nvPicPr>
        <p:blipFill>
          <a:blip r:embed="rId5"/>
          <a:stretch>
            <a:fillRect/>
          </a:stretch>
        </p:blipFill>
        <p:spPr>
          <a:xfrm>
            <a:off x="2720249" y="1240895"/>
            <a:ext cx="1518938" cy="1508760"/>
          </a:xfrm>
          <a:prstGeom prst="rect">
            <a:avLst/>
          </a:prstGeom>
        </p:spPr>
      </p:pic>
      <p:sp>
        <p:nvSpPr>
          <p:cNvPr id="17" name="CasetăText 29">
            <a:extLst>
              <a:ext uri="{FF2B5EF4-FFF2-40B4-BE49-F238E27FC236}">
                <a16:creationId xmlns:a16="http://schemas.microsoft.com/office/drawing/2014/main" id="{48FEEFFA-232F-5BAD-B683-67974F9396D0}"/>
              </a:ext>
            </a:extLst>
          </p:cNvPr>
          <p:cNvSpPr txBox="1"/>
          <p:nvPr/>
        </p:nvSpPr>
        <p:spPr>
          <a:xfrm>
            <a:off x="8082344" y="2748073"/>
            <a:ext cx="4001990" cy="646331"/>
          </a:xfrm>
          <a:prstGeom prst="rect">
            <a:avLst/>
          </a:prstGeom>
          <a:noFill/>
        </p:spPr>
        <p:txBody>
          <a:bodyPr wrap="square" lIns="91440" tIns="45720" rIns="91440" bIns="45720" anchor="t">
            <a:spAutoFit/>
          </a:bodyPr>
          <a:lstStyle/>
          <a:p>
            <a:pPr algn="ctr"/>
            <a:r>
              <a:rPr lang="en-US" dirty="0"/>
              <a:t>Text-to-image generation: a Shiba-Inu wearing a beret and black turtleneck</a:t>
            </a:r>
          </a:p>
        </p:txBody>
      </p:sp>
      <p:pic>
        <p:nvPicPr>
          <p:cNvPr id="18" name="Picture 18" descr="A dog wearing a hat&#10;&#10;Description automatically generated">
            <a:extLst>
              <a:ext uri="{FF2B5EF4-FFF2-40B4-BE49-F238E27FC236}">
                <a16:creationId xmlns:a16="http://schemas.microsoft.com/office/drawing/2014/main" id="{F23BDEAD-5D16-E604-EF6E-7F9C65D57208}"/>
              </a:ext>
            </a:extLst>
          </p:cNvPr>
          <p:cNvPicPr>
            <a:picLocks noChangeAspect="1"/>
          </p:cNvPicPr>
          <p:nvPr/>
        </p:nvPicPr>
        <p:blipFill>
          <a:blip r:embed="rId6"/>
          <a:stretch>
            <a:fillRect/>
          </a:stretch>
        </p:blipFill>
        <p:spPr>
          <a:xfrm>
            <a:off x="9317667" y="1240179"/>
            <a:ext cx="1531344" cy="1508609"/>
          </a:xfrm>
          <a:prstGeom prst="rect">
            <a:avLst/>
          </a:prstGeom>
        </p:spPr>
      </p:pic>
      <p:pic>
        <p:nvPicPr>
          <p:cNvPr id="19" name="Picture 19" descr="A picture containing person, clothing, person, posing&#10;&#10;Description automatically generated">
            <a:extLst>
              <a:ext uri="{FF2B5EF4-FFF2-40B4-BE49-F238E27FC236}">
                <a16:creationId xmlns:a16="http://schemas.microsoft.com/office/drawing/2014/main" id="{7F3F6F34-14F3-D210-45E8-D39877E40D0C}"/>
              </a:ext>
            </a:extLst>
          </p:cNvPr>
          <p:cNvPicPr>
            <a:picLocks noChangeAspect="1"/>
          </p:cNvPicPr>
          <p:nvPr/>
        </p:nvPicPr>
        <p:blipFill>
          <a:blip r:embed="rId7"/>
          <a:stretch>
            <a:fillRect/>
          </a:stretch>
        </p:blipFill>
        <p:spPr>
          <a:xfrm>
            <a:off x="1022044" y="4026071"/>
            <a:ext cx="2860729" cy="1425537"/>
          </a:xfrm>
          <a:prstGeom prst="rect">
            <a:avLst/>
          </a:prstGeom>
        </p:spPr>
      </p:pic>
      <p:sp>
        <p:nvSpPr>
          <p:cNvPr id="21" name="CasetăText 29">
            <a:extLst>
              <a:ext uri="{FF2B5EF4-FFF2-40B4-BE49-F238E27FC236}">
                <a16:creationId xmlns:a16="http://schemas.microsoft.com/office/drawing/2014/main" id="{37017C81-3254-A1FC-5DAC-19D094B3F68B}"/>
              </a:ext>
            </a:extLst>
          </p:cNvPr>
          <p:cNvSpPr txBox="1"/>
          <p:nvPr/>
        </p:nvSpPr>
        <p:spPr>
          <a:xfrm>
            <a:off x="1221211" y="5532086"/>
            <a:ext cx="2344869" cy="369332"/>
          </a:xfrm>
          <a:prstGeom prst="rect">
            <a:avLst/>
          </a:prstGeom>
          <a:noFill/>
        </p:spPr>
        <p:txBody>
          <a:bodyPr wrap="square" lIns="91440" tIns="45720" rIns="91440" bIns="45720" anchor="t">
            <a:spAutoFit/>
          </a:bodyPr>
          <a:lstStyle/>
          <a:p>
            <a:pPr algn="ctr"/>
            <a:r>
              <a:rPr lang="en-US" dirty="0"/>
              <a:t>Image super-resolution</a:t>
            </a:r>
            <a:endParaRPr lang="en-US" dirty="0">
              <a:cs typeface="Calibri"/>
            </a:endParaRPr>
          </a:p>
        </p:txBody>
      </p:sp>
      <p:sp>
        <p:nvSpPr>
          <p:cNvPr id="24" name="CasetăText 29">
            <a:extLst>
              <a:ext uri="{FF2B5EF4-FFF2-40B4-BE49-F238E27FC236}">
                <a16:creationId xmlns:a16="http://schemas.microsoft.com/office/drawing/2014/main" id="{14BB61DA-2444-B7E7-C476-42AB47BFAD2A}"/>
              </a:ext>
            </a:extLst>
          </p:cNvPr>
          <p:cNvSpPr txBox="1"/>
          <p:nvPr/>
        </p:nvSpPr>
        <p:spPr>
          <a:xfrm>
            <a:off x="4541814" y="5474931"/>
            <a:ext cx="3244579" cy="646331"/>
          </a:xfrm>
          <a:prstGeom prst="rect">
            <a:avLst/>
          </a:prstGeom>
          <a:noFill/>
        </p:spPr>
        <p:txBody>
          <a:bodyPr wrap="square" lIns="91440" tIns="45720" rIns="91440" bIns="45720" anchor="t">
            <a:spAutoFit/>
          </a:bodyPr>
          <a:lstStyle/>
          <a:p>
            <a:pPr algn="ctr"/>
            <a:r>
              <a:rPr lang="en-US" dirty="0"/>
              <a:t>Original image -&gt; A tree covered by snow</a:t>
            </a:r>
          </a:p>
        </p:txBody>
      </p:sp>
      <p:grpSp>
        <p:nvGrpSpPr>
          <p:cNvPr id="26" name="Group 25">
            <a:extLst>
              <a:ext uri="{FF2B5EF4-FFF2-40B4-BE49-F238E27FC236}">
                <a16:creationId xmlns:a16="http://schemas.microsoft.com/office/drawing/2014/main" id="{C7D05451-B211-83DF-5F5D-7809D0C07158}"/>
              </a:ext>
            </a:extLst>
          </p:cNvPr>
          <p:cNvGrpSpPr/>
          <p:nvPr/>
        </p:nvGrpSpPr>
        <p:grpSpPr>
          <a:xfrm>
            <a:off x="4698401" y="4026071"/>
            <a:ext cx="2931404" cy="1419162"/>
            <a:chOff x="3627303" y="3600769"/>
            <a:chExt cx="2931404" cy="1419162"/>
          </a:xfrm>
        </p:grpSpPr>
        <p:pic>
          <p:nvPicPr>
            <p:cNvPr id="22" name="Picture 22" descr="A picture containing tree, sky, outdoor, plant&#10;&#10;Description automatically generated">
              <a:extLst>
                <a:ext uri="{FF2B5EF4-FFF2-40B4-BE49-F238E27FC236}">
                  <a16:creationId xmlns:a16="http://schemas.microsoft.com/office/drawing/2014/main" id="{051324CB-3345-A745-A385-3105F2B4E83C}"/>
                </a:ext>
              </a:extLst>
            </p:cNvPr>
            <p:cNvPicPr>
              <a:picLocks noChangeAspect="1"/>
            </p:cNvPicPr>
            <p:nvPr/>
          </p:nvPicPr>
          <p:blipFill>
            <a:blip r:embed="rId8"/>
            <a:stretch>
              <a:fillRect/>
            </a:stretch>
          </p:blipFill>
          <p:spPr>
            <a:xfrm>
              <a:off x="3627303" y="3600769"/>
              <a:ext cx="2931404" cy="1419162"/>
            </a:xfrm>
            <a:prstGeom prst="rect">
              <a:avLst/>
            </a:prstGeom>
          </p:spPr>
        </p:pic>
        <p:sp>
          <p:nvSpPr>
            <p:cNvPr id="25" name="Arrow: Right 24">
              <a:extLst>
                <a:ext uri="{FF2B5EF4-FFF2-40B4-BE49-F238E27FC236}">
                  <a16:creationId xmlns:a16="http://schemas.microsoft.com/office/drawing/2014/main" id="{CD5045C2-9ACE-4569-69DF-4550AB3FBE2C}"/>
                </a:ext>
              </a:extLst>
            </p:cNvPr>
            <p:cNvSpPr/>
            <p:nvPr/>
          </p:nvSpPr>
          <p:spPr>
            <a:xfrm>
              <a:off x="4939229" y="4383795"/>
              <a:ext cx="312144" cy="1285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28" descr="A picture containing text&#10;&#10;Description automatically generated">
            <a:extLst>
              <a:ext uri="{FF2B5EF4-FFF2-40B4-BE49-F238E27FC236}">
                <a16:creationId xmlns:a16="http://schemas.microsoft.com/office/drawing/2014/main" id="{B8CAE989-E59F-874E-B95D-733E2489ED65}"/>
              </a:ext>
            </a:extLst>
          </p:cNvPr>
          <p:cNvPicPr>
            <a:picLocks noChangeAspect="1"/>
          </p:cNvPicPr>
          <p:nvPr/>
        </p:nvPicPr>
        <p:blipFill>
          <a:blip r:embed="rId9"/>
          <a:stretch>
            <a:fillRect/>
          </a:stretch>
        </p:blipFill>
        <p:spPr>
          <a:xfrm>
            <a:off x="5048669" y="1240895"/>
            <a:ext cx="2230868" cy="1507893"/>
          </a:xfrm>
          <a:prstGeom prst="rect">
            <a:avLst/>
          </a:prstGeom>
        </p:spPr>
      </p:pic>
      <p:sp>
        <p:nvSpPr>
          <p:cNvPr id="31" name="CasetăText 29">
            <a:extLst>
              <a:ext uri="{FF2B5EF4-FFF2-40B4-BE49-F238E27FC236}">
                <a16:creationId xmlns:a16="http://schemas.microsoft.com/office/drawing/2014/main" id="{AF3CBB71-6962-1BDC-E96C-51FABD6A4862}"/>
              </a:ext>
            </a:extLst>
          </p:cNvPr>
          <p:cNvSpPr txBox="1"/>
          <p:nvPr/>
        </p:nvSpPr>
        <p:spPr>
          <a:xfrm>
            <a:off x="4698401" y="2879020"/>
            <a:ext cx="2931404" cy="369332"/>
          </a:xfrm>
          <a:prstGeom prst="rect">
            <a:avLst/>
          </a:prstGeom>
          <a:noFill/>
        </p:spPr>
        <p:txBody>
          <a:bodyPr wrap="square" lIns="91440" tIns="45720" rIns="91440" bIns="45720" anchor="t">
            <a:spAutoFit/>
          </a:bodyPr>
          <a:lstStyle/>
          <a:p>
            <a:pPr algn="ctr"/>
            <a:r>
              <a:rPr lang="en-US" dirty="0"/>
              <a:t>Image segmentation</a:t>
            </a:r>
          </a:p>
        </p:txBody>
      </p:sp>
      <p:grpSp>
        <p:nvGrpSpPr>
          <p:cNvPr id="37" name="Group 36">
            <a:extLst>
              <a:ext uri="{FF2B5EF4-FFF2-40B4-BE49-F238E27FC236}">
                <a16:creationId xmlns:a16="http://schemas.microsoft.com/office/drawing/2014/main" id="{872B14C3-E7D5-5350-1A59-7A7592322E23}"/>
              </a:ext>
            </a:extLst>
          </p:cNvPr>
          <p:cNvGrpSpPr/>
          <p:nvPr/>
        </p:nvGrpSpPr>
        <p:grpSpPr>
          <a:xfrm>
            <a:off x="8600079" y="4026071"/>
            <a:ext cx="2966521" cy="1425537"/>
            <a:chOff x="5191125" y="2505075"/>
            <a:chExt cx="3618352" cy="1847850"/>
          </a:xfrm>
        </p:grpSpPr>
        <p:pic>
          <p:nvPicPr>
            <p:cNvPr id="33" name="Picture 34">
              <a:extLst>
                <a:ext uri="{FF2B5EF4-FFF2-40B4-BE49-F238E27FC236}">
                  <a16:creationId xmlns:a16="http://schemas.microsoft.com/office/drawing/2014/main" id="{6DA48AD8-4F1A-A301-3152-B1C883A9A5DA}"/>
                </a:ext>
              </a:extLst>
            </p:cNvPr>
            <p:cNvPicPr>
              <a:picLocks noChangeAspect="1"/>
            </p:cNvPicPr>
            <p:nvPr/>
          </p:nvPicPr>
          <p:blipFill>
            <a:blip r:embed="rId10"/>
            <a:stretch>
              <a:fillRect/>
            </a:stretch>
          </p:blipFill>
          <p:spPr>
            <a:xfrm>
              <a:off x="5191125" y="2505075"/>
              <a:ext cx="1809750" cy="1847850"/>
            </a:xfrm>
            <a:prstGeom prst="rect">
              <a:avLst/>
            </a:prstGeom>
          </p:spPr>
        </p:pic>
        <p:pic>
          <p:nvPicPr>
            <p:cNvPr id="35" name="Picture 36">
              <a:extLst>
                <a:ext uri="{FF2B5EF4-FFF2-40B4-BE49-F238E27FC236}">
                  <a16:creationId xmlns:a16="http://schemas.microsoft.com/office/drawing/2014/main" id="{7C10C0B2-026E-EEF2-1F7D-D609DF2EEC39}"/>
                </a:ext>
              </a:extLst>
            </p:cNvPr>
            <p:cNvPicPr>
              <a:picLocks noChangeAspect="1"/>
            </p:cNvPicPr>
            <p:nvPr/>
          </p:nvPicPr>
          <p:blipFill>
            <a:blip r:embed="rId11"/>
            <a:stretch>
              <a:fillRect/>
            </a:stretch>
          </p:blipFill>
          <p:spPr>
            <a:xfrm>
              <a:off x="6999727" y="2505075"/>
              <a:ext cx="1809750" cy="1847850"/>
            </a:xfrm>
            <a:prstGeom prst="rect">
              <a:avLst/>
            </a:prstGeom>
          </p:spPr>
        </p:pic>
      </p:grpSp>
      <p:sp>
        <p:nvSpPr>
          <p:cNvPr id="40" name="CasetăText 29">
            <a:extLst>
              <a:ext uri="{FF2B5EF4-FFF2-40B4-BE49-F238E27FC236}">
                <a16:creationId xmlns:a16="http://schemas.microsoft.com/office/drawing/2014/main" id="{F08BE46C-42AF-A772-D508-C0914633A3EE}"/>
              </a:ext>
            </a:extLst>
          </p:cNvPr>
          <p:cNvSpPr txBox="1"/>
          <p:nvPr/>
        </p:nvSpPr>
        <p:spPr>
          <a:xfrm>
            <a:off x="8461050" y="5517162"/>
            <a:ext cx="3244579" cy="646331"/>
          </a:xfrm>
          <a:prstGeom prst="rect">
            <a:avLst/>
          </a:prstGeom>
          <a:noFill/>
        </p:spPr>
        <p:txBody>
          <a:bodyPr wrap="square" lIns="91440" tIns="45720" rIns="91440" bIns="45720" anchor="t">
            <a:spAutoFit/>
          </a:bodyPr>
          <a:lstStyle/>
          <a:p>
            <a:pPr algn="ctr"/>
            <a:r>
              <a:rPr lang="en-US" dirty="0"/>
              <a:t>Anomaly detection in medical images</a:t>
            </a:r>
          </a:p>
        </p:txBody>
      </p:sp>
    </p:spTree>
    <p:custDataLst>
      <p:tags r:id="rId1"/>
    </p:custDataLst>
    <p:extLst>
      <p:ext uri="{BB962C8B-B14F-4D97-AF65-F5344CB8AC3E}">
        <p14:creationId xmlns:p14="http://schemas.microsoft.com/office/powerpoint/2010/main" val="37693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9" grpId="0"/>
      <p:bldP spid="17" grpId="0"/>
      <p:bldP spid="21" grpId="0"/>
      <p:bldP spid="24" grpId="0"/>
      <p:bldP spid="31"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u 1">
            <a:extLst>
              <a:ext uri="{FF2B5EF4-FFF2-40B4-BE49-F238E27FC236}">
                <a16:creationId xmlns:a16="http://schemas.microsoft.com/office/drawing/2014/main" id="{C5C23B71-974F-AE73-D2AC-7BEF7777B443}"/>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Motivation</a:t>
            </a:r>
          </a:p>
        </p:txBody>
      </p:sp>
      <p:sp>
        <p:nvSpPr>
          <p:cNvPr id="6" name="CasetăText 5">
            <a:extLst>
              <a:ext uri="{FF2B5EF4-FFF2-40B4-BE49-F238E27FC236}">
                <a16:creationId xmlns:a16="http://schemas.microsoft.com/office/drawing/2014/main" id="{0A01D055-D474-5AB4-10A1-B40F05DEFD75}"/>
              </a:ext>
            </a:extLst>
          </p:cNvPr>
          <p:cNvSpPr txBox="1"/>
          <p:nvPr/>
        </p:nvSpPr>
        <p:spPr>
          <a:xfrm>
            <a:off x="9534552" y="2934626"/>
            <a:ext cx="1772178" cy="646331"/>
          </a:xfrm>
          <a:prstGeom prst="rect">
            <a:avLst/>
          </a:prstGeom>
          <a:noFill/>
        </p:spPr>
        <p:txBody>
          <a:bodyPr wrap="square" lIns="91440" tIns="45720" rIns="91440" bIns="45720" anchor="t">
            <a:spAutoFit/>
          </a:bodyPr>
          <a:lstStyle/>
          <a:p>
            <a:pPr algn="ctr"/>
            <a:r>
              <a:rPr lang="en-US" dirty="0"/>
              <a:t>Zebras roaming in the field.</a:t>
            </a:r>
            <a:endParaRPr lang="en-US" dirty="0">
              <a:cs typeface="Calibri"/>
            </a:endParaRPr>
          </a:p>
        </p:txBody>
      </p:sp>
      <p:pic>
        <p:nvPicPr>
          <p:cNvPr id="8" name="Imagine 7" descr="O imagine care conține câine, interior, maro, arc&#10;&#10;Descriere generată automat">
            <a:extLst>
              <a:ext uri="{FF2B5EF4-FFF2-40B4-BE49-F238E27FC236}">
                <a16:creationId xmlns:a16="http://schemas.microsoft.com/office/drawing/2014/main" id="{6D92F9EB-85E6-1814-5129-DA0A9D9C4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507" y="1109316"/>
            <a:ext cx="1762522" cy="1762522"/>
          </a:xfrm>
          <a:prstGeom prst="rect">
            <a:avLst/>
          </a:prstGeom>
        </p:spPr>
      </p:pic>
      <p:pic>
        <p:nvPicPr>
          <p:cNvPr id="10" name="Imagine 9" descr="O imagine care conține iarbă, cer, câmp, exterior&#10;&#10;Descriere generată automat">
            <a:extLst>
              <a:ext uri="{FF2B5EF4-FFF2-40B4-BE49-F238E27FC236}">
                <a16:creationId xmlns:a16="http://schemas.microsoft.com/office/drawing/2014/main" id="{9020A603-6673-1FF6-5D9B-8EC0DFE9A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5974" y="1111042"/>
            <a:ext cx="3525044" cy="1762522"/>
          </a:xfrm>
          <a:prstGeom prst="rect">
            <a:avLst/>
          </a:prstGeom>
        </p:spPr>
      </p:pic>
      <p:pic>
        <p:nvPicPr>
          <p:cNvPr id="12" name="Imagine 11" descr="O imagine care conține interior, arici, mamifer&#10;&#10;Descriere generată automat">
            <a:extLst>
              <a:ext uri="{FF2B5EF4-FFF2-40B4-BE49-F238E27FC236}">
                <a16:creationId xmlns:a16="http://schemas.microsoft.com/office/drawing/2014/main" id="{FA781454-2CA3-96DF-79F6-A144E8620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0229" y="1109316"/>
            <a:ext cx="1762522" cy="1762522"/>
          </a:xfrm>
          <a:prstGeom prst="rect">
            <a:avLst/>
          </a:prstGeom>
        </p:spPr>
      </p:pic>
      <p:sp>
        <p:nvSpPr>
          <p:cNvPr id="13" name="CasetăText 12">
            <a:extLst>
              <a:ext uri="{FF2B5EF4-FFF2-40B4-BE49-F238E27FC236}">
                <a16:creationId xmlns:a16="http://schemas.microsoft.com/office/drawing/2014/main" id="{DD7F6B78-71DD-6DB6-87AD-35BFDFFB00D3}"/>
              </a:ext>
            </a:extLst>
          </p:cNvPr>
          <p:cNvSpPr txBox="1"/>
          <p:nvPr/>
        </p:nvSpPr>
        <p:spPr>
          <a:xfrm>
            <a:off x="5112210" y="2932748"/>
            <a:ext cx="2956634" cy="646331"/>
          </a:xfrm>
          <a:prstGeom prst="rect">
            <a:avLst/>
          </a:prstGeom>
          <a:noFill/>
        </p:spPr>
        <p:txBody>
          <a:bodyPr wrap="square" lIns="91440" tIns="45720" rIns="91440" bIns="45720" rtlCol="0" anchor="t">
            <a:spAutoFit/>
          </a:bodyPr>
          <a:lstStyle/>
          <a:p>
            <a:pPr algn="ctr"/>
            <a:r>
              <a:rPr lang="en-US" dirty="0"/>
              <a:t>A corgi wearing a red bowtie and a purple party hat. </a:t>
            </a:r>
          </a:p>
        </p:txBody>
      </p:sp>
      <p:sp>
        <p:nvSpPr>
          <p:cNvPr id="14" name="CasetăText 13">
            <a:extLst>
              <a:ext uri="{FF2B5EF4-FFF2-40B4-BE49-F238E27FC236}">
                <a16:creationId xmlns:a16="http://schemas.microsoft.com/office/drawing/2014/main" id="{2C7E1A54-6915-6C08-5460-CC8DC4824A05}"/>
              </a:ext>
            </a:extLst>
          </p:cNvPr>
          <p:cNvSpPr txBox="1"/>
          <p:nvPr/>
        </p:nvSpPr>
        <p:spPr>
          <a:xfrm>
            <a:off x="2217925" y="2873073"/>
            <a:ext cx="2247131" cy="646331"/>
          </a:xfrm>
          <a:prstGeom prst="rect">
            <a:avLst/>
          </a:prstGeom>
          <a:noFill/>
        </p:spPr>
        <p:txBody>
          <a:bodyPr wrap="square" lIns="91440" tIns="45720" rIns="91440" bIns="45720" rtlCol="0" anchor="t">
            <a:spAutoFit/>
          </a:bodyPr>
          <a:lstStyle/>
          <a:p>
            <a:pPr algn="ctr"/>
            <a:r>
              <a:rPr lang="en-US" dirty="0"/>
              <a:t>A hedgehog using a calculator. </a:t>
            </a:r>
          </a:p>
        </p:txBody>
      </p:sp>
      <p:pic>
        <p:nvPicPr>
          <p:cNvPr id="28" name="Imagine 27" descr="O imagine care conține câine, drum, exterior&#10;&#10;Descriere generată automat">
            <a:extLst>
              <a:ext uri="{FF2B5EF4-FFF2-40B4-BE49-F238E27FC236}">
                <a16:creationId xmlns:a16="http://schemas.microsoft.com/office/drawing/2014/main" id="{63E890E9-2088-420B-E0FC-386B208C6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094" y="3796403"/>
            <a:ext cx="1764792" cy="1764792"/>
          </a:xfrm>
          <a:prstGeom prst="rect">
            <a:avLst/>
          </a:prstGeom>
        </p:spPr>
      </p:pic>
      <p:sp>
        <p:nvSpPr>
          <p:cNvPr id="30" name="CasetăText 29">
            <a:extLst>
              <a:ext uri="{FF2B5EF4-FFF2-40B4-BE49-F238E27FC236}">
                <a16:creationId xmlns:a16="http://schemas.microsoft.com/office/drawing/2014/main" id="{4D4AE3BA-A146-AE04-A73F-F2BA554C599A}"/>
              </a:ext>
            </a:extLst>
          </p:cNvPr>
          <p:cNvSpPr txBox="1"/>
          <p:nvPr/>
        </p:nvSpPr>
        <p:spPr>
          <a:xfrm>
            <a:off x="1666411" y="5656709"/>
            <a:ext cx="3350159" cy="923330"/>
          </a:xfrm>
          <a:prstGeom prst="rect">
            <a:avLst/>
          </a:prstGeom>
          <a:noFill/>
        </p:spPr>
        <p:txBody>
          <a:bodyPr wrap="square" lIns="91440" tIns="45720" rIns="91440" bIns="45720" anchor="t">
            <a:spAutoFit/>
          </a:bodyPr>
          <a:lstStyle/>
          <a:p>
            <a:pPr algn="ctr"/>
            <a:r>
              <a:rPr lang="en-US" b="0" i="0" dirty="0">
                <a:effectLst/>
              </a:rPr>
              <a:t>A photo of a Corgi dog riding a bike in Times Square. It is wearing sunglasses and a beach hat.</a:t>
            </a:r>
            <a:endParaRPr lang="en-US" dirty="0">
              <a:cs typeface="Calibri"/>
            </a:endParaRPr>
          </a:p>
        </p:txBody>
      </p:sp>
      <p:pic>
        <p:nvPicPr>
          <p:cNvPr id="32" name="Imagine 31" descr="O imagine care conține interior, câine, jucărie, păpușă&#10;&#10;Descriere generată automat">
            <a:extLst>
              <a:ext uri="{FF2B5EF4-FFF2-40B4-BE49-F238E27FC236}">
                <a16:creationId xmlns:a16="http://schemas.microsoft.com/office/drawing/2014/main" id="{F4DAD0B3-20AF-4981-72CF-A084130410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3372" y="3796403"/>
            <a:ext cx="1764792" cy="1764792"/>
          </a:xfrm>
          <a:prstGeom prst="rect">
            <a:avLst/>
          </a:prstGeom>
        </p:spPr>
      </p:pic>
      <p:sp>
        <p:nvSpPr>
          <p:cNvPr id="34" name="CasetăText 33">
            <a:extLst>
              <a:ext uri="{FF2B5EF4-FFF2-40B4-BE49-F238E27FC236}">
                <a16:creationId xmlns:a16="http://schemas.microsoft.com/office/drawing/2014/main" id="{C69CF827-CDA5-4302-5C82-069F7FF62431}"/>
              </a:ext>
            </a:extLst>
          </p:cNvPr>
          <p:cNvSpPr txBox="1"/>
          <p:nvPr/>
        </p:nvSpPr>
        <p:spPr>
          <a:xfrm>
            <a:off x="5387432" y="5656709"/>
            <a:ext cx="2176672" cy="646331"/>
          </a:xfrm>
          <a:prstGeom prst="rect">
            <a:avLst/>
          </a:prstGeom>
          <a:noFill/>
        </p:spPr>
        <p:txBody>
          <a:bodyPr wrap="square" lIns="91440" tIns="45720" rIns="91440" bIns="45720" anchor="t">
            <a:spAutoFit/>
          </a:bodyPr>
          <a:lstStyle/>
          <a:p>
            <a:pPr algn="ctr"/>
            <a:r>
              <a:rPr lang="en-US" dirty="0"/>
              <a:t>Pomeranian king with tiger soldiers.</a:t>
            </a:r>
          </a:p>
        </p:txBody>
      </p:sp>
      <p:pic>
        <p:nvPicPr>
          <p:cNvPr id="36" name="Imagine 35">
            <a:extLst>
              <a:ext uri="{FF2B5EF4-FFF2-40B4-BE49-F238E27FC236}">
                <a16:creationId xmlns:a16="http://schemas.microsoft.com/office/drawing/2014/main" id="{33847D71-21B8-F268-81BE-9C7CE6C64C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3477" y="3794678"/>
            <a:ext cx="1762522" cy="1762522"/>
          </a:xfrm>
          <a:prstGeom prst="rect">
            <a:avLst/>
          </a:prstGeom>
        </p:spPr>
      </p:pic>
      <p:sp>
        <p:nvSpPr>
          <p:cNvPr id="38" name="CasetăText 37">
            <a:extLst>
              <a:ext uri="{FF2B5EF4-FFF2-40B4-BE49-F238E27FC236}">
                <a16:creationId xmlns:a16="http://schemas.microsoft.com/office/drawing/2014/main" id="{6259DC0B-D2B4-C45E-572D-6B896C9B5498}"/>
              </a:ext>
            </a:extLst>
          </p:cNvPr>
          <p:cNvSpPr txBox="1"/>
          <p:nvPr/>
        </p:nvSpPr>
        <p:spPr>
          <a:xfrm>
            <a:off x="9035205" y="5599748"/>
            <a:ext cx="2835136" cy="646331"/>
          </a:xfrm>
          <a:prstGeom prst="rect">
            <a:avLst/>
          </a:prstGeom>
          <a:noFill/>
        </p:spPr>
        <p:txBody>
          <a:bodyPr wrap="square" lIns="91440" tIns="45720" rIns="91440" bIns="45720" anchor="t">
            <a:spAutoFit/>
          </a:bodyPr>
          <a:lstStyle/>
          <a:p>
            <a:pPr algn="ctr"/>
            <a:r>
              <a:rPr lang="en-US" dirty="0"/>
              <a:t>A transparent sculpture of a duck made out of glass. </a:t>
            </a:r>
            <a:endParaRPr lang="en-US" dirty="0">
              <a:cs typeface="Calibri"/>
            </a:endParaRPr>
          </a:p>
        </p:txBody>
      </p:sp>
      <p:sp>
        <p:nvSpPr>
          <p:cNvPr id="2" name="TextBox 1">
            <a:extLst>
              <a:ext uri="{FF2B5EF4-FFF2-40B4-BE49-F238E27FC236}">
                <a16:creationId xmlns:a16="http://schemas.microsoft.com/office/drawing/2014/main" id="{0F514807-08B8-4198-0701-23C08F26DBE3}"/>
              </a:ext>
            </a:extLst>
          </p:cNvPr>
          <p:cNvSpPr txBox="1"/>
          <p:nvPr/>
        </p:nvSpPr>
        <p:spPr>
          <a:xfrm>
            <a:off x="459036" y="1817782"/>
            <a:ext cx="1207265"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dirty="0">
                <a:cs typeface="Calibri"/>
              </a:rPr>
              <a:t>GLIDE</a:t>
            </a:r>
            <a:endParaRPr lang="en-US" sz="2000">
              <a:cs typeface="Calibri"/>
            </a:endParaRPr>
          </a:p>
        </p:txBody>
      </p:sp>
      <p:sp>
        <p:nvSpPr>
          <p:cNvPr id="3" name="TextBox 2">
            <a:extLst>
              <a:ext uri="{FF2B5EF4-FFF2-40B4-BE49-F238E27FC236}">
                <a16:creationId xmlns:a16="http://schemas.microsoft.com/office/drawing/2014/main" id="{52215347-250E-ED9A-8D29-E99ADF6A065B}"/>
              </a:ext>
            </a:extLst>
          </p:cNvPr>
          <p:cNvSpPr txBox="1"/>
          <p:nvPr/>
        </p:nvSpPr>
        <p:spPr>
          <a:xfrm>
            <a:off x="459036" y="4475601"/>
            <a:ext cx="1207265"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000" dirty="0">
                <a:cs typeface="Calibri"/>
              </a:rPr>
              <a:t>IMAGEN</a:t>
            </a:r>
            <a:endParaRPr lang="en-US" dirty="0"/>
          </a:p>
        </p:txBody>
      </p:sp>
    </p:spTree>
    <p:extLst>
      <p:ext uri="{BB962C8B-B14F-4D97-AF65-F5344CB8AC3E}">
        <p14:creationId xmlns:p14="http://schemas.microsoft.com/office/powerpoint/2010/main" val="204626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30" grpId="0"/>
      <p:bldP spid="34"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8AA9F3F7-F003-425B-41F6-6CC607A00583}"/>
              </a:ext>
            </a:extLst>
          </p:cNvPr>
          <p:cNvSpPr>
            <a:spLocks noGrp="1"/>
          </p:cNvSpPr>
          <p:nvPr>
            <p:ph idx="1"/>
          </p:nvPr>
        </p:nvSpPr>
        <p:spPr>
          <a:xfrm>
            <a:off x="838200" y="1825625"/>
            <a:ext cx="10515600" cy="2865645"/>
          </a:xfrm>
        </p:spPr>
        <p:txBody>
          <a:bodyPr vert="horz" lIns="91440" tIns="45720" rIns="91440" bIns="45720" rtlCol="0" anchor="t">
            <a:normAutofit fontScale="92500" lnSpcReduction="20000"/>
          </a:bodyPr>
          <a:lstStyle/>
          <a:p>
            <a:pPr marL="514350" indent="-514350">
              <a:buFont typeface="+mj-lt"/>
              <a:buAutoNum type="arabicPeriod"/>
            </a:pPr>
            <a:r>
              <a:rPr lang="en-US" dirty="0">
                <a:cs typeface="Calibri"/>
              </a:rPr>
              <a:t>Motivation</a:t>
            </a:r>
          </a:p>
          <a:p>
            <a:pPr marL="514350" indent="-514350">
              <a:buFont typeface="+mj-lt"/>
              <a:buAutoNum type="arabicPeriod"/>
            </a:pPr>
            <a:r>
              <a:rPr lang="en-US" dirty="0">
                <a:solidFill>
                  <a:schemeClr val="accent5">
                    <a:lumMod val="75000"/>
                  </a:schemeClr>
                </a:solidFill>
                <a:cs typeface="Calibri"/>
              </a:rPr>
              <a:t>High-level overview</a:t>
            </a:r>
            <a:endParaRPr lang="en-US" dirty="0">
              <a:solidFill>
                <a:schemeClr val="accent5">
                  <a:lumMod val="75000"/>
                </a:schemeClr>
              </a:solidFill>
            </a:endParaRPr>
          </a:p>
          <a:p>
            <a:pPr marL="514350" indent="-514350">
              <a:buAutoNum type="arabicPeriod"/>
            </a:pPr>
            <a:r>
              <a:rPr lang="en-US" dirty="0">
                <a:solidFill>
                  <a:schemeClr val="bg2">
                    <a:lumMod val="75000"/>
                  </a:schemeClr>
                </a:solidFill>
              </a:rPr>
              <a:t>Denoising diffusion probabilistic models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Noise Conditioned Score Network</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Stochastic Differential Equations</a:t>
            </a:r>
            <a:endParaRPr lang="en-US" dirty="0">
              <a:solidFill>
                <a:schemeClr val="bg2">
                  <a:lumMod val="75000"/>
                </a:schemeClr>
              </a:solidFill>
              <a:cs typeface="Calibri" panose="020F0502020204030204"/>
            </a:endParaRPr>
          </a:p>
          <a:p>
            <a:pPr marL="514350" indent="-514350">
              <a:buFont typeface="+mj-lt"/>
              <a:buAutoNum type="arabicPeriod"/>
            </a:pPr>
            <a:r>
              <a:rPr lang="en-US" dirty="0">
                <a:solidFill>
                  <a:schemeClr val="bg2">
                    <a:lumMod val="75000"/>
                  </a:schemeClr>
                </a:solidFill>
              </a:rPr>
              <a:t>Conditional Generation</a:t>
            </a:r>
          </a:p>
          <a:p>
            <a:pPr marL="514350" indent="-514350">
              <a:buFont typeface="+mj-lt"/>
              <a:buAutoNum type="arabicPeriod"/>
            </a:pPr>
            <a:r>
              <a:rPr lang="en-US" dirty="0">
                <a:solidFill>
                  <a:schemeClr val="bg2">
                    <a:lumMod val="75000"/>
                  </a:schemeClr>
                </a:solidFill>
                <a:cs typeface="Calibri" panose="020F0502020204030204"/>
              </a:rPr>
              <a:t>Research directions</a:t>
            </a:r>
          </a:p>
        </p:txBody>
      </p:sp>
      <p:sp>
        <p:nvSpPr>
          <p:cNvPr id="6" name="Titlu 1">
            <a:extLst>
              <a:ext uri="{FF2B5EF4-FFF2-40B4-BE49-F238E27FC236}">
                <a16:creationId xmlns:a16="http://schemas.microsoft.com/office/drawing/2014/main" id="{F06E2525-3110-04F7-E14D-9C77B8C7C7AD}"/>
              </a:ext>
            </a:extLst>
          </p:cNvPr>
          <p:cNvSpPr txBox="1">
            <a:spLocks/>
          </p:cNvSpPr>
          <p:nvPr/>
        </p:nvSpPr>
        <p:spPr>
          <a:xfrm>
            <a:off x="838198" y="-355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Outline</a:t>
            </a:r>
          </a:p>
        </p:txBody>
      </p:sp>
    </p:spTree>
    <p:extLst>
      <p:ext uri="{BB962C8B-B14F-4D97-AF65-F5344CB8AC3E}">
        <p14:creationId xmlns:p14="http://schemas.microsoft.com/office/powerpoint/2010/main" val="243564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2A9E-BFA4-27C2-D3D6-4B57DEBE0048}"/>
              </a:ext>
            </a:extLst>
          </p:cNvPr>
          <p:cNvSpPr>
            <a:spLocks noGrp="1"/>
          </p:cNvSpPr>
          <p:nvPr>
            <p:ph type="title"/>
          </p:nvPr>
        </p:nvSpPr>
        <p:spPr>
          <a:xfrm>
            <a:off x="838200" y="193675"/>
            <a:ext cx="10515600" cy="1325563"/>
          </a:xfrm>
        </p:spPr>
        <p:txBody>
          <a:bodyPr/>
          <a:lstStyle/>
          <a:p>
            <a:r>
              <a:rPr lang="en-US" sz="3600" dirty="0">
                <a:ea typeface="+mj-lt"/>
                <a:cs typeface="+mj-lt"/>
              </a:rPr>
              <a:t>High-level</a:t>
            </a:r>
            <a:r>
              <a:rPr lang="en-US" dirty="0">
                <a:ea typeface="+mj-lt"/>
                <a:cs typeface="+mj-lt"/>
              </a:rPr>
              <a:t> overview</a:t>
            </a:r>
          </a:p>
        </p:txBody>
      </p:sp>
      <p:sp>
        <p:nvSpPr>
          <p:cNvPr id="3" name="Content Placeholder 2">
            <a:extLst>
              <a:ext uri="{FF2B5EF4-FFF2-40B4-BE49-F238E27FC236}">
                <a16:creationId xmlns:a16="http://schemas.microsoft.com/office/drawing/2014/main" id="{BA6517C5-9254-F3AA-F8EB-61F9D7568301}"/>
              </a:ext>
            </a:extLst>
          </p:cNvPr>
          <p:cNvSpPr>
            <a:spLocks noGrp="1"/>
          </p:cNvSpPr>
          <p:nvPr>
            <p:ph idx="1"/>
          </p:nvPr>
        </p:nvSpPr>
        <p:spPr>
          <a:xfrm>
            <a:off x="838200" y="1519238"/>
            <a:ext cx="10515600" cy="3089275"/>
          </a:xfrm>
        </p:spPr>
        <p:txBody>
          <a:bodyPr vert="horz" lIns="91440" tIns="45720" rIns="91440" bIns="45720" rtlCol="0" anchor="t">
            <a:normAutofit/>
          </a:bodyPr>
          <a:lstStyle/>
          <a:p>
            <a:r>
              <a:rPr lang="en-US" dirty="0">
                <a:cs typeface="Calibri"/>
              </a:rPr>
              <a:t>Diffusion models are probabilistic models used for generation.</a:t>
            </a:r>
          </a:p>
          <a:p>
            <a:r>
              <a:rPr lang="en-US" dirty="0">
                <a:cs typeface="Calibri"/>
              </a:rPr>
              <a:t>They involve reversing the process of gradually degrading the data.</a:t>
            </a:r>
          </a:p>
          <a:p>
            <a:r>
              <a:rPr lang="en-US" dirty="0">
                <a:cs typeface="Calibri"/>
              </a:rPr>
              <a:t>Consist of two processes:</a:t>
            </a:r>
          </a:p>
          <a:p>
            <a:pPr lvl="1">
              <a:buFont typeface="Wingdings" panose="020B0604020202020204" pitchFamily="34" charset="0"/>
              <a:buChar char="Ø"/>
            </a:pPr>
            <a:r>
              <a:rPr lang="en-US" dirty="0">
                <a:cs typeface="Calibri"/>
              </a:rPr>
              <a:t> The forward process: data is progressively destroyed by adding noise across multiple time steps.</a:t>
            </a:r>
          </a:p>
          <a:p>
            <a:pPr lvl="1">
              <a:buFont typeface="Wingdings" panose="020B0604020202020204" pitchFamily="34" charset="0"/>
              <a:buChar char="Ø"/>
            </a:pPr>
            <a:r>
              <a:rPr lang="en-US" dirty="0">
                <a:cs typeface="Calibri"/>
              </a:rPr>
              <a:t> The reverse process: using a neural network, noise is sequentially removed to obtain the original data.</a:t>
            </a:r>
          </a:p>
        </p:txBody>
      </p:sp>
      <p:pic>
        <p:nvPicPr>
          <p:cNvPr id="5" name="Imagine 4" descr="O imagine care conține cer, diferit, colorat, linie&#10;&#10;Descriere generată automat">
            <a:extLst>
              <a:ext uri="{FF2B5EF4-FFF2-40B4-BE49-F238E27FC236}">
                <a16:creationId xmlns:a16="http://schemas.microsoft.com/office/drawing/2014/main" id="{5A11CB69-D8DE-0017-D107-EE5FEE75DF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65347" y="4841794"/>
            <a:ext cx="2413000" cy="1809751"/>
          </a:xfrm>
          <a:prstGeom prst="rect">
            <a:avLst/>
          </a:prstGeom>
        </p:spPr>
      </p:pic>
      <p:cxnSp>
        <p:nvCxnSpPr>
          <p:cNvPr id="9" name="Conector drept cu săgeată 8">
            <a:extLst>
              <a:ext uri="{FF2B5EF4-FFF2-40B4-BE49-F238E27FC236}">
                <a16:creationId xmlns:a16="http://schemas.microsoft.com/office/drawing/2014/main" id="{796F392B-E5A1-D7D0-98B5-26752D362145}"/>
              </a:ext>
            </a:extLst>
          </p:cNvPr>
          <p:cNvCxnSpPr>
            <a:cxnSpLocks/>
          </p:cNvCxnSpPr>
          <p:nvPr/>
        </p:nvCxnSpPr>
        <p:spPr>
          <a:xfrm flipV="1">
            <a:off x="4329120" y="4657962"/>
            <a:ext cx="0" cy="2043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ector drept cu săgeată 11">
            <a:extLst>
              <a:ext uri="{FF2B5EF4-FFF2-40B4-BE49-F238E27FC236}">
                <a16:creationId xmlns:a16="http://schemas.microsoft.com/office/drawing/2014/main" id="{C402D799-E5E8-2465-AEC3-34D78EE30555}"/>
              </a:ext>
            </a:extLst>
          </p:cNvPr>
          <p:cNvCxnSpPr>
            <a:cxnSpLocks/>
          </p:cNvCxnSpPr>
          <p:nvPr/>
        </p:nvCxnSpPr>
        <p:spPr>
          <a:xfrm flipV="1">
            <a:off x="7862883" y="4657962"/>
            <a:ext cx="0" cy="2043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Schemă logică: conector 13">
            <a:extLst>
              <a:ext uri="{FF2B5EF4-FFF2-40B4-BE49-F238E27FC236}">
                <a16:creationId xmlns:a16="http://schemas.microsoft.com/office/drawing/2014/main" id="{E09B8EFC-5619-418E-B47B-2BF4E78BAA39}"/>
              </a:ext>
            </a:extLst>
          </p:cNvPr>
          <p:cNvSpPr/>
          <p:nvPr/>
        </p:nvSpPr>
        <p:spPr>
          <a:xfrm flipH="1" flipV="1">
            <a:off x="4284833" y="6108143"/>
            <a:ext cx="91895" cy="9144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chemă logică: conector 29">
            <a:extLst>
              <a:ext uri="{FF2B5EF4-FFF2-40B4-BE49-F238E27FC236}">
                <a16:creationId xmlns:a16="http://schemas.microsoft.com/office/drawing/2014/main" id="{00E60022-081F-8DBB-CC23-31B809317B2F}"/>
              </a:ext>
            </a:extLst>
          </p:cNvPr>
          <p:cNvSpPr/>
          <p:nvPr/>
        </p:nvSpPr>
        <p:spPr>
          <a:xfrm flipH="1" flipV="1">
            <a:off x="7815275" y="5700950"/>
            <a:ext cx="91895" cy="9144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onector: curbat 31">
            <a:extLst>
              <a:ext uri="{FF2B5EF4-FFF2-40B4-BE49-F238E27FC236}">
                <a16:creationId xmlns:a16="http://schemas.microsoft.com/office/drawing/2014/main" id="{1ACDA42B-4EA0-A3D3-3CA1-CE7339D98B90}"/>
              </a:ext>
            </a:extLst>
          </p:cNvPr>
          <p:cNvCxnSpPr>
            <a:cxnSpLocks/>
            <a:stCxn id="14" idx="1"/>
            <a:endCxn id="30" idx="7"/>
          </p:cNvCxnSpPr>
          <p:nvPr/>
        </p:nvCxnSpPr>
        <p:spPr>
          <a:xfrm rot="5400000" flipH="1" flipV="1">
            <a:off x="5892404" y="4249864"/>
            <a:ext cx="407193" cy="3465463"/>
          </a:xfrm>
          <a:prstGeom prst="curvedConnector3">
            <a:avLst>
              <a:gd name="adj1" fmla="val -874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ector: curbat 32">
            <a:extLst>
              <a:ext uri="{FF2B5EF4-FFF2-40B4-BE49-F238E27FC236}">
                <a16:creationId xmlns:a16="http://schemas.microsoft.com/office/drawing/2014/main" id="{36F36EA9-0811-4C3B-F349-16889EA29929}"/>
              </a:ext>
            </a:extLst>
          </p:cNvPr>
          <p:cNvCxnSpPr>
            <a:cxnSpLocks/>
            <a:stCxn id="30" idx="7"/>
            <a:endCxn id="14" idx="3"/>
          </p:cNvCxnSpPr>
          <p:nvPr/>
        </p:nvCxnSpPr>
        <p:spPr>
          <a:xfrm rot="5400000">
            <a:off x="5924735" y="4217535"/>
            <a:ext cx="342535" cy="3465463"/>
          </a:xfrm>
          <a:prstGeom prst="curvedConnector3">
            <a:avLst>
              <a:gd name="adj1" fmla="val -83475"/>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CasetăText 37">
            <a:extLst>
              <a:ext uri="{FF2B5EF4-FFF2-40B4-BE49-F238E27FC236}">
                <a16:creationId xmlns:a16="http://schemas.microsoft.com/office/drawing/2014/main" id="{FC9D5885-3A9D-CF14-8902-E39BFB93D2BD}"/>
              </a:ext>
            </a:extLst>
          </p:cNvPr>
          <p:cNvSpPr txBox="1"/>
          <p:nvPr/>
        </p:nvSpPr>
        <p:spPr>
          <a:xfrm>
            <a:off x="5586405" y="6121535"/>
            <a:ext cx="1200150" cy="369332"/>
          </a:xfrm>
          <a:prstGeom prst="rect">
            <a:avLst/>
          </a:prstGeom>
          <a:noFill/>
        </p:spPr>
        <p:txBody>
          <a:bodyPr wrap="square" rtlCol="0">
            <a:spAutoFit/>
          </a:bodyPr>
          <a:lstStyle/>
          <a:p>
            <a:r>
              <a:rPr lang="en-US" dirty="0"/>
              <a:t>forward</a:t>
            </a:r>
          </a:p>
        </p:txBody>
      </p:sp>
      <p:sp>
        <p:nvSpPr>
          <p:cNvPr id="39" name="CasetăText 38">
            <a:extLst>
              <a:ext uri="{FF2B5EF4-FFF2-40B4-BE49-F238E27FC236}">
                <a16:creationId xmlns:a16="http://schemas.microsoft.com/office/drawing/2014/main" id="{C47AB63F-8DA2-D9E3-23D9-AC4059284921}"/>
              </a:ext>
            </a:extLst>
          </p:cNvPr>
          <p:cNvSpPr txBox="1"/>
          <p:nvPr/>
        </p:nvSpPr>
        <p:spPr>
          <a:xfrm>
            <a:off x="5638800" y="5154096"/>
            <a:ext cx="914400" cy="369332"/>
          </a:xfrm>
          <a:prstGeom prst="rect">
            <a:avLst/>
          </a:prstGeom>
          <a:noFill/>
        </p:spPr>
        <p:txBody>
          <a:bodyPr wrap="square" rtlCol="0">
            <a:spAutoFit/>
          </a:bodyPr>
          <a:lstStyle/>
          <a:p>
            <a:r>
              <a:rPr lang="en-US" dirty="0"/>
              <a:t>reverse</a:t>
            </a:r>
          </a:p>
        </p:txBody>
      </p:sp>
      <p:sp>
        <p:nvSpPr>
          <p:cNvPr id="49" name="CasetăText 48">
            <a:extLst>
              <a:ext uri="{FF2B5EF4-FFF2-40B4-BE49-F238E27FC236}">
                <a16:creationId xmlns:a16="http://schemas.microsoft.com/office/drawing/2014/main" id="{C9F3D09A-6E6D-A2F8-D667-3D80F8FE7283}"/>
              </a:ext>
            </a:extLst>
          </p:cNvPr>
          <p:cNvSpPr txBox="1"/>
          <p:nvPr/>
        </p:nvSpPr>
        <p:spPr>
          <a:xfrm rot="5400000">
            <a:off x="8621714" y="5661778"/>
            <a:ext cx="2008108" cy="369332"/>
          </a:xfrm>
          <a:prstGeom prst="rect">
            <a:avLst/>
          </a:prstGeom>
          <a:noFill/>
        </p:spPr>
        <p:txBody>
          <a:bodyPr wrap="square" rtlCol="0">
            <a:spAutoFit/>
          </a:bodyPr>
          <a:lstStyle/>
          <a:p>
            <a:r>
              <a:rPr lang="en-US" dirty="0"/>
              <a:t>Standard Gaussian</a:t>
            </a:r>
          </a:p>
        </p:txBody>
      </p:sp>
      <p:sp>
        <p:nvSpPr>
          <p:cNvPr id="73" name="CasetăText 72">
            <a:extLst>
              <a:ext uri="{FF2B5EF4-FFF2-40B4-BE49-F238E27FC236}">
                <a16:creationId xmlns:a16="http://schemas.microsoft.com/office/drawing/2014/main" id="{3B0CD2B0-555C-3102-8326-1CC67383E127}"/>
              </a:ext>
            </a:extLst>
          </p:cNvPr>
          <p:cNvSpPr txBox="1"/>
          <p:nvPr/>
        </p:nvSpPr>
        <p:spPr>
          <a:xfrm rot="16200000">
            <a:off x="1661343" y="5562600"/>
            <a:ext cx="1809752" cy="369332"/>
          </a:xfrm>
          <a:prstGeom prst="rect">
            <a:avLst/>
          </a:prstGeom>
          <a:noFill/>
        </p:spPr>
        <p:txBody>
          <a:bodyPr wrap="square" rtlCol="0">
            <a:spAutoFit/>
          </a:bodyPr>
          <a:lstStyle/>
          <a:p>
            <a:r>
              <a:rPr lang="en-US" dirty="0"/>
              <a:t>Data distribution</a:t>
            </a:r>
          </a:p>
        </p:txBody>
      </p:sp>
      <p:pic>
        <p:nvPicPr>
          <p:cNvPr id="75" name="Imagine 74" descr="O imagine care conține cer, lampă, colorat, linie&#10;&#10;Descriere generată automat">
            <a:extLst>
              <a:ext uri="{FF2B5EF4-FFF2-40B4-BE49-F238E27FC236}">
                <a16:creationId xmlns:a16="http://schemas.microsoft.com/office/drawing/2014/main" id="{AB9BED20-6F92-909B-1E1F-A2A72059B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663804" y="4992288"/>
            <a:ext cx="2011683" cy="1508762"/>
          </a:xfrm>
          <a:prstGeom prst="rect">
            <a:avLst/>
          </a:prstGeom>
        </p:spPr>
      </p:pic>
    </p:spTree>
    <p:custDataLst>
      <p:tags r:id="rId1"/>
    </p:custDataLst>
    <p:extLst>
      <p:ext uri="{BB962C8B-B14F-4D97-AF65-F5344CB8AC3E}">
        <p14:creationId xmlns:p14="http://schemas.microsoft.com/office/powerpoint/2010/main" val="278885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 grpId="0" animBg="1"/>
      <p:bldP spid="38" grpId="0"/>
      <p:bldP spid="39" grpId="0"/>
      <p:bldP spid="49" grpId="0"/>
      <p:bldP spid="7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10.4"/>
</p:tagLst>
</file>

<file path=ppt/tags/tag10.xml><?xml version="1.0" encoding="utf-8"?>
<p:tagLst xmlns:a="http://schemas.openxmlformats.org/drawingml/2006/main" xmlns:r="http://schemas.openxmlformats.org/officeDocument/2006/relationships" xmlns:p="http://schemas.openxmlformats.org/presentationml/2006/main">
  <p:tag name="TIMING" val="|20.6|3.9"/>
</p:tagLst>
</file>

<file path=ppt/tags/tag11.xml><?xml version="1.0" encoding="utf-8"?>
<p:tagLst xmlns:a="http://schemas.openxmlformats.org/drawingml/2006/main" xmlns:r="http://schemas.openxmlformats.org/officeDocument/2006/relationships" xmlns:p="http://schemas.openxmlformats.org/presentationml/2006/main">
  <p:tag name="TIMING" val="|12.6|7.7"/>
</p:tagLst>
</file>

<file path=ppt/tags/tag12.xml><?xml version="1.0" encoding="utf-8"?>
<p:tagLst xmlns:a="http://schemas.openxmlformats.org/drawingml/2006/main" xmlns:r="http://schemas.openxmlformats.org/officeDocument/2006/relationships" xmlns:p="http://schemas.openxmlformats.org/presentationml/2006/main">
  <p:tag name="TIMING" val="|11.2|4.6|8.2"/>
</p:tagLst>
</file>

<file path=ppt/tags/tag13.xml><?xml version="1.0" encoding="utf-8"?>
<p:tagLst xmlns:a="http://schemas.openxmlformats.org/drawingml/2006/main" xmlns:r="http://schemas.openxmlformats.org/officeDocument/2006/relationships" xmlns:p="http://schemas.openxmlformats.org/presentationml/2006/main">
  <p:tag name="TIMING" val="|1.2|6.9"/>
</p:tagLst>
</file>

<file path=ppt/tags/tag14.xml><?xml version="1.0" encoding="utf-8"?>
<p:tagLst xmlns:a="http://schemas.openxmlformats.org/drawingml/2006/main" xmlns:r="http://schemas.openxmlformats.org/officeDocument/2006/relationships" xmlns:p="http://schemas.openxmlformats.org/presentationml/2006/main">
  <p:tag name="TIMING" val="|0.4|9.8"/>
</p:tagLst>
</file>

<file path=ppt/tags/tag15.xml><?xml version="1.0" encoding="utf-8"?>
<p:tagLst xmlns:a="http://schemas.openxmlformats.org/drawingml/2006/main" xmlns:r="http://schemas.openxmlformats.org/officeDocument/2006/relationships" xmlns:p="http://schemas.openxmlformats.org/presentationml/2006/main">
  <p:tag name="TIMING" val="|5.7|3.7|2.4"/>
</p:tagLst>
</file>

<file path=ppt/tags/tag16.xml><?xml version="1.0" encoding="utf-8"?>
<p:tagLst xmlns:a="http://schemas.openxmlformats.org/drawingml/2006/main" xmlns:r="http://schemas.openxmlformats.org/officeDocument/2006/relationships" xmlns:p="http://schemas.openxmlformats.org/presentationml/2006/main">
  <p:tag name="TIMING" val="|4.3|8.1|4.5"/>
</p:tagLst>
</file>

<file path=ppt/tags/tag17.xml><?xml version="1.0" encoding="utf-8"?>
<p:tagLst xmlns:a="http://schemas.openxmlformats.org/drawingml/2006/main" xmlns:r="http://schemas.openxmlformats.org/officeDocument/2006/relationships" xmlns:p="http://schemas.openxmlformats.org/presentationml/2006/main">
  <p:tag name="TIMING" val="|1.4|4|2.3|3.4|2.1|3|7.9"/>
</p:tagLst>
</file>

<file path=ppt/tags/tag18.xml><?xml version="1.0" encoding="utf-8"?>
<p:tagLst xmlns:a="http://schemas.openxmlformats.org/drawingml/2006/main" xmlns:r="http://schemas.openxmlformats.org/officeDocument/2006/relationships" xmlns:p="http://schemas.openxmlformats.org/presentationml/2006/main">
  <p:tag name="TIMING" val="|10.7|5.2|16.4"/>
</p:tagLst>
</file>

<file path=ppt/tags/tag19.xml><?xml version="1.0" encoding="utf-8"?>
<p:tagLst xmlns:a="http://schemas.openxmlformats.org/drawingml/2006/main" xmlns:r="http://schemas.openxmlformats.org/officeDocument/2006/relationships" xmlns:p="http://schemas.openxmlformats.org/presentationml/2006/main">
  <p:tag name="TIMING" val="|1.5|4.1|6.4|6.5|4.5"/>
</p:tagLst>
</file>

<file path=ppt/tags/tag2.xml><?xml version="1.0" encoding="utf-8"?>
<p:tagLst xmlns:a="http://schemas.openxmlformats.org/drawingml/2006/main" xmlns:r="http://schemas.openxmlformats.org/officeDocument/2006/relationships" xmlns:p="http://schemas.openxmlformats.org/presentationml/2006/main">
  <p:tag name="TIMING" val="|8.3"/>
</p:tagLst>
</file>

<file path=ppt/tags/tag20.xml><?xml version="1.0" encoding="utf-8"?>
<p:tagLst xmlns:a="http://schemas.openxmlformats.org/drawingml/2006/main" xmlns:r="http://schemas.openxmlformats.org/officeDocument/2006/relationships" xmlns:p="http://schemas.openxmlformats.org/presentationml/2006/main">
  <p:tag name="TIMING" val="|1.2|6.8|6.3|6.1"/>
</p:tagLst>
</file>

<file path=ppt/tags/tag21.xml><?xml version="1.0" encoding="utf-8"?>
<p:tagLst xmlns:a="http://schemas.openxmlformats.org/drawingml/2006/main" xmlns:r="http://schemas.openxmlformats.org/officeDocument/2006/relationships" xmlns:p="http://schemas.openxmlformats.org/presentationml/2006/main">
  <p:tag name="TIMING" val="|32.6|12.3"/>
</p:tagLst>
</file>

<file path=ppt/tags/tag22.xml><?xml version="1.0" encoding="utf-8"?>
<p:tagLst xmlns:a="http://schemas.openxmlformats.org/drawingml/2006/main" xmlns:r="http://schemas.openxmlformats.org/officeDocument/2006/relationships" xmlns:p="http://schemas.openxmlformats.org/presentationml/2006/main">
  <p:tag name="TIMING" val="|12.1|6.8"/>
</p:tagLst>
</file>

<file path=ppt/tags/tag23.xml><?xml version="1.0" encoding="utf-8"?>
<p:tagLst xmlns:a="http://schemas.openxmlformats.org/drawingml/2006/main" xmlns:r="http://schemas.openxmlformats.org/officeDocument/2006/relationships" xmlns:p="http://schemas.openxmlformats.org/presentationml/2006/main">
  <p:tag name="TIMING" val="|9.5|1.8|8.6|4.7"/>
</p:tagLst>
</file>

<file path=ppt/tags/tag24.xml><?xml version="1.0" encoding="utf-8"?>
<p:tagLst xmlns:a="http://schemas.openxmlformats.org/drawingml/2006/main" xmlns:r="http://schemas.openxmlformats.org/officeDocument/2006/relationships" xmlns:p="http://schemas.openxmlformats.org/presentationml/2006/main">
  <p:tag name="TIMING" val="|5.3|5.4|2.6|5.2"/>
</p:tagLst>
</file>

<file path=ppt/tags/tag25.xml><?xml version="1.0" encoding="utf-8"?>
<p:tagLst xmlns:a="http://schemas.openxmlformats.org/drawingml/2006/main" xmlns:r="http://schemas.openxmlformats.org/officeDocument/2006/relationships" xmlns:p="http://schemas.openxmlformats.org/presentationml/2006/main">
  <p:tag name="TIMING" val="|12.5|13.2"/>
</p:tagLst>
</file>

<file path=ppt/tags/tag26.xml><?xml version="1.0" encoding="utf-8"?>
<p:tagLst xmlns:a="http://schemas.openxmlformats.org/drawingml/2006/main" xmlns:r="http://schemas.openxmlformats.org/officeDocument/2006/relationships" xmlns:p="http://schemas.openxmlformats.org/presentationml/2006/main">
  <p:tag name="TIMING" val="|0.3|7.3|7.1|6"/>
</p:tagLst>
</file>

<file path=ppt/tags/tag27.xml><?xml version="1.0" encoding="utf-8"?>
<p:tagLst xmlns:a="http://schemas.openxmlformats.org/drawingml/2006/main" xmlns:r="http://schemas.openxmlformats.org/officeDocument/2006/relationships" xmlns:p="http://schemas.openxmlformats.org/presentationml/2006/main">
  <p:tag name="TIMING" val="|3.8|8.9|3.6|3.7|10.2"/>
</p:tagLst>
</file>

<file path=ppt/tags/tag28.xml><?xml version="1.0" encoding="utf-8"?>
<p:tagLst xmlns:a="http://schemas.openxmlformats.org/drawingml/2006/main" xmlns:r="http://schemas.openxmlformats.org/officeDocument/2006/relationships" xmlns:p="http://schemas.openxmlformats.org/presentationml/2006/main">
  <p:tag name="TIMING" val="|5.7|7.9|12.6"/>
</p:tagLst>
</file>

<file path=ppt/tags/tag29.xml><?xml version="1.0" encoding="utf-8"?>
<p:tagLst xmlns:a="http://schemas.openxmlformats.org/drawingml/2006/main" xmlns:r="http://schemas.openxmlformats.org/officeDocument/2006/relationships" xmlns:p="http://schemas.openxmlformats.org/presentationml/2006/main">
  <p:tag name="TIMING" val="|1.7|27.6"/>
</p:tagLst>
</file>

<file path=ppt/tags/tag3.xml><?xml version="1.0" encoding="utf-8"?>
<p:tagLst xmlns:a="http://schemas.openxmlformats.org/drawingml/2006/main" xmlns:r="http://schemas.openxmlformats.org/officeDocument/2006/relationships" xmlns:p="http://schemas.openxmlformats.org/presentationml/2006/main">
  <p:tag name="TIMING" val="|6|5.1|8.9|5.5"/>
</p:tagLst>
</file>

<file path=ppt/tags/tag30.xml><?xml version="1.0" encoding="utf-8"?>
<p:tagLst xmlns:a="http://schemas.openxmlformats.org/drawingml/2006/main" xmlns:r="http://schemas.openxmlformats.org/officeDocument/2006/relationships" xmlns:p="http://schemas.openxmlformats.org/presentationml/2006/main">
  <p:tag name="TIMING" val="|0.2|9.3|10.6"/>
</p:tagLst>
</file>

<file path=ppt/tags/tag31.xml><?xml version="1.0" encoding="utf-8"?>
<p:tagLst xmlns:a="http://schemas.openxmlformats.org/drawingml/2006/main" xmlns:r="http://schemas.openxmlformats.org/officeDocument/2006/relationships" xmlns:p="http://schemas.openxmlformats.org/presentationml/2006/main">
  <p:tag name="TIMING" val="|4.8|4.6|5.2|3.9|7|6.2|3.8|6.4|6.3|8.2|6.4"/>
</p:tagLst>
</file>

<file path=ppt/tags/tag32.xml><?xml version="1.0" encoding="utf-8"?>
<p:tagLst xmlns:a="http://schemas.openxmlformats.org/drawingml/2006/main" xmlns:r="http://schemas.openxmlformats.org/officeDocument/2006/relationships" xmlns:p="http://schemas.openxmlformats.org/presentationml/2006/main">
  <p:tag name="TIMING" val="|7.5|7.8|12.9"/>
</p:tagLst>
</file>

<file path=ppt/tags/tag33.xml><?xml version="1.0" encoding="utf-8"?>
<p:tagLst xmlns:a="http://schemas.openxmlformats.org/drawingml/2006/main" xmlns:r="http://schemas.openxmlformats.org/officeDocument/2006/relationships" xmlns:p="http://schemas.openxmlformats.org/presentationml/2006/main">
  <p:tag name="TIMING" val="|0.2|8.9|5.6"/>
</p:tagLst>
</file>

<file path=ppt/tags/tag34.xml><?xml version="1.0" encoding="utf-8"?>
<p:tagLst xmlns:a="http://schemas.openxmlformats.org/drawingml/2006/main" xmlns:r="http://schemas.openxmlformats.org/officeDocument/2006/relationships" xmlns:p="http://schemas.openxmlformats.org/presentationml/2006/main">
  <p:tag name="TIMING" val="|4.1|6.9|5.6"/>
</p:tagLst>
</file>

<file path=ppt/tags/tag35.xml><?xml version="1.0" encoding="utf-8"?>
<p:tagLst xmlns:a="http://schemas.openxmlformats.org/drawingml/2006/main" xmlns:r="http://schemas.openxmlformats.org/officeDocument/2006/relationships" xmlns:p="http://schemas.openxmlformats.org/presentationml/2006/main">
  <p:tag name="TIMING" val="|7|23.9|7.6"/>
</p:tagLst>
</file>

<file path=ppt/tags/tag36.xml><?xml version="1.0" encoding="utf-8"?>
<p:tagLst xmlns:a="http://schemas.openxmlformats.org/drawingml/2006/main" xmlns:r="http://schemas.openxmlformats.org/officeDocument/2006/relationships" xmlns:p="http://schemas.openxmlformats.org/presentationml/2006/main">
  <p:tag name="TIMING" val="|12.5|3.3|2.1"/>
</p:tagLst>
</file>

<file path=ppt/tags/tag37.xml><?xml version="1.0" encoding="utf-8"?>
<p:tagLst xmlns:a="http://schemas.openxmlformats.org/drawingml/2006/main" xmlns:r="http://schemas.openxmlformats.org/officeDocument/2006/relationships" xmlns:p="http://schemas.openxmlformats.org/presentationml/2006/main">
  <p:tag name="TIMING" val="|3.3|1.6|1.8|0.6|18.9|1.5|15.4|6.3"/>
</p:tagLst>
</file>

<file path=ppt/tags/tag38.xml><?xml version="1.0" encoding="utf-8"?>
<p:tagLst xmlns:a="http://schemas.openxmlformats.org/drawingml/2006/main" xmlns:r="http://schemas.openxmlformats.org/officeDocument/2006/relationships" xmlns:p="http://schemas.openxmlformats.org/presentationml/2006/main">
  <p:tag name="TIMING" val="|0|6.6|15.5|8|5.2"/>
</p:tagLst>
</file>

<file path=ppt/tags/tag39.xml><?xml version="1.0" encoding="utf-8"?>
<p:tagLst xmlns:a="http://schemas.openxmlformats.org/drawingml/2006/main" xmlns:r="http://schemas.openxmlformats.org/officeDocument/2006/relationships" xmlns:p="http://schemas.openxmlformats.org/presentationml/2006/main">
  <p:tag name="TIMING" val="|0.4|9.7|5.4|6.6|2.2|5.8|10.3|4.3"/>
</p:tagLst>
</file>

<file path=ppt/tags/tag4.xml><?xml version="1.0" encoding="utf-8"?>
<p:tagLst xmlns:a="http://schemas.openxmlformats.org/drawingml/2006/main" xmlns:r="http://schemas.openxmlformats.org/officeDocument/2006/relationships" xmlns:p="http://schemas.openxmlformats.org/presentationml/2006/main">
  <p:tag name="TIMING" val="|7.6|1.6|1.9|1.7|1.7"/>
</p:tagLst>
</file>

<file path=ppt/tags/tag40.xml><?xml version="1.0" encoding="utf-8"?>
<p:tagLst xmlns:a="http://schemas.openxmlformats.org/drawingml/2006/main" xmlns:r="http://schemas.openxmlformats.org/officeDocument/2006/relationships" xmlns:p="http://schemas.openxmlformats.org/presentationml/2006/main">
  <p:tag name="TIMING" val="|5.9|1.7|3|2.9|2.7"/>
</p:tagLst>
</file>

<file path=ppt/tags/tag41.xml><?xml version="1.0" encoding="utf-8"?>
<p:tagLst xmlns:a="http://schemas.openxmlformats.org/drawingml/2006/main" xmlns:r="http://schemas.openxmlformats.org/officeDocument/2006/relationships" xmlns:p="http://schemas.openxmlformats.org/presentationml/2006/main">
  <p:tag name="TIMING" val="|12"/>
</p:tagLst>
</file>

<file path=ppt/tags/tag42.xml><?xml version="1.0" encoding="utf-8"?>
<p:tagLst xmlns:a="http://schemas.openxmlformats.org/drawingml/2006/main" xmlns:r="http://schemas.openxmlformats.org/officeDocument/2006/relationships" xmlns:p="http://schemas.openxmlformats.org/presentationml/2006/main">
  <p:tag name="TIMING" val="|6.4|6.8|4.5|4.3|4.3|1.8|1.8|2.2"/>
</p:tagLst>
</file>

<file path=ppt/tags/tag43.xml><?xml version="1.0" encoding="utf-8"?>
<p:tagLst xmlns:a="http://schemas.openxmlformats.org/drawingml/2006/main" xmlns:r="http://schemas.openxmlformats.org/officeDocument/2006/relationships" xmlns:p="http://schemas.openxmlformats.org/presentationml/2006/main">
  <p:tag name="TIMING" val="|0.2|7.1|1|7.2|1.7"/>
</p:tagLst>
</file>

<file path=ppt/tags/tag5.xml><?xml version="1.0" encoding="utf-8"?>
<p:tagLst xmlns:a="http://schemas.openxmlformats.org/drawingml/2006/main" xmlns:r="http://schemas.openxmlformats.org/officeDocument/2006/relationships" xmlns:p="http://schemas.openxmlformats.org/presentationml/2006/main">
  <p:tag name="TIMING" val="|17.7|11.4"/>
</p:tagLst>
</file>

<file path=ppt/tags/tag6.xml><?xml version="1.0" encoding="utf-8"?>
<p:tagLst xmlns:a="http://schemas.openxmlformats.org/drawingml/2006/main" xmlns:r="http://schemas.openxmlformats.org/officeDocument/2006/relationships" xmlns:p="http://schemas.openxmlformats.org/presentationml/2006/main">
  <p:tag name="TIMING" val="|9.4"/>
</p:tagLst>
</file>

<file path=ppt/tags/tag7.xml><?xml version="1.0" encoding="utf-8"?>
<p:tagLst xmlns:a="http://schemas.openxmlformats.org/drawingml/2006/main" xmlns:r="http://schemas.openxmlformats.org/officeDocument/2006/relationships" xmlns:p="http://schemas.openxmlformats.org/presentationml/2006/main">
  <p:tag name="TIMING" val="|5.8|8|3.7|1.4|2.3|3.6"/>
</p:tagLst>
</file>

<file path=ppt/tags/tag8.xml><?xml version="1.0" encoding="utf-8"?>
<p:tagLst xmlns:a="http://schemas.openxmlformats.org/drawingml/2006/main" xmlns:r="http://schemas.openxmlformats.org/officeDocument/2006/relationships" xmlns:p="http://schemas.openxmlformats.org/presentationml/2006/main">
  <p:tag name="TIMING" val="|8.6|2.1"/>
</p:tagLst>
</file>

<file path=ppt/tags/tag9.xml><?xml version="1.0" encoding="utf-8"?>
<p:tagLst xmlns:a="http://schemas.openxmlformats.org/drawingml/2006/main" xmlns:r="http://schemas.openxmlformats.org/officeDocument/2006/relationships" xmlns:p="http://schemas.openxmlformats.org/presentationml/2006/main">
  <p:tag name="TIMING" val="|1.2|3.7"/>
</p:tagLst>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26485</TotalTime>
  <Words>8588</Words>
  <Application>Microsoft Macintosh PowerPoint</Application>
  <PresentationFormat>Widescreen</PresentationFormat>
  <Paragraphs>997</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Arial</vt:lpstr>
      <vt:lpstr>Calibri</vt:lpstr>
      <vt:lpstr>Calibri Light</vt:lpstr>
      <vt:lpstr>Cambria Math</vt:lpstr>
      <vt:lpstr>Courier New</vt:lpstr>
      <vt:lpstr>Wingdings</vt:lpstr>
      <vt:lpstr>Temă Office</vt:lpstr>
      <vt:lpstr>Diffusion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High-level overview</vt:lpstr>
      <vt:lpstr>High-level overview</vt:lpstr>
      <vt:lpstr>PowerPoint Presentation</vt:lpstr>
      <vt:lpstr>Notations</vt:lpstr>
      <vt:lpstr>Denoising Diffusion Probabilistic Models (DDPMs)</vt:lpstr>
      <vt:lpstr>Denoising Diffusion Probabilistic Models (DDPMs)</vt:lpstr>
      <vt:lpstr>Denoising Diffusion Probabilistic Models (DDPMs)</vt:lpstr>
      <vt:lpstr>Denoising Diffusion Probabilistic Models (DDPMs)</vt:lpstr>
      <vt:lpstr>Denoising Diffusion Probabilistic Models (DDPMs)</vt:lpstr>
      <vt:lpstr>DDPMs. Properties of β_t</vt:lpstr>
      <vt:lpstr>DDPMs. Properties of β_t</vt:lpstr>
      <vt:lpstr>DDPMs. Properties of β_t</vt:lpstr>
      <vt:lpstr>DDPMs. Training objective</vt:lpstr>
      <vt:lpstr>DDPMs. Training objective</vt:lpstr>
      <vt:lpstr>DDPMs. Training objective</vt:lpstr>
      <vt:lpstr>DDPMs. Training Objective</vt:lpstr>
      <vt:lpstr>DDPMs. Training Objective</vt:lpstr>
      <vt:lpstr>DDPMs. Training Objective</vt:lpstr>
      <vt:lpstr>DDPMs. Training Objective. Simplifications</vt:lpstr>
      <vt:lpstr>DDPMs. Training Objective. Simplifications</vt:lpstr>
      <vt:lpstr>DDPMs. Training Objective. Simplifications</vt:lpstr>
      <vt:lpstr>DDPMs. Training Algorithm</vt:lpstr>
      <vt:lpstr>DDPMs. Sampling</vt:lpstr>
      <vt:lpstr>PowerPoint Presentation</vt:lpstr>
      <vt:lpstr>Naïve score-based model</vt:lpstr>
      <vt:lpstr>Naïve score-based model</vt:lpstr>
      <vt:lpstr>Naïve score-based model</vt:lpstr>
      <vt:lpstr>Naïve score-based model. Problems</vt:lpstr>
      <vt:lpstr>Noise Conditioned Score Network (NCSNs)</vt:lpstr>
      <vt:lpstr>Noise Conditioned Score Network (NCSNs)</vt:lpstr>
      <vt:lpstr>Noise Conditioned Score Network (NCSNs)</vt:lpstr>
      <vt:lpstr>Noise Conditioned Score Network (NCSNs)</vt:lpstr>
      <vt:lpstr>Noise Conditioned Score Network (NCSNs). Sampling</vt:lpstr>
      <vt:lpstr>DDPM vs NCSN. Losses</vt:lpstr>
      <vt:lpstr>DDPM vs NCSN. Sampling</vt:lpstr>
      <vt:lpstr>PowerPoint Presentation</vt:lpstr>
      <vt:lpstr>Stochastic Differential Equations (SDEs)</vt:lpstr>
      <vt:lpstr>Stochastic Differential Equations (SDEs)</vt:lpstr>
      <vt:lpstr>Stochastic Differential Equations (SDEs)</vt:lpstr>
      <vt:lpstr>Stochastic Differential Equations (SDEs). NCSN</vt:lpstr>
      <vt:lpstr>Stochastic Differential Equations (SDEs). DDPM</vt:lpstr>
      <vt:lpstr>PowerPoint Presentation</vt:lpstr>
      <vt:lpstr>Conditional generation</vt:lpstr>
      <vt:lpstr>Conditional generation. Classifier Guidance</vt:lpstr>
      <vt:lpstr>Conditional generation. Classifier Guidance</vt:lpstr>
      <vt:lpstr>Conditional generation. Classifier-free Guidance</vt:lpstr>
      <vt:lpstr>Conditional generation. Classifier-free Guidance</vt:lpstr>
      <vt:lpstr>Conditional generation. Classifier-free Guidance</vt:lpstr>
      <vt:lpstr>PowerPoint Presentation</vt:lpstr>
      <vt:lpstr>Research directions</vt:lpstr>
      <vt:lpstr>Future directions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models in vision: A survey</dc:title>
  <dc:creator>Florinel-Alin Croitoru</dc:creator>
  <cp:lastModifiedBy>Radu Ionescu</cp:lastModifiedBy>
  <cp:revision>296</cp:revision>
  <dcterms:created xsi:type="dcterms:W3CDTF">2022-10-02T19:42:10Z</dcterms:created>
  <dcterms:modified xsi:type="dcterms:W3CDTF">2025-01-10T10:25:40Z</dcterms:modified>
</cp:coreProperties>
</file>