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81"/>
  </p:notesMasterIdLst>
  <p:sldIdLst>
    <p:sldId id="346" r:id="rId2"/>
    <p:sldId id="257" r:id="rId3"/>
    <p:sldId id="258" r:id="rId4"/>
    <p:sldId id="259" r:id="rId5"/>
    <p:sldId id="260" r:id="rId6"/>
    <p:sldId id="261" r:id="rId7"/>
    <p:sldId id="34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10" r:id="rId44"/>
    <p:sldId id="311" r:id="rId45"/>
    <p:sldId id="312" r:id="rId46"/>
    <p:sldId id="350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51" r:id="rId61"/>
    <p:sldId id="352" r:id="rId62"/>
    <p:sldId id="353" r:id="rId63"/>
    <p:sldId id="354" r:id="rId64"/>
    <p:sldId id="355" r:id="rId65"/>
    <p:sldId id="329" r:id="rId66"/>
    <p:sldId id="330" r:id="rId67"/>
    <p:sldId id="331" r:id="rId68"/>
    <p:sldId id="256" r:id="rId69"/>
    <p:sldId id="357" r:id="rId70"/>
    <p:sldId id="359" r:id="rId71"/>
    <p:sldId id="360" r:id="rId72"/>
    <p:sldId id="362" r:id="rId73"/>
    <p:sldId id="363" r:id="rId74"/>
    <p:sldId id="365" r:id="rId75"/>
    <p:sldId id="366" r:id="rId76"/>
    <p:sldId id="367" r:id="rId77"/>
    <p:sldId id="368" r:id="rId78"/>
    <p:sldId id="369" r:id="rId79"/>
    <p:sldId id="370" r:id="rId8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5"/>
    <p:restoredTop sz="80024"/>
  </p:normalViewPr>
  <p:slideViewPr>
    <p:cSldViewPr snapToGrid="0" snapToObjects="1">
      <p:cViewPr varScale="1">
        <p:scale>
          <a:sx n="110" d="100"/>
          <a:sy n="110" d="100"/>
        </p:scale>
        <p:origin x="2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8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/>
              <a:t>The instability of </a:t>
            </a:r>
            <a:r>
              <a:rPr sz="2200" dirty="0" err="1"/>
              <a:t>φ</a:t>
            </a:r>
            <a:r>
              <a:rPr sz="2200" dirty="0"/>
              <a:t>(x) can be</a:t>
            </a:r>
            <a:r>
              <a:rPr lang="en-US" sz="2200" dirty="0"/>
              <a:t> </a:t>
            </a:r>
            <a:r>
              <a:rPr sz="2200" dirty="0"/>
              <a:t>explained by inspecting the upper Lipschitz constant of each layer</a:t>
            </a:r>
            <a:r>
              <a:rPr lang="en-US" sz="2200" dirty="0"/>
              <a:t>.</a:t>
            </a:r>
          </a:p>
          <a:p>
            <a:pPr lvl="0">
              <a:defRPr sz="1800"/>
            </a:pPr>
            <a:r>
              <a:rPr lang="en-US" sz="2200" dirty="0"/>
              <a:t>L</a:t>
            </a:r>
            <a:r>
              <a:rPr sz="2200" dirty="0"/>
              <a:t>arge bounds do not automatically</a:t>
            </a:r>
            <a:r>
              <a:rPr lang="en-US" sz="2200" dirty="0"/>
              <a:t> </a:t>
            </a:r>
            <a:r>
              <a:rPr sz="2200" dirty="0"/>
              <a:t>translate into existence of adversarial examples; however, small bounds </a:t>
            </a:r>
            <a:r>
              <a:rPr lang="en-US" sz="2200" dirty="0"/>
              <a:t>might </a:t>
            </a:r>
            <a:r>
              <a:rPr sz="2200" dirty="0"/>
              <a:t>guarantee that no such examples</a:t>
            </a:r>
          </a:p>
          <a:p>
            <a:pPr lvl="0">
              <a:defRPr sz="1800"/>
            </a:pPr>
            <a:r>
              <a:rPr sz="2200" dirty="0"/>
              <a:t>can appear.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Too non linear, low regularization, insufficient averaging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one or a small set of objective function</a:t>
            </a:r>
          </a:p>
          <a:p>
            <a:pPr lvl="0">
              <a:defRPr sz="1800"/>
            </a:pPr>
            <a:r>
              <a:rPr sz="2200"/>
              <a:t>MAP Elite : simultaneously evolve a population that contains individuals that score well on many classes. MAP-Elites works by keeping the best individual found so far for each objective.  Random image -&gt; mutation/crossover -&gt; updates champions if has higher score</a:t>
            </a:r>
          </a:p>
          <a:p>
            <a:pPr lvl="0">
              <a:defRPr sz="1800"/>
            </a:pPr>
            <a:r>
              <a:rPr sz="2200"/>
              <a:t>.</a:t>
            </a:r>
          </a:p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first by determining which numbers are mutated, via a rate that starts at 0.1 (each number has a 10% chance of being chosen to be mutated) and drops by half every 1000 generations. The numbers chosen to be mutated are then altered via the polynomial mutation operator [8] with a fixed mutation strength of 15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first by determining which numbers are mutated, via a rate that starts at 0.1 (each number has a 10% chance of being chosen to be mutated) and drops by half every 1000 generations. The numbers chosen to be mutated are then altered via the polynomial mutation operator [8] with a fixed mutation strength of 15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each image is a CPNN, pertubations are made by changing network topology, activation functions, weights</a:t>
            </a:r>
          </a:p>
          <a:p>
            <a:pPr lvl="0">
              <a:defRPr sz="1800"/>
            </a:pPr>
            <a:r>
              <a:rPr sz="2200"/>
              <a:t>idea is that CPNN evolve images which are similarly recognized by humans and DNNs</a:t>
            </a:r>
          </a:p>
          <a:p>
            <a:pPr lvl="0">
              <a:defRPr sz="1800"/>
            </a:pPr>
            <a:r>
              <a:rPr sz="2200"/>
              <a:t>sine, linear, gaussian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each image is a CPNN, pertubations are made by changing network topology, activation functions, weights</a:t>
            </a:r>
          </a:p>
          <a:p>
            <a:pPr lvl="0">
              <a:defRPr sz="1800"/>
            </a:pPr>
            <a:r>
              <a:rPr sz="2200"/>
              <a:t>idea is that CPNN evolve images which are similarly recognized by humans and DNNs</a:t>
            </a:r>
          </a:p>
          <a:p>
            <a:pPr lvl="0">
              <a:defRPr sz="1800"/>
            </a:pPr>
            <a:r>
              <a:rPr sz="2200"/>
              <a:t>sine, linear, gaussian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Calculating the gradient of the posterior probability for a specific class — here, a softmax output unit of the DNN — with respect to the input image using backprop, and then following the gradient to increase a chosen unit’s activation.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 By 200 generations, median confidence is 99.99%.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smaller dataset could lead to overfitting. in some cases if target class was told one might relate the features</a:t>
            </a:r>
          </a:p>
          <a:p>
            <a:pPr lvl="0">
              <a:defRPr sz="1800"/>
            </a:pPr>
            <a:r>
              <a:rPr sz="2200"/>
              <a:t>Dogs and cats are overrepresented in Image net, more images, less overfitting, less fooling</a:t>
            </a:r>
          </a:p>
          <a:p>
            <a:pPr lvl="0">
              <a:defRPr sz="1800"/>
            </a:pPr>
            <a:r>
              <a:rPr sz="2200"/>
              <a:t>Another explanation is DNN find it hard to get images that score high in say one specific dog category</a:t>
            </a:r>
          </a:p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Diversity is interesting coz it’s shown that class label can be changed by imperceptible changes to the image. second paper</a:t>
            </a:r>
          </a:p>
          <a:p>
            <a:pPr lvl="0">
              <a:defRPr sz="1800"/>
            </a:pPr>
            <a:r>
              <a:rPr sz="2200"/>
              <a:t>evolution produced images high scoring for all the classes,</a:t>
            </a:r>
          </a:p>
          <a:p>
            <a:pPr lvl="0">
              <a:defRPr sz="1800"/>
            </a:pPr>
            <a:r>
              <a:rPr sz="2200"/>
              <a:t>some classes are closely related so images produced are similar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More than one discriminative features. More ways to fool the net.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extra copies make DNNs more confident. Thus DNNs tend to focus on low-mid level features rather the global structure.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which means that mostly they do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an extra class to the DNN . the class of fooling images</a:t>
            </a:r>
          </a:p>
          <a:p>
            <a:pPr lvl="0">
              <a:defRPr sz="1800"/>
            </a:pPr>
            <a:r>
              <a:rPr sz="2200"/>
              <a:t>also retrained model learns features specific of CPPN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How to fool a network? We were essentially looking at what a deep net ‘sees’ in a n class 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Too non linear, low regularization, insufficient averaging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 algorithm is iteratively applied on its own outputs and apply some zooming after each iteration, we can get an endless stream of new impressions.</a:t>
            </a:r>
          </a:p>
          <a:p>
            <a:pPr lvl="0">
              <a:defRPr sz="1800"/>
            </a:pPr>
            <a:r>
              <a:rPr sz="2200"/>
              <a:t> We can even start this process from a random-noise image, so that the result becomes purely the result of the neural network.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Images that maximize activations in basis direction, image that maximize activations in random directions</a:t>
            </a:r>
          </a:p>
          <a:p>
            <a:pPr lvl="0">
              <a:defRPr sz="1800"/>
            </a:pPr>
            <a:r>
              <a:rPr sz="2200"/>
              <a:t>Images in both cases are quite similar</a:t>
            </a:r>
            <a:br>
              <a:rPr sz="2200"/>
            </a:br>
            <a:r>
              <a:rPr sz="2200"/>
              <a:t>the space of these units rather than individual units contain the semantic information</a:t>
            </a:r>
          </a:p>
          <a:p>
            <a:pPr lvl="0">
              <a:defRPr sz="1800"/>
            </a:pPr>
            <a:r>
              <a:rPr sz="2200"/>
              <a:t>This suggests that the natural basis is not better than a random basis for inspecting the properties</a:t>
            </a:r>
          </a:p>
          <a:p>
            <a:pPr lvl="0">
              <a:defRPr sz="1800"/>
            </a:pPr>
            <a:r>
              <a:rPr sz="2200"/>
              <a:t>of φ(x). This puts into question the notion that neural networks disentangle variation factors across</a:t>
            </a:r>
          </a:p>
          <a:p>
            <a:pPr lvl="0">
              <a:defRPr sz="1800"/>
            </a:pPr>
            <a:r>
              <a:rPr sz="2200"/>
              <a:t>coordinates.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89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37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88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44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78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Images that maximize activations in basis direction, image that maximize activations in random directions</a:t>
            </a:r>
          </a:p>
          <a:p>
            <a:pPr lvl="0">
              <a:defRPr sz="1800"/>
            </a:pPr>
            <a:r>
              <a:rPr sz="2200"/>
              <a:t>Images in both cases are quite similar</a:t>
            </a:r>
            <a:br>
              <a:rPr sz="2200"/>
            </a:br>
            <a:r>
              <a:rPr sz="2200"/>
              <a:t>the space of these units rather than individual units contain the semantic information</a:t>
            </a:r>
          </a:p>
          <a:p>
            <a:pPr lvl="0">
              <a:defRPr sz="1800"/>
            </a:pPr>
            <a:r>
              <a:rPr sz="2200"/>
              <a:t>This suggests that the natural basis is not better than a random basis for inspecting the properties</a:t>
            </a:r>
          </a:p>
          <a:p>
            <a:pPr lvl="0">
              <a:defRPr sz="1800"/>
            </a:pPr>
            <a:r>
              <a:rPr sz="2200"/>
              <a:t>of φ(x). This puts into question the notion that neural networks disentangle variation factors across</a:t>
            </a:r>
          </a:p>
          <a:p>
            <a:pPr lvl="0">
              <a:defRPr sz="1800"/>
            </a:pPr>
            <a:r>
              <a:rPr sz="2200"/>
              <a:t>coordinates.</a:t>
            </a:r>
          </a:p>
        </p:txBody>
      </p:sp>
    </p:spTree>
    <p:extLst>
      <p:ext uri="{BB962C8B-B14F-4D97-AF65-F5344CB8AC3E}">
        <p14:creationId xmlns:p14="http://schemas.microsoft.com/office/powerpoint/2010/main" val="2027330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94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0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56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0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Deep Neural</a:t>
            </a:r>
          </a:p>
          <a:p>
            <a:pPr lvl="0">
              <a:defRPr sz="1800"/>
            </a:pPr>
            <a:r>
              <a:rPr sz="2200"/>
              <a:t>Networks learn input-output mappings that are</a:t>
            </a:r>
          </a:p>
          <a:p>
            <a:pPr lvl="0">
              <a:defRPr sz="1800"/>
            </a:pPr>
            <a:r>
              <a:rPr sz="2200"/>
              <a:t>discontinuous to a significant extent.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/>
              <a:t>Deep Neural</a:t>
            </a:r>
            <a:r>
              <a:rPr lang="en-US" sz="2200" dirty="0"/>
              <a:t> </a:t>
            </a:r>
            <a:r>
              <a:rPr sz="2200" dirty="0"/>
              <a:t>Networks learn input-output mappings that are</a:t>
            </a:r>
          </a:p>
          <a:p>
            <a:pPr lvl="0">
              <a:defRPr sz="1800"/>
            </a:pPr>
            <a:r>
              <a:rPr sz="2200" dirty="0"/>
              <a:t>discontinuous to a significant extent. </a:t>
            </a:r>
          </a:p>
          <a:p>
            <a:pPr lvl="0">
              <a:defRPr sz="1800"/>
            </a:pPr>
            <a:r>
              <a:rPr sz="2200" dirty="0"/>
              <a:t> L-BFGS an </a:t>
            </a:r>
            <a:r>
              <a:rPr sz="2200" dirty="0" err="1"/>
              <a:t>optmization</a:t>
            </a:r>
            <a:r>
              <a:rPr sz="2200" dirty="0"/>
              <a:t> algorithm like gradient descent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Deep Neural</a:t>
            </a:r>
          </a:p>
          <a:p>
            <a:pPr lvl="0">
              <a:defRPr sz="1800"/>
            </a:pPr>
            <a:r>
              <a:rPr sz="2200"/>
              <a:t>Networks learn input-output mappings that are</a:t>
            </a:r>
          </a:p>
          <a:p>
            <a:pPr lvl="0">
              <a:defRPr sz="1800"/>
            </a:pPr>
            <a:r>
              <a:rPr sz="2200"/>
              <a:t>discontinuous to a significant extent.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  <a:p>
            <a:pPr lvl="0">
              <a:defRPr sz="1800"/>
            </a:pPr>
            <a:r>
              <a:rPr sz="2200" dirty="0"/>
              <a:t>The general conclusion is that adversarial examples</a:t>
            </a:r>
            <a:r>
              <a:rPr lang="en-US" sz="2200" dirty="0"/>
              <a:t> </a:t>
            </a:r>
            <a:r>
              <a:rPr sz="2200" dirty="0"/>
              <a:t>tend to stay hard even for models trained with different hyperparameters.</a:t>
            </a:r>
            <a:endParaRPr lang="en-US" sz="2200" dirty="0"/>
          </a:p>
          <a:p>
            <a:pPr lvl="0">
              <a:defRPr sz="1800"/>
            </a:pPr>
            <a:r>
              <a:rPr sz="2200" dirty="0"/>
              <a:t>Although the autoencoder</a:t>
            </a:r>
            <a:r>
              <a:rPr lang="en-US" sz="2200" dirty="0"/>
              <a:t> </a:t>
            </a:r>
            <a:r>
              <a:rPr sz="2200" dirty="0"/>
              <a:t>based version seems most resilient to adversarial examples, it is not fully immune either.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 intriguing conclusion is</a:t>
            </a:r>
          </a:p>
          <a:p>
            <a:pPr lvl="0">
              <a:defRPr sz="1800"/>
            </a:pPr>
            <a:r>
              <a:rPr sz="2200"/>
              <a:t>that the adversarial examples remain hard for models trained even on a disjoint training set, although</a:t>
            </a:r>
          </a:p>
          <a:p>
            <a:pPr lvl="0">
              <a:defRPr sz="1800"/>
            </a:pPr>
            <a:r>
              <a:rPr sz="2200"/>
              <a:t>their effectiveness decreases considerably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F75C-1F1A-5546-8F46-8262EE507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59009-D8B6-FD4E-8EF5-524635713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A7CB6-F1F4-9144-B2BF-2EC1D01F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228BD-636B-4C49-978B-122EA8C3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923E-DDC2-524C-9B15-E13E3580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2341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A5AF-F1B7-954F-A31A-0713DE18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448A6-5C2B-2345-ABC3-F6CD850F6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AA93A-4489-674F-8C0F-0874F397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BC39-6039-6E4F-83F2-C240B864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4107B-46AC-1043-A939-7D33948D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740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765E1-2C6F-614C-91FA-70BB1B449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99B62-7AAC-FC4D-A583-063854EE4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F0669-79F7-3F48-ACCC-3C5E4D05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FEAEB-E62D-C642-A0D4-BD4A7DA2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09B71-EB41-7343-B721-C4912D3C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9188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27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EB42-7026-CF41-B43F-19C930A5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404C-9720-AF43-A63C-639F68FBB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F4490-4C32-7C45-9DBF-C1078E81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351A-7A5A-614A-B8BE-7B6D9961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CC-DCC1-B14F-83FB-E68AD2D1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0398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89CC-60A2-E54F-9817-F97B7CCC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4BDB0-AA67-2F4F-8A05-1D77EA631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A6094-52F8-3E49-A6E1-50DD6A08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5F0AA-EAB0-9D49-BEAD-96F52710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7235-9AC1-124D-B34E-A1BA92EE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4650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61A0-0FB7-C147-97DD-73C5C9AF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2A78-FFBE-934F-90A9-BA36A6F0A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A8DD8-68CF-7347-92F8-AFE10D03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ACB7D-E208-DA41-B349-BE9CFFC2C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35C41-4D43-334E-9C64-8362C82F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501B6-4BB9-A440-973C-7E2AC0FE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8504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DEDC-A10B-764D-BB28-9B36F608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739BA-ACF6-AC44-89E5-1A8C8A335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EA936-4700-2C40-AFE5-60CC0AE2E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149A7-26AC-6E43-9C9A-F81B7E66D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B179E-0C7B-DA40-A67A-C3DEE3C93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176A8-B02A-D64D-8756-B3672A8C1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4CA34-8622-B649-9564-38CDAD0E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C084C-7DB0-6F41-8DB3-4DF80480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942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14BE-B8A9-8C40-80B6-F1CB8F1AB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3BB5E-D02F-5943-9CBB-738CEFF6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449C-74F0-D64E-A283-8CA923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8538F-39A4-8B47-8299-7A789843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1508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748C4-9C1F-C04E-A413-0DFD7FF6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27AB0-65CB-F845-9BAA-831CC2A4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B21E9-F008-874D-AD6F-E0F7C247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0199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0831-AC35-E444-9829-8907ECC9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0098-24F6-7240-B429-562EAC652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E9F2E-4777-1141-8EC3-F20380DD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7D407-5240-824A-B767-725CAF32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82B12-6561-534E-A020-E44ED095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0BA12-B390-C64E-A11D-2EF4119F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448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1D9C-8CE5-B64D-AD04-F8046E1A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E0D49-BEB4-AC43-83B5-CB2E52A49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B82B-3038-EA4B-9D0B-A0719ED9F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6FCE4-7CB0-2B46-B2FD-B325839F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265C1-2976-D14D-9262-E2DFA035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4173C-8356-4A4B-8755-D920FA9C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2002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777C1-59B5-DD4D-9CC4-85495DDC4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A631-09CA-CE43-A175-4DF359034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17DB8-341F-B14D-9CEA-A1175306EE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C332-71C8-4144-A744-AF8F3F3B3D7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FCDB3-4403-9C4B-A2CA-52408B097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1B63-70A6-014A-AD15-604EBBC9F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6CB4B4D-7CA3-9044-876B-883B54F8677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7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2IebCN9Ht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eepdrea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epdreamgenerator.com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828" y="363557"/>
            <a:ext cx="7462344" cy="267774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Fooling CNNs.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Adversarial Examples.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Robustness to Adversarial Examples.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Copying Black-Box Models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1170135" y="3587596"/>
            <a:ext cx="6803730" cy="21274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Radu Ionescu, Prof. PhD.</a:t>
            </a:r>
          </a:p>
          <a:p>
            <a:pPr algn="ctr">
              <a:spcBef>
                <a:spcPts val="599"/>
              </a:spcBef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raducu.ionescu@gmail.com</a:t>
            </a:r>
            <a:endParaRPr lang="en-US" sz="2400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99"/>
              </a:spcBef>
            </a:pPr>
            <a:endParaRPr lang="en-US" sz="2400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Faculty of Mathematics and Computer Science</a:t>
            </a:r>
          </a:p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164473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Examples</a:t>
            </a:r>
          </a:p>
        </p:txBody>
      </p:sp>
      <p:pic>
        <p:nvPicPr>
          <p:cNvPr id="3" name="Picture 2" descr="A collage of a dog&#10;&#10;Description automatically generated with low confidence">
            <a:extLst>
              <a:ext uri="{FF2B5EF4-FFF2-40B4-BE49-F238E27FC236}">
                <a16:creationId xmlns:a16="http://schemas.microsoft.com/office/drawing/2014/main" id="{46D1DA3D-E1B4-D141-B35F-0FB3AF273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" y="1359999"/>
            <a:ext cx="8697686" cy="3889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9B1D2-A028-E345-9785-6A6E8EEF9D1B}"/>
              </a:ext>
            </a:extLst>
          </p:cNvPr>
          <p:cNvSpPr txBox="1"/>
          <p:nvPr/>
        </p:nvSpPr>
        <p:spPr>
          <a:xfrm>
            <a:off x="925285" y="5662297"/>
            <a:ext cx="7293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All images in the right column are classified as </a:t>
            </a:r>
            <a:r>
              <a:rPr lang="en-GB" sz="2400" i="1" dirty="0">
                <a:solidFill>
                  <a:srgbClr val="FF0000"/>
                </a:solidFill>
              </a:rPr>
              <a:t>ostrich</a:t>
            </a:r>
            <a:r>
              <a:rPr lang="en-GB" sz="2400" dirty="0">
                <a:solidFill>
                  <a:srgbClr val="FF0000"/>
                </a:solidFill>
              </a:rPr>
              <a:t>.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24788" y="208608"/>
            <a:ext cx="9094424" cy="7560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eneralization over hyperparameters</a:t>
            </a:r>
          </a:p>
        </p:txBody>
      </p:sp>
      <p:pic>
        <p:nvPicPr>
          <p:cNvPr id="3" name="Picture 2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C59F2C3B-6A62-CB49-8ED4-0120B7693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814497"/>
            <a:ext cx="8523514" cy="5229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ED623-D023-1C40-826B-F921CB706C25}"/>
              </a:ext>
            </a:extLst>
          </p:cNvPr>
          <p:cNvSpPr txBox="1"/>
          <p:nvPr/>
        </p:nvSpPr>
        <p:spPr>
          <a:xfrm>
            <a:off x="119741" y="6102862"/>
            <a:ext cx="89123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Last column is the minimum average pixel level distortion necessary to reach 0% accuracy on the training set. Last two rows show the error induced when distorting by the given amounts of Gaussian noise. 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28650" y="208608"/>
            <a:ext cx="7886700" cy="77773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eneralization over datasets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603AD80-A2FC-254E-AE38-D630313B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54601"/>
            <a:ext cx="8915400" cy="4634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ABA14-1E4A-D14D-9349-08D20C0372DF}"/>
              </a:ext>
            </a:extLst>
          </p:cNvPr>
          <p:cNvSpPr txBox="1"/>
          <p:nvPr/>
        </p:nvSpPr>
        <p:spPr>
          <a:xfrm>
            <a:off x="119741" y="5754519"/>
            <a:ext cx="8912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study cross-training-set generalization, the authors partitioned the 60000 MNIST training images into two parts P1 and P2 of size 30000 each and trained 3 non-convolutional networks with sigmoid activations.</a:t>
            </a:r>
            <a:endParaRPr lang="en-GB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81730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Analysis of Instability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F8BF42-CC29-CC4D-B07D-9FA0D8BE93C9}"/>
              </a:ext>
            </a:extLst>
          </p:cNvPr>
          <p:cNvSpPr txBox="1"/>
          <p:nvPr/>
        </p:nvSpPr>
        <p:spPr>
          <a:xfrm>
            <a:off x="321128" y="6063834"/>
            <a:ext cx="850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 sz="1800"/>
            </a:pPr>
            <a:r>
              <a:rPr lang="en-GB" dirty="0"/>
              <a:t>Large bounds do not automatically translate into existence of adversarial examples; however, small bounds might guarantee that no such examples can appear.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B5FC7-AD90-0B46-82AE-F2B4E7BE4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2577436"/>
            <a:ext cx="7254240" cy="488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CF54F-A532-BD4F-80C4-6FD067B8478E}"/>
              </a:ext>
            </a:extLst>
          </p:cNvPr>
          <p:cNvSpPr txBox="1"/>
          <p:nvPr/>
        </p:nvSpPr>
        <p:spPr>
          <a:xfrm>
            <a:off x="321129" y="1025912"/>
            <a:ext cx="637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φ(</a:t>
            </a:r>
            <a:r>
              <a:rPr lang="en-GB" sz="2000" dirty="0"/>
              <a:t>x) denotes the output of a network of K layers: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B2C7F-9F91-1C4B-84AA-2BEA26E52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1403382"/>
            <a:ext cx="7183120" cy="497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12E3EE-5C72-8142-8FC1-5CCB5DC8C4E7}"/>
              </a:ext>
            </a:extLst>
          </p:cNvPr>
          <p:cNvSpPr txBox="1"/>
          <p:nvPr/>
        </p:nvSpPr>
        <p:spPr>
          <a:xfrm>
            <a:off x="321129" y="1946601"/>
            <a:ext cx="850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 sz="1800"/>
            </a:pPr>
            <a:r>
              <a:rPr lang="en-GB" dirty="0"/>
              <a:t>The instability of </a:t>
            </a:r>
            <a:r>
              <a:rPr lang="el-GR" dirty="0"/>
              <a:t>φ(</a:t>
            </a:r>
            <a:r>
              <a:rPr lang="en-GB" dirty="0"/>
              <a:t>x) can be explained by inspecting the upper Lipschitz constant of each layer:</a:t>
            </a:r>
          </a:p>
          <a:p>
            <a:endParaRPr lang="en-US" dirty="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C525C91-C2DF-8349-A8B7-DA8FBC687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2" y="3066386"/>
            <a:ext cx="5620215" cy="29974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CE2364-07B6-324F-AF58-ED29F3CBD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6" y="1311410"/>
            <a:ext cx="7284360" cy="3946406"/>
          </a:xfrm>
          <a:prstGeom prst="rect">
            <a:avLst/>
          </a:prstGeom>
        </p:spPr>
      </p:pic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354226" y="-41543"/>
            <a:ext cx="8666207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adversarial examples exist?</a:t>
            </a:r>
          </a:p>
        </p:txBody>
      </p:sp>
      <p:sp>
        <p:nvSpPr>
          <p:cNvPr id="120" name="Shape 120"/>
          <p:cNvSpPr/>
          <p:nvPr/>
        </p:nvSpPr>
        <p:spPr>
          <a:xfrm>
            <a:off x="266448" y="5242943"/>
            <a:ext cx="861110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sz="2400" dirty="0"/>
              <a:t>In discriminative models, decision boundary is loose. Data points occupy much less space than what is assigned to them.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sz="2400" dirty="0"/>
              <a:t>Generative models would not be easily fooled.</a:t>
            </a:r>
          </a:p>
        </p:txBody>
      </p:sp>
      <p:sp>
        <p:nvSpPr>
          <p:cNvPr id="121" name="Shape 121"/>
          <p:cNvSpPr/>
          <p:nvPr/>
        </p:nvSpPr>
        <p:spPr>
          <a:xfrm>
            <a:off x="4391380" y="1442635"/>
            <a:ext cx="1270001" cy="644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00F900"/>
            </a:solidFill>
            <a:miter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2" name="Shape 122"/>
          <p:cNvSpPr/>
          <p:nvPr/>
        </p:nvSpPr>
        <p:spPr>
          <a:xfrm rot="21051007">
            <a:off x="1033707" y="1456067"/>
            <a:ext cx="1508772" cy="573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0433FF"/>
            </a:solidFill>
            <a:miter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2849927" y="1478369"/>
            <a:ext cx="1270001" cy="573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2600"/>
            </a:solidFill>
            <a:miter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adversarial examples exist?</a:t>
            </a:r>
          </a:p>
        </p:txBody>
      </p:sp>
      <p:sp>
        <p:nvSpPr>
          <p:cNvPr id="126" name="Shape 126"/>
          <p:cNvSpPr/>
          <p:nvPr/>
        </p:nvSpPr>
        <p:spPr>
          <a:xfrm>
            <a:off x="495362" y="1657247"/>
            <a:ext cx="8153276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endParaRPr sz="2400" dirty="0"/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Adversarial examples can be explained as a property of high-dimensional dot products.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They are a result of models being too linear, rather than too nonlinear.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The generalization of adversarial examples across different models can be explained as a result of</a:t>
            </a:r>
            <a:r>
              <a:rPr lang="en-US" sz="2400" dirty="0"/>
              <a:t>:</a:t>
            </a:r>
          </a:p>
          <a:p>
            <a:pPr marL="457200" lvl="0" indent="-457200">
              <a:buSzPct val="100000"/>
              <a:buFont typeface="Wingdings" pitchFamily="2" charset="2"/>
              <a:buChar char="Ø"/>
            </a:pPr>
            <a:r>
              <a:rPr sz="2400" dirty="0"/>
              <a:t> adversarial perturbations being highly aligned with the weight vectors of a model</a:t>
            </a:r>
            <a:endParaRPr lang="en-US" sz="2400" dirty="0"/>
          </a:p>
          <a:p>
            <a:pPr marL="457200" lvl="0" indent="-457200">
              <a:buSzPct val="100000"/>
              <a:buFont typeface="Wingdings" pitchFamily="2" charset="2"/>
              <a:buChar char="Ø"/>
            </a:pPr>
            <a:r>
              <a:rPr sz="2400" dirty="0"/>
              <a:t>different models learning similar functions when trained to perform the same task</a:t>
            </a:r>
          </a:p>
        </p:txBody>
      </p:sp>
      <p:sp>
        <p:nvSpPr>
          <p:cNvPr id="127" name="Shape 127"/>
          <p:cNvSpPr/>
          <p:nvPr/>
        </p:nvSpPr>
        <p:spPr>
          <a:xfrm>
            <a:off x="536382" y="6084930"/>
            <a:ext cx="304312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Goodfellow et al., ICLR 2015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351457" y="1219418"/>
            <a:ext cx="8441086" cy="196034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832104">
              <a:defRPr sz="1800"/>
            </a:pP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Deep Neural Networks Are Easily Fooled: </a:t>
            </a:r>
            <a:b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High Confidence Predictions for Unrecognizable Images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ubTitle" idx="1"/>
          </p:nvPr>
        </p:nvSpPr>
        <p:spPr>
          <a:xfrm>
            <a:off x="1020462" y="4458903"/>
            <a:ext cx="7103076" cy="1655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F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400" dirty="0"/>
              <a:t>Anh Nguyen, Jason </a:t>
            </a:r>
            <a:r>
              <a:rPr lang="en-GB" sz="2400" dirty="0" err="1"/>
              <a:t>Yosinski</a:t>
            </a:r>
            <a:r>
              <a:rPr lang="en-GB" sz="2400" dirty="0"/>
              <a:t>, Jeff Clune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GB" sz="2400" i="1" dirty="0">
              <a:solidFill>
                <a:schemeClr val="tx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i="1" dirty="0">
                <a:solidFill>
                  <a:schemeClr val="tx1"/>
                </a:solidFill>
              </a:rPr>
              <a:t>CVPR</a:t>
            </a:r>
            <a:r>
              <a:rPr lang="en-US" sz="2400" i="1" dirty="0">
                <a:solidFill>
                  <a:schemeClr val="tx1"/>
                </a:solidFill>
              </a:rPr>
              <a:t> 20</a:t>
            </a:r>
            <a:r>
              <a:rPr sz="2400" i="1" dirty="0">
                <a:solidFill>
                  <a:schemeClr val="tx1"/>
                </a:solidFill>
              </a:rPr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352096" y="544141"/>
            <a:ext cx="8439807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vs. Computer Object Recognition</a:t>
            </a:r>
          </a:p>
        </p:txBody>
      </p:sp>
      <p:pic>
        <p:nvPicPr>
          <p:cNvPr id="135" name="image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70731" y="2512886"/>
            <a:ext cx="3167835" cy="400543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441434" y="2204421"/>
            <a:ext cx="4616599" cy="2751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200"/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3200" dirty="0"/>
              <a:t>Given the near-human ability of DNNs to classify objects, what differences remain between human and computer vision?</a:t>
            </a:r>
          </a:p>
        </p:txBody>
      </p:sp>
      <p:sp>
        <p:nvSpPr>
          <p:cNvPr id="137" name="Shape 137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628650" y="528509"/>
            <a:ext cx="7886700" cy="1325564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39" name="Shape 139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2800" u="sng" dirty="0">
                <a:solidFill>
                  <a:srgbClr val="0070C0"/>
                </a:solidFill>
                <a:uFill>
                  <a:solidFill>
                    <a:srgbClr val="0563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https://youtu.be/M2IebCN9Ht4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628650" y="187024"/>
            <a:ext cx="7886700" cy="119607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144" name="Shape 144"/>
          <p:cNvSpPr>
            <a:spLocks noGrp="1"/>
          </p:cNvSpPr>
          <p:nvPr>
            <p:ph idx="1"/>
          </p:nvPr>
        </p:nvSpPr>
        <p:spPr>
          <a:xfrm>
            <a:off x="436604" y="1383095"/>
            <a:ext cx="8196651" cy="4201431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600" dirty="0"/>
              <a:t>1. </a:t>
            </a:r>
            <a:r>
              <a:rPr sz="2600" dirty="0" err="1"/>
              <a:t>LeNet</a:t>
            </a:r>
            <a:r>
              <a:rPr sz="2600" dirty="0"/>
              <a:t> model trained on MNIST dataset</a:t>
            </a:r>
            <a:r>
              <a:rPr lang="en-US" sz="2600" dirty="0"/>
              <a:t> </a:t>
            </a:r>
            <a:r>
              <a:rPr sz="2600" dirty="0"/>
              <a:t>– </a:t>
            </a:r>
            <a:r>
              <a:rPr lang="en-US" sz="2600" dirty="0"/>
              <a:t>"</a:t>
            </a:r>
            <a:r>
              <a:rPr sz="2600" dirty="0"/>
              <a:t>MNIST DNN</a:t>
            </a:r>
            <a:r>
              <a:rPr lang="en-US" sz="2600" dirty="0"/>
              <a:t>"</a:t>
            </a:r>
            <a:endParaRPr sz="2600" dirty="0"/>
          </a:p>
          <a:p>
            <a:pPr marL="514350" lvl="0" indent="-514350">
              <a:buFontTx/>
              <a:buAutoNum type="arabicPeriod"/>
              <a:defRPr sz="1800"/>
            </a:pPr>
            <a:endParaRPr sz="2800" dirty="0"/>
          </a:p>
          <a:p>
            <a:pPr marL="514350" lvl="0" indent="-514350">
              <a:buFontTx/>
              <a:buAutoNum type="arabicPeriod"/>
              <a:defRPr sz="1800"/>
            </a:pPr>
            <a:endParaRPr sz="2800" dirty="0"/>
          </a:p>
          <a:p>
            <a:pPr marL="514350" lvl="0" indent="-514350">
              <a:buFontTx/>
              <a:buAutoNum type="arabicPeriod"/>
              <a:defRPr sz="1800"/>
            </a:pPr>
            <a:endParaRPr sz="2800" dirty="0"/>
          </a:p>
          <a:p>
            <a:pPr marL="0" lvl="0" indent="0">
              <a:buSzTx/>
              <a:buNone/>
              <a:defRPr sz="1800"/>
            </a:pPr>
            <a:endParaRPr sz="2800" dirty="0"/>
          </a:p>
          <a:p>
            <a:pPr marL="0" lvl="0" indent="0">
              <a:buSzTx/>
              <a:buNone/>
              <a:defRPr sz="1800"/>
            </a:pPr>
            <a:r>
              <a:rPr sz="2600" dirty="0"/>
              <a:t>2. </a:t>
            </a:r>
            <a:r>
              <a:rPr sz="2600" dirty="0" err="1"/>
              <a:t>AlexNet</a:t>
            </a:r>
            <a:r>
              <a:rPr sz="2600" dirty="0"/>
              <a:t> DNN trained on ImageNet dataset</a:t>
            </a:r>
            <a:r>
              <a:rPr lang="en-US" sz="2600" dirty="0"/>
              <a:t> </a:t>
            </a:r>
            <a:r>
              <a:rPr lang="ro-RO" sz="2600" dirty="0"/>
              <a:t>–</a:t>
            </a:r>
            <a:r>
              <a:rPr sz="2600" dirty="0"/>
              <a:t> </a:t>
            </a:r>
            <a:r>
              <a:rPr lang="en-US" sz="2600" dirty="0"/>
              <a:t>"</a:t>
            </a:r>
            <a:r>
              <a:rPr sz="2600" dirty="0"/>
              <a:t>ImageNet DNN</a:t>
            </a:r>
            <a:r>
              <a:rPr lang="en-US" sz="2600" dirty="0"/>
              <a:t>"</a:t>
            </a:r>
            <a:r>
              <a:rPr sz="2600" dirty="0"/>
              <a:t> (larger dataset, bigger network)</a:t>
            </a:r>
          </a:p>
        </p:txBody>
      </p:sp>
      <p:pic>
        <p:nvPicPr>
          <p:cNvPr id="145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985158" y="2277833"/>
            <a:ext cx="4937849" cy="1201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8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022684" y="4688678"/>
            <a:ext cx="5170418" cy="1663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9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243046" y="1997145"/>
            <a:ext cx="1518878" cy="734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10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6404981" y="4672410"/>
            <a:ext cx="2507147" cy="119607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animBg="1" advAuto="0"/>
      <p:bldP spid="145" grpId="3" animBg="1" advAuto="0"/>
      <p:bldP spid="146" grpId="5" animBg="1" advAuto="0"/>
      <p:bldP spid="147" grpId="2" animBg="1" advAuto="0"/>
      <p:bldP spid="148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Overview</a:t>
            </a:r>
          </a:p>
        </p:txBody>
      </p:sp>
      <p:sp>
        <p:nvSpPr>
          <p:cNvPr id="54" name="Shape 54"/>
          <p:cNvSpPr/>
          <p:nvPr/>
        </p:nvSpPr>
        <p:spPr>
          <a:xfrm>
            <a:off x="-20320" y="1427479"/>
            <a:ext cx="8680989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>
              <a:buSzPct val="100000"/>
            </a:pPr>
            <a:endParaRPr sz="28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In</a:t>
            </a:r>
            <a:r>
              <a:rPr sz="2800" dirty="0"/>
              <a:t>triguing </a:t>
            </a:r>
            <a:r>
              <a:rPr lang="en-US" sz="2800" dirty="0"/>
              <a:t>P</a:t>
            </a:r>
            <a:r>
              <a:rPr sz="2800" dirty="0"/>
              <a:t>roperties of </a:t>
            </a:r>
            <a:r>
              <a:rPr lang="en-US" sz="2800" dirty="0"/>
              <a:t>N</a:t>
            </a:r>
            <a:r>
              <a:rPr sz="2800" dirty="0"/>
              <a:t>eural </a:t>
            </a:r>
            <a:r>
              <a:rPr lang="en-US" sz="2800" dirty="0"/>
              <a:t>N</a:t>
            </a:r>
            <a:r>
              <a:rPr sz="2800" dirty="0"/>
              <a:t>etworks</a:t>
            </a:r>
            <a:r>
              <a:rPr lang="en-US" sz="2800" dirty="0"/>
              <a:t> (2014)</a:t>
            </a:r>
            <a:endParaRPr sz="28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800" dirty="0"/>
              <a:t>Deep Neural Networks are Easily Fooled: High Confidence Predictions for Unrecognizable Images</a:t>
            </a:r>
            <a:r>
              <a:rPr lang="en-US" sz="2800" dirty="0"/>
              <a:t> (2015)</a:t>
            </a:r>
            <a:endParaRPr lang="en-GB" sz="28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en-GB" sz="2800" dirty="0"/>
              <a:t>Deep Dream (2015)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en-GB" sz="2800" dirty="0"/>
              <a:t>Explaining and Harnessing Adversarial Examples (2015)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en-GB" sz="2800" dirty="0"/>
              <a:t>T</a:t>
            </a:r>
            <a:r>
              <a:rPr lang="en-RO" sz="2800" dirty="0"/>
              <a:t>owards Deep Neural Network Architectures Robust to Adversarial Examples (2015)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en-RO" sz="2800" dirty="0"/>
              <a:t>Black-Box Ripper</a:t>
            </a:r>
            <a:r>
              <a:rPr lang="en-RO" sz="2800"/>
              <a:t>: Copying </a:t>
            </a:r>
            <a:r>
              <a:rPr lang="en-RO" sz="2800" dirty="0"/>
              <a:t>black-box models using generative evolutionary algorithms (2020)</a:t>
            </a:r>
            <a:endParaRPr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Algorithms (EA)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7221CF-EFC5-3045-9AAA-E3A9BDECB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2035658"/>
            <a:ext cx="9056914" cy="298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Encoding</a:t>
            </a:r>
          </a:p>
        </p:txBody>
      </p:sp>
      <p:pic>
        <p:nvPicPr>
          <p:cNvPr id="157" name="image14.png" descr="Screen Clipping"/>
          <p:cNvPicPr/>
          <p:nvPr/>
        </p:nvPicPr>
        <p:blipFill>
          <a:blip r:embed="rId3"/>
          <a:srcRect b="49693"/>
          <a:stretch>
            <a:fillRect/>
          </a:stretch>
        </p:blipFill>
        <p:spPr>
          <a:xfrm>
            <a:off x="2031215" y="3429000"/>
            <a:ext cx="5081569" cy="297213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441434" y="1497822"/>
            <a:ext cx="828243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sz="2800" dirty="0"/>
              <a:t>Grayscale values for MNIST, HSV values for ImageNet. Each pixel value is initialized with uniform random noise within the [0, 255] range. Those numbers are independently mutated.</a:t>
            </a:r>
          </a:p>
        </p:txBody>
      </p:sp>
      <p:sp>
        <p:nvSpPr>
          <p:cNvPr id="159" name="Shape 159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Encoding</a:t>
            </a:r>
          </a:p>
        </p:txBody>
      </p:sp>
      <p:pic>
        <p:nvPicPr>
          <p:cNvPr id="164" name="ea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558748" y="1690689"/>
            <a:ext cx="5513763" cy="443217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2164563" y="2695775"/>
            <a:ext cx="1270001" cy="488063"/>
          </a:xfrm>
          <a:prstGeom prst="rightArrow">
            <a:avLst>
              <a:gd name="adj1" fmla="val 21472"/>
              <a:gd name="adj2" fmla="val 103879"/>
            </a:avLst>
          </a:prstGeom>
          <a:solidFill>
            <a:schemeClr val="bg2"/>
          </a:solidFill>
          <a:ln w="6350">
            <a:solidFill>
              <a:schemeClr val="tx1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2164563" y="4956375"/>
            <a:ext cx="1270001" cy="488063"/>
          </a:xfrm>
          <a:prstGeom prst="rightArrow">
            <a:avLst>
              <a:gd name="adj1" fmla="val 21472"/>
              <a:gd name="adj2" fmla="val 103879"/>
            </a:avLst>
          </a:prstGeom>
          <a:solidFill>
            <a:schemeClr val="bg2"/>
          </a:solidFill>
          <a:ln w="6350">
            <a:solidFill>
              <a:schemeClr val="tx1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378372" y="2616640"/>
            <a:ext cx="175104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/>
            </a:lvl1pPr>
          </a:lstStyle>
          <a:p>
            <a:pPr lvl="0" algn="ctr">
              <a:defRPr b="0"/>
            </a:pPr>
            <a:r>
              <a:rPr b="1" dirty="0"/>
              <a:t>Random Grayscale Images</a:t>
            </a:r>
          </a:p>
        </p:txBody>
      </p:sp>
      <p:sp>
        <p:nvSpPr>
          <p:cNvPr id="168" name="Shape 168"/>
          <p:cNvSpPr/>
          <p:nvPr/>
        </p:nvSpPr>
        <p:spPr>
          <a:xfrm>
            <a:off x="283779" y="4877240"/>
            <a:ext cx="18456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b="1" dirty="0"/>
              <a:t>Mutate/Crossover</a:t>
            </a:r>
          </a:p>
          <a:p>
            <a:pPr lvl="0" algn="ctr"/>
            <a:r>
              <a:rPr b="1" dirty="0"/>
              <a:t>pixels directly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640145" y="325619"/>
            <a:ext cx="7863709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(Compositional Pattern-Producing Network) Encoding</a:t>
            </a:r>
          </a:p>
        </p:txBody>
      </p:sp>
      <p:sp>
        <p:nvSpPr>
          <p:cNvPr id="173" name="Shape 173"/>
          <p:cNvSpPr>
            <a:spLocks noGrp="1"/>
          </p:cNvSpPr>
          <p:nvPr>
            <p:ph idx="1"/>
          </p:nvPr>
        </p:nvSpPr>
        <p:spPr>
          <a:xfrm>
            <a:off x="420414" y="1808017"/>
            <a:ext cx="8325597" cy="122947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This encoding is more likely to produce </a:t>
            </a:r>
            <a:r>
              <a:rPr lang="en-US" sz="2400" dirty="0"/>
              <a:t>"r</a:t>
            </a:r>
            <a:r>
              <a:rPr sz="2400" dirty="0"/>
              <a:t>egular</a:t>
            </a:r>
            <a:r>
              <a:rPr lang="en-US" sz="2400" dirty="0"/>
              <a:t>"</a:t>
            </a:r>
            <a:r>
              <a:rPr sz="2400" dirty="0"/>
              <a:t> images</a:t>
            </a:r>
            <a:r>
              <a:rPr lang="en-US" sz="2400" dirty="0"/>
              <a:t>,</a:t>
            </a:r>
            <a:r>
              <a:rPr sz="2400" dirty="0"/>
              <a:t> e.g. contains symmetry and repetition</a:t>
            </a:r>
          </a:p>
          <a:p>
            <a:pPr lvl="0">
              <a:defRPr sz="1800"/>
            </a:pPr>
            <a:r>
              <a:rPr sz="2400" dirty="0"/>
              <a:t>Similar to ANNs, but with different nonlinear functions</a:t>
            </a:r>
          </a:p>
        </p:txBody>
      </p:sp>
      <p:pic>
        <p:nvPicPr>
          <p:cNvPr id="174" name="image14.png" descr="Screen Clipping"/>
          <p:cNvPicPr/>
          <p:nvPr/>
        </p:nvPicPr>
        <p:blipFill>
          <a:blip r:embed="rId3"/>
          <a:srcRect t="50612"/>
          <a:stretch>
            <a:fillRect/>
          </a:stretch>
        </p:blipFill>
        <p:spPr>
          <a:xfrm>
            <a:off x="1757873" y="3194324"/>
            <a:ext cx="5628254" cy="32317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build="p" animBg="1" advAuto="0"/>
      <p:bldP spid="174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a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972608" y="1924800"/>
            <a:ext cx="4969294" cy="39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2700592" y="2769348"/>
            <a:ext cx="1270001" cy="488063"/>
          </a:xfrm>
          <a:prstGeom prst="rightArrow">
            <a:avLst>
              <a:gd name="adj1" fmla="val 21472"/>
              <a:gd name="adj2" fmla="val 103879"/>
            </a:avLst>
          </a:prstGeom>
          <a:solidFill>
            <a:schemeClr val="bg2"/>
          </a:solidFill>
          <a:ln w="6350">
            <a:solidFill>
              <a:schemeClr val="tx1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700592" y="5029948"/>
            <a:ext cx="1270001" cy="488063"/>
          </a:xfrm>
          <a:prstGeom prst="rightArrow">
            <a:avLst>
              <a:gd name="adj1" fmla="val 21472"/>
              <a:gd name="adj2" fmla="val 103879"/>
            </a:avLst>
          </a:prstGeom>
          <a:solidFill>
            <a:schemeClr val="bg2"/>
          </a:solidFill>
          <a:ln w="6350">
            <a:solidFill>
              <a:schemeClr val="tx1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875975" y="2690213"/>
            <a:ext cx="18246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/>
            </a:lvl1pPr>
          </a:lstStyle>
          <a:p>
            <a:pPr lvl="0" algn="ctr">
              <a:defRPr b="0"/>
            </a:pPr>
            <a:r>
              <a:rPr b="1" dirty="0"/>
              <a:t>CP</a:t>
            </a:r>
            <a:r>
              <a:rPr lang="en-US" b="1" dirty="0"/>
              <a:t>P</a:t>
            </a:r>
            <a:r>
              <a:rPr b="1" dirty="0"/>
              <a:t>N with no hidden layers</a:t>
            </a:r>
          </a:p>
        </p:txBody>
      </p:sp>
      <p:sp>
        <p:nvSpPr>
          <p:cNvPr id="184" name="Shape 184"/>
          <p:cNvSpPr/>
          <p:nvPr/>
        </p:nvSpPr>
        <p:spPr>
          <a:xfrm>
            <a:off x="875974" y="4950813"/>
            <a:ext cx="18246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/>
            </a:lvl1pPr>
          </a:lstStyle>
          <a:p>
            <a:pPr lvl="0" algn="ctr">
              <a:defRPr b="0"/>
            </a:pPr>
            <a:r>
              <a:rPr b="1" dirty="0"/>
              <a:t>Changing CP</a:t>
            </a:r>
            <a:r>
              <a:rPr lang="en-US" b="1" dirty="0"/>
              <a:t>P</a:t>
            </a:r>
            <a:r>
              <a:rPr b="1" dirty="0"/>
              <a:t>N parameters</a:t>
            </a:r>
          </a:p>
        </p:txBody>
      </p:sp>
      <p:sp>
        <p:nvSpPr>
          <p:cNvPr id="10" name="Shape 172">
            <a:extLst>
              <a:ext uri="{FF2B5EF4-FFF2-40B4-BE49-F238E27FC236}">
                <a16:creationId xmlns:a16="http://schemas.microsoft.com/office/drawing/2014/main" id="{4B7C63D2-7A5D-914C-BEBC-2489BE73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45" y="325619"/>
            <a:ext cx="7863709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(Compositional Pattern-Producing Network) Encoding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Fooling images via Gradient Ascent</a:t>
            </a:r>
          </a:p>
        </p:txBody>
      </p:sp>
      <p:sp>
        <p:nvSpPr>
          <p:cNvPr id="189" name="Shape 189"/>
          <p:cNvSpPr>
            <a:spLocks noGrp="1"/>
          </p:cNvSpPr>
          <p:nvPr>
            <p:ph idx="1"/>
          </p:nvPr>
        </p:nvSpPr>
        <p:spPr>
          <a:xfrm>
            <a:off x="538033" y="1690690"/>
            <a:ext cx="8194076" cy="9474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2400" dirty="0"/>
              <a:t>Following the direction of gradient of the posterior probability for a specific class</a:t>
            </a: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AA536DE-DFAD-B440-8830-4E21095D0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2487807"/>
            <a:ext cx="6161314" cy="42395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535460" y="270299"/>
            <a:ext cx="7886701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– MNIST</a:t>
            </a:r>
          </a:p>
        </p:txBody>
      </p:sp>
      <p:pic>
        <p:nvPicPr>
          <p:cNvPr id="195" name="image19.png" descr="Screen Clipping"/>
          <p:cNvPicPr/>
          <p:nvPr/>
        </p:nvPicPr>
        <p:blipFill>
          <a:blip r:embed="rId3"/>
          <a:stretch>
            <a:fillRect/>
          </a:stretch>
        </p:blipFill>
        <p:spPr>
          <a:xfrm>
            <a:off x="259844" y="1717082"/>
            <a:ext cx="4083535" cy="218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20.png" descr="Screen Clipping"/>
          <p:cNvPicPr/>
          <p:nvPr/>
        </p:nvPicPr>
        <p:blipFill>
          <a:blip r:embed="rId4"/>
          <a:stretch>
            <a:fillRect/>
          </a:stretch>
        </p:blipFill>
        <p:spPr>
          <a:xfrm>
            <a:off x="4688148" y="1717082"/>
            <a:ext cx="4056145" cy="217574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259844" y="4048001"/>
            <a:ext cx="4210556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300"/>
            </a:lvl1pPr>
          </a:lstStyle>
          <a:p>
            <a:pPr marL="342900" lvl="0" indent="-342900">
              <a:buFont typeface="Arial" panose="020B0604020202020204" pitchFamily="34" charset="0"/>
              <a:buChar char="•"/>
              <a:defRPr sz="1800"/>
            </a:pPr>
            <a:r>
              <a:rPr sz="2300" dirty="0"/>
              <a:t>In less than 50 generations, each run of evolution produces unrecognizable images classified by MNIST DNNs with ≥ 99.99% confidence.</a:t>
            </a:r>
          </a:p>
        </p:txBody>
      </p:sp>
      <p:sp>
        <p:nvSpPr>
          <p:cNvPr id="198" name="Shape 198"/>
          <p:cNvSpPr/>
          <p:nvPr/>
        </p:nvSpPr>
        <p:spPr>
          <a:xfrm>
            <a:off x="4688148" y="4042220"/>
            <a:ext cx="4210556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300"/>
            </a:lvl1pPr>
          </a:lstStyle>
          <a:p>
            <a:pPr marL="342900" lvl="0" indent="-342900">
              <a:buFont typeface="Arial" panose="020B0604020202020204" pitchFamily="34" charset="0"/>
              <a:buChar char="•"/>
              <a:defRPr sz="1800"/>
            </a:pPr>
            <a:r>
              <a:rPr sz="2300" dirty="0"/>
              <a:t>MNIST DNNs labelled unrecognizable images as digits with 99.99% confidence after only a few generations. </a:t>
            </a:r>
          </a:p>
        </p:txBody>
      </p:sp>
      <p:sp>
        <p:nvSpPr>
          <p:cNvPr id="200" name="Shape 200"/>
          <p:cNvSpPr/>
          <p:nvPr/>
        </p:nvSpPr>
        <p:spPr>
          <a:xfrm>
            <a:off x="165257" y="64730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688643-9EA4-EC48-A156-B5A347183417}"/>
              </a:ext>
            </a:extLst>
          </p:cNvPr>
          <p:cNvSpPr/>
          <p:nvPr/>
        </p:nvSpPr>
        <p:spPr>
          <a:xfrm>
            <a:off x="5168900" y="1717082"/>
            <a:ext cx="406400" cy="22039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2" animBg="1" advAuto="0"/>
      <p:bldP spid="196" grpId="4" animBg="1" advAuto="0"/>
      <p:bldP spid="197" grpId="1" animBg="1" advAuto="0"/>
      <p:bldP spid="198" grpId="3" animBg="1" advAuto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– ImageNet Dataset</a:t>
            </a:r>
          </a:p>
        </p:txBody>
      </p:sp>
      <p:pic>
        <p:nvPicPr>
          <p:cNvPr id="205" name="image21.png" descr="Screen Clipping"/>
          <p:cNvPicPr/>
          <p:nvPr/>
        </p:nvPicPr>
        <p:blipFill>
          <a:blip r:embed="rId3"/>
          <a:srcRect t="1508" b="5404"/>
          <a:stretch>
            <a:fillRect/>
          </a:stretch>
        </p:blipFill>
        <p:spPr>
          <a:xfrm>
            <a:off x="270735" y="1977083"/>
            <a:ext cx="4210061" cy="125408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70735" y="3626835"/>
            <a:ext cx="4336403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sz="2400" dirty="0"/>
              <a:t>Even after 20,000 generations, evolution failed to produce high-confidence images for many categories, but produced images with ≥ 99% confidence for 45 categories. </a:t>
            </a:r>
            <a:r>
              <a:rPr sz="2400" b="1" i="1" dirty="0"/>
              <a:t>21.59% </a:t>
            </a:r>
            <a:r>
              <a:rPr sz="2400" i="1" dirty="0"/>
              <a:t>Median Confidence </a:t>
            </a:r>
          </a:p>
        </p:txBody>
      </p:sp>
      <p:pic>
        <p:nvPicPr>
          <p:cNvPr id="207" name="image22.png" descr="Screen Clippi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49932" y="1963639"/>
            <a:ext cx="4254025" cy="126752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628650" y="1515803"/>
            <a:ext cx="331534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600" b="1"/>
            </a:lvl1pPr>
          </a:lstStyle>
          <a:p>
            <a:pPr lvl="0" algn="ctr">
              <a:defRPr sz="1800" b="0"/>
            </a:pPr>
            <a:r>
              <a:rPr sz="2600" b="1" dirty="0"/>
              <a:t>Directly encoded EA</a:t>
            </a:r>
          </a:p>
        </p:txBody>
      </p:sp>
      <p:sp>
        <p:nvSpPr>
          <p:cNvPr id="209" name="Shape 209"/>
          <p:cNvSpPr/>
          <p:nvPr/>
        </p:nvSpPr>
        <p:spPr>
          <a:xfrm>
            <a:off x="4749932" y="3626835"/>
            <a:ext cx="4336403" cy="258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400"/>
              <a:t>Many images with DNN confidence scores ≥99.99%, but that are unrecognizable. After 5000 generations, </a:t>
            </a:r>
            <a:r>
              <a:rPr sz="2400" i="1"/>
              <a:t>Median</a:t>
            </a:r>
            <a:r>
              <a:rPr sz="2400"/>
              <a:t> </a:t>
            </a:r>
            <a:r>
              <a:rPr sz="2400" i="1"/>
              <a:t>Confidence</a:t>
            </a:r>
            <a:r>
              <a:rPr sz="2400"/>
              <a:t> score is </a:t>
            </a:r>
            <a:r>
              <a:rPr sz="2400" b="1" i="1"/>
              <a:t>88.11%</a:t>
            </a:r>
            <a:r>
              <a:rPr sz="2400"/>
              <a:t>, similar to that for natural images</a:t>
            </a:r>
          </a:p>
        </p:txBody>
      </p:sp>
      <p:sp>
        <p:nvSpPr>
          <p:cNvPr id="210" name="Shape 210"/>
          <p:cNvSpPr/>
          <p:nvPr/>
        </p:nvSpPr>
        <p:spPr>
          <a:xfrm>
            <a:off x="5437106" y="1491132"/>
            <a:ext cx="291949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600" b="1"/>
            </a:lvl1pPr>
          </a:lstStyle>
          <a:p>
            <a:pPr lvl="0" algn="ctr">
              <a:defRPr sz="1800" b="0"/>
            </a:pPr>
            <a:r>
              <a:rPr sz="2600" b="1" dirty="0"/>
              <a:t>CP</a:t>
            </a:r>
            <a:r>
              <a:rPr lang="en-US" sz="2600" b="1" dirty="0"/>
              <a:t>P</a:t>
            </a:r>
            <a:r>
              <a:rPr sz="2600" b="1" dirty="0"/>
              <a:t>N Encoding</a:t>
            </a:r>
          </a:p>
        </p:txBody>
      </p:sp>
      <p:sp>
        <p:nvSpPr>
          <p:cNvPr id="211" name="Shape 211"/>
          <p:cNvSpPr/>
          <p:nvPr/>
        </p:nvSpPr>
        <p:spPr>
          <a:xfrm>
            <a:off x="5665527" y="1940317"/>
            <a:ext cx="584889" cy="1351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chemeClr val="tx1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11257" y="6513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animBg="1" advAuto="0"/>
      <p:bldP spid="206" grpId="2" animBg="1" advAuto="0"/>
      <p:bldP spid="207" grpId="3" animBg="1" advAuto="0"/>
      <p:bldP spid="209" grpId="4" animBg="1" advAuto="0"/>
      <p:bldP spid="211" grpId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628648" y="200369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Encoding on ImageNet</a:t>
            </a:r>
          </a:p>
        </p:txBody>
      </p:sp>
      <p:pic>
        <p:nvPicPr>
          <p:cNvPr id="217" name="image23.png" descr="Screen Clipping"/>
          <p:cNvPicPr/>
          <p:nvPr/>
        </p:nvPicPr>
        <p:blipFill>
          <a:blip r:embed="rId3"/>
          <a:srcRect t="1" b="58564"/>
          <a:stretch>
            <a:fillRect/>
          </a:stretch>
        </p:blipFill>
        <p:spPr>
          <a:xfrm>
            <a:off x="1866522" y="1412094"/>
            <a:ext cx="5410956" cy="134602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368300" y="5100134"/>
            <a:ext cx="8331200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600"/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2600" dirty="0"/>
              <a:t>Evolution produces images which has most discriminative features of a class</a:t>
            </a:r>
          </a:p>
        </p:txBody>
      </p:sp>
      <p:pic>
        <p:nvPicPr>
          <p:cNvPr id="219" name="image23.png" descr="Screen Clipping"/>
          <p:cNvPicPr/>
          <p:nvPr/>
        </p:nvPicPr>
        <p:blipFill>
          <a:blip r:embed="rId3"/>
          <a:srcRect t="48464" b="10996"/>
          <a:stretch>
            <a:fillRect/>
          </a:stretch>
        </p:blipFill>
        <p:spPr>
          <a:xfrm>
            <a:off x="1866519" y="3063819"/>
            <a:ext cx="5410956" cy="1316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23.png" descr="Screen Clipping"/>
          <p:cNvPicPr/>
          <p:nvPr/>
        </p:nvPicPr>
        <p:blipFill>
          <a:blip r:embed="rId3"/>
          <a:srcRect t="41346" b="51435"/>
          <a:stretch>
            <a:fillRect/>
          </a:stretch>
        </p:blipFill>
        <p:spPr>
          <a:xfrm>
            <a:off x="1866521" y="2758114"/>
            <a:ext cx="5410955" cy="234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23.png" descr="Screen Clipping"/>
          <p:cNvPicPr/>
          <p:nvPr/>
        </p:nvPicPr>
        <p:blipFill>
          <a:blip r:embed="rId3"/>
          <a:srcRect t="89202" b="3403"/>
          <a:stretch>
            <a:fillRect/>
          </a:stretch>
        </p:blipFill>
        <p:spPr>
          <a:xfrm>
            <a:off x="1866520" y="4468524"/>
            <a:ext cx="5410956" cy="240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5" animBg="1" advAuto="0"/>
      <p:bldP spid="219" grpId="2" animBg="1" advAuto="0"/>
      <p:bldP spid="220" grpId="3" animBg="1" advAuto="0"/>
      <p:bldP spid="221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628648" y="67640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Encoding on ImageNet</a:t>
            </a:r>
          </a:p>
        </p:txBody>
      </p:sp>
      <p:pic>
        <p:nvPicPr>
          <p:cNvPr id="226" name="image24.png"/>
          <p:cNvPicPr/>
          <p:nvPr/>
        </p:nvPicPr>
        <p:blipFill>
          <a:blip r:embed="rId3"/>
          <a:srcRect b="40188"/>
          <a:stretch>
            <a:fillRect/>
          </a:stretch>
        </p:blipFill>
        <p:spPr>
          <a:xfrm>
            <a:off x="1819591" y="1382645"/>
            <a:ext cx="5504817" cy="1614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628648" y="4370747"/>
            <a:ext cx="815327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Many images are related to each other phylogenetically, which leads evolution to produce similar images for closely related categories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Different runs of evolution produce different image types</a:t>
            </a:r>
          </a:p>
        </p:txBody>
      </p:sp>
      <p:pic>
        <p:nvPicPr>
          <p:cNvPr id="228" name="image24.png"/>
          <p:cNvPicPr/>
          <p:nvPr/>
        </p:nvPicPr>
        <p:blipFill>
          <a:blip r:embed="rId3"/>
          <a:srcRect t="60249"/>
          <a:stretch>
            <a:fillRect/>
          </a:stretch>
        </p:blipFill>
        <p:spPr>
          <a:xfrm>
            <a:off x="1819591" y="2997263"/>
            <a:ext cx="5504817" cy="107308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27" grpId="2" build="p" bldLvl="5" animBg="1" advAuto="0"/>
      <p:bldP spid="228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ctrTitle"/>
          </p:nvPr>
        </p:nvSpPr>
        <p:spPr>
          <a:xfrm>
            <a:off x="1402491" y="1762511"/>
            <a:ext cx="6339017" cy="16557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3600" b="1" dirty="0">
                <a:latin typeface="Arial" panose="020B0604020202020204" pitchFamily="34" charset="0"/>
                <a:cs typeface="Arial" panose="020B0604020202020204" pitchFamily="34" charset="0"/>
              </a:rPr>
              <a:t>Intriguing Properties of Neural Networks</a:t>
            </a:r>
            <a:br>
              <a:rPr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subTitle" idx="1"/>
          </p:nvPr>
        </p:nvSpPr>
        <p:spPr>
          <a:xfrm>
            <a:off x="1020461" y="3720773"/>
            <a:ext cx="7103076" cy="16557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2400" dirty="0"/>
              <a:t>Christian </a:t>
            </a:r>
            <a:r>
              <a:rPr lang="en-GB" sz="2400" dirty="0" err="1"/>
              <a:t>Szegedy</a:t>
            </a:r>
            <a:r>
              <a:rPr lang="en-GB" sz="2400" dirty="0"/>
              <a:t>, Wojciech Zaremba, Ilya </a:t>
            </a:r>
            <a:r>
              <a:rPr lang="en-GB" sz="2400" dirty="0" err="1"/>
              <a:t>Sutskever</a:t>
            </a:r>
            <a:r>
              <a:rPr lang="en-GB" sz="2400" dirty="0"/>
              <a:t>, Joan Bruna, Dumitru Erhan, Ian Goodfellow, Rob Fergus </a:t>
            </a:r>
          </a:p>
          <a:p>
            <a:pPr lvl="0">
              <a:defRPr sz="1800"/>
            </a:pPr>
            <a:endParaRPr lang="en-GB" sz="2400" i="1" dirty="0"/>
          </a:p>
          <a:p>
            <a:pPr lvl="0">
              <a:defRPr sz="1800"/>
            </a:pPr>
            <a:r>
              <a:rPr sz="2400" i="1" dirty="0"/>
              <a:t>ICLR 2014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414466" y="183894"/>
            <a:ext cx="8246934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Ablation Study</a:t>
            </a:r>
          </a:p>
        </p:txBody>
      </p:sp>
      <p:sp>
        <p:nvSpPr>
          <p:cNvPr id="235" name="Shape 235"/>
          <p:cNvSpPr/>
          <p:nvPr/>
        </p:nvSpPr>
        <p:spPr>
          <a:xfrm>
            <a:off x="414466" y="1671029"/>
            <a:ext cx="3797748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600"/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2600" dirty="0"/>
              <a:t>To test whether repetition improves the confidence scores, some of the repeated elements were ablated.</a:t>
            </a:r>
          </a:p>
        </p:txBody>
      </p:sp>
      <p:sp>
        <p:nvSpPr>
          <p:cNvPr id="236" name="Shape 236"/>
          <p:cNvSpPr/>
          <p:nvPr/>
        </p:nvSpPr>
        <p:spPr>
          <a:xfrm>
            <a:off x="414466" y="4979667"/>
            <a:ext cx="8410832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sz="2600" dirty="0"/>
              <a:t>In many images, ablation lead</a:t>
            </a:r>
            <a:r>
              <a:rPr lang="en-US" sz="2600" dirty="0"/>
              <a:t>s</a:t>
            </a:r>
            <a:r>
              <a:rPr sz="2600" dirty="0"/>
              <a:t> to a small performance  drop</a:t>
            </a:r>
            <a:r>
              <a:rPr sz="2600" b="1" dirty="0"/>
              <a:t> </a:t>
            </a:r>
          </a:p>
        </p:txBody>
      </p:sp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4C1A8764-CE4F-1344-B978-81664E015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33" y="1298832"/>
            <a:ext cx="4260156" cy="326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628650" y="125164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different DNNs learn the same discriminative features?</a:t>
            </a:r>
          </a:p>
        </p:txBody>
      </p:sp>
      <p:sp>
        <p:nvSpPr>
          <p:cNvPr id="241" name="Shape 241"/>
          <p:cNvSpPr>
            <a:spLocks noGrp="1"/>
          </p:cNvSpPr>
          <p:nvPr>
            <p:ph idx="1"/>
          </p:nvPr>
        </p:nvSpPr>
        <p:spPr>
          <a:xfrm>
            <a:off x="628650" y="1392209"/>
            <a:ext cx="8119934" cy="118552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/>
          <a:lstStyle/>
          <a:p>
            <a:pPr lvl="0">
              <a:defRPr sz="1800"/>
            </a:pPr>
            <a:r>
              <a:rPr sz="2800"/>
              <a:t> </a:t>
            </a:r>
          </a:p>
        </p:txBody>
      </p:sp>
      <p:pic>
        <p:nvPicPr>
          <p:cNvPr id="242" name="image26.png"/>
          <p:cNvPicPr/>
          <p:nvPr/>
        </p:nvPicPr>
        <p:blipFill>
          <a:blip r:embed="rId4"/>
          <a:srcRect b="1549"/>
          <a:stretch>
            <a:fillRect/>
          </a:stretch>
        </p:blipFill>
        <p:spPr>
          <a:xfrm>
            <a:off x="3980807" y="2565402"/>
            <a:ext cx="4981960" cy="2973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oup 245"/>
          <p:cNvGrpSpPr/>
          <p:nvPr/>
        </p:nvGrpSpPr>
        <p:grpSpPr>
          <a:xfrm>
            <a:off x="145446" y="2347784"/>
            <a:ext cx="3932284" cy="4209535"/>
            <a:chOff x="0" y="0"/>
            <a:chExt cx="3932282" cy="4209534"/>
          </a:xfrm>
        </p:grpSpPr>
        <p:sp>
          <p:nvSpPr>
            <p:cNvPr id="243" name="Shape 243"/>
            <p:cNvSpPr/>
            <p:nvPr/>
          </p:nvSpPr>
          <p:spPr>
            <a:xfrm>
              <a:off x="-1" y="0"/>
              <a:ext cx="3932284" cy="4209535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-1" y="0"/>
              <a:ext cx="3932284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/>
              <a:r>
                <a:t> </a:t>
              </a:r>
            </a:p>
          </p:txBody>
        </p:sp>
      </p:grpSp>
      <p:sp>
        <p:nvSpPr>
          <p:cNvPr id="246" name="Shape 246"/>
          <p:cNvSpPr/>
          <p:nvPr/>
        </p:nvSpPr>
        <p:spPr>
          <a:xfrm>
            <a:off x="4341340" y="3794552"/>
            <a:ext cx="4621427" cy="31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C0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4291912" y="4459992"/>
            <a:ext cx="4621427" cy="31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C0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4291912" y="5295655"/>
            <a:ext cx="4621427" cy="31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C0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animBg="1" advAuto="0"/>
      <p:bldP spid="245" grpId="2" animBg="1" advAuto="0"/>
      <p:bldP spid="246" grpId="3" animBg="1" advAuto="0"/>
      <p:bldP spid="247" grpId="4" animBg="1" advAuto="0"/>
      <p:bldP spid="248" grpId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565847" y="307908"/>
            <a:ext cx="8202311" cy="64459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/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Adding “Fooling Images” class</a:t>
            </a:r>
          </a:p>
        </p:txBody>
      </p:sp>
      <p:pic>
        <p:nvPicPr>
          <p:cNvPr id="254" name="image28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5370255" y="3512413"/>
            <a:ext cx="3397904" cy="21202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" name="Group 257"/>
          <p:cNvGrpSpPr/>
          <p:nvPr/>
        </p:nvGrpSpPr>
        <p:grpSpPr>
          <a:xfrm>
            <a:off x="140044" y="1250255"/>
            <a:ext cx="5296931" cy="4524316"/>
            <a:chOff x="0" y="0"/>
            <a:chExt cx="5296929" cy="4524314"/>
          </a:xfrm>
        </p:grpSpPr>
        <p:sp>
          <p:nvSpPr>
            <p:cNvPr id="255" name="Shape 255"/>
            <p:cNvSpPr/>
            <p:nvPr/>
          </p:nvSpPr>
          <p:spPr>
            <a:xfrm>
              <a:off x="-1" y="0"/>
              <a:ext cx="5296931" cy="4524315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-1" y="0"/>
              <a:ext cx="529693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/>
              <a:r>
                <a:t> </a:t>
              </a:r>
            </a:p>
          </p:txBody>
        </p:sp>
      </p:grpSp>
      <p:pic>
        <p:nvPicPr>
          <p:cNvPr id="258" name="image30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5436973" y="1519795"/>
            <a:ext cx="3608990" cy="130538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266448" y="5580443"/>
            <a:ext cx="8611104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It is easier to learn to tell CPPN images apart from natural images than it is to tell CPPN images from MNIST digits.</a:t>
            </a:r>
          </a:p>
        </p:txBody>
      </p:sp>
      <p:sp>
        <p:nvSpPr>
          <p:cNvPr id="260" name="Shape 260"/>
          <p:cNvSpPr/>
          <p:nvPr/>
        </p:nvSpPr>
        <p:spPr>
          <a:xfrm>
            <a:off x="43757" y="6540592"/>
            <a:ext cx="36713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200"/>
              <a:t>Slide credit : Bella Fadida Specktor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3" animBg="1" advAuto="0"/>
      <p:bldP spid="257" grpId="1" animBg="1" advAuto="0"/>
      <p:bldP spid="258" grpId="2" animBg="1" advAuto="0"/>
      <p:bldP spid="259" grpId="4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ctrTitle"/>
          </p:nvPr>
        </p:nvSpPr>
        <p:spPr>
          <a:xfrm>
            <a:off x="61783" y="2329120"/>
            <a:ext cx="9020434" cy="1155223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3600" dirty="0" err="1">
                <a:latin typeface="Arial" panose="020B0604020202020204" pitchFamily="34" charset="0"/>
                <a:cs typeface="Arial" panose="020B0604020202020204" pitchFamily="34" charset="0"/>
              </a:rPr>
              <a:t>DeepDream</a:t>
            </a:r>
            <a:b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Shape 265"/>
          <p:cNvSpPr>
            <a:spLocks noGrp="1"/>
          </p:cNvSpPr>
          <p:nvPr>
            <p:ph type="subTitle" idx="1"/>
          </p:nvPr>
        </p:nvSpPr>
        <p:spPr>
          <a:xfrm>
            <a:off x="1020462" y="4458903"/>
            <a:ext cx="7103076" cy="1655761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2400"/>
              <a:t>Google, Inc.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deep dream?</a:t>
            </a:r>
          </a:p>
        </p:txBody>
      </p:sp>
      <p:sp>
        <p:nvSpPr>
          <p:cNvPr id="270" name="Shape 270"/>
          <p:cNvSpPr/>
          <p:nvPr/>
        </p:nvSpPr>
        <p:spPr>
          <a:xfrm>
            <a:off x="495362" y="1657247"/>
            <a:ext cx="8153276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endParaRPr sz="2400" dirty="0"/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Simply feed the network an arbitrary image or photo and let the network analyze the picture.  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Pick a layer and ask the network to enhance whatever it detects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DNN “hallucinates” various low/high level features depending upon which layers is picked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build="p" bldLvl="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04869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deep dream?</a:t>
            </a:r>
          </a:p>
        </p:txBody>
      </p:sp>
      <p:pic>
        <p:nvPicPr>
          <p:cNvPr id="275" name="Screen Shot 2015-09-21 at 7.44.22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60189" y="1157668"/>
            <a:ext cx="7899822" cy="274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Screen Shot 2015-09-21 at 7.45.38 AM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-50935" y="3915521"/>
            <a:ext cx="9245870" cy="2744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deep dream?</a:t>
            </a:r>
          </a:p>
        </p:txBody>
      </p:sp>
      <p:pic>
        <p:nvPicPr>
          <p:cNvPr id="281" name="Screen Shot 2015-09-21 at 7.49.10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411326" y="2453439"/>
            <a:ext cx="4175991" cy="262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creen Shot 2015-09-21 at 7.49.20 AM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87724" y="2517097"/>
            <a:ext cx="4175991" cy="255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628650" y="187024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</a:p>
        </p:txBody>
      </p:sp>
      <p:sp>
        <p:nvSpPr>
          <p:cNvPr id="287" name="Shape 287"/>
          <p:cNvSpPr>
            <a:spLocks noGrp="1"/>
          </p:cNvSpPr>
          <p:nvPr>
            <p:ph idx="1"/>
          </p:nvPr>
        </p:nvSpPr>
        <p:spPr>
          <a:xfrm>
            <a:off x="436604" y="1512587"/>
            <a:ext cx="8196651" cy="4351339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800"/>
              <a:t>GoogLeNet </a:t>
            </a:r>
            <a:r>
              <a:rPr sz="2600"/>
              <a:t>trained on ImageNet dataset</a:t>
            </a:r>
          </a:p>
        </p:txBody>
      </p:sp>
      <p:pic>
        <p:nvPicPr>
          <p:cNvPr id="288" name="googlene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59929" y="2861649"/>
            <a:ext cx="6350001" cy="191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Dreams</a:t>
            </a:r>
          </a:p>
        </p:txBody>
      </p:sp>
      <p:sp>
        <p:nvSpPr>
          <p:cNvPr id="291" name="Shape 291"/>
          <p:cNvSpPr/>
          <p:nvPr/>
        </p:nvSpPr>
        <p:spPr>
          <a:xfrm>
            <a:off x="171362" y="1562747"/>
            <a:ext cx="8153276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buFont typeface="Wingdings"/>
            </a:pPr>
            <a:r>
              <a:rPr sz="2400" dirty="0"/>
              <a:t>It is just a gradient ascent process that tries to maximize the L2 norm of activations of a particular DNN layer. Here are a few simple tricks that were useful for getting good images:</a:t>
            </a:r>
            <a:br>
              <a:rPr sz="2400" dirty="0"/>
            </a:br>
            <a:endParaRPr sz="24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offset image by a random jitter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normalize the magnitude of gradient ascent steps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apply ascent across multiple scales (octaves)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build="p" bldLvl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Dreams</a:t>
            </a:r>
          </a:p>
        </p:txBody>
      </p:sp>
      <p:sp>
        <p:nvSpPr>
          <p:cNvPr id="296" name="Shape 296"/>
          <p:cNvSpPr/>
          <p:nvPr/>
        </p:nvSpPr>
        <p:spPr>
          <a:xfrm>
            <a:off x="171362" y="1562747"/>
            <a:ext cx="8153276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endParaRPr sz="24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The optimization objective can be tweaked to improve the generated image diversity.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For example, instead of maximizing the L2-norm of current image activations,</a:t>
            </a:r>
            <a:r>
              <a:rPr lang="en-US" sz="2400" dirty="0"/>
              <a:t> </a:t>
            </a:r>
            <a:r>
              <a:rPr sz="2400" dirty="0"/>
              <a:t>maximize the dot-products between activations of current image, and their matching correspondences from the guide image.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565847" y="307908"/>
            <a:ext cx="8202311" cy="1325564"/>
          </a:xfrm>
          <a:prstGeom prst="rect">
            <a:avLst/>
          </a:prstGeom>
        </p:spPr>
        <p:txBody>
          <a:bodyPr lIns="0" tIns="0" rIns="0" bIns="0"/>
          <a:lstStyle/>
          <a:p>
            <a:pPr lvl="0" algn="ctr">
              <a:defRPr sz="1800"/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Intriguing Findings</a:t>
            </a:r>
          </a:p>
        </p:txBody>
      </p:sp>
      <p:sp>
        <p:nvSpPr>
          <p:cNvPr id="62" name="Shape 62"/>
          <p:cNvSpPr/>
          <p:nvPr/>
        </p:nvSpPr>
        <p:spPr>
          <a:xfrm>
            <a:off x="495362" y="2140722"/>
            <a:ext cx="8153276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No distinction between individual high</a:t>
            </a:r>
            <a:r>
              <a:rPr lang="en-US" sz="2400" dirty="0"/>
              <a:t>-</a:t>
            </a:r>
            <a:r>
              <a:rPr sz="2400" dirty="0"/>
              <a:t>level units and their random linear combinations</a:t>
            </a:r>
            <a:endParaRPr lang="en-US" sz="2400" dirty="0"/>
          </a:p>
          <a:p>
            <a:pPr lvl="0">
              <a:buSzPct val="100000"/>
            </a:pPr>
            <a:endParaRPr sz="2400" dirty="0"/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Network</a:t>
            </a:r>
            <a:r>
              <a:rPr lang="en-US" sz="2400" dirty="0"/>
              <a:t>s</a:t>
            </a:r>
            <a:r>
              <a:rPr sz="2400" dirty="0"/>
              <a:t> can misclassify an image if we apply certain specific hardly perceptible perturbations to the image</a:t>
            </a:r>
            <a:endParaRPr lang="en-US" sz="2400" dirty="0"/>
          </a:p>
          <a:p>
            <a:pPr lvl="0">
              <a:buSzPct val="100000"/>
            </a:pPr>
            <a:endParaRPr sz="2400" dirty="0"/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These distorted images or </a:t>
            </a:r>
            <a:r>
              <a:rPr sz="2400" i="1" dirty="0"/>
              <a:t>adversarial examples </a:t>
            </a:r>
            <a:r>
              <a:rPr sz="2400" dirty="0"/>
              <a:t>generalize fairly well even with different hyperparameters as well as data</a:t>
            </a:r>
            <a:r>
              <a:rPr lang="en-US" sz="2400" dirty="0"/>
              <a:t> </a:t>
            </a:r>
            <a:r>
              <a:rPr sz="2400" dirty="0"/>
              <a:t>sets</a:t>
            </a:r>
            <a:endParaRPr lang="en-US" sz="2400" i="1" dirty="0"/>
          </a:p>
          <a:p>
            <a:pPr lvl="0">
              <a:buSzPct val="100000"/>
            </a:pPr>
            <a:endParaRPr sz="2400" i="1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Dreams</a:t>
            </a:r>
          </a:p>
        </p:txBody>
      </p:sp>
      <p:pic>
        <p:nvPicPr>
          <p:cNvPr id="301" name="guid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015764" y="2524666"/>
            <a:ext cx="2745651" cy="2059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02499" y="2030285"/>
            <a:ext cx="5428092" cy="30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Dreams</a:t>
            </a:r>
          </a:p>
        </p:txBody>
      </p:sp>
      <p:pic>
        <p:nvPicPr>
          <p:cNvPr id="307" name="guided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106999" y="1854934"/>
            <a:ext cx="6726080" cy="3776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312" name="Shape 312"/>
          <p:cNvSpPr/>
          <p:nvPr/>
        </p:nvSpPr>
        <p:spPr>
          <a:xfrm>
            <a:off x="628650" y="2060621"/>
            <a:ext cx="601311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endParaRPr sz="24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https://github.com/google/deepdream/</a:t>
            </a:r>
            <a:endParaRPr sz="2400" dirty="0"/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http://deepdreamgenerator.com/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1122363"/>
            <a:ext cx="82169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Explaining and Harnessing Adversarial 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53542"/>
            <a:ext cx="6858000" cy="1404257"/>
          </a:xfrm>
        </p:spPr>
        <p:txBody>
          <a:bodyPr>
            <a:normAutofit/>
          </a:bodyPr>
          <a:lstStyle/>
          <a:p>
            <a:r>
              <a:rPr lang="en-US" sz="2000" dirty="0"/>
              <a:t>Ian Goodfellow, Jonathon </a:t>
            </a:r>
            <a:r>
              <a:rPr lang="en-US" sz="2000" dirty="0" err="1"/>
              <a:t>Shlens</a:t>
            </a:r>
            <a:r>
              <a:rPr lang="en-US" sz="2000" dirty="0"/>
              <a:t>, Christian </a:t>
            </a:r>
            <a:r>
              <a:rPr lang="en-US" sz="2000" dirty="0" err="1"/>
              <a:t>Szegedy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8596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Adversarial examples: speculative explanations </a:t>
            </a:r>
          </a:p>
          <a:p>
            <a:r>
              <a:rPr lang="en-US" sz="2800" dirty="0"/>
              <a:t>Flaws in the linear nature of models </a:t>
            </a:r>
          </a:p>
          <a:p>
            <a:r>
              <a:rPr lang="en-US" sz="2800" dirty="0"/>
              <a:t>Fast gradient sign method </a:t>
            </a:r>
          </a:p>
          <a:p>
            <a:r>
              <a:rPr lang="en-US" sz="2800" dirty="0"/>
              <a:t>Adversarial training of deep networks</a:t>
            </a:r>
          </a:p>
          <a:p>
            <a:r>
              <a:rPr lang="en-US" sz="2800" dirty="0"/>
              <a:t>Why adversarial examples generalize?</a:t>
            </a:r>
          </a:p>
          <a:p>
            <a:r>
              <a:rPr lang="en-US" sz="2800" dirty="0"/>
              <a:t>Alternate Hypothesis</a:t>
            </a:r>
          </a:p>
        </p:txBody>
      </p:sp>
    </p:spTree>
    <p:extLst>
      <p:ext uri="{BB962C8B-B14F-4D97-AF65-F5344CB8AC3E}">
        <p14:creationId xmlns:p14="http://schemas.microsoft.com/office/powerpoint/2010/main" val="2089038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Szegedy</a:t>
            </a:r>
            <a:r>
              <a:rPr lang="en-US" sz="2400" dirty="0"/>
              <a:t> et al. (2014b) : Vulnerability of machine learning models to adversarial examples </a:t>
            </a:r>
          </a:p>
          <a:p>
            <a:r>
              <a:rPr lang="en-US" sz="2400" dirty="0"/>
              <a:t>A wide variety of models with different architectures trained on different subsets of the training data misclassify the same adversarial example – fundamental blind spots in training algorithms?</a:t>
            </a:r>
          </a:p>
          <a:p>
            <a:r>
              <a:rPr lang="en-US" sz="2400" dirty="0"/>
              <a:t>Speculative explanations:</a:t>
            </a:r>
          </a:p>
          <a:p>
            <a:pPr lvl="1"/>
            <a:r>
              <a:rPr lang="en-US" sz="2400" dirty="0"/>
              <a:t>Extreme non-linearity </a:t>
            </a:r>
          </a:p>
          <a:p>
            <a:pPr lvl="1"/>
            <a:r>
              <a:rPr lang="en-US" sz="2400" dirty="0"/>
              <a:t>Insufficient model averaging and insufficient regularization</a:t>
            </a:r>
          </a:p>
          <a:p>
            <a:r>
              <a:rPr lang="en-US" sz="2400" dirty="0"/>
              <a:t>Linear behavior - real culprit!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55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explanation of adversarial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31330A-ADE8-8341-AA11-90EA2D6EF091}"/>
              </a:ext>
            </a:extLst>
          </p:cNvPr>
          <p:cNvSpPr txBox="1"/>
          <p:nvPr/>
        </p:nvSpPr>
        <p:spPr>
          <a:xfrm>
            <a:off x="3755094" y="5094207"/>
            <a:ext cx="433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Activations grow linearly!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23B4323B-3A64-7446-ACC3-2C47B550A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5" y="4187626"/>
            <a:ext cx="5039360" cy="89408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5961E25-B151-EC4A-817D-BFAB203E7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5" y="2224613"/>
            <a:ext cx="2550160" cy="65024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71A71B7-4959-6247-BFC3-B2B3AC25F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5" y="2874853"/>
            <a:ext cx="2448560" cy="660400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A8D28F9E-490D-174D-9378-AB9205F45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5" y="5844578"/>
            <a:ext cx="2824480" cy="619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DEED9F-D7E0-F840-B000-6193B3B5A09A}"/>
              </a:ext>
            </a:extLst>
          </p:cNvPr>
          <p:cNvSpPr txBox="1"/>
          <p:nvPr/>
        </p:nvSpPr>
        <p:spPr>
          <a:xfrm>
            <a:off x="4057060" y="5923625"/>
            <a:ext cx="35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Maximizes growth!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4DA1D-D50F-6F4B-8863-C499228433C2}"/>
              </a:ext>
            </a:extLst>
          </p:cNvPr>
          <p:cNvSpPr txBox="1"/>
          <p:nvPr/>
        </p:nvSpPr>
        <p:spPr>
          <a:xfrm>
            <a:off x="809908" y="1748562"/>
            <a:ext cx="35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Adversarial example: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1A45C-00B5-A849-AC3D-436B78E172B7}"/>
              </a:ext>
            </a:extLst>
          </p:cNvPr>
          <p:cNvSpPr txBox="1"/>
          <p:nvPr/>
        </p:nvSpPr>
        <p:spPr>
          <a:xfrm>
            <a:off x="809908" y="3769440"/>
            <a:ext cx="473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Consider the dot product:</a:t>
            </a:r>
          </a:p>
        </p:txBody>
      </p:sp>
    </p:spTree>
    <p:extLst>
      <p:ext uri="{BB962C8B-B14F-4D97-AF65-F5344CB8AC3E}">
        <p14:creationId xmlns:p14="http://schemas.microsoft.com/office/powerpoint/2010/main" val="12451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perturbation of non-linear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ReLUs</a:t>
            </a:r>
            <a:r>
              <a:rPr lang="en-US" dirty="0"/>
              <a:t>, </a:t>
            </a:r>
            <a:r>
              <a:rPr lang="en-US" dirty="0" err="1"/>
              <a:t>maxout</a:t>
            </a:r>
            <a:r>
              <a:rPr lang="en-US" dirty="0"/>
              <a:t> networks etc. - easier to optimize linear networks</a:t>
            </a:r>
          </a:p>
          <a:p>
            <a:r>
              <a:rPr lang="en-US" dirty="0"/>
              <a:t>“Fast gradient sign method”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9032" y="6285900"/>
            <a:ext cx="2160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from reference paper</a:t>
            </a:r>
          </a:p>
        </p:txBody>
      </p:sp>
      <p:pic>
        <p:nvPicPr>
          <p:cNvPr id="7" name="Picture 6" descr="A collage of a panda&#10;&#10;Description automatically generated with low confidence">
            <a:extLst>
              <a:ext uri="{FF2B5EF4-FFF2-40B4-BE49-F238E27FC236}">
                <a16:creationId xmlns:a16="http://schemas.microsoft.com/office/drawing/2014/main" id="{13AFA25A-6718-954B-B1B5-E99D3435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2" y="2829132"/>
            <a:ext cx="7978875" cy="30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6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gradient sign – logistic regression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1" y="5180455"/>
            <a:ext cx="583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1.6% error rate	                  99% error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2077" y="6349600"/>
            <a:ext cx="2160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from reference paper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80AA6EA-5CBA-B84E-AA1B-C9FD95D80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157"/>
            <a:ext cx="9144000" cy="3523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628ABF-2913-0148-A979-3F934A8875A5}"/>
              </a:ext>
            </a:extLst>
          </p:cNvPr>
          <p:cNvSpPr txBox="1"/>
          <p:nvPr/>
        </p:nvSpPr>
        <p:spPr>
          <a:xfrm>
            <a:off x="40820" y="5190843"/>
            <a:ext cx="108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75FC9-E4D7-D246-B843-A8445BCE3532}"/>
              </a:ext>
            </a:extLst>
          </p:cNvPr>
          <p:cNvSpPr txBox="1"/>
          <p:nvPr/>
        </p:nvSpPr>
        <p:spPr>
          <a:xfrm>
            <a:off x="1379765" y="5081321"/>
            <a:ext cx="108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 of weights</a:t>
            </a:r>
          </a:p>
        </p:txBody>
      </p:sp>
    </p:spTree>
    <p:extLst>
      <p:ext uri="{BB962C8B-B14F-4D97-AF65-F5344CB8AC3E}">
        <p14:creationId xmlns:p14="http://schemas.microsoft.com/office/powerpoint/2010/main" val="350039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Adversarial training of deep networks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networks are vulnerable to adversarial examples - misguided assumption (the same applies to linear models, deep networks can represent functions that resist adversarial </a:t>
            </a:r>
            <a:r>
              <a:rPr lang="en-US" dirty="0" err="1"/>
              <a:t>peturbation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to overcome adversarial examples?</a:t>
            </a:r>
          </a:p>
          <a:p>
            <a:pPr lvl="1"/>
            <a:r>
              <a:rPr lang="en-US" dirty="0"/>
              <a:t>Training with an adversarial objective function based on the fast gradient sign method 	</a:t>
            </a:r>
          </a:p>
          <a:p>
            <a:pPr lvl="1"/>
            <a:r>
              <a:rPr lang="en-US" dirty="0"/>
              <a:t>Error rate reduced from 0.94% to 0.84%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7EE30-95FA-1C46-B010-D321A746C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92308"/>
            <a:ext cx="7983220" cy="4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628650" y="187024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65" name="Shape 65"/>
          <p:cNvSpPr>
            <a:spLocks noGrp="1"/>
          </p:cNvSpPr>
          <p:nvPr>
            <p:ph idx="1"/>
          </p:nvPr>
        </p:nvSpPr>
        <p:spPr>
          <a:xfrm>
            <a:off x="436604" y="1512587"/>
            <a:ext cx="8196651" cy="4351339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r>
              <a:rPr sz="2392" dirty="0"/>
              <a:t>1. Fully</a:t>
            </a:r>
            <a:r>
              <a:rPr lang="en-US" sz="2392" dirty="0"/>
              <a:t>-</a:t>
            </a:r>
            <a:r>
              <a:rPr sz="2392" dirty="0"/>
              <a:t>connected layers with </a:t>
            </a:r>
            <a:r>
              <a:rPr sz="2392" dirty="0" err="1"/>
              <a:t>softmax</a:t>
            </a:r>
            <a:r>
              <a:rPr sz="2392" dirty="0"/>
              <a:t> </a:t>
            </a:r>
            <a:r>
              <a:rPr lang="en-US" sz="2392" dirty="0"/>
              <a:t>layer</a:t>
            </a:r>
            <a:r>
              <a:rPr sz="2392" dirty="0"/>
              <a:t> trained on MNIST dataset</a:t>
            </a:r>
            <a:r>
              <a:rPr lang="en-US" sz="2392" dirty="0"/>
              <a:t> </a:t>
            </a:r>
            <a:r>
              <a:rPr sz="2392" dirty="0"/>
              <a:t>– </a:t>
            </a:r>
            <a:r>
              <a:rPr lang="en-US" sz="2392" dirty="0"/>
              <a:t>"</a:t>
            </a:r>
            <a:r>
              <a:rPr sz="2392" dirty="0"/>
              <a:t>FC</a:t>
            </a:r>
            <a:r>
              <a:rPr lang="en-US" sz="2392" dirty="0"/>
              <a:t>"</a:t>
            </a: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r>
              <a:rPr sz="2392" dirty="0"/>
              <a:t>2. </a:t>
            </a:r>
            <a:r>
              <a:rPr sz="2392" dirty="0" err="1"/>
              <a:t>Krizhevsky</a:t>
            </a:r>
            <a:r>
              <a:rPr sz="2392" dirty="0"/>
              <a:t> et al. architecture trained on ImageNet dataset</a:t>
            </a:r>
            <a:r>
              <a:rPr lang="en-US" sz="2392" dirty="0"/>
              <a:t> </a:t>
            </a:r>
            <a:r>
              <a:rPr lang="ro-RO" sz="2392" dirty="0"/>
              <a:t>–</a:t>
            </a:r>
            <a:r>
              <a:rPr sz="2392" dirty="0"/>
              <a:t> </a:t>
            </a:r>
            <a:r>
              <a:rPr lang="en-US" sz="2392" dirty="0"/>
              <a:t>"</a:t>
            </a:r>
            <a:r>
              <a:rPr sz="2392" dirty="0" err="1"/>
              <a:t>AlexNet</a:t>
            </a:r>
            <a:r>
              <a:rPr lang="en-US" sz="2392" dirty="0"/>
              <a:t>"</a:t>
            </a: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r>
              <a:rPr sz="2392" dirty="0"/>
              <a:t>3. U</a:t>
            </a:r>
            <a:r>
              <a:rPr lang="en-US" sz="2392" dirty="0"/>
              <a:t>n</a:t>
            </a:r>
            <a:r>
              <a:rPr sz="2392" dirty="0"/>
              <a:t>supervised trained network trained on 10M </a:t>
            </a:r>
            <a:r>
              <a:rPr lang="en-US" sz="2392" dirty="0"/>
              <a:t>i</a:t>
            </a:r>
            <a:r>
              <a:rPr sz="2392" dirty="0"/>
              <a:t>mage samples from </a:t>
            </a:r>
            <a:r>
              <a:rPr sz="2392" dirty="0" err="1"/>
              <a:t>Youtube</a:t>
            </a:r>
            <a:r>
              <a:rPr lang="en-US" sz="2392" dirty="0"/>
              <a:t> </a:t>
            </a:r>
            <a:r>
              <a:rPr lang="ro-RO" sz="2392" dirty="0"/>
              <a:t>–</a:t>
            </a:r>
            <a:r>
              <a:rPr sz="2392" dirty="0"/>
              <a:t> </a:t>
            </a:r>
            <a:r>
              <a:rPr lang="en-US" sz="2392" dirty="0"/>
              <a:t>"</a:t>
            </a:r>
            <a:r>
              <a:rPr sz="2392" dirty="0" err="1"/>
              <a:t>QuocNet</a:t>
            </a:r>
            <a:r>
              <a:rPr lang="en-US" sz="2392" dirty="0"/>
              <a:t>"</a:t>
            </a: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endParaRPr sz="2392" dirty="0"/>
          </a:p>
          <a:p>
            <a:pPr marL="0" lvl="0" indent="0" defTabSz="841247">
              <a:spcBef>
                <a:spcPts val="900"/>
              </a:spcBef>
              <a:buSzTx/>
              <a:buNone/>
              <a:defRPr sz="1800"/>
            </a:pPr>
            <a:endParaRPr sz="2392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build="p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kinds of model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capacity – unable to make many different confident predictions?</a:t>
            </a:r>
          </a:p>
          <a:p>
            <a:pPr lvl="1"/>
            <a:r>
              <a:rPr lang="en-US" dirty="0"/>
              <a:t>Incorrect. RBF can.</a:t>
            </a:r>
          </a:p>
          <a:p>
            <a:pPr lvl="1"/>
            <a:r>
              <a:rPr lang="en-US" dirty="0"/>
              <a:t>RBF networks are naturally immune to adversarial examples – low confidence when they are fooled: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RBF network</a:t>
            </a:r>
          </a:p>
          <a:p>
            <a:pPr lvl="1"/>
            <a:r>
              <a:rPr lang="en-US" dirty="0"/>
              <a:t>Shallow RBF network with no hidden layer: error rate of 55.4% on MNIST</a:t>
            </a:r>
          </a:p>
          <a:p>
            <a:pPr lvl="1"/>
            <a:r>
              <a:rPr lang="en-US" dirty="0"/>
              <a:t>Confidence on mistaken examples is only 1.2%</a:t>
            </a:r>
          </a:p>
          <a:p>
            <a:pPr lvl="1"/>
            <a:r>
              <a:rPr lang="en-US" dirty="0"/>
              <a:t>Drawback: Not invariant to any significant transformations so they cannot generalize very well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BA85D-18E9-A249-B38A-9B4BE639F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25" y="3048000"/>
            <a:ext cx="41465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5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65126"/>
            <a:ext cx="8394700" cy="799645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do adversarial examples generalize?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507" y="5315355"/>
            <a:ext cx="2160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from reference paper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E01DED-0F4A-094D-BC24-165C0BA73138}"/>
              </a:ext>
            </a:extLst>
          </p:cNvPr>
          <p:cNvSpPr txBox="1"/>
          <p:nvPr/>
        </p:nvSpPr>
        <p:spPr>
          <a:xfrm>
            <a:off x="437106" y="1307813"/>
            <a:ext cx="8706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 the linear view, adversarial examples occur in broad subspaces.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direction</a:t>
            </a:r>
            <a:r>
              <a:rPr lang="el-GR" dirty="0"/>
              <a:t> </a:t>
            </a:r>
            <a:r>
              <a:rPr lang="en-GB" dirty="0"/>
              <a:t>needs only have positive dot product with the gradient of the cost function, and </a:t>
            </a:r>
            <a:r>
              <a:rPr lang="el-GR" dirty="0"/>
              <a:t>ε </a:t>
            </a:r>
            <a:r>
              <a:rPr lang="en-GB" dirty="0"/>
              <a:t>need only be large enough. </a:t>
            </a:r>
          </a:p>
          <a:p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D64B81E-A7C9-D544-B23E-EB1EF1CBD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2108"/>
            <a:ext cx="7326086" cy="3054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0734D-F630-C940-97E2-A044E7286BA6}"/>
              </a:ext>
            </a:extLst>
          </p:cNvPr>
          <p:cNvSpPr txBox="1"/>
          <p:nvPr/>
        </p:nvSpPr>
        <p:spPr>
          <a:xfrm>
            <a:off x="437106" y="5934670"/>
            <a:ext cx="757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 significant proportion of errors are consistent with linear </a:t>
            </a:r>
            <a:r>
              <a:rPr lang="en-GB" dirty="0" err="1">
                <a:solidFill>
                  <a:srgbClr val="FF0000"/>
                </a:solidFill>
              </a:rPr>
              <a:t>behavior</a:t>
            </a:r>
            <a:r>
              <a:rPr lang="en-GB" dirty="0">
                <a:solidFill>
                  <a:srgbClr val="FF0000"/>
                </a:solidFill>
              </a:rPr>
              <a:t> being a major cause of cross-model generalization!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CE44AD-A06E-938B-3AF8-98FCD054EF9D}"/>
              </a:ext>
            </a:extLst>
          </p:cNvPr>
          <p:cNvSpPr/>
          <p:nvPr/>
        </p:nvSpPr>
        <p:spPr>
          <a:xfrm>
            <a:off x="0" y="2246784"/>
            <a:ext cx="4062714" cy="320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52922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Alternate Hypothesis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training</a:t>
            </a:r>
          </a:p>
          <a:p>
            <a:pPr lvl="1"/>
            <a:r>
              <a:rPr lang="en-US" dirty="0"/>
              <a:t>MP-DBM: ϵ of 0.25, error rate of 97.5% on adversarial examples generated from the MNIST</a:t>
            </a:r>
          </a:p>
          <a:p>
            <a:pPr lvl="1"/>
            <a:r>
              <a:rPr lang="en-US" dirty="0"/>
              <a:t>Being generative alone is not sufficient</a:t>
            </a:r>
          </a:p>
          <a:p>
            <a:pPr lvl="1"/>
            <a:endParaRPr lang="en-US" dirty="0"/>
          </a:p>
          <a:p>
            <a:r>
              <a:rPr lang="en-US" dirty="0"/>
              <a:t>Ensemble training</a:t>
            </a:r>
          </a:p>
          <a:p>
            <a:pPr lvl="1"/>
            <a:r>
              <a:rPr lang="en-US" dirty="0"/>
              <a:t>Ensemble of 12 </a:t>
            </a:r>
            <a:r>
              <a:rPr lang="en-US" dirty="0" err="1"/>
              <a:t>maxout</a:t>
            </a:r>
            <a:r>
              <a:rPr lang="en-US" dirty="0"/>
              <a:t> networks on MNIST: ϵ of 0.25, 91.1% error on adversarial examples on MNIST</a:t>
            </a:r>
          </a:p>
          <a:p>
            <a:pPr lvl="1"/>
            <a:r>
              <a:rPr lang="en-US" dirty="0"/>
              <a:t>One member of the ensemble: 87.9% error</a:t>
            </a:r>
          </a:p>
          <a:p>
            <a:pPr lvl="1"/>
            <a:r>
              <a:rPr lang="en-GB" dirty="0" err="1"/>
              <a:t>Ensembling</a:t>
            </a:r>
            <a:r>
              <a:rPr lang="en-GB" dirty="0"/>
              <a:t> provides only limited resistance to adversarial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676239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examples are a result of models being too linear</a:t>
            </a:r>
          </a:p>
          <a:p>
            <a:r>
              <a:rPr lang="en-US" dirty="0"/>
              <a:t>Generalization of adversarial examples across different models occurs as a result of adversarial perturbations being highly aligned with the weight vector </a:t>
            </a:r>
          </a:p>
          <a:p>
            <a:r>
              <a:rPr lang="en-US" dirty="0"/>
              <a:t>The direction of perturbation rather than space matters the most</a:t>
            </a:r>
          </a:p>
          <a:p>
            <a:r>
              <a:rPr lang="en-US" dirty="0"/>
              <a:t>Introduces fast methods of generating adversarial examples </a:t>
            </a:r>
          </a:p>
          <a:p>
            <a:r>
              <a:rPr lang="en-US" dirty="0"/>
              <a:t>Adversarial training can result in regularization</a:t>
            </a:r>
          </a:p>
          <a:p>
            <a:r>
              <a:rPr lang="en-US" dirty="0"/>
              <a:t>Models easy to optimize are easy to perturb </a:t>
            </a:r>
          </a:p>
        </p:txBody>
      </p:sp>
    </p:spTree>
    <p:extLst>
      <p:ext uri="{BB962C8B-B14F-4D97-AF65-F5344CB8AC3E}">
        <p14:creationId xmlns:p14="http://schemas.microsoft.com/office/powerpoint/2010/main" val="731624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models lack the capacity to resist adversarial perturbation; only structures with a hidden layer can</a:t>
            </a:r>
          </a:p>
          <a:p>
            <a:r>
              <a:rPr lang="en-US" dirty="0"/>
              <a:t>RBF networks are resistant to adversarial examples</a:t>
            </a:r>
          </a:p>
          <a:p>
            <a:r>
              <a:rPr lang="en-US" dirty="0"/>
              <a:t>Models trained to model the input distribution are not resistant to adversarial examples.</a:t>
            </a:r>
          </a:p>
          <a:p>
            <a:r>
              <a:rPr lang="en-US" dirty="0"/>
              <a:t>Ensembles are not resistant to adversarial examples </a:t>
            </a:r>
          </a:p>
        </p:txBody>
      </p:sp>
    </p:spTree>
    <p:extLst>
      <p:ext uri="{BB962C8B-B14F-4D97-AF65-F5344CB8AC3E}">
        <p14:creationId xmlns:p14="http://schemas.microsoft.com/office/powerpoint/2010/main" val="2067627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400" y="1214438"/>
            <a:ext cx="75692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Towards Deep Neural Network Architectures Robust to Adversarial 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53542"/>
            <a:ext cx="6858000" cy="1404257"/>
          </a:xfrm>
        </p:spPr>
        <p:txBody>
          <a:bodyPr>
            <a:normAutofit/>
          </a:bodyPr>
          <a:lstStyle/>
          <a:p>
            <a:r>
              <a:rPr lang="en-US" sz="2000" dirty="0" err="1"/>
              <a:t>Shixiang</a:t>
            </a:r>
            <a:r>
              <a:rPr lang="en-US" sz="2000" dirty="0"/>
              <a:t> Gu, Luca </a:t>
            </a:r>
            <a:r>
              <a:rPr lang="en-US" sz="2000" dirty="0" err="1"/>
              <a:t>Rigazio</a:t>
            </a:r>
            <a:endParaRPr lang="en-US" sz="2000" dirty="0"/>
          </a:p>
          <a:p>
            <a:r>
              <a:rPr lang="en-US" sz="2000" dirty="0"/>
              <a:t>ICLR 2015 Workshops</a:t>
            </a:r>
          </a:p>
        </p:txBody>
      </p:sp>
    </p:spTree>
    <p:extLst>
      <p:ext uri="{BB962C8B-B14F-4D97-AF65-F5344CB8AC3E}">
        <p14:creationId xmlns:p14="http://schemas.microsoft.com/office/powerpoint/2010/main" val="2829091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Highlights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5625"/>
            <a:ext cx="8469086" cy="4351338"/>
          </a:xfrm>
        </p:spPr>
        <p:txBody>
          <a:bodyPr>
            <a:normAutofit/>
          </a:bodyPr>
          <a:lstStyle/>
          <a:p>
            <a:r>
              <a:rPr lang="en-US" dirty="0"/>
              <a:t>Pre-processing and training strategies to improve the robustness of DNNs</a:t>
            </a:r>
          </a:p>
          <a:p>
            <a:r>
              <a:rPr lang="en-US" dirty="0"/>
              <a:t>Corrupting with additional noise and preprocessing with </a:t>
            </a:r>
            <a:r>
              <a:rPr lang="en-US" dirty="0" err="1"/>
              <a:t>Denoising</a:t>
            </a:r>
            <a:r>
              <a:rPr lang="en-US" dirty="0"/>
              <a:t> </a:t>
            </a:r>
            <a:r>
              <a:rPr lang="en-US" dirty="0" err="1"/>
              <a:t>Autoencoders</a:t>
            </a:r>
            <a:r>
              <a:rPr lang="en-US" dirty="0"/>
              <a:t> (DAEs)</a:t>
            </a:r>
          </a:p>
          <a:p>
            <a:pPr lvl="1"/>
            <a:r>
              <a:rPr lang="en-US" dirty="0"/>
              <a:t>Stacking with DNN makes the network even more weak to adversarial examples</a:t>
            </a:r>
          </a:p>
          <a:p>
            <a:pPr lvl="1"/>
            <a:r>
              <a:rPr lang="en-US" dirty="0"/>
              <a:t>Neural network’s sensitivity to adversarial examples is more related to intrinsic deficiencies in the training procedure and objective function than to model topology</a:t>
            </a:r>
          </a:p>
          <a:p>
            <a:r>
              <a:rPr lang="en-US" dirty="0"/>
              <a:t>The crux of the problem is then to come up with an appropriate training procedure and objective function  </a:t>
            </a:r>
          </a:p>
          <a:p>
            <a:pPr lvl="1"/>
            <a:r>
              <a:rPr lang="en-US" dirty="0"/>
              <a:t>Deep Contractive Network (DCN)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2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 Injection – Gaussian Additive 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5565" y="6492874"/>
            <a:ext cx="20084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Plot from reference paper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D1922812-13C2-0A48-AF93-35EE3FFF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" y="1825625"/>
            <a:ext cx="8980714" cy="38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25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 Injection – Gaussian Blurring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2808" y="5610598"/>
            <a:ext cx="2102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Table from reference paper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43C1995-36CC-5F4A-9202-7F7901CC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3" y="2590800"/>
            <a:ext cx="8854953" cy="19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6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Neither Gaussian additive noises or blurring is effective in removing enough noise such that its error on adversarial examples could match that of the error on clean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0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A136068-E6B2-9F4D-820A-60867D19A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235336"/>
            <a:ext cx="8515350" cy="5442532"/>
          </a:xfrm>
          <a:prstGeom prst="rect">
            <a:avLst/>
          </a:prstGeom>
        </p:spPr>
      </p:pic>
      <p:sp>
        <p:nvSpPr>
          <p:cNvPr id="9" name="Shape 67">
            <a:extLst>
              <a:ext uri="{FF2B5EF4-FFF2-40B4-BE49-F238E27FC236}">
                <a16:creationId xmlns:a16="http://schemas.microsoft.com/office/drawing/2014/main" id="{A465DDCD-B4B0-E440-B3EB-355C376A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406"/>
            <a:ext cx="7886700" cy="803764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 of Higher Units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7EF6-F56F-4729-8A8E-4B6DA5D6B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058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Contractive autoencoders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589" y="2333283"/>
                <a:ext cx="4103180" cy="301752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We are still trying to avoid uninteresting features.</a:t>
                </a:r>
              </a:p>
              <a:p>
                <a:r>
                  <a:rPr lang="en-US" sz="2400" dirty="0"/>
                  <a:t>Here we add a regularization term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to our loss function to limit the hidden layer.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589" y="2333283"/>
                <a:ext cx="4103180" cy="3017520"/>
              </a:xfrm>
              <a:blipFill>
                <a:blip r:embed="rId2"/>
                <a:stretch>
                  <a:fillRect l="-1852" t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CEDDD1D-426D-4A94-B197-BBA9F1DF1451}"/>
              </a:ext>
            </a:extLst>
          </p:cNvPr>
          <p:cNvGrpSpPr/>
          <p:nvPr/>
        </p:nvGrpSpPr>
        <p:grpSpPr>
          <a:xfrm>
            <a:off x="4944482" y="2080524"/>
            <a:ext cx="4034102" cy="3040543"/>
            <a:chOff x="5868742" y="2024732"/>
            <a:chExt cx="5378803" cy="40540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BA821D-1797-428E-83E5-C11937B3CE50}"/>
                </a:ext>
              </a:extLst>
            </p:cNvPr>
            <p:cNvSpPr/>
            <p:nvPr/>
          </p:nvSpPr>
          <p:spPr>
            <a:xfrm>
              <a:off x="6633538" y="2024732"/>
              <a:ext cx="4043713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FB9A6E-BA21-4286-B67D-997FDCBBAB31}"/>
                </a:ext>
              </a:extLst>
            </p:cNvPr>
            <p:cNvSpPr/>
            <p:nvPr/>
          </p:nvSpPr>
          <p:spPr>
            <a:xfrm>
              <a:off x="7507142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1F7521-C7EF-4397-8E17-7C64F762D464}"/>
                </a:ext>
              </a:extLst>
            </p:cNvPr>
            <p:cNvSpPr/>
            <p:nvPr/>
          </p:nvSpPr>
          <p:spPr>
            <a:xfrm>
              <a:off x="8099157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B8EFA2-7DB5-4CAB-B616-71505BFD9F3C}"/>
                </a:ext>
              </a:extLst>
            </p:cNvPr>
            <p:cNvSpPr/>
            <p:nvPr/>
          </p:nvSpPr>
          <p:spPr>
            <a:xfrm>
              <a:off x="8686286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EACD57-2D0A-475A-98B6-671AD3687B00}"/>
                </a:ext>
              </a:extLst>
            </p:cNvPr>
            <p:cNvSpPr/>
            <p:nvPr/>
          </p:nvSpPr>
          <p:spPr>
            <a:xfrm>
              <a:off x="9278301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E948E6-7091-4022-B109-2BC772A95C0C}"/>
                </a:ext>
              </a:extLst>
            </p:cNvPr>
            <p:cNvSpPr/>
            <p:nvPr/>
          </p:nvSpPr>
          <p:spPr>
            <a:xfrm>
              <a:off x="9870316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373DC5-0B6D-49C0-B573-9C6EADA8BA8C}"/>
                </a:ext>
              </a:extLst>
            </p:cNvPr>
            <p:cNvSpPr/>
            <p:nvPr/>
          </p:nvSpPr>
          <p:spPr>
            <a:xfrm>
              <a:off x="6920013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A42A13F-1B5D-460A-B5EC-C8DB1E016017}"/>
                </a:ext>
              </a:extLst>
            </p:cNvPr>
            <p:cNvSpPr/>
            <p:nvPr/>
          </p:nvSpPr>
          <p:spPr>
            <a:xfrm>
              <a:off x="6618284" y="5358942"/>
              <a:ext cx="4043713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780A2A-32DC-40D1-94DE-C68E7CB52D71}"/>
                </a:ext>
              </a:extLst>
            </p:cNvPr>
            <p:cNvSpPr/>
            <p:nvPr/>
          </p:nvSpPr>
          <p:spPr>
            <a:xfrm>
              <a:off x="7520588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156F0F-4804-4421-BE0F-1A14769F596A}"/>
                </a:ext>
              </a:extLst>
            </p:cNvPr>
            <p:cNvSpPr/>
            <p:nvPr/>
          </p:nvSpPr>
          <p:spPr>
            <a:xfrm>
              <a:off x="8112603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2A3F9D-50FC-420B-A5D7-61DD7E52E258}"/>
                </a:ext>
              </a:extLst>
            </p:cNvPr>
            <p:cNvSpPr/>
            <p:nvPr/>
          </p:nvSpPr>
          <p:spPr>
            <a:xfrm>
              <a:off x="8699732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20E002-3CB1-4A65-84C0-F303C6937F80}"/>
                </a:ext>
              </a:extLst>
            </p:cNvPr>
            <p:cNvSpPr/>
            <p:nvPr/>
          </p:nvSpPr>
          <p:spPr>
            <a:xfrm>
              <a:off x="9291747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D92CAA-32EA-42CA-B839-A22B243358F7}"/>
                </a:ext>
              </a:extLst>
            </p:cNvPr>
            <p:cNvSpPr/>
            <p:nvPr/>
          </p:nvSpPr>
          <p:spPr>
            <a:xfrm>
              <a:off x="9883762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ADD9D1-AFF5-4329-BAD6-B407E8694AA4}"/>
                </a:ext>
              </a:extLst>
            </p:cNvPr>
            <p:cNvSpPr/>
            <p:nvPr/>
          </p:nvSpPr>
          <p:spPr>
            <a:xfrm>
              <a:off x="6933459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F38189-0111-4EE0-9ECC-65EA38333D24}"/>
                </a:ext>
              </a:extLst>
            </p:cNvPr>
            <p:cNvSpPr/>
            <p:nvPr/>
          </p:nvSpPr>
          <p:spPr>
            <a:xfrm>
              <a:off x="6034455" y="3657316"/>
              <a:ext cx="5213090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1D6EEF-EC9C-464D-9BA4-42C1606FBE86}"/>
                </a:ext>
              </a:extLst>
            </p:cNvPr>
            <p:cNvSpPr/>
            <p:nvPr/>
          </p:nvSpPr>
          <p:spPr>
            <a:xfrm>
              <a:off x="8200526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BC7D35E-CE38-435D-B406-1029CA35BD5C}"/>
                </a:ext>
              </a:extLst>
            </p:cNvPr>
            <p:cNvSpPr/>
            <p:nvPr/>
          </p:nvSpPr>
          <p:spPr>
            <a:xfrm>
              <a:off x="8792541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B67090-141B-423E-A44D-71A55661CB6E}"/>
                </a:ext>
              </a:extLst>
            </p:cNvPr>
            <p:cNvSpPr/>
            <p:nvPr/>
          </p:nvSpPr>
          <p:spPr>
            <a:xfrm>
              <a:off x="9379670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309340-D654-463B-A156-A8B4792E9619}"/>
                </a:ext>
              </a:extLst>
            </p:cNvPr>
            <p:cNvSpPr/>
            <p:nvPr/>
          </p:nvSpPr>
          <p:spPr>
            <a:xfrm>
              <a:off x="9971685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1B9957-8BBA-4E4D-A9EE-28AE2B4AC428}"/>
                </a:ext>
              </a:extLst>
            </p:cNvPr>
            <p:cNvSpPr/>
            <p:nvPr/>
          </p:nvSpPr>
          <p:spPr>
            <a:xfrm>
              <a:off x="10563700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2C4570-A9D9-4205-9550-A1A00A9A7CA1}"/>
                </a:ext>
              </a:extLst>
            </p:cNvPr>
            <p:cNvSpPr/>
            <p:nvPr/>
          </p:nvSpPr>
          <p:spPr>
            <a:xfrm>
              <a:off x="7613397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F22A4C-FB7F-4BE3-A927-6067B4184ADD}"/>
                </a:ext>
              </a:extLst>
            </p:cNvPr>
            <p:cNvSpPr/>
            <p:nvPr/>
          </p:nvSpPr>
          <p:spPr>
            <a:xfrm>
              <a:off x="6429367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A54555-5AF0-43D6-83B2-EA147E5A1BF8}"/>
                </a:ext>
              </a:extLst>
            </p:cNvPr>
            <p:cNvSpPr/>
            <p:nvPr/>
          </p:nvSpPr>
          <p:spPr>
            <a:xfrm>
              <a:off x="7021382" y="3784618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D415346-4AB9-4C9D-8C66-7B3ECDB06451}"/>
                </a:ext>
              </a:extLst>
            </p:cNvPr>
            <p:cNvSpPr/>
            <p:nvPr/>
          </p:nvSpPr>
          <p:spPr>
            <a:xfrm rot="16200000">
              <a:off x="8159201" y="4810932"/>
              <a:ext cx="928574" cy="111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37B92AFF-8A1C-453B-B250-5509B2F6F0AF}"/>
                </a:ext>
              </a:extLst>
            </p:cNvPr>
            <p:cNvSpPr/>
            <p:nvPr/>
          </p:nvSpPr>
          <p:spPr>
            <a:xfrm rot="16200000">
              <a:off x="8180461" y="3142761"/>
              <a:ext cx="852759" cy="111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21149CD-C52F-4923-AF94-1A552DE1FD5E}"/>
                    </a:ext>
                  </a:extLst>
                </p:cNvPr>
                <p:cNvSpPr txBox="1"/>
                <p:nvPr/>
              </p:nvSpPr>
              <p:spPr>
                <a:xfrm>
                  <a:off x="5868742" y="5471670"/>
                  <a:ext cx="60475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21149CD-C52F-4923-AF94-1A552DE1F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742" y="5471670"/>
                  <a:ext cx="60475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8B1F32-391F-461C-A4AC-3A70976C9FC7}"/>
                    </a:ext>
                  </a:extLst>
                </p:cNvPr>
                <p:cNvSpPr txBox="1"/>
                <p:nvPr/>
              </p:nvSpPr>
              <p:spPr>
                <a:xfrm>
                  <a:off x="6024958" y="2060707"/>
                  <a:ext cx="32231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8B1F32-391F-461C-A4AC-3A70976C9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4958" y="2060707"/>
                  <a:ext cx="322311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15000" t="-17241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B59FAF1-3194-437C-9200-7FE044D73465}"/>
                    </a:ext>
                  </a:extLst>
                </p:cNvPr>
                <p:cNvSpPr txBox="1"/>
                <p:nvPr/>
              </p:nvSpPr>
              <p:spPr>
                <a:xfrm>
                  <a:off x="8714972" y="4610724"/>
                  <a:ext cx="460212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B59FAF1-3194-437C-9200-7FE044D734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972" y="4610724"/>
                  <a:ext cx="460212" cy="553997"/>
                </a:xfrm>
                <a:prstGeom prst="rect">
                  <a:avLst/>
                </a:prstGeom>
                <a:blipFill>
                  <a:blip r:embed="rId5"/>
                  <a:stretch>
                    <a:fillRect l="-14286" r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782EA1-0006-480D-ABE1-B4392A3718DB}"/>
                    </a:ext>
                  </a:extLst>
                </p:cNvPr>
                <p:cNvSpPr txBox="1"/>
                <p:nvPr/>
              </p:nvSpPr>
              <p:spPr>
                <a:xfrm>
                  <a:off x="8714972" y="2911849"/>
                  <a:ext cx="566395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782EA1-0006-480D-ABE1-B4392A371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972" y="2911849"/>
                  <a:ext cx="566395" cy="553997"/>
                </a:xfrm>
                <a:prstGeom prst="rect">
                  <a:avLst/>
                </a:prstGeom>
                <a:blipFill>
                  <a:blip r:embed="rId6"/>
                  <a:stretch>
                    <a:fillRect l="-20588" t="-5882" r="-23529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53291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D3F2-94C6-41D2-88BF-47278069C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75" y="2333283"/>
            <a:ext cx="4652678" cy="3017520"/>
          </a:xfrm>
        </p:spPr>
        <p:txBody>
          <a:bodyPr>
            <a:noAutofit/>
          </a:bodyPr>
          <a:lstStyle/>
          <a:p>
            <a:r>
              <a:rPr lang="en-US" dirty="0"/>
              <a:t>Idea: We wish to extract features that </a:t>
            </a:r>
            <a:r>
              <a:rPr lang="en-US" b="1" dirty="0"/>
              <a:t>only </a:t>
            </a:r>
            <a:r>
              <a:rPr lang="en-US" dirty="0"/>
              <a:t>reflect variations observed in the</a:t>
            </a:r>
            <a:r>
              <a:rPr lang="en-US" b="1" dirty="0"/>
              <a:t> </a:t>
            </a:r>
            <a:r>
              <a:rPr lang="en-US" dirty="0"/>
              <a:t>training set. We would like to be invariant to the other variations.</a:t>
            </a:r>
          </a:p>
          <a:p>
            <a:endParaRPr lang="en-US" dirty="0"/>
          </a:p>
          <a:p>
            <a:r>
              <a:rPr lang="en-US" dirty="0"/>
              <a:t>Points close to each other in the input space maintain that property in the latent space.</a:t>
            </a:r>
            <a:endParaRPr lang="he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DDD1D-426D-4A94-B197-BBA9F1DF1451}"/>
              </a:ext>
            </a:extLst>
          </p:cNvPr>
          <p:cNvGrpSpPr/>
          <p:nvPr/>
        </p:nvGrpSpPr>
        <p:grpSpPr>
          <a:xfrm>
            <a:off x="4944482" y="2080524"/>
            <a:ext cx="4034102" cy="3040543"/>
            <a:chOff x="5868742" y="2024732"/>
            <a:chExt cx="5378803" cy="40540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BA821D-1797-428E-83E5-C11937B3CE50}"/>
                </a:ext>
              </a:extLst>
            </p:cNvPr>
            <p:cNvSpPr/>
            <p:nvPr/>
          </p:nvSpPr>
          <p:spPr>
            <a:xfrm>
              <a:off x="6633538" y="2024732"/>
              <a:ext cx="4043713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FB9A6E-BA21-4286-B67D-997FDCBBAB31}"/>
                </a:ext>
              </a:extLst>
            </p:cNvPr>
            <p:cNvSpPr/>
            <p:nvPr/>
          </p:nvSpPr>
          <p:spPr>
            <a:xfrm>
              <a:off x="7507142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1F7521-C7EF-4397-8E17-7C64F762D464}"/>
                </a:ext>
              </a:extLst>
            </p:cNvPr>
            <p:cNvSpPr/>
            <p:nvPr/>
          </p:nvSpPr>
          <p:spPr>
            <a:xfrm>
              <a:off x="8099157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B8EFA2-7DB5-4CAB-B616-71505BFD9F3C}"/>
                </a:ext>
              </a:extLst>
            </p:cNvPr>
            <p:cNvSpPr/>
            <p:nvPr/>
          </p:nvSpPr>
          <p:spPr>
            <a:xfrm>
              <a:off x="8686286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EACD57-2D0A-475A-98B6-671AD3687B00}"/>
                </a:ext>
              </a:extLst>
            </p:cNvPr>
            <p:cNvSpPr/>
            <p:nvPr/>
          </p:nvSpPr>
          <p:spPr>
            <a:xfrm>
              <a:off x="9278301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E948E6-7091-4022-B109-2BC772A95C0C}"/>
                </a:ext>
              </a:extLst>
            </p:cNvPr>
            <p:cNvSpPr/>
            <p:nvPr/>
          </p:nvSpPr>
          <p:spPr>
            <a:xfrm>
              <a:off x="9870316" y="219029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373DC5-0B6D-49C0-B573-9C6EADA8BA8C}"/>
                </a:ext>
              </a:extLst>
            </p:cNvPr>
            <p:cNvSpPr/>
            <p:nvPr/>
          </p:nvSpPr>
          <p:spPr>
            <a:xfrm>
              <a:off x="6920013" y="219028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A42A13F-1B5D-460A-B5EC-C8DB1E016017}"/>
                </a:ext>
              </a:extLst>
            </p:cNvPr>
            <p:cNvSpPr/>
            <p:nvPr/>
          </p:nvSpPr>
          <p:spPr>
            <a:xfrm>
              <a:off x="6618284" y="5358942"/>
              <a:ext cx="4043713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780A2A-32DC-40D1-94DE-C68E7CB52D71}"/>
                </a:ext>
              </a:extLst>
            </p:cNvPr>
            <p:cNvSpPr/>
            <p:nvPr/>
          </p:nvSpPr>
          <p:spPr>
            <a:xfrm>
              <a:off x="7520588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156F0F-4804-4421-BE0F-1A14769F596A}"/>
                </a:ext>
              </a:extLst>
            </p:cNvPr>
            <p:cNvSpPr/>
            <p:nvPr/>
          </p:nvSpPr>
          <p:spPr>
            <a:xfrm>
              <a:off x="8112603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2A3F9D-50FC-420B-A5D7-61DD7E52E258}"/>
                </a:ext>
              </a:extLst>
            </p:cNvPr>
            <p:cNvSpPr/>
            <p:nvPr/>
          </p:nvSpPr>
          <p:spPr>
            <a:xfrm>
              <a:off x="8699732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20E002-3CB1-4A65-84C0-F303C6937F80}"/>
                </a:ext>
              </a:extLst>
            </p:cNvPr>
            <p:cNvSpPr/>
            <p:nvPr/>
          </p:nvSpPr>
          <p:spPr>
            <a:xfrm>
              <a:off x="9291747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D92CAA-32EA-42CA-B839-A22B243358F7}"/>
                </a:ext>
              </a:extLst>
            </p:cNvPr>
            <p:cNvSpPr/>
            <p:nvPr/>
          </p:nvSpPr>
          <p:spPr>
            <a:xfrm>
              <a:off x="9883762" y="5524500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ADD9D1-AFF5-4329-BAD6-B407E8694AA4}"/>
                </a:ext>
              </a:extLst>
            </p:cNvPr>
            <p:cNvSpPr/>
            <p:nvPr/>
          </p:nvSpPr>
          <p:spPr>
            <a:xfrm>
              <a:off x="6933459" y="5524499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F38189-0111-4EE0-9ECC-65EA38333D24}"/>
                </a:ext>
              </a:extLst>
            </p:cNvPr>
            <p:cNvSpPr/>
            <p:nvPr/>
          </p:nvSpPr>
          <p:spPr>
            <a:xfrm>
              <a:off x="6034455" y="3657316"/>
              <a:ext cx="5213090" cy="7198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1D6EEF-EC9C-464D-9BA4-42C1606FBE86}"/>
                </a:ext>
              </a:extLst>
            </p:cNvPr>
            <p:cNvSpPr/>
            <p:nvPr/>
          </p:nvSpPr>
          <p:spPr>
            <a:xfrm>
              <a:off x="8200526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BC7D35E-CE38-435D-B406-1029CA35BD5C}"/>
                </a:ext>
              </a:extLst>
            </p:cNvPr>
            <p:cNvSpPr/>
            <p:nvPr/>
          </p:nvSpPr>
          <p:spPr>
            <a:xfrm>
              <a:off x="8792541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B67090-141B-423E-A44D-71A55661CB6E}"/>
                </a:ext>
              </a:extLst>
            </p:cNvPr>
            <p:cNvSpPr/>
            <p:nvPr/>
          </p:nvSpPr>
          <p:spPr>
            <a:xfrm>
              <a:off x="9379670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309340-D654-463B-A156-A8B4792E9619}"/>
                </a:ext>
              </a:extLst>
            </p:cNvPr>
            <p:cNvSpPr/>
            <p:nvPr/>
          </p:nvSpPr>
          <p:spPr>
            <a:xfrm>
              <a:off x="9971685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1B9957-8BBA-4E4D-A9EE-28AE2B4AC428}"/>
                </a:ext>
              </a:extLst>
            </p:cNvPr>
            <p:cNvSpPr/>
            <p:nvPr/>
          </p:nvSpPr>
          <p:spPr>
            <a:xfrm>
              <a:off x="10563700" y="3797434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2C4570-A9D9-4205-9550-A1A00A9A7CA1}"/>
                </a:ext>
              </a:extLst>
            </p:cNvPr>
            <p:cNvSpPr/>
            <p:nvPr/>
          </p:nvSpPr>
          <p:spPr>
            <a:xfrm>
              <a:off x="7613397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F22A4C-FB7F-4BE3-A927-6067B4184ADD}"/>
                </a:ext>
              </a:extLst>
            </p:cNvPr>
            <p:cNvSpPr/>
            <p:nvPr/>
          </p:nvSpPr>
          <p:spPr>
            <a:xfrm>
              <a:off x="6429367" y="3797433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A54555-5AF0-43D6-83B2-EA147E5A1BF8}"/>
                </a:ext>
              </a:extLst>
            </p:cNvPr>
            <p:cNvSpPr/>
            <p:nvPr/>
          </p:nvSpPr>
          <p:spPr>
            <a:xfrm>
              <a:off x="7021382" y="3784618"/>
              <a:ext cx="439615" cy="439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D415346-4AB9-4C9D-8C66-7B3ECDB06451}"/>
                </a:ext>
              </a:extLst>
            </p:cNvPr>
            <p:cNvSpPr/>
            <p:nvPr/>
          </p:nvSpPr>
          <p:spPr>
            <a:xfrm rot="16200000">
              <a:off x="8159201" y="4810932"/>
              <a:ext cx="928574" cy="111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37B92AFF-8A1C-453B-B250-5509B2F6F0AF}"/>
                </a:ext>
              </a:extLst>
            </p:cNvPr>
            <p:cNvSpPr/>
            <p:nvPr/>
          </p:nvSpPr>
          <p:spPr>
            <a:xfrm rot="16200000">
              <a:off x="8180461" y="3142761"/>
              <a:ext cx="852759" cy="111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21149CD-C52F-4923-AF94-1A552DE1FD5E}"/>
                    </a:ext>
                  </a:extLst>
                </p:cNvPr>
                <p:cNvSpPr txBox="1"/>
                <p:nvPr/>
              </p:nvSpPr>
              <p:spPr>
                <a:xfrm>
                  <a:off x="5868742" y="5471670"/>
                  <a:ext cx="60475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21149CD-C52F-4923-AF94-1A552DE1F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742" y="5471670"/>
                  <a:ext cx="604753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8B1F32-391F-461C-A4AC-3A70976C9FC7}"/>
                    </a:ext>
                  </a:extLst>
                </p:cNvPr>
                <p:cNvSpPr txBox="1"/>
                <p:nvPr/>
              </p:nvSpPr>
              <p:spPr>
                <a:xfrm>
                  <a:off x="6024958" y="2060707"/>
                  <a:ext cx="32231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8B1F32-391F-461C-A4AC-3A70976C9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4958" y="2060707"/>
                  <a:ext cx="322311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15000" t="-17241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B59FAF1-3194-437C-9200-7FE044D73465}"/>
                    </a:ext>
                  </a:extLst>
                </p:cNvPr>
                <p:cNvSpPr txBox="1"/>
                <p:nvPr/>
              </p:nvSpPr>
              <p:spPr>
                <a:xfrm>
                  <a:off x="8714972" y="4610724"/>
                  <a:ext cx="460212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B59FAF1-3194-437C-9200-7FE044D734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972" y="4610724"/>
                  <a:ext cx="460212" cy="553997"/>
                </a:xfrm>
                <a:prstGeom prst="rect">
                  <a:avLst/>
                </a:prstGeom>
                <a:blipFill>
                  <a:blip r:embed="rId4"/>
                  <a:stretch>
                    <a:fillRect l="-14286" r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782EA1-0006-480D-ABE1-B4392A3718DB}"/>
                    </a:ext>
                  </a:extLst>
                </p:cNvPr>
                <p:cNvSpPr txBox="1"/>
                <p:nvPr/>
              </p:nvSpPr>
              <p:spPr>
                <a:xfrm>
                  <a:off x="8714972" y="2911849"/>
                  <a:ext cx="566395" cy="55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782EA1-0006-480D-ABE1-B4392A371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972" y="2911849"/>
                  <a:ext cx="566395" cy="553997"/>
                </a:xfrm>
                <a:prstGeom prst="rect">
                  <a:avLst/>
                </a:prstGeom>
                <a:blipFill>
                  <a:blip r:embed="rId5"/>
                  <a:stretch>
                    <a:fillRect l="-20588" t="-5882" r="-23529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72EF0929-7B31-4547-8BD7-EBF3BE56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058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Contractive autoencoders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97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7809" y="2333283"/>
                <a:ext cx="8463215" cy="301752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Definitions and reminders: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2400" dirty="0" err="1"/>
                  <a:t>Frobenius</a:t>
                </a:r>
                <a:r>
                  <a:rPr lang="en-US" sz="2400" dirty="0"/>
                  <a:t> norm (L2):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40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sz="2400" dirty="0"/>
                  <a:t>Jacobian Matrix: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/>
                  <a:t> 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809" y="2333283"/>
                <a:ext cx="8463215" cy="3017520"/>
              </a:xfrm>
              <a:blipFill>
                <a:blip r:embed="rId2"/>
                <a:stretch>
                  <a:fillRect l="-1049" t="-2510" b="-7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F9E82F-DD3E-4681-977D-133A16DCAF91}"/>
                  </a:ext>
                </a:extLst>
              </p:cNvPr>
              <p:cNvSpPr txBox="1"/>
              <p:nvPr/>
            </p:nvSpPr>
            <p:spPr>
              <a:xfrm>
                <a:off x="4701208" y="2408577"/>
                <a:ext cx="2395331" cy="112736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he-IL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he-IL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36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he-IL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he-IL" sz="36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e-IL" sz="3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he-IL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e-IL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e-IL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e-IL" sz="3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he-IL" sz="36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e-IL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F9E82F-DD3E-4681-977D-133A16DCA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208" y="2408577"/>
                <a:ext cx="2395331" cy="1127360"/>
              </a:xfrm>
              <a:prstGeom prst="rect">
                <a:avLst/>
              </a:prstGeom>
              <a:blipFill>
                <a:blip r:embed="rId3"/>
                <a:stretch>
                  <a:fillRect r="-952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7638F28B-840C-0E45-8336-85D60809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058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Contractive autoencoders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530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113" y="1970433"/>
                <a:ext cx="8835887" cy="3943034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Our new loss function would be: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dirty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dirty="0">
                          <a:latin typeface="Cambria Math" panose="02040503050406030204" pitchFamily="18" charset="0"/>
                        </a:rPr>
                        <m:t>𝜆𝛺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where 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/>
                  <a:t>  or simply: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dirty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sSub>
                                      <m:sSubPr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4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dirty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dirty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and where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controls the balance of our reconstruction objective and the hidden layer “flatness”.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113" y="1970433"/>
                <a:ext cx="8835887" cy="3943034"/>
              </a:xfrm>
              <a:blipFill>
                <a:blip r:embed="rId2"/>
                <a:stretch>
                  <a:fillRect l="-1149" t="-13826" r="-862" b="-4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FE069E1-E8ED-524B-AB68-3BD4E2914E05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6058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Contractive autoencoders</a:t>
            </a:r>
            <a:endParaRPr lang="he-IL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4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099" y="2333283"/>
                <a:ext cx="6937848" cy="358018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Our new loss function would be: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dirty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dirty="0">
                          <a:latin typeface="Cambria Math" panose="02040503050406030204" pitchFamily="18" charset="0"/>
                        </a:rPr>
                        <m:t>𝜆𝛺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- would be an encoder that keeps good information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- would be an encoder that throws away all information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D3F2-94C6-41D2-88BF-47278069C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099" y="2333283"/>
                <a:ext cx="6937848" cy="3580184"/>
              </a:xfrm>
              <a:blipFill>
                <a:blip r:embed="rId2"/>
                <a:stretch>
                  <a:fillRect l="-1095" t="-2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07FC4721-0455-46CC-AD3E-13EDE5825D37}"/>
              </a:ext>
            </a:extLst>
          </p:cNvPr>
          <p:cNvSpPr/>
          <p:nvPr/>
        </p:nvSpPr>
        <p:spPr>
          <a:xfrm>
            <a:off x="6619886" y="3429001"/>
            <a:ext cx="480060" cy="2222558"/>
          </a:xfrm>
          <a:prstGeom prst="rightBrace">
            <a:avLst>
              <a:gd name="adj1" fmla="val 36909"/>
              <a:gd name="adj2" fmla="val 4838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0298E-AF45-4F83-AA5A-7EF993873BE8}"/>
              </a:ext>
            </a:extLst>
          </p:cNvPr>
          <p:cNvSpPr txBox="1"/>
          <p:nvPr/>
        </p:nvSpPr>
        <p:spPr>
          <a:xfrm>
            <a:off x="7150280" y="3594588"/>
            <a:ext cx="21259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Combination would be an encoder that keeps </a:t>
            </a:r>
            <a:r>
              <a:rPr lang="en-US" sz="2100" b="1" dirty="0"/>
              <a:t>only</a:t>
            </a:r>
            <a:r>
              <a:rPr lang="en-US" sz="2100" dirty="0"/>
              <a:t> good information.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CC197E-538E-C242-9387-6B630DE2BE36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6058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Contractive autoencoders</a:t>
            </a:r>
            <a:endParaRPr lang="he-IL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95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B77821E-4874-2C48-BB9B-40AD8B3F0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95" y="3384266"/>
            <a:ext cx="4627733" cy="753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Contractive Networks</a:t>
            </a:r>
          </a:p>
        </p:txBody>
      </p:sp>
      <p:sp>
        <p:nvSpPr>
          <p:cNvPr id="8" name="Oval 7"/>
          <p:cNvSpPr/>
          <p:nvPr/>
        </p:nvSpPr>
        <p:spPr>
          <a:xfrm>
            <a:off x="5223270" y="3141729"/>
            <a:ext cx="1484204" cy="1197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Text, icon&#10;&#10;Description automatically generated">
            <a:extLst>
              <a:ext uri="{FF2B5EF4-FFF2-40B4-BE49-F238E27FC236}">
                <a16:creationId xmlns:a16="http://schemas.microsoft.com/office/drawing/2014/main" id="{DBB9568C-FE0B-DF4F-A6A0-E79E5E0E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5" y="4465385"/>
            <a:ext cx="1203960" cy="37084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60E04D8-6E2B-3D44-97F0-B0E81201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5" y="5163535"/>
            <a:ext cx="1122680" cy="370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B1D8F2-8BAE-4044-BE11-22ABC7992F7F}"/>
              </a:ext>
            </a:extLst>
          </p:cNvPr>
          <p:cNvSpPr txBox="1"/>
          <p:nvPr/>
        </p:nvSpPr>
        <p:spPr>
          <a:xfrm>
            <a:off x="449860" y="1535326"/>
            <a:ext cx="8428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DCN is a generalization of the contractive autoencoder (CAE) to a feed-forward neural network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For a network with H hidden layers, let </a:t>
            </a:r>
            <a:r>
              <a:rPr lang="en-GB" sz="2000" i="1" dirty="0"/>
              <a:t>f</a:t>
            </a:r>
            <a:r>
              <a:rPr lang="en-GB" sz="2000" i="1" baseline="-25000" dirty="0"/>
              <a:t>i</a:t>
            </a:r>
            <a:r>
              <a:rPr lang="en-GB" sz="2000" dirty="0"/>
              <a:t> denote the function for computing the hidden representation at hidden layer </a:t>
            </a:r>
            <a:r>
              <a:rPr lang="en-GB" sz="2000" i="1" dirty="0"/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model should penalize the following objective: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6D1ACC-CBED-3F4F-8FE3-DD3B6E4D623D}"/>
              </a:ext>
            </a:extLst>
          </p:cNvPr>
          <p:cNvSpPr txBox="1"/>
          <p:nvPr/>
        </p:nvSpPr>
        <p:spPr>
          <a:xfrm>
            <a:off x="2307295" y="4389195"/>
            <a:ext cx="136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D41B8E-68A2-BD41-8CD7-05E3DEA2F459}"/>
              </a:ext>
            </a:extLst>
          </p:cNvPr>
          <p:cNvSpPr txBox="1"/>
          <p:nvPr/>
        </p:nvSpPr>
        <p:spPr>
          <a:xfrm>
            <a:off x="2307295" y="5087345"/>
            <a:ext cx="136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39060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0701" y="5212973"/>
            <a:ext cx="2102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Table from reference paper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E50D0E0-B567-2A4B-ADC5-1D374F16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375673"/>
            <a:ext cx="8763000" cy="21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6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Discussions and Future work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DCNs can </a:t>
            </a:r>
          </a:p>
          <a:p>
            <a:pPr lvl="1"/>
            <a:r>
              <a:rPr lang="en-US" dirty="0"/>
              <a:t>Successfully be trained to propagate </a:t>
            </a:r>
            <a:r>
              <a:rPr lang="en-US" dirty="0" err="1"/>
              <a:t>contractivity</a:t>
            </a:r>
            <a:r>
              <a:rPr lang="en-US" dirty="0"/>
              <a:t> around the input data through the deep architecture without significant loss in final accuracies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Evaluate the performance loss due to layer-wise penalties</a:t>
            </a:r>
          </a:p>
          <a:p>
            <a:pPr lvl="1"/>
            <a:r>
              <a:rPr lang="en-US" dirty="0"/>
              <a:t>Exploring non-Euclidean adversarial examples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649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43050" y="5643563"/>
            <a:ext cx="247650" cy="238125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00375" y="5643563"/>
            <a:ext cx="238125" cy="238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48175" y="5643563"/>
            <a:ext cx="247650" cy="238125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05500" y="5643563"/>
            <a:ext cx="238125" cy="23812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53300" y="5643563"/>
            <a:ext cx="247650" cy="238125"/>
          </a:xfrm>
          <a:prstGeom prst="rect">
            <a:avLst/>
          </a:prstGeom>
        </p:spPr>
      </p:pic>
      <p:sp>
        <p:nvSpPr>
          <p:cNvPr id="10" name="Object9"/>
          <p:cNvSpPr/>
          <p:nvPr/>
        </p:nvSpPr>
        <p:spPr>
          <a:xfrm>
            <a:off x="558531" y="1190726"/>
            <a:ext cx="8026935" cy="146200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Black-Box Ripper: Copying black-box models using generative evolutionary algorithms</a:t>
            </a:r>
            <a:endParaRPr lang="en-US" sz="3600" b="1" dirty="0"/>
          </a:p>
        </p:txBody>
      </p:sp>
      <p:sp>
        <p:nvSpPr>
          <p:cNvPr id="11" name="Object10"/>
          <p:cNvSpPr/>
          <p:nvPr/>
        </p:nvSpPr>
        <p:spPr>
          <a:xfrm>
            <a:off x="1164689" y="4386058"/>
            <a:ext cx="6814621" cy="10295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Antonio </a:t>
            </a:r>
            <a:r>
              <a:rPr lang="en-US" sz="2000" dirty="0" err="1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Barbalau</a:t>
            </a:r>
            <a:r>
              <a:rPr lang="en-US" sz="2000" dirty="0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, Adrian </a:t>
            </a:r>
            <a:r>
              <a:rPr lang="en-US" sz="2000" dirty="0" err="1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Cosma</a:t>
            </a:r>
            <a:r>
              <a:rPr lang="en-US" sz="2000" dirty="0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, Radu Tudor Ionescu,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Marius Popescu</a:t>
            </a:r>
          </a:p>
          <a:p>
            <a:pPr algn="ctr">
              <a:lnSpc>
                <a:spcPts val="2000"/>
              </a:lnSpc>
            </a:pPr>
            <a:endParaRPr lang="en-US" sz="2000" dirty="0">
              <a:solidFill>
                <a:srgbClr val="011627"/>
              </a:solidFill>
              <a:latin typeface="Asap Condensed VF Beta Regular" pitchFamily="34" charset="0"/>
              <a:ea typeface="Asap Condensed VF Beta Regular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en-US" sz="2000" dirty="0" err="1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</a:rPr>
              <a:t>NeurIPS</a:t>
            </a:r>
            <a:r>
              <a:rPr lang="en-US" sz="2000" dirty="0">
                <a:solidFill>
                  <a:srgbClr val="011627"/>
                </a:solidFill>
                <a:latin typeface="Asap Condensed VF Beta Regular" pitchFamily="34" charset="0"/>
                <a:ea typeface="Asap Condensed VF Beta Regular" pitchFamily="34" charset="-122"/>
              </a:rPr>
              <a:t> 2020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668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15"/>
          <p:cNvSpPr/>
          <p:nvPr/>
        </p:nvSpPr>
        <p:spPr>
          <a:xfrm>
            <a:off x="538162" y="497881"/>
            <a:ext cx="7944826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Introduction</a:t>
            </a:r>
            <a:endParaRPr lang="en-US" sz="4400" dirty="0"/>
          </a:p>
        </p:txBody>
      </p:sp>
      <p:sp>
        <p:nvSpPr>
          <p:cNvPr id="17" name="Object16"/>
          <p:cNvSpPr/>
          <p:nvPr/>
        </p:nvSpPr>
        <p:spPr>
          <a:xfrm>
            <a:off x="538162" y="1497749"/>
            <a:ext cx="7944826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Complete lack of information regarding the model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Training dataset, architecture and parameters are concealed</a:t>
            </a:r>
            <a:endParaRPr lang="en-US" sz="2400" dirty="0"/>
          </a:p>
        </p:txBody>
      </p:sp>
      <p:sp>
        <p:nvSpPr>
          <p:cNvPr id="18" name="Object17"/>
          <p:cNvSpPr/>
          <p:nvPr/>
        </p:nvSpPr>
        <p:spPr>
          <a:xfrm>
            <a:off x="538162" y="2909888"/>
            <a:ext cx="7944826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The only way to access the black-box model is to make calls with input samples and observe its output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Similar to machine learning APIs</a:t>
            </a:r>
            <a:endParaRPr lang="en-US" sz="2400" dirty="0"/>
          </a:p>
        </p:txBody>
      </p:sp>
      <p:sp>
        <p:nvSpPr>
          <p:cNvPr id="19" name="Object18"/>
          <p:cNvSpPr/>
          <p:nvPr/>
        </p:nvSpPr>
        <p:spPr>
          <a:xfrm>
            <a:off x="538162" y="4610129"/>
            <a:ext cx="7944825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Our approach is among the very few to jointly consider no access to the training data, model architecture and parameters, in a functionality stealing scenario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297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7">
            <a:extLst>
              <a:ext uri="{FF2B5EF4-FFF2-40B4-BE49-F238E27FC236}">
                <a16:creationId xmlns:a16="http://schemas.microsoft.com/office/drawing/2014/main" id="{41F187F0-CAEC-DE43-9133-83413AA7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406"/>
            <a:ext cx="7886700" cy="803764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 of Higher Units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315CB74-F3B5-C345-A9D7-471DF1B4B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9" y="871388"/>
            <a:ext cx="7699601" cy="58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81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15"/>
          <p:cNvSpPr/>
          <p:nvPr/>
        </p:nvSpPr>
        <p:spPr>
          <a:xfrm>
            <a:off x="679373" y="433903"/>
            <a:ext cx="7737514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Black-box Ripper</a:t>
            </a:r>
            <a:endParaRPr lang="en-US" sz="4400" dirty="0"/>
          </a:p>
        </p:txBody>
      </p:sp>
      <p:sp>
        <p:nvSpPr>
          <p:cNvPr id="17" name="Object16"/>
          <p:cNvSpPr/>
          <p:nvPr/>
        </p:nvSpPr>
        <p:spPr>
          <a:xfrm>
            <a:off x="539828" y="1350164"/>
            <a:ext cx="8185529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Novel generative evolutionary algorithm for stealing the functionality of black-box classification models</a:t>
            </a:r>
            <a:endParaRPr lang="en-US" sz="2400" dirty="0"/>
          </a:p>
        </p:txBody>
      </p:sp>
      <p:sp>
        <p:nvSpPr>
          <p:cNvPr id="19" name="Object18"/>
          <p:cNvSpPr/>
          <p:nvPr/>
        </p:nvSpPr>
        <p:spPr>
          <a:xfrm>
            <a:off x="539827" y="2644050"/>
            <a:ext cx="8185530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Does not require information about: training data, architecture and parameters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Applicable for APIs</a:t>
            </a:r>
            <a:endParaRPr lang="en-US" sz="2400" dirty="0"/>
          </a:p>
        </p:txBody>
      </p:sp>
      <p:sp>
        <p:nvSpPr>
          <p:cNvPr id="20" name="Object19"/>
          <p:cNvSpPr/>
          <p:nvPr/>
        </p:nvSpPr>
        <p:spPr>
          <a:xfrm>
            <a:off x="539828" y="4296578"/>
            <a:ext cx="8185530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Outperforms existing functionality stealing methods, even matching or surpassing the state-of-the-art data-free knowledge distillation approach [1]</a:t>
            </a:r>
            <a:endParaRPr lang="en-US" sz="2400" dirty="0"/>
          </a:p>
        </p:txBody>
      </p:sp>
      <p:sp>
        <p:nvSpPr>
          <p:cNvPr id="21" name="Object20"/>
          <p:cNvSpPr/>
          <p:nvPr/>
        </p:nvSpPr>
        <p:spPr>
          <a:xfrm>
            <a:off x="371591" y="6167201"/>
            <a:ext cx="8353767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[1] S. Addepalli et. al - DeGAN : Data-Enriching GAN for Retrieving Representative Samples from a Trained Classifier - AAAI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5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0650" y="1113855"/>
            <a:ext cx="6362700" cy="76200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1291" y="2837683"/>
            <a:ext cx="371569" cy="356706"/>
          </a:xfrm>
          <a:prstGeom prst="rect">
            <a:avLst/>
          </a:prstGeom>
        </p:spPr>
      </p:pic>
      <p:sp>
        <p:nvSpPr>
          <p:cNvPr id="21" name="Object20"/>
          <p:cNvSpPr/>
          <p:nvPr/>
        </p:nvSpPr>
        <p:spPr>
          <a:xfrm>
            <a:off x="605928" y="381050"/>
            <a:ext cx="7932144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Problem statement</a:t>
            </a:r>
            <a:endParaRPr lang="en-US" sz="4400" dirty="0"/>
          </a:p>
        </p:txBody>
      </p:sp>
      <p:sp>
        <p:nvSpPr>
          <p:cNvPr id="22" name="Object21"/>
          <p:cNvSpPr/>
          <p:nvPr/>
        </p:nvSpPr>
        <p:spPr>
          <a:xfrm>
            <a:off x="662819" y="2020754"/>
            <a:ext cx="1132930" cy="29283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where:</a:t>
            </a:r>
            <a:endParaRPr lang="en-US" sz="2400" dirty="0"/>
          </a:p>
        </p:txBody>
      </p:sp>
      <p:sp>
        <p:nvSpPr>
          <p:cNvPr id="23" name="Object22"/>
          <p:cNvSpPr/>
          <p:nvPr/>
        </p:nvSpPr>
        <p:spPr>
          <a:xfrm>
            <a:off x="662818" y="2517216"/>
            <a:ext cx="3699861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 is the student</a:t>
            </a:r>
            <a:endParaRPr lang="en-US" sz="2400" dirty="0"/>
          </a:p>
        </p:txBody>
      </p:sp>
      <p:sp>
        <p:nvSpPr>
          <p:cNvPr id="24" name="Object23"/>
          <p:cNvSpPr/>
          <p:nvPr/>
        </p:nvSpPr>
        <p:spPr>
          <a:xfrm>
            <a:off x="662818" y="3323809"/>
            <a:ext cx="5286289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T is the black-box teacher</a:t>
            </a:r>
            <a:endParaRPr lang="en-US" sz="2400" dirty="0"/>
          </a:p>
        </p:txBody>
      </p:sp>
      <p:sp>
        <p:nvSpPr>
          <p:cNvPr id="25" name="Object24"/>
          <p:cNvSpPr/>
          <p:nvPr/>
        </p:nvSpPr>
        <p:spPr>
          <a:xfrm>
            <a:off x="669963" y="3734135"/>
            <a:ext cx="7449468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X and X’ are the original training and test sets</a:t>
            </a:r>
            <a:endParaRPr lang="en-US" sz="2400" dirty="0"/>
          </a:p>
        </p:txBody>
      </p:sp>
      <p:sp>
        <p:nvSpPr>
          <p:cNvPr id="26" name="Object25"/>
          <p:cNvSpPr/>
          <p:nvPr/>
        </p:nvSpPr>
        <p:spPr>
          <a:xfrm>
            <a:off x="662819" y="4549956"/>
            <a:ext cx="8106608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up and down arrows represent backward and forward passes</a:t>
            </a:r>
            <a:endParaRPr lang="en-US" sz="2400" dirty="0"/>
          </a:p>
        </p:txBody>
      </p:sp>
      <p:sp>
        <p:nvSpPr>
          <p:cNvPr id="27" name="Object26"/>
          <p:cNvSpPr/>
          <p:nvPr/>
        </p:nvSpPr>
        <p:spPr>
          <a:xfrm>
            <a:off x="662819" y="4141240"/>
            <a:ext cx="6960853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Z is the proxy dataset</a:t>
            </a:r>
            <a:endParaRPr lang="en-US" sz="2400" dirty="0"/>
          </a:p>
        </p:txBody>
      </p:sp>
      <p:sp>
        <p:nvSpPr>
          <p:cNvPr id="28" name="Object27"/>
          <p:cNvSpPr/>
          <p:nvPr/>
        </p:nvSpPr>
        <p:spPr>
          <a:xfrm>
            <a:off x="662819" y="2925448"/>
            <a:ext cx="7456612" cy="25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      represents the parameters of the student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9503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15"/>
          <p:cNvSpPr/>
          <p:nvPr/>
        </p:nvSpPr>
        <p:spPr>
          <a:xfrm>
            <a:off x="1604438" y="350996"/>
            <a:ext cx="5848350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Method</a:t>
            </a:r>
            <a:endParaRPr lang="en-US" sz="4400" dirty="0"/>
          </a:p>
        </p:txBody>
      </p:sp>
      <p:sp>
        <p:nvSpPr>
          <p:cNvPr id="17" name="Object16"/>
          <p:cNvSpPr/>
          <p:nvPr/>
        </p:nvSpPr>
        <p:spPr>
          <a:xfrm>
            <a:off x="229747" y="4472162"/>
            <a:ext cx="8573918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Step 1: Generating random samples and observing the predictions of the black-box model</a:t>
            </a:r>
            <a:endParaRPr lang="en-US" sz="2000" dirty="0"/>
          </a:p>
        </p:txBody>
      </p:sp>
      <p:sp>
        <p:nvSpPr>
          <p:cNvPr id="18" name="Object17"/>
          <p:cNvSpPr/>
          <p:nvPr/>
        </p:nvSpPr>
        <p:spPr>
          <a:xfrm>
            <a:off x="229747" y="5223720"/>
            <a:ext cx="8573918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Step 2: Employing the evolutionary algorithm in order to morph the samples into inputs that elicit a high response from the teacher towards a certain class</a:t>
            </a:r>
            <a:endParaRPr lang="en-US" sz="2000" dirty="0"/>
          </a:p>
        </p:txBody>
      </p:sp>
      <p:sp>
        <p:nvSpPr>
          <p:cNvPr id="19" name="Object18"/>
          <p:cNvSpPr/>
          <p:nvPr/>
        </p:nvSpPr>
        <p:spPr>
          <a:xfrm>
            <a:off x="253560" y="5985317"/>
            <a:ext cx="8550106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Step 3: Distill the knowledge of the teacher into the student by training the student to replicate teacher predictions on the evolved samples</a:t>
            </a:r>
            <a:endParaRPr lang="en-US" sz="2000" dirty="0"/>
          </a:p>
        </p:txBody>
      </p:sp>
      <p:pic>
        <p:nvPicPr>
          <p:cNvPr id="20" name="Object 11" descr="preencoded.png">
            <a:extLst>
              <a:ext uri="{FF2B5EF4-FFF2-40B4-BE49-F238E27FC236}">
                <a16:creationId xmlns:a16="http://schemas.microsoft.com/office/drawing/2014/main" id="{856AAA91-5E5E-2043-BB6C-088FE649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2474" y="992240"/>
            <a:ext cx="6019051" cy="33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84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322" y="1652529"/>
            <a:ext cx="8703356" cy="3955055"/>
          </a:xfrm>
          <a:prstGeom prst="rect">
            <a:avLst/>
          </a:prstGeom>
        </p:spPr>
      </p:pic>
      <p:sp>
        <p:nvSpPr>
          <p:cNvPr id="13" name="Object12"/>
          <p:cNvSpPr/>
          <p:nvPr/>
        </p:nvSpPr>
        <p:spPr>
          <a:xfrm>
            <a:off x="752475" y="371411"/>
            <a:ext cx="7639050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Algorithm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26489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793" y="1322024"/>
            <a:ext cx="8747394" cy="4373697"/>
          </a:xfrm>
          <a:prstGeom prst="rect">
            <a:avLst/>
          </a:prstGeom>
        </p:spPr>
      </p:pic>
      <p:sp>
        <p:nvSpPr>
          <p:cNvPr id="13" name="Object12"/>
          <p:cNvSpPr/>
          <p:nvPr/>
        </p:nvSpPr>
        <p:spPr>
          <a:xfrm>
            <a:off x="203813" y="376002"/>
            <a:ext cx="8736374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Visualizing the evolutionary algorithm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64849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14"/>
          <p:cNvSpPr/>
          <p:nvPr/>
        </p:nvSpPr>
        <p:spPr>
          <a:xfrm>
            <a:off x="1040606" y="362050"/>
            <a:ext cx="7062788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Baselines</a:t>
            </a:r>
            <a:endParaRPr lang="en-US" sz="4400" dirty="0"/>
          </a:p>
        </p:txBody>
      </p:sp>
      <p:sp>
        <p:nvSpPr>
          <p:cNvPr id="16" name="Object15"/>
          <p:cNvSpPr/>
          <p:nvPr/>
        </p:nvSpPr>
        <p:spPr>
          <a:xfrm>
            <a:off x="551073" y="1457096"/>
            <a:ext cx="8114002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Knockoff Nets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T. Orekondy et al. - Knockoff Nets: Stealing Functionality of Black-Box Models - CVPR 2019</a:t>
            </a:r>
            <a:endParaRPr lang="en-US" sz="2400" dirty="0"/>
          </a:p>
        </p:txBody>
      </p:sp>
      <p:sp>
        <p:nvSpPr>
          <p:cNvPr id="17" name="Object16"/>
          <p:cNvSpPr/>
          <p:nvPr/>
        </p:nvSpPr>
        <p:spPr>
          <a:xfrm>
            <a:off x="551073" y="2850059"/>
            <a:ext cx="8114002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Zero-Shot Knowledge Distillation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G.K. Nayak et al. - Zero-Shot Knowledge Distillation in Deep Networks - ICML 2019</a:t>
            </a:r>
            <a:endParaRPr lang="en-US" sz="2400" dirty="0"/>
          </a:p>
        </p:txBody>
      </p:sp>
      <p:sp>
        <p:nvSpPr>
          <p:cNvPr id="18" name="Object17"/>
          <p:cNvSpPr/>
          <p:nvPr/>
        </p:nvSpPr>
        <p:spPr>
          <a:xfrm>
            <a:off x="551073" y="4294435"/>
            <a:ext cx="8137816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DeGAN</a:t>
            </a:r>
            <a:endParaRPr lang="en-US" sz="2400" dirty="0">
              <a:solidFill>
                <a:srgbClr val="000000"/>
              </a:solidFill>
              <a:latin typeface="Asap Condensed VF Beta Regular" pitchFamily="34" charset="0"/>
              <a:ea typeface="Asap Condensed VF Beta Regular" pitchFamily="34" charset="-122"/>
              <a:cs typeface="Asap Condensed VF Beta Regular" pitchFamily="34" charset="-120"/>
            </a:endParaRP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S. Addepalli et. al - DeGAN: Data-Enriching GAN for Retrieving Representative Samples from a Trained Classifier - AAAI 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181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4509" y="2167568"/>
            <a:ext cx="8794981" cy="2522863"/>
          </a:xfrm>
          <a:prstGeom prst="rect">
            <a:avLst/>
          </a:prstGeom>
        </p:spPr>
      </p:pic>
      <p:sp>
        <p:nvSpPr>
          <p:cNvPr id="14" name="Object12">
            <a:extLst>
              <a:ext uri="{FF2B5EF4-FFF2-40B4-BE49-F238E27FC236}">
                <a16:creationId xmlns:a16="http://schemas.microsoft.com/office/drawing/2014/main" id="{F6C150A9-3163-9145-8CD1-0EB017053FE3}"/>
              </a:ext>
            </a:extLst>
          </p:cNvPr>
          <p:cNvSpPr/>
          <p:nvPr/>
        </p:nvSpPr>
        <p:spPr>
          <a:xfrm>
            <a:off x="788624" y="362050"/>
            <a:ext cx="7566752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Results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34315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0006" y="1831554"/>
            <a:ext cx="8823987" cy="3194892"/>
          </a:xfrm>
          <a:prstGeom prst="rect">
            <a:avLst/>
          </a:prstGeom>
        </p:spPr>
      </p:pic>
      <p:sp>
        <p:nvSpPr>
          <p:cNvPr id="13" name="Object12"/>
          <p:cNvSpPr/>
          <p:nvPr/>
        </p:nvSpPr>
        <p:spPr>
          <a:xfrm>
            <a:off x="788624" y="362050"/>
            <a:ext cx="7566752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Results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2232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557" y="2608357"/>
            <a:ext cx="8720885" cy="1963643"/>
          </a:xfrm>
          <a:prstGeom prst="rect">
            <a:avLst/>
          </a:prstGeom>
        </p:spPr>
      </p:pic>
      <p:sp>
        <p:nvSpPr>
          <p:cNvPr id="14" name="Object12">
            <a:extLst>
              <a:ext uri="{FF2B5EF4-FFF2-40B4-BE49-F238E27FC236}">
                <a16:creationId xmlns:a16="http://schemas.microsoft.com/office/drawing/2014/main" id="{01F2F0A7-5D1E-084C-BD39-ADDF4349ACAB}"/>
              </a:ext>
            </a:extLst>
          </p:cNvPr>
          <p:cNvSpPr/>
          <p:nvPr/>
        </p:nvSpPr>
        <p:spPr>
          <a:xfrm>
            <a:off x="788624" y="362050"/>
            <a:ext cx="7566752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Results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60010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14"/>
          <p:cNvSpPr/>
          <p:nvPr/>
        </p:nvSpPr>
        <p:spPr>
          <a:xfrm>
            <a:off x="589402" y="372903"/>
            <a:ext cx="7965195" cy="49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4400" dirty="0"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Summary</a:t>
            </a:r>
            <a:endParaRPr lang="en-US" sz="4400" dirty="0"/>
          </a:p>
        </p:txBody>
      </p:sp>
      <p:sp>
        <p:nvSpPr>
          <p:cNvPr id="16" name="Object15"/>
          <p:cNvSpPr/>
          <p:nvPr/>
        </p:nvSpPr>
        <p:spPr>
          <a:xfrm>
            <a:off x="371592" y="1562961"/>
            <a:ext cx="8353766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Novel generative evolutionary algorithm for stealing the functionality of black-box classification models</a:t>
            </a:r>
            <a:endParaRPr lang="en-US" sz="2400" dirty="0"/>
          </a:p>
        </p:txBody>
      </p:sp>
      <p:sp>
        <p:nvSpPr>
          <p:cNvPr id="17" name="Object16"/>
          <p:cNvSpPr/>
          <p:nvPr/>
        </p:nvSpPr>
        <p:spPr>
          <a:xfrm>
            <a:off x="371591" y="2814525"/>
            <a:ext cx="8353766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Does not require information about: training data, architecture and parameters</a:t>
            </a:r>
          </a:p>
          <a:p>
            <a:r>
              <a:rPr lang="en-US" sz="24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Applicable for APIs</a:t>
            </a:r>
            <a:endParaRPr lang="en-US" sz="2400" dirty="0"/>
          </a:p>
        </p:txBody>
      </p:sp>
      <p:sp>
        <p:nvSpPr>
          <p:cNvPr id="18" name="Object17"/>
          <p:cNvSpPr/>
          <p:nvPr/>
        </p:nvSpPr>
        <p:spPr>
          <a:xfrm>
            <a:off x="371591" y="4417308"/>
            <a:ext cx="8353766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Outperforms existing functionality stealing methods, even matching or surpassing the state-of-the-art data-free knowledge distillation approach [1]</a:t>
            </a:r>
            <a:endParaRPr lang="en-US" sz="2400" dirty="0"/>
          </a:p>
        </p:txBody>
      </p:sp>
      <p:sp>
        <p:nvSpPr>
          <p:cNvPr id="20" name="Object20">
            <a:extLst>
              <a:ext uri="{FF2B5EF4-FFF2-40B4-BE49-F238E27FC236}">
                <a16:creationId xmlns:a16="http://schemas.microsoft.com/office/drawing/2014/main" id="{D3CBD2D4-4C98-A94E-8A0A-C77431E6521A}"/>
              </a:ext>
            </a:extLst>
          </p:cNvPr>
          <p:cNvSpPr/>
          <p:nvPr/>
        </p:nvSpPr>
        <p:spPr>
          <a:xfrm>
            <a:off x="371591" y="6167201"/>
            <a:ext cx="8353767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7C7C7C"/>
                </a:solidFill>
                <a:latin typeface="Asap Condensed VF Beta Regular" pitchFamily="34" charset="0"/>
                <a:ea typeface="Asap Condensed VF Beta Regular" pitchFamily="34" charset="-122"/>
                <a:cs typeface="Asap Condensed VF Beta Regular" pitchFamily="34" charset="-120"/>
              </a:rPr>
              <a:t>[1] S. Addepalli et. al - DeGAN : Data-Enriching GAN for Retrieving Representative Samples from a Trained Classifier - AAAI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860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Adversarial Examples</a:t>
            </a:r>
          </a:p>
        </p:txBody>
      </p:sp>
      <p:sp>
        <p:nvSpPr>
          <p:cNvPr id="74" name="Shape 74"/>
          <p:cNvSpPr/>
          <p:nvPr/>
        </p:nvSpPr>
        <p:spPr>
          <a:xfrm>
            <a:off x="628650" y="1473865"/>
            <a:ext cx="813139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2800" dirty="0"/>
              <a:t>Changing an image, originally correctly classified</a:t>
            </a:r>
            <a:r>
              <a:rPr lang="en-US" sz="2800" dirty="0"/>
              <a:t>,</a:t>
            </a:r>
            <a:r>
              <a:rPr sz="2800" dirty="0"/>
              <a:t> in a way imperceptible to human eyes, can cause a net to label the image as something else entirely.</a:t>
            </a:r>
          </a:p>
        </p:txBody>
      </p:sp>
      <p:pic>
        <p:nvPicPr>
          <p:cNvPr id="75" name="Screen Shot 2015-09-21 at 6.56.28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-38923" y="3557400"/>
            <a:ext cx="9172413" cy="1637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creen Shot 2015-09-21 at 6.54.06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49060" y="1534170"/>
            <a:ext cx="8445879" cy="4729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73">
            <a:extLst>
              <a:ext uri="{FF2B5EF4-FFF2-40B4-BE49-F238E27FC236}">
                <a16:creationId xmlns:a16="http://schemas.microsoft.com/office/drawing/2014/main" id="{C8C87ED4-5575-344F-836B-FFDC0E2C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8607"/>
            <a:ext cx="78867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1F4E7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Adversarial Examples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3580</Words>
  <Application>Microsoft Macintosh PowerPoint</Application>
  <PresentationFormat>On-screen Show (4:3)</PresentationFormat>
  <Paragraphs>406</Paragraphs>
  <Slides>79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Asap Condensed VF Beta Regular</vt:lpstr>
      <vt:lpstr>Calibri</vt:lpstr>
      <vt:lpstr>Calibri Light</vt:lpstr>
      <vt:lpstr>Cambria Math</vt:lpstr>
      <vt:lpstr>Helvetica</vt:lpstr>
      <vt:lpstr>Helvetica Neue</vt:lpstr>
      <vt:lpstr>Wingdings</vt:lpstr>
      <vt:lpstr>Office Theme</vt:lpstr>
      <vt:lpstr>Fooling CNNs. Adversarial Examples. Robustness to Adversarial Examples. Copying Black-Box Models</vt:lpstr>
      <vt:lpstr>Presentation Overview</vt:lpstr>
      <vt:lpstr>Intriguing Properties of Neural Networks </vt:lpstr>
      <vt:lpstr>Intriguing Findings</vt:lpstr>
      <vt:lpstr>Experimental setup</vt:lpstr>
      <vt:lpstr>Interpretation of Higher Units</vt:lpstr>
      <vt:lpstr>Interpretation of Higher Units</vt:lpstr>
      <vt:lpstr>Generating Adversarial Examples</vt:lpstr>
      <vt:lpstr>Generating Adversarial Examples</vt:lpstr>
      <vt:lpstr>Adversarial Examples</vt:lpstr>
      <vt:lpstr>Cross generalization over hyperparameters</vt:lpstr>
      <vt:lpstr>Cross generalization over datasets</vt:lpstr>
      <vt:lpstr>Spectral Analysis of Instability</vt:lpstr>
      <vt:lpstr>Why adversarial examples exist?</vt:lpstr>
      <vt:lpstr>Why adversarial examples exist?</vt:lpstr>
      <vt:lpstr>Deep Neural Networks Are Easily Fooled:  High Confidence Predictions for Unrecognizable Images</vt:lpstr>
      <vt:lpstr>Human vs. Computer Object Recognition</vt:lpstr>
      <vt:lpstr>Summary</vt:lpstr>
      <vt:lpstr>Experimental setup</vt:lpstr>
      <vt:lpstr>Evolution Algorithms (EA)</vt:lpstr>
      <vt:lpstr>Direct Encoding</vt:lpstr>
      <vt:lpstr>Direct Encoding</vt:lpstr>
      <vt:lpstr>CPPN (Compositional Pattern-Producing Network) Encoding</vt:lpstr>
      <vt:lpstr>CPPN (Compositional Pattern-Producing Network) Encoding</vt:lpstr>
      <vt:lpstr>Fooling images via Gradient Ascent</vt:lpstr>
      <vt:lpstr>Results – MNIST</vt:lpstr>
      <vt:lpstr>Results – ImageNet Dataset</vt:lpstr>
      <vt:lpstr>CPPN Encoding on ImageNet</vt:lpstr>
      <vt:lpstr>CPPN Encoding on ImageNet</vt:lpstr>
      <vt:lpstr>Repetition Ablation Study</vt:lpstr>
      <vt:lpstr>Do different DNNs learn the same discriminative features?</vt:lpstr>
      <vt:lpstr>Adding “Fooling Images” class</vt:lpstr>
      <vt:lpstr>DeepDream </vt:lpstr>
      <vt:lpstr>What is a deep dream?</vt:lpstr>
      <vt:lpstr>What is a deep dream?</vt:lpstr>
      <vt:lpstr>What is a deep dream?</vt:lpstr>
      <vt:lpstr>Setup</vt:lpstr>
      <vt:lpstr>Producing Dreams</vt:lpstr>
      <vt:lpstr>Controlling Dreams</vt:lpstr>
      <vt:lpstr>Controlling Dreams</vt:lpstr>
      <vt:lpstr>Controlling Dreams</vt:lpstr>
      <vt:lpstr>Links</vt:lpstr>
      <vt:lpstr>Explaining and Harnessing Adversarial Examples</vt:lpstr>
      <vt:lpstr>Highlights </vt:lpstr>
      <vt:lpstr>Introduction</vt:lpstr>
      <vt:lpstr>Linear explanation of adversarial examples</vt:lpstr>
      <vt:lpstr>Linear perturbation of non-linear models</vt:lpstr>
      <vt:lpstr>Fast gradient sign – logistic regression</vt:lpstr>
      <vt:lpstr>Adversarial training of deep networks </vt:lpstr>
      <vt:lpstr>Different kinds of model capacity</vt:lpstr>
      <vt:lpstr>Why do adversarial examples generalize?</vt:lpstr>
      <vt:lpstr>Alternate Hypothesis </vt:lpstr>
      <vt:lpstr>Summary</vt:lpstr>
      <vt:lpstr>Summary </vt:lpstr>
      <vt:lpstr>Towards Deep Neural Network Architectures Robust to Adversarial Examples</vt:lpstr>
      <vt:lpstr>Highlights </vt:lpstr>
      <vt:lpstr>Noise Injection – Gaussian Additive Noise</vt:lpstr>
      <vt:lpstr>Noise Injection – Gaussian Blurring</vt:lpstr>
      <vt:lpstr>Conclusion</vt:lpstr>
      <vt:lpstr>Contractive autoencoders</vt:lpstr>
      <vt:lpstr>Contractive autoencoders</vt:lpstr>
      <vt:lpstr>Contractive autoencoders</vt:lpstr>
      <vt:lpstr>PowerPoint Presentation</vt:lpstr>
      <vt:lpstr>PowerPoint Presentation</vt:lpstr>
      <vt:lpstr>Deep Contractive Networks</vt:lpstr>
      <vt:lpstr>Results</vt:lpstr>
      <vt:lpstr>Discussions and Future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Fooling CNNs. Adversarial Examples. Adversarial Training.</dc:title>
  <cp:lastModifiedBy>Radu Ionescu</cp:lastModifiedBy>
  <cp:revision>91</cp:revision>
  <dcterms:modified xsi:type="dcterms:W3CDTF">2024-01-19T15:01:16Z</dcterms:modified>
</cp:coreProperties>
</file>