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77.jpg" ContentType="image/jpeg"/>
  <Override PartName="/ppt/media/image378.jpg" ContentType="image/jpeg"/>
  <Override PartName="/ppt/media/image379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124"/>
  </p:notesMasterIdLst>
  <p:sldIdLst>
    <p:sldId id="272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300" r:id="rId10"/>
    <p:sldId id="301" r:id="rId11"/>
    <p:sldId id="302" r:id="rId12"/>
    <p:sldId id="303" r:id="rId13"/>
    <p:sldId id="304" r:id="rId14"/>
    <p:sldId id="305" r:id="rId15"/>
    <p:sldId id="370" r:id="rId16"/>
    <p:sldId id="308" r:id="rId17"/>
    <p:sldId id="309" r:id="rId18"/>
    <p:sldId id="310" r:id="rId19"/>
    <p:sldId id="311" r:id="rId20"/>
    <p:sldId id="312" r:id="rId21"/>
    <p:sldId id="371" r:id="rId22"/>
    <p:sldId id="317" r:id="rId23"/>
    <p:sldId id="318" r:id="rId24"/>
    <p:sldId id="319" r:id="rId25"/>
    <p:sldId id="320" r:id="rId26"/>
    <p:sldId id="321" r:id="rId27"/>
    <p:sldId id="322" r:id="rId28"/>
    <p:sldId id="374" r:id="rId29"/>
    <p:sldId id="375" r:id="rId30"/>
    <p:sldId id="299" r:id="rId31"/>
    <p:sldId id="376" r:id="rId32"/>
    <p:sldId id="377" r:id="rId33"/>
    <p:sldId id="378" r:id="rId34"/>
    <p:sldId id="379" r:id="rId35"/>
    <p:sldId id="307" r:id="rId36"/>
    <p:sldId id="380" r:id="rId37"/>
    <p:sldId id="381" r:id="rId38"/>
    <p:sldId id="382" r:id="rId39"/>
    <p:sldId id="313" r:id="rId40"/>
    <p:sldId id="324" r:id="rId41"/>
    <p:sldId id="383" r:id="rId42"/>
    <p:sldId id="384" r:id="rId43"/>
    <p:sldId id="385" r:id="rId44"/>
    <p:sldId id="325" r:id="rId45"/>
    <p:sldId id="326" r:id="rId46"/>
    <p:sldId id="327" r:id="rId47"/>
    <p:sldId id="328" r:id="rId48"/>
    <p:sldId id="329" r:id="rId49"/>
    <p:sldId id="330" r:id="rId50"/>
    <p:sldId id="386" r:id="rId51"/>
    <p:sldId id="323" r:id="rId52"/>
    <p:sldId id="331" r:id="rId53"/>
    <p:sldId id="332" r:id="rId54"/>
    <p:sldId id="333" r:id="rId55"/>
    <p:sldId id="334" r:id="rId56"/>
    <p:sldId id="532" r:id="rId57"/>
    <p:sldId id="372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6" r:id="rId68"/>
    <p:sldId id="347" r:id="rId69"/>
    <p:sldId id="348" r:id="rId70"/>
    <p:sldId id="349" r:id="rId71"/>
    <p:sldId id="350" r:id="rId72"/>
    <p:sldId id="351" r:id="rId73"/>
    <p:sldId id="352" r:id="rId74"/>
    <p:sldId id="353" r:id="rId75"/>
    <p:sldId id="354" r:id="rId76"/>
    <p:sldId id="355" r:id="rId77"/>
    <p:sldId id="356" r:id="rId78"/>
    <p:sldId id="357" r:id="rId79"/>
    <p:sldId id="358" r:id="rId80"/>
    <p:sldId id="359" r:id="rId81"/>
    <p:sldId id="360" r:id="rId82"/>
    <p:sldId id="361" r:id="rId83"/>
    <p:sldId id="362" r:id="rId84"/>
    <p:sldId id="363" r:id="rId85"/>
    <p:sldId id="364" r:id="rId86"/>
    <p:sldId id="366" r:id="rId87"/>
    <p:sldId id="373" r:id="rId88"/>
    <p:sldId id="257" r:id="rId89"/>
    <p:sldId id="258" r:id="rId90"/>
    <p:sldId id="260" r:id="rId91"/>
    <p:sldId id="261" r:id="rId92"/>
    <p:sldId id="262" r:id="rId93"/>
    <p:sldId id="266" r:id="rId94"/>
    <p:sldId id="270" r:id="rId95"/>
    <p:sldId id="533" r:id="rId96"/>
    <p:sldId id="273" r:id="rId97"/>
    <p:sldId id="274" r:id="rId98"/>
    <p:sldId id="275" r:id="rId99"/>
    <p:sldId id="278" r:id="rId100"/>
    <p:sldId id="288" r:id="rId101"/>
    <p:sldId id="289" r:id="rId102"/>
    <p:sldId id="291" r:id="rId103"/>
    <p:sldId id="535" r:id="rId104"/>
    <p:sldId id="537" r:id="rId105"/>
    <p:sldId id="538" r:id="rId106"/>
    <p:sldId id="534" r:id="rId107"/>
    <p:sldId id="539" r:id="rId108"/>
    <p:sldId id="540" r:id="rId109"/>
    <p:sldId id="541" r:id="rId110"/>
    <p:sldId id="259" r:id="rId111"/>
    <p:sldId id="542" r:id="rId112"/>
    <p:sldId id="543" r:id="rId113"/>
    <p:sldId id="544" r:id="rId114"/>
    <p:sldId id="263" r:id="rId115"/>
    <p:sldId id="264" r:id="rId116"/>
    <p:sldId id="265" r:id="rId117"/>
    <p:sldId id="545" r:id="rId118"/>
    <p:sldId id="267" r:id="rId119"/>
    <p:sldId id="268" r:id="rId120"/>
    <p:sldId id="269" r:id="rId121"/>
    <p:sldId id="546" r:id="rId122"/>
    <p:sldId id="271" r:id="rId123"/>
  </p:sldIdLst>
  <p:sldSz cx="20104100" cy="11309350"/>
  <p:notesSz cx="20104100" cy="1130935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6"/>
    <p:restoredTop sz="94709"/>
  </p:normalViewPr>
  <p:slideViewPr>
    <p:cSldViewPr>
      <p:cViewPr varScale="1">
        <p:scale>
          <a:sx n="72" d="100"/>
          <a:sy n="72" d="100"/>
        </p:scale>
        <p:origin x="256" y="6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13FAF-FD02-1542-B532-994E84564EDB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4D6A2-D4A1-2348-8044-BB1FDEED8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2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60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5329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942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4D6A2-D4A1-2348-8044-BB1FDEED8C0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83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Vision transformers have rapidly become the hottest topic in computer vision to date, showing promising results across a broad range of tasks.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Due to the unquestionable success in solving many computer vision tasks, these models have also drawn the attention of the signal processing community.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In the preliminary studies adopting transformers for audio tasks, the attention architecture was typically used in conjunction with convolutional neural networks.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More recently, approaches purely based on transformer modules have been employed for audio processing.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e17fac0c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gfe17fac0c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Signals are often represented as spectrograms (through Discrete Fourier Transform) which can be directly provided as input to vision transformers.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However, naively applying transformers to spectrograms is suboptimal. Moreover, the attention spans across both directions, leading to a quadratic complexity with respect to the number of tokens.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argue that a better approach is to separate the attention dedicated to each axis, an update which leads to a linear scaling between the </a:t>
            </a:r>
            <a:r>
              <a:rPr lang="en-GB">
                <a:solidFill>
                  <a:schemeClr val="dk1"/>
                </a:solidFill>
              </a:rPr>
              <a:t> trainable parameters and the input size.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fe17fac0c0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fe17fac0c0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Let’s have a deep dive into our Separable transformer architecture.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We considering a spectrogram with k times p frequency bins and n times p time slots as input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fe17fac0c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fe17fac0c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In the first stage, we divide the input spectrogram into k times n square patches of size p times p.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In the experiments, we take patches of size 1 times 1, since we consider that it is more natural to compute the self-attention at the finest possible level.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e17fac0c0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fe17fac0c0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tokens are further fed into a linear projection block, which projects the tokens into d-dimensional vectors depicted with green in the figure.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e17fac0c0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fe17fac0c0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Next, we separate the projected tokens in the time domain into data sub-samples. This means that a data sample is composed by the frequency tokens at the same time interval.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class token is replicated for each time interval and a positional embedding is added to all tokens.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fe17fac0c0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fe17fac0c0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tokens are processed by the vertical transformer block, capturing frequency features from a certain time slot.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682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fe17fac0c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fe17fac0c0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output of the vertical transformer is also composed of tokens. These are further rearranged such that, now, a data sample is a frequency bin. More precisely, we will have a batch of k frequency bins and for each bin we have the corresponding time tokens.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The mean class token is averaged for all the processed class tokens and further replicated for the new batch of data samples, such that each frequency bin will have a corresponding class token.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 positional embedding is added in a similar fashion as before.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e17fac0c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fe17fac0c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The tokens are processed by the horizontal transformer block, capturing time features from a certain frequency bin.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e17fac0c0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fe17fac0c0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This process is repeated L times, where L is the depth of the transformer.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fe17fac0c0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fe17fac0c0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Finally, the class token is averaged and fed int a multi layer perceptron head, which computes the final output.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e17fac0c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fe17fac0c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first analyze the impact of the vertical and horizontal transformers, when these modules are used alone or jointly.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present ablation results on the CREMA-D data set, where V stands for vertical and H for horizontal blocks.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observe that computing the attention on a single axis with SepTr-V or SepTr-H leads to suboptimal results, even below the ViT baseline.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This shows that performing attention on one axis only is not sufficient.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e17fac0c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fe17fac0c0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Further, we show results while alternating the order of the vertical and horizontal transformers.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Regardless of how the separable attention is applied via SepTr-HV or SepTr-VH, we observe important performance boosts (higher than 5 percent) over the models attending to only one of the axes.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Switching the order of the vertical and horizontal transformers has a marginal influence on the accuracy level, both SepTr-HV or SepTr-VH being able to outperform the state-of-the-art methods by significant margins.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As we obtained slightly better results with SepTr-VH, we continued the rest of the experiments with this architecture.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e17fac0c0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fe17fac0c0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On the SCV2 and ESC-50 data sets, we consider state-of-the-art methods that are not pre-trained on external data, ensuring a fair comparison with SepTr, which is trained from scratch.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On SCV2, SepTr attains an accuracy of 98.51 percent, which is 0.40% higher than the previous state-of-the-art accuracy.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On ESC-50, SepTr yields an accuracy of 91.13%, surpassing ViT by 2.43%.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In summary, SepTr surpasses all the state-of-the-art methods on each and every data set by significant margins.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e17fac0c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fe17fac0c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compare the performance of SepTr and ViT in terms of the memory footprint (number of learnable parameters), inference time and number of multiply-accumulate operations (MACs), on an Nvidia GeForce GTX 3090 GPU with 24 GB of VRAM.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In terms of GMACs and inference time, the differences are negligible, but when we refer to the memory footprint, we observe a large difference between the two models.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In the right Figure, we illustrate the number of learnable parameters as a function of the input spectrogram size.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We observe that SepTr has an almost constant number of parameters with respect to the input dimension, while the number of weights in ViT exhibits a quadratic growth, leading to comparatively larger models.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Unlike ViT, our model is able to handle high resolution spectrograms, an essential advantage leading to high accuracy levels in the audio domain.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31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0853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3803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562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0137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7660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Relation between attention and CNN</a:t>
            </a:r>
          </a:p>
          <a:p>
            <a:r>
              <a:rPr lang="en-US" altLang="zh-TW" dirty="0"/>
              <a:t>Global receptive field (compared to convolutional architectures)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1633A-A357-4647-96F8-3609E572E7C5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622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C713B-B575-5140-9B24-C74081580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3AC138-2B43-314A-86B9-5189FA8FF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A8CF-0B6B-5C4A-B4C0-E02223B27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53CC4-DD7C-A746-A49E-D575E708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GB" spc="25"/>
              <a:t>Full</a:t>
            </a:r>
            <a:r>
              <a:rPr lang="en-GB" spc="-5"/>
              <a:t> </a:t>
            </a:r>
            <a:r>
              <a:rPr lang="en-GB" spc="60"/>
              <a:t>Stack</a:t>
            </a:r>
            <a:r>
              <a:rPr lang="en-GB"/>
              <a:t> </a:t>
            </a:r>
            <a:r>
              <a:rPr lang="en-GB" spc="35"/>
              <a:t>Deep</a:t>
            </a:r>
            <a:r>
              <a:rPr lang="en-GB"/>
              <a:t> </a:t>
            </a:r>
            <a:r>
              <a:rPr lang="en-GB" spc="45"/>
              <a:t>Learning</a:t>
            </a:r>
            <a:r>
              <a:rPr lang="en-GB"/>
              <a:t> </a:t>
            </a:r>
            <a:r>
              <a:rPr lang="en-GB" spc="130"/>
              <a:t>-</a:t>
            </a:r>
            <a:r>
              <a:rPr lang="en-GB" spc="-5"/>
              <a:t> </a:t>
            </a:r>
            <a:r>
              <a:rPr lang="en-GB" spc="5"/>
              <a:t>UC</a:t>
            </a:r>
            <a:r>
              <a:rPr lang="en-GB"/>
              <a:t> </a:t>
            </a:r>
            <a:r>
              <a:rPr lang="en-GB" spc="40"/>
              <a:t>Berkeley</a:t>
            </a:r>
            <a:r>
              <a:rPr lang="en-GB"/>
              <a:t> </a:t>
            </a:r>
            <a:r>
              <a:rPr lang="en-GB" spc="50"/>
              <a:t>Spring</a:t>
            </a:r>
            <a:r>
              <a:rPr lang="en-GB"/>
              <a:t> 2021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23388-0025-D544-A111-E9C8FCC5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RO" spc="15" smtClean="0"/>
              <a:t>‹#›</a:t>
            </a:fld>
            <a:endParaRPr lang="en-RO" spc="15" dirty="0"/>
          </a:p>
        </p:txBody>
      </p:sp>
    </p:spTree>
    <p:extLst>
      <p:ext uri="{BB962C8B-B14F-4D97-AF65-F5344CB8AC3E}">
        <p14:creationId xmlns:p14="http://schemas.microsoft.com/office/powerpoint/2010/main" val="59080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5D79A-6CF9-B447-A28C-F3A143A4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142BCA-0685-244F-BE75-F3F0A742C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EDB74-AC23-414C-9E6E-0FA2E1DE8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65AA3-A4AD-0245-8A41-5404EEA54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GB" spc="25"/>
              <a:t>Full</a:t>
            </a:r>
            <a:r>
              <a:rPr lang="en-GB" spc="-5"/>
              <a:t> </a:t>
            </a:r>
            <a:r>
              <a:rPr lang="en-GB" spc="60"/>
              <a:t>Stack</a:t>
            </a:r>
            <a:r>
              <a:rPr lang="en-GB"/>
              <a:t> </a:t>
            </a:r>
            <a:r>
              <a:rPr lang="en-GB" spc="35"/>
              <a:t>Deep</a:t>
            </a:r>
            <a:r>
              <a:rPr lang="en-GB"/>
              <a:t> </a:t>
            </a:r>
            <a:r>
              <a:rPr lang="en-GB" spc="45"/>
              <a:t>Learning</a:t>
            </a:r>
            <a:r>
              <a:rPr lang="en-GB"/>
              <a:t> </a:t>
            </a:r>
            <a:r>
              <a:rPr lang="en-GB" spc="130"/>
              <a:t>-</a:t>
            </a:r>
            <a:r>
              <a:rPr lang="en-GB" spc="-5"/>
              <a:t> </a:t>
            </a:r>
            <a:r>
              <a:rPr lang="en-GB" spc="5"/>
              <a:t>UC</a:t>
            </a:r>
            <a:r>
              <a:rPr lang="en-GB"/>
              <a:t> </a:t>
            </a:r>
            <a:r>
              <a:rPr lang="en-GB" spc="40"/>
              <a:t>Berkeley</a:t>
            </a:r>
            <a:r>
              <a:rPr lang="en-GB"/>
              <a:t> </a:t>
            </a:r>
            <a:r>
              <a:rPr lang="en-GB" spc="50"/>
              <a:t>Spring</a:t>
            </a:r>
            <a:r>
              <a:rPr lang="en-GB"/>
              <a:t> 2021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98965-D189-284F-A41C-973AB123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RO" spc="15" smtClean="0"/>
              <a:t>‹#›</a:t>
            </a:fld>
            <a:endParaRPr lang="en-RO" spc="15" dirty="0"/>
          </a:p>
        </p:txBody>
      </p:sp>
    </p:spTree>
    <p:extLst>
      <p:ext uri="{BB962C8B-B14F-4D97-AF65-F5344CB8AC3E}">
        <p14:creationId xmlns:p14="http://schemas.microsoft.com/office/powerpoint/2010/main" val="227989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89E574-0107-FE4C-B3FB-BE91E75ADA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765D8-84AE-4548-BF3B-1F4CFFCC3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9CC58-B2B6-3747-8F35-CAAA50A2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5EF23-8967-5345-A544-119C19B69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GB" spc="25"/>
              <a:t>Full</a:t>
            </a:r>
            <a:r>
              <a:rPr lang="en-GB" spc="-5"/>
              <a:t> </a:t>
            </a:r>
            <a:r>
              <a:rPr lang="en-GB" spc="60"/>
              <a:t>Stack</a:t>
            </a:r>
            <a:r>
              <a:rPr lang="en-GB"/>
              <a:t> </a:t>
            </a:r>
            <a:r>
              <a:rPr lang="en-GB" spc="35"/>
              <a:t>Deep</a:t>
            </a:r>
            <a:r>
              <a:rPr lang="en-GB"/>
              <a:t> </a:t>
            </a:r>
            <a:r>
              <a:rPr lang="en-GB" spc="45"/>
              <a:t>Learning</a:t>
            </a:r>
            <a:r>
              <a:rPr lang="en-GB"/>
              <a:t> </a:t>
            </a:r>
            <a:r>
              <a:rPr lang="en-GB" spc="130"/>
              <a:t>-</a:t>
            </a:r>
            <a:r>
              <a:rPr lang="en-GB" spc="-5"/>
              <a:t> </a:t>
            </a:r>
            <a:r>
              <a:rPr lang="en-GB" spc="5"/>
              <a:t>UC</a:t>
            </a:r>
            <a:r>
              <a:rPr lang="en-GB"/>
              <a:t> </a:t>
            </a:r>
            <a:r>
              <a:rPr lang="en-GB" spc="40"/>
              <a:t>Berkeley</a:t>
            </a:r>
            <a:r>
              <a:rPr lang="en-GB"/>
              <a:t> </a:t>
            </a:r>
            <a:r>
              <a:rPr lang="en-GB" spc="50"/>
              <a:t>Spring</a:t>
            </a:r>
            <a:r>
              <a:rPr lang="en-GB"/>
              <a:t> 2021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FF03F-040E-E749-96E0-F88CB69D9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RO" spc="15" smtClean="0"/>
              <a:t>‹#›</a:t>
            </a:fld>
            <a:endParaRPr lang="en-RO" spc="15" dirty="0"/>
          </a:p>
        </p:txBody>
      </p:sp>
    </p:spTree>
    <p:extLst>
      <p:ext uri="{BB962C8B-B14F-4D97-AF65-F5344CB8AC3E}">
        <p14:creationId xmlns:p14="http://schemas.microsoft.com/office/powerpoint/2010/main" val="1655031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6"/>
          <p:cNvSpPr txBox="1">
            <a:spLocks noGrp="1"/>
          </p:cNvSpPr>
          <p:nvPr>
            <p:ph type="title"/>
          </p:nvPr>
        </p:nvSpPr>
        <p:spPr>
          <a:xfrm>
            <a:off x="685307" y="978506"/>
            <a:ext cx="18733486" cy="125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body" idx="1"/>
          </p:nvPr>
        </p:nvSpPr>
        <p:spPr>
          <a:xfrm>
            <a:off x="685307" y="2534022"/>
            <a:ext cx="18733486" cy="751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005200" lvl="0" indent="-753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010400" lvl="1" indent="-698056" algn="l">
              <a:lnSpc>
                <a:spcPct val="115000"/>
              </a:lnSpc>
              <a:spcBef>
                <a:spcPts val="3518"/>
              </a:spcBef>
              <a:spcAft>
                <a:spcPts val="0"/>
              </a:spcAft>
              <a:buSzPts val="1400"/>
              <a:buChar char="○"/>
              <a:defRPr/>
            </a:lvl2pPr>
            <a:lvl3pPr marL="3015600" lvl="2" indent="-698056" algn="l">
              <a:lnSpc>
                <a:spcPct val="115000"/>
              </a:lnSpc>
              <a:spcBef>
                <a:spcPts val="3518"/>
              </a:spcBef>
              <a:spcAft>
                <a:spcPts val="0"/>
              </a:spcAft>
              <a:buSzPts val="1400"/>
              <a:buChar char="■"/>
              <a:defRPr/>
            </a:lvl3pPr>
            <a:lvl4pPr marL="4020800" lvl="3" indent="-698056" algn="l">
              <a:lnSpc>
                <a:spcPct val="115000"/>
              </a:lnSpc>
              <a:spcBef>
                <a:spcPts val="3518"/>
              </a:spcBef>
              <a:spcAft>
                <a:spcPts val="0"/>
              </a:spcAft>
              <a:buSzPts val="1400"/>
              <a:buChar char="●"/>
              <a:defRPr/>
            </a:lvl4pPr>
            <a:lvl5pPr marL="5026000" lvl="4" indent="-698056" algn="l">
              <a:lnSpc>
                <a:spcPct val="115000"/>
              </a:lnSpc>
              <a:spcBef>
                <a:spcPts val="3518"/>
              </a:spcBef>
              <a:spcAft>
                <a:spcPts val="0"/>
              </a:spcAft>
              <a:buSzPts val="1400"/>
              <a:buChar char="○"/>
              <a:defRPr/>
            </a:lvl5pPr>
            <a:lvl6pPr marL="6031200" lvl="5" indent="-698056" algn="l">
              <a:lnSpc>
                <a:spcPct val="115000"/>
              </a:lnSpc>
              <a:spcBef>
                <a:spcPts val="3518"/>
              </a:spcBef>
              <a:spcAft>
                <a:spcPts val="0"/>
              </a:spcAft>
              <a:buSzPts val="1400"/>
              <a:buChar char="■"/>
              <a:defRPr/>
            </a:lvl6pPr>
            <a:lvl7pPr marL="7036399" lvl="6" indent="-698056" algn="l">
              <a:lnSpc>
                <a:spcPct val="115000"/>
              </a:lnSpc>
              <a:spcBef>
                <a:spcPts val="3518"/>
              </a:spcBef>
              <a:spcAft>
                <a:spcPts val="0"/>
              </a:spcAft>
              <a:buSzPts val="1400"/>
              <a:buChar char="●"/>
              <a:defRPr/>
            </a:lvl7pPr>
            <a:lvl8pPr marL="8041599" lvl="7" indent="-698056" algn="l">
              <a:lnSpc>
                <a:spcPct val="115000"/>
              </a:lnSpc>
              <a:spcBef>
                <a:spcPts val="3518"/>
              </a:spcBef>
              <a:spcAft>
                <a:spcPts val="0"/>
              </a:spcAft>
              <a:buSzPts val="1400"/>
              <a:buChar char="○"/>
              <a:defRPr/>
            </a:lvl8pPr>
            <a:lvl9pPr marL="9046799" lvl="8" indent="-698056" algn="l">
              <a:lnSpc>
                <a:spcPct val="115000"/>
              </a:lnSpc>
              <a:spcBef>
                <a:spcPts val="3518"/>
              </a:spcBef>
              <a:spcAft>
                <a:spcPts val="351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1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7" name="Google Shape;1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515785" y="0"/>
            <a:ext cx="1102823" cy="110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44953" y="-2"/>
            <a:ext cx="1259145" cy="125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1425" y="156332"/>
            <a:ext cx="3801509" cy="94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65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33A7-F1C8-6D4A-9E4B-D90F40AA6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8CD6E-83F4-AF4D-B08A-4D3CE4B8E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3A547-AF22-4B4A-AD73-39784F11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EF0D8-28FF-864E-9972-563FA4C6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GB" spc="25"/>
              <a:t>Full</a:t>
            </a:r>
            <a:r>
              <a:rPr lang="en-GB" spc="-5"/>
              <a:t> </a:t>
            </a:r>
            <a:r>
              <a:rPr lang="en-GB" spc="60"/>
              <a:t>Stack</a:t>
            </a:r>
            <a:r>
              <a:rPr lang="en-GB"/>
              <a:t> </a:t>
            </a:r>
            <a:r>
              <a:rPr lang="en-GB" spc="35"/>
              <a:t>Deep</a:t>
            </a:r>
            <a:r>
              <a:rPr lang="en-GB"/>
              <a:t> </a:t>
            </a:r>
            <a:r>
              <a:rPr lang="en-GB" spc="45"/>
              <a:t>Learning</a:t>
            </a:r>
            <a:r>
              <a:rPr lang="en-GB"/>
              <a:t> </a:t>
            </a:r>
            <a:r>
              <a:rPr lang="en-GB" spc="130"/>
              <a:t>-</a:t>
            </a:r>
            <a:r>
              <a:rPr lang="en-GB" spc="-5"/>
              <a:t> </a:t>
            </a:r>
            <a:r>
              <a:rPr lang="en-GB" spc="5"/>
              <a:t>UC</a:t>
            </a:r>
            <a:r>
              <a:rPr lang="en-GB"/>
              <a:t> </a:t>
            </a:r>
            <a:r>
              <a:rPr lang="en-GB" spc="40"/>
              <a:t>Berkeley</a:t>
            </a:r>
            <a:r>
              <a:rPr lang="en-GB"/>
              <a:t> </a:t>
            </a:r>
            <a:r>
              <a:rPr lang="en-GB" spc="50"/>
              <a:t>Spring</a:t>
            </a:r>
            <a:r>
              <a:rPr lang="en-GB"/>
              <a:t> 2021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AB3A7-F01F-244B-ADEA-410D4FFD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RO" spc="15" smtClean="0"/>
              <a:t>‹#›</a:t>
            </a:fld>
            <a:endParaRPr lang="en-RO" spc="15" dirty="0"/>
          </a:p>
        </p:txBody>
      </p:sp>
    </p:spTree>
    <p:extLst>
      <p:ext uri="{BB962C8B-B14F-4D97-AF65-F5344CB8AC3E}">
        <p14:creationId xmlns:p14="http://schemas.microsoft.com/office/powerpoint/2010/main" val="370841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4522-A16E-F94F-80F9-6FAE1A8C3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58029-99A3-2443-9A15-FE10CF4E6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A555F-9980-2C4C-A437-E458770A9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5D236-7392-BA4E-872B-42E84EB2A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GB" spc="25"/>
              <a:t>Full</a:t>
            </a:r>
            <a:r>
              <a:rPr lang="en-GB" spc="-5"/>
              <a:t> </a:t>
            </a:r>
            <a:r>
              <a:rPr lang="en-GB" spc="60"/>
              <a:t>Stack</a:t>
            </a:r>
            <a:r>
              <a:rPr lang="en-GB"/>
              <a:t> </a:t>
            </a:r>
            <a:r>
              <a:rPr lang="en-GB" spc="35"/>
              <a:t>Deep</a:t>
            </a:r>
            <a:r>
              <a:rPr lang="en-GB"/>
              <a:t> </a:t>
            </a:r>
            <a:r>
              <a:rPr lang="en-GB" spc="45"/>
              <a:t>Learning</a:t>
            </a:r>
            <a:r>
              <a:rPr lang="en-GB"/>
              <a:t> </a:t>
            </a:r>
            <a:r>
              <a:rPr lang="en-GB" spc="130"/>
              <a:t>-</a:t>
            </a:r>
            <a:r>
              <a:rPr lang="en-GB" spc="-5"/>
              <a:t> </a:t>
            </a:r>
            <a:r>
              <a:rPr lang="en-GB" spc="5"/>
              <a:t>UC</a:t>
            </a:r>
            <a:r>
              <a:rPr lang="en-GB"/>
              <a:t> </a:t>
            </a:r>
            <a:r>
              <a:rPr lang="en-GB" spc="40"/>
              <a:t>Berkeley</a:t>
            </a:r>
            <a:r>
              <a:rPr lang="en-GB"/>
              <a:t> </a:t>
            </a:r>
            <a:r>
              <a:rPr lang="en-GB" spc="50"/>
              <a:t>Spring</a:t>
            </a:r>
            <a:r>
              <a:rPr lang="en-GB"/>
              <a:t> 2021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7E3A-DE5D-814D-ADB2-899C059C9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RO" spc="15" smtClean="0"/>
              <a:t>‹#›</a:t>
            </a:fld>
            <a:endParaRPr lang="en-RO" spc="15" dirty="0"/>
          </a:p>
        </p:txBody>
      </p:sp>
    </p:spTree>
    <p:extLst>
      <p:ext uri="{BB962C8B-B14F-4D97-AF65-F5344CB8AC3E}">
        <p14:creationId xmlns:p14="http://schemas.microsoft.com/office/powerpoint/2010/main" val="2873663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F77D-B048-B546-B101-EF47EA53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A0AC-61A0-3142-BC19-EB602A6E2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0238E-8B44-0647-A668-AB9BA3C96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B62C4-14BB-864D-B445-E6EF58CF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FA671-8A8E-CA46-857F-9488335F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GB" spc="25"/>
              <a:t>Full</a:t>
            </a:r>
            <a:r>
              <a:rPr lang="en-GB" spc="-5"/>
              <a:t> </a:t>
            </a:r>
            <a:r>
              <a:rPr lang="en-GB" spc="60"/>
              <a:t>Stack</a:t>
            </a:r>
            <a:r>
              <a:rPr lang="en-GB"/>
              <a:t> </a:t>
            </a:r>
            <a:r>
              <a:rPr lang="en-GB" spc="35"/>
              <a:t>Deep</a:t>
            </a:r>
            <a:r>
              <a:rPr lang="en-GB"/>
              <a:t> </a:t>
            </a:r>
            <a:r>
              <a:rPr lang="en-GB" spc="45"/>
              <a:t>Learning</a:t>
            </a:r>
            <a:r>
              <a:rPr lang="en-GB"/>
              <a:t> </a:t>
            </a:r>
            <a:r>
              <a:rPr lang="en-GB" spc="130"/>
              <a:t>-</a:t>
            </a:r>
            <a:r>
              <a:rPr lang="en-GB" spc="-5"/>
              <a:t> </a:t>
            </a:r>
            <a:r>
              <a:rPr lang="en-GB" spc="5"/>
              <a:t>UC</a:t>
            </a:r>
            <a:r>
              <a:rPr lang="en-GB"/>
              <a:t> </a:t>
            </a:r>
            <a:r>
              <a:rPr lang="en-GB" spc="40"/>
              <a:t>Berkeley</a:t>
            </a:r>
            <a:r>
              <a:rPr lang="en-GB"/>
              <a:t> </a:t>
            </a:r>
            <a:r>
              <a:rPr lang="en-GB" spc="50"/>
              <a:t>Spring</a:t>
            </a:r>
            <a:r>
              <a:rPr lang="en-GB"/>
              <a:t> 2021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F5DAD-85AC-3D4A-BA6F-E8D50BCD3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RO" spc="15" smtClean="0"/>
              <a:t>‹#›</a:t>
            </a:fld>
            <a:endParaRPr lang="en-RO" spc="15" dirty="0"/>
          </a:p>
        </p:txBody>
      </p:sp>
    </p:spTree>
    <p:extLst>
      <p:ext uri="{BB962C8B-B14F-4D97-AF65-F5344CB8AC3E}">
        <p14:creationId xmlns:p14="http://schemas.microsoft.com/office/powerpoint/2010/main" val="137411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689C6-C2EC-F440-90D9-E7548D67C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DD7F6-5243-904A-9CA9-35E8C3AD6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228699-871F-E747-A405-2559EACB8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CDA6C1-2ED8-2B4D-ABD4-41CFEFDD03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4B7C5-FD8F-5448-81DA-DF2D5E60D8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1C8B4-82B9-A641-A5FC-75529698C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D14911-010F-D948-982E-3033E12EF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GB" spc="25"/>
              <a:t>Full</a:t>
            </a:r>
            <a:r>
              <a:rPr lang="en-GB" spc="-5"/>
              <a:t> </a:t>
            </a:r>
            <a:r>
              <a:rPr lang="en-GB" spc="60"/>
              <a:t>Stack</a:t>
            </a:r>
            <a:r>
              <a:rPr lang="en-GB"/>
              <a:t> </a:t>
            </a:r>
            <a:r>
              <a:rPr lang="en-GB" spc="35"/>
              <a:t>Deep</a:t>
            </a:r>
            <a:r>
              <a:rPr lang="en-GB"/>
              <a:t> </a:t>
            </a:r>
            <a:r>
              <a:rPr lang="en-GB" spc="45"/>
              <a:t>Learning</a:t>
            </a:r>
            <a:r>
              <a:rPr lang="en-GB"/>
              <a:t> </a:t>
            </a:r>
            <a:r>
              <a:rPr lang="en-GB" spc="130"/>
              <a:t>-</a:t>
            </a:r>
            <a:r>
              <a:rPr lang="en-GB" spc="-5"/>
              <a:t> </a:t>
            </a:r>
            <a:r>
              <a:rPr lang="en-GB" spc="5"/>
              <a:t>UC</a:t>
            </a:r>
            <a:r>
              <a:rPr lang="en-GB"/>
              <a:t> </a:t>
            </a:r>
            <a:r>
              <a:rPr lang="en-GB" spc="40"/>
              <a:t>Berkeley</a:t>
            </a:r>
            <a:r>
              <a:rPr lang="en-GB"/>
              <a:t> </a:t>
            </a:r>
            <a:r>
              <a:rPr lang="en-GB" spc="50"/>
              <a:t>Spring</a:t>
            </a:r>
            <a:r>
              <a:rPr lang="en-GB"/>
              <a:t> 2021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A6CF33-8F0D-944B-BFE7-DABAB1F03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RO" spc="15" smtClean="0"/>
              <a:t>‹#›</a:t>
            </a:fld>
            <a:endParaRPr lang="en-RO" spc="15" dirty="0"/>
          </a:p>
        </p:txBody>
      </p:sp>
    </p:spTree>
    <p:extLst>
      <p:ext uri="{BB962C8B-B14F-4D97-AF65-F5344CB8AC3E}">
        <p14:creationId xmlns:p14="http://schemas.microsoft.com/office/powerpoint/2010/main" val="3073691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D60D0-2E64-7646-B2DA-F388F285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74E74-2712-0849-960C-4A8797333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154FD3-133B-FB47-BCB6-A69DF0CEB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GB" spc="25"/>
              <a:t>Full</a:t>
            </a:r>
            <a:r>
              <a:rPr lang="en-GB" spc="-5"/>
              <a:t> </a:t>
            </a:r>
            <a:r>
              <a:rPr lang="en-GB" spc="60"/>
              <a:t>Stack</a:t>
            </a:r>
            <a:r>
              <a:rPr lang="en-GB"/>
              <a:t> </a:t>
            </a:r>
            <a:r>
              <a:rPr lang="en-GB" spc="35"/>
              <a:t>Deep</a:t>
            </a:r>
            <a:r>
              <a:rPr lang="en-GB"/>
              <a:t> </a:t>
            </a:r>
            <a:r>
              <a:rPr lang="en-GB" spc="45"/>
              <a:t>Learning</a:t>
            </a:r>
            <a:r>
              <a:rPr lang="en-GB"/>
              <a:t> </a:t>
            </a:r>
            <a:r>
              <a:rPr lang="en-GB" spc="130"/>
              <a:t>-</a:t>
            </a:r>
            <a:r>
              <a:rPr lang="en-GB" spc="-5"/>
              <a:t> </a:t>
            </a:r>
            <a:r>
              <a:rPr lang="en-GB" spc="5"/>
              <a:t>UC</a:t>
            </a:r>
            <a:r>
              <a:rPr lang="en-GB"/>
              <a:t> </a:t>
            </a:r>
            <a:r>
              <a:rPr lang="en-GB" spc="40"/>
              <a:t>Berkeley</a:t>
            </a:r>
            <a:r>
              <a:rPr lang="en-GB"/>
              <a:t> </a:t>
            </a:r>
            <a:r>
              <a:rPr lang="en-GB" spc="50"/>
              <a:t>Spring</a:t>
            </a:r>
            <a:r>
              <a:rPr lang="en-GB"/>
              <a:t> 2021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37934-3DA4-9E4B-9A01-18174395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RO" spc="15" smtClean="0"/>
              <a:t>‹#›</a:t>
            </a:fld>
            <a:endParaRPr lang="en-RO" spc="15" dirty="0"/>
          </a:p>
        </p:txBody>
      </p:sp>
    </p:spTree>
    <p:extLst>
      <p:ext uri="{BB962C8B-B14F-4D97-AF65-F5344CB8AC3E}">
        <p14:creationId xmlns:p14="http://schemas.microsoft.com/office/powerpoint/2010/main" val="213504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2ADA7-915D-0F45-B27F-E68E105B7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4693DC-6C21-CD40-8866-F398770BF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GB" spc="25"/>
              <a:t>Full</a:t>
            </a:r>
            <a:r>
              <a:rPr lang="en-GB" spc="-5"/>
              <a:t> </a:t>
            </a:r>
            <a:r>
              <a:rPr lang="en-GB" spc="60"/>
              <a:t>Stack</a:t>
            </a:r>
            <a:r>
              <a:rPr lang="en-GB"/>
              <a:t> </a:t>
            </a:r>
            <a:r>
              <a:rPr lang="en-GB" spc="35"/>
              <a:t>Deep</a:t>
            </a:r>
            <a:r>
              <a:rPr lang="en-GB"/>
              <a:t> </a:t>
            </a:r>
            <a:r>
              <a:rPr lang="en-GB" spc="45"/>
              <a:t>Learning</a:t>
            </a:r>
            <a:r>
              <a:rPr lang="en-GB"/>
              <a:t> </a:t>
            </a:r>
            <a:r>
              <a:rPr lang="en-GB" spc="130"/>
              <a:t>-</a:t>
            </a:r>
            <a:r>
              <a:rPr lang="en-GB" spc="-5"/>
              <a:t> </a:t>
            </a:r>
            <a:r>
              <a:rPr lang="en-GB" spc="5"/>
              <a:t>UC</a:t>
            </a:r>
            <a:r>
              <a:rPr lang="en-GB"/>
              <a:t> </a:t>
            </a:r>
            <a:r>
              <a:rPr lang="en-GB" spc="40"/>
              <a:t>Berkeley</a:t>
            </a:r>
            <a:r>
              <a:rPr lang="en-GB"/>
              <a:t> </a:t>
            </a:r>
            <a:r>
              <a:rPr lang="en-GB" spc="50"/>
              <a:t>Spring</a:t>
            </a:r>
            <a:r>
              <a:rPr lang="en-GB"/>
              <a:t> 2021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F78C4-8E26-6F4F-B337-DD6BA17DC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RO" spc="15" smtClean="0"/>
              <a:t>‹#›</a:t>
            </a:fld>
            <a:endParaRPr lang="en-RO" spc="15" dirty="0"/>
          </a:p>
        </p:txBody>
      </p:sp>
    </p:spTree>
    <p:extLst>
      <p:ext uri="{BB962C8B-B14F-4D97-AF65-F5344CB8AC3E}">
        <p14:creationId xmlns:p14="http://schemas.microsoft.com/office/powerpoint/2010/main" val="372687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1522-FCB7-7245-8811-1A46CB796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60707-B54D-3B40-9291-0BC7712BA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5EF40-1161-F147-8086-48D35B60E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1B7D0-35F4-B348-9F0F-08C37320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50C70-3E73-2942-AA34-F274170D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GB" spc="25"/>
              <a:t>Full</a:t>
            </a:r>
            <a:r>
              <a:rPr lang="en-GB" spc="-5"/>
              <a:t> </a:t>
            </a:r>
            <a:r>
              <a:rPr lang="en-GB" spc="60"/>
              <a:t>Stack</a:t>
            </a:r>
            <a:r>
              <a:rPr lang="en-GB"/>
              <a:t> </a:t>
            </a:r>
            <a:r>
              <a:rPr lang="en-GB" spc="35"/>
              <a:t>Deep</a:t>
            </a:r>
            <a:r>
              <a:rPr lang="en-GB"/>
              <a:t> </a:t>
            </a:r>
            <a:r>
              <a:rPr lang="en-GB" spc="45"/>
              <a:t>Learning</a:t>
            </a:r>
            <a:r>
              <a:rPr lang="en-GB"/>
              <a:t> </a:t>
            </a:r>
            <a:r>
              <a:rPr lang="en-GB" spc="130"/>
              <a:t>-</a:t>
            </a:r>
            <a:r>
              <a:rPr lang="en-GB" spc="-5"/>
              <a:t> </a:t>
            </a:r>
            <a:r>
              <a:rPr lang="en-GB" spc="5"/>
              <a:t>UC</a:t>
            </a:r>
            <a:r>
              <a:rPr lang="en-GB"/>
              <a:t> </a:t>
            </a:r>
            <a:r>
              <a:rPr lang="en-GB" spc="40"/>
              <a:t>Berkeley</a:t>
            </a:r>
            <a:r>
              <a:rPr lang="en-GB"/>
              <a:t> </a:t>
            </a:r>
            <a:r>
              <a:rPr lang="en-GB" spc="50"/>
              <a:t>Spring</a:t>
            </a:r>
            <a:r>
              <a:rPr lang="en-GB"/>
              <a:t> 2021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F26A3-A055-3944-94F7-AF4B634F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RO" spc="15" smtClean="0"/>
              <a:t>‹#›</a:t>
            </a:fld>
            <a:endParaRPr lang="en-RO" spc="15" dirty="0"/>
          </a:p>
        </p:txBody>
      </p:sp>
    </p:spTree>
    <p:extLst>
      <p:ext uri="{BB962C8B-B14F-4D97-AF65-F5344CB8AC3E}">
        <p14:creationId xmlns:p14="http://schemas.microsoft.com/office/powerpoint/2010/main" val="871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AFB0-91C1-444A-8A4E-E1A318FDF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8596B4-FEFD-1B4C-BA1C-3D5CBE635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B69F3-0A25-3541-A337-D5D2A1C2B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4AE91-67DC-EA4E-B347-C955E4D2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E6C6C-425F-194B-8AC9-1BEB5103F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GB" spc="25"/>
              <a:t>Full</a:t>
            </a:r>
            <a:r>
              <a:rPr lang="en-GB" spc="-5"/>
              <a:t> </a:t>
            </a:r>
            <a:r>
              <a:rPr lang="en-GB" spc="60"/>
              <a:t>Stack</a:t>
            </a:r>
            <a:r>
              <a:rPr lang="en-GB"/>
              <a:t> </a:t>
            </a:r>
            <a:r>
              <a:rPr lang="en-GB" spc="35"/>
              <a:t>Deep</a:t>
            </a:r>
            <a:r>
              <a:rPr lang="en-GB"/>
              <a:t> </a:t>
            </a:r>
            <a:r>
              <a:rPr lang="en-GB" spc="45"/>
              <a:t>Learning</a:t>
            </a:r>
            <a:r>
              <a:rPr lang="en-GB"/>
              <a:t> </a:t>
            </a:r>
            <a:r>
              <a:rPr lang="en-GB" spc="130"/>
              <a:t>-</a:t>
            </a:r>
            <a:r>
              <a:rPr lang="en-GB" spc="-5"/>
              <a:t> </a:t>
            </a:r>
            <a:r>
              <a:rPr lang="en-GB" spc="5"/>
              <a:t>UC</a:t>
            </a:r>
            <a:r>
              <a:rPr lang="en-GB"/>
              <a:t> </a:t>
            </a:r>
            <a:r>
              <a:rPr lang="en-GB" spc="40"/>
              <a:t>Berkeley</a:t>
            </a:r>
            <a:r>
              <a:rPr lang="en-GB"/>
              <a:t> </a:t>
            </a:r>
            <a:r>
              <a:rPr lang="en-GB" spc="50"/>
              <a:t>Spring</a:t>
            </a:r>
            <a:r>
              <a:rPr lang="en-GB"/>
              <a:t> 2021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C3155-7B8D-FB40-AD56-C5268D1C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RO" spc="15" smtClean="0"/>
              <a:t>‹#›</a:t>
            </a:fld>
            <a:endParaRPr lang="en-RO" spc="15" dirty="0"/>
          </a:p>
        </p:txBody>
      </p:sp>
    </p:spTree>
    <p:extLst>
      <p:ext uri="{BB962C8B-B14F-4D97-AF65-F5344CB8AC3E}">
        <p14:creationId xmlns:p14="http://schemas.microsoft.com/office/powerpoint/2010/main" val="414523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A4EBC-3F29-4849-A483-2F8B33ED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3ED8C-F9B5-A44E-A946-322773F72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275FD-94A5-8844-AA8F-6EDB2F0CC9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D6C9A-4EEA-724E-BD9C-233DD86CB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GB" spc="25"/>
              <a:t>Full</a:t>
            </a:r>
            <a:r>
              <a:rPr lang="en-GB" spc="-5"/>
              <a:t> </a:t>
            </a:r>
            <a:r>
              <a:rPr lang="en-GB" spc="60"/>
              <a:t>Stack</a:t>
            </a:r>
            <a:r>
              <a:rPr lang="en-GB"/>
              <a:t> </a:t>
            </a:r>
            <a:r>
              <a:rPr lang="en-GB" spc="35"/>
              <a:t>Deep</a:t>
            </a:r>
            <a:r>
              <a:rPr lang="en-GB"/>
              <a:t> </a:t>
            </a:r>
            <a:r>
              <a:rPr lang="en-GB" spc="45"/>
              <a:t>Learning</a:t>
            </a:r>
            <a:r>
              <a:rPr lang="en-GB"/>
              <a:t> </a:t>
            </a:r>
            <a:r>
              <a:rPr lang="en-GB" spc="130"/>
              <a:t>-</a:t>
            </a:r>
            <a:r>
              <a:rPr lang="en-GB" spc="-5"/>
              <a:t> </a:t>
            </a:r>
            <a:r>
              <a:rPr lang="en-GB" spc="5"/>
              <a:t>UC</a:t>
            </a:r>
            <a:r>
              <a:rPr lang="en-GB"/>
              <a:t> </a:t>
            </a:r>
            <a:r>
              <a:rPr lang="en-GB" spc="40"/>
              <a:t>Berkeley</a:t>
            </a:r>
            <a:r>
              <a:rPr lang="en-GB"/>
              <a:t> </a:t>
            </a:r>
            <a:r>
              <a:rPr lang="en-GB" spc="50"/>
              <a:t>Spring</a:t>
            </a:r>
            <a:r>
              <a:rPr lang="en-GB"/>
              <a:t> 2021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A0989-61E4-EB42-91E5-A08303A43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lang="en-RO" spc="15" smtClean="0"/>
              <a:t>‹#›</a:t>
            </a:fld>
            <a:endParaRPr lang="en-RO" spc="15" dirty="0"/>
          </a:p>
        </p:txBody>
      </p:sp>
    </p:spTree>
    <p:extLst>
      <p:ext uri="{BB962C8B-B14F-4D97-AF65-F5344CB8AC3E}">
        <p14:creationId xmlns:p14="http://schemas.microsoft.com/office/powerpoint/2010/main" val="294393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9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emf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0.png"/><Relationship Id="rId5" Type="http://schemas.openxmlformats.org/officeDocument/2006/relationships/image" Target="../media/image22.png"/><Relationship Id="rId4" Type="http://schemas.openxmlformats.org/officeDocument/2006/relationships/hyperlink" Target="http://www.peterbloem.nl/blog/transformer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terbloem.nl/blog/transformer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terbloem.nl/blog/transformer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terbloem.nl/blog/transformer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terbloem.nl/blog/transformers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3" Type="http://schemas.openxmlformats.org/officeDocument/2006/relationships/hyperlink" Target="http://www.peterbloem.nl/blog/transformers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28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4.png"/><Relationship Id="rId3" Type="http://schemas.openxmlformats.org/officeDocument/2006/relationships/image" Target="../media/image52.png"/><Relationship Id="rId21" Type="http://schemas.openxmlformats.org/officeDocument/2006/relationships/image" Target="../media/image69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5.png"/><Relationship Id="rId20" Type="http://schemas.openxmlformats.org/officeDocument/2006/relationships/image" Target="../media/image34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2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34.png"/><Relationship Id="rId3" Type="http://schemas.openxmlformats.org/officeDocument/2006/relationships/image" Target="../media/image52.png"/><Relationship Id="rId21" Type="http://schemas.openxmlformats.org/officeDocument/2006/relationships/image" Target="../media/image81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84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83.png"/><Relationship Id="rId28" Type="http://schemas.openxmlformats.org/officeDocument/2006/relationships/image" Target="../media/image70.png"/><Relationship Id="rId10" Type="http://schemas.openxmlformats.org/officeDocument/2006/relationships/image" Target="../media/image59.png"/><Relationship Id="rId19" Type="http://schemas.openxmlformats.org/officeDocument/2006/relationships/image" Target="../media/image7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82.png"/><Relationship Id="rId27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88.png"/><Relationship Id="rId3" Type="http://schemas.openxmlformats.org/officeDocument/2006/relationships/image" Target="../media/image52.png"/><Relationship Id="rId21" Type="http://schemas.openxmlformats.org/officeDocument/2006/relationships/image" Target="../media/image8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86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85.png"/><Relationship Id="rId28" Type="http://schemas.openxmlformats.org/officeDocument/2006/relationships/image" Target="../media/image68.png"/><Relationship Id="rId10" Type="http://schemas.openxmlformats.org/officeDocument/2006/relationships/image" Target="../media/image59.png"/><Relationship Id="rId19" Type="http://schemas.openxmlformats.org/officeDocument/2006/relationships/image" Target="../media/image79.png"/><Relationship Id="rId31" Type="http://schemas.openxmlformats.org/officeDocument/2006/relationships/image" Target="../media/image70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83.png"/><Relationship Id="rId27" Type="http://schemas.openxmlformats.org/officeDocument/2006/relationships/image" Target="../media/image89.png"/><Relationship Id="rId30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0.png"/><Relationship Id="rId3" Type="http://schemas.openxmlformats.org/officeDocument/2006/relationships/image" Target="../media/image52.png"/><Relationship Id="rId21" Type="http://schemas.openxmlformats.org/officeDocument/2006/relationships/image" Target="../media/image9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34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68.png"/><Relationship Id="rId28" Type="http://schemas.openxmlformats.org/officeDocument/2006/relationships/image" Target="../media/image95.png"/><Relationship Id="rId10" Type="http://schemas.openxmlformats.org/officeDocument/2006/relationships/image" Target="../media/image59.png"/><Relationship Id="rId19" Type="http://schemas.openxmlformats.org/officeDocument/2006/relationships/image" Target="../media/image90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93.png"/><Relationship Id="rId27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0.png"/><Relationship Id="rId3" Type="http://schemas.openxmlformats.org/officeDocument/2006/relationships/image" Target="../media/image52.png"/><Relationship Id="rId21" Type="http://schemas.openxmlformats.org/officeDocument/2006/relationships/image" Target="../media/image98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5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34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68.png"/><Relationship Id="rId28" Type="http://schemas.openxmlformats.org/officeDocument/2006/relationships/image" Target="../media/image101.png"/><Relationship Id="rId10" Type="http://schemas.openxmlformats.org/officeDocument/2006/relationships/image" Target="../media/image59.png"/><Relationship Id="rId19" Type="http://schemas.openxmlformats.org/officeDocument/2006/relationships/image" Target="../media/image96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99.png"/><Relationship Id="rId27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04.png"/><Relationship Id="rId3" Type="http://schemas.openxmlformats.org/officeDocument/2006/relationships/image" Target="../media/image52.png"/><Relationship Id="rId7" Type="http://schemas.openxmlformats.org/officeDocument/2006/relationships/image" Target="../media/image68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102.png"/><Relationship Id="rId5" Type="http://schemas.openxmlformats.org/officeDocument/2006/relationships/image" Target="../media/image54.png"/><Relationship Id="rId15" Type="http://schemas.openxmlformats.org/officeDocument/2006/relationships/image" Target="../media/image28.jpeg"/><Relationship Id="rId10" Type="http://schemas.openxmlformats.org/officeDocument/2006/relationships/image" Target="../media/image70.png"/><Relationship Id="rId4" Type="http://schemas.openxmlformats.org/officeDocument/2006/relationships/image" Target="../media/image53.png"/><Relationship Id="rId9" Type="http://schemas.openxmlformats.org/officeDocument/2006/relationships/image" Target="../media/image69.png"/><Relationship Id="rId1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111.png"/><Relationship Id="rId39" Type="http://schemas.openxmlformats.org/officeDocument/2006/relationships/image" Target="../media/image121.png"/><Relationship Id="rId21" Type="http://schemas.openxmlformats.org/officeDocument/2006/relationships/image" Target="../media/image70.png"/><Relationship Id="rId34" Type="http://schemas.openxmlformats.org/officeDocument/2006/relationships/image" Target="../media/image118.png"/><Relationship Id="rId42" Type="http://schemas.openxmlformats.org/officeDocument/2006/relationships/image" Target="../media/image124.png"/><Relationship Id="rId47" Type="http://schemas.openxmlformats.org/officeDocument/2006/relationships/image" Target="../media/image129.png"/><Relationship Id="rId50" Type="http://schemas.openxmlformats.org/officeDocument/2006/relationships/image" Target="../media/image132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9" Type="http://schemas.openxmlformats.org/officeDocument/2006/relationships/image" Target="../media/image114.png"/><Relationship Id="rId11" Type="http://schemas.openxmlformats.org/officeDocument/2006/relationships/image" Target="../media/image61.png"/><Relationship Id="rId24" Type="http://schemas.openxmlformats.org/officeDocument/2006/relationships/image" Target="../media/image109.png"/><Relationship Id="rId32" Type="http://schemas.openxmlformats.org/officeDocument/2006/relationships/image" Target="../media/image42.png"/><Relationship Id="rId37" Type="http://schemas.openxmlformats.org/officeDocument/2006/relationships/image" Target="../media/image35.png"/><Relationship Id="rId40" Type="http://schemas.openxmlformats.org/officeDocument/2006/relationships/image" Target="../media/image122.png"/><Relationship Id="rId45" Type="http://schemas.openxmlformats.org/officeDocument/2006/relationships/image" Target="../media/image127.png"/><Relationship Id="rId53" Type="http://schemas.openxmlformats.org/officeDocument/2006/relationships/image" Target="../media/image135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19" Type="http://schemas.openxmlformats.org/officeDocument/2006/relationships/image" Target="../media/image34.png"/><Relationship Id="rId31" Type="http://schemas.openxmlformats.org/officeDocument/2006/relationships/image" Target="../media/image116.png"/><Relationship Id="rId44" Type="http://schemas.openxmlformats.org/officeDocument/2006/relationships/image" Target="../media/image126.png"/><Relationship Id="rId52" Type="http://schemas.openxmlformats.org/officeDocument/2006/relationships/image" Target="../media/image134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Relationship Id="rId30" Type="http://schemas.openxmlformats.org/officeDocument/2006/relationships/image" Target="../media/image115.png"/><Relationship Id="rId35" Type="http://schemas.openxmlformats.org/officeDocument/2006/relationships/image" Target="../media/image119.png"/><Relationship Id="rId43" Type="http://schemas.openxmlformats.org/officeDocument/2006/relationships/image" Target="../media/image125.png"/><Relationship Id="rId48" Type="http://schemas.openxmlformats.org/officeDocument/2006/relationships/image" Target="../media/image130.png"/><Relationship Id="rId8" Type="http://schemas.openxmlformats.org/officeDocument/2006/relationships/image" Target="../media/image58.png"/><Relationship Id="rId51" Type="http://schemas.openxmlformats.org/officeDocument/2006/relationships/image" Target="../media/image133.png"/><Relationship Id="rId3" Type="http://schemas.openxmlformats.org/officeDocument/2006/relationships/image" Target="../media/image53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110.png"/><Relationship Id="rId33" Type="http://schemas.openxmlformats.org/officeDocument/2006/relationships/image" Target="../media/image117.png"/><Relationship Id="rId38" Type="http://schemas.openxmlformats.org/officeDocument/2006/relationships/image" Target="../media/image120.png"/><Relationship Id="rId46" Type="http://schemas.openxmlformats.org/officeDocument/2006/relationships/image" Target="../media/image128.png"/><Relationship Id="rId20" Type="http://schemas.openxmlformats.org/officeDocument/2006/relationships/image" Target="../media/image69.png"/><Relationship Id="rId41" Type="http://schemas.openxmlformats.org/officeDocument/2006/relationships/image" Target="../media/image123.png"/><Relationship Id="rId54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5" Type="http://schemas.openxmlformats.org/officeDocument/2006/relationships/image" Target="../media/image65.png"/><Relationship Id="rId23" Type="http://schemas.openxmlformats.org/officeDocument/2006/relationships/image" Target="../media/image108.png"/><Relationship Id="rId28" Type="http://schemas.openxmlformats.org/officeDocument/2006/relationships/image" Target="../media/image113.png"/><Relationship Id="rId36" Type="http://schemas.openxmlformats.org/officeDocument/2006/relationships/image" Target="../media/image44.png"/><Relationship Id="rId49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93.png"/><Relationship Id="rId26" Type="http://schemas.openxmlformats.org/officeDocument/2006/relationships/image" Target="../media/image143.png"/><Relationship Id="rId39" Type="http://schemas.openxmlformats.org/officeDocument/2006/relationships/image" Target="../media/image156.png"/><Relationship Id="rId21" Type="http://schemas.openxmlformats.org/officeDocument/2006/relationships/image" Target="../media/image138.png"/><Relationship Id="rId34" Type="http://schemas.openxmlformats.org/officeDocument/2006/relationships/image" Target="../media/image151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92.png"/><Relationship Id="rId25" Type="http://schemas.openxmlformats.org/officeDocument/2006/relationships/image" Target="../media/image142.png"/><Relationship Id="rId33" Type="http://schemas.openxmlformats.org/officeDocument/2006/relationships/image" Target="../media/image150.png"/><Relationship Id="rId38" Type="http://schemas.openxmlformats.org/officeDocument/2006/relationships/image" Target="../media/image1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1.png"/><Relationship Id="rId20" Type="http://schemas.openxmlformats.org/officeDocument/2006/relationships/image" Target="../media/image137.png"/><Relationship Id="rId29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141.png"/><Relationship Id="rId32" Type="http://schemas.openxmlformats.org/officeDocument/2006/relationships/image" Target="../media/image149.png"/><Relationship Id="rId37" Type="http://schemas.openxmlformats.org/officeDocument/2006/relationships/image" Target="../media/image154.png"/><Relationship Id="rId40" Type="http://schemas.openxmlformats.org/officeDocument/2006/relationships/image" Target="../media/image157.png"/><Relationship Id="rId5" Type="http://schemas.openxmlformats.org/officeDocument/2006/relationships/image" Target="../media/image58.png"/><Relationship Id="rId15" Type="http://schemas.openxmlformats.org/officeDocument/2006/relationships/image" Target="../media/image90.png"/><Relationship Id="rId23" Type="http://schemas.openxmlformats.org/officeDocument/2006/relationships/image" Target="../media/image140.png"/><Relationship Id="rId28" Type="http://schemas.openxmlformats.org/officeDocument/2006/relationships/image" Target="../media/image145.png"/><Relationship Id="rId36" Type="http://schemas.openxmlformats.org/officeDocument/2006/relationships/image" Target="../media/image153.png"/><Relationship Id="rId10" Type="http://schemas.openxmlformats.org/officeDocument/2006/relationships/image" Target="../media/image63.png"/><Relationship Id="rId19" Type="http://schemas.openxmlformats.org/officeDocument/2006/relationships/image" Target="../media/image94.png"/><Relationship Id="rId31" Type="http://schemas.openxmlformats.org/officeDocument/2006/relationships/image" Target="../media/image14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139.png"/><Relationship Id="rId27" Type="http://schemas.openxmlformats.org/officeDocument/2006/relationships/image" Target="../media/image144.png"/><Relationship Id="rId30" Type="http://schemas.openxmlformats.org/officeDocument/2006/relationships/image" Target="../media/image147.png"/><Relationship Id="rId35" Type="http://schemas.openxmlformats.org/officeDocument/2006/relationships/image" Target="../media/image152.png"/><Relationship Id="rId8" Type="http://schemas.openxmlformats.org/officeDocument/2006/relationships/image" Target="../media/image61.png"/><Relationship Id="rId3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4.png"/><Relationship Id="rId21" Type="http://schemas.openxmlformats.org/officeDocument/2006/relationships/image" Target="../media/image159.png"/><Relationship Id="rId34" Type="http://schemas.openxmlformats.org/officeDocument/2006/relationships/image" Target="../media/image172.png"/><Relationship Id="rId42" Type="http://schemas.openxmlformats.org/officeDocument/2006/relationships/image" Target="../media/image180.png"/><Relationship Id="rId47" Type="http://schemas.openxmlformats.org/officeDocument/2006/relationships/image" Target="../media/image185.png"/><Relationship Id="rId50" Type="http://schemas.openxmlformats.org/officeDocument/2006/relationships/image" Target="../media/image187.png"/><Relationship Id="rId55" Type="http://schemas.openxmlformats.org/officeDocument/2006/relationships/image" Target="../media/image192.png"/><Relationship Id="rId63" Type="http://schemas.openxmlformats.org/officeDocument/2006/relationships/image" Target="../media/image200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3.png"/><Relationship Id="rId29" Type="http://schemas.openxmlformats.org/officeDocument/2006/relationships/image" Target="../media/image167.png"/><Relationship Id="rId11" Type="http://schemas.openxmlformats.org/officeDocument/2006/relationships/image" Target="../media/image58.png"/><Relationship Id="rId24" Type="http://schemas.openxmlformats.org/officeDocument/2006/relationships/image" Target="../media/image162.png"/><Relationship Id="rId32" Type="http://schemas.openxmlformats.org/officeDocument/2006/relationships/image" Target="../media/image170.png"/><Relationship Id="rId37" Type="http://schemas.openxmlformats.org/officeDocument/2006/relationships/image" Target="../media/image175.png"/><Relationship Id="rId40" Type="http://schemas.openxmlformats.org/officeDocument/2006/relationships/image" Target="../media/image178.png"/><Relationship Id="rId45" Type="http://schemas.openxmlformats.org/officeDocument/2006/relationships/image" Target="../media/image183.png"/><Relationship Id="rId53" Type="http://schemas.openxmlformats.org/officeDocument/2006/relationships/image" Target="../media/image190.png"/><Relationship Id="rId58" Type="http://schemas.openxmlformats.org/officeDocument/2006/relationships/image" Target="../media/image195.png"/><Relationship Id="rId5" Type="http://schemas.openxmlformats.org/officeDocument/2006/relationships/image" Target="../media/image98.png"/><Relationship Id="rId61" Type="http://schemas.openxmlformats.org/officeDocument/2006/relationships/image" Target="../media/image198.png"/><Relationship Id="rId19" Type="http://schemas.openxmlformats.org/officeDocument/2006/relationships/image" Target="../media/image66.png"/><Relationship Id="rId14" Type="http://schemas.openxmlformats.org/officeDocument/2006/relationships/image" Target="../media/image61.png"/><Relationship Id="rId22" Type="http://schemas.openxmlformats.org/officeDocument/2006/relationships/image" Target="../media/image160.png"/><Relationship Id="rId27" Type="http://schemas.openxmlformats.org/officeDocument/2006/relationships/image" Target="../media/image165.png"/><Relationship Id="rId30" Type="http://schemas.openxmlformats.org/officeDocument/2006/relationships/image" Target="../media/image168.png"/><Relationship Id="rId35" Type="http://schemas.openxmlformats.org/officeDocument/2006/relationships/image" Target="../media/image173.png"/><Relationship Id="rId43" Type="http://schemas.openxmlformats.org/officeDocument/2006/relationships/image" Target="../media/image181.png"/><Relationship Id="rId48" Type="http://schemas.openxmlformats.org/officeDocument/2006/relationships/image" Target="../media/image113.png"/><Relationship Id="rId56" Type="http://schemas.openxmlformats.org/officeDocument/2006/relationships/image" Target="../media/image193.png"/><Relationship Id="rId64" Type="http://schemas.openxmlformats.org/officeDocument/2006/relationships/image" Target="../media/image201.png"/><Relationship Id="rId8" Type="http://schemas.openxmlformats.org/officeDocument/2006/relationships/image" Target="../media/image158.png"/><Relationship Id="rId51" Type="http://schemas.openxmlformats.org/officeDocument/2006/relationships/image" Target="../media/image188.png"/><Relationship Id="rId3" Type="http://schemas.openxmlformats.org/officeDocument/2006/relationships/image" Target="../media/image9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163.png"/><Relationship Id="rId33" Type="http://schemas.openxmlformats.org/officeDocument/2006/relationships/image" Target="../media/image171.png"/><Relationship Id="rId38" Type="http://schemas.openxmlformats.org/officeDocument/2006/relationships/image" Target="../media/image176.png"/><Relationship Id="rId46" Type="http://schemas.openxmlformats.org/officeDocument/2006/relationships/image" Target="../media/image184.png"/><Relationship Id="rId59" Type="http://schemas.openxmlformats.org/officeDocument/2006/relationships/image" Target="../media/image196.png"/><Relationship Id="rId20" Type="http://schemas.openxmlformats.org/officeDocument/2006/relationships/image" Target="../media/image67.png"/><Relationship Id="rId41" Type="http://schemas.openxmlformats.org/officeDocument/2006/relationships/image" Target="../media/image179.png"/><Relationship Id="rId54" Type="http://schemas.openxmlformats.org/officeDocument/2006/relationships/image" Target="../media/image191.png"/><Relationship Id="rId6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5" Type="http://schemas.openxmlformats.org/officeDocument/2006/relationships/image" Target="../media/image62.png"/><Relationship Id="rId23" Type="http://schemas.openxmlformats.org/officeDocument/2006/relationships/image" Target="../media/image161.png"/><Relationship Id="rId28" Type="http://schemas.openxmlformats.org/officeDocument/2006/relationships/image" Target="../media/image166.png"/><Relationship Id="rId36" Type="http://schemas.openxmlformats.org/officeDocument/2006/relationships/image" Target="../media/image174.png"/><Relationship Id="rId49" Type="http://schemas.openxmlformats.org/officeDocument/2006/relationships/image" Target="../media/image186.png"/><Relationship Id="rId57" Type="http://schemas.openxmlformats.org/officeDocument/2006/relationships/image" Target="../media/image194.png"/><Relationship Id="rId10" Type="http://schemas.openxmlformats.org/officeDocument/2006/relationships/image" Target="../media/image57.png"/><Relationship Id="rId31" Type="http://schemas.openxmlformats.org/officeDocument/2006/relationships/image" Target="../media/image169.png"/><Relationship Id="rId44" Type="http://schemas.openxmlformats.org/officeDocument/2006/relationships/image" Target="../media/image182.png"/><Relationship Id="rId52" Type="http://schemas.openxmlformats.org/officeDocument/2006/relationships/image" Target="../media/image189.png"/><Relationship Id="rId60" Type="http://schemas.openxmlformats.org/officeDocument/2006/relationships/image" Target="../media/image197.png"/><Relationship Id="rId65" Type="http://schemas.openxmlformats.org/officeDocument/2006/relationships/image" Target="../media/image202.png"/><Relationship Id="rId4" Type="http://schemas.openxmlformats.org/officeDocument/2006/relationships/image" Target="../media/image97.png"/><Relationship Id="rId9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9" Type="http://schemas.openxmlformats.org/officeDocument/2006/relationships/image" Target="../media/image177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208.png"/><Relationship Id="rId39" Type="http://schemas.openxmlformats.org/officeDocument/2006/relationships/image" Target="../media/image221.png"/><Relationship Id="rId21" Type="http://schemas.openxmlformats.org/officeDocument/2006/relationships/image" Target="../media/image203.png"/><Relationship Id="rId34" Type="http://schemas.openxmlformats.org/officeDocument/2006/relationships/image" Target="../media/image216.png"/><Relationship Id="rId42" Type="http://schemas.openxmlformats.org/officeDocument/2006/relationships/image" Target="../media/image224.png"/><Relationship Id="rId47" Type="http://schemas.openxmlformats.org/officeDocument/2006/relationships/image" Target="../media/image22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3.png"/><Relationship Id="rId29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58.png"/><Relationship Id="rId24" Type="http://schemas.openxmlformats.org/officeDocument/2006/relationships/image" Target="../media/image206.png"/><Relationship Id="rId32" Type="http://schemas.openxmlformats.org/officeDocument/2006/relationships/image" Target="../media/image214.png"/><Relationship Id="rId37" Type="http://schemas.openxmlformats.org/officeDocument/2006/relationships/image" Target="../media/image219.png"/><Relationship Id="rId40" Type="http://schemas.openxmlformats.org/officeDocument/2006/relationships/image" Target="../media/image222.png"/><Relationship Id="rId45" Type="http://schemas.openxmlformats.org/officeDocument/2006/relationships/image" Target="../media/image225.png"/><Relationship Id="rId5" Type="http://schemas.openxmlformats.org/officeDocument/2006/relationships/image" Target="../media/image98.png"/><Relationship Id="rId15" Type="http://schemas.openxmlformats.org/officeDocument/2006/relationships/image" Target="../media/image62.png"/><Relationship Id="rId23" Type="http://schemas.openxmlformats.org/officeDocument/2006/relationships/image" Target="../media/image205.png"/><Relationship Id="rId28" Type="http://schemas.openxmlformats.org/officeDocument/2006/relationships/image" Target="../media/image210.png"/><Relationship Id="rId36" Type="http://schemas.openxmlformats.org/officeDocument/2006/relationships/image" Target="../media/image218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31" Type="http://schemas.openxmlformats.org/officeDocument/2006/relationships/image" Target="../media/image213.png"/><Relationship Id="rId44" Type="http://schemas.openxmlformats.org/officeDocument/2006/relationships/image" Target="../media/image39.png"/><Relationship Id="rId4" Type="http://schemas.openxmlformats.org/officeDocument/2006/relationships/image" Target="../media/image97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204.png"/><Relationship Id="rId27" Type="http://schemas.openxmlformats.org/officeDocument/2006/relationships/image" Target="../media/image209.png"/><Relationship Id="rId30" Type="http://schemas.openxmlformats.org/officeDocument/2006/relationships/image" Target="../media/image212.png"/><Relationship Id="rId35" Type="http://schemas.openxmlformats.org/officeDocument/2006/relationships/image" Target="../media/image217.png"/><Relationship Id="rId43" Type="http://schemas.openxmlformats.org/officeDocument/2006/relationships/image" Target="../media/image94.png"/><Relationship Id="rId8" Type="http://schemas.openxmlformats.org/officeDocument/2006/relationships/image" Target="../media/image158.png"/><Relationship Id="rId3" Type="http://schemas.openxmlformats.org/officeDocument/2006/relationships/image" Target="../media/image9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207.png"/><Relationship Id="rId33" Type="http://schemas.openxmlformats.org/officeDocument/2006/relationships/image" Target="../media/image215.png"/><Relationship Id="rId38" Type="http://schemas.openxmlformats.org/officeDocument/2006/relationships/image" Target="../media/image220.png"/><Relationship Id="rId46" Type="http://schemas.openxmlformats.org/officeDocument/2006/relationships/image" Target="../media/image226.png"/><Relationship Id="rId20" Type="http://schemas.openxmlformats.org/officeDocument/2006/relationships/image" Target="../media/image67.png"/><Relationship Id="rId41" Type="http://schemas.openxmlformats.org/officeDocument/2006/relationships/image" Target="../media/image2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13" Type="http://schemas.openxmlformats.org/officeDocument/2006/relationships/image" Target="../media/image239.png"/><Relationship Id="rId18" Type="http://schemas.openxmlformats.org/officeDocument/2006/relationships/image" Target="../media/image78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12" Type="http://schemas.openxmlformats.org/officeDocument/2006/relationships/image" Target="../media/image238.png"/><Relationship Id="rId17" Type="http://schemas.openxmlformats.org/officeDocument/2006/relationships/image" Target="../media/image243.png"/><Relationship Id="rId2" Type="http://schemas.openxmlformats.org/officeDocument/2006/relationships/image" Target="../media/image228.png"/><Relationship Id="rId16" Type="http://schemas.openxmlformats.org/officeDocument/2006/relationships/image" Target="../media/image242.png"/><Relationship Id="rId20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11" Type="http://schemas.openxmlformats.org/officeDocument/2006/relationships/image" Target="../media/image237.png"/><Relationship Id="rId5" Type="http://schemas.openxmlformats.org/officeDocument/2006/relationships/image" Target="../media/image231.png"/><Relationship Id="rId15" Type="http://schemas.openxmlformats.org/officeDocument/2006/relationships/image" Target="../media/image241.png"/><Relationship Id="rId10" Type="http://schemas.openxmlformats.org/officeDocument/2006/relationships/image" Target="../media/image236.png"/><Relationship Id="rId19" Type="http://schemas.openxmlformats.org/officeDocument/2006/relationships/image" Target="../media/image245.png"/><Relationship Id="rId4" Type="http://schemas.openxmlformats.org/officeDocument/2006/relationships/image" Target="../media/image230.png"/><Relationship Id="rId9" Type="http://schemas.openxmlformats.org/officeDocument/2006/relationships/image" Target="../media/image235.png"/><Relationship Id="rId14" Type="http://schemas.openxmlformats.org/officeDocument/2006/relationships/image" Target="../media/image2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terbloem.nl/blog/transformers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openxmlformats.org/officeDocument/2006/relationships/image" Target="../media/image259.png"/><Relationship Id="rId18" Type="http://schemas.openxmlformats.org/officeDocument/2006/relationships/image" Target="../media/image264.png"/><Relationship Id="rId3" Type="http://schemas.openxmlformats.org/officeDocument/2006/relationships/image" Target="../media/image249.png"/><Relationship Id="rId21" Type="http://schemas.openxmlformats.org/officeDocument/2006/relationships/image" Target="../media/image267.png"/><Relationship Id="rId7" Type="http://schemas.openxmlformats.org/officeDocument/2006/relationships/image" Target="../media/image253.png"/><Relationship Id="rId12" Type="http://schemas.openxmlformats.org/officeDocument/2006/relationships/image" Target="../media/image258.png"/><Relationship Id="rId17" Type="http://schemas.openxmlformats.org/officeDocument/2006/relationships/image" Target="../media/image263.png"/><Relationship Id="rId25" Type="http://schemas.openxmlformats.org/officeDocument/2006/relationships/image" Target="../media/image271.png"/><Relationship Id="rId2" Type="http://schemas.openxmlformats.org/officeDocument/2006/relationships/image" Target="../media/image248.png"/><Relationship Id="rId16" Type="http://schemas.openxmlformats.org/officeDocument/2006/relationships/image" Target="../media/image262.png"/><Relationship Id="rId20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image" Target="../media/image257.png"/><Relationship Id="rId24" Type="http://schemas.openxmlformats.org/officeDocument/2006/relationships/image" Target="../media/image270.png"/><Relationship Id="rId5" Type="http://schemas.openxmlformats.org/officeDocument/2006/relationships/image" Target="../media/image251.png"/><Relationship Id="rId15" Type="http://schemas.openxmlformats.org/officeDocument/2006/relationships/image" Target="../media/image261.png"/><Relationship Id="rId23" Type="http://schemas.openxmlformats.org/officeDocument/2006/relationships/image" Target="../media/image269.png"/><Relationship Id="rId10" Type="http://schemas.openxmlformats.org/officeDocument/2006/relationships/image" Target="../media/image256.png"/><Relationship Id="rId19" Type="http://schemas.openxmlformats.org/officeDocument/2006/relationships/image" Target="../media/image265.png"/><Relationship Id="rId4" Type="http://schemas.openxmlformats.org/officeDocument/2006/relationships/image" Target="../media/image250.png"/><Relationship Id="rId9" Type="http://schemas.openxmlformats.org/officeDocument/2006/relationships/image" Target="../media/image255.png"/><Relationship Id="rId14" Type="http://schemas.openxmlformats.org/officeDocument/2006/relationships/image" Target="../media/image260.png"/><Relationship Id="rId22" Type="http://schemas.openxmlformats.org/officeDocument/2006/relationships/image" Target="../media/image26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openxmlformats.org/officeDocument/2006/relationships/image" Target="../media/image259.png"/><Relationship Id="rId18" Type="http://schemas.openxmlformats.org/officeDocument/2006/relationships/image" Target="../media/image264.png"/><Relationship Id="rId26" Type="http://schemas.openxmlformats.org/officeDocument/2006/relationships/image" Target="../media/image271.png"/><Relationship Id="rId3" Type="http://schemas.openxmlformats.org/officeDocument/2006/relationships/image" Target="../media/image249.png"/><Relationship Id="rId21" Type="http://schemas.openxmlformats.org/officeDocument/2006/relationships/image" Target="../media/image267.png"/><Relationship Id="rId7" Type="http://schemas.openxmlformats.org/officeDocument/2006/relationships/image" Target="../media/image253.png"/><Relationship Id="rId12" Type="http://schemas.openxmlformats.org/officeDocument/2006/relationships/image" Target="../media/image258.png"/><Relationship Id="rId17" Type="http://schemas.openxmlformats.org/officeDocument/2006/relationships/image" Target="../media/image263.png"/><Relationship Id="rId25" Type="http://schemas.openxmlformats.org/officeDocument/2006/relationships/image" Target="../media/image270.png"/><Relationship Id="rId2" Type="http://schemas.openxmlformats.org/officeDocument/2006/relationships/image" Target="../media/image248.png"/><Relationship Id="rId16" Type="http://schemas.openxmlformats.org/officeDocument/2006/relationships/image" Target="../media/image262.png"/><Relationship Id="rId20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image" Target="../media/image257.png"/><Relationship Id="rId24" Type="http://schemas.openxmlformats.org/officeDocument/2006/relationships/image" Target="../media/image273.png"/><Relationship Id="rId5" Type="http://schemas.openxmlformats.org/officeDocument/2006/relationships/image" Target="../media/image251.png"/><Relationship Id="rId15" Type="http://schemas.openxmlformats.org/officeDocument/2006/relationships/image" Target="../media/image261.png"/><Relationship Id="rId23" Type="http://schemas.openxmlformats.org/officeDocument/2006/relationships/image" Target="../media/image272.png"/><Relationship Id="rId10" Type="http://schemas.openxmlformats.org/officeDocument/2006/relationships/image" Target="../media/image256.png"/><Relationship Id="rId19" Type="http://schemas.openxmlformats.org/officeDocument/2006/relationships/image" Target="../media/image265.png"/><Relationship Id="rId4" Type="http://schemas.openxmlformats.org/officeDocument/2006/relationships/image" Target="../media/image250.png"/><Relationship Id="rId9" Type="http://schemas.openxmlformats.org/officeDocument/2006/relationships/image" Target="../media/image255.png"/><Relationship Id="rId14" Type="http://schemas.openxmlformats.org/officeDocument/2006/relationships/image" Target="../media/image260.png"/><Relationship Id="rId22" Type="http://schemas.openxmlformats.org/officeDocument/2006/relationships/image" Target="../media/image26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openxmlformats.org/officeDocument/2006/relationships/image" Target="../media/image259.png"/><Relationship Id="rId18" Type="http://schemas.openxmlformats.org/officeDocument/2006/relationships/image" Target="../media/image264.png"/><Relationship Id="rId26" Type="http://schemas.openxmlformats.org/officeDocument/2006/relationships/image" Target="../media/image276.png"/><Relationship Id="rId3" Type="http://schemas.openxmlformats.org/officeDocument/2006/relationships/image" Target="../media/image249.png"/><Relationship Id="rId21" Type="http://schemas.openxmlformats.org/officeDocument/2006/relationships/image" Target="../media/image267.png"/><Relationship Id="rId7" Type="http://schemas.openxmlformats.org/officeDocument/2006/relationships/image" Target="../media/image253.png"/><Relationship Id="rId12" Type="http://schemas.openxmlformats.org/officeDocument/2006/relationships/image" Target="../media/image258.png"/><Relationship Id="rId17" Type="http://schemas.openxmlformats.org/officeDocument/2006/relationships/image" Target="../media/image263.png"/><Relationship Id="rId25" Type="http://schemas.openxmlformats.org/officeDocument/2006/relationships/image" Target="../media/image275.png"/><Relationship Id="rId2" Type="http://schemas.openxmlformats.org/officeDocument/2006/relationships/image" Target="../media/image248.png"/><Relationship Id="rId16" Type="http://schemas.openxmlformats.org/officeDocument/2006/relationships/image" Target="../media/image262.png"/><Relationship Id="rId20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image" Target="../media/image257.png"/><Relationship Id="rId24" Type="http://schemas.openxmlformats.org/officeDocument/2006/relationships/image" Target="../media/image274.png"/><Relationship Id="rId5" Type="http://schemas.openxmlformats.org/officeDocument/2006/relationships/image" Target="../media/image251.png"/><Relationship Id="rId15" Type="http://schemas.openxmlformats.org/officeDocument/2006/relationships/image" Target="../media/image261.png"/><Relationship Id="rId23" Type="http://schemas.openxmlformats.org/officeDocument/2006/relationships/image" Target="../media/image272.png"/><Relationship Id="rId28" Type="http://schemas.openxmlformats.org/officeDocument/2006/relationships/image" Target="../media/image278.png"/><Relationship Id="rId10" Type="http://schemas.openxmlformats.org/officeDocument/2006/relationships/image" Target="../media/image256.png"/><Relationship Id="rId19" Type="http://schemas.openxmlformats.org/officeDocument/2006/relationships/image" Target="../media/image265.png"/><Relationship Id="rId4" Type="http://schemas.openxmlformats.org/officeDocument/2006/relationships/image" Target="../media/image250.png"/><Relationship Id="rId9" Type="http://schemas.openxmlformats.org/officeDocument/2006/relationships/image" Target="../media/image255.png"/><Relationship Id="rId14" Type="http://schemas.openxmlformats.org/officeDocument/2006/relationships/image" Target="../media/image260.png"/><Relationship Id="rId22" Type="http://schemas.openxmlformats.org/officeDocument/2006/relationships/image" Target="../media/image268.png"/><Relationship Id="rId27" Type="http://schemas.openxmlformats.org/officeDocument/2006/relationships/image" Target="../media/image2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terbloem.nl/blog/transformers" TargetMode="External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terbloem.nl/blog/transformers" TargetMode="External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g"/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terbloem.nl/blog/transformers" TargetMode="External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terbloem.nl/blog/transformers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terbloem.nl/blog/transformer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94.png"/><Relationship Id="rId18" Type="http://schemas.openxmlformats.org/officeDocument/2006/relationships/image" Target="../media/image299.png"/><Relationship Id="rId3" Type="http://schemas.openxmlformats.org/officeDocument/2006/relationships/image" Target="../media/image284.pn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17" Type="http://schemas.openxmlformats.org/officeDocument/2006/relationships/image" Target="../media/image298.png"/><Relationship Id="rId2" Type="http://schemas.openxmlformats.org/officeDocument/2006/relationships/image" Target="../media/image283.png"/><Relationship Id="rId16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11" Type="http://schemas.openxmlformats.org/officeDocument/2006/relationships/image" Target="../media/image292.png"/><Relationship Id="rId5" Type="http://schemas.openxmlformats.org/officeDocument/2006/relationships/image" Target="../media/image286.png"/><Relationship Id="rId15" Type="http://schemas.openxmlformats.org/officeDocument/2006/relationships/image" Target="../media/image296.png"/><Relationship Id="rId10" Type="http://schemas.openxmlformats.org/officeDocument/2006/relationships/image" Target="../media/image291.png"/><Relationship Id="rId19" Type="http://schemas.openxmlformats.org/officeDocument/2006/relationships/image" Target="../media/image300.png"/><Relationship Id="rId4" Type="http://schemas.openxmlformats.org/officeDocument/2006/relationships/image" Target="../media/image285.png"/><Relationship Id="rId9" Type="http://schemas.openxmlformats.org/officeDocument/2006/relationships/image" Target="../media/image290.png"/><Relationship Id="rId14" Type="http://schemas.openxmlformats.org/officeDocument/2006/relationships/image" Target="../media/image29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13" Type="http://schemas.openxmlformats.org/officeDocument/2006/relationships/image" Target="../media/image311.png"/><Relationship Id="rId3" Type="http://schemas.openxmlformats.org/officeDocument/2006/relationships/image" Target="../media/image301.png"/><Relationship Id="rId7" Type="http://schemas.openxmlformats.org/officeDocument/2006/relationships/image" Target="../media/image305.png"/><Relationship Id="rId12" Type="http://schemas.openxmlformats.org/officeDocument/2006/relationships/image" Target="../media/image3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png"/><Relationship Id="rId11" Type="http://schemas.openxmlformats.org/officeDocument/2006/relationships/image" Target="../media/image309.png"/><Relationship Id="rId5" Type="http://schemas.openxmlformats.org/officeDocument/2006/relationships/image" Target="../media/image303.png"/><Relationship Id="rId15" Type="http://schemas.openxmlformats.org/officeDocument/2006/relationships/image" Target="../media/image314.png"/><Relationship Id="rId10" Type="http://schemas.openxmlformats.org/officeDocument/2006/relationships/image" Target="../media/image308.png"/><Relationship Id="rId4" Type="http://schemas.openxmlformats.org/officeDocument/2006/relationships/image" Target="../media/image302.png"/><Relationship Id="rId9" Type="http://schemas.openxmlformats.org/officeDocument/2006/relationships/image" Target="../media/image307.png"/><Relationship Id="rId14" Type="http://schemas.openxmlformats.org/officeDocument/2006/relationships/image" Target="../media/image3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terbloem.nl/blog/transformers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terbloem.nl/blog/transformers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terbloem.nl/blog/transformers" TargetMode="External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terbloem.nl/blog/transformers" TargetMode="External"/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13" Type="http://schemas.openxmlformats.org/officeDocument/2006/relationships/image" Target="../media/image330.png"/><Relationship Id="rId18" Type="http://schemas.openxmlformats.org/officeDocument/2006/relationships/image" Target="../media/image28.jpeg"/><Relationship Id="rId3" Type="http://schemas.openxmlformats.org/officeDocument/2006/relationships/image" Target="../media/image320.png"/><Relationship Id="rId7" Type="http://schemas.openxmlformats.org/officeDocument/2006/relationships/image" Target="../media/image324.png"/><Relationship Id="rId12" Type="http://schemas.openxmlformats.org/officeDocument/2006/relationships/image" Target="../media/image329.png"/><Relationship Id="rId17" Type="http://schemas.openxmlformats.org/officeDocument/2006/relationships/image" Target="../media/image334.png"/><Relationship Id="rId2" Type="http://schemas.openxmlformats.org/officeDocument/2006/relationships/image" Target="../media/image55.png"/><Relationship Id="rId16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11" Type="http://schemas.openxmlformats.org/officeDocument/2006/relationships/image" Target="../media/image328.png"/><Relationship Id="rId5" Type="http://schemas.openxmlformats.org/officeDocument/2006/relationships/image" Target="../media/image322.png"/><Relationship Id="rId15" Type="http://schemas.openxmlformats.org/officeDocument/2006/relationships/image" Target="../media/image332.png"/><Relationship Id="rId10" Type="http://schemas.openxmlformats.org/officeDocument/2006/relationships/image" Target="../media/image327.png"/><Relationship Id="rId4" Type="http://schemas.openxmlformats.org/officeDocument/2006/relationships/image" Target="../media/image321.png"/><Relationship Id="rId9" Type="http://schemas.openxmlformats.org/officeDocument/2006/relationships/image" Target="../media/image326.png"/><Relationship Id="rId14" Type="http://schemas.openxmlformats.org/officeDocument/2006/relationships/image" Target="../media/image33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terbloem.nl/blog/transformers" TargetMode="External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g"/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g"/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gpt2/" TargetMode="External"/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g"/><Relationship Id="rId2" Type="http://schemas.openxmlformats.org/officeDocument/2006/relationships/image" Target="../media/image34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alammar.github.io/illustrated-gpt2/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g"/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g"/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icrosoft.com/en-us/research/blog/turing-nlg-a-17-billion-parameter-language-model-by-microsoft/" TargetMode="External"/><Relationship Id="rId4" Type="http://schemas.openxmlformats.org/officeDocument/2006/relationships/image" Target="../media/image34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%40Moscow25/the-best-deep-natural-language-papers-you-should-read-bert-gpt-2-and-looking-" TargetMode="External"/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g"/><Relationship Id="rId2" Type="http://schemas.openxmlformats.org/officeDocument/2006/relationships/image" Target="../media/image35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g"/><Relationship Id="rId2" Type="http://schemas.openxmlformats.org/officeDocument/2006/relationships/image" Target="../media/image3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8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g"/><Relationship Id="rId2" Type="http://schemas.openxmlformats.org/officeDocument/2006/relationships/image" Target="../media/image370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0.png"/><Relationship Id="rId2" Type="http://schemas.openxmlformats.org/officeDocument/2006/relationships/image" Target="../media/image35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0.png"/><Relationship Id="rId2" Type="http://schemas.openxmlformats.org/officeDocument/2006/relationships/image" Target="../media/image364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8.png"/><Relationship Id="rId4" Type="http://schemas.openxmlformats.org/officeDocument/2006/relationships/image" Target="../media/image36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jpe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eg"/><Relationship Id="rId2" Type="http://schemas.openxmlformats.org/officeDocument/2006/relationships/image" Target="../media/image37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7" Type="http://schemas.openxmlformats.org/officeDocument/2006/relationships/image" Target="../media/image379.jp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8.jpg"/><Relationship Id="rId5" Type="http://schemas.openxmlformats.org/officeDocument/2006/relationships/image" Target="../media/image377.jpg"/><Relationship Id="rId4" Type="http://schemas.openxmlformats.org/officeDocument/2006/relationships/image" Target="../media/image37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5" Type="http://schemas.openxmlformats.org/officeDocument/2006/relationships/image" Target="../media/image385.png"/><Relationship Id="rId4" Type="http://schemas.openxmlformats.org/officeDocument/2006/relationships/image" Target="../media/image3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3643" y="628650"/>
            <a:ext cx="18616397" cy="4498292"/>
          </a:xfrm>
        </p:spPr>
        <p:txBody>
          <a:bodyPr>
            <a:noAutofit/>
          </a:bodyPr>
          <a:lstStyle/>
          <a:p>
            <a:r>
              <a:rPr lang="en-US" sz="7915" b="1" dirty="0">
                <a:latin typeface="Arial" panose="020B0604020202020204" pitchFamily="34" charset="0"/>
                <a:cs typeface="Arial" panose="020B0604020202020204" pitchFamily="34" charset="0"/>
              </a:rPr>
              <a:t>Multi-Head Self-Attention.</a:t>
            </a:r>
            <a:br>
              <a:rPr lang="en-US" sz="7915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915" b="1" dirty="0">
                <a:latin typeface="Arial" panose="020B0604020202020204" pitchFamily="34" charset="0"/>
                <a:cs typeface="Arial" panose="020B0604020202020204" pitchFamily="34" charset="0"/>
              </a:rPr>
              <a:t>Language Transformers.</a:t>
            </a:r>
            <a:br>
              <a:rPr lang="en-US" sz="7915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915" b="1" dirty="0">
                <a:latin typeface="Arial" panose="020B0604020202020204" pitchFamily="34" charset="0"/>
                <a:cs typeface="Arial" panose="020B0604020202020204" pitchFamily="34" charset="0"/>
              </a:rPr>
              <a:t>Vision Transformers.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6D59B22D-7140-3146-A744-2C1B8F10D341}"/>
              </a:ext>
            </a:extLst>
          </p:cNvPr>
          <p:cNvSpPr txBox="1"/>
          <p:nvPr/>
        </p:nvSpPr>
        <p:spPr>
          <a:xfrm>
            <a:off x="2572672" y="5305984"/>
            <a:ext cx="14958756" cy="53747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1318"/>
              </a:spcBef>
            </a:pPr>
            <a:r>
              <a:rPr lang="en-US" sz="3958" spc="-2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 Ionescu, Prof. PhD.</a:t>
            </a:r>
          </a:p>
          <a:p>
            <a:pPr algn="ctr">
              <a:spcBef>
                <a:spcPts val="1318"/>
              </a:spcBef>
            </a:pPr>
            <a:r>
              <a:rPr lang="en-US" sz="3958" spc="-2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  <a:endParaRPr lang="en-US" sz="3958" spc="-2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1318"/>
              </a:spcBef>
            </a:pPr>
            <a:endParaRPr lang="en-US" sz="3958" spc="-2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1318"/>
              </a:spcBef>
            </a:pPr>
            <a:r>
              <a:rPr lang="en-US" sz="3958" spc="-2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Faculty of Mathematics and Computer Science</a:t>
            </a:r>
          </a:p>
          <a:p>
            <a:pPr algn="ctr">
              <a:spcBef>
                <a:spcPts val="1318"/>
              </a:spcBef>
            </a:pPr>
            <a:r>
              <a:rPr lang="en-US" sz="3958" spc="-2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University of Bucharest</a:t>
            </a:r>
          </a:p>
        </p:txBody>
      </p:sp>
    </p:spTree>
    <p:extLst>
      <p:ext uri="{BB962C8B-B14F-4D97-AF65-F5344CB8AC3E}">
        <p14:creationId xmlns:p14="http://schemas.microsoft.com/office/powerpoint/2010/main" val="2215937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46090" y="12094"/>
            <a:ext cx="261239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0" dirty="0"/>
              <a:t>GLUE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1" y="7876073"/>
            <a:ext cx="1084580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dirty="0">
                <a:latin typeface="Arial"/>
                <a:cs typeface="Arial"/>
              </a:rPr>
              <a:t>9 </a:t>
            </a:r>
            <a:r>
              <a:rPr sz="3950" spc="25" dirty="0">
                <a:latin typeface="Arial"/>
                <a:cs typeface="Arial"/>
              </a:rPr>
              <a:t>tasks,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45" dirty="0">
                <a:latin typeface="Arial"/>
                <a:cs typeface="Arial"/>
              </a:rPr>
              <a:t>model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15" dirty="0">
                <a:latin typeface="Arial"/>
                <a:cs typeface="Arial"/>
              </a:rPr>
              <a:t>score</a:t>
            </a:r>
            <a:r>
              <a:rPr sz="3950" dirty="0">
                <a:latin typeface="Arial"/>
                <a:cs typeface="Arial"/>
              </a:rPr>
              <a:t> is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-10" dirty="0">
                <a:latin typeface="Arial"/>
                <a:cs typeface="Arial"/>
              </a:rPr>
              <a:t>averaged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10" dirty="0">
                <a:latin typeface="Arial"/>
                <a:cs typeface="Arial"/>
              </a:rPr>
              <a:t>across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40" dirty="0">
                <a:latin typeface="Arial"/>
                <a:cs typeface="Arial"/>
              </a:rPr>
              <a:t>them</a:t>
            </a:r>
            <a:endParaRPr sz="39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94319"/>
            <a:ext cx="20104099" cy="492322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654322" y="9990852"/>
            <a:ext cx="679577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60" dirty="0">
                <a:latin typeface="Arial"/>
                <a:cs typeface="Arial"/>
              </a:rPr>
              <a:t>https://mccormickml.com/2019/11/05/GLUE/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70334-57A2-4821-8E46-76C13C374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Architectural</a:t>
            </a:r>
            <a:r>
              <a:rPr lang="it-IT" dirty="0"/>
              <a:t> </a:t>
            </a:r>
            <a:r>
              <a:rPr lang="it-IT" dirty="0" err="1"/>
              <a:t>specs</a:t>
            </a:r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E6E510-B46F-4EC8-A7A0-F10141F5C4B3}"/>
              </a:ext>
            </a:extLst>
          </p:cNvPr>
          <p:cNvSpPr txBox="1"/>
          <p:nvPr/>
        </p:nvSpPr>
        <p:spPr>
          <a:xfrm>
            <a:off x="13151433" y="2944097"/>
            <a:ext cx="2801601" cy="1005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936" b="1" dirty="0" err="1"/>
              <a:t>ViT</a:t>
            </a:r>
            <a:r>
              <a:rPr lang="it-IT" sz="5936" b="1" dirty="0"/>
              <a:t>-L/16</a:t>
            </a: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4C51F524-11AE-4819-B5D5-42A1B6B81769}"/>
              </a:ext>
            </a:extLst>
          </p:cNvPr>
          <p:cNvSpPr/>
          <p:nvPr/>
        </p:nvSpPr>
        <p:spPr>
          <a:xfrm>
            <a:off x="13972886" y="4557850"/>
            <a:ext cx="1473842" cy="1096826"/>
          </a:xfrm>
          <a:prstGeom prst="borderCallout1">
            <a:avLst>
              <a:gd name="adj1" fmla="val -15618"/>
              <a:gd name="adj2" fmla="val 48128"/>
              <a:gd name="adj3" fmla="val -64604"/>
              <a:gd name="adj4" fmla="val 43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968" dirty="0"/>
              <a:t>Large </a:t>
            </a:r>
            <a:r>
              <a:rPr lang="it-IT" sz="2968" dirty="0" err="1"/>
              <a:t>spec</a:t>
            </a:r>
            <a:endParaRPr lang="it-IT" sz="2968" dirty="0"/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815B6632-2C88-445C-8C39-1A2C25207389}"/>
              </a:ext>
            </a:extLst>
          </p:cNvPr>
          <p:cNvSpPr/>
          <p:nvPr/>
        </p:nvSpPr>
        <p:spPr>
          <a:xfrm>
            <a:off x="16918695" y="4557850"/>
            <a:ext cx="2166240" cy="1096826"/>
          </a:xfrm>
          <a:prstGeom prst="borderCallout1">
            <a:avLst>
              <a:gd name="adj1" fmla="val -15618"/>
              <a:gd name="adj2" fmla="val 48128"/>
              <a:gd name="adj3" fmla="val -77158"/>
              <a:gd name="adj4" fmla="val -329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968" dirty="0"/>
              <a:t>16x16 patches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E080FE-B097-43C4-8DA4-9F72987D1107}"/>
                  </a:ext>
                </a:extLst>
              </p:cNvPr>
              <p:cNvSpPr txBox="1"/>
              <p:nvPr/>
            </p:nvSpPr>
            <p:spPr>
              <a:xfrm>
                <a:off x="1204178" y="6161298"/>
                <a:ext cx="4264052" cy="954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958" dirty="0"/>
                  <a:t>Note: </a:t>
                </a:r>
                <a:r>
                  <a:rPr lang="it-IT" sz="3958" dirty="0" err="1"/>
                  <a:t>usually</a:t>
                </a:r>
                <a:r>
                  <a:rPr lang="it-IT" sz="3958" dirty="0"/>
                  <a:t> </a:t>
                </a:r>
                <a14:m>
                  <m:oMath xmlns:m="http://schemas.openxmlformats.org/officeDocument/2006/math">
                    <m:r>
                      <a:rPr lang="it-IT" sz="3958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3958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3958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958" i="1"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it-IT" sz="3958" i="1">
                            <a:latin typeface="Cambria Math" panose="02040503050406030204" pitchFamily="18" charset="0"/>
                          </a:rPr>
                          <m:t>𝐻</m:t>
                        </m:r>
                      </m:den>
                    </m:f>
                  </m:oMath>
                </a14:m>
                <a:endParaRPr lang="it-IT" sz="3958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E080FE-B097-43C4-8DA4-9F72987D1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178" y="6161298"/>
                <a:ext cx="4264052" cy="954364"/>
              </a:xfrm>
              <a:prstGeom prst="rect">
                <a:avLst/>
              </a:prstGeom>
              <a:blipFill>
                <a:blip r:embed="rId2"/>
                <a:stretch>
                  <a:fillRect l="-5060"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llout: Line 10">
            <a:extLst>
              <a:ext uri="{FF2B5EF4-FFF2-40B4-BE49-F238E27FC236}">
                <a16:creationId xmlns:a16="http://schemas.microsoft.com/office/drawing/2014/main" id="{EC360998-AA6B-4008-8B3A-B2A1986845F5}"/>
              </a:ext>
            </a:extLst>
          </p:cNvPr>
          <p:cNvSpPr/>
          <p:nvPr/>
        </p:nvSpPr>
        <p:spPr>
          <a:xfrm>
            <a:off x="1382158" y="7999442"/>
            <a:ext cx="5165637" cy="1538401"/>
          </a:xfrm>
          <a:prstGeom prst="borderCallout1">
            <a:avLst>
              <a:gd name="adj1" fmla="val -6543"/>
              <a:gd name="adj2" fmla="val 43533"/>
              <a:gd name="adj3" fmla="val -69014"/>
              <a:gd name="adj4" fmla="val 68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968" dirty="0"/>
              <a:t>The </a:t>
            </a:r>
            <a:r>
              <a:rPr lang="it-IT" sz="2968" dirty="0" err="1"/>
              <a:t>smaller</a:t>
            </a:r>
            <a:r>
              <a:rPr lang="it-IT" sz="2968" dirty="0"/>
              <a:t> the patches, the </a:t>
            </a:r>
            <a:r>
              <a:rPr lang="it-IT" sz="2968" dirty="0" err="1"/>
              <a:t>larger</a:t>
            </a:r>
            <a:r>
              <a:rPr lang="it-IT" sz="2968" dirty="0"/>
              <a:t> the </a:t>
            </a:r>
            <a:r>
              <a:rPr lang="it-IT" sz="2968" dirty="0" err="1"/>
              <a:t>attention</a:t>
            </a:r>
            <a:r>
              <a:rPr lang="it-IT" sz="2968" dirty="0"/>
              <a:t> </a:t>
            </a:r>
            <a:r>
              <a:rPr lang="it-IT" sz="2968" dirty="0" err="1"/>
              <a:t>structures</a:t>
            </a:r>
            <a:endParaRPr lang="it-IT" sz="2968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A7721-71F8-4114-8778-94A7DF2B3DDD}"/>
              </a:ext>
            </a:extLst>
          </p:cNvPr>
          <p:cNvSpPr txBox="1"/>
          <p:nvPr/>
        </p:nvSpPr>
        <p:spPr>
          <a:xfrm>
            <a:off x="8760054" y="6903328"/>
            <a:ext cx="8861639" cy="2797645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3958" u="sng" dirty="0"/>
              <a:t>Dropout</a:t>
            </a:r>
            <a:r>
              <a:rPr lang="it-IT" sz="3958" dirty="0"/>
              <a:t> </a:t>
            </a:r>
            <a:r>
              <a:rPr lang="it-IT" sz="3958" dirty="0" err="1"/>
              <a:t>is</a:t>
            </a:r>
            <a:r>
              <a:rPr lang="it-IT" sz="3958" dirty="0"/>
              <a:t> </a:t>
            </a:r>
            <a:r>
              <a:rPr lang="it-IT" sz="3958" dirty="0" err="1"/>
              <a:t>applied</a:t>
            </a:r>
            <a:r>
              <a:rPr lang="it-IT" sz="3958" dirty="0"/>
              <a:t> after </a:t>
            </a:r>
            <a:r>
              <a:rPr lang="it-IT" sz="3958" dirty="0" err="1"/>
              <a:t>these</a:t>
            </a:r>
            <a:r>
              <a:rPr lang="it-IT" sz="3958" dirty="0"/>
              <a:t> linear </a:t>
            </a:r>
            <a:r>
              <a:rPr lang="it-IT" sz="3958" dirty="0" err="1"/>
              <a:t>ops</a:t>
            </a:r>
            <a:r>
              <a:rPr lang="it-IT" sz="3958" dirty="0"/>
              <a:t>:</a:t>
            </a:r>
          </a:p>
          <a:p>
            <a:pPr marL="565442" indent="-565442">
              <a:buFont typeface="Arial" panose="020B0604020202020204" pitchFamily="34" charset="0"/>
              <a:buChar char="•"/>
            </a:pPr>
            <a:r>
              <a:rPr lang="it-IT" sz="3958" dirty="0"/>
              <a:t>Patch </a:t>
            </a:r>
            <a:r>
              <a:rPr lang="it-IT" sz="3958" dirty="0" err="1"/>
              <a:t>embedding</a:t>
            </a:r>
            <a:endParaRPr lang="it-IT" sz="3958" dirty="0"/>
          </a:p>
          <a:p>
            <a:pPr marL="565442" indent="-565442">
              <a:buFont typeface="Arial" panose="020B0604020202020204" pitchFamily="34" charset="0"/>
              <a:buChar char="•"/>
            </a:pPr>
            <a:r>
              <a:rPr lang="it-IT" sz="3958" dirty="0" err="1"/>
              <a:t>Projection</a:t>
            </a:r>
            <a:endParaRPr lang="it-IT" sz="3958" dirty="0"/>
          </a:p>
          <a:p>
            <a:pPr marL="565442" indent="-565442">
              <a:buFont typeface="Arial" panose="020B0604020202020204" pitchFamily="34" charset="0"/>
              <a:buChar char="•"/>
            </a:pPr>
            <a:r>
              <a:rPr lang="it-IT" sz="3958" dirty="0"/>
              <a:t>MLP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8AEF1CB-5FE0-EE47-B15A-8B334F9CF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65" y="2540185"/>
            <a:ext cx="1043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1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1" grpId="0" animBg="1"/>
      <p:bldP spid="1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AF981-D103-4A79-AE81-3DCAE871A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Training </a:t>
            </a:r>
            <a:r>
              <a:rPr lang="it-IT" dirty="0" err="1"/>
              <a:t>methodology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4BD0F-E79F-4D5D-864E-0499B7687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A </a:t>
            </a:r>
            <a:r>
              <a:rPr lang="it-IT" b="1" dirty="0" err="1"/>
              <a:t>pre</a:t>
            </a:r>
            <a:r>
              <a:rPr lang="it-IT" b="1" dirty="0"/>
              <a:t>-training </a:t>
            </a:r>
            <a:r>
              <a:rPr lang="it-IT" b="1" dirty="0" err="1"/>
              <a:t>phase</a:t>
            </a:r>
            <a:r>
              <a:rPr lang="it-IT" b="1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recommended</a:t>
            </a:r>
            <a:r>
              <a:rPr lang="it-IT" dirty="0"/>
              <a:t> for </a:t>
            </a:r>
            <a:r>
              <a:rPr lang="it-IT" dirty="0" err="1"/>
              <a:t>ViT</a:t>
            </a:r>
            <a:endParaRPr lang="it-IT" dirty="0"/>
          </a:p>
          <a:p>
            <a:pPr lvl="1">
              <a:buFont typeface="Wingdings" pitchFamily="2" charset="2"/>
              <a:buChar char="Ø"/>
            </a:pPr>
            <a:r>
              <a:rPr lang="it-IT" dirty="0"/>
              <a:t>Train the model on a large-scale dataset like ImageNet</a:t>
            </a:r>
          </a:p>
          <a:p>
            <a:r>
              <a:rPr lang="it-IT" dirty="0"/>
              <a:t>and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b="1" dirty="0"/>
              <a:t>fine-</a:t>
            </a:r>
            <a:r>
              <a:rPr lang="it-IT" b="1" dirty="0" err="1"/>
              <a:t>tune</a:t>
            </a:r>
            <a:r>
              <a:rPr lang="it-IT" dirty="0"/>
              <a:t> on the downstream task</a:t>
            </a:r>
          </a:p>
          <a:p>
            <a:r>
              <a:rPr lang="it-IT" dirty="0"/>
              <a:t>The pre-training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operated</a:t>
            </a:r>
            <a:r>
              <a:rPr lang="it-IT" dirty="0"/>
              <a:t> with a «large» MLP head (2 linear </a:t>
            </a:r>
            <a:r>
              <a:rPr lang="it-IT" dirty="0" err="1"/>
              <a:t>layers</a:t>
            </a:r>
            <a:r>
              <a:rPr lang="it-IT" dirty="0"/>
              <a:t>)</a:t>
            </a:r>
          </a:p>
          <a:p>
            <a:r>
              <a:rPr lang="it-IT" dirty="0"/>
              <a:t>The fine-tuning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done</a:t>
            </a:r>
            <a:r>
              <a:rPr lang="it-IT" dirty="0"/>
              <a:t> with the «small» 1-layer MLP head </a:t>
            </a:r>
            <a:r>
              <a:rPr lang="it-IT" b="1" dirty="0" err="1"/>
              <a:t>initialized</a:t>
            </a:r>
            <a:r>
              <a:rPr lang="it-IT" b="1" dirty="0"/>
              <a:t> </a:t>
            </a:r>
            <a:r>
              <a:rPr lang="it-IT" b="1" dirty="0" err="1"/>
              <a:t>at</a:t>
            </a:r>
            <a:r>
              <a:rPr lang="it-IT" b="1" dirty="0"/>
              <a:t> 0</a:t>
            </a:r>
            <a:endParaRPr lang="it-IT" dirty="0"/>
          </a:p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suggested</a:t>
            </a:r>
            <a:r>
              <a:rPr lang="it-IT" dirty="0"/>
              <a:t> to </a:t>
            </a:r>
            <a:r>
              <a:rPr lang="it-IT" dirty="0" err="1"/>
              <a:t>run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fine-tuning </a:t>
            </a:r>
            <a:r>
              <a:rPr lang="it-IT" b="1" dirty="0"/>
              <a:t>on a </a:t>
            </a:r>
            <a:r>
              <a:rPr lang="it-IT" b="1" dirty="0" err="1"/>
              <a:t>higher</a:t>
            </a:r>
            <a:r>
              <a:rPr lang="it-IT" b="1" dirty="0"/>
              <a:t> </a:t>
            </a:r>
            <a:r>
              <a:rPr lang="it-IT" b="1" dirty="0" err="1"/>
              <a:t>resolution</a:t>
            </a:r>
            <a:endParaRPr lang="it-IT" dirty="0"/>
          </a:p>
          <a:p>
            <a:pPr lvl="1">
              <a:buFont typeface="Wingdings" pitchFamily="2" charset="2"/>
              <a:buChar char="Ø"/>
            </a:pPr>
            <a:r>
              <a:rPr lang="it-IT" dirty="0"/>
              <a:t>E.g. ImageNet 226x226 → 384x384</a:t>
            </a:r>
          </a:p>
        </p:txBody>
      </p:sp>
    </p:spTree>
    <p:extLst>
      <p:ext uri="{BB962C8B-B14F-4D97-AF65-F5344CB8AC3E}">
        <p14:creationId xmlns:p14="http://schemas.microsoft.com/office/powerpoint/2010/main" val="294217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62097-1A2A-4A58-9763-72EB11B1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Emerging Properties in Self-Supervised Vision Transformers (ICCV 2021)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40D44A-7B3E-1049-BC5A-AE401A63B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0" y="2848770"/>
            <a:ext cx="13182600" cy="742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578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62097-1A2A-4A58-9763-72EB11B1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DINO (ICCV 2021)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5BDDAFA-1054-1B4B-897B-961B5090B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3" y="3199913"/>
            <a:ext cx="19373574" cy="49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142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62097-1A2A-4A58-9763-72EB11B1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DINO (ICCV 2021)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" name="116817761-47885e80-ab68-11eb-9975-d61d5a919e13" descr="116817761-47885e80-ab68-11eb-9975-d61d5a919e13">
            <a:hlinkClick r:id="" action="ppaction://media"/>
            <a:extLst>
              <a:ext uri="{FF2B5EF4-FFF2-40B4-BE49-F238E27FC236}">
                <a16:creationId xmlns:a16="http://schemas.microsoft.com/office/drawing/2014/main" id="{61231C63-E49B-504D-8BCB-B425F07A6F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525" y="2882908"/>
            <a:ext cx="19577050" cy="55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9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62097-1A2A-4A58-9763-72EB11B1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CyTran</a:t>
            </a:r>
            <a:r>
              <a:rPr lang="en-GB" dirty="0"/>
              <a:t>: Cycle-Consistent Transformers for Non-Contrast to Contrast CT Translation (2021)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96D8BB-F965-8844-A125-845C91DDC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50" y="8643392"/>
            <a:ext cx="17339786" cy="2269084"/>
          </a:xfrm>
        </p:spPr>
        <p:txBody>
          <a:bodyPr vert="horz" lIns="150781" tIns="75390" rIns="150781" bIns="75390" rtlCol="0" anchor="t"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Based on </a:t>
            </a:r>
            <a:r>
              <a:rPr lang="en-US" dirty="0" err="1"/>
              <a:t>CvT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Replaces MLP with pointwise convolution: 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/>
              <a:t>processes high-resolution images efficiently</a:t>
            </a: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097DC98F-0CA8-9141-9E09-2B08E948E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2705719"/>
            <a:ext cx="19805650" cy="58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62097-1A2A-4A58-9763-72EB11B1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CyTran</a:t>
            </a:r>
            <a:r>
              <a:rPr lang="en-GB" dirty="0"/>
              <a:t> (2021)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1607AA13-5D1E-AB4D-AFD0-D5007EF9F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03" y="5065361"/>
            <a:ext cx="17737693" cy="5999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D36503-E981-144C-A07B-446762C08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798" y="244475"/>
            <a:ext cx="7408252" cy="47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368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62097-1A2A-4A58-9763-72EB11B12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CyTran</a:t>
            </a:r>
            <a:r>
              <a:rPr lang="en-GB" dirty="0"/>
              <a:t> (2021)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FD096F7B-5612-3549-AC46-58E5AD3F7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3444875"/>
            <a:ext cx="17094200" cy="76962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097B018-E51D-464D-B118-B113B57FB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00" y="168275"/>
            <a:ext cx="9671050" cy="324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224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"/>
          <p:cNvSpPr txBox="1">
            <a:spLocks noGrp="1"/>
          </p:cNvSpPr>
          <p:nvPr>
            <p:ph type="title"/>
          </p:nvPr>
        </p:nvSpPr>
        <p:spPr>
          <a:xfrm>
            <a:off x="685307" y="978834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SepTr</a:t>
            </a:r>
            <a:r>
              <a:rPr lang="en-GB" dirty="0">
                <a:solidFill>
                  <a:srgbClr val="0070C0"/>
                </a:solidFill>
              </a:rPr>
              <a:t> (INTERSPEECH, 2022)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70" name="Google Shape;70;p2"/>
          <p:cNvSpPr txBox="1">
            <a:spLocks noGrp="1"/>
          </p:cNvSpPr>
          <p:nvPr>
            <p:ph type="body" idx="1"/>
          </p:nvPr>
        </p:nvSpPr>
        <p:spPr>
          <a:xfrm>
            <a:off x="685307" y="2439041"/>
            <a:ext cx="18733486" cy="75113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4397">
                <a:solidFill>
                  <a:srgbClr val="000000"/>
                </a:solidFill>
              </a:rPr>
              <a:t>Transformers in audio spectrogram processing:</a:t>
            </a:r>
            <a:endParaRPr sz="4397">
              <a:solidFill>
                <a:srgbClr val="000000"/>
              </a:solidFill>
            </a:endParaRPr>
          </a:p>
          <a:p>
            <a:pPr indent="-781822">
              <a:lnSpc>
                <a:spcPct val="150000"/>
              </a:lnSpc>
              <a:buClr>
                <a:srgbClr val="000000"/>
              </a:buClr>
              <a:buSzPts val="2000"/>
              <a:buChar char="❖"/>
            </a:pPr>
            <a:r>
              <a:rPr lang="en-GB" sz="4397">
                <a:solidFill>
                  <a:srgbClr val="000000"/>
                </a:solidFill>
              </a:rPr>
              <a:t>Combined with Convolutional Neural Networks </a:t>
            </a:r>
            <a:endParaRPr sz="4397">
              <a:solidFill>
                <a:srgbClr val="000000"/>
              </a:solidFill>
            </a:endParaRPr>
          </a:p>
          <a:p>
            <a:pPr indent="0">
              <a:lnSpc>
                <a:spcPct val="150000"/>
              </a:lnSpc>
              <a:buNone/>
            </a:pPr>
            <a:endParaRPr sz="4397">
              <a:solidFill>
                <a:srgbClr val="000000"/>
              </a:solidFill>
            </a:endParaRPr>
          </a:p>
          <a:p>
            <a:pPr indent="-781822">
              <a:lnSpc>
                <a:spcPct val="150000"/>
              </a:lnSpc>
              <a:buClr>
                <a:srgbClr val="000000"/>
              </a:buClr>
              <a:buSzPts val="2000"/>
              <a:buChar char="❖"/>
            </a:pPr>
            <a:r>
              <a:rPr lang="en-GB" sz="4397">
                <a:solidFill>
                  <a:srgbClr val="000000"/>
                </a:solidFill>
              </a:rPr>
              <a:t>Stand alone transformers</a:t>
            </a:r>
            <a:endParaRPr sz="4397">
              <a:solidFill>
                <a:srgbClr val="000000"/>
              </a:solidFill>
            </a:endParaRPr>
          </a:p>
          <a:p>
            <a:pPr lvl="1" indent="-781822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Char char="➢"/>
            </a:pPr>
            <a:r>
              <a:rPr lang="en-GB" sz="4397">
                <a:solidFill>
                  <a:srgbClr val="000000"/>
                </a:solidFill>
              </a:rPr>
              <a:t>Splits each spectrogram into </a:t>
            </a:r>
            <a:endParaRPr sz="4397">
              <a:solidFill>
                <a:srgbClr val="000000"/>
              </a:solidFill>
            </a:endParaRPr>
          </a:p>
          <a:p>
            <a:pPr marL="2010400" indent="0">
              <a:lnSpc>
                <a:spcPct val="150000"/>
              </a:lnSpc>
              <a:buNone/>
            </a:pPr>
            <a:r>
              <a:rPr lang="en-GB" sz="4397">
                <a:solidFill>
                  <a:srgbClr val="000000"/>
                </a:solidFill>
              </a:rPr>
              <a:t>patches, then builds tokens</a:t>
            </a:r>
            <a:endParaRPr sz="4397">
              <a:solidFill>
                <a:srgbClr val="000000"/>
              </a:solidFill>
            </a:endParaRPr>
          </a:p>
          <a:p>
            <a:pPr marL="2010400" indent="0">
              <a:buNone/>
            </a:pPr>
            <a:endParaRPr sz="3957">
              <a:solidFill>
                <a:srgbClr val="000000"/>
              </a:solidFill>
            </a:endParaRPr>
          </a:p>
        </p:txBody>
      </p:sp>
      <p:pic>
        <p:nvPicPr>
          <p:cNvPr id="71" name="Google Shape;7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6278" y="4846906"/>
            <a:ext cx="7576801" cy="613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e17fac0c0_0_7"/>
          <p:cNvSpPr txBox="1">
            <a:spLocks noGrp="1"/>
          </p:cNvSpPr>
          <p:nvPr>
            <p:ph type="title"/>
          </p:nvPr>
        </p:nvSpPr>
        <p:spPr>
          <a:xfrm>
            <a:off x="685307" y="978834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>
                <a:solidFill>
                  <a:srgbClr val="0070C0"/>
                </a:solidFill>
              </a:rPr>
              <a:t>Motivation</a:t>
            </a:r>
            <a:endParaRPr>
              <a:solidFill>
                <a:srgbClr val="0070C0"/>
              </a:solidFill>
            </a:endParaRPr>
          </a:p>
        </p:txBody>
      </p:sp>
      <p:sp>
        <p:nvSpPr>
          <p:cNvPr id="77" name="Google Shape;77;gfe17fac0c0_0_7"/>
          <p:cNvSpPr txBox="1">
            <a:spLocks noGrp="1"/>
          </p:cNvSpPr>
          <p:nvPr>
            <p:ph type="body" idx="1"/>
          </p:nvPr>
        </p:nvSpPr>
        <p:spPr>
          <a:xfrm>
            <a:off x="685307" y="2439041"/>
            <a:ext cx="18733486" cy="75113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pPr indent="-781822">
              <a:lnSpc>
                <a:spcPct val="150000"/>
              </a:lnSpc>
              <a:buClr>
                <a:srgbClr val="000000"/>
              </a:buClr>
              <a:buSzPts val="2000"/>
              <a:buChar char="❖"/>
            </a:pPr>
            <a:r>
              <a:rPr lang="en-GB" sz="4397">
                <a:solidFill>
                  <a:srgbClr val="000000"/>
                </a:solidFill>
              </a:rPr>
              <a:t>The spectrogram is a 2D representation of distinct dimensions (time and frequency) which are independent</a:t>
            </a:r>
            <a:endParaRPr sz="4397">
              <a:solidFill>
                <a:srgbClr val="000000"/>
              </a:solidFill>
            </a:endParaRPr>
          </a:p>
          <a:p>
            <a:pPr indent="-781822">
              <a:lnSpc>
                <a:spcPct val="150000"/>
              </a:lnSpc>
              <a:buClr>
                <a:srgbClr val="000000"/>
              </a:buClr>
              <a:buSzPts val="2000"/>
              <a:buChar char="❖"/>
            </a:pPr>
            <a:r>
              <a:rPr lang="en-GB" sz="4397">
                <a:solidFill>
                  <a:srgbClr val="000000"/>
                </a:solidFill>
              </a:rPr>
              <a:t>The transformer’s trainable parameters scale quadratically with the number of tokens, leading to a high memory footprint</a:t>
            </a:r>
            <a:endParaRPr sz="4397">
              <a:solidFill>
                <a:srgbClr val="000000"/>
              </a:solidFill>
            </a:endParaRPr>
          </a:p>
          <a:p>
            <a:pPr indent="0">
              <a:lnSpc>
                <a:spcPct val="150000"/>
              </a:lnSpc>
              <a:buNone/>
            </a:pPr>
            <a:endParaRPr sz="4397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4397">
                <a:solidFill>
                  <a:srgbClr val="000000"/>
                </a:solidFill>
              </a:rPr>
              <a:t>Our solution:</a:t>
            </a:r>
            <a:endParaRPr sz="4397">
              <a:solidFill>
                <a:srgbClr val="000000"/>
              </a:solidFill>
            </a:endParaRPr>
          </a:p>
          <a:p>
            <a:pPr indent="-781822">
              <a:lnSpc>
                <a:spcPct val="150000"/>
              </a:lnSpc>
              <a:buClr>
                <a:srgbClr val="000000"/>
              </a:buClr>
              <a:buSzPts val="2000"/>
              <a:buChar char="❖"/>
            </a:pPr>
            <a:r>
              <a:rPr lang="en-GB" sz="4397">
                <a:solidFill>
                  <a:srgbClr val="000000"/>
                </a:solidFill>
              </a:rPr>
              <a:t>Employ attention independently on each axis, reducing the complexity with respect to the number tokens</a:t>
            </a:r>
            <a:endParaRPr sz="4397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1904" y="12092"/>
            <a:ext cx="6200775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80" dirty="0"/>
              <a:t>ULMFit</a:t>
            </a:r>
            <a:r>
              <a:rPr spc="-60" dirty="0"/>
              <a:t> </a:t>
            </a:r>
            <a:r>
              <a:rPr spc="-125" dirty="0"/>
              <a:t>(2018)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1" y="4877109"/>
            <a:ext cx="19881849" cy="14250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600844" y="9985414"/>
            <a:ext cx="1290256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40" dirty="0">
                <a:latin typeface="Arial"/>
                <a:cs typeface="Arial"/>
              </a:rPr>
              <a:t>https://humboldt-wi.github.io/blog/research/information_systems_1819/group4_ulmfit/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560708" y="106613"/>
            <a:ext cx="4881245" cy="934719"/>
            <a:chOff x="14560708" y="106613"/>
            <a:chExt cx="4881245" cy="93471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60708" y="106613"/>
              <a:ext cx="2460657" cy="9345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0875" y="111195"/>
              <a:ext cx="2460657" cy="9283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fe17fac0c0_0_88"/>
          <p:cNvPicPr preferRelativeResize="0"/>
          <p:nvPr/>
        </p:nvPicPr>
        <p:blipFill rotWithShape="1">
          <a:blip r:embed="rId3">
            <a:alphaModFix/>
          </a:blip>
          <a:srcRect r="73478" b="62822"/>
          <a:stretch/>
        </p:blipFill>
        <p:spPr>
          <a:xfrm>
            <a:off x="3870216" y="1553880"/>
            <a:ext cx="3238011" cy="35021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9;p2">
            <a:extLst>
              <a:ext uri="{FF2B5EF4-FFF2-40B4-BE49-F238E27FC236}">
                <a16:creationId xmlns:a16="http://schemas.microsoft.com/office/drawing/2014/main" id="{2052EF60-F67E-B9D2-5B8D-ADE99D8905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307" y="320675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SepTr</a:t>
            </a:r>
            <a:r>
              <a:rPr lang="en-GB" dirty="0">
                <a:solidFill>
                  <a:srgbClr val="0070C0"/>
                </a:solidFill>
              </a:rPr>
              <a:t> (INTERSPEECH, 2022)</a:t>
            </a:r>
            <a:endParaRPr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fe17fac0c0_0_16"/>
          <p:cNvPicPr preferRelativeResize="0"/>
          <p:nvPr/>
        </p:nvPicPr>
        <p:blipFill rotWithShape="1">
          <a:blip r:embed="rId3">
            <a:alphaModFix/>
          </a:blip>
          <a:srcRect r="73478" b="35182"/>
          <a:stretch/>
        </p:blipFill>
        <p:spPr>
          <a:xfrm>
            <a:off x="3870216" y="1553882"/>
            <a:ext cx="3238011" cy="610592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fe17fac0c0_0_16"/>
          <p:cNvSpPr txBox="1">
            <a:spLocks noGrp="1"/>
          </p:cNvSpPr>
          <p:nvPr>
            <p:ph type="title"/>
          </p:nvPr>
        </p:nvSpPr>
        <p:spPr>
          <a:xfrm>
            <a:off x="685307" y="320675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SepTr</a:t>
            </a:r>
            <a:r>
              <a:rPr lang="en-GB" dirty="0">
                <a:solidFill>
                  <a:srgbClr val="0070C0"/>
                </a:solidFill>
              </a:rPr>
              <a:t> (INTERSPEECH, 2022)</a:t>
            </a:r>
            <a:endParaRPr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fe17fac0c0_0_78"/>
          <p:cNvPicPr preferRelativeResize="0"/>
          <p:nvPr/>
        </p:nvPicPr>
        <p:blipFill rotWithShape="1">
          <a:blip r:embed="rId3">
            <a:alphaModFix/>
          </a:blip>
          <a:srcRect r="73944"/>
          <a:stretch/>
        </p:blipFill>
        <p:spPr>
          <a:xfrm>
            <a:off x="3870215" y="1553882"/>
            <a:ext cx="3181003" cy="941994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fe17fac0c0_0_78"/>
          <p:cNvSpPr txBox="1">
            <a:spLocks noGrp="1"/>
          </p:cNvSpPr>
          <p:nvPr>
            <p:ph type="title"/>
          </p:nvPr>
        </p:nvSpPr>
        <p:spPr>
          <a:xfrm>
            <a:off x="685307" y="320675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SepTr</a:t>
            </a:r>
            <a:r>
              <a:rPr lang="en-GB" dirty="0">
                <a:solidFill>
                  <a:srgbClr val="0070C0"/>
                </a:solidFill>
              </a:rPr>
              <a:t> (INTERSPEECH, 2022)</a:t>
            </a:r>
            <a:endParaRPr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fe17fac0c0_0_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0216" y="1553882"/>
            <a:ext cx="12208837" cy="941994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fe17fac0c0_0_83"/>
          <p:cNvSpPr txBox="1">
            <a:spLocks noGrp="1"/>
          </p:cNvSpPr>
          <p:nvPr>
            <p:ph type="title"/>
          </p:nvPr>
        </p:nvSpPr>
        <p:spPr>
          <a:xfrm>
            <a:off x="685307" y="320675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SepTr</a:t>
            </a:r>
            <a:r>
              <a:rPr lang="en-GB" dirty="0">
                <a:solidFill>
                  <a:srgbClr val="0070C0"/>
                </a:solidFill>
              </a:rPr>
              <a:t> (INTERSPEECH, 2022)</a:t>
            </a:r>
            <a:endParaRPr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fe17fac0c0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0216" y="1553882"/>
            <a:ext cx="12208837" cy="941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fe17fac0c0_0_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6266" y="1559653"/>
            <a:ext cx="12173268" cy="93646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0;gfe17fac0c0_0_83">
            <a:extLst>
              <a:ext uri="{FF2B5EF4-FFF2-40B4-BE49-F238E27FC236}">
                <a16:creationId xmlns:a16="http://schemas.microsoft.com/office/drawing/2014/main" id="{0564665E-E3B2-53AC-0EEB-C2D681DB224F}"/>
              </a:ext>
            </a:extLst>
          </p:cNvPr>
          <p:cNvSpPr txBox="1">
            <a:spLocks/>
          </p:cNvSpPr>
          <p:nvPr/>
        </p:nvSpPr>
        <p:spPr>
          <a:xfrm>
            <a:off x="685307" y="320675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>
            <a:lvl1pPr lvl="0" algn="l" defTabSz="15078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>
                <a:solidFill>
                  <a:srgbClr val="0070C0"/>
                </a:solidFill>
              </a:rPr>
              <a:t>SepTr (INTERSPEECH, 2022)</a:t>
            </a:r>
            <a:endParaRPr lang="en-GB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gfe17fac0c0_0_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2520" y="1630887"/>
            <a:ext cx="12157440" cy="9327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0;gfe17fac0c0_0_83">
            <a:extLst>
              <a:ext uri="{FF2B5EF4-FFF2-40B4-BE49-F238E27FC236}">
                <a16:creationId xmlns:a16="http://schemas.microsoft.com/office/drawing/2014/main" id="{2216D085-C96D-7F41-E521-D84171171B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307" y="320675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SepTr</a:t>
            </a:r>
            <a:r>
              <a:rPr lang="en-GB" dirty="0">
                <a:solidFill>
                  <a:srgbClr val="0070C0"/>
                </a:solidFill>
              </a:rPr>
              <a:t> (INTERSPEECH, 2022)</a:t>
            </a:r>
            <a:endParaRPr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fe17fac0c0_0_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0436" y="1551737"/>
            <a:ext cx="12173268" cy="94203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0;gfe17fac0c0_0_83">
            <a:extLst>
              <a:ext uri="{FF2B5EF4-FFF2-40B4-BE49-F238E27FC236}">
                <a16:creationId xmlns:a16="http://schemas.microsoft.com/office/drawing/2014/main" id="{AF730064-43B8-1820-1BB8-2EA2991897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307" y="320675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SepTr</a:t>
            </a:r>
            <a:r>
              <a:rPr lang="en-GB" dirty="0">
                <a:solidFill>
                  <a:srgbClr val="0070C0"/>
                </a:solidFill>
              </a:rPr>
              <a:t> (INTERSPEECH, 2022)</a:t>
            </a:r>
            <a:endParaRPr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fe17fac0c0_0_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2520" y="1654632"/>
            <a:ext cx="12157440" cy="92722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0;gfe17fac0c0_0_83">
            <a:extLst>
              <a:ext uri="{FF2B5EF4-FFF2-40B4-BE49-F238E27FC236}">
                <a16:creationId xmlns:a16="http://schemas.microsoft.com/office/drawing/2014/main" id="{F0018EB6-7D2F-368E-3FBA-57778434BF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307" y="320675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SepTr</a:t>
            </a:r>
            <a:r>
              <a:rPr lang="en-GB" dirty="0">
                <a:solidFill>
                  <a:srgbClr val="0070C0"/>
                </a:solidFill>
              </a:rPr>
              <a:t> (INTERSPEECH, 2022)</a:t>
            </a:r>
            <a:endParaRPr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fe17fac0c0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8776" y="1662548"/>
            <a:ext cx="12189107" cy="92327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0;gfe17fac0c0_0_83">
            <a:extLst>
              <a:ext uri="{FF2B5EF4-FFF2-40B4-BE49-F238E27FC236}">
                <a16:creationId xmlns:a16="http://schemas.microsoft.com/office/drawing/2014/main" id="{B60276F9-FD6E-DCB4-DDC6-BE4982140A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307" y="320675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SepTr</a:t>
            </a:r>
            <a:r>
              <a:rPr lang="en-GB" dirty="0">
                <a:solidFill>
                  <a:srgbClr val="0070C0"/>
                </a:solidFill>
              </a:rPr>
              <a:t> (INTERSPEECH, 2022)</a:t>
            </a:r>
            <a:endParaRPr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fe17fac0c0_0_30"/>
          <p:cNvSpPr txBox="1">
            <a:spLocks noGrp="1"/>
          </p:cNvSpPr>
          <p:nvPr>
            <p:ph type="title"/>
          </p:nvPr>
        </p:nvSpPr>
        <p:spPr>
          <a:xfrm>
            <a:off x="685307" y="978834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>
                <a:solidFill>
                  <a:srgbClr val="0070C0"/>
                </a:solidFill>
              </a:rPr>
              <a:t>Results (1)</a:t>
            </a:r>
            <a:endParaRPr>
              <a:solidFill>
                <a:srgbClr val="0070C0"/>
              </a:solidFill>
            </a:endParaRPr>
          </a:p>
        </p:txBody>
      </p:sp>
      <p:pic>
        <p:nvPicPr>
          <p:cNvPr id="138" name="Google Shape;138;gfe17fac0c0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555" y="3033272"/>
            <a:ext cx="9065590" cy="716010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fe17fac0c0_0_30"/>
          <p:cNvSpPr/>
          <p:nvPr/>
        </p:nvSpPr>
        <p:spPr>
          <a:xfrm>
            <a:off x="1040658" y="8152297"/>
            <a:ext cx="8481582" cy="87065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endParaRPr sz="3957"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1904" y="12092"/>
            <a:ext cx="6200775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80" dirty="0"/>
              <a:t>ULMFit</a:t>
            </a:r>
            <a:r>
              <a:rPr spc="-60" dirty="0"/>
              <a:t> </a:t>
            </a:r>
            <a:r>
              <a:rPr spc="-125" dirty="0"/>
              <a:t>(2018)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406" y="10178028"/>
            <a:ext cx="1290256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40" dirty="0">
                <a:latin typeface="Arial"/>
                <a:cs typeface="Arial"/>
              </a:rPr>
              <a:t>https://humboldt-wi.github.io/blog/research/information_systems_1819/group4_ulmfit/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560708" y="106613"/>
            <a:ext cx="4881245" cy="934719"/>
            <a:chOff x="14560708" y="106613"/>
            <a:chExt cx="4881245" cy="93471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60708" y="106613"/>
              <a:ext cx="2460657" cy="9345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0875" y="111195"/>
              <a:ext cx="2460657" cy="92836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44355" y="1250863"/>
            <a:ext cx="15815392" cy="9366802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fe17fac0c0_0_40"/>
          <p:cNvSpPr txBox="1">
            <a:spLocks noGrp="1"/>
          </p:cNvSpPr>
          <p:nvPr>
            <p:ph type="title"/>
          </p:nvPr>
        </p:nvSpPr>
        <p:spPr>
          <a:xfrm>
            <a:off x="685307" y="978834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>
                <a:solidFill>
                  <a:srgbClr val="0070C0"/>
                </a:solidFill>
              </a:rPr>
              <a:t>Results (1)</a:t>
            </a:r>
            <a:endParaRPr>
              <a:solidFill>
                <a:srgbClr val="0070C0"/>
              </a:solidFill>
            </a:endParaRPr>
          </a:p>
        </p:txBody>
      </p:sp>
      <p:pic>
        <p:nvPicPr>
          <p:cNvPr id="145" name="Google Shape;145;gfe17fac0c0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555" y="3033272"/>
            <a:ext cx="9065590" cy="716010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fe17fac0c0_0_40"/>
          <p:cNvSpPr/>
          <p:nvPr/>
        </p:nvSpPr>
        <p:spPr>
          <a:xfrm>
            <a:off x="1040658" y="9157502"/>
            <a:ext cx="8481582" cy="91022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endParaRPr sz="3957"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fe17fac0c0_0_47"/>
          <p:cNvSpPr txBox="1">
            <a:spLocks noGrp="1"/>
          </p:cNvSpPr>
          <p:nvPr>
            <p:ph type="title"/>
          </p:nvPr>
        </p:nvSpPr>
        <p:spPr>
          <a:xfrm>
            <a:off x="685307" y="978834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>
                <a:solidFill>
                  <a:srgbClr val="0070C0"/>
                </a:solidFill>
              </a:rPr>
              <a:t>Results (1)</a:t>
            </a:r>
            <a:endParaRPr>
              <a:solidFill>
                <a:srgbClr val="0070C0"/>
              </a:solidFill>
            </a:endParaRPr>
          </a:p>
        </p:txBody>
      </p:sp>
      <p:pic>
        <p:nvPicPr>
          <p:cNvPr id="152" name="Google Shape;152;gfe17fac0c0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555" y="3033272"/>
            <a:ext cx="9065590" cy="7160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fe17fac0c0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88162" y="3008097"/>
            <a:ext cx="8909489" cy="534570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fe17fac0c0_0_47"/>
          <p:cNvSpPr/>
          <p:nvPr/>
        </p:nvSpPr>
        <p:spPr>
          <a:xfrm>
            <a:off x="10220574" y="5822209"/>
            <a:ext cx="8652414" cy="2374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endParaRPr sz="3957">
              <a:highlight>
                <a:schemeClr val="dk1"/>
              </a:highlight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e17fac0c0_0_54"/>
          <p:cNvSpPr txBox="1">
            <a:spLocks noGrp="1"/>
          </p:cNvSpPr>
          <p:nvPr>
            <p:ph type="title"/>
          </p:nvPr>
        </p:nvSpPr>
        <p:spPr>
          <a:xfrm>
            <a:off x="685307" y="978834"/>
            <a:ext cx="18733486" cy="1259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r>
              <a:rPr lang="en-GB">
                <a:solidFill>
                  <a:srgbClr val="0070C0"/>
                </a:solidFill>
              </a:rPr>
              <a:t>Results (2)</a:t>
            </a:r>
            <a:endParaRPr>
              <a:solidFill>
                <a:srgbClr val="0070C0"/>
              </a:solidFill>
            </a:endParaRPr>
          </a:p>
        </p:txBody>
      </p:sp>
      <p:pic>
        <p:nvPicPr>
          <p:cNvPr id="160" name="Google Shape;160;gfe17fac0c0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49447" y="2047910"/>
            <a:ext cx="9550437" cy="789429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fe17fac0c0_0_54"/>
          <p:cNvSpPr txBox="1">
            <a:spLocks noGrp="1"/>
          </p:cNvSpPr>
          <p:nvPr>
            <p:ph type="body" idx="1"/>
          </p:nvPr>
        </p:nvSpPr>
        <p:spPr>
          <a:xfrm>
            <a:off x="685307" y="2724146"/>
            <a:ext cx="8798842" cy="75113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01008" tIns="201008" rIns="201008" bIns="201008" rtlCol="0" anchor="t" anchorCtr="0">
            <a:noAutofit/>
          </a:bodyPr>
          <a:lstStyle/>
          <a:p>
            <a:pPr indent="-781822">
              <a:lnSpc>
                <a:spcPct val="150000"/>
              </a:lnSpc>
              <a:buClr>
                <a:srgbClr val="000000"/>
              </a:buClr>
              <a:buSzPts val="2000"/>
              <a:buChar char="❖"/>
            </a:pPr>
            <a:r>
              <a:rPr lang="en-GB" sz="4397">
                <a:solidFill>
                  <a:srgbClr val="000000"/>
                </a:solidFill>
              </a:rPr>
              <a:t>GMACs</a:t>
            </a:r>
            <a:endParaRPr sz="4397">
              <a:solidFill>
                <a:srgbClr val="000000"/>
              </a:solidFill>
            </a:endParaRPr>
          </a:p>
          <a:p>
            <a:pPr lvl="1" indent="-781822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Char char="➢"/>
            </a:pPr>
            <a:r>
              <a:rPr lang="en-GB" sz="4397">
                <a:solidFill>
                  <a:srgbClr val="000000"/>
                </a:solidFill>
              </a:rPr>
              <a:t>ViT 80.09</a:t>
            </a:r>
            <a:endParaRPr sz="4397">
              <a:solidFill>
                <a:srgbClr val="000000"/>
              </a:solidFill>
            </a:endParaRPr>
          </a:p>
          <a:p>
            <a:pPr lvl="1" indent="-781822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Char char="➢"/>
            </a:pPr>
            <a:r>
              <a:rPr lang="en-GB" sz="4397">
                <a:solidFill>
                  <a:srgbClr val="000000"/>
                </a:solidFill>
              </a:rPr>
              <a:t>SepTr 80.57</a:t>
            </a:r>
            <a:endParaRPr sz="4397">
              <a:solidFill>
                <a:srgbClr val="000000"/>
              </a:solidFill>
            </a:endParaRPr>
          </a:p>
          <a:p>
            <a:pPr indent="-781822">
              <a:lnSpc>
                <a:spcPct val="150000"/>
              </a:lnSpc>
              <a:buClr>
                <a:srgbClr val="000000"/>
              </a:buClr>
              <a:buSzPts val="2000"/>
              <a:buChar char="❖"/>
            </a:pPr>
            <a:r>
              <a:rPr lang="en-GB" sz="4397">
                <a:solidFill>
                  <a:srgbClr val="000000"/>
                </a:solidFill>
              </a:rPr>
              <a:t>Inference time</a:t>
            </a:r>
            <a:endParaRPr sz="4397">
              <a:solidFill>
                <a:srgbClr val="000000"/>
              </a:solidFill>
            </a:endParaRPr>
          </a:p>
          <a:p>
            <a:pPr lvl="1" indent="-781822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Char char="➢"/>
            </a:pPr>
            <a:r>
              <a:rPr lang="en-GB" sz="4397">
                <a:solidFill>
                  <a:srgbClr val="000000"/>
                </a:solidFill>
              </a:rPr>
              <a:t>ViT 5.69 ms</a:t>
            </a:r>
            <a:endParaRPr sz="4397">
              <a:solidFill>
                <a:srgbClr val="000000"/>
              </a:solidFill>
            </a:endParaRPr>
          </a:p>
          <a:p>
            <a:pPr lvl="1" indent="-781822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Char char="➢"/>
            </a:pPr>
            <a:r>
              <a:rPr lang="en-GB" sz="4397">
                <a:solidFill>
                  <a:srgbClr val="000000"/>
                </a:solidFill>
              </a:rPr>
              <a:t>SepTr 5.72 ms</a:t>
            </a:r>
            <a:endParaRPr sz="4397">
              <a:solidFill>
                <a:srgbClr val="000000"/>
              </a:solidFill>
            </a:endParaRPr>
          </a:p>
        </p:txBody>
      </p:sp>
      <p:sp>
        <p:nvSpPr>
          <p:cNvPr id="162" name="Google Shape;162;gfe17fac0c0_0_54"/>
          <p:cNvSpPr txBox="1"/>
          <p:nvPr/>
        </p:nvSpPr>
        <p:spPr>
          <a:xfrm>
            <a:off x="247068" y="10339640"/>
            <a:ext cx="13157781" cy="1014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spAutoFit/>
          </a:bodyPr>
          <a:lstStyle/>
          <a:p>
            <a:r>
              <a:rPr lang="en-GB" sz="3957" dirty="0"/>
              <a:t>*Device: Nvidia GeForce GTX 3090 GPU with 24 GB of VRAM</a:t>
            </a:r>
            <a:endParaRPr sz="3957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92843" y="12092"/>
            <a:ext cx="871855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65" dirty="0"/>
              <a:t>Pre-training</a:t>
            </a:r>
            <a:r>
              <a:rPr spc="-20" dirty="0"/>
              <a:t> </a:t>
            </a:r>
            <a:r>
              <a:rPr spc="155" dirty="0"/>
              <a:t>is</a:t>
            </a:r>
            <a:r>
              <a:rPr spc="-15" dirty="0"/>
              <a:t> </a:t>
            </a:r>
            <a:r>
              <a:rPr spc="40" dirty="0"/>
              <a:t>here!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5181" y="1480155"/>
            <a:ext cx="13913733" cy="83482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92843" y="12092"/>
            <a:ext cx="871855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65" dirty="0"/>
              <a:t>Pre-training</a:t>
            </a:r>
            <a:r>
              <a:rPr spc="-20" dirty="0"/>
              <a:t> </a:t>
            </a:r>
            <a:r>
              <a:rPr spc="155" dirty="0"/>
              <a:t>is</a:t>
            </a:r>
            <a:r>
              <a:rPr spc="-15" dirty="0"/>
              <a:t> </a:t>
            </a:r>
            <a:r>
              <a:rPr spc="40" dirty="0"/>
              <a:t>here!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7316" y="4199922"/>
            <a:ext cx="15549467" cy="52228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867" y="1383486"/>
            <a:ext cx="18554364" cy="207845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35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0" y="2658516"/>
            <a:ext cx="12135439" cy="55149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488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10" dirty="0">
                <a:latin typeface="Arial"/>
                <a:cs typeface="Arial"/>
              </a:rPr>
              <a:t>"NLP's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65" dirty="0">
                <a:latin typeface="Arial"/>
                <a:cs typeface="Arial"/>
              </a:rPr>
              <a:t>ImageNet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Moment":</a:t>
            </a:r>
            <a:r>
              <a:rPr sz="3950" spc="-15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ELMO</a:t>
            </a:r>
            <a:r>
              <a:rPr lang="en-US" sz="3950" spc="70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/</a:t>
            </a:r>
            <a:r>
              <a:rPr lang="en-US" sz="3950" spc="70" dirty="0">
                <a:latin typeface="Arial"/>
                <a:cs typeface="Arial"/>
              </a:rPr>
              <a:t> </a:t>
            </a:r>
            <a:r>
              <a:rPr sz="3950" spc="70" dirty="0" err="1">
                <a:latin typeface="Arial"/>
                <a:cs typeface="Arial"/>
              </a:rPr>
              <a:t>ULMFit</a:t>
            </a:r>
            <a:endParaRPr sz="3950" dirty="0">
              <a:latin typeface="Arial"/>
              <a:cs typeface="Arial"/>
            </a:endParaRPr>
          </a:p>
          <a:p>
            <a:pPr marL="535940" indent="-523875">
              <a:lnSpc>
                <a:spcPct val="100000"/>
              </a:lnSpc>
              <a:spcBef>
                <a:spcPts val="484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b="1" spc="-35" dirty="0">
                <a:latin typeface="Arial"/>
                <a:cs typeface="Arial"/>
              </a:rPr>
              <a:t>Transformers</a:t>
            </a:r>
            <a:endParaRPr sz="3950" b="1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40" dirty="0">
                <a:latin typeface="Arial"/>
                <a:cs typeface="Arial"/>
              </a:rPr>
              <a:t>Attention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in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detail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-190" dirty="0">
                <a:latin typeface="Arial"/>
                <a:cs typeface="Arial"/>
              </a:rPr>
              <a:t>BERT,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-95" dirty="0">
                <a:latin typeface="Arial"/>
                <a:cs typeface="Arial"/>
              </a:rPr>
              <a:t>GPT-2,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lang="en-US" sz="3950" spc="-5" dirty="0">
                <a:latin typeface="Arial"/>
                <a:cs typeface="Arial"/>
              </a:rPr>
              <a:t>GPT-3, </a:t>
            </a:r>
            <a:r>
              <a:rPr sz="3950" spc="-75" dirty="0" err="1">
                <a:latin typeface="Arial"/>
                <a:cs typeface="Arial"/>
              </a:rPr>
              <a:t>DistillBERT</a:t>
            </a:r>
            <a:r>
              <a:rPr sz="3950" spc="-75" dirty="0">
                <a:latin typeface="Arial"/>
                <a:cs typeface="Arial"/>
              </a:rPr>
              <a:t>,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70" dirty="0">
                <a:latin typeface="Arial"/>
                <a:cs typeface="Arial"/>
              </a:rPr>
              <a:t>T5</a:t>
            </a:r>
            <a:endParaRPr lang="en-US" sz="3950" spc="-7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lang="en-GB" sz="3950" spc="-70" dirty="0" err="1">
                <a:latin typeface="Arial"/>
                <a:cs typeface="Arial"/>
              </a:rPr>
              <a:t>ViT</a:t>
            </a:r>
            <a:r>
              <a:rPr lang="en-GB" sz="3950" spc="-70" dirty="0">
                <a:latin typeface="Arial"/>
                <a:cs typeface="Arial"/>
              </a:rPr>
              <a:t>, DINO, </a:t>
            </a:r>
            <a:r>
              <a:rPr lang="en-GB" sz="3950" spc="-70" dirty="0" err="1">
                <a:latin typeface="Arial"/>
                <a:cs typeface="Arial"/>
              </a:rPr>
              <a:t>CvT</a:t>
            </a:r>
            <a:r>
              <a:rPr lang="en-GB" sz="3950" spc="-70" dirty="0">
                <a:latin typeface="Arial"/>
                <a:cs typeface="Arial"/>
              </a:rPr>
              <a:t>, </a:t>
            </a:r>
            <a:r>
              <a:rPr lang="en-GB" sz="3950" spc="-70" dirty="0" err="1">
                <a:latin typeface="Arial"/>
                <a:cs typeface="Arial"/>
              </a:rPr>
              <a:t>CyTran</a:t>
            </a:r>
            <a:endParaRPr lang="en-GB" sz="39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163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42861" y="12092"/>
            <a:ext cx="921893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50" dirty="0"/>
              <a:t>Rise</a:t>
            </a:r>
            <a:r>
              <a:rPr spc="-10" dirty="0"/>
              <a:t> </a:t>
            </a:r>
            <a:r>
              <a:rPr spc="295" dirty="0"/>
              <a:t>of</a:t>
            </a:r>
            <a:r>
              <a:rPr spc="-5" dirty="0"/>
              <a:t> </a:t>
            </a:r>
            <a:r>
              <a:rPr spc="85" dirty="0"/>
              <a:t>Transformers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77316" y="4199922"/>
            <a:ext cx="15549880" cy="5222875"/>
            <a:chOff x="2277316" y="4199922"/>
            <a:chExt cx="15549880" cy="52228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7316" y="4199922"/>
              <a:ext cx="15549467" cy="52228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072675" y="6521542"/>
              <a:ext cx="1945005" cy="607695"/>
            </a:xfrm>
            <a:custGeom>
              <a:avLst/>
              <a:gdLst/>
              <a:ahLst/>
              <a:cxnLst/>
              <a:rect l="l" t="t" r="r" b="b"/>
              <a:pathLst>
                <a:path w="1945004" h="607695">
                  <a:moveTo>
                    <a:pt x="294935" y="0"/>
                  </a:moveTo>
                  <a:lnTo>
                    <a:pt x="1649859" y="0"/>
                  </a:lnTo>
                  <a:lnTo>
                    <a:pt x="1708550" y="225"/>
                  </a:lnTo>
                  <a:lnTo>
                    <a:pt x="1755881" y="1806"/>
                  </a:lnTo>
                  <a:lnTo>
                    <a:pt x="1822956" y="14453"/>
                  </a:lnTo>
                  <a:lnTo>
                    <a:pt x="1858235" y="31877"/>
                  </a:lnTo>
                  <a:lnTo>
                    <a:pt x="1888552" y="56242"/>
                  </a:lnTo>
                  <a:lnTo>
                    <a:pt x="1912917" y="86559"/>
                  </a:lnTo>
                  <a:lnTo>
                    <a:pt x="1930341" y="121838"/>
                  </a:lnTo>
                  <a:lnTo>
                    <a:pt x="1942987" y="188913"/>
                  </a:lnTo>
                  <a:lnTo>
                    <a:pt x="1944568" y="236244"/>
                  </a:lnTo>
                  <a:lnTo>
                    <a:pt x="1944794" y="294935"/>
                  </a:lnTo>
                  <a:lnTo>
                    <a:pt x="1944794" y="312564"/>
                  </a:lnTo>
                  <a:lnTo>
                    <a:pt x="1944568" y="371254"/>
                  </a:lnTo>
                  <a:lnTo>
                    <a:pt x="1942987" y="418586"/>
                  </a:lnTo>
                  <a:lnTo>
                    <a:pt x="1930341" y="485661"/>
                  </a:lnTo>
                  <a:lnTo>
                    <a:pt x="1912917" y="520940"/>
                  </a:lnTo>
                  <a:lnTo>
                    <a:pt x="1888552" y="551257"/>
                  </a:lnTo>
                  <a:lnTo>
                    <a:pt x="1858235" y="575622"/>
                  </a:lnTo>
                  <a:lnTo>
                    <a:pt x="1822956" y="593046"/>
                  </a:lnTo>
                  <a:lnTo>
                    <a:pt x="1755881" y="605692"/>
                  </a:lnTo>
                  <a:lnTo>
                    <a:pt x="1708550" y="607273"/>
                  </a:lnTo>
                  <a:lnTo>
                    <a:pt x="1649859" y="607499"/>
                  </a:lnTo>
                  <a:lnTo>
                    <a:pt x="294935" y="607499"/>
                  </a:lnTo>
                  <a:lnTo>
                    <a:pt x="236244" y="607273"/>
                  </a:lnTo>
                  <a:lnTo>
                    <a:pt x="188913" y="605692"/>
                  </a:lnTo>
                  <a:lnTo>
                    <a:pt x="121838" y="593046"/>
                  </a:lnTo>
                  <a:lnTo>
                    <a:pt x="86559" y="575622"/>
                  </a:lnTo>
                  <a:lnTo>
                    <a:pt x="56242" y="551257"/>
                  </a:lnTo>
                  <a:lnTo>
                    <a:pt x="31877" y="520940"/>
                  </a:lnTo>
                  <a:lnTo>
                    <a:pt x="14453" y="485661"/>
                  </a:lnTo>
                  <a:lnTo>
                    <a:pt x="1806" y="418586"/>
                  </a:lnTo>
                  <a:lnTo>
                    <a:pt x="225" y="371254"/>
                  </a:lnTo>
                  <a:lnTo>
                    <a:pt x="0" y="312564"/>
                  </a:lnTo>
                  <a:lnTo>
                    <a:pt x="0" y="294935"/>
                  </a:lnTo>
                  <a:lnTo>
                    <a:pt x="225" y="236244"/>
                  </a:lnTo>
                  <a:lnTo>
                    <a:pt x="1806" y="188913"/>
                  </a:lnTo>
                  <a:lnTo>
                    <a:pt x="14453" y="121838"/>
                  </a:lnTo>
                  <a:lnTo>
                    <a:pt x="31877" y="86559"/>
                  </a:lnTo>
                  <a:lnTo>
                    <a:pt x="56242" y="56242"/>
                  </a:lnTo>
                  <a:lnTo>
                    <a:pt x="86559" y="31877"/>
                  </a:lnTo>
                  <a:lnTo>
                    <a:pt x="121838" y="14453"/>
                  </a:lnTo>
                  <a:lnTo>
                    <a:pt x="188913" y="1806"/>
                  </a:lnTo>
                  <a:lnTo>
                    <a:pt x="236244" y="225"/>
                  </a:lnTo>
                  <a:lnTo>
                    <a:pt x="294935" y="0"/>
                  </a:lnTo>
                  <a:close/>
                </a:path>
              </a:pathLst>
            </a:custGeom>
            <a:ln w="62825">
              <a:solidFill>
                <a:srgbClr val="EE2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1169" y="7155940"/>
              <a:ext cx="1744345" cy="607695"/>
            </a:xfrm>
            <a:custGeom>
              <a:avLst/>
              <a:gdLst/>
              <a:ahLst/>
              <a:cxnLst/>
              <a:rect l="l" t="t" r="r" b="b"/>
              <a:pathLst>
                <a:path w="1744345" h="607695">
                  <a:moveTo>
                    <a:pt x="294935" y="0"/>
                  </a:moveTo>
                  <a:lnTo>
                    <a:pt x="1449062" y="0"/>
                  </a:lnTo>
                  <a:lnTo>
                    <a:pt x="1507753" y="225"/>
                  </a:lnTo>
                  <a:lnTo>
                    <a:pt x="1555084" y="1806"/>
                  </a:lnTo>
                  <a:lnTo>
                    <a:pt x="1622160" y="14453"/>
                  </a:lnTo>
                  <a:lnTo>
                    <a:pt x="1657438" y="31877"/>
                  </a:lnTo>
                  <a:lnTo>
                    <a:pt x="1687755" y="56242"/>
                  </a:lnTo>
                  <a:lnTo>
                    <a:pt x="1712121" y="86559"/>
                  </a:lnTo>
                  <a:lnTo>
                    <a:pt x="1729545" y="121838"/>
                  </a:lnTo>
                  <a:lnTo>
                    <a:pt x="1742191" y="188913"/>
                  </a:lnTo>
                  <a:lnTo>
                    <a:pt x="1743772" y="236244"/>
                  </a:lnTo>
                  <a:lnTo>
                    <a:pt x="1743998" y="294935"/>
                  </a:lnTo>
                  <a:lnTo>
                    <a:pt x="1743998" y="312564"/>
                  </a:lnTo>
                  <a:lnTo>
                    <a:pt x="1743772" y="371254"/>
                  </a:lnTo>
                  <a:lnTo>
                    <a:pt x="1742191" y="418586"/>
                  </a:lnTo>
                  <a:lnTo>
                    <a:pt x="1729545" y="485661"/>
                  </a:lnTo>
                  <a:lnTo>
                    <a:pt x="1712121" y="520940"/>
                  </a:lnTo>
                  <a:lnTo>
                    <a:pt x="1687755" y="551257"/>
                  </a:lnTo>
                  <a:lnTo>
                    <a:pt x="1657438" y="575622"/>
                  </a:lnTo>
                  <a:lnTo>
                    <a:pt x="1622160" y="593046"/>
                  </a:lnTo>
                  <a:lnTo>
                    <a:pt x="1555084" y="605692"/>
                  </a:lnTo>
                  <a:lnTo>
                    <a:pt x="1507753" y="607273"/>
                  </a:lnTo>
                  <a:lnTo>
                    <a:pt x="1449062" y="607499"/>
                  </a:lnTo>
                  <a:lnTo>
                    <a:pt x="294935" y="607499"/>
                  </a:lnTo>
                  <a:lnTo>
                    <a:pt x="236244" y="607273"/>
                  </a:lnTo>
                  <a:lnTo>
                    <a:pt x="188913" y="605692"/>
                  </a:lnTo>
                  <a:lnTo>
                    <a:pt x="121838" y="593046"/>
                  </a:lnTo>
                  <a:lnTo>
                    <a:pt x="86559" y="575622"/>
                  </a:lnTo>
                  <a:lnTo>
                    <a:pt x="56242" y="551257"/>
                  </a:lnTo>
                  <a:lnTo>
                    <a:pt x="31877" y="520940"/>
                  </a:lnTo>
                  <a:lnTo>
                    <a:pt x="14453" y="485661"/>
                  </a:lnTo>
                  <a:lnTo>
                    <a:pt x="1806" y="418586"/>
                  </a:lnTo>
                  <a:lnTo>
                    <a:pt x="225" y="371254"/>
                  </a:lnTo>
                  <a:lnTo>
                    <a:pt x="0" y="312564"/>
                  </a:lnTo>
                  <a:lnTo>
                    <a:pt x="0" y="294935"/>
                  </a:lnTo>
                  <a:lnTo>
                    <a:pt x="225" y="236244"/>
                  </a:lnTo>
                  <a:lnTo>
                    <a:pt x="1806" y="188913"/>
                  </a:lnTo>
                  <a:lnTo>
                    <a:pt x="14453" y="121838"/>
                  </a:lnTo>
                  <a:lnTo>
                    <a:pt x="31877" y="86559"/>
                  </a:lnTo>
                  <a:lnTo>
                    <a:pt x="56242" y="56242"/>
                  </a:lnTo>
                  <a:lnTo>
                    <a:pt x="86559" y="31877"/>
                  </a:lnTo>
                  <a:lnTo>
                    <a:pt x="121838" y="14453"/>
                  </a:lnTo>
                  <a:lnTo>
                    <a:pt x="188913" y="1806"/>
                  </a:lnTo>
                  <a:lnTo>
                    <a:pt x="236244" y="225"/>
                  </a:lnTo>
                  <a:lnTo>
                    <a:pt x="294935" y="0"/>
                  </a:lnTo>
                  <a:close/>
                </a:path>
              </a:pathLst>
            </a:custGeom>
            <a:ln w="62825">
              <a:solidFill>
                <a:srgbClr val="EE2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01169" y="8191241"/>
              <a:ext cx="1744345" cy="607695"/>
            </a:xfrm>
            <a:custGeom>
              <a:avLst/>
              <a:gdLst/>
              <a:ahLst/>
              <a:cxnLst/>
              <a:rect l="l" t="t" r="r" b="b"/>
              <a:pathLst>
                <a:path w="1744345" h="607695">
                  <a:moveTo>
                    <a:pt x="294935" y="0"/>
                  </a:moveTo>
                  <a:lnTo>
                    <a:pt x="1449062" y="0"/>
                  </a:lnTo>
                  <a:lnTo>
                    <a:pt x="1507753" y="225"/>
                  </a:lnTo>
                  <a:lnTo>
                    <a:pt x="1555084" y="1806"/>
                  </a:lnTo>
                  <a:lnTo>
                    <a:pt x="1622160" y="14453"/>
                  </a:lnTo>
                  <a:lnTo>
                    <a:pt x="1657438" y="31877"/>
                  </a:lnTo>
                  <a:lnTo>
                    <a:pt x="1687755" y="56242"/>
                  </a:lnTo>
                  <a:lnTo>
                    <a:pt x="1712121" y="86559"/>
                  </a:lnTo>
                  <a:lnTo>
                    <a:pt x="1729545" y="121838"/>
                  </a:lnTo>
                  <a:lnTo>
                    <a:pt x="1742191" y="188913"/>
                  </a:lnTo>
                  <a:lnTo>
                    <a:pt x="1743772" y="236244"/>
                  </a:lnTo>
                  <a:lnTo>
                    <a:pt x="1743998" y="294935"/>
                  </a:lnTo>
                  <a:lnTo>
                    <a:pt x="1743998" y="312564"/>
                  </a:lnTo>
                  <a:lnTo>
                    <a:pt x="1743772" y="371254"/>
                  </a:lnTo>
                  <a:lnTo>
                    <a:pt x="1742191" y="418586"/>
                  </a:lnTo>
                  <a:lnTo>
                    <a:pt x="1729545" y="485661"/>
                  </a:lnTo>
                  <a:lnTo>
                    <a:pt x="1712121" y="520940"/>
                  </a:lnTo>
                  <a:lnTo>
                    <a:pt x="1687755" y="551257"/>
                  </a:lnTo>
                  <a:lnTo>
                    <a:pt x="1657438" y="575622"/>
                  </a:lnTo>
                  <a:lnTo>
                    <a:pt x="1622160" y="593046"/>
                  </a:lnTo>
                  <a:lnTo>
                    <a:pt x="1555084" y="605692"/>
                  </a:lnTo>
                  <a:lnTo>
                    <a:pt x="1507753" y="607273"/>
                  </a:lnTo>
                  <a:lnTo>
                    <a:pt x="1449062" y="607499"/>
                  </a:lnTo>
                  <a:lnTo>
                    <a:pt x="294935" y="607499"/>
                  </a:lnTo>
                  <a:lnTo>
                    <a:pt x="236244" y="607273"/>
                  </a:lnTo>
                  <a:lnTo>
                    <a:pt x="188913" y="605692"/>
                  </a:lnTo>
                  <a:lnTo>
                    <a:pt x="121838" y="593046"/>
                  </a:lnTo>
                  <a:lnTo>
                    <a:pt x="86559" y="575622"/>
                  </a:lnTo>
                  <a:lnTo>
                    <a:pt x="56242" y="551257"/>
                  </a:lnTo>
                  <a:lnTo>
                    <a:pt x="31877" y="520940"/>
                  </a:lnTo>
                  <a:lnTo>
                    <a:pt x="14453" y="485661"/>
                  </a:lnTo>
                  <a:lnTo>
                    <a:pt x="1806" y="418586"/>
                  </a:lnTo>
                  <a:lnTo>
                    <a:pt x="225" y="371254"/>
                  </a:lnTo>
                  <a:lnTo>
                    <a:pt x="0" y="312564"/>
                  </a:lnTo>
                  <a:lnTo>
                    <a:pt x="0" y="294935"/>
                  </a:lnTo>
                  <a:lnTo>
                    <a:pt x="225" y="236244"/>
                  </a:lnTo>
                  <a:lnTo>
                    <a:pt x="1806" y="188913"/>
                  </a:lnTo>
                  <a:lnTo>
                    <a:pt x="14453" y="121838"/>
                  </a:lnTo>
                  <a:lnTo>
                    <a:pt x="31877" y="86559"/>
                  </a:lnTo>
                  <a:lnTo>
                    <a:pt x="56242" y="56242"/>
                  </a:lnTo>
                  <a:lnTo>
                    <a:pt x="86559" y="31877"/>
                  </a:lnTo>
                  <a:lnTo>
                    <a:pt x="121838" y="14453"/>
                  </a:lnTo>
                  <a:lnTo>
                    <a:pt x="188913" y="1806"/>
                  </a:lnTo>
                  <a:lnTo>
                    <a:pt x="236244" y="225"/>
                  </a:lnTo>
                  <a:lnTo>
                    <a:pt x="294935" y="0"/>
                  </a:lnTo>
                  <a:close/>
                </a:path>
              </a:pathLst>
            </a:custGeom>
            <a:ln w="62825">
              <a:solidFill>
                <a:srgbClr val="EE2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867" y="1383486"/>
            <a:ext cx="18554364" cy="20784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42861" y="12092"/>
            <a:ext cx="921893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50" dirty="0"/>
              <a:t>Rise</a:t>
            </a:r>
            <a:r>
              <a:rPr spc="-10" dirty="0"/>
              <a:t> </a:t>
            </a:r>
            <a:r>
              <a:rPr spc="295" dirty="0"/>
              <a:t>of</a:t>
            </a:r>
            <a:r>
              <a:rPr spc="-5" dirty="0"/>
              <a:t> </a:t>
            </a:r>
            <a:r>
              <a:rPr spc="85" dirty="0"/>
              <a:t>Transformers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74867" y="1383486"/>
            <a:ext cx="18554700" cy="8056245"/>
            <a:chOff x="774867" y="1383486"/>
            <a:chExt cx="18554700" cy="80562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7316" y="4199922"/>
              <a:ext cx="15549467" cy="52228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072675" y="6521542"/>
              <a:ext cx="1945005" cy="607695"/>
            </a:xfrm>
            <a:custGeom>
              <a:avLst/>
              <a:gdLst/>
              <a:ahLst/>
              <a:cxnLst/>
              <a:rect l="l" t="t" r="r" b="b"/>
              <a:pathLst>
                <a:path w="1945004" h="607695">
                  <a:moveTo>
                    <a:pt x="294935" y="0"/>
                  </a:moveTo>
                  <a:lnTo>
                    <a:pt x="1649859" y="0"/>
                  </a:lnTo>
                  <a:lnTo>
                    <a:pt x="1708550" y="225"/>
                  </a:lnTo>
                  <a:lnTo>
                    <a:pt x="1755881" y="1806"/>
                  </a:lnTo>
                  <a:lnTo>
                    <a:pt x="1822956" y="14453"/>
                  </a:lnTo>
                  <a:lnTo>
                    <a:pt x="1858235" y="31877"/>
                  </a:lnTo>
                  <a:lnTo>
                    <a:pt x="1888552" y="56242"/>
                  </a:lnTo>
                  <a:lnTo>
                    <a:pt x="1912917" y="86559"/>
                  </a:lnTo>
                  <a:lnTo>
                    <a:pt x="1930341" y="121838"/>
                  </a:lnTo>
                  <a:lnTo>
                    <a:pt x="1942987" y="188913"/>
                  </a:lnTo>
                  <a:lnTo>
                    <a:pt x="1944568" y="236244"/>
                  </a:lnTo>
                  <a:lnTo>
                    <a:pt x="1944794" y="294935"/>
                  </a:lnTo>
                  <a:lnTo>
                    <a:pt x="1944794" y="312564"/>
                  </a:lnTo>
                  <a:lnTo>
                    <a:pt x="1944568" y="371254"/>
                  </a:lnTo>
                  <a:lnTo>
                    <a:pt x="1942987" y="418586"/>
                  </a:lnTo>
                  <a:lnTo>
                    <a:pt x="1930341" y="485661"/>
                  </a:lnTo>
                  <a:lnTo>
                    <a:pt x="1912917" y="520940"/>
                  </a:lnTo>
                  <a:lnTo>
                    <a:pt x="1888552" y="551257"/>
                  </a:lnTo>
                  <a:lnTo>
                    <a:pt x="1858235" y="575622"/>
                  </a:lnTo>
                  <a:lnTo>
                    <a:pt x="1822956" y="593046"/>
                  </a:lnTo>
                  <a:lnTo>
                    <a:pt x="1755881" y="605692"/>
                  </a:lnTo>
                  <a:lnTo>
                    <a:pt x="1708550" y="607273"/>
                  </a:lnTo>
                  <a:lnTo>
                    <a:pt x="1649859" y="607499"/>
                  </a:lnTo>
                  <a:lnTo>
                    <a:pt x="294935" y="607499"/>
                  </a:lnTo>
                  <a:lnTo>
                    <a:pt x="236244" y="607273"/>
                  </a:lnTo>
                  <a:lnTo>
                    <a:pt x="188913" y="605692"/>
                  </a:lnTo>
                  <a:lnTo>
                    <a:pt x="121838" y="593046"/>
                  </a:lnTo>
                  <a:lnTo>
                    <a:pt x="86559" y="575622"/>
                  </a:lnTo>
                  <a:lnTo>
                    <a:pt x="56242" y="551257"/>
                  </a:lnTo>
                  <a:lnTo>
                    <a:pt x="31877" y="520940"/>
                  </a:lnTo>
                  <a:lnTo>
                    <a:pt x="14453" y="485661"/>
                  </a:lnTo>
                  <a:lnTo>
                    <a:pt x="1806" y="418586"/>
                  </a:lnTo>
                  <a:lnTo>
                    <a:pt x="225" y="371254"/>
                  </a:lnTo>
                  <a:lnTo>
                    <a:pt x="0" y="312564"/>
                  </a:lnTo>
                  <a:lnTo>
                    <a:pt x="0" y="294935"/>
                  </a:lnTo>
                  <a:lnTo>
                    <a:pt x="225" y="236244"/>
                  </a:lnTo>
                  <a:lnTo>
                    <a:pt x="1806" y="188913"/>
                  </a:lnTo>
                  <a:lnTo>
                    <a:pt x="14453" y="121838"/>
                  </a:lnTo>
                  <a:lnTo>
                    <a:pt x="31877" y="86559"/>
                  </a:lnTo>
                  <a:lnTo>
                    <a:pt x="56242" y="56242"/>
                  </a:lnTo>
                  <a:lnTo>
                    <a:pt x="86559" y="31877"/>
                  </a:lnTo>
                  <a:lnTo>
                    <a:pt x="121838" y="14453"/>
                  </a:lnTo>
                  <a:lnTo>
                    <a:pt x="188913" y="1806"/>
                  </a:lnTo>
                  <a:lnTo>
                    <a:pt x="236244" y="225"/>
                  </a:lnTo>
                  <a:lnTo>
                    <a:pt x="294935" y="0"/>
                  </a:lnTo>
                  <a:close/>
                </a:path>
              </a:pathLst>
            </a:custGeom>
            <a:ln w="62825">
              <a:solidFill>
                <a:srgbClr val="EE2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1169" y="7155940"/>
              <a:ext cx="1744345" cy="607695"/>
            </a:xfrm>
            <a:custGeom>
              <a:avLst/>
              <a:gdLst/>
              <a:ahLst/>
              <a:cxnLst/>
              <a:rect l="l" t="t" r="r" b="b"/>
              <a:pathLst>
                <a:path w="1744345" h="607695">
                  <a:moveTo>
                    <a:pt x="294935" y="0"/>
                  </a:moveTo>
                  <a:lnTo>
                    <a:pt x="1449062" y="0"/>
                  </a:lnTo>
                  <a:lnTo>
                    <a:pt x="1507753" y="225"/>
                  </a:lnTo>
                  <a:lnTo>
                    <a:pt x="1555084" y="1806"/>
                  </a:lnTo>
                  <a:lnTo>
                    <a:pt x="1622160" y="14453"/>
                  </a:lnTo>
                  <a:lnTo>
                    <a:pt x="1657438" y="31877"/>
                  </a:lnTo>
                  <a:lnTo>
                    <a:pt x="1687755" y="56242"/>
                  </a:lnTo>
                  <a:lnTo>
                    <a:pt x="1712121" y="86559"/>
                  </a:lnTo>
                  <a:lnTo>
                    <a:pt x="1729545" y="121838"/>
                  </a:lnTo>
                  <a:lnTo>
                    <a:pt x="1742191" y="188913"/>
                  </a:lnTo>
                  <a:lnTo>
                    <a:pt x="1743772" y="236244"/>
                  </a:lnTo>
                  <a:lnTo>
                    <a:pt x="1743998" y="294935"/>
                  </a:lnTo>
                  <a:lnTo>
                    <a:pt x="1743998" y="312564"/>
                  </a:lnTo>
                  <a:lnTo>
                    <a:pt x="1743772" y="371254"/>
                  </a:lnTo>
                  <a:lnTo>
                    <a:pt x="1742191" y="418586"/>
                  </a:lnTo>
                  <a:lnTo>
                    <a:pt x="1729545" y="485661"/>
                  </a:lnTo>
                  <a:lnTo>
                    <a:pt x="1712121" y="520940"/>
                  </a:lnTo>
                  <a:lnTo>
                    <a:pt x="1687755" y="551257"/>
                  </a:lnTo>
                  <a:lnTo>
                    <a:pt x="1657438" y="575622"/>
                  </a:lnTo>
                  <a:lnTo>
                    <a:pt x="1622160" y="593046"/>
                  </a:lnTo>
                  <a:lnTo>
                    <a:pt x="1555084" y="605692"/>
                  </a:lnTo>
                  <a:lnTo>
                    <a:pt x="1507753" y="607273"/>
                  </a:lnTo>
                  <a:lnTo>
                    <a:pt x="1449062" y="607499"/>
                  </a:lnTo>
                  <a:lnTo>
                    <a:pt x="294935" y="607499"/>
                  </a:lnTo>
                  <a:lnTo>
                    <a:pt x="236244" y="607273"/>
                  </a:lnTo>
                  <a:lnTo>
                    <a:pt x="188913" y="605692"/>
                  </a:lnTo>
                  <a:lnTo>
                    <a:pt x="121838" y="593046"/>
                  </a:lnTo>
                  <a:lnTo>
                    <a:pt x="86559" y="575622"/>
                  </a:lnTo>
                  <a:lnTo>
                    <a:pt x="56242" y="551257"/>
                  </a:lnTo>
                  <a:lnTo>
                    <a:pt x="31877" y="520940"/>
                  </a:lnTo>
                  <a:lnTo>
                    <a:pt x="14453" y="485661"/>
                  </a:lnTo>
                  <a:lnTo>
                    <a:pt x="1806" y="418586"/>
                  </a:lnTo>
                  <a:lnTo>
                    <a:pt x="225" y="371254"/>
                  </a:lnTo>
                  <a:lnTo>
                    <a:pt x="0" y="312564"/>
                  </a:lnTo>
                  <a:lnTo>
                    <a:pt x="0" y="294935"/>
                  </a:lnTo>
                  <a:lnTo>
                    <a:pt x="225" y="236244"/>
                  </a:lnTo>
                  <a:lnTo>
                    <a:pt x="1806" y="188913"/>
                  </a:lnTo>
                  <a:lnTo>
                    <a:pt x="14453" y="121838"/>
                  </a:lnTo>
                  <a:lnTo>
                    <a:pt x="31877" y="86559"/>
                  </a:lnTo>
                  <a:lnTo>
                    <a:pt x="56242" y="56242"/>
                  </a:lnTo>
                  <a:lnTo>
                    <a:pt x="86559" y="31877"/>
                  </a:lnTo>
                  <a:lnTo>
                    <a:pt x="121838" y="14453"/>
                  </a:lnTo>
                  <a:lnTo>
                    <a:pt x="188913" y="1806"/>
                  </a:lnTo>
                  <a:lnTo>
                    <a:pt x="236244" y="225"/>
                  </a:lnTo>
                  <a:lnTo>
                    <a:pt x="294935" y="0"/>
                  </a:lnTo>
                  <a:close/>
                </a:path>
              </a:pathLst>
            </a:custGeom>
            <a:ln w="62825">
              <a:solidFill>
                <a:srgbClr val="EE2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01169" y="8191242"/>
              <a:ext cx="1744345" cy="607695"/>
            </a:xfrm>
            <a:custGeom>
              <a:avLst/>
              <a:gdLst/>
              <a:ahLst/>
              <a:cxnLst/>
              <a:rect l="l" t="t" r="r" b="b"/>
              <a:pathLst>
                <a:path w="1744345" h="607695">
                  <a:moveTo>
                    <a:pt x="294935" y="0"/>
                  </a:moveTo>
                  <a:lnTo>
                    <a:pt x="1449062" y="0"/>
                  </a:lnTo>
                  <a:lnTo>
                    <a:pt x="1507753" y="225"/>
                  </a:lnTo>
                  <a:lnTo>
                    <a:pt x="1555084" y="1806"/>
                  </a:lnTo>
                  <a:lnTo>
                    <a:pt x="1622160" y="14453"/>
                  </a:lnTo>
                  <a:lnTo>
                    <a:pt x="1657438" y="31877"/>
                  </a:lnTo>
                  <a:lnTo>
                    <a:pt x="1687755" y="56242"/>
                  </a:lnTo>
                  <a:lnTo>
                    <a:pt x="1712121" y="86559"/>
                  </a:lnTo>
                  <a:lnTo>
                    <a:pt x="1729545" y="121838"/>
                  </a:lnTo>
                  <a:lnTo>
                    <a:pt x="1742191" y="188913"/>
                  </a:lnTo>
                  <a:lnTo>
                    <a:pt x="1743772" y="236244"/>
                  </a:lnTo>
                  <a:lnTo>
                    <a:pt x="1743998" y="294935"/>
                  </a:lnTo>
                  <a:lnTo>
                    <a:pt x="1743998" y="312564"/>
                  </a:lnTo>
                  <a:lnTo>
                    <a:pt x="1743772" y="371254"/>
                  </a:lnTo>
                  <a:lnTo>
                    <a:pt x="1742191" y="418586"/>
                  </a:lnTo>
                  <a:lnTo>
                    <a:pt x="1729545" y="485661"/>
                  </a:lnTo>
                  <a:lnTo>
                    <a:pt x="1712121" y="520940"/>
                  </a:lnTo>
                  <a:lnTo>
                    <a:pt x="1687755" y="551257"/>
                  </a:lnTo>
                  <a:lnTo>
                    <a:pt x="1657438" y="575622"/>
                  </a:lnTo>
                  <a:lnTo>
                    <a:pt x="1622160" y="593046"/>
                  </a:lnTo>
                  <a:lnTo>
                    <a:pt x="1555084" y="605692"/>
                  </a:lnTo>
                  <a:lnTo>
                    <a:pt x="1507753" y="607273"/>
                  </a:lnTo>
                  <a:lnTo>
                    <a:pt x="1449062" y="607499"/>
                  </a:lnTo>
                  <a:lnTo>
                    <a:pt x="294935" y="607499"/>
                  </a:lnTo>
                  <a:lnTo>
                    <a:pt x="236244" y="607273"/>
                  </a:lnTo>
                  <a:lnTo>
                    <a:pt x="188913" y="605692"/>
                  </a:lnTo>
                  <a:lnTo>
                    <a:pt x="121838" y="593046"/>
                  </a:lnTo>
                  <a:lnTo>
                    <a:pt x="86559" y="575622"/>
                  </a:lnTo>
                  <a:lnTo>
                    <a:pt x="56242" y="551257"/>
                  </a:lnTo>
                  <a:lnTo>
                    <a:pt x="31877" y="520940"/>
                  </a:lnTo>
                  <a:lnTo>
                    <a:pt x="14453" y="485661"/>
                  </a:lnTo>
                  <a:lnTo>
                    <a:pt x="1806" y="418586"/>
                  </a:lnTo>
                  <a:lnTo>
                    <a:pt x="225" y="371254"/>
                  </a:lnTo>
                  <a:lnTo>
                    <a:pt x="0" y="312564"/>
                  </a:lnTo>
                  <a:lnTo>
                    <a:pt x="0" y="294935"/>
                  </a:lnTo>
                  <a:lnTo>
                    <a:pt x="225" y="236244"/>
                  </a:lnTo>
                  <a:lnTo>
                    <a:pt x="1806" y="188913"/>
                  </a:lnTo>
                  <a:lnTo>
                    <a:pt x="14453" y="121838"/>
                  </a:lnTo>
                  <a:lnTo>
                    <a:pt x="31877" y="86559"/>
                  </a:lnTo>
                  <a:lnTo>
                    <a:pt x="56242" y="56242"/>
                  </a:lnTo>
                  <a:lnTo>
                    <a:pt x="86559" y="31877"/>
                  </a:lnTo>
                  <a:lnTo>
                    <a:pt x="121838" y="14453"/>
                  </a:lnTo>
                  <a:lnTo>
                    <a:pt x="188913" y="1806"/>
                  </a:lnTo>
                  <a:lnTo>
                    <a:pt x="236244" y="225"/>
                  </a:lnTo>
                  <a:lnTo>
                    <a:pt x="294935" y="0"/>
                  </a:lnTo>
                  <a:close/>
                </a:path>
              </a:pathLst>
            </a:custGeom>
            <a:ln w="62825">
              <a:solidFill>
                <a:srgbClr val="EE2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867" y="1383486"/>
              <a:ext cx="18554364" cy="207845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0683" y="1884759"/>
              <a:ext cx="13402733" cy="753903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350683" y="1884759"/>
              <a:ext cx="13402944" cy="7539355"/>
            </a:xfrm>
            <a:custGeom>
              <a:avLst/>
              <a:gdLst/>
              <a:ahLst/>
              <a:cxnLst/>
              <a:rect l="l" t="t" r="r" b="b"/>
              <a:pathLst>
                <a:path w="13402944" h="7539355">
                  <a:moveTo>
                    <a:pt x="0" y="0"/>
                  </a:moveTo>
                  <a:lnTo>
                    <a:pt x="13402733" y="0"/>
                  </a:lnTo>
                  <a:lnTo>
                    <a:pt x="13402733" y="7539037"/>
                  </a:lnTo>
                  <a:lnTo>
                    <a:pt x="0" y="7539037"/>
                  </a:lnTo>
                  <a:lnTo>
                    <a:pt x="0" y="0"/>
                  </a:lnTo>
                  <a:close/>
                </a:path>
              </a:pathLst>
            </a:custGeom>
            <a:ln w="31412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59289" y="435136"/>
            <a:ext cx="6876199" cy="98417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21442" y="12094"/>
            <a:ext cx="1366139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29" dirty="0"/>
              <a:t>Attention</a:t>
            </a:r>
            <a:r>
              <a:rPr spc="-5" dirty="0"/>
              <a:t> </a:t>
            </a:r>
            <a:r>
              <a:rPr spc="155" dirty="0"/>
              <a:t>is</a:t>
            </a:r>
            <a:r>
              <a:rPr dirty="0"/>
              <a:t> </a:t>
            </a:r>
            <a:r>
              <a:rPr spc="105" dirty="0"/>
              <a:t>all</a:t>
            </a:r>
            <a:r>
              <a:rPr dirty="0"/>
              <a:t> </a:t>
            </a:r>
            <a:r>
              <a:rPr spc="204" dirty="0"/>
              <a:t>you</a:t>
            </a:r>
            <a:r>
              <a:rPr dirty="0"/>
              <a:t> </a:t>
            </a:r>
            <a:r>
              <a:rPr spc="155" dirty="0"/>
              <a:t>need</a:t>
            </a:r>
            <a:r>
              <a:rPr spc="-5" dirty="0"/>
              <a:t> </a:t>
            </a:r>
            <a:r>
              <a:rPr spc="-125" dirty="0"/>
              <a:t>(2017)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21811" y="4117353"/>
            <a:ext cx="9700260" cy="30619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535940" marR="5080" indent="-523875">
              <a:lnSpc>
                <a:spcPts val="4700"/>
              </a:lnSpc>
              <a:spcBef>
                <a:spcPts val="29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30" dirty="0">
                <a:latin typeface="Arial"/>
                <a:cs typeface="Arial"/>
              </a:rPr>
              <a:t>Encoder-decoder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75" dirty="0">
                <a:latin typeface="Arial"/>
                <a:cs typeface="Arial"/>
              </a:rPr>
              <a:t>with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20" dirty="0">
                <a:latin typeface="Arial"/>
                <a:cs typeface="Arial"/>
              </a:rPr>
              <a:t>only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40" dirty="0">
                <a:latin typeface="Arial"/>
                <a:cs typeface="Arial"/>
              </a:rPr>
              <a:t>attention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and </a:t>
            </a:r>
            <a:r>
              <a:rPr sz="3950" spc="-1080" dirty="0">
                <a:latin typeface="Arial"/>
                <a:cs typeface="Arial"/>
              </a:rPr>
              <a:t> </a:t>
            </a:r>
            <a:r>
              <a:rPr sz="3950" spc="55" dirty="0">
                <a:latin typeface="Arial"/>
                <a:cs typeface="Arial"/>
              </a:rPr>
              <a:t>fully-connected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-25" dirty="0">
                <a:latin typeface="Arial"/>
                <a:cs typeface="Arial"/>
              </a:rPr>
              <a:t>layers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75" dirty="0">
                <a:latin typeface="Arial"/>
                <a:cs typeface="Arial"/>
              </a:rPr>
              <a:t>(no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-5" dirty="0">
                <a:latin typeface="Arial"/>
                <a:cs typeface="Arial"/>
              </a:rPr>
              <a:t>recurrence </a:t>
            </a:r>
            <a:r>
              <a:rPr sz="3950" spc="35" dirty="0">
                <a:latin typeface="Arial"/>
                <a:cs typeface="Arial"/>
              </a:rPr>
              <a:t>or </a:t>
            </a:r>
            <a:r>
              <a:rPr sz="3950" spc="40" dirty="0">
                <a:latin typeface="Arial"/>
                <a:cs typeface="Arial"/>
              </a:rPr>
              <a:t> </a:t>
            </a:r>
            <a:r>
              <a:rPr sz="3950" spc="15" dirty="0">
                <a:latin typeface="Arial"/>
                <a:cs typeface="Arial"/>
              </a:rPr>
              <a:t>convolutions)</a:t>
            </a:r>
            <a:endParaRPr sz="3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4050" dirty="0">
              <a:latin typeface="Arial"/>
              <a:cs typeface="Arial"/>
            </a:endParaRPr>
          </a:p>
          <a:p>
            <a:pPr marL="535940" indent="-523875">
              <a:lnSpc>
                <a:spcPct val="100000"/>
              </a:lnSpc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dirty="0">
                <a:latin typeface="Arial"/>
                <a:cs typeface="Arial"/>
              </a:rPr>
              <a:t>Set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new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180" dirty="0">
                <a:latin typeface="Arial"/>
                <a:cs typeface="Arial"/>
              </a:rPr>
              <a:t>SOTA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on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20" dirty="0">
                <a:latin typeface="Arial"/>
                <a:cs typeface="Arial"/>
              </a:rPr>
              <a:t>translation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datasets</a:t>
            </a:r>
            <a:endParaRPr sz="39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04652" y="914372"/>
            <a:ext cx="5499446" cy="945623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21442" y="12094"/>
            <a:ext cx="1366139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29" dirty="0"/>
              <a:t>Attention</a:t>
            </a:r>
            <a:r>
              <a:rPr spc="-5" dirty="0"/>
              <a:t> </a:t>
            </a:r>
            <a:r>
              <a:rPr spc="155" dirty="0"/>
              <a:t>is</a:t>
            </a:r>
            <a:r>
              <a:rPr dirty="0"/>
              <a:t> </a:t>
            </a:r>
            <a:r>
              <a:rPr spc="105" dirty="0"/>
              <a:t>all</a:t>
            </a:r>
            <a:r>
              <a:rPr dirty="0"/>
              <a:t> </a:t>
            </a:r>
            <a:r>
              <a:rPr spc="204" dirty="0"/>
              <a:t>you</a:t>
            </a:r>
            <a:r>
              <a:rPr dirty="0"/>
              <a:t> </a:t>
            </a:r>
            <a:r>
              <a:rPr spc="155" dirty="0"/>
              <a:t>need</a:t>
            </a:r>
            <a:r>
              <a:rPr spc="-5" dirty="0"/>
              <a:t> </a:t>
            </a:r>
            <a:r>
              <a:rPr spc="-125" dirty="0"/>
              <a:t>(2017)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21811" y="4421008"/>
            <a:ext cx="8471535" cy="1851148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535940" marR="5080" indent="-523875">
              <a:lnSpc>
                <a:spcPts val="4700"/>
              </a:lnSpc>
              <a:spcBef>
                <a:spcPts val="29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25" dirty="0">
                <a:latin typeface="Arial"/>
                <a:cs typeface="Arial"/>
              </a:rPr>
              <a:t>For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20" dirty="0">
                <a:latin typeface="Arial"/>
                <a:cs typeface="Arial"/>
              </a:rPr>
              <a:t>simplicity,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can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60" dirty="0">
                <a:latin typeface="Arial"/>
                <a:cs typeface="Arial"/>
              </a:rPr>
              <a:t>focus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just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on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 </a:t>
            </a:r>
            <a:r>
              <a:rPr sz="3950" spc="-1085" dirty="0">
                <a:latin typeface="Arial"/>
                <a:cs typeface="Arial"/>
              </a:rPr>
              <a:t> </a:t>
            </a:r>
            <a:r>
              <a:rPr sz="3950" spc="30" dirty="0">
                <a:latin typeface="Arial"/>
                <a:cs typeface="Arial"/>
              </a:rPr>
              <a:t>encoder</a:t>
            </a:r>
            <a:endParaRPr sz="4050" dirty="0">
              <a:latin typeface="Arial"/>
              <a:cs typeface="Arial"/>
            </a:endParaRPr>
          </a:p>
          <a:p>
            <a:pPr marL="535305" lvl="1">
              <a:lnSpc>
                <a:spcPct val="100000"/>
              </a:lnSpc>
              <a:buSzPct val="125316"/>
              <a:tabLst>
                <a:tab pos="1059180" algn="l"/>
                <a:tab pos="1059815" algn="l"/>
              </a:tabLst>
            </a:pPr>
            <a:r>
              <a:rPr sz="3950" spc="-75" dirty="0">
                <a:latin typeface="Arial"/>
                <a:cs typeface="Arial"/>
              </a:rPr>
              <a:t>(e.g</a:t>
            </a:r>
            <a:r>
              <a:rPr lang="en-US" sz="3950" spc="-75" dirty="0">
                <a:latin typeface="Arial"/>
                <a:cs typeface="Arial"/>
              </a:rPr>
              <a:t>.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125" dirty="0">
                <a:latin typeface="Arial"/>
                <a:cs typeface="Arial"/>
              </a:rPr>
              <a:t>BERT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is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just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10" dirty="0">
                <a:latin typeface="Arial"/>
                <a:cs typeface="Arial"/>
              </a:rPr>
              <a:t>encoder)</a:t>
            </a:r>
            <a:endParaRPr sz="39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35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0" y="2658516"/>
            <a:ext cx="12135439" cy="55149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488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b="1" spc="10" dirty="0">
                <a:latin typeface="Arial"/>
                <a:cs typeface="Arial"/>
              </a:rPr>
              <a:t>"NLP's</a:t>
            </a:r>
            <a:r>
              <a:rPr sz="3950" b="1" spc="-20" dirty="0">
                <a:latin typeface="Arial"/>
                <a:cs typeface="Arial"/>
              </a:rPr>
              <a:t> </a:t>
            </a:r>
            <a:r>
              <a:rPr sz="3950" b="1" spc="65" dirty="0">
                <a:latin typeface="Arial"/>
                <a:cs typeface="Arial"/>
              </a:rPr>
              <a:t>ImageNet</a:t>
            </a:r>
            <a:r>
              <a:rPr sz="3950" b="1" spc="-20" dirty="0">
                <a:latin typeface="Arial"/>
                <a:cs typeface="Arial"/>
              </a:rPr>
              <a:t> </a:t>
            </a:r>
            <a:r>
              <a:rPr sz="3950" b="1" spc="25" dirty="0">
                <a:latin typeface="Arial"/>
                <a:cs typeface="Arial"/>
              </a:rPr>
              <a:t>Moment":</a:t>
            </a:r>
            <a:r>
              <a:rPr sz="3950" b="1" spc="-15" dirty="0">
                <a:latin typeface="Arial"/>
                <a:cs typeface="Arial"/>
              </a:rPr>
              <a:t> </a:t>
            </a:r>
            <a:r>
              <a:rPr sz="3950" b="1" spc="70" dirty="0">
                <a:latin typeface="Arial"/>
                <a:cs typeface="Arial"/>
              </a:rPr>
              <a:t>ELMO</a:t>
            </a:r>
            <a:r>
              <a:rPr lang="en-US" sz="3950" b="1" spc="70" dirty="0">
                <a:latin typeface="Arial"/>
                <a:cs typeface="Arial"/>
              </a:rPr>
              <a:t> </a:t>
            </a:r>
            <a:r>
              <a:rPr sz="3950" b="1" spc="70" dirty="0">
                <a:latin typeface="Arial"/>
                <a:cs typeface="Arial"/>
              </a:rPr>
              <a:t>/</a:t>
            </a:r>
            <a:r>
              <a:rPr lang="en-US" sz="3950" b="1" spc="70" dirty="0">
                <a:latin typeface="Arial"/>
                <a:cs typeface="Arial"/>
              </a:rPr>
              <a:t> </a:t>
            </a:r>
            <a:r>
              <a:rPr sz="3950" b="1" spc="70" dirty="0" err="1">
                <a:latin typeface="Arial"/>
                <a:cs typeface="Arial"/>
              </a:rPr>
              <a:t>ULMFit</a:t>
            </a:r>
            <a:endParaRPr sz="3950" dirty="0">
              <a:latin typeface="Arial"/>
              <a:cs typeface="Arial"/>
            </a:endParaRPr>
          </a:p>
          <a:p>
            <a:pPr marL="535940" indent="-523875">
              <a:lnSpc>
                <a:spcPct val="100000"/>
              </a:lnSpc>
              <a:spcBef>
                <a:spcPts val="484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35" dirty="0">
                <a:latin typeface="Arial"/>
                <a:cs typeface="Arial"/>
              </a:rPr>
              <a:t>Transformers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40" dirty="0">
                <a:latin typeface="Arial"/>
                <a:cs typeface="Arial"/>
              </a:rPr>
              <a:t>Attention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in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detail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-190" dirty="0">
                <a:latin typeface="Arial"/>
                <a:cs typeface="Arial"/>
              </a:rPr>
              <a:t>BERT,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-95" dirty="0">
                <a:latin typeface="Arial"/>
                <a:cs typeface="Arial"/>
              </a:rPr>
              <a:t>GPT-2,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lang="en-US" sz="3950" spc="-5" dirty="0">
                <a:latin typeface="Arial"/>
                <a:cs typeface="Arial"/>
              </a:rPr>
              <a:t>GPT-3, </a:t>
            </a:r>
            <a:r>
              <a:rPr sz="3950" spc="-75" dirty="0" err="1">
                <a:latin typeface="Arial"/>
                <a:cs typeface="Arial"/>
              </a:rPr>
              <a:t>DistillBERT</a:t>
            </a:r>
            <a:r>
              <a:rPr sz="3950" spc="-75" dirty="0">
                <a:latin typeface="Arial"/>
                <a:cs typeface="Arial"/>
              </a:rPr>
              <a:t>,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70" dirty="0">
                <a:latin typeface="Arial"/>
                <a:cs typeface="Arial"/>
              </a:rPr>
              <a:t>T5</a:t>
            </a:r>
            <a:endParaRPr lang="en-US" sz="3950" spc="-7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lang="en-RO" sz="3950" spc="-70" dirty="0">
                <a:latin typeface="Arial"/>
                <a:cs typeface="Arial"/>
              </a:rPr>
              <a:t>ViT, DINO, CvT, CyTran</a:t>
            </a:r>
            <a:endParaRPr sz="39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04652" y="914372"/>
            <a:ext cx="5499446" cy="945623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21442" y="12094"/>
            <a:ext cx="1366139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29" dirty="0"/>
              <a:t>Attention</a:t>
            </a:r>
            <a:r>
              <a:rPr spc="-5" dirty="0"/>
              <a:t> </a:t>
            </a:r>
            <a:r>
              <a:rPr spc="155" dirty="0"/>
              <a:t>is</a:t>
            </a:r>
            <a:r>
              <a:rPr dirty="0"/>
              <a:t> </a:t>
            </a:r>
            <a:r>
              <a:rPr spc="105" dirty="0"/>
              <a:t>all</a:t>
            </a:r>
            <a:r>
              <a:rPr dirty="0"/>
              <a:t> </a:t>
            </a:r>
            <a:r>
              <a:rPr spc="204" dirty="0"/>
              <a:t>you</a:t>
            </a:r>
            <a:r>
              <a:rPr dirty="0"/>
              <a:t> </a:t>
            </a:r>
            <a:r>
              <a:rPr spc="155" dirty="0"/>
              <a:t>need</a:t>
            </a:r>
            <a:r>
              <a:rPr spc="-5" dirty="0"/>
              <a:t> </a:t>
            </a:r>
            <a:r>
              <a:rPr spc="-125" dirty="0"/>
              <a:t>(2017)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21811" y="3499570"/>
            <a:ext cx="6572839" cy="42915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70" dirty="0">
                <a:latin typeface="Arial"/>
                <a:cs typeface="Arial"/>
              </a:rPr>
              <a:t>The</a:t>
            </a:r>
            <a:r>
              <a:rPr sz="3950" spc="-40" dirty="0">
                <a:latin typeface="Arial"/>
                <a:cs typeface="Arial"/>
              </a:rPr>
              <a:t> </a:t>
            </a:r>
            <a:r>
              <a:rPr sz="3950" spc="55" dirty="0">
                <a:latin typeface="Arial"/>
                <a:cs typeface="Arial"/>
              </a:rPr>
              <a:t>components: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-45" dirty="0">
                <a:latin typeface="Arial"/>
                <a:cs typeface="Arial"/>
              </a:rPr>
              <a:t>(Masked)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Self-attention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15" dirty="0">
                <a:latin typeface="Arial"/>
                <a:cs typeface="Arial"/>
              </a:rPr>
              <a:t>Positional</a:t>
            </a:r>
            <a:r>
              <a:rPr sz="3950" spc="-30" dirty="0">
                <a:latin typeface="Arial"/>
                <a:cs typeface="Arial"/>
              </a:rPr>
              <a:t> </a:t>
            </a:r>
            <a:r>
              <a:rPr sz="3950" spc="45" dirty="0">
                <a:latin typeface="Arial"/>
                <a:cs typeface="Arial"/>
              </a:rPr>
              <a:t>encoding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-30" dirty="0">
                <a:latin typeface="Arial"/>
                <a:cs typeface="Arial"/>
              </a:rPr>
              <a:t>Layer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10" dirty="0">
                <a:latin typeface="Arial"/>
                <a:cs typeface="Arial"/>
              </a:rPr>
              <a:t>normalization</a:t>
            </a:r>
            <a:endParaRPr sz="39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35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0" y="2658516"/>
            <a:ext cx="12135439" cy="55149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488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10" dirty="0">
                <a:latin typeface="Arial"/>
                <a:cs typeface="Arial"/>
              </a:rPr>
              <a:t>"NLP's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65" dirty="0">
                <a:latin typeface="Arial"/>
                <a:cs typeface="Arial"/>
              </a:rPr>
              <a:t>ImageNet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Moment":</a:t>
            </a:r>
            <a:r>
              <a:rPr sz="3950" spc="-15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ELMO</a:t>
            </a:r>
            <a:r>
              <a:rPr lang="en-US" sz="3950" spc="70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/</a:t>
            </a:r>
            <a:r>
              <a:rPr lang="en-US" sz="3950" spc="70" dirty="0">
                <a:latin typeface="Arial"/>
                <a:cs typeface="Arial"/>
              </a:rPr>
              <a:t> </a:t>
            </a:r>
            <a:r>
              <a:rPr sz="3950" spc="70" dirty="0" err="1">
                <a:latin typeface="Arial"/>
                <a:cs typeface="Arial"/>
              </a:rPr>
              <a:t>ULMFit</a:t>
            </a:r>
            <a:endParaRPr sz="3950" dirty="0">
              <a:latin typeface="Arial"/>
              <a:cs typeface="Arial"/>
            </a:endParaRPr>
          </a:p>
          <a:p>
            <a:pPr marL="535940" indent="-523875">
              <a:lnSpc>
                <a:spcPct val="100000"/>
              </a:lnSpc>
              <a:spcBef>
                <a:spcPts val="484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35" dirty="0">
                <a:latin typeface="Arial"/>
                <a:cs typeface="Arial"/>
              </a:rPr>
              <a:t>Transformers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b="1" spc="40" dirty="0">
                <a:latin typeface="Arial"/>
                <a:cs typeface="Arial"/>
              </a:rPr>
              <a:t>Attention</a:t>
            </a:r>
            <a:r>
              <a:rPr sz="3950" b="1" spc="-20" dirty="0">
                <a:latin typeface="Arial"/>
                <a:cs typeface="Arial"/>
              </a:rPr>
              <a:t> </a:t>
            </a:r>
            <a:r>
              <a:rPr sz="3950" b="1" dirty="0">
                <a:latin typeface="Arial"/>
                <a:cs typeface="Arial"/>
              </a:rPr>
              <a:t>in</a:t>
            </a:r>
            <a:r>
              <a:rPr sz="3950" b="1" spc="-20" dirty="0">
                <a:latin typeface="Arial"/>
                <a:cs typeface="Arial"/>
              </a:rPr>
              <a:t> </a:t>
            </a:r>
            <a:r>
              <a:rPr sz="3950" b="1" spc="25" dirty="0">
                <a:latin typeface="Arial"/>
                <a:cs typeface="Arial"/>
              </a:rPr>
              <a:t>detail</a:t>
            </a:r>
            <a:endParaRPr sz="3950" b="1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-190" dirty="0">
                <a:latin typeface="Arial"/>
                <a:cs typeface="Arial"/>
              </a:rPr>
              <a:t>BERT,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-95" dirty="0">
                <a:latin typeface="Arial"/>
                <a:cs typeface="Arial"/>
              </a:rPr>
              <a:t>GPT-2,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lang="en-US" sz="3950" spc="-5" dirty="0">
                <a:latin typeface="Arial"/>
                <a:cs typeface="Arial"/>
              </a:rPr>
              <a:t>GPT-3, </a:t>
            </a:r>
            <a:r>
              <a:rPr sz="3950" spc="-75" dirty="0" err="1">
                <a:latin typeface="Arial"/>
                <a:cs typeface="Arial"/>
              </a:rPr>
              <a:t>DistillBERT</a:t>
            </a:r>
            <a:r>
              <a:rPr sz="3950" spc="-75" dirty="0">
                <a:latin typeface="Arial"/>
                <a:cs typeface="Arial"/>
              </a:rPr>
              <a:t>,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70" dirty="0">
                <a:latin typeface="Arial"/>
                <a:cs typeface="Arial"/>
              </a:rPr>
              <a:t>T5</a:t>
            </a:r>
            <a:endParaRPr lang="en-US" sz="3950" spc="-7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lang="en-GB" sz="3950" spc="-70" dirty="0" err="1">
                <a:latin typeface="Arial"/>
                <a:cs typeface="Arial"/>
              </a:rPr>
              <a:t>ViT</a:t>
            </a:r>
            <a:r>
              <a:rPr lang="en-GB" sz="3950" spc="-70" dirty="0">
                <a:latin typeface="Arial"/>
                <a:cs typeface="Arial"/>
              </a:rPr>
              <a:t>, DINO, </a:t>
            </a:r>
            <a:r>
              <a:rPr lang="en-GB" sz="3950" spc="-70" dirty="0" err="1">
                <a:latin typeface="Arial"/>
                <a:cs typeface="Arial"/>
              </a:rPr>
              <a:t>CvT</a:t>
            </a:r>
            <a:r>
              <a:rPr lang="en-GB" sz="3950" spc="-70" dirty="0">
                <a:latin typeface="Arial"/>
                <a:cs typeface="Arial"/>
              </a:rPr>
              <a:t>, </a:t>
            </a:r>
            <a:r>
              <a:rPr lang="en-GB" sz="3950" spc="-70" dirty="0" err="1">
                <a:latin typeface="Arial"/>
                <a:cs typeface="Arial"/>
              </a:rPr>
              <a:t>CyTran</a:t>
            </a:r>
            <a:endParaRPr lang="en-GB" sz="39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459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20298" y="12094"/>
            <a:ext cx="866394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15" dirty="0"/>
              <a:t>Basic</a:t>
            </a:r>
            <a:r>
              <a:rPr spc="-30" dirty="0"/>
              <a:t> </a:t>
            </a:r>
            <a:r>
              <a:rPr spc="220" dirty="0"/>
              <a:t>self-attention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/>
              <p:cNvSpPr txBox="1"/>
              <p:nvPr/>
            </p:nvSpPr>
            <p:spPr>
              <a:xfrm>
                <a:off x="1143173" y="1643006"/>
                <a:ext cx="18024475" cy="2526974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535940" indent="-523875">
                  <a:lnSpc>
                    <a:spcPct val="100000"/>
                  </a:lnSpc>
                  <a:spcBef>
                    <a:spcPts val="105"/>
                  </a:spcBef>
                  <a:buSzPct val="125316"/>
                  <a:buChar char="•"/>
                  <a:tabLst>
                    <a:tab pos="535940" algn="l"/>
                    <a:tab pos="536575" algn="l"/>
                  </a:tabLst>
                </a:pPr>
                <a:r>
                  <a:rPr lang="en-GB" sz="3950" spc="35" dirty="0">
                    <a:latin typeface="Arial"/>
                    <a:cs typeface="Arial"/>
                  </a:rPr>
                  <a:t>Input:</a:t>
                </a:r>
                <a:r>
                  <a:rPr lang="en-GB" sz="3950" spc="-10" dirty="0">
                    <a:latin typeface="Arial"/>
                    <a:cs typeface="Arial"/>
                  </a:rPr>
                  <a:t> </a:t>
                </a:r>
                <a:r>
                  <a:rPr lang="en-GB" sz="3950" spc="10" dirty="0">
                    <a:latin typeface="Arial"/>
                    <a:cs typeface="Arial"/>
                  </a:rPr>
                  <a:t>sequence</a:t>
                </a:r>
                <a:r>
                  <a:rPr lang="en-GB" sz="3950" spc="-5" dirty="0">
                    <a:latin typeface="Arial"/>
                    <a:cs typeface="Arial"/>
                  </a:rPr>
                  <a:t> </a:t>
                </a:r>
                <a:r>
                  <a:rPr lang="en-GB" sz="3950" spc="70" dirty="0">
                    <a:latin typeface="Arial"/>
                    <a:cs typeface="Arial"/>
                  </a:rPr>
                  <a:t>of</a:t>
                </a:r>
                <a:r>
                  <a:rPr lang="en-GB" sz="3950" spc="-5" dirty="0">
                    <a:latin typeface="Arial"/>
                    <a:cs typeface="Arial"/>
                  </a:rPr>
                  <a:t> </a:t>
                </a:r>
                <a:r>
                  <a:rPr lang="en-GB" sz="3950" spc="20" dirty="0">
                    <a:latin typeface="Arial"/>
                    <a:cs typeface="Arial"/>
                  </a:rPr>
                  <a:t>tensors</a:t>
                </a:r>
                <a:endParaRPr lang="en-GB" sz="3950" dirty="0">
                  <a:latin typeface="Arial"/>
                  <a:cs typeface="Arial"/>
                </a:endParaRPr>
              </a:p>
              <a:p>
                <a:pPr marL="12065">
                  <a:lnSpc>
                    <a:spcPct val="100000"/>
                  </a:lnSpc>
                  <a:spcBef>
                    <a:spcPts val="105"/>
                  </a:spcBef>
                  <a:buSzPct val="125316"/>
                  <a:tabLst>
                    <a:tab pos="535940" algn="l"/>
                    <a:tab pos="536575" algn="l"/>
                  </a:tabLst>
                </a:pPr>
                <a:r>
                  <a:rPr lang="en-GB" sz="3950" dirty="0">
                    <a:latin typeface="Arial"/>
                    <a:cs typeface="Arial"/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4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/>
                          </a:rPr>
                          <m:t>1</m:t>
                        </m:r>
                      </m:sub>
                    </m:sSub>
                    <m:r>
                      <a:rPr lang="ar-AE" sz="4400" b="0" i="1" smtClean="0">
                        <a:latin typeface="Cambria Math" panose="02040503050406030204" pitchFamily="18" charset="0"/>
                        <a:cs typeface="Arial"/>
                      </a:rPr>
                      <m:t>,</m:t>
                    </m:r>
                    <m:sSub>
                      <m:sSubPr>
                        <m:ctrlPr>
                          <a:rPr lang="ar-AE" sz="44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/>
                          </a:rPr>
                          <m:t>2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  <a:cs typeface="Arial"/>
                      </a:rPr>
                      <m:t>,…,</m:t>
                    </m:r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/>
                          </a:rPr>
                          <m:t>𝑡</m:t>
                        </m:r>
                      </m:sub>
                    </m:sSub>
                  </m:oMath>
                </a14:m>
                <a:endParaRPr lang="ar-AE" sz="4400" dirty="0">
                  <a:latin typeface="Arial"/>
                  <a:cs typeface="Arial"/>
                </a:endParaRPr>
              </a:p>
              <a:p>
                <a:pPr marL="535940" indent="-523875">
                  <a:lnSpc>
                    <a:spcPct val="100000"/>
                  </a:lnSpc>
                  <a:spcBef>
                    <a:spcPts val="5"/>
                  </a:spcBef>
                  <a:buSzPct val="125316"/>
                  <a:buChar char="•"/>
                  <a:tabLst>
                    <a:tab pos="535940" algn="l"/>
                    <a:tab pos="536575" algn="l"/>
                  </a:tabLst>
                </a:pPr>
                <a:endParaRPr lang="en-GB" sz="3950" spc="55" dirty="0">
                  <a:latin typeface="Arial"/>
                  <a:cs typeface="Arial"/>
                </a:endParaRPr>
              </a:p>
              <a:p>
                <a:pPr marL="535940" indent="-523875">
                  <a:lnSpc>
                    <a:spcPct val="100000"/>
                  </a:lnSpc>
                  <a:spcBef>
                    <a:spcPts val="5"/>
                  </a:spcBef>
                  <a:buSzPct val="125316"/>
                  <a:buChar char="•"/>
                  <a:tabLst>
                    <a:tab pos="535940" algn="l"/>
                    <a:tab pos="536575" algn="l"/>
                  </a:tabLst>
                </a:pPr>
                <a:r>
                  <a:rPr lang="en-GB" sz="3950" spc="55" dirty="0">
                    <a:latin typeface="Arial"/>
                    <a:cs typeface="Arial"/>
                  </a:rPr>
                  <a:t>Output:</a:t>
                </a:r>
                <a:r>
                  <a:rPr lang="en-GB" sz="3950" dirty="0">
                    <a:latin typeface="Arial"/>
                    <a:cs typeface="Arial"/>
                  </a:rPr>
                  <a:t> </a:t>
                </a:r>
                <a:r>
                  <a:rPr lang="en-GB" sz="3950" spc="10" dirty="0">
                    <a:latin typeface="Arial"/>
                    <a:cs typeface="Arial"/>
                  </a:rPr>
                  <a:t>sequence</a:t>
                </a:r>
                <a:r>
                  <a:rPr lang="en-GB" sz="3950" dirty="0">
                    <a:latin typeface="Arial"/>
                    <a:cs typeface="Arial"/>
                  </a:rPr>
                  <a:t> </a:t>
                </a:r>
                <a:r>
                  <a:rPr lang="en-GB" sz="3950" spc="70" dirty="0">
                    <a:latin typeface="Arial"/>
                    <a:cs typeface="Arial"/>
                  </a:rPr>
                  <a:t>of</a:t>
                </a:r>
                <a:r>
                  <a:rPr lang="en-GB" sz="3950" spc="5" dirty="0">
                    <a:latin typeface="Arial"/>
                    <a:cs typeface="Arial"/>
                  </a:rPr>
                  <a:t> </a:t>
                </a:r>
                <a:r>
                  <a:rPr lang="en-GB" sz="3950" spc="20" dirty="0">
                    <a:latin typeface="Arial"/>
                    <a:cs typeface="Arial"/>
                  </a:rPr>
                  <a:t>tensors,</a:t>
                </a:r>
                <a:r>
                  <a:rPr lang="en-GB" sz="3950" dirty="0">
                    <a:latin typeface="Arial"/>
                    <a:cs typeface="Arial"/>
                  </a:rPr>
                  <a:t> each</a:t>
                </a:r>
                <a:r>
                  <a:rPr lang="en-GB" sz="3950" spc="5" dirty="0">
                    <a:latin typeface="Arial"/>
                    <a:cs typeface="Arial"/>
                  </a:rPr>
                  <a:t> </a:t>
                </a:r>
                <a:r>
                  <a:rPr lang="en-GB" sz="3950" dirty="0">
                    <a:latin typeface="Arial"/>
                    <a:cs typeface="Arial"/>
                  </a:rPr>
                  <a:t>one </a:t>
                </a:r>
                <a:r>
                  <a:rPr lang="en-GB" sz="3950" spc="-75" dirty="0">
                    <a:latin typeface="Arial"/>
                    <a:cs typeface="Arial"/>
                  </a:rPr>
                  <a:t>a</a:t>
                </a:r>
                <a:r>
                  <a:rPr lang="en-GB" sz="3950" spc="5" dirty="0">
                    <a:latin typeface="Arial"/>
                    <a:cs typeface="Arial"/>
                  </a:rPr>
                  <a:t> </a:t>
                </a:r>
                <a:r>
                  <a:rPr lang="en-GB" sz="3950" spc="45" dirty="0">
                    <a:latin typeface="Arial"/>
                    <a:cs typeface="Arial"/>
                  </a:rPr>
                  <a:t>weighted</a:t>
                </a:r>
                <a:r>
                  <a:rPr lang="en-GB" sz="3950" dirty="0">
                    <a:latin typeface="Arial"/>
                    <a:cs typeface="Arial"/>
                  </a:rPr>
                  <a:t> </a:t>
                </a:r>
                <a:r>
                  <a:rPr lang="en-GB" sz="3950" spc="30" dirty="0">
                    <a:latin typeface="Arial"/>
                    <a:cs typeface="Arial"/>
                  </a:rPr>
                  <a:t>sum</a:t>
                </a:r>
                <a:r>
                  <a:rPr lang="en-GB" sz="3950" dirty="0">
                    <a:latin typeface="Arial"/>
                    <a:cs typeface="Arial"/>
                  </a:rPr>
                  <a:t> </a:t>
                </a:r>
                <a:r>
                  <a:rPr lang="en-GB" sz="3950" spc="70" dirty="0">
                    <a:latin typeface="Arial"/>
                    <a:cs typeface="Arial"/>
                  </a:rPr>
                  <a:t>of</a:t>
                </a:r>
                <a:r>
                  <a:rPr lang="en-GB" sz="3950" spc="5" dirty="0">
                    <a:latin typeface="Arial"/>
                    <a:cs typeface="Arial"/>
                  </a:rPr>
                  <a:t> </a:t>
                </a:r>
                <a:r>
                  <a:rPr lang="en-GB" sz="3950" spc="25" dirty="0">
                    <a:latin typeface="Arial"/>
                    <a:cs typeface="Arial"/>
                  </a:rPr>
                  <a:t>the</a:t>
                </a:r>
                <a:r>
                  <a:rPr lang="en-GB" sz="3950" dirty="0">
                    <a:latin typeface="Arial"/>
                    <a:cs typeface="Arial"/>
                  </a:rPr>
                  <a:t> </a:t>
                </a:r>
                <a:r>
                  <a:rPr lang="en-GB" sz="3950" spc="60" dirty="0">
                    <a:latin typeface="Arial"/>
                    <a:cs typeface="Arial"/>
                  </a:rPr>
                  <a:t>input</a:t>
                </a:r>
                <a:r>
                  <a:rPr lang="en-GB" sz="3950" spc="5" dirty="0">
                    <a:latin typeface="Arial"/>
                    <a:cs typeface="Arial"/>
                  </a:rPr>
                  <a:t> </a:t>
                </a:r>
                <a:r>
                  <a:rPr lang="en-GB" sz="3950" spc="10" dirty="0">
                    <a:latin typeface="Arial"/>
                    <a:cs typeface="Arial"/>
                  </a:rPr>
                  <a:t>sequence</a:t>
                </a:r>
                <a:endParaRPr sz="3950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173" y="1643006"/>
                <a:ext cx="18024475" cy="2526974"/>
              </a:xfrm>
              <a:prstGeom prst="rect">
                <a:avLst/>
              </a:prstGeom>
              <a:blipFill>
                <a:blip r:embed="rId2"/>
                <a:stretch>
                  <a:fillRect l="-1901" t="-10000" r="-1620" b="-13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1"/>
              <p:cNvSpPr txBox="1"/>
              <p:nvPr/>
            </p:nvSpPr>
            <p:spPr>
              <a:xfrm>
                <a:off x="1903994" y="7565367"/>
                <a:ext cx="16301463" cy="3042308"/>
              </a:xfrm>
              <a:prstGeom prst="rect">
                <a:avLst/>
              </a:prstGeom>
            </p:spPr>
            <p:txBody>
              <a:bodyPr vert="horz" wrap="square" lIns="0" tIns="51435" rIns="0" bIns="0" rtlCol="0">
                <a:spAutoFit/>
              </a:bodyPr>
              <a:lstStyle/>
              <a:p>
                <a:pPr marL="622935" indent="-572770">
                  <a:lnSpc>
                    <a:spcPct val="100000"/>
                  </a:lnSpc>
                  <a:spcBef>
                    <a:spcPts val="405"/>
                  </a:spcBef>
                  <a:buSzPct val="145121"/>
                  <a:buChar char="-"/>
                  <a:tabLst>
                    <a:tab pos="623570" algn="l"/>
                  </a:tabLst>
                </a:pPr>
                <a:r>
                  <a:rPr lang="en-GB" sz="4100" spc="85" dirty="0">
                    <a:solidFill>
                      <a:srgbClr val="FF0000"/>
                    </a:solidFill>
                    <a:latin typeface="Arial"/>
                    <a:cs typeface="Arial"/>
                  </a:rPr>
                  <a:t>not</a:t>
                </a:r>
                <a:r>
                  <a:rPr lang="en-GB" sz="4100" dirty="0">
                    <a:solidFill>
                      <a:srgbClr val="FF0000"/>
                    </a:solidFill>
                    <a:latin typeface="Arial"/>
                    <a:cs typeface="Arial"/>
                  </a:rPr>
                  <a:t> </a:t>
                </a:r>
                <a:r>
                  <a:rPr lang="en-GB" sz="4100" spc="-70" dirty="0">
                    <a:solidFill>
                      <a:srgbClr val="FF0000"/>
                    </a:solidFill>
                    <a:latin typeface="Arial"/>
                    <a:cs typeface="Arial"/>
                  </a:rPr>
                  <a:t>a</a:t>
                </a:r>
                <a:r>
                  <a:rPr lang="en-GB" sz="4100" spc="5" dirty="0">
                    <a:solidFill>
                      <a:srgbClr val="FF0000"/>
                    </a:solidFill>
                    <a:latin typeface="Arial"/>
                    <a:cs typeface="Arial"/>
                  </a:rPr>
                  <a:t> learned </a:t>
                </a:r>
                <a:r>
                  <a:rPr lang="en-GB" sz="4100" spc="50" dirty="0">
                    <a:solidFill>
                      <a:srgbClr val="FF0000"/>
                    </a:solidFill>
                    <a:latin typeface="Arial"/>
                    <a:cs typeface="Arial"/>
                  </a:rPr>
                  <a:t>weight</a:t>
                </a:r>
                <a:r>
                  <a:rPr lang="en-GB" sz="4100" spc="50" dirty="0">
                    <a:latin typeface="Arial"/>
                    <a:cs typeface="Arial"/>
                  </a:rPr>
                  <a:t>,</a:t>
                </a:r>
                <a:r>
                  <a:rPr lang="en-GB" sz="4100" spc="5" dirty="0">
                    <a:latin typeface="Arial"/>
                    <a:cs typeface="Arial"/>
                  </a:rPr>
                  <a:t> </a:t>
                </a:r>
                <a:r>
                  <a:rPr lang="en-GB" sz="4100" spc="110" dirty="0">
                    <a:latin typeface="Arial"/>
                    <a:cs typeface="Arial"/>
                  </a:rPr>
                  <a:t>but</a:t>
                </a:r>
                <a:r>
                  <a:rPr lang="en-GB" sz="4100" dirty="0">
                    <a:latin typeface="Arial"/>
                    <a:cs typeface="Arial"/>
                  </a:rPr>
                  <a:t> </a:t>
                </a:r>
                <a:r>
                  <a:rPr lang="en-GB" sz="4100" spc="-70" dirty="0">
                    <a:latin typeface="Arial"/>
                    <a:cs typeface="Arial"/>
                  </a:rPr>
                  <a:t>a</a:t>
                </a:r>
                <a:r>
                  <a:rPr lang="en-GB" sz="4100" spc="5" dirty="0">
                    <a:latin typeface="Arial"/>
                    <a:cs typeface="Arial"/>
                  </a:rPr>
                  <a:t> </a:t>
                </a:r>
                <a:r>
                  <a:rPr lang="en-GB" sz="4100" spc="65" dirty="0">
                    <a:latin typeface="Arial"/>
                    <a:cs typeface="Arial"/>
                  </a:rPr>
                  <a:t>function</a:t>
                </a:r>
                <a:r>
                  <a:rPr lang="en-GB" sz="4100" spc="5" dirty="0">
                    <a:latin typeface="Arial"/>
                    <a:cs typeface="Arial"/>
                  </a:rPr>
                  <a:t> </a:t>
                </a:r>
                <a:r>
                  <a:rPr lang="en-GB" sz="4100" spc="80" dirty="0">
                    <a:latin typeface="Arial"/>
                    <a:cs typeface="Arial"/>
                  </a:rPr>
                  <a:t>of</a:t>
                </a:r>
                <a:r>
                  <a:rPr lang="en-GB" sz="4100" spc="5" dirty="0">
                    <a:latin typeface="Arial"/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0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ar-AE" sz="4000" b="0" i="1" smtClean="0"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e>
                      <m:sub>
                        <m:r>
                          <a:rPr lang="ar-AE" sz="4000" b="0" i="1" smtClean="0">
                            <a:latin typeface="Cambria Math" panose="02040503050406030204" pitchFamily="18" charset="0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4100" dirty="0">
                    <a:latin typeface="Arial"/>
                    <a:cs typeface="Arial"/>
                  </a:rPr>
                  <a:t> </a:t>
                </a:r>
                <a:r>
                  <a:rPr lang="en-GB" sz="4100" spc="35" dirty="0">
                    <a:latin typeface="Arial"/>
                    <a:cs typeface="Arial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000" i="1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4100" spc="5" dirty="0">
                    <a:latin typeface="Arial"/>
                    <a:cs typeface="Arial"/>
                  </a:rPr>
                  <a:t>:</a:t>
                </a:r>
                <a14:m>
                  <m:oMath xmlns:m="http://schemas.openxmlformats.org/officeDocument/2006/math">
                    <m:r>
                      <a:rPr lang="en-US" sz="4100" b="0" i="0" spc="5" smtClean="0">
                        <a:latin typeface="Cambria Math" panose="02040503050406030204" pitchFamily="18" charset="0"/>
                        <a:cs typeface="Arial"/>
                      </a:rPr>
                      <m:t>  </m:t>
                    </m:r>
                    <m:sSubSup>
                      <m:sSubSupPr>
                        <m:ctrlPr>
                          <a:rPr lang="en-GB" sz="4100" i="1" spc="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SupPr>
                      <m:e>
                        <m:r>
                          <a:rPr lang="en-US" sz="4100" b="0" i="1" spc="5" smtClean="0">
                            <a:latin typeface="Cambria Math" panose="02040503050406030204" pitchFamily="18" charset="0"/>
                            <a:cs typeface="Arial"/>
                          </a:rPr>
                          <m:t>𝑤</m:t>
                        </m:r>
                      </m:e>
                      <m:sub>
                        <m:r>
                          <a:rPr lang="en-US" sz="4100" b="0" i="1" spc="5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𝑖</m:t>
                        </m:r>
                        <m:r>
                          <a:rPr lang="en-US" sz="4100" b="0" i="1" spc="5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𝑗</m:t>
                        </m:r>
                      </m:sub>
                      <m:sup>
                        <m:r>
                          <a:rPr lang="en-US" sz="4100" b="0" i="1" spc="5" smtClean="0">
                            <a:latin typeface="Cambria Math" panose="02040503050406030204" pitchFamily="18" charset="0"/>
                            <a:cs typeface="Arial"/>
                          </a:rPr>
                          <m:t>′</m:t>
                        </m:r>
                      </m:sup>
                    </m:sSubSup>
                    <m:r>
                      <a:rPr lang="en-US" sz="4100" b="0" i="1" spc="5" smtClean="0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sSubSup>
                      <m:sSubSupPr>
                        <m:ctrlPr>
                          <a:rPr lang="en-US" sz="4100" b="0" i="1" spc="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SupPr>
                      <m:e>
                        <m:r>
                          <a:rPr lang="en-US" sz="4100" b="0" i="1" spc="5" smtClean="0"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e>
                      <m:sub>
                        <m:r>
                          <a:rPr lang="en-US" sz="4100" b="0" i="1" spc="5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𝑖</m:t>
                        </m:r>
                      </m:sub>
                      <m:sup>
                        <m:r>
                          <a:rPr lang="en-US" sz="4100" b="0" i="1" spc="5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⊺</m:t>
                        </m:r>
                      </m:sup>
                    </m:sSubSup>
                    <m:sSub>
                      <m:sSubPr>
                        <m:ctrlPr>
                          <a:rPr lang="en-US" sz="4100" b="0" i="1" spc="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100" b="0" i="1" spc="5" smtClean="0"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e>
                      <m:sub>
                        <m:r>
                          <a:rPr lang="en-US" sz="4100" b="0" i="1" spc="5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𝑗</m:t>
                        </m:r>
                      </m:sub>
                    </m:sSub>
                  </m:oMath>
                </a14:m>
                <a:endParaRPr lang="en-GB" sz="4100" dirty="0">
                  <a:latin typeface="Arial"/>
                  <a:cs typeface="Arial"/>
                </a:endParaRPr>
              </a:p>
              <a:p>
                <a:pPr marL="622935" indent="-572770">
                  <a:lnSpc>
                    <a:spcPct val="100000"/>
                  </a:lnSpc>
                  <a:spcBef>
                    <a:spcPts val="2750"/>
                  </a:spcBef>
                  <a:buSzPct val="145121"/>
                  <a:buChar char="-"/>
                  <a:tabLst>
                    <a:tab pos="623570" algn="l"/>
                  </a:tabLst>
                </a:pPr>
                <a:r>
                  <a:rPr lang="en-GB" sz="4100" spc="70" dirty="0">
                    <a:latin typeface="Arial"/>
                    <a:cs typeface="Arial"/>
                  </a:rPr>
                  <a:t>must</a:t>
                </a:r>
                <a:r>
                  <a:rPr lang="en-GB" sz="4100" spc="-10" dirty="0">
                    <a:latin typeface="Arial"/>
                    <a:cs typeface="Arial"/>
                  </a:rPr>
                  <a:t> </a:t>
                </a:r>
                <a:r>
                  <a:rPr lang="en-GB" sz="4100" spc="40" dirty="0">
                    <a:latin typeface="Arial"/>
                    <a:cs typeface="Arial"/>
                  </a:rPr>
                  <a:t>sum</a:t>
                </a:r>
                <a:r>
                  <a:rPr lang="en-GB" sz="4100" spc="-5" dirty="0">
                    <a:latin typeface="Arial"/>
                    <a:cs typeface="Arial"/>
                  </a:rPr>
                  <a:t> </a:t>
                </a:r>
                <a:r>
                  <a:rPr lang="en-GB" sz="4100" spc="120" dirty="0">
                    <a:latin typeface="Arial"/>
                    <a:cs typeface="Arial"/>
                  </a:rPr>
                  <a:t>to</a:t>
                </a:r>
                <a:r>
                  <a:rPr lang="en-GB" sz="4100" spc="-5" dirty="0">
                    <a:latin typeface="Arial"/>
                    <a:cs typeface="Arial"/>
                  </a:rPr>
                  <a:t> </a:t>
                </a:r>
                <a:r>
                  <a:rPr lang="en-GB" sz="4100" spc="10" dirty="0">
                    <a:latin typeface="Arial"/>
                    <a:cs typeface="Arial"/>
                  </a:rPr>
                  <a:t>1</a:t>
                </a:r>
                <a:r>
                  <a:rPr lang="en-GB" sz="4100" spc="-5" dirty="0">
                    <a:latin typeface="Arial"/>
                    <a:cs typeface="Arial"/>
                  </a:rPr>
                  <a:t> </a:t>
                </a:r>
                <a:r>
                  <a:rPr lang="en-GB" sz="4100" spc="5" dirty="0">
                    <a:latin typeface="Arial"/>
                    <a:cs typeface="Arial"/>
                  </a:rPr>
                  <a:t>over</a:t>
                </a:r>
                <a:r>
                  <a:rPr lang="en-GB" sz="4100" spc="-5" dirty="0">
                    <a:latin typeface="Arial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GB" sz="4100" i="1" dirty="0" smtClean="0">
                        <a:latin typeface="Cambria Math" panose="02040503050406030204" pitchFamily="18" charset="0"/>
                        <a:cs typeface="Arial"/>
                      </a:rPr>
                      <m:t>𝑗</m:t>
                    </m:r>
                  </m:oMath>
                </a14:m>
                <a:r>
                  <a:rPr lang="en-GB" sz="4100" dirty="0">
                    <a:latin typeface="Arial"/>
                    <a:cs typeface="Arial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4800" i="1" spc="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SupPr>
                      <m:e>
                        <m:r>
                          <a:rPr lang="en-US" sz="4800" b="0" i="1" spc="5" smtClean="0">
                            <a:latin typeface="Cambria Math" panose="02040503050406030204" pitchFamily="18" charset="0"/>
                            <a:cs typeface="Arial"/>
                          </a:rPr>
                          <m:t>𝑤</m:t>
                        </m:r>
                      </m:e>
                      <m:sub>
                        <m:r>
                          <a:rPr lang="en-US" sz="4800" b="0" i="1" spc="5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𝑖𝑗</m:t>
                        </m:r>
                      </m:sub>
                      <m:sup>
                        <m:r>
                          <a:rPr lang="en-US" sz="4800" b="0" i="1" spc="5" smtClean="0">
                            <a:latin typeface="Cambria Math" panose="02040503050406030204" pitchFamily="18" charset="0"/>
                            <a:cs typeface="Arial"/>
                          </a:rPr>
                          <m:t>′</m:t>
                        </m:r>
                      </m:sup>
                    </m:sSubSup>
                    <m:r>
                      <a:rPr lang="en-US" sz="4800" b="0" i="1" spc="5" smtClean="0">
                        <a:latin typeface="Cambria Math" panose="02040503050406030204" pitchFamily="18" charset="0"/>
                        <a:cs typeface="Arial"/>
                      </a:rPr>
                      <m:t>=</m:t>
                    </m:r>
                    <m:f>
                      <m:fPr>
                        <m:ctrlPr>
                          <a:rPr lang="en-US" sz="4800" b="0" i="1" spc="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0" i="1" spc="5" smtClean="0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pPr>
                          <m:e>
                            <m:r>
                              <a:rPr lang="en-US" sz="4800" b="0" i="1" spc="5" smtClean="0">
                                <a:latin typeface="Cambria Math" panose="02040503050406030204" pitchFamily="18" charset="0"/>
                                <a:cs typeface="Arial"/>
                              </a:rPr>
                              <m:t>𝑒</m:t>
                            </m:r>
                          </m:e>
                          <m:sup>
                            <m:sSubSup>
                              <m:sSubSupPr>
                                <m:ctrlPr>
                                  <a:rPr lang="en-US" sz="4800" b="0" i="1" spc="5" smtClean="0"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sSubSupPr>
                              <m:e>
                                <m:r>
                                  <a:rPr lang="en-US" sz="4800" b="0" i="1" spc="5" smtClean="0">
                                    <a:latin typeface="Cambria Math" panose="02040503050406030204" pitchFamily="18" charset="0"/>
                                    <a:cs typeface="Arial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4800" b="0" i="1" spc="5" smtClean="0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4800" b="0" i="1" spc="5" smtClean="0">
                                <a:latin typeface="Cambria Math" panose="02040503050406030204" pitchFamily="18" charset="0"/>
                                <a:cs typeface="Arial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4800" b="0" i="1" spc="5" smtClean="0"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sSupPr>
                              <m:e>
                                <m:r>
                                  <a:rPr lang="en-US" sz="4800" b="0" i="1" spc="5" smtClean="0">
                                    <a:latin typeface="Cambria Math" panose="02040503050406030204" pitchFamily="18" charset="0"/>
                                    <a:cs typeface="Arial"/>
                                  </a:rPr>
                                  <m:t>𝑒</m:t>
                                </m:r>
                              </m:e>
                              <m:sup>
                                <m:sSubSup>
                                  <m:sSubSupPr>
                                    <m:ctrlPr>
                                      <a:rPr lang="en-US" sz="4800" b="0" i="1" spc="5" smtClean="0">
                                        <a:latin typeface="Cambria Math" panose="02040503050406030204" pitchFamily="18" charset="0"/>
                                        <a:cs typeface="Arial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4800" b="0" i="1" spc="5" smtClean="0">
                                        <a:latin typeface="Cambria Math" panose="02040503050406030204" pitchFamily="18" charset="0"/>
                                        <a:cs typeface="Arial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4800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  <m:sup>
                                    <m:r>
                                      <a:rPr lang="en-US" sz="48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sup>
                            </m:sSup>
                          </m:e>
                        </m:nary>
                      </m:den>
                    </m:f>
                  </m:oMath>
                </a14:m>
                <a:endParaRPr sz="4800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11" name="object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994" y="7565367"/>
                <a:ext cx="16301463" cy="3042308"/>
              </a:xfrm>
              <a:prstGeom prst="rect">
                <a:avLst/>
              </a:prstGeom>
              <a:blipFill>
                <a:blip r:embed="rId3"/>
                <a:stretch>
                  <a:fillRect l="-2257" t="-10373" b="-41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bject 7">
            <a:extLst>
              <a:ext uri="{FF2B5EF4-FFF2-40B4-BE49-F238E27FC236}">
                <a16:creationId xmlns:a16="http://schemas.microsoft.com/office/drawing/2014/main" id="{C3BC71A7-DBC2-B144-B684-E7EC3AECFFF6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385CECB-74B4-8243-BF7B-82B5A1CB781F}"/>
                  </a:ext>
                </a:extLst>
              </p:cNvPr>
              <p:cNvSpPr txBox="1"/>
              <p:nvPr/>
            </p:nvSpPr>
            <p:spPr>
              <a:xfrm>
                <a:off x="2355850" y="4275634"/>
                <a:ext cx="308340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𝑦</m:t>
                          </m:r>
                        </m:e>
                        <m:sub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1</m:t>
                          </m:r>
                        </m:sub>
                      </m:sSub>
                      <m:r>
                        <a:rPr lang="ar-AE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/>
                        </a:rPr>
                        <m:t>,</m:t>
                      </m:r>
                      <m:sSub>
                        <m:sSubPr>
                          <m:ctrlPr>
                            <a:rPr lang="ar-AE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𝑦</m:t>
                          </m:r>
                        </m:e>
                        <m:sub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2</m:t>
                          </m:r>
                        </m:sub>
                      </m:sSub>
                      <m:r>
                        <a:rPr lang="en-US" sz="4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/>
                        </a:rPr>
                        <m:t>,…,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𝑦</m:t>
                          </m:r>
                        </m:e>
                        <m:sub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385CECB-74B4-8243-BF7B-82B5A1CB7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850" y="4275634"/>
                <a:ext cx="3083408" cy="769441"/>
              </a:xfrm>
              <a:prstGeom prst="rect">
                <a:avLst/>
              </a:prstGeom>
              <a:blipFill>
                <a:blip r:embed="rId5"/>
                <a:stretch>
                  <a:fillRect l="-820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8AF5AD6-FD23-8E4C-9E59-BA5A43B14926}"/>
                  </a:ext>
                </a:extLst>
              </p:cNvPr>
              <p:cNvSpPr txBox="1"/>
              <p:nvPr/>
            </p:nvSpPr>
            <p:spPr>
              <a:xfrm>
                <a:off x="2355850" y="5214304"/>
                <a:ext cx="3619581" cy="1811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𝑦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𝑖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𝑖</m:t>
                              </m:r>
                              <m:r>
                                <a:rPr lang="en-US" sz="4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8AF5AD6-FD23-8E4C-9E59-BA5A43B14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850" y="5214304"/>
                <a:ext cx="3619581" cy="1811971"/>
              </a:xfrm>
              <a:prstGeom prst="rect">
                <a:avLst/>
              </a:prstGeom>
              <a:blipFill>
                <a:blip r:embed="rId6"/>
                <a:stretch>
                  <a:fillRect l="-20979" t="-131944" b="-17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294ED1-CF76-BE4D-83C7-EB2469BF8121}"/>
              </a:ext>
            </a:extLst>
          </p:cNvPr>
          <p:cNvCxnSpPr/>
          <p:nvPr/>
        </p:nvCxnSpPr>
        <p:spPr>
          <a:xfrm flipV="1">
            <a:off x="4753616" y="6400380"/>
            <a:ext cx="0" cy="12354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20298" y="12092"/>
            <a:ext cx="866394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15" dirty="0"/>
              <a:t>Basic</a:t>
            </a:r>
            <a:r>
              <a:rPr spc="-30" dirty="0"/>
              <a:t> </a:t>
            </a:r>
            <a:r>
              <a:rPr spc="220" dirty="0"/>
              <a:t>self-attention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4659" y="1979894"/>
            <a:ext cx="11451672" cy="7522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76677" y="9500575"/>
            <a:ext cx="92773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10" dirty="0">
                <a:latin typeface="Arial"/>
                <a:cs typeface="Arial"/>
              </a:rPr>
              <a:t>The</a:t>
            </a:r>
            <a:endParaRPr sz="4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36282" y="9500575"/>
            <a:ext cx="86931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85" dirty="0">
                <a:latin typeface="Arial"/>
                <a:cs typeface="Arial"/>
              </a:rPr>
              <a:t>Cat</a:t>
            </a:r>
            <a:endParaRPr sz="4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34963" y="9500575"/>
            <a:ext cx="42354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85" dirty="0">
                <a:latin typeface="Arial"/>
                <a:cs typeface="Arial"/>
              </a:rPr>
              <a:t>is</a:t>
            </a:r>
            <a:endParaRPr sz="4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273943" y="9634205"/>
            <a:ext cx="6597015" cy="592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694055">
              <a:lnSpc>
                <a:spcPts val="4545"/>
              </a:lnSpc>
              <a:spcBef>
                <a:spcPts val="120"/>
              </a:spcBef>
            </a:pPr>
            <a:r>
              <a:rPr sz="4100" spc="105" dirty="0">
                <a:latin typeface="Arial"/>
                <a:cs typeface="Arial"/>
              </a:rPr>
              <a:t>yawning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FAF82A9F-FFC5-D94F-B11D-30DA0B0735EE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20298" y="12094"/>
            <a:ext cx="866394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15" dirty="0"/>
              <a:t>Basic</a:t>
            </a:r>
            <a:r>
              <a:rPr spc="-30" dirty="0"/>
              <a:t> </a:t>
            </a:r>
            <a:r>
              <a:rPr spc="220" dirty="0"/>
              <a:t>self-attention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1" y="4106882"/>
            <a:ext cx="14778990" cy="36760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70" dirty="0">
                <a:latin typeface="Arial"/>
                <a:cs typeface="Arial"/>
              </a:rPr>
              <a:t>S</a:t>
            </a:r>
            <a:r>
              <a:rPr lang="en-US" sz="3950" spc="-70" dirty="0">
                <a:latin typeface="Arial"/>
                <a:cs typeface="Arial"/>
              </a:rPr>
              <a:t>o far</a:t>
            </a:r>
            <a:r>
              <a:rPr sz="3950" spc="-145" dirty="0">
                <a:latin typeface="Arial"/>
                <a:cs typeface="Arial"/>
              </a:rPr>
              <a:t>: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35" dirty="0">
                <a:latin typeface="Arial"/>
                <a:cs typeface="Arial"/>
              </a:rPr>
              <a:t>No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learned</a:t>
            </a:r>
            <a:r>
              <a:rPr sz="3950" spc="-15" dirty="0">
                <a:latin typeface="Arial"/>
                <a:cs typeface="Arial"/>
              </a:rPr>
              <a:t> </a:t>
            </a:r>
            <a:r>
              <a:rPr sz="3950" spc="40" dirty="0">
                <a:latin typeface="Arial"/>
                <a:cs typeface="Arial"/>
              </a:rPr>
              <a:t>weights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-15" dirty="0">
                <a:latin typeface="Arial"/>
                <a:cs typeface="Arial"/>
              </a:rPr>
              <a:t>Order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of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10" dirty="0">
                <a:latin typeface="Arial"/>
                <a:cs typeface="Arial"/>
              </a:rPr>
              <a:t>sequence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does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75" dirty="0">
                <a:latin typeface="Arial"/>
                <a:cs typeface="Arial"/>
              </a:rPr>
              <a:t>not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65" dirty="0">
                <a:latin typeface="Arial"/>
                <a:cs typeface="Arial"/>
              </a:rPr>
              <a:t>a</a:t>
            </a:r>
            <a:r>
              <a:rPr lang="en-US" sz="3950" spc="65" dirty="0">
                <a:latin typeface="Arial"/>
                <a:cs typeface="Arial"/>
              </a:rPr>
              <a:t>ff</a:t>
            </a:r>
            <a:r>
              <a:rPr sz="3950" spc="65" dirty="0">
                <a:latin typeface="Arial"/>
                <a:cs typeface="Arial"/>
              </a:rPr>
              <a:t>ect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result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of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60" dirty="0">
                <a:latin typeface="Arial"/>
                <a:cs typeface="Arial"/>
              </a:rPr>
              <a:t>computations</a:t>
            </a:r>
            <a:endParaRPr sz="3950" dirty="0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B9A239DE-2E98-9847-8BCC-368F57E99AD2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20298" y="12094"/>
            <a:ext cx="866394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15" dirty="0"/>
              <a:t>Basic</a:t>
            </a:r>
            <a:r>
              <a:rPr spc="-30" dirty="0"/>
              <a:t> </a:t>
            </a:r>
            <a:r>
              <a:rPr spc="220" dirty="0"/>
              <a:t>self-attention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1" y="4106882"/>
            <a:ext cx="6496639" cy="18575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70" dirty="0">
                <a:latin typeface="Arial"/>
                <a:cs typeface="Arial"/>
              </a:rPr>
              <a:t>S</a:t>
            </a:r>
            <a:r>
              <a:rPr lang="en-US" sz="3950" spc="-70" dirty="0">
                <a:latin typeface="Arial"/>
                <a:cs typeface="Arial"/>
              </a:rPr>
              <a:t>o</a:t>
            </a:r>
            <a:r>
              <a:rPr sz="3950" spc="-40" dirty="0">
                <a:latin typeface="Arial"/>
                <a:cs typeface="Arial"/>
              </a:rPr>
              <a:t> </a:t>
            </a:r>
            <a:r>
              <a:rPr lang="en-US" sz="3950" spc="-145" dirty="0">
                <a:latin typeface="Arial"/>
                <a:cs typeface="Arial"/>
              </a:rPr>
              <a:t>far</a:t>
            </a:r>
            <a:r>
              <a:rPr sz="3950" spc="-145" dirty="0">
                <a:latin typeface="Arial"/>
                <a:cs typeface="Arial"/>
              </a:rPr>
              <a:t>: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90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b="1" spc="40" dirty="0">
                <a:latin typeface="Arial"/>
                <a:cs typeface="Arial"/>
              </a:rPr>
              <a:t>No</a:t>
            </a:r>
            <a:r>
              <a:rPr sz="3950" b="1" spc="-30" dirty="0">
                <a:latin typeface="Arial"/>
                <a:cs typeface="Arial"/>
              </a:rPr>
              <a:t> </a:t>
            </a:r>
            <a:r>
              <a:rPr sz="3950" b="1" spc="20" dirty="0">
                <a:latin typeface="Arial"/>
                <a:cs typeface="Arial"/>
              </a:rPr>
              <a:t>learned</a:t>
            </a:r>
            <a:r>
              <a:rPr sz="3950" b="1" spc="-25" dirty="0">
                <a:latin typeface="Arial"/>
                <a:cs typeface="Arial"/>
              </a:rPr>
              <a:t> </a:t>
            </a:r>
            <a:r>
              <a:rPr sz="3950" b="1" spc="10" dirty="0">
                <a:latin typeface="Arial"/>
                <a:cs typeface="Arial"/>
              </a:rPr>
              <a:t>weights</a:t>
            </a:r>
            <a:endParaRPr sz="39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45355" y="6546598"/>
            <a:ext cx="14255115" cy="12291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3565" indent="-571500">
              <a:lnSpc>
                <a:spcPct val="100000"/>
              </a:lnSpc>
              <a:spcBef>
                <a:spcPts val="105"/>
              </a:spcBef>
              <a:buSzPct val="125316"/>
              <a:buFont typeface="Wingdings" pitchFamily="2" charset="2"/>
              <a:buChar char="Ø"/>
              <a:tabLst>
                <a:tab pos="535940" algn="l"/>
                <a:tab pos="536575" algn="l"/>
              </a:tabLst>
            </a:pPr>
            <a:r>
              <a:rPr sz="3950" spc="-15" dirty="0">
                <a:latin typeface="Arial"/>
                <a:cs typeface="Arial"/>
              </a:rPr>
              <a:t>Order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of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10" dirty="0">
                <a:latin typeface="Arial"/>
                <a:cs typeface="Arial"/>
              </a:rPr>
              <a:t>sequence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does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75" dirty="0">
                <a:latin typeface="Arial"/>
                <a:cs typeface="Arial"/>
              </a:rPr>
              <a:t>not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65" dirty="0">
                <a:latin typeface="Arial"/>
                <a:cs typeface="Arial"/>
              </a:rPr>
              <a:t>a</a:t>
            </a:r>
            <a:r>
              <a:rPr lang="en-US" sz="3950" spc="65" dirty="0">
                <a:latin typeface="Arial"/>
                <a:cs typeface="Arial"/>
              </a:rPr>
              <a:t>ff</a:t>
            </a:r>
            <a:r>
              <a:rPr sz="3950" spc="65" dirty="0">
                <a:latin typeface="Arial"/>
                <a:cs typeface="Arial"/>
              </a:rPr>
              <a:t>ect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result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of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60" dirty="0">
                <a:latin typeface="Arial"/>
                <a:cs typeface="Arial"/>
              </a:rPr>
              <a:t>computations</a:t>
            </a:r>
            <a:endParaRPr sz="39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79029" y="5303331"/>
            <a:ext cx="620395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155" dirty="0">
                <a:latin typeface="Arial"/>
                <a:cs typeface="Arial"/>
              </a:rPr>
              <a:t>Let's</a:t>
            </a:r>
            <a:r>
              <a:rPr sz="4100" spc="-15" dirty="0">
                <a:latin typeface="Arial"/>
                <a:cs typeface="Arial"/>
              </a:rPr>
              <a:t> </a:t>
            </a:r>
            <a:r>
              <a:rPr sz="4100" spc="65" dirty="0">
                <a:latin typeface="Arial"/>
                <a:cs typeface="Arial"/>
              </a:rPr>
              <a:t>learn</a:t>
            </a:r>
            <a:r>
              <a:rPr sz="4100" spc="-10" dirty="0">
                <a:latin typeface="Arial"/>
                <a:cs typeface="Arial"/>
              </a:rPr>
              <a:t> </a:t>
            </a:r>
            <a:r>
              <a:rPr sz="4100" spc="105" dirty="0">
                <a:latin typeface="Arial"/>
                <a:cs typeface="Arial"/>
              </a:rPr>
              <a:t>some</a:t>
            </a:r>
            <a:r>
              <a:rPr sz="4100" spc="-10" dirty="0">
                <a:latin typeface="Arial"/>
                <a:cs typeface="Arial"/>
              </a:rPr>
              <a:t> </a:t>
            </a:r>
            <a:r>
              <a:rPr sz="4100" spc="114" dirty="0">
                <a:latin typeface="Arial"/>
                <a:cs typeface="Arial"/>
              </a:rPr>
              <a:t>weights!</a:t>
            </a:r>
            <a:endParaRPr sz="41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404117" y="5528627"/>
            <a:ext cx="1881505" cy="251460"/>
            <a:chOff x="7404117" y="5528627"/>
            <a:chExt cx="1881505" cy="251460"/>
          </a:xfrm>
        </p:grpSpPr>
        <p:sp>
          <p:nvSpPr>
            <p:cNvPr id="8" name="object 8"/>
            <p:cNvSpPr/>
            <p:nvPr/>
          </p:nvSpPr>
          <p:spPr>
            <a:xfrm>
              <a:off x="7404117" y="5654278"/>
              <a:ext cx="1661160" cy="0"/>
            </a:xfrm>
            <a:custGeom>
              <a:avLst/>
              <a:gdLst/>
              <a:ahLst/>
              <a:cxnLst/>
              <a:rect l="l" t="t" r="r" b="b"/>
              <a:pathLst>
                <a:path w="1661159">
                  <a:moveTo>
                    <a:pt x="0" y="0"/>
                  </a:moveTo>
                  <a:lnTo>
                    <a:pt x="1629729" y="0"/>
                  </a:lnTo>
                  <a:lnTo>
                    <a:pt x="1661142" y="0"/>
                  </a:lnTo>
                </a:path>
              </a:pathLst>
            </a:custGeom>
            <a:ln w="628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33847" y="5528627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60">
                  <a:moveTo>
                    <a:pt x="0" y="0"/>
                  </a:moveTo>
                  <a:lnTo>
                    <a:pt x="0" y="251301"/>
                  </a:lnTo>
                  <a:lnTo>
                    <a:pt x="251301" y="125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7">
            <a:extLst>
              <a:ext uri="{FF2B5EF4-FFF2-40B4-BE49-F238E27FC236}">
                <a16:creationId xmlns:a16="http://schemas.microsoft.com/office/drawing/2014/main" id="{DE890B45-B4B5-E54F-9E5E-F1B99D05DFA2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92341" y="297118"/>
            <a:ext cx="6986861" cy="907862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18816" y="12094"/>
            <a:ext cx="766699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5" dirty="0"/>
              <a:t>Query,</a:t>
            </a:r>
            <a:r>
              <a:rPr spc="-15" dirty="0"/>
              <a:t> </a:t>
            </a:r>
            <a:r>
              <a:rPr spc="-90" dirty="0"/>
              <a:t>Key,</a:t>
            </a:r>
            <a:r>
              <a:rPr spc="-10" dirty="0"/>
              <a:t> </a:t>
            </a:r>
            <a:r>
              <a:rPr spc="-100" dirty="0"/>
              <a:t>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4"/>
              <p:cNvSpPr txBox="1"/>
              <p:nvPr/>
            </p:nvSpPr>
            <p:spPr>
              <a:xfrm>
                <a:off x="697354" y="2609545"/>
                <a:ext cx="11442065" cy="6163867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535940" indent="-523875">
                  <a:lnSpc>
                    <a:spcPct val="100000"/>
                  </a:lnSpc>
                  <a:spcBef>
                    <a:spcPts val="105"/>
                  </a:spcBef>
                  <a:buSzPct val="125316"/>
                  <a:buChar char="•"/>
                  <a:tabLst>
                    <a:tab pos="535940" algn="l"/>
                    <a:tab pos="536575" algn="l"/>
                  </a:tabLst>
                </a:pPr>
                <a:r>
                  <a:rPr lang="en-GB" sz="3950" spc="-60" dirty="0">
                    <a:latin typeface="Arial"/>
                    <a:cs typeface="Arial"/>
                  </a:rPr>
                  <a:t>Every</a:t>
                </a:r>
                <a:r>
                  <a:rPr lang="en-GB" sz="3950" spc="-5" dirty="0">
                    <a:latin typeface="Arial"/>
                    <a:cs typeface="Arial"/>
                  </a:rPr>
                  <a:t> </a:t>
                </a:r>
                <a:r>
                  <a:rPr lang="en-GB" sz="3950" spc="60" dirty="0">
                    <a:latin typeface="Arial"/>
                    <a:cs typeface="Arial"/>
                  </a:rPr>
                  <a:t>input</a:t>
                </a:r>
                <a:r>
                  <a:rPr lang="en-GB" sz="3950" spc="-5" dirty="0">
                    <a:latin typeface="Arial"/>
                    <a:cs typeface="Arial"/>
                  </a:rPr>
                  <a:t> </a:t>
                </a:r>
                <a:r>
                  <a:rPr lang="en-GB" sz="3950" spc="50" dirty="0">
                    <a:latin typeface="Arial"/>
                    <a:cs typeface="Arial"/>
                  </a:rPr>
                  <a:t>vector</a:t>
                </a:r>
                <a:r>
                  <a:rPr lang="en-GB" sz="3950" dirty="0">
                    <a:latin typeface="Arial"/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950" i="1" spc="-50" dirty="0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ar-AE" sz="3950" b="0" i="1" spc="-50" dirty="0" smtClean="0">
                            <a:latin typeface="Cambria Math" panose="02040503050406030204" pitchFamily="18" charset="0"/>
                            <a:cs typeface="Arial"/>
                          </a:rPr>
                          <m:t>𝑥</m:t>
                        </m:r>
                      </m:e>
                      <m:sub>
                        <m:r>
                          <a:rPr lang="en-US" sz="3950" b="0" i="1" spc="-50" dirty="0" smtClean="0">
                            <a:latin typeface="Cambria Math" panose="02040503050406030204" pitchFamily="18" charset="0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3950" spc="-5" dirty="0">
                    <a:latin typeface="Arial"/>
                    <a:cs typeface="Arial"/>
                  </a:rPr>
                  <a:t> </a:t>
                </a:r>
                <a:r>
                  <a:rPr lang="en-GB" sz="3950" dirty="0">
                    <a:latin typeface="Arial"/>
                    <a:cs typeface="Arial"/>
                  </a:rPr>
                  <a:t>is </a:t>
                </a:r>
                <a:r>
                  <a:rPr lang="en-GB" sz="3950" spc="20" dirty="0">
                    <a:latin typeface="Arial"/>
                    <a:cs typeface="Arial"/>
                  </a:rPr>
                  <a:t>used</a:t>
                </a:r>
                <a:r>
                  <a:rPr lang="en-GB" sz="3950" spc="-5" dirty="0">
                    <a:latin typeface="Arial"/>
                    <a:cs typeface="Arial"/>
                  </a:rPr>
                  <a:t> </a:t>
                </a:r>
                <a:r>
                  <a:rPr lang="en-GB" sz="3950" dirty="0">
                    <a:latin typeface="Arial"/>
                    <a:cs typeface="Arial"/>
                  </a:rPr>
                  <a:t>in 3</a:t>
                </a:r>
                <a:r>
                  <a:rPr lang="en-GB" sz="3950" spc="-5" dirty="0">
                    <a:latin typeface="Arial"/>
                    <a:cs typeface="Arial"/>
                  </a:rPr>
                  <a:t> </a:t>
                </a:r>
                <a:r>
                  <a:rPr lang="en-GB" sz="3950" spc="15" dirty="0">
                    <a:latin typeface="Arial"/>
                    <a:cs typeface="Arial"/>
                  </a:rPr>
                  <a:t>ways:</a:t>
                </a:r>
                <a:endParaRPr lang="en-GB" sz="3950" dirty="0">
                  <a:latin typeface="Arial"/>
                  <a:cs typeface="Arial"/>
                </a:endParaRPr>
              </a:p>
              <a:p>
                <a:pPr marL="1059180" marR="5080" lvl="1" indent="-523875">
                  <a:lnSpc>
                    <a:spcPts val="4700"/>
                  </a:lnSpc>
                  <a:spcBef>
                    <a:spcPts val="5015"/>
                  </a:spcBef>
                  <a:buSzPct val="125316"/>
                  <a:buChar char="•"/>
                  <a:tabLst>
                    <a:tab pos="1059180" algn="l"/>
                    <a:tab pos="1059815" algn="l"/>
                  </a:tabLst>
                </a:pPr>
                <a:r>
                  <a:rPr lang="en-GB" sz="3950" spc="30" dirty="0">
                    <a:solidFill>
                      <a:srgbClr val="EE220C"/>
                    </a:solidFill>
                    <a:latin typeface="Arial"/>
                    <a:cs typeface="Arial"/>
                  </a:rPr>
                  <a:t>Compared </a:t>
                </a:r>
                <a:r>
                  <a:rPr lang="en-GB" sz="3950" spc="110" dirty="0">
                    <a:solidFill>
                      <a:srgbClr val="EE220C"/>
                    </a:solidFill>
                    <a:latin typeface="Arial"/>
                    <a:cs typeface="Arial"/>
                  </a:rPr>
                  <a:t>to </a:t>
                </a:r>
                <a:r>
                  <a:rPr lang="en-GB" sz="3950" spc="-30" dirty="0">
                    <a:solidFill>
                      <a:srgbClr val="EE220C"/>
                    </a:solidFill>
                    <a:latin typeface="Arial"/>
                    <a:cs typeface="Arial"/>
                  </a:rPr>
                  <a:t>every </a:t>
                </a:r>
                <a:r>
                  <a:rPr lang="en-GB" sz="3950" spc="30" dirty="0">
                    <a:solidFill>
                      <a:srgbClr val="EE220C"/>
                    </a:solidFill>
                    <a:latin typeface="Arial"/>
                    <a:cs typeface="Arial"/>
                  </a:rPr>
                  <a:t>other </a:t>
                </a:r>
                <a:r>
                  <a:rPr lang="en-GB" sz="3950" spc="50" dirty="0">
                    <a:solidFill>
                      <a:srgbClr val="EE220C"/>
                    </a:solidFill>
                    <a:latin typeface="Arial"/>
                    <a:cs typeface="Arial"/>
                  </a:rPr>
                  <a:t>vector </a:t>
                </a:r>
                <a:r>
                  <a:rPr lang="en-GB" sz="3950" spc="110" dirty="0">
                    <a:solidFill>
                      <a:srgbClr val="EE220C"/>
                    </a:solidFill>
                    <a:latin typeface="Arial"/>
                    <a:cs typeface="Arial"/>
                  </a:rPr>
                  <a:t>to </a:t>
                </a:r>
                <a:r>
                  <a:rPr lang="en-GB" sz="3950" spc="75" dirty="0">
                    <a:solidFill>
                      <a:srgbClr val="EE220C"/>
                    </a:solidFill>
                    <a:latin typeface="Arial"/>
                    <a:cs typeface="Arial"/>
                  </a:rPr>
                  <a:t>compute </a:t>
                </a:r>
                <a:r>
                  <a:rPr lang="en-GB" sz="3950" spc="80" dirty="0">
                    <a:solidFill>
                      <a:srgbClr val="EE220C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40" dirty="0">
                    <a:solidFill>
                      <a:srgbClr val="EE220C"/>
                    </a:solidFill>
                    <a:latin typeface="Arial"/>
                    <a:cs typeface="Arial"/>
                  </a:rPr>
                  <a:t>attention</a:t>
                </a:r>
                <a:r>
                  <a:rPr lang="en-GB" sz="3950" dirty="0">
                    <a:solidFill>
                      <a:srgbClr val="EE220C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40" dirty="0">
                    <a:solidFill>
                      <a:srgbClr val="EE220C"/>
                    </a:solidFill>
                    <a:latin typeface="Arial"/>
                    <a:cs typeface="Arial"/>
                  </a:rPr>
                  <a:t>weights</a:t>
                </a:r>
                <a:r>
                  <a:rPr lang="en-GB" sz="3950" spc="5" dirty="0">
                    <a:solidFill>
                      <a:srgbClr val="EE220C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50" dirty="0">
                    <a:solidFill>
                      <a:srgbClr val="EE220C"/>
                    </a:solidFill>
                    <a:latin typeface="Arial"/>
                    <a:cs typeface="Arial"/>
                  </a:rPr>
                  <a:t>for</a:t>
                </a:r>
                <a:r>
                  <a:rPr lang="en-GB" sz="3950" spc="5" dirty="0">
                    <a:solidFill>
                      <a:srgbClr val="EE220C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50" dirty="0">
                    <a:solidFill>
                      <a:srgbClr val="EE220C"/>
                    </a:solidFill>
                    <a:latin typeface="Arial"/>
                    <a:cs typeface="Arial"/>
                  </a:rPr>
                  <a:t>its</a:t>
                </a:r>
                <a:r>
                  <a:rPr lang="en-GB" sz="3950" dirty="0">
                    <a:solidFill>
                      <a:srgbClr val="EE220C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75" dirty="0">
                    <a:solidFill>
                      <a:srgbClr val="EE220C"/>
                    </a:solidFill>
                    <a:latin typeface="Arial"/>
                    <a:cs typeface="Arial"/>
                  </a:rPr>
                  <a:t>own</a:t>
                </a:r>
                <a:r>
                  <a:rPr lang="en-GB" sz="3950" spc="5" dirty="0">
                    <a:solidFill>
                      <a:srgbClr val="EE220C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85" dirty="0">
                    <a:solidFill>
                      <a:srgbClr val="EE220C"/>
                    </a:solidFill>
                    <a:latin typeface="Arial"/>
                    <a:cs typeface="Arial"/>
                  </a:rPr>
                  <a:t>output</a:t>
                </a:r>
                <a:r>
                  <a:rPr lang="en-GB" sz="3950" spc="5" dirty="0">
                    <a:solidFill>
                      <a:srgbClr val="EE220C"/>
                    </a:solidFill>
                    <a:latin typeface="Arial"/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𝑦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3950" spc="5" dirty="0">
                    <a:solidFill>
                      <a:srgbClr val="EE220C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-75" dirty="0">
                    <a:solidFill>
                      <a:srgbClr val="EE220C"/>
                    </a:solidFill>
                    <a:latin typeface="Arial"/>
                    <a:cs typeface="Arial"/>
                  </a:rPr>
                  <a:t>(query)</a:t>
                </a:r>
                <a:endParaRPr lang="en-GB" sz="3950" dirty="0">
                  <a:latin typeface="Arial"/>
                  <a:cs typeface="Arial"/>
                </a:endParaRPr>
              </a:p>
              <a:p>
                <a:pPr lvl="1">
                  <a:lnSpc>
                    <a:spcPct val="100000"/>
                  </a:lnSpc>
                  <a:spcBef>
                    <a:spcPts val="35"/>
                  </a:spcBef>
                  <a:buFont typeface="Arial"/>
                  <a:buChar char="•"/>
                </a:pPr>
                <a:endParaRPr lang="en-GB" sz="4200" dirty="0">
                  <a:latin typeface="Arial"/>
                  <a:cs typeface="Arial"/>
                </a:endParaRPr>
              </a:p>
              <a:p>
                <a:pPr marL="1059180" marR="496570" lvl="1" indent="-523875">
                  <a:lnSpc>
                    <a:spcPts val="4700"/>
                  </a:lnSpc>
                  <a:buSzPct val="125316"/>
                  <a:buChar char="•"/>
                  <a:tabLst>
                    <a:tab pos="1059180" algn="l"/>
                    <a:tab pos="1059815" algn="l"/>
                  </a:tabLst>
                </a:pPr>
                <a:r>
                  <a:rPr lang="en-GB" sz="3950" spc="30" dirty="0">
                    <a:solidFill>
                      <a:srgbClr val="0070C0"/>
                    </a:solidFill>
                    <a:latin typeface="Arial"/>
                    <a:cs typeface="Arial"/>
                  </a:rPr>
                  <a:t>Compared</a:t>
                </a:r>
                <a:r>
                  <a:rPr lang="en-GB" sz="3950" spc="-10" dirty="0">
                    <a:solidFill>
                      <a:srgbClr val="0070C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110" dirty="0">
                    <a:solidFill>
                      <a:srgbClr val="0070C0"/>
                    </a:solidFill>
                    <a:latin typeface="Arial"/>
                    <a:cs typeface="Arial"/>
                  </a:rPr>
                  <a:t>to</a:t>
                </a:r>
                <a:r>
                  <a:rPr lang="en-GB" sz="3950" spc="-5" dirty="0">
                    <a:solidFill>
                      <a:srgbClr val="0070C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-30" dirty="0">
                    <a:solidFill>
                      <a:srgbClr val="0070C0"/>
                    </a:solidFill>
                    <a:latin typeface="Arial"/>
                    <a:cs typeface="Arial"/>
                  </a:rPr>
                  <a:t>every</a:t>
                </a:r>
                <a:r>
                  <a:rPr lang="en-GB" sz="3950" spc="-5" dirty="0">
                    <a:solidFill>
                      <a:srgbClr val="0070C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30" dirty="0">
                    <a:solidFill>
                      <a:srgbClr val="0070C0"/>
                    </a:solidFill>
                    <a:latin typeface="Arial"/>
                    <a:cs typeface="Arial"/>
                  </a:rPr>
                  <a:t>other</a:t>
                </a:r>
                <a:r>
                  <a:rPr lang="en-GB" sz="3950" spc="-5" dirty="0">
                    <a:solidFill>
                      <a:srgbClr val="0070C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50" dirty="0">
                    <a:solidFill>
                      <a:srgbClr val="0070C0"/>
                    </a:solidFill>
                    <a:latin typeface="Arial"/>
                    <a:cs typeface="Arial"/>
                  </a:rPr>
                  <a:t>vector</a:t>
                </a:r>
                <a:r>
                  <a:rPr lang="en-GB" sz="3950" spc="-5" dirty="0">
                    <a:solidFill>
                      <a:srgbClr val="0070C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110" dirty="0">
                    <a:solidFill>
                      <a:srgbClr val="0070C0"/>
                    </a:solidFill>
                    <a:latin typeface="Arial"/>
                    <a:cs typeface="Arial"/>
                  </a:rPr>
                  <a:t>to</a:t>
                </a:r>
                <a:r>
                  <a:rPr lang="en-GB" sz="3950" spc="-5" dirty="0">
                    <a:solidFill>
                      <a:srgbClr val="0070C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75" dirty="0">
                    <a:solidFill>
                      <a:srgbClr val="0070C0"/>
                    </a:solidFill>
                    <a:latin typeface="Arial"/>
                    <a:cs typeface="Arial"/>
                  </a:rPr>
                  <a:t>compute </a:t>
                </a:r>
                <a:r>
                  <a:rPr lang="en-GB" sz="3950" spc="-1080" dirty="0">
                    <a:solidFill>
                      <a:srgbClr val="0070C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40" dirty="0">
                    <a:solidFill>
                      <a:srgbClr val="0070C0"/>
                    </a:solidFill>
                    <a:latin typeface="Arial"/>
                    <a:cs typeface="Arial"/>
                  </a:rPr>
                  <a:t>attention</a:t>
                </a:r>
                <a:r>
                  <a:rPr lang="en-GB" sz="3950" spc="-5" dirty="0">
                    <a:solidFill>
                      <a:srgbClr val="0070C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50" dirty="0">
                    <a:solidFill>
                      <a:srgbClr val="0070C0"/>
                    </a:solidFill>
                    <a:latin typeface="Arial"/>
                    <a:cs typeface="Arial"/>
                  </a:rPr>
                  <a:t>weight</a:t>
                </a:r>
                <a:r>
                  <a:rPr lang="en-GB" sz="3950" dirty="0">
                    <a:solidFill>
                      <a:srgbClr val="0070C0"/>
                    </a:solidFill>
                    <a:latin typeface="Arial"/>
                    <a:cs typeface="Arial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4000" i="1" spc="5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SupPr>
                      <m:e>
                        <m:r>
                          <a:rPr lang="en-US" sz="4000" b="0" i="1" spc="5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𝑤</m:t>
                        </m:r>
                      </m:e>
                      <m:sub>
                        <m:r>
                          <a:rPr lang="en-US" sz="4000" b="0" i="1" spc="5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𝑖𝑗</m:t>
                        </m:r>
                      </m:sub>
                      <m:sup>
                        <m:r>
                          <a:rPr lang="en-US" sz="4000" b="0" i="1" spc="5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sz="3950" dirty="0">
                    <a:solidFill>
                      <a:srgbClr val="0070C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50" dirty="0">
                    <a:solidFill>
                      <a:srgbClr val="0070C0"/>
                    </a:solidFill>
                    <a:latin typeface="Arial"/>
                    <a:cs typeface="Arial"/>
                  </a:rPr>
                  <a:t>for</a:t>
                </a:r>
                <a:r>
                  <a:rPr lang="en-GB" sz="3950" spc="-5" dirty="0">
                    <a:solidFill>
                      <a:srgbClr val="0070C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85" dirty="0">
                    <a:solidFill>
                      <a:srgbClr val="0070C0"/>
                    </a:solidFill>
                    <a:latin typeface="Arial"/>
                    <a:cs typeface="Arial"/>
                  </a:rPr>
                  <a:t>output</a:t>
                </a:r>
                <a:r>
                  <a:rPr lang="en-GB" sz="3950" dirty="0">
                    <a:solidFill>
                      <a:srgbClr val="0070C0"/>
                    </a:solidFill>
                    <a:latin typeface="Arial"/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𝑦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3950" dirty="0">
                    <a:solidFill>
                      <a:srgbClr val="0070C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-114" dirty="0">
                    <a:solidFill>
                      <a:srgbClr val="0070C0"/>
                    </a:solidFill>
                    <a:latin typeface="Arial"/>
                    <a:cs typeface="Arial"/>
                  </a:rPr>
                  <a:t>(key)</a:t>
                </a:r>
                <a:endParaRPr lang="en-GB" sz="3950" dirty="0">
                  <a:solidFill>
                    <a:srgbClr val="0070C0"/>
                  </a:solidFill>
                  <a:latin typeface="Arial"/>
                  <a:cs typeface="Arial"/>
                </a:endParaRPr>
              </a:p>
              <a:p>
                <a:pPr lvl="1">
                  <a:lnSpc>
                    <a:spcPct val="100000"/>
                  </a:lnSpc>
                  <a:spcBef>
                    <a:spcPts val="40"/>
                  </a:spcBef>
                  <a:buFont typeface="Arial"/>
                  <a:buChar char="•"/>
                </a:pPr>
                <a:endParaRPr lang="en-GB" sz="4150" dirty="0">
                  <a:latin typeface="Arial"/>
                  <a:cs typeface="Arial"/>
                </a:endParaRPr>
              </a:p>
              <a:p>
                <a:pPr marL="1059180" marR="198120" lvl="1" indent="-523875">
                  <a:lnSpc>
                    <a:spcPts val="4700"/>
                  </a:lnSpc>
                  <a:buSzPct val="125316"/>
                  <a:buChar char="•"/>
                  <a:tabLst>
                    <a:tab pos="1059180" algn="l"/>
                    <a:tab pos="1059815" algn="l"/>
                  </a:tabLst>
                </a:pPr>
                <a:r>
                  <a:rPr lang="en-GB" sz="3950" spc="30" dirty="0">
                    <a:solidFill>
                      <a:srgbClr val="1DB100"/>
                    </a:solidFill>
                    <a:latin typeface="Arial"/>
                    <a:cs typeface="Arial"/>
                  </a:rPr>
                  <a:t>Summed</a:t>
                </a:r>
                <a:r>
                  <a:rPr lang="en-GB" sz="3950" spc="-5" dirty="0">
                    <a:solidFill>
                      <a:srgbClr val="1DB10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75" dirty="0">
                    <a:solidFill>
                      <a:srgbClr val="1DB100"/>
                    </a:solidFill>
                    <a:latin typeface="Arial"/>
                    <a:cs typeface="Arial"/>
                  </a:rPr>
                  <a:t>with</a:t>
                </a:r>
                <a:r>
                  <a:rPr lang="en-GB" sz="3950" dirty="0">
                    <a:solidFill>
                      <a:srgbClr val="1DB10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30" dirty="0">
                    <a:solidFill>
                      <a:srgbClr val="1DB100"/>
                    </a:solidFill>
                    <a:latin typeface="Arial"/>
                    <a:cs typeface="Arial"/>
                  </a:rPr>
                  <a:t>other</a:t>
                </a:r>
                <a:r>
                  <a:rPr lang="en-GB" sz="3950" spc="-5" dirty="0">
                    <a:solidFill>
                      <a:srgbClr val="1DB10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40" dirty="0">
                    <a:solidFill>
                      <a:srgbClr val="1DB100"/>
                    </a:solidFill>
                    <a:latin typeface="Arial"/>
                    <a:cs typeface="Arial"/>
                  </a:rPr>
                  <a:t>vectors</a:t>
                </a:r>
                <a:r>
                  <a:rPr lang="en-GB" sz="3950" dirty="0">
                    <a:solidFill>
                      <a:srgbClr val="1DB10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110" dirty="0">
                    <a:solidFill>
                      <a:srgbClr val="1DB100"/>
                    </a:solidFill>
                    <a:latin typeface="Arial"/>
                    <a:cs typeface="Arial"/>
                  </a:rPr>
                  <a:t>to</a:t>
                </a:r>
                <a:r>
                  <a:rPr lang="en-GB" sz="3950" spc="-5" dirty="0">
                    <a:solidFill>
                      <a:srgbClr val="1DB10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55" dirty="0">
                    <a:solidFill>
                      <a:srgbClr val="1DB100"/>
                    </a:solidFill>
                    <a:latin typeface="Arial"/>
                    <a:cs typeface="Arial"/>
                  </a:rPr>
                  <a:t>form</a:t>
                </a:r>
                <a:r>
                  <a:rPr lang="en-GB" sz="3950" dirty="0">
                    <a:solidFill>
                      <a:srgbClr val="1DB10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25" dirty="0">
                    <a:solidFill>
                      <a:srgbClr val="1DB100"/>
                    </a:solidFill>
                    <a:latin typeface="Arial"/>
                    <a:cs typeface="Arial"/>
                  </a:rPr>
                  <a:t>the</a:t>
                </a:r>
                <a:r>
                  <a:rPr lang="en-GB" sz="3950" spc="-5" dirty="0">
                    <a:solidFill>
                      <a:srgbClr val="1DB10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dirty="0">
                    <a:solidFill>
                      <a:srgbClr val="1DB100"/>
                    </a:solidFill>
                    <a:latin typeface="Arial"/>
                    <a:cs typeface="Arial"/>
                  </a:rPr>
                  <a:t>result </a:t>
                </a:r>
                <a:r>
                  <a:rPr lang="en-GB" sz="3950" spc="-1080" dirty="0">
                    <a:solidFill>
                      <a:srgbClr val="1DB10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70" dirty="0">
                    <a:solidFill>
                      <a:srgbClr val="1DB100"/>
                    </a:solidFill>
                    <a:latin typeface="Arial"/>
                    <a:cs typeface="Arial"/>
                  </a:rPr>
                  <a:t>of</a:t>
                </a:r>
                <a:r>
                  <a:rPr lang="en-GB" sz="3950" spc="-5" dirty="0">
                    <a:solidFill>
                      <a:srgbClr val="1DB10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25" dirty="0">
                    <a:solidFill>
                      <a:srgbClr val="1DB100"/>
                    </a:solidFill>
                    <a:latin typeface="Arial"/>
                    <a:cs typeface="Arial"/>
                  </a:rPr>
                  <a:t>the</a:t>
                </a:r>
                <a:r>
                  <a:rPr lang="en-GB" sz="3950" dirty="0">
                    <a:solidFill>
                      <a:srgbClr val="1DB10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40" dirty="0">
                    <a:solidFill>
                      <a:srgbClr val="1DB100"/>
                    </a:solidFill>
                    <a:latin typeface="Arial"/>
                    <a:cs typeface="Arial"/>
                  </a:rPr>
                  <a:t>attention</a:t>
                </a:r>
                <a:r>
                  <a:rPr lang="en-GB" sz="3950" dirty="0">
                    <a:solidFill>
                      <a:srgbClr val="1DB10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45" dirty="0">
                    <a:solidFill>
                      <a:srgbClr val="1DB100"/>
                    </a:solidFill>
                    <a:latin typeface="Arial"/>
                    <a:cs typeface="Arial"/>
                  </a:rPr>
                  <a:t>weighted</a:t>
                </a:r>
                <a:r>
                  <a:rPr lang="en-GB" sz="3950" dirty="0">
                    <a:solidFill>
                      <a:srgbClr val="1DB10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30" dirty="0">
                    <a:solidFill>
                      <a:srgbClr val="1DB100"/>
                    </a:solidFill>
                    <a:latin typeface="Arial"/>
                    <a:cs typeface="Arial"/>
                  </a:rPr>
                  <a:t>sum</a:t>
                </a:r>
                <a:r>
                  <a:rPr lang="en-GB" sz="3950" dirty="0">
                    <a:solidFill>
                      <a:srgbClr val="1DB100"/>
                    </a:solidFill>
                    <a:latin typeface="Arial"/>
                    <a:cs typeface="Arial"/>
                  </a:rPr>
                  <a:t> </a:t>
                </a:r>
                <a:r>
                  <a:rPr lang="en-GB" sz="3950" spc="-105" dirty="0">
                    <a:solidFill>
                      <a:srgbClr val="1DB100"/>
                    </a:solidFill>
                    <a:latin typeface="Arial"/>
                    <a:cs typeface="Arial"/>
                  </a:rPr>
                  <a:t>(value)</a:t>
                </a:r>
                <a:endParaRPr sz="3950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4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354" y="2609545"/>
                <a:ext cx="11442065" cy="6163867"/>
              </a:xfrm>
              <a:prstGeom prst="rect">
                <a:avLst/>
              </a:prstGeom>
              <a:blipFill>
                <a:blip r:embed="rId3"/>
                <a:stretch>
                  <a:fillRect l="-2882" t="-4115" r="-1996" b="-4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object 6"/>
          <p:cNvGrpSpPr/>
          <p:nvPr/>
        </p:nvGrpSpPr>
        <p:grpSpPr>
          <a:xfrm>
            <a:off x="11976965" y="3802370"/>
            <a:ext cx="7816850" cy="5760720"/>
            <a:chOff x="11976965" y="3802370"/>
            <a:chExt cx="7816850" cy="5760720"/>
          </a:xfrm>
        </p:grpSpPr>
        <p:sp>
          <p:nvSpPr>
            <p:cNvPr id="7" name="object 7"/>
            <p:cNvSpPr/>
            <p:nvPr/>
          </p:nvSpPr>
          <p:spPr>
            <a:xfrm>
              <a:off x="15769980" y="5422121"/>
              <a:ext cx="2311400" cy="1489075"/>
            </a:xfrm>
            <a:custGeom>
              <a:avLst/>
              <a:gdLst/>
              <a:ahLst/>
              <a:cxnLst/>
              <a:rect l="l" t="t" r="r" b="b"/>
              <a:pathLst>
                <a:path w="2311400" h="1489075">
                  <a:moveTo>
                    <a:pt x="1972814" y="218009"/>
                  </a:moveTo>
                  <a:lnTo>
                    <a:pt x="2016440" y="247666"/>
                  </a:lnTo>
                  <a:lnTo>
                    <a:pt x="2057058" y="278446"/>
                  </a:lnTo>
                  <a:lnTo>
                    <a:pt x="2094667" y="310270"/>
                  </a:lnTo>
                  <a:lnTo>
                    <a:pt x="2129267" y="343057"/>
                  </a:lnTo>
                  <a:lnTo>
                    <a:pt x="2160859" y="376727"/>
                  </a:lnTo>
                  <a:lnTo>
                    <a:pt x="2189442" y="411200"/>
                  </a:lnTo>
                  <a:lnTo>
                    <a:pt x="2215016" y="446395"/>
                  </a:lnTo>
                  <a:lnTo>
                    <a:pt x="2237582" y="482232"/>
                  </a:lnTo>
                  <a:lnTo>
                    <a:pt x="2257138" y="518631"/>
                  </a:lnTo>
                  <a:lnTo>
                    <a:pt x="2273686" y="555512"/>
                  </a:lnTo>
                  <a:lnTo>
                    <a:pt x="2287226" y="592794"/>
                  </a:lnTo>
                  <a:lnTo>
                    <a:pt x="2297756" y="630398"/>
                  </a:lnTo>
                  <a:lnTo>
                    <a:pt x="2305278" y="668242"/>
                  </a:lnTo>
                  <a:lnTo>
                    <a:pt x="2309791" y="706246"/>
                  </a:lnTo>
                  <a:lnTo>
                    <a:pt x="2311295" y="744331"/>
                  </a:lnTo>
                  <a:lnTo>
                    <a:pt x="2309791" y="782416"/>
                  </a:lnTo>
                  <a:lnTo>
                    <a:pt x="2305278" y="820420"/>
                  </a:lnTo>
                  <a:lnTo>
                    <a:pt x="2297756" y="858264"/>
                  </a:lnTo>
                  <a:lnTo>
                    <a:pt x="2287226" y="895868"/>
                  </a:lnTo>
                  <a:lnTo>
                    <a:pt x="2273686" y="933150"/>
                  </a:lnTo>
                  <a:lnTo>
                    <a:pt x="2257138" y="970031"/>
                  </a:lnTo>
                  <a:lnTo>
                    <a:pt x="2237582" y="1006430"/>
                  </a:lnTo>
                  <a:lnTo>
                    <a:pt x="2215016" y="1042267"/>
                  </a:lnTo>
                  <a:lnTo>
                    <a:pt x="2189442" y="1077462"/>
                  </a:lnTo>
                  <a:lnTo>
                    <a:pt x="2160859" y="1111935"/>
                  </a:lnTo>
                  <a:lnTo>
                    <a:pt x="2129267" y="1145605"/>
                  </a:lnTo>
                  <a:lnTo>
                    <a:pt x="2094667" y="1178392"/>
                  </a:lnTo>
                  <a:lnTo>
                    <a:pt x="2057058" y="1210216"/>
                  </a:lnTo>
                  <a:lnTo>
                    <a:pt x="2016440" y="1240996"/>
                  </a:lnTo>
                  <a:lnTo>
                    <a:pt x="1972814" y="1270653"/>
                  </a:lnTo>
                  <a:lnTo>
                    <a:pt x="1934568" y="1294203"/>
                  </a:lnTo>
                  <a:lnTo>
                    <a:pt x="1895095" y="1316408"/>
                  </a:lnTo>
                  <a:lnTo>
                    <a:pt x="1854469" y="1337267"/>
                  </a:lnTo>
                  <a:lnTo>
                    <a:pt x="1812761" y="1356780"/>
                  </a:lnTo>
                  <a:lnTo>
                    <a:pt x="1770044" y="1374948"/>
                  </a:lnTo>
                  <a:lnTo>
                    <a:pt x="1726389" y="1391769"/>
                  </a:lnTo>
                  <a:lnTo>
                    <a:pt x="1681868" y="1407245"/>
                  </a:lnTo>
                  <a:lnTo>
                    <a:pt x="1636554" y="1421375"/>
                  </a:lnTo>
                  <a:lnTo>
                    <a:pt x="1590519" y="1434160"/>
                  </a:lnTo>
                  <a:lnTo>
                    <a:pt x="1543834" y="1445599"/>
                  </a:lnTo>
                  <a:lnTo>
                    <a:pt x="1496573" y="1455692"/>
                  </a:lnTo>
                  <a:lnTo>
                    <a:pt x="1448807" y="1464439"/>
                  </a:lnTo>
                  <a:lnTo>
                    <a:pt x="1400608" y="1471841"/>
                  </a:lnTo>
                  <a:lnTo>
                    <a:pt x="1352049" y="1477896"/>
                  </a:lnTo>
                  <a:lnTo>
                    <a:pt x="1303201" y="1482606"/>
                  </a:lnTo>
                  <a:lnTo>
                    <a:pt x="1254136" y="1485971"/>
                  </a:lnTo>
                  <a:lnTo>
                    <a:pt x="1204928" y="1487989"/>
                  </a:lnTo>
                  <a:lnTo>
                    <a:pt x="1155647" y="1488662"/>
                  </a:lnTo>
                  <a:lnTo>
                    <a:pt x="1106367" y="1487989"/>
                  </a:lnTo>
                  <a:lnTo>
                    <a:pt x="1057158" y="1485971"/>
                  </a:lnTo>
                  <a:lnTo>
                    <a:pt x="1008094" y="1482606"/>
                  </a:lnTo>
                  <a:lnTo>
                    <a:pt x="959246" y="1477896"/>
                  </a:lnTo>
                  <a:lnTo>
                    <a:pt x="910686" y="1471841"/>
                  </a:lnTo>
                  <a:lnTo>
                    <a:pt x="862488" y="1464439"/>
                  </a:lnTo>
                  <a:lnTo>
                    <a:pt x="814721" y="1455692"/>
                  </a:lnTo>
                  <a:lnTo>
                    <a:pt x="767460" y="1445599"/>
                  </a:lnTo>
                  <a:lnTo>
                    <a:pt x="720776" y="1434160"/>
                  </a:lnTo>
                  <a:lnTo>
                    <a:pt x="674741" y="1421375"/>
                  </a:lnTo>
                  <a:lnTo>
                    <a:pt x="629427" y="1407245"/>
                  </a:lnTo>
                  <a:lnTo>
                    <a:pt x="584906" y="1391769"/>
                  </a:lnTo>
                  <a:lnTo>
                    <a:pt x="541251" y="1374948"/>
                  </a:lnTo>
                  <a:lnTo>
                    <a:pt x="498533" y="1356780"/>
                  </a:lnTo>
                  <a:lnTo>
                    <a:pt x="456825" y="1337267"/>
                  </a:lnTo>
                  <a:lnTo>
                    <a:pt x="416199" y="1316408"/>
                  </a:lnTo>
                  <a:lnTo>
                    <a:pt x="376727" y="1294203"/>
                  </a:lnTo>
                  <a:lnTo>
                    <a:pt x="338481" y="1270653"/>
                  </a:lnTo>
                  <a:lnTo>
                    <a:pt x="294854" y="1240996"/>
                  </a:lnTo>
                  <a:lnTo>
                    <a:pt x="254237" y="1210216"/>
                  </a:lnTo>
                  <a:lnTo>
                    <a:pt x="216628" y="1178392"/>
                  </a:lnTo>
                  <a:lnTo>
                    <a:pt x="182027" y="1145605"/>
                  </a:lnTo>
                  <a:lnTo>
                    <a:pt x="150436" y="1111935"/>
                  </a:lnTo>
                  <a:lnTo>
                    <a:pt x="121853" y="1077462"/>
                  </a:lnTo>
                  <a:lnTo>
                    <a:pt x="96279" y="1042267"/>
                  </a:lnTo>
                  <a:lnTo>
                    <a:pt x="73713" y="1006430"/>
                  </a:lnTo>
                  <a:lnTo>
                    <a:pt x="54157" y="970031"/>
                  </a:lnTo>
                  <a:lnTo>
                    <a:pt x="37609" y="933150"/>
                  </a:lnTo>
                  <a:lnTo>
                    <a:pt x="24069" y="895868"/>
                  </a:lnTo>
                  <a:lnTo>
                    <a:pt x="13539" y="858264"/>
                  </a:lnTo>
                  <a:lnTo>
                    <a:pt x="6017" y="820420"/>
                  </a:lnTo>
                  <a:lnTo>
                    <a:pt x="1504" y="782416"/>
                  </a:lnTo>
                  <a:lnTo>
                    <a:pt x="0" y="744331"/>
                  </a:lnTo>
                  <a:lnTo>
                    <a:pt x="1504" y="706246"/>
                  </a:lnTo>
                  <a:lnTo>
                    <a:pt x="6017" y="668242"/>
                  </a:lnTo>
                  <a:lnTo>
                    <a:pt x="13539" y="630398"/>
                  </a:lnTo>
                  <a:lnTo>
                    <a:pt x="24069" y="592794"/>
                  </a:lnTo>
                  <a:lnTo>
                    <a:pt x="37609" y="555512"/>
                  </a:lnTo>
                  <a:lnTo>
                    <a:pt x="54157" y="518631"/>
                  </a:lnTo>
                  <a:lnTo>
                    <a:pt x="73713" y="482232"/>
                  </a:lnTo>
                  <a:lnTo>
                    <a:pt x="96279" y="446395"/>
                  </a:lnTo>
                  <a:lnTo>
                    <a:pt x="121853" y="411200"/>
                  </a:lnTo>
                  <a:lnTo>
                    <a:pt x="150436" y="376727"/>
                  </a:lnTo>
                  <a:lnTo>
                    <a:pt x="182027" y="343057"/>
                  </a:lnTo>
                  <a:lnTo>
                    <a:pt x="216628" y="310270"/>
                  </a:lnTo>
                  <a:lnTo>
                    <a:pt x="254237" y="278446"/>
                  </a:lnTo>
                  <a:lnTo>
                    <a:pt x="294854" y="247666"/>
                  </a:lnTo>
                  <a:lnTo>
                    <a:pt x="338481" y="218009"/>
                  </a:lnTo>
                  <a:lnTo>
                    <a:pt x="376727" y="194459"/>
                  </a:lnTo>
                  <a:lnTo>
                    <a:pt x="416199" y="172254"/>
                  </a:lnTo>
                  <a:lnTo>
                    <a:pt x="456825" y="151395"/>
                  </a:lnTo>
                  <a:lnTo>
                    <a:pt x="498533" y="131882"/>
                  </a:lnTo>
                  <a:lnTo>
                    <a:pt x="541251" y="113714"/>
                  </a:lnTo>
                  <a:lnTo>
                    <a:pt x="584906" y="96893"/>
                  </a:lnTo>
                  <a:lnTo>
                    <a:pt x="629427" y="81417"/>
                  </a:lnTo>
                  <a:lnTo>
                    <a:pt x="674741" y="67286"/>
                  </a:lnTo>
                  <a:lnTo>
                    <a:pt x="720776" y="54502"/>
                  </a:lnTo>
                  <a:lnTo>
                    <a:pt x="767460" y="43063"/>
                  </a:lnTo>
                  <a:lnTo>
                    <a:pt x="814721" y="32970"/>
                  </a:lnTo>
                  <a:lnTo>
                    <a:pt x="862488" y="24223"/>
                  </a:lnTo>
                  <a:lnTo>
                    <a:pt x="910686" y="16821"/>
                  </a:lnTo>
                  <a:lnTo>
                    <a:pt x="959246" y="10765"/>
                  </a:lnTo>
                  <a:lnTo>
                    <a:pt x="1008094" y="6055"/>
                  </a:lnTo>
                  <a:lnTo>
                    <a:pt x="1057158" y="2691"/>
                  </a:lnTo>
                  <a:lnTo>
                    <a:pt x="1106367" y="672"/>
                  </a:lnTo>
                  <a:lnTo>
                    <a:pt x="1155647" y="0"/>
                  </a:lnTo>
                  <a:lnTo>
                    <a:pt x="1204928" y="672"/>
                  </a:lnTo>
                  <a:lnTo>
                    <a:pt x="1254136" y="2691"/>
                  </a:lnTo>
                  <a:lnTo>
                    <a:pt x="1303201" y="6055"/>
                  </a:lnTo>
                  <a:lnTo>
                    <a:pt x="1352049" y="10765"/>
                  </a:lnTo>
                  <a:lnTo>
                    <a:pt x="1400608" y="16821"/>
                  </a:lnTo>
                  <a:lnTo>
                    <a:pt x="1448807" y="24223"/>
                  </a:lnTo>
                  <a:lnTo>
                    <a:pt x="1496573" y="32970"/>
                  </a:lnTo>
                  <a:lnTo>
                    <a:pt x="1543834" y="43063"/>
                  </a:lnTo>
                  <a:lnTo>
                    <a:pt x="1590519" y="54502"/>
                  </a:lnTo>
                  <a:lnTo>
                    <a:pt x="1636554" y="67286"/>
                  </a:lnTo>
                  <a:lnTo>
                    <a:pt x="1681868" y="81417"/>
                  </a:lnTo>
                  <a:lnTo>
                    <a:pt x="1726389" y="96893"/>
                  </a:lnTo>
                  <a:lnTo>
                    <a:pt x="1770044" y="113714"/>
                  </a:lnTo>
                  <a:lnTo>
                    <a:pt x="1812761" y="131882"/>
                  </a:lnTo>
                  <a:lnTo>
                    <a:pt x="1854469" y="151395"/>
                  </a:lnTo>
                  <a:lnTo>
                    <a:pt x="1895095" y="172254"/>
                  </a:lnTo>
                  <a:lnTo>
                    <a:pt x="1934568" y="194459"/>
                  </a:lnTo>
                  <a:lnTo>
                    <a:pt x="1972814" y="218009"/>
                  </a:lnTo>
                  <a:close/>
                </a:path>
              </a:pathLst>
            </a:custGeom>
            <a:ln w="62825">
              <a:solidFill>
                <a:srgbClr val="EE2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008377" y="5422121"/>
              <a:ext cx="2311400" cy="1489075"/>
            </a:xfrm>
            <a:custGeom>
              <a:avLst/>
              <a:gdLst/>
              <a:ahLst/>
              <a:cxnLst/>
              <a:rect l="l" t="t" r="r" b="b"/>
              <a:pathLst>
                <a:path w="2311400" h="1489075">
                  <a:moveTo>
                    <a:pt x="1972814" y="218009"/>
                  </a:moveTo>
                  <a:lnTo>
                    <a:pt x="2016440" y="247666"/>
                  </a:lnTo>
                  <a:lnTo>
                    <a:pt x="2057058" y="278446"/>
                  </a:lnTo>
                  <a:lnTo>
                    <a:pt x="2094667" y="310270"/>
                  </a:lnTo>
                  <a:lnTo>
                    <a:pt x="2129267" y="343057"/>
                  </a:lnTo>
                  <a:lnTo>
                    <a:pt x="2160859" y="376727"/>
                  </a:lnTo>
                  <a:lnTo>
                    <a:pt x="2189442" y="411200"/>
                  </a:lnTo>
                  <a:lnTo>
                    <a:pt x="2215016" y="446395"/>
                  </a:lnTo>
                  <a:lnTo>
                    <a:pt x="2237582" y="482232"/>
                  </a:lnTo>
                  <a:lnTo>
                    <a:pt x="2257138" y="518631"/>
                  </a:lnTo>
                  <a:lnTo>
                    <a:pt x="2273686" y="555512"/>
                  </a:lnTo>
                  <a:lnTo>
                    <a:pt x="2287226" y="592794"/>
                  </a:lnTo>
                  <a:lnTo>
                    <a:pt x="2297756" y="630398"/>
                  </a:lnTo>
                  <a:lnTo>
                    <a:pt x="2305278" y="668242"/>
                  </a:lnTo>
                  <a:lnTo>
                    <a:pt x="2309791" y="706246"/>
                  </a:lnTo>
                  <a:lnTo>
                    <a:pt x="2311295" y="744331"/>
                  </a:lnTo>
                  <a:lnTo>
                    <a:pt x="2309791" y="782416"/>
                  </a:lnTo>
                  <a:lnTo>
                    <a:pt x="2305278" y="820420"/>
                  </a:lnTo>
                  <a:lnTo>
                    <a:pt x="2297756" y="858264"/>
                  </a:lnTo>
                  <a:lnTo>
                    <a:pt x="2287226" y="895868"/>
                  </a:lnTo>
                  <a:lnTo>
                    <a:pt x="2273686" y="933150"/>
                  </a:lnTo>
                  <a:lnTo>
                    <a:pt x="2257138" y="970031"/>
                  </a:lnTo>
                  <a:lnTo>
                    <a:pt x="2237582" y="1006430"/>
                  </a:lnTo>
                  <a:lnTo>
                    <a:pt x="2215016" y="1042267"/>
                  </a:lnTo>
                  <a:lnTo>
                    <a:pt x="2189442" y="1077462"/>
                  </a:lnTo>
                  <a:lnTo>
                    <a:pt x="2160859" y="1111935"/>
                  </a:lnTo>
                  <a:lnTo>
                    <a:pt x="2129267" y="1145605"/>
                  </a:lnTo>
                  <a:lnTo>
                    <a:pt x="2094667" y="1178392"/>
                  </a:lnTo>
                  <a:lnTo>
                    <a:pt x="2057058" y="1210216"/>
                  </a:lnTo>
                  <a:lnTo>
                    <a:pt x="2016440" y="1240996"/>
                  </a:lnTo>
                  <a:lnTo>
                    <a:pt x="1972814" y="1270653"/>
                  </a:lnTo>
                  <a:lnTo>
                    <a:pt x="1934568" y="1294203"/>
                  </a:lnTo>
                  <a:lnTo>
                    <a:pt x="1895095" y="1316408"/>
                  </a:lnTo>
                  <a:lnTo>
                    <a:pt x="1854469" y="1337267"/>
                  </a:lnTo>
                  <a:lnTo>
                    <a:pt x="1812761" y="1356780"/>
                  </a:lnTo>
                  <a:lnTo>
                    <a:pt x="1770044" y="1374948"/>
                  </a:lnTo>
                  <a:lnTo>
                    <a:pt x="1726389" y="1391769"/>
                  </a:lnTo>
                  <a:lnTo>
                    <a:pt x="1681868" y="1407245"/>
                  </a:lnTo>
                  <a:lnTo>
                    <a:pt x="1636554" y="1421375"/>
                  </a:lnTo>
                  <a:lnTo>
                    <a:pt x="1590519" y="1434160"/>
                  </a:lnTo>
                  <a:lnTo>
                    <a:pt x="1543834" y="1445599"/>
                  </a:lnTo>
                  <a:lnTo>
                    <a:pt x="1496573" y="1455692"/>
                  </a:lnTo>
                  <a:lnTo>
                    <a:pt x="1448807" y="1464439"/>
                  </a:lnTo>
                  <a:lnTo>
                    <a:pt x="1400608" y="1471841"/>
                  </a:lnTo>
                  <a:lnTo>
                    <a:pt x="1352049" y="1477896"/>
                  </a:lnTo>
                  <a:lnTo>
                    <a:pt x="1303201" y="1482606"/>
                  </a:lnTo>
                  <a:lnTo>
                    <a:pt x="1254136" y="1485971"/>
                  </a:lnTo>
                  <a:lnTo>
                    <a:pt x="1204928" y="1487989"/>
                  </a:lnTo>
                  <a:lnTo>
                    <a:pt x="1155647" y="1488662"/>
                  </a:lnTo>
                  <a:lnTo>
                    <a:pt x="1106367" y="1487989"/>
                  </a:lnTo>
                  <a:lnTo>
                    <a:pt x="1057158" y="1485971"/>
                  </a:lnTo>
                  <a:lnTo>
                    <a:pt x="1008094" y="1482606"/>
                  </a:lnTo>
                  <a:lnTo>
                    <a:pt x="959246" y="1477896"/>
                  </a:lnTo>
                  <a:lnTo>
                    <a:pt x="910686" y="1471841"/>
                  </a:lnTo>
                  <a:lnTo>
                    <a:pt x="862488" y="1464439"/>
                  </a:lnTo>
                  <a:lnTo>
                    <a:pt x="814721" y="1455692"/>
                  </a:lnTo>
                  <a:lnTo>
                    <a:pt x="767460" y="1445599"/>
                  </a:lnTo>
                  <a:lnTo>
                    <a:pt x="720776" y="1434160"/>
                  </a:lnTo>
                  <a:lnTo>
                    <a:pt x="674741" y="1421375"/>
                  </a:lnTo>
                  <a:lnTo>
                    <a:pt x="629427" y="1407245"/>
                  </a:lnTo>
                  <a:lnTo>
                    <a:pt x="584906" y="1391769"/>
                  </a:lnTo>
                  <a:lnTo>
                    <a:pt x="541251" y="1374948"/>
                  </a:lnTo>
                  <a:lnTo>
                    <a:pt x="498533" y="1356780"/>
                  </a:lnTo>
                  <a:lnTo>
                    <a:pt x="456825" y="1337267"/>
                  </a:lnTo>
                  <a:lnTo>
                    <a:pt x="416199" y="1316408"/>
                  </a:lnTo>
                  <a:lnTo>
                    <a:pt x="376727" y="1294203"/>
                  </a:lnTo>
                  <a:lnTo>
                    <a:pt x="338481" y="1270653"/>
                  </a:lnTo>
                  <a:lnTo>
                    <a:pt x="294854" y="1240996"/>
                  </a:lnTo>
                  <a:lnTo>
                    <a:pt x="254237" y="1210216"/>
                  </a:lnTo>
                  <a:lnTo>
                    <a:pt x="216628" y="1178392"/>
                  </a:lnTo>
                  <a:lnTo>
                    <a:pt x="182027" y="1145605"/>
                  </a:lnTo>
                  <a:lnTo>
                    <a:pt x="150436" y="1111935"/>
                  </a:lnTo>
                  <a:lnTo>
                    <a:pt x="121853" y="1077462"/>
                  </a:lnTo>
                  <a:lnTo>
                    <a:pt x="96279" y="1042267"/>
                  </a:lnTo>
                  <a:lnTo>
                    <a:pt x="73713" y="1006430"/>
                  </a:lnTo>
                  <a:lnTo>
                    <a:pt x="54157" y="970031"/>
                  </a:lnTo>
                  <a:lnTo>
                    <a:pt x="37609" y="933150"/>
                  </a:lnTo>
                  <a:lnTo>
                    <a:pt x="24069" y="895868"/>
                  </a:lnTo>
                  <a:lnTo>
                    <a:pt x="13539" y="858264"/>
                  </a:lnTo>
                  <a:lnTo>
                    <a:pt x="6017" y="820420"/>
                  </a:lnTo>
                  <a:lnTo>
                    <a:pt x="1504" y="782416"/>
                  </a:lnTo>
                  <a:lnTo>
                    <a:pt x="0" y="744331"/>
                  </a:lnTo>
                  <a:lnTo>
                    <a:pt x="1504" y="706246"/>
                  </a:lnTo>
                  <a:lnTo>
                    <a:pt x="6017" y="668242"/>
                  </a:lnTo>
                  <a:lnTo>
                    <a:pt x="13539" y="630398"/>
                  </a:lnTo>
                  <a:lnTo>
                    <a:pt x="24069" y="592794"/>
                  </a:lnTo>
                  <a:lnTo>
                    <a:pt x="37609" y="555512"/>
                  </a:lnTo>
                  <a:lnTo>
                    <a:pt x="54157" y="518631"/>
                  </a:lnTo>
                  <a:lnTo>
                    <a:pt x="73713" y="482232"/>
                  </a:lnTo>
                  <a:lnTo>
                    <a:pt x="96279" y="446395"/>
                  </a:lnTo>
                  <a:lnTo>
                    <a:pt x="121853" y="411200"/>
                  </a:lnTo>
                  <a:lnTo>
                    <a:pt x="150436" y="376727"/>
                  </a:lnTo>
                  <a:lnTo>
                    <a:pt x="182027" y="343057"/>
                  </a:lnTo>
                  <a:lnTo>
                    <a:pt x="216628" y="310270"/>
                  </a:lnTo>
                  <a:lnTo>
                    <a:pt x="254237" y="278446"/>
                  </a:lnTo>
                  <a:lnTo>
                    <a:pt x="294854" y="247666"/>
                  </a:lnTo>
                  <a:lnTo>
                    <a:pt x="338481" y="218009"/>
                  </a:lnTo>
                  <a:lnTo>
                    <a:pt x="376727" y="194459"/>
                  </a:lnTo>
                  <a:lnTo>
                    <a:pt x="416199" y="172254"/>
                  </a:lnTo>
                  <a:lnTo>
                    <a:pt x="456825" y="151395"/>
                  </a:lnTo>
                  <a:lnTo>
                    <a:pt x="498533" y="131882"/>
                  </a:lnTo>
                  <a:lnTo>
                    <a:pt x="541251" y="113714"/>
                  </a:lnTo>
                  <a:lnTo>
                    <a:pt x="584906" y="96893"/>
                  </a:lnTo>
                  <a:lnTo>
                    <a:pt x="629427" y="81417"/>
                  </a:lnTo>
                  <a:lnTo>
                    <a:pt x="674741" y="67286"/>
                  </a:lnTo>
                  <a:lnTo>
                    <a:pt x="720776" y="54502"/>
                  </a:lnTo>
                  <a:lnTo>
                    <a:pt x="767460" y="43063"/>
                  </a:lnTo>
                  <a:lnTo>
                    <a:pt x="814721" y="32970"/>
                  </a:lnTo>
                  <a:lnTo>
                    <a:pt x="862488" y="24223"/>
                  </a:lnTo>
                  <a:lnTo>
                    <a:pt x="910686" y="16821"/>
                  </a:lnTo>
                  <a:lnTo>
                    <a:pt x="959246" y="10765"/>
                  </a:lnTo>
                  <a:lnTo>
                    <a:pt x="1008094" y="6055"/>
                  </a:lnTo>
                  <a:lnTo>
                    <a:pt x="1057158" y="2691"/>
                  </a:lnTo>
                  <a:lnTo>
                    <a:pt x="1106367" y="672"/>
                  </a:lnTo>
                  <a:lnTo>
                    <a:pt x="1155647" y="0"/>
                  </a:lnTo>
                  <a:lnTo>
                    <a:pt x="1204928" y="672"/>
                  </a:lnTo>
                  <a:lnTo>
                    <a:pt x="1254136" y="2691"/>
                  </a:lnTo>
                  <a:lnTo>
                    <a:pt x="1303201" y="6055"/>
                  </a:lnTo>
                  <a:lnTo>
                    <a:pt x="1352049" y="10765"/>
                  </a:lnTo>
                  <a:lnTo>
                    <a:pt x="1400608" y="16821"/>
                  </a:lnTo>
                  <a:lnTo>
                    <a:pt x="1448807" y="24223"/>
                  </a:lnTo>
                  <a:lnTo>
                    <a:pt x="1496573" y="32970"/>
                  </a:lnTo>
                  <a:lnTo>
                    <a:pt x="1543834" y="43063"/>
                  </a:lnTo>
                  <a:lnTo>
                    <a:pt x="1590519" y="54502"/>
                  </a:lnTo>
                  <a:lnTo>
                    <a:pt x="1636554" y="67286"/>
                  </a:lnTo>
                  <a:lnTo>
                    <a:pt x="1681868" y="81417"/>
                  </a:lnTo>
                  <a:lnTo>
                    <a:pt x="1726389" y="96893"/>
                  </a:lnTo>
                  <a:lnTo>
                    <a:pt x="1770044" y="113714"/>
                  </a:lnTo>
                  <a:lnTo>
                    <a:pt x="1812761" y="131882"/>
                  </a:lnTo>
                  <a:lnTo>
                    <a:pt x="1854469" y="151395"/>
                  </a:lnTo>
                  <a:lnTo>
                    <a:pt x="1895095" y="172254"/>
                  </a:lnTo>
                  <a:lnTo>
                    <a:pt x="1934568" y="194459"/>
                  </a:lnTo>
                  <a:lnTo>
                    <a:pt x="1972814" y="218009"/>
                  </a:lnTo>
                  <a:close/>
                </a:path>
              </a:pathLst>
            </a:custGeom>
            <a:ln w="62825">
              <a:solidFill>
                <a:srgbClr val="EE2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94244" y="3833782"/>
              <a:ext cx="1788160" cy="2311400"/>
            </a:xfrm>
            <a:custGeom>
              <a:avLst/>
              <a:gdLst/>
              <a:ahLst/>
              <a:cxnLst/>
              <a:rect l="l" t="t" r="r" b="b"/>
              <a:pathLst>
                <a:path w="1788159" h="2311400">
                  <a:moveTo>
                    <a:pt x="1526409" y="1972814"/>
                  </a:moveTo>
                  <a:lnTo>
                    <a:pt x="1495042" y="2011464"/>
                  </a:lnTo>
                  <a:lnTo>
                    <a:pt x="1462616" y="2047772"/>
                  </a:lnTo>
                  <a:lnTo>
                    <a:pt x="1429196" y="2081737"/>
                  </a:lnTo>
                  <a:lnTo>
                    <a:pt x="1394848" y="2113360"/>
                  </a:lnTo>
                  <a:lnTo>
                    <a:pt x="1359639" y="2142640"/>
                  </a:lnTo>
                  <a:lnTo>
                    <a:pt x="1323635" y="2169578"/>
                  </a:lnTo>
                  <a:lnTo>
                    <a:pt x="1286902" y="2194174"/>
                  </a:lnTo>
                  <a:lnTo>
                    <a:pt x="1249507" y="2216427"/>
                  </a:lnTo>
                  <a:lnTo>
                    <a:pt x="1211516" y="2236337"/>
                  </a:lnTo>
                  <a:lnTo>
                    <a:pt x="1172994" y="2253906"/>
                  </a:lnTo>
                  <a:lnTo>
                    <a:pt x="1134009" y="2269132"/>
                  </a:lnTo>
                  <a:lnTo>
                    <a:pt x="1094627" y="2282015"/>
                  </a:lnTo>
                  <a:lnTo>
                    <a:pt x="1054913" y="2292556"/>
                  </a:lnTo>
                  <a:lnTo>
                    <a:pt x="1014934" y="2300754"/>
                  </a:lnTo>
                  <a:lnTo>
                    <a:pt x="974756" y="2306610"/>
                  </a:lnTo>
                  <a:lnTo>
                    <a:pt x="934446" y="2310124"/>
                  </a:lnTo>
                  <a:lnTo>
                    <a:pt x="894070" y="2311295"/>
                  </a:lnTo>
                  <a:lnTo>
                    <a:pt x="853694" y="2310124"/>
                  </a:lnTo>
                  <a:lnTo>
                    <a:pt x="813384" y="2306610"/>
                  </a:lnTo>
                  <a:lnTo>
                    <a:pt x="773206" y="2300754"/>
                  </a:lnTo>
                  <a:lnTo>
                    <a:pt x="733227" y="2292556"/>
                  </a:lnTo>
                  <a:lnTo>
                    <a:pt x="693513" y="2282015"/>
                  </a:lnTo>
                  <a:lnTo>
                    <a:pt x="654131" y="2269132"/>
                  </a:lnTo>
                  <a:lnTo>
                    <a:pt x="615146" y="2253906"/>
                  </a:lnTo>
                  <a:lnTo>
                    <a:pt x="576624" y="2236337"/>
                  </a:lnTo>
                  <a:lnTo>
                    <a:pt x="538633" y="2216427"/>
                  </a:lnTo>
                  <a:lnTo>
                    <a:pt x="501238" y="2194174"/>
                  </a:lnTo>
                  <a:lnTo>
                    <a:pt x="464505" y="2169578"/>
                  </a:lnTo>
                  <a:lnTo>
                    <a:pt x="428501" y="2142640"/>
                  </a:lnTo>
                  <a:lnTo>
                    <a:pt x="393292" y="2113360"/>
                  </a:lnTo>
                  <a:lnTo>
                    <a:pt x="358945" y="2081737"/>
                  </a:lnTo>
                  <a:lnTo>
                    <a:pt x="325525" y="2047772"/>
                  </a:lnTo>
                  <a:lnTo>
                    <a:pt x="293098" y="2011464"/>
                  </a:lnTo>
                  <a:lnTo>
                    <a:pt x="261732" y="1972814"/>
                  </a:lnTo>
                  <a:lnTo>
                    <a:pt x="234181" y="1935618"/>
                  </a:lnTo>
                  <a:lnTo>
                    <a:pt x="208161" y="1897259"/>
                  </a:lnTo>
                  <a:lnTo>
                    <a:pt x="183671" y="1857805"/>
                  </a:lnTo>
                  <a:lnTo>
                    <a:pt x="160712" y="1817320"/>
                  </a:lnTo>
                  <a:lnTo>
                    <a:pt x="139284" y="1775873"/>
                  </a:lnTo>
                  <a:lnTo>
                    <a:pt x="119386" y="1733528"/>
                  </a:lnTo>
                  <a:lnTo>
                    <a:pt x="101019" y="1690354"/>
                  </a:lnTo>
                  <a:lnTo>
                    <a:pt x="84182" y="1646415"/>
                  </a:lnTo>
                  <a:lnTo>
                    <a:pt x="68876" y="1601779"/>
                  </a:lnTo>
                  <a:lnTo>
                    <a:pt x="55101" y="1556512"/>
                  </a:lnTo>
                  <a:lnTo>
                    <a:pt x="42856" y="1510680"/>
                  </a:lnTo>
                  <a:lnTo>
                    <a:pt x="32142" y="1464350"/>
                  </a:lnTo>
                  <a:lnTo>
                    <a:pt x="22958" y="1417588"/>
                  </a:lnTo>
                  <a:lnTo>
                    <a:pt x="15305" y="1370460"/>
                  </a:lnTo>
                  <a:lnTo>
                    <a:pt x="9183" y="1323034"/>
                  </a:lnTo>
                  <a:lnTo>
                    <a:pt x="4591" y="1275375"/>
                  </a:lnTo>
                  <a:lnTo>
                    <a:pt x="1530" y="1227551"/>
                  </a:lnTo>
                  <a:lnTo>
                    <a:pt x="0" y="1179626"/>
                  </a:lnTo>
                  <a:lnTo>
                    <a:pt x="0" y="1131668"/>
                  </a:lnTo>
                  <a:lnTo>
                    <a:pt x="1530" y="1083744"/>
                  </a:lnTo>
                  <a:lnTo>
                    <a:pt x="4591" y="1035919"/>
                  </a:lnTo>
                  <a:lnTo>
                    <a:pt x="9183" y="988260"/>
                  </a:lnTo>
                  <a:lnTo>
                    <a:pt x="15305" y="940834"/>
                  </a:lnTo>
                  <a:lnTo>
                    <a:pt x="22958" y="893707"/>
                  </a:lnTo>
                  <a:lnTo>
                    <a:pt x="32142" y="846945"/>
                  </a:lnTo>
                  <a:lnTo>
                    <a:pt x="42856" y="800615"/>
                  </a:lnTo>
                  <a:lnTo>
                    <a:pt x="55101" y="754783"/>
                  </a:lnTo>
                  <a:lnTo>
                    <a:pt x="68876" y="709516"/>
                  </a:lnTo>
                  <a:lnTo>
                    <a:pt x="84182" y="664880"/>
                  </a:lnTo>
                  <a:lnTo>
                    <a:pt x="101019" y="620941"/>
                  </a:lnTo>
                  <a:lnTo>
                    <a:pt x="119386" y="577766"/>
                  </a:lnTo>
                  <a:lnTo>
                    <a:pt x="139284" y="535422"/>
                  </a:lnTo>
                  <a:lnTo>
                    <a:pt x="160712" y="493974"/>
                  </a:lnTo>
                  <a:lnTo>
                    <a:pt x="183671" y="453490"/>
                  </a:lnTo>
                  <a:lnTo>
                    <a:pt x="208161" y="414035"/>
                  </a:lnTo>
                  <a:lnTo>
                    <a:pt x="234181" y="375677"/>
                  </a:lnTo>
                  <a:lnTo>
                    <a:pt x="261732" y="338481"/>
                  </a:lnTo>
                  <a:lnTo>
                    <a:pt x="293098" y="299831"/>
                  </a:lnTo>
                  <a:lnTo>
                    <a:pt x="325525" y="263523"/>
                  </a:lnTo>
                  <a:lnTo>
                    <a:pt x="358945" y="229558"/>
                  </a:lnTo>
                  <a:lnTo>
                    <a:pt x="393292" y="197935"/>
                  </a:lnTo>
                  <a:lnTo>
                    <a:pt x="428501" y="168655"/>
                  </a:lnTo>
                  <a:lnTo>
                    <a:pt x="464505" y="141717"/>
                  </a:lnTo>
                  <a:lnTo>
                    <a:pt x="501238" y="117121"/>
                  </a:lnTo>
                  <a:lnTo>
                    <a:pt x="538633" y="94868"/>
                  </a:lnTo>
                  <a:lnTo>
                    <a:pt x="576624" y="74957"/>
                  </a:lnTo>
                  <a:lnTo>
                    <a:pt x="615146" y="57389"/>
                  </a:lnTo>
                  <a:lnTo>
                    <a:pt x="654131" y="42163"/>
                  </a:lnTo>
                  <a:lnTo>
                    <a:pt x="693513" y="29280"/>
                  </a:lnTo>
                  <a:lnTo>
                    <a:pt x="733227" y="18739"/>
                  </a:lnTo>
                  <a:lnTo>
                    <a:pt x="773206" y="10540"/>
                  </a:lnTo>
                  <a:lnTo>
                    <a:pt x="813384" y="4684"/>
                  </a:lnTo>
                  <a:lnTo>
                    <a:pt x="853694" y="1171"/>
                  </a:lnTo>
                  <a:lnTo>
                    <a:pt x="894070" y="0"/>
                  </a:lnTo>
                  <a:lnTo>
                    <a:pt x="934446" y="1171"/>
                  </a:lnTo>
                  <a:lnTo>
                    <a:pt x="974756" y="4684"/>
                  </a:lnTo>
                  <a:lnTo>
                    <a:pt x="1014934" y="10540"/>
                  </a:lnTo>
                  <a:lnTo>
                    <a:pt x="1054913" y="18739"/>
                  </a:lnTo>
                  <a:lnTo>
                    <a:pt x="1094627" y="29280"/>
                  </a:lnTo>
                  <a:lnTo>
                    <a:pt x="1134009" y="42163"/>
                  </a:lnTo>
                  <a:lnTo>
                    <a:pt x="1172994" y="57389"/>
                  </a:lnTo>
                  <a:lnTo>
                    <a:pt x="1211516" y="74957"/>
                  </a:lnTo>
                  <a:lnTo>
                    <a:pt x="1249507" y="94868"/>
                  </a:lnTo>
                  <a:lnTo>
                    <a:pt x="1286902" y="117121"/>
                  </a:lnTo>
                  <a:lnTo>
                    <a:pt x="1323635" y="141717"/>
                  </a:lnTo>
                  <a:lnTo>
                    <a:pt x="1359639" y="168655"/>
                  </a:lnTo>
                  <a:lnTo>
                    <a:pt x="1394848" y="197935"/>
                  </a:lnTo>
                  <a:lnTo>
                    <a:pt x="1429196" y="229558"/>
                  </a:lnTo>
                  <a:lnTo>
                    <a:pt x="1462616" y="263523"/>
                  </a:lnTo>
                  <a:lnTo>
                    <a:pt x="1495042" y="299831"/>
                  </a:lnTo>
                  <a:lnTo>
                    <a:pt x="1526409" y="338481"/>
                  </a:lnTo>
                  <a:lnTo>
                    <a:pt x="1553960" y="375677"/>
                  </a:lnTo>
                  <a:lnTo>
                    <a:pt x="1579980" y="414035"/>
                  </a:lnTo>
                  <a:lnTo>
                    <a:pt x="1604469" y="453490"/>
                  </a:lnTo>
                  <a:lnTo>
                    <a:pt x="1627428" y="493974"/>
                  </a:lnTo>
                  <a:lnTo>
                    <a:pt x="1648857" y="535422"/>
                  </a:lnTo>
                  <a:lnTo>
                    <a:pt x="1668754" y="577766"/>
                  </a:lnTo>
                  <a:lnTo>
                    <a:pt x="1687122" y="620941"/>
                  </a:lnTo>
                  <a:lnTo>
                    <a:pt x="1703958" y="664880"/>
                  </a:lnTo>
                  <a:lnTo>
                    <a:pt x="1719264" y="709516"/>
                  </a:lnTo>
                  <a:lnTo>
                    <a:pt x="1733039" y="754783"/>
                  </a:lnTo>
                  <a:lnTo>
                    <a:pt x="1745284" y="800615"/>
                  </a:lnTo>
                  <a:lnTo>
                    <a:pt x="1755998" y="846945"/>
                  </a:lnTo>
                  <a:lnTo>
                    <a:pt x="1765182" y="893707"/>
                  </a:lnTo>
                  <a:lnTo>
                    <a:pt x="1772835" y="940834"/>
                  </a:lnTo>
                  <a:lnTo>
                    <a:pt x="1778957" y="988260"/>
                  </a:lnTo>
                  <a:lnTo>
                    <a:pt x="1783549" y="1035919"/>
                  </a:lnTo>
                  <a:lnTo>
                    <a:pt x="1786610" y="1083744"/>
                  </a:lnTo>
                  <a:lnTo>
                    <a:pt x="1788141" y="1131668"/>
                  </a:lnTo>
                  <a:lnTo>
                    <a:pt x="1788141" y="1179626"/>
                  </a:lnTo>
                  <a:lnTo>
                    <a:pt x="1786610" y="1227551"/>
                  </a:lnTo>
                  <a:lnTo>
                    <a:pt x="1783549" y="1275375"/>
                  </a:lnTo>
                  <a:lnTo>
                    <a:pt x="1778957" y="1323034"/>
                  </a:lnTo>
                  <a:lnTo>
                    <a:pt x="1772835" y="1370460"/>
                  </a:lnTo>
                  <a:lnTo>
                    <a:pt x="1765182" y="1417588"/>
                  </a:lnTo>
                  <a:lnTo>
                    <a:pt x="1755998" y="1464350"/>
                  </a:lnTo>
                  <a:lnTo>
                    <a:pt x="1745284" y="1510680"/>
                  </a:lnTo>
                  <a:lnTo>
                    <a:pt x="1733039" y="1556512"/>
                  </a:lnTo>
                  <a:lnTo>
                    <a:pt x="1719264" y="1601779"/>
                  </a:lnTo>
                  <a:lnTo>
                    <a:pt x="1703958" y="1646415"/>
                  </a:lnTo>
                  <a:lnTo>
                    <a:pt x="1687122" y="1690354"/>
                  </a:lnTo>
                  <a:lnTo>
                    <a:pt x="1668754" y="1733528"/>
                  </a:lnTo>
                  <a:lnTo>
                    <a:pt x="1648857" y="1775873"/>
                  </a:lnTo>
                  <a:lnTo>
                    <a:pt x="1627428" y="1817320"/>
                  </a:lnTo>
                  <a:lnTo>
                    <a:pt x="1604469" y="1857805"/>
                  </a:lnTo>
                  <a:lnTo>
                    <a:pt x="1579980" y="1897259"/>
                  </a:lnTo>
                  <a:lnTo>
                    <a:pt x="1553960" y="1935618"/>
                  </a:lnTo>
                  <a:lnTo>
                    <a:pt x="1526409" y="1972814"/>
                  </a:lnTo>
                  <a:close/>
                </a:path>
              </a:pathLst>
            </a:custGeom>
            <a:ln w="62825">
              <a:solidFill>
                <a:srgbClr val="0076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332159" y="6927794"/>
              <a:ext cx="1430020" cy="2604135"/>
            </a:xfrm>
            <a:custGeom>
              <a:avLst/>
              <a:gdLst/>
              <a:ahLst/>
              <a:cxnLst/>
              <a:rect l="l" t="t" r="r" b="b"/>
              <a:pathLst>
                <a:path w="1430019" h="2604134">
                  <a:moveTo>
                    <a:pt x="1220626" y="2222259"/>
                  </a:moveTo>
                  <a:lnTo>
                    <a:pt x="1193947" y="2268429"/>
                  </a:lnTo>
                  <a:lnTo>
                    <a:pt x="1166315" y="2311621"/>
                  </a:lnTo>
                  <a:lnTo>
                    <a:pt x="1137793" y="2351834"/>
                  </a:lnTo>
                  <a:lnTo>
                    <a:pt x="1108445" y="2389068"/>
                  </a:lnTo>
                  <a:lnTo>
                    <a:pt x="1078335" y="2423324"/>
                  </a:lnTo>
                  <a:lnTo>
                    <a:pt x="1047526" y="2454600"/>
                  </a:lnTo>
                  <a:lnTo>
                    <a:pt x="1016081" y="2482898"/>
                  </a:lnTo>
                  <a:lnTo>
                    <a:pt x="984064" y="2508218"/>
                  </a:lnTo>
                  <a:lnTo>
                    <a:pt x="951539" y="2530558"/>
                  </a:lnTo>
                  <a:lnTo>
                    <a:pt x="918570" y="2549920"/>
                  </a:lnTo>
                  <a:lnTo>
                    <a:pt x="851550" y="2579708"/>
                  </a:lnTo>
                  <a:lnTo>
                    <a:pt x="783514" y="2597580"/>
                  </a:lnTo>
                  <a:lnTo>
                    <a:pt x="714969" y="2603538"/>
                  </a:lnTo>
                  <a:lnTo>
                    <a:pt x="680665" y="2602048"/>
                  </a:lnTo>
                  <a:lnTo>
                    <a:pt x="612311" y="2590133"/>
                  </a:lnTo>
                  <a:lnTo>
                    <a:pt x="544719" y="2566303"/>
                  </a:lnTo>
                  <a:lnTo>
                    <a:pt x="478398" y="2530558"/>
                  </a:lnTo>
                  <a:lnTo>
                    <a:pt x="445873" y="2508218"/>
                  </a:lnTo>
                  <a:lnTo>
                    <a:pt x="413857" y="2482898"/>
                  </a:lnTo>
                  <a:lnTo>
                    <a:pt x="382412" y="2454600"/>
                  </a:lnTo>
                  <a:lnTo>
                    <a:pt x="351602" y="2423324"/>
                  </a:lnTo>
                  <a:lnTo>
                    <a:pt x="321492" y="2389068"/>
                  </a:lnTo>
                  <a:lnTo>
                    <a:pt x="292144" y="2351834"/>
                  </a:lnTo>
                  <a:lnTo>
                    <a:pt x="263622" y="2311621"/>
                  </a:lnTo>
                  <a:lnTo>
                    <a:pt x="235990" y="2268429"/>
                  </a:lnTo>
                  <a:lnTo>
                    <a:pt x="209311" y="2222259"/>
                  </a:lnTo>
                  <a:lnTo>
                    <a:pt x="188380" y="2182541"/>
                  </a:lnTo>
                  <a:lnTo>
                    <a:pt x="168550" y="2141641"/>
                  </a:lnTo>
                  <a:lnTo>
                    <a:pt x="149823" y="2099622"/>
                  </a:lnTo>
                  <a:lnTo>
                    <a:pt x="132196" y="2056550"/>
                  </a:lnTo>
                  <a:lnTo>
                    <a:pt x="115672" y="2012487"/>
                  </a:lnTo>
                  <a:lnTo>
                    <a:pt x="100249" y="1967497"/>
                  </a:lnTo>
                  <a:lnTo>
                    <a:pt x="85927" y="1921645"/>
                  </a:lnTo>
                  <a:lnTo>
                    <a:pt x="72708" y="1874994"/>
                  </a:lnTo>
                  <a:lnTo>
                    <a:pt x="60590" y="1827609"/>
                  </a:lnTo>
                  <a:lnTo>
                    <a:pt x="49573" y="1779552"/>
                  </a:lnTo>
                  <a:lnTo>
                    <a:pt x="39659" y="1730888"/>
                  </a:lnTo>
                  <a:lnTo>
                    <a:pt x="30845" y="1681682"/>
                  </a:lnTo>
                  <a:lnTo>
                    <a:pt x="23134" y="1631996"/>
                  </a:lnTo>
                  <a:lnTo>
                    <a:pt x="16524" y="1581894"/>
                  </a:lnTo>
                  <a:lnTo>
                    <a:pt x="11016" y="1531442"/>
                  </a:lnTo>
                  <a:lnTo>
                    <a:pt x="6609" y="1480701"/>
                  </a:lnTo>
                  <a:lnTo>
                    <a:pt x="3304" y="1429737"/>
                  </a:lnTo>
                  <a:lnTo>
                    <a:pt x="1101" y="1378614"/>
                  </a:lnTo>
                  <a:lnTo>
                    <a:pt x="0" y="1327394"/>
                  </a:lnTo>
                  <a:lnTo>
                    <a:pt x="0" y="1276143"/>
                  </a:lnTo>
                  <a:lnTo>
                    <a:pt x="1101" y="1224923"/>
                  </a:lnTo>
                  <a:lnTo>
                    <a:pt x="3304" y="1173800"/>
                  </a:lnTo>
                  <a:lnTo>
                    <a:pt x="6609" y="1122836"/>
                  </a:lnTo>
                  <a:lnTo>
                    <a:pt x="11016" y="1072095"/>
                  </a:lnTo>
                  <a:lnTo>
                    <a:pt x="16524" y="1021643"/>
                  </a:lnTo>
                  <a:lnTo>
                    <a:pt x="23134" y="971541"/>
                  </a:lnTo>
                  <a:lnTo>
                    <a:pt x="30845" y="921855"/>
                  </a:lnTo>
                  <a:lnTo>
                    <a:pt x="39659" y="872649"/>
                  </a:lnTo>
                  <a:lnTo>
                    <a:pt x="49573" y="823985"/>
                  </a:lnTo>
                  <a:lnTo>
                    <a:pt x="60590" y="775929"/>
                  </a:lnTo>
                  <a:lnTo>
                    <a:pt x="72708" y="728543"/>
                  </a:lnTo>
                  <a:lnTo>
                    <a:pt x="85927" y="681892"/>
                  </a:lnTo>
                  <a:lnTo>
                    <a:pt x="100249" y="636040"/>
                  </a:lnTo>
                  <a:lnTo>
                    <a:pt x="115672" y="591050"/>
                  </a:lnTo>
                  <a:lnTo>
                    <a:pt x="132196" y="546988"/>
                  </a:lnTo>
                  <a:lnTo>
                    <a:pt x="149823" y="503915"/>
                  </a:lnTo>
                  <a:lnTo>
                    <a:pt x="168550" y="461897"/>
                  </a:lnTo>
                  <a:lnTo>
                    <a:pt x="188380" y="420997"/>
                  </a:lnTo>
                  <a:lnTo>
                    <a:pt x="209311" y="381279"/>
                  </a:lnTo>
                  <a:lnTo>
                    <a:pt x="235990" y="335108"/>
                  </a:lnTo>
                  <a:lnTo>
                    <a:pt x="263622" y="291916"/>
                  </a:lnTo>
                  <a:lnTo>
                    <a:pt x="292144" y="251703"/>
                  </a:lnTo>
                  <a:lnTo>
                    <a:pt x="321492" y="214469"/>
                  </a:lnTo>
                  <a:lnTo>
                    <a:pt x="351602" y="180214"/>
                  </a:lnTo>
                  <a:lnTo>
                    <a:pt x="382412" y="148937"/>
                  </a:lnTo>
                  <a:lnTo>
                    <a:pt x="413857" y="120639"/>
                  </a:lnTo>
                  <a:lnTo>
                    <a:pt x="445873" y="95319"/>
                  </a:lnTo>
                  <a:lnTo>
                    <a:pt x="478398" y="72979"/>
                  </a:lnTo>
                  <a:lnTo>
                    <a:pt x="511368" y="53617"/>
                  </a:lnTo>
                  <a:lnTo>
                    <a:pt x="578388" y="23829"/>
                  </a:lnTo>
                  <a:lnTo>
                    <a:pt x="646424" y="5957"/>
                  </a:lnTo>
                  <a:lnTo>
                    <a:pt x="714969" y="0"/>
                  </a:lnTo>
                  <a:lnTo>
                    <a:pt x="749273" y="1489"/>
                  </a:lnTo>
                  <a:lnTo>
                    <a:pt x="817627" y="13404"/>
                  </a:lnTo>
                  <a:lnTo>
                    <a:pt x="885219" y="37234"/>
                  </a:lnTo>
                  <a:lnTo>
                    <a:pt x="951539" y="72979"/>
                  </a:lnTo>
                  <a:lnTo>
                    <a:pt x="984064" y="95319"/>
                  </a:lnTo>
                  <a:lnTo>
                    <a:pt x="1016081" y="120639"/>
                  </a:lnTo>
                  <a:lnTo>
                    <a:pt x="1047526" y="148937"/>
                  </a:lnTo>
                  <a:lnTo>
                    <a:pt x="1078335" y="180214"/>
                  </a:lnTo>
                  <a:lnTo>
                    <a:pt x="1108445" y="214469"/>
                  </a:lnTo>
                  <a:lnTo>
                    <a:pt x="1137793" y="251703"/>
                  </a:lnTo>
                  <a:lnTo>
                    <a:pt x="1166315" y="291916"/>
                  </a:lnTo>
                  <a:lnTo>
                    <a:pt x="1193947" y="335108"/>
                  </a:lnTo>
                  <a:lnTo>
                    <a:pt x="1220626" y="381279"/>
                  </a:lnTo>
                  <a:lnTo>
                    <a:pt x="1241557" y="420997"/>
                  </a:lnTo>
                  <a:lnTo>
                    <a:pt x="1261387" y="461897"/>
                  </a:lnTo>
                  <a:lnTo>
                    <a:pt x="1280115" y="503915"/>
                  </a:lnTo>
                  <a:lnTo>
                    <a:pt x="1297741" y="546988"/>
                  </a:lnTo>
                  <a:lnTo>
                    <a:pt x="1314266" y="591050"/>
                  </a:lnTo>
                  <a:lnTo>
                    <a:pt x="1329689" y="636040"/>
                  </a:lnTo>
                  <a:lnTo>
                    <a:pt x="1344010" y="681892"/>
                  </a:lnTo>
                  <a:lnTo>
                    <a:pt x="1357230" y="728543"/>
                  </a:lnTo>
                  <a:lnTo>
                    <a:pt x="1369348" y="775929"/>
                  </a:lnTo>
                  <a:lnTo>
                    <a:pt x="1380364" y="823985"/>
                  </a:lnTo>
                  <a:lnTo>
                    <a:pt x="1390279" y="872649"/>
                  </a:lnTo>
                  <a:lnTo>
                    <a:pt x="1399092" y="921855"/>
                  </a:lnTo>
                  <a:lnTo>
                    <a:pt x="1406804" y="971541"/>
                  </a:lnTo>
                  <a:lnTo>
                    <a:pt x="1413414" y="1021643"/>
                  </a:lnTo>
                  <a:lnTo>
                    <a:pt x="1418922" y="1072095"/>
                  </a:lnTo>
                  <a:lnTo>
                    <a:pt x="1423329" y="1122836"/>
                  </a:lnTo>
                  <a:lnTo>
                    <a:pt x="1426633" y="1173800"/>
                  </a:lnTo>
                  <a:lnTo>
                    <a:pt x="1428837" y="1224923"/>
                  </a:lnTo>
                  <a:lnTo>
                    <a:pt x="1429938" y="1276143"/>
                  </a:lnTo>
                  <a:lnTo>
                    <a:pt x="1429938" y="1327394"/>
                  </a:lnTo>
                  <a:lnTo>
                    <a:pt x="1428837" y="1378614"/>
                  </a:lnTo>
                  <a:lnTo>
                    <a:pt x="1426633" y="1429737"/>
                  </a:lnTo>
                  <a:lnTo>
                    <a:pt x="1423329" y="1480701"/>
                  </a:lnTo>
                  <a:lnTo>
                    <a:pt x="1418922" y="1531442"/>
                  </a:lnTo>
                  <a:lnTo>
                    <a:pt x="1413414" y="1581894"/>
                  </a:lnTo>
                  <a:lnTo>
                    <a:pt x="1406804" y="1631996"/>
                  </a:lnTo>
                  <a:lnTo>
                    <a:pt x="1399092" y="1681682"/>
                  </a:lnTo>
                  <a:lnTo>
                    <a:pt x="1390279" y="1730888"/>
                  </a:lnTo>
                  <a:lnTo>
                    <a:pt x="1380364" y="1779552"/>
                  </a:lnTo>
                  <a:lnTo>
                    <a:pt x="1369348" y="1827609"/>
                  </a:lnTo>
                  <a:lnTo>
                    <a:pt x="1357230" y="1874994"/>
                  </a:lnTo>
                  <a:lnTo>
                    <a:pt x="1344010" y="1921645"/>
                  </a:lnTo>
                  <a:lnTo>
                    <a:pt x="1329689" y="1967497"/>
                  </a:lnTo>
                  <a:lnTo>
                    <a:pt x="1314266" y="2012487"/>
                  </a:lnTo>
                  <a:lnTo>
                    <a:pt x="1297741" y="2056550"/>
                  </a:lnTo>
                  <a:lnTo>
                    <a:pt x="1280115" y="2099622"/>
                  </a:lnTo>
                  <a:lnTo>
                    <a:pt x="1261387" y="2141641"/>
                  </a:lnTo>
                  <a:lnTo>
                    <a:pt x="1241557" y="2182541"/>
                  </a:lnTo>
                  <a:lnTo>
                    <a:pt x="1220626" y="2222259"/>
                  </a:lnTo>
                  <a:close/>
                </a:path>
              </a:pathLst>
            </a:custGeom>
            <a:ln w="62825">
              <a:solidFill>
                <a:srgbClr val="1DB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7">
            <a:extLst>
              <a:ext uri="{FF2B5EF4-FFF2-40B4-BE49-F238E27FC236}">
                <a16:creationId xmlns:a16="http://schemas.microsoft.com/office/drawing/2014/main" id="{BCDCC646-6E1B-2C48-B65E-1DCD305C22ED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54365" y="2732108"/>
            <a:ext cx="8044617" cy="65873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18816" y="12094"/>
            <a:ext cx="766699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5" dirty="0"/>
              <a:t>Query,</a:t>
            </a:r>
            <a:r>
              <a:rPr spc="-15" dirty="0"/>
              <a:t> </a:t>
            </a:r>
            <a:r>
              <a:rPr spc="-90" dirty="0"/>
              <a:t>Key,</a:t>
            </a:r>
            <a:r>
              <a:rPr spc="-10" dirty="0"/>
              <a:t> </a:t>
            </a:r>
            <a:r>
              <a:rPr spc="-100" dirty="0"/>
              <a:t>Value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21811" y="2054136"/>
            <a:ext cx="17110075" cy="16808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83870" indent="-471805">
              <a:lnSpc>
                <a:spcPct val="100000"/>
              </a:lnSpc>
              <a:spcBef>
                <a:spcPts val="110"/>
              </a:spcBef>
              <a:buSzPct val="125352"/>
              <a:buChar char="•"/>
              <a:tabLst>
                <a:tab pos="483234" algn="l"/>
                <a:tab pos="484505" algn="l"/>
              </a:tabLst>
            </a:pPr>
            <a:r>
              <a:rPr sz="3550" spc="-160" dirty="0">
                <a:latin typeface="Arial"/>
                <a:cs typeface="Arial"/>
              </a:rPr>
              <a:t>We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25" dirty="0">
                <a:latin typeface="Arial"/>
                <a:cs typeface="Arial"/>
              </a:rPr>
              <a:t>can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30" dirty="0">
                <a:latin typeface="Arial"/>
                <a:cs typeface="Arial"/>
              </a:rPr>
              <a:t>process</a:t>
            </a:r>
            <a:r>
              <a:rPr sz="3550" spc="5" dirty="0">
                <a:latin typeface="Arial"/>
                <a:cs typeface="Arial"/>
              </a:rPr>
              <a:t> each </a:t>
            </a:r>
            <a:r>
              <a:rPr sz="3550" spc="55" dirty="0">
                <a:latin typeface="Arial"/>
                <a:cs typeface="Arial"/>
              </a:rPr>
              <a:t>input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45" dirty="0">
                <a:latin typeface="Arial"/>
                <a:cs typeface="Arial"/>
              </a:rPr>
              <a:t>vector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100" dirty="0">
                <a:latin typeface="Arial"/>
                <a:cs typeface="Arial"/>
              </a:rPr>
              <a:t>to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20" dirty="0">
                <a:latin typeface="Arial"/>
                <a:cs typeface="Arial"/>
              </a:rPr>
              <a:t>fulfill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25" dirty="0">
                <a:latin typeface="Arial"/>
                <a:cs typeface="Arial"/>
              </a:rPr>
              <a:t>the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three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-10" dirty="0">
                <a:latin typeface="Arial"/>
                <a:cs typeface="Arial"/>
              </a:rPr>
              <a:t>roles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65" dirty="0">
                <a:latin typeface="Arial"/>
                <a:cs typeface="Arial"/>
              </a:rPr>
              <a:t>with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35" dirty="0">
                <a:latin typeface="Arial"/>
                <a:cs typeface="Arial"/>
              </a:rPr>
              <a:t>matrix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45" dirty="0">
                <a:latin typeface="Arial"/>
                <a:cs typeface="Arial"/>
              </a:rPr>
              <a:t>multiplication</a:t>
            </a:r>
            <a:endParaRPr sz="3550" dirty="0">
              <a:latin typeface="Arial"/>
              <a:cs typeface="Arial"/>
            </a:endParaRPr>
          </a:p>
          <a:p>
            <a:pPr marL="483870" indent="-471805">
              <a:lnSpc>
                <a:spcPct val="100000"/>
              </a:lnSpc>
              <a:spcBef>
                <a:spcPts val="4325"/>
              </a:spcBef>
              <a:buSzPct val="125352"/>
              <a:buChar char="•"/>
              <a:tabLst>
                <a:tab pos="483234" algn="l"/>
                <a:tab pos="484505" algn="l"/>
              </a:tabLst>
            </a:pPr>
            <a:r>
              <a:rPr sz="3550" dirty="0">
                <a:latin typeface="Arial"/>
                <a:cs typeface="Arial"/>
              </a:rPr>
              <a:t>Learning</a:t>
            </a:r>
            <a:r>
              <a:rPr sz="3550" spc="-5" dirty="0">
                <a:latin typeface="Arial"/>
                <a:cs typeface="Arial"/>
              </a:rPr>
              <a:t> </a:t>
            </a:r>
            <a:r>
              <a:rPr sz="3550" spc="25" dirty="0">
                <a:latin typeface="Arial"/>
                <a:cs typeface="Arial"/>
              </a:rPr>
              <a:t>the</a:t>
            </a:r>
            <a:r>
              <a:rPr sz="3550" spc="-5" dirty="0">
                <a:latin typeface="Arial"/>
                <a:cs typeface="Arial"/>
              </a:rPr>
              <a:t> </a:t>
            </a:r>
            <a:r>
              <a:rPr sz="3550" spc="30" dirty="0">
                <a:latin typeface="Arial"/>
                <a:cs typeface="Arial"/>
              </a:rPr>
              <a:t>matrices</a:t>
            </a:r>
            <a:r>
              <a:rPr sz="3550" spc="-5" dirty="0">
                <a:latin typeface="Arial"/>
                <a:cs typeface="Arial"/>
              </a:rPr>
              <a:t> </a:t>
            </a:r>
            <a:r>
              <a:rPr lang="en-US" sz="3550" spc="155" dirty="0">
                <a:latin typeface="Arial"/>
                <a:cs typeface="Arial"/>
              </a:rPr>
              <a:t>=</a:t>
            </a:r>
            <a:r>
              <a:rPr sz="3550" spc="155" dirty="0">
                <a:latin typeface="Arial"/>
                <a:cs typeface="Arial"/>
              </a:rPr>
              <a:t>&gt;</a:t>
            </a:r>
            <a:r>
              <a:rPr sz="3550" dirty="0">
                <a:latin typeface="Arial"/>
                <a:cs typeface="Arial"/>
              </a:rPr>
              <a:t> learning</a:t>
            </a:r>
            <a:r>
              <a:rPr sz="3550" spc="-5" dirty="0">
                <a:latin typeface="Arial"/>
                <a:cs typeface="Arial"/>
              </a:rPr>
              <a:t> </a:t>
            </a:r>
            <a:r>
              <a:rPr sz="3550" spc="40" dirty="0">
                <a:latin typeface="Arial"/>
                <a:cs typeface="Arial"/>
              </a:rPr>
              <a:t>attention</a:t>
            </a:r>
            <a:endParaRPr sz="3550" dirty="0">
              <a:latin typeface="Arial"/>
              <a:cs typeface="Arial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DAC5153B-C339-2E4B-A43A-345657E7C9EE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B7E0D5-66D0-F14B-B7A6-18D89D569217}"/>
                  </a:ext>
                </a:extLst>
              </p:cNvPr>
              <p:cNvSpPr txBox="1"/>
              <p:nvPr/>
            </p:nvSpPr>
            <p:spPr>
              <a:xfrm>
                <a:off x="1060450" y="4451975"/>
                <a:ext cx="2895600" cy="82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B7E0D5-66D0-F14B-B7A6-18D89D569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450" y="4451975"/>
                <a:ext cx="2895600" cy="821700"/>
              </a:xfrm>
              <a:prstGeom prst="rect">
                <a:avLst/>
              </a:prstGeom>
              <a:blipFill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7095DD-38B8-E645-A117-E616E0F62E18}"/>
                  </a:ext>
                </a:extLst>
              </p:cNvPr>
              <p:cNvSpPr txBox="1"/>
              <p:nvPr/>
            </p:nvSpPr>
            <p:spPr>
              <a:xfrm>
                <a:off x="4358982" y="4451975"/>
                <a:ext cx="2895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7095DD-38B8-E645-A117-E616E0F62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982" y="4451975"/>
                <a:ext cx="2895600" cy="769441"/>
              </a:xfrm>
              <a:prstGeom prst="rect">
                <a:avLst/>
              </a:prstGeom>
              <a:blipFill>
                <a:blip r:embed="rId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523BF3-B3EC-6B48-B7E3-728ACB3BBFC7}"/>
                  </a:ext>
                </a:extLst>
              </p:cNvPr>
              <p:cNvSpPr txBox="1"/>
              <p:nvPr/>
            </p:nvSpPr>
            <p:spPr>
              <a:xfrm>
                <a:off x="7657268" y="4451975"/>
                <a:ext cx="2895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523BF3-B3EC-6B48-B7E3-728ACB3BB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268" y="4451975"/>
                <a:ext cx="2895600" cy="769441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D2DBD0-0C20-6D4D-9403-14263C37807D}"/>
                  </a:ext>
                </a:extLst>
              </p:cNvPr>
              <p:cNvSpPr txBox="1"/>
              <p:nvPr/>
            </p:nvSpPr>
            <p:spPr>
              <a:xfrm>
                <a:off x="2774869" y="8414704"/>
                <a:ext cx="3625993" cy="1811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𝑦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𝑖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𝑖</m:t>
                              </m:r>
                              <m:r>
                                <a:rPr lang="en-US" sz="4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Arial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D2DBD0-0C20-6D4D-9403-14263C37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869" y="8414704"/>
                <a:ext cx="3625993" cy="1811971"/>
              </a:xfrm>
              <a:prstGeom prst="rect">
                <a:avLst/>
              </a:prstGeom>
              <a:blipFill>
                <a:blip r:embed="rId7"/>
                <a:stretch>
                  <a:fillRect l="-20906" t="-131944" b="-17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5D0778-E11E-DC45-88C9-D2B1A01E9203}"/>
                  </a:ext>
                </a:extLst>
              </p:cNvPr>
              <p:cNvSpPr txBox="1"/>
              <p:nvPr/>
            </p:nvSpPr>
            <p:spPr>
              <a:xfrm>
                <a:off x="2544990" y="6116038"/>
                <a:ext cx="2822119" cy="878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4400" i="1" spc="5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SupPr>
                        <m:e>
                          <m:r>
                            <a:rPr lang="en-US" sz="4400" i="1" spc="5">
                              <a:latin typeface="Cambria Math" panose="02040503050406030204" pitchFamily="18" charset="0"/>
                              <a:cs typeface="Arial"/>
                            </a:rPr>
                            <m:t>𝑤</m:t>
                          </m:r>
                        </m:e>
                        <m:sub>
                          <m:r>
                            <a:rPr lang="en-US" sz="4400" i="1" spc="5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𝑖</m:t>
                          </m:r>
                          <m:r>
                            <a:rPr lang="en-US" sz="4400" i="1" spc="5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𝑗</m:t>
                          </m:r>
                        </m:sub>
                        <m:sup>
                          <m:r>
                            <a:rPr lang="en-US" sz="4400" i="1" spc="5">
                              <a:latin typeface="Cambria Math" panose="02040503050406030204" pitchFamily="18" charset="0"/>
                              <a:cs typeface="Arial"/>
                            </a:rPr>
                            <m:t>′</m:t>
                          </m:r>
                        </m:sup>
                      </m:sSubSup>
                      <m:r>
                        <a:rPr lang="en-US" sz="4400" i="1" spc="5"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sSubSup>
                        <m:sSubSupPr>
                          <m:ctrlPr>
                            <a:rPr lang="en-US" sz="4400" i="1" spc="5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SupPr>
                        <m:e>
                          <m:r>
                            <a:rPr lang="en-US" sz="4400" b="0" i="1" spc="5" smtClean="0">
                              <a:latin typeface="Cambria Math" panose="02040503050406030204" pitchFamily="18" charset="0"/>
                              <a:cs typeface="Arial"/>
                            </a:rPr>
                            <m:t>𝑞</m:t>
                          </m:r>
                        </m:e>
                        <m:sub>
                          <m:r>
                            <a:rPr lang="en-US" sz="4400" i="1" spc="5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𝑖</m:t>
                          </m:r>
                        </m:sub>
                        <m:sup>
                          <m:r>
                            <a:rPr lang="en-US" sz="4400" i="1" spc="5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⊺</m:t>
                          </m:r>
                        </m:sup>
                      </m:sSubSup>
                      <m:sSub>
                        <m:sSubPr>
                          <m:ctrlPr>
                            <a:rPr lang="en-US" sz="4400" i="1" spc="5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400" b="0" i="1" spc="5" smtClean="0">
                              <a:latin typeface="Cambria Math" panose="02040503050406030204" pitchFamily="18" charset="0"/>
                              <a:cs typeface="Arial"/>
                            </a:rPr>
                            <m:t>𝑘</m:t>
                          </m:r>
                        </m:e>
                        <m:sub>
                          <m:r>
                            <a:rPr lang="en-US" sz="4400" i="1" spc="5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E5D0778-E11E-DC45-88C9-D2B1A01E9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990" y="6116038"/>
                <a:ext cx="2822119" cy="878702"/>
              </a:xfrm>
              <a:prstGeom prst="rect">
                <a:avLst/>
              </a:prstGeom>
              <a:blipFill>
                <a:blip r:embed="rId8"/>
                <a:stretch>
                  <a:fillRect b="-1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48CC4F-A319-1C43-A6C2-9DBF2D722AB7}"/>
                  </a:ext>
                </a:extLst>
              </p:cNvPr>
              <p:cNvSpPr txBox="1"/>
              <p:nvPr/>
            </p:nvSpPr>
            <p:spPr>
              <a:xfrm>
                <a:off x="2495954" y="7407275"/>
                <a:ext cx="5265993" cy="846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𝑤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𝑖</m:t>
                          </m:r>
                          <m:r>
                            <a:rPr lang="en-US" sz="4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𝑗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/>
                        </a:rPr>
                        <m:t>𝑠𝑜𝑓𝑡𝑚𝑎𝑥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/>
                        </a:rPr>
                        <m:t>(</m:t>
                      </m:r>
                      <m:sSubSup>
                        <m:sSubSupPr>
                          <m:ctrlPr>
                            <a:rPr lang="en-GB" sz="4400" i="1" spc="5" smtClean="0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SupPr>
                        <m:e>
                          <m:r>
                            <a:rPr lang="en-US" sz="4400" i="1" spc="5">
                              <a:latin typeface="Cambria Math" panose="02040503050406030204" pitchFamily="18" charset="0"/>
                              <a:cs typeface="Arial"/>
                            </a:rPr>
                            <m:t>𝑤</m:t>
                          </m:r>
                        </m:e>
                        <m:sub>
                          <m:r>
                            <a:rPr lang="en-US" sz="4400" i="1" spc="5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𝑖</m:t>
                          </m:r>
                          <m:r>
                            <a:rPr lang="en-US" sz="4400" i="1" spc="5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𝑗</m:t>
                          </m:r>
                        </m:sub>
                        <m:sup>
                          <m:r>
                            <a:rPr lang="en-US" sz="4400" i="1" spc="5">
                              <a:latin typeface="Cambria Math" panose="02040503050406030204" pitchFamily="18" charset="0"/>
                              <a:cs typeface="Arial"/>
                            </a:rPr>
                            <m:t>′</m:t>
                          </m:r>
                        </m:sup>
                      </m:sSubSup>
                      <m:r>
                        <a:rPr lang="en-US" sz="4400" b="0" i="1" spc="5" smtClean="0">
                          <a:latin typeface="Cambria Math" panose="02040503050406030204" pitchFamily="18" charset="0"/>
                          <a:cs typeface="Arial"/>
                        </a:rPr>
                        <m:t>)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48CC4F-A319-1C43-A6C2-9DBF2D722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954" y="7407275"/>
                <a:ext cx="5265993" cy="846578"/>
              </a:xfrm>
              <a:prstGeom prst="rect">
                <a:avLst/>
              </a:prstGeom>
              <a:blipFill>
                <a:blip r:embed="rId9"/>
                <a:stretch>
                  <a:fillRect r="-1442"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63FB8C-984D-4963-B21F-E3CA415E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Self-Attention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E9250DF-67B9-43FE-BC69-D7093EC1DF49}"/>
              </a:ext>
            </a:extLst>
          </p:cNvPr>
          <p:cNvSpPr/>
          <p:nvPr/>
        </p:nvSpPr>
        <p:spPr>
          <a:xfrm>
            <a:off x="2819029" y="5172907"/>
            <a:ext cx="6618946" cy="245424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1AA40-0C40-4145-B10C-584381E759A6}"/>
              </a:ext>
            </a:extLst>
          </p:cNvPr>
          <p:cNvSpPr/>
          <p:nvPr/>
        </p:nvSpPr>
        <p:spPr>
          <a:xfrm>
            <a:off x="3399921" y="5832995"/>
            <a:ext cx="761321" cy="9990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627B6D-685E-4479-BB18-DD62B8954325}"/>
              </a:ext>
            </a:extLst>
          </p:cNvPr>
          <p:cNvSpPr/>
          <p:nvPr/>
        </p:nvSpPr>
        <p:spPr>
          <a:xfrm>
            <a:off x="4981258" y="5832993"/>
            <a:ext cx="767072" cy="999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655EE695-B313-4655-B252-4909E63362D8}"/>
              </a:ext>
            </a:extLst>
          </p:cNvPr>
          <p:cNvCxnSpPr>
            <a:cxnSpLocks/>
          </p:cNvCxnSpPr>
          <p:nvPr/>
        </p:nvCxnSpPr>
        <p:spPr>
          <a:xfrm>
            <a:off x="4191421" y="6433193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56C811B-907C-412A-A715-55C40C69B696}"/>
              </a:ext>
            </a:extLst>
          </p:cNvPr>
          <p:cNvCxnSpPr>
            <a:cxnSpLocks/>
          </p:cNvCxnSpPr>
          <p:nvPr/>
        </p:nvCxnSpPr>
        <p:spPr>
          <a:xfrm flipV="1">
            <a:off x="3778067" y="6879044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05F51F48-A2FE-416A-8A40-32B02FA9966E}"/>
              </a:ext>
            </a:extLst>
          </p:cNvPr>
          <p:cNvSpPr/>
          <p:nvPr/>
        </p:nvSpPr>
        <p:spPr>
          <a:xfrm>
            <a:off x="6568345" y="5832993"/>
            <a:ext cx="767072" cy="999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9E85643C-A117-47AA-9430-C9178A301A6B}"/>
              </a:ext>
            </a:extLst>
          </p:cNvPr>
          <p:cNvCxnSpPr>
            <a:cxnSpLocks/>
          </p:cNvCxnSpPr>
          <p:nvPr/>
        </p:nvCxnSpPr>
        <p:spPr>
          <a:xfrm>
            <a:off x="5778508" y="6433193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86277FD3-9D96-42EC-82C6-0780D0D801DE}"/>
              </a:ext>
            </a:extLst>
          </p:cNvPr>
          <p:cNvSpPr/>
          <p:nvPr/>
        </p:nvSpPr>
        <p:spPr>
          <a:xfrm>
            <a:off x="8192525" y="5832993"/>
            <a:ext cx="767072" cy="999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100A86E6-5EBF-4E99-97BD-D303D62AC394}"/>
              </a:ext>
            </a:extLst>
          </p:cNvPr>
          <p:cNvCxnSpPr>
            <a:cxnSpLocks/>
          </p:cNvCxnSpPr>
          <p:nvPr/>
        </p:nvCxnSpPr>
        <p:spPr>
          <a:xfrm>
            <a:off x="7402687" y="6433193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6BAA3F77-A2E4-459D-98E0-1EC573BA3AB6}"/>
              </a:ext>
            </a:extLst>
          </p:cNvPr>
          <p:cNvCxnSpPr>
            <a:cxnSpLocks/>
          </p:cNvCxnSpPr>
          <p:nvPr/>
        </p:nvCxnSpPr>
        <p:spPr>
          <a:xfrm flipH="1">
            <a:off x="4159993" y="6240075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B9A8D87-C074-4138-B7F7-22EE40AE67A3}"/>
              </a:ext>
            </a:extLst>
          </p:cNvPr>
          <p:cNvCxnSpPr>
            <a:cxnSpLocks/>
          </p:cNvCxnSpPr>
          <p:nvPr/>
        </p:nvCxnSpPr>
        <p:spPr>
          <a:xfrm flipH="1">
            <a:off x="5747080" y="6240075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9EF0965-BCF1-48DB-A931-B370B5E98375}"/>
              </a:ext>
            </a:extLst>
          </p:cNvPr>
          <p:cNvCxnSpPr>
            <a:cxnSpLocks/>
          </p:cNvCxnSpPr>
          <p:nvPr/>
        </p:nvCxnSpPr>
        <p:spPr>
          <a:xfrm flipH="1">
            <a:off x="7371259" y="6240075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B113B38B-B195-4199-941D-EBBE178DC86B}"/>
              </a:ext>
            </a:extLst>
          </p:cNvPr>
          <p:cNvSpPr/>
          <p:nvPr/>
        </p:nvSpPr>
        <p:spPr>
          <a:xfrm>
            <a:off x="3415477" y="8171915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9BC3CA3-1964-4507-B412-847DFE907D40}"/>
              </a:ext>
            </a:extLst>
          </p:cNvPr>
          <p:cNvSpPr/>
          <p:nvPr/>
        </p:nvSpPr>
        <p:spPr>
          <a:xfrm>
            <a:off x="4996814" y="8171912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5F84609-E44E-4094-B416-6B453341C8D7}"/>
              </a:ext>
            </a:extLst>
          </p:cNvPr>
          <p:cNvSpPr/>
          <p:nvPr/>
        </p:nvSpPr>
        <p:spPr>
          <a:xfrm>
            <a:off x="6583901" y="8171912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A6A2A10-0D3C-4280-B698-334BD45EA664}"/>
              </a:ext>
            </a:extLst>
          </p:cNvPr>
          <p:cNvSpPr/>
          <p:nvPr/>
        </p:nvSpPr>
        <p:spPr>
          <a:xfrm>
            <a:off x="8208081" y="8171912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7798F3A-C081-4CB3-9F2E-374D976ADC92}"/>
                  </a:ext>
                </a:extLst>
              </p:cNvPr>
              <p:cNvSpPr txBox="1"/>
              <p:nvPr/>
            </p:nvSpPr>
            <p:spPr>
              <a:xfrm>
                <a:off x="8001939" y="8316198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7798F3A-C081-4CB3-9F2E-374D976AD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939" y="8316198"/>
                <a:ext cx="1179353" cy="7014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E3CD3E3-901D-49C1-A459-29AF2B3F5FB2}"/>
                  </a:ext>
                </a:extLst>
              </p:cNvPr>
              <p:cNvSpPr txBox="1"/>
              <p:nvPr/>
            </p:nvSpPr>
            <p:spPr>
              <a:xfrm>
                <a:off x="6392114" y="8328421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E3CD3E3-901D-49C1-A459-29AF2B3F5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114" y="8328421"/>
                <a:ext cx="1179353" cy="7014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1165CE37-B6AC-4A14-BC12-7C2EEC81801B}"/>
                  </a:ext>
                </a:extLst>
              </p:cNvPr>
              <p:cNvSpPr txBox="1"/>
              <p:nvPr/>
            </p:nvSpPr>
            <p:spPr>
              <a:xfrm>
                <a:off x="4805027" y="8360306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1165CE37-B6AC-4A14-BC12-7C2EEC818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027" y="8360306"/>
                <a:ext cx="1179353" cy="7014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729F31CE-5C54-408B-A93A-6174B055F120}"/>
                  </a:ext>
                </a:extLst>
              </p:cNvPr>
              <p:cNvSpPr txBox="1"/>
              <p:nvPr/>
            </p:nvSpPr>
            <p:spPr>
              <a:xfrm>
                <a:off x="3254678" y="828612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729F31CE-5C54-408B-A93A-6174B055F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4678" y="8286127"/>
                <a:ext cx="1179353" cy="7014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23">
            <a:extLst>
              <a:ext uri="{FF2B5EF4-FFF2-40B4-BE49-F238E27FC236}">
                <a16:creationId xmlns:a16="http://schemas.microsoft.com/office/drawing/2014/main" id="{A553CA31-ADC6-425C-9409-9C672582BA47}"/>
              </a:ext>
            </a:extLst>
          </p:cNvPr>
          <p:cNvSpPr/>
          <p:nvPr/>
        </p:nvSpPr>
        <p:spPr>
          <a:xfrm>
            <a:off x="3413915" y="3616859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BA2E584-D8E6-450E-8D69-AA2E9C347FEB}"/>
              </a:ext>
            </a:extLst>
          </p:cNvPr>
          <p:cNvSpPr/>
          <p:nvPr/>
        </p:nvSpPr>
        <p:spPr>
          <a:xfrm>
            <a:off x="4995252" y="3616857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3C2A8DD-F3DD-4392-9611-2BC349BF92DC}"/>
              </a:ext>
            </a:extLst>
          </p:cNvPr>
          <p:cNvSpPr/>
          <p:nvPr/>
        </p:nvSpPr>
        <p:spPr>
          <a:xfrm>
            <a:off x="6582339" y="3616857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53F3093-E03A-4604-85A7-4447BB6DAEDF}"/>
              </a:ext>
            </a:extLst>
          </p:cNvPr>
          <p:cNvSpPr/>
          <p:nvPr/>
        </p:nvSpPr>
        <p:spPr>
          <a:xfrm>
            <a:off x="8206519" y="3616857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9DA9D49-8AF4-42E6-ACAA-7BBA36A6D27D}"/>
                  </a:ext>
                </a:extLst>
              </p:cNvPr>
              <p:cNvSpPr txBox="1"/>
              <p:nvPr/>
            </p:nvSpPr>
            <p:spPr>
              <a:xfrm>
                <a:off x="8000377" y="376114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9DA9D49-8AF4-42E6-ACAA-7BBA36A6D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377" y="3761142"/>
                <a:ext cx="1179353" cy="7014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C2F8E26-D94E-4BC5-9453-1FAA7854E1F2}"/>
                  </a:ext>
                </a:extLst>
              </p:cNvPr>
              <p:cNvSpPr txBox="1"/>
              <p:nvPr/>
            </p:nvSpPr>
            <p:spPr>
              <a:xfrm>
                <a:off x="6390553" y="377336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C2F8E26-D94E-4BC5-9453-1FAA7854E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553" y="3773365"/>
                <a:ext cx="1179353" cy="7014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A5BC32B7-7EE3-497C-8A3D-54EB5749023D}"/>
                  </a:ext>
                </a:extLst>
              </p:cNvPr>
              <p:cNvSpPr txBox="1"/>
              <p:nvPr/>
            </p:nvSpPr>
            <p:spPr>
              <a:xfrm>
                <a:off x="4803465" y="380525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A5BC32B7-7EE3-497C-8A3D-54EB57490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465" y="3805250"/>
                <a:ext cx="1179353" cy="7014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53BF01C0-B9A9-4CCA-896C-5631C46341DC}"/>
                  </a:ext>
                </a:extLst>
              </p:cNvPr>
              <p:cNvSpPr txBox="1"/>
              <p:nvPr/>
            </p:nvSpPr>
            <p:spPr>
              <a:xfrm>
                <a:off x="3253117" y="3731071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53BF01C0-B9A9-4CCA-896C-5631C4634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117" y="3731071"/>
                <a:ext cx="1179353" cy="7014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DC7AC7D7-89F2-46CA-B4F9-AB4D3EA49C89}"/>
              </a:ext>
            </a:extLst>
          </p:cNvPr>
          <p:cNvCxnSpPr>
            <a:cxnSpLocks/>
          </p:cNvCxnSpPr>
          <p:nvPr/>
        </p:nvCxnSpPr>
        <p:spPr>
          <a:xfrm flipV="1">
            <a:off x="5362698" y="6879044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304B5307-2234-4C15-A98C-BA456928E789}"/>
              </a:ext>
            </a:extLst>
          </p:cNvPr>
          <p:cNvCxnSpPr>
            <a:cxnSpLocks/>
          </p:cNvCxnSpPr>
          <p:nvPr/>
        </p:nvCxnSpPr>
        <p:spPr>
          <a:xfrm flipV="1">
            <a:off x="6963204" y="6847898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3074E429-1F99-49D8-B023-78E1187546DA}"/>
              </a:ext>
            </a:extLst>
          </p:cNvPr>
          <p:cNvCxnSpPr>
            <a:cxnSpLocks/>
          </p:cNvCxnSpPr>
          <p:nvPr/>
        </p:nvCxnSpPr>
        <p:spPr>
          <a:xfrm flipV="1">
            <a:off x="8595454" y="6847898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C11657EA-C480-4EAF-AF72-0A1DE9FFCCF0}"/>
              </a:ext>
            </a:extLst>
          </p:cNvPr>
          <p:cNvCxnSpPr>
            <a:cxnSpLocks/>
          </p:cNvCxnSpPr>
          <p:nvPr/>
        </p:nvCxnSpPr>
        <p:spPr>
          <a:xfrm flipV="1">
            <a:off x="3776802" y="4571271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6AF62B0E-02BD-4444-8AD8-CAC8B31F46B9}"/>
              </a:ext>
            </a:extLst>
          </p:cNvPr>
          <p:cNvCxnSpPr>
            <a:cxnSpLocks/>
          </p:cNvCxnSpPr>
          <p:nvPr/>
        </p:nvCxnSpPr>
        <p:spPr>
          <a:xfrm flipV="1">
            <a:off x="5361434" y="4571271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3114DFAC-A5F9-4615-8396-BC2652A2DC71}"/>
              </a:ext>
            </a:extLst>
          </p:cNvPr>
          <p:cNvCxnSpPr>
            <a:cxnSpLocks/>
          </p:cNvCxnSpPr>
          <p:nvPr/>
        </p:nvCxnSpPr>
        <p:spPr>
          <a:xfrm flipV="1">
            <a:off x="6961939" y="4540124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7DA5EA57-D293-4081-B3A2-F983068D78A7}"/>
              </a:ext>
            </a:extLst>
          </p:cNvPr>
          <p:cNvCxnSpPr>
            <a:cxnSpLocks/>
          </p:cNvCxnSpPr>
          <p:nvPr/>
        </p:nvCxnSpPr>
        <p:spPr>
          <a:xfrm flipV="1">
            <a:off x="8594189" y="4540124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9F736651-E9B1-46BC-959C-5A32390C4DEB}"/>
              </a:ext>
            </a:extLst>
          </p:cNvPr>
          <p:cNvSpPr/>
          <p:nvPr/>
        </p:nvSpPr>
        <p:spPr>
          <a:xfrm>
            <a:off x="10605840" y="5206071"/>
            <a:ext cx="6618946" cy="245424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F59FF4D-7EFB-49B6-95A3-22097B276BA5}"/>
              </a:ext>
            </a:extLst>
          </p:cNvPr>
          <p:cNvSpPr/>
          <p:nvPr/>
        </p:nvSpPr>
        <p:spPr>
          <a:xfrm>
            <a:off x="11186732" y="5866159"/>
            <a:ext cx="761321" cy="9990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E370781D-FA38-4728-8730-26EBB4EE7238}"/>
              </a:ext>
            </a:extLst>
          </p:cNvPr>
          <p:cNvSpPr/>
          <p:nvPr/>
        </p:nvSpPr>
        <p:spPr>
          <a:xfrm>
            <a:off x="12768069" y="5866157"/>
            <a:ext cx="767072" cy="999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31C629A7-8CD5-4F6A-AFD1-61D5AD391DAB}"/>
              </a:ext>
            </a:extLst>
          </p:cNvPr>
          <p:cNvCxnSpPr>
            <a:cxnSpLocks/>
          </p:cNvCxnSpPr>
          <p:nvPr/>
        </p:nvCxnSpPr>
        <p:spPr>
          <a:xfrm>
            <a:off x="11978231" y="6466358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CE841926-C92A-4C84-80BF-B311832136F0}"/>
              </a:ext>
            </a:extLst>
          </p:cNvPr>
          <p:cNvCxnSpPr>
            <a:cxnSpLocks/>
          </p:cNvCxnSpPr>
          <p:nvPr/>
        </p:nvCxnSpPr>
        <p:spPr>
          <a:xfrm flipV="1">
            <a:off x="11564878" y="6912209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7BEF9086-365D-48CD-AA2F-B92804C00DF3}"/>
              </a:ext>
            </a:extLst>
          </p:cNvPr>
          <p:cNvSpPr/>
          <p:nvPr/>
        </p:nvSpPr>
        <p:spPr>
          <a:xfrm>
            <a:off x="14355156" y="5866157"/>
            <a:ext cx="767072" cy="999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656C46DD-2D5B-4CF0-B5B2-82812F6F7C8E}"/>
              </a:ext>
            </a:extLst>
          </p:cNvPr>
          <p:cNvCxnSpPr>
            <a:cxnSpLocks/>
          </p:cNvCxnSpPr>
          <p:nvPr/>
        </p:nvCxnSpPr>
        <p:spPr>
          <a:xfrm>
            <a:off x="13565318" y="6466358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11CD8A1F-3813-4578-9760-6B2224F856B7}"/>
              </a:ext>
            </a:extLst>
          </p:cNvPr>
          <p:cNvSpPr/>
          <p:nvPr/>
        </p:nvSpPr>
        <p:spPr>
          <a:xfrm>
            <a:off x="15979336" y="5866157"/>
            <a:ext cx="767072" cy="999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12569C65-C3BF-4CC6-BF4D-27E338F3DCAF}"/>
              </a:ext>
            </a:extLst>
          </p:cNvPr>
          <p:cNvCxnSpPr>
            <a:cxnSpLocks/>
          </p:cNvCxnSpPr>
          <p:nvPr/>
        </p:nvCxnSpPr>
        <p:spPr>
          <a:xfrm>
            <a:off x="15189498" y="6466358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3E00812C-CDD4-4CB1-86BF-C653B3A3F1E3}"/>
              </a:ext>
            </a:extLst>
          </p:cNvPr>
          <p:cNvCxnSpPr>
            <a:cxnSpLocks/>
          </p:cNvCxnSpPr>
          <p:nvPr/>
        </p:nvCxnSpPr>
        <p:spPr>
          <a:xfrm flipH="1">
            <a:off x="11946803" y="6273239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5F5DDCF2-C614-4947-AB47-8C88004A779D}"/>
              </a:ext>
            </a:extLst>
          </p:cNvPr>
          <p:cNvCxnSpPr>
            <a:cxnSpLocks/>
          </p:cNvCxnSpPr>
          <p:nvPr/>
        </p:nvCxnSpPr>
        <p:spPr>
          <a:xfrm flipH="1">
            <a:off x="13533890" y="6273239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DC22E9F0-72C1-4195-8FD5-CEC081C2A3ED}"/>
              </a:ext>
            </a:extLst>
          </p:cNvPr>
          <p:cNvCxnSpPr>
            <a:cxnSpLocks/>
          </p:cNvCxnSpPr>
          <p:nvPr/>
        </p:nvCxnSpPr>
        <p:spPr>
          <a:xfrm flipH="1">
            <a:off x="15158070" y="6273239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64D44098-CF99-4C60-8499-6E50940965A1}"/>
              </a:ext>
            </a:extLst>
          </p:cNvPr>
          <p:cNvSpPr/>
          <p:nvPr/>
        </p:nvSpPr>
        <p:spPr>
          <a:xfrm>
            <a:off x="11202288" y="8205079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CAF9D9A3-5923-49DC-ADB2-8756E0D897D5}"/>
              </a:ext>
            </a:extLst>
          </p:cNvPr>
          <p:cNvSpPr/>
          <p:nvPr/>
        </p:nvSpPr>
        <p:spPr>
          <a:xfrm>
            <a:off x="12783625" y="8205077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AFBE680-298A-451E-AD54-5AA855F5B059}"/>
              </a:ext>
            </a:extLst>
          </p:cNvPr>
          <p:cNvSpPr/>
          <p:nvPr/>
        </p:nvSpPr>
        <p:spPr>
          <a:xfrm>
            <a:off x="14370712" y="8205077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BACEB32-5866-4F46-97ED-E08C6EBF36F5}"/>
              </a:ext>
            </a:extLst>
          </p:cNvPr>
          <p:cNvSpPr/>
          <p:nvPr/>
        </p:nvSpPr>
        <p:spPr>
          <a:xfrm>
            <a:off x="15994892" y="8205077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4D9E2BFE-B4FB-4ED7-94C4-7F4494BC37AC}"/>
                  </a:ext>
                </a:extLst>
              </p:cNvPr>
              <p:cNvSpPr txBox="1"/>
              <p:nvPr/>
            </p:nvSpPr>
            <p:spPr>
              <a:xfrm>
                <a:off x="15788749" y="8349363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4D9E2BFE-B4FB-4ED7-94C4-7F4494BC3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8749" y="8349363"/>
                <a:ext cx="1179353" cy="7014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8F41038C-4284-4C04-B945-7C05FD2960C0}"/>
                  </a:ext>
                </a:extLst>
              </p:cNvPr>
              <p:cNvSpPr txBox="1"/>
              <p:nvPr/>
            </p:nvSpPr>
            <p:spPr>
              <a:xfrm>
                <a:off x="14178925" y="8361586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8F41038C-4284-4C04-B945-7C05FD296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8925" y="8361586"/>
                <a:ext cx="1179353" cy="7014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3BC5E86D-6A8B-426D-AEB4-F5E0DEAE6BF1}"/>
                  </a:ext>
                </a:extLst>
              </p:cNvPr>
              <p:cNvSpPr txBox="1"/>
              <p:nvPr/>
            </p:nvSpPr>
            <p:spPr>
              <a:xfrm>
                <a:off x="12591838" y="839347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3BC5E86D-6A8B-426D-AEB4-F5E0DEAE6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1838" y="8393470"/>
                <a:ext cx="1179353" cy="7014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1D6BA34E-2E98-4F04-BE2C-14D785D33E6A}"/>
                  </a:ext>
                </a:extLst>
              </p:cNvPr>
              <p:cNvSpPr txBox="1"/>
              <p:nvPr/>
            </p:nvSpPr>
            <p:spPr>
              <a:xfrm>
                <a:off x="11041489" y="831929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1D6BA34E-2E98-4F04-BE2C-14D785D33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1489" y="8319292"/>
                <a:ext cx="1179353" cy="7014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矩形 58">
            <a:extLst>
              <a:ext uri="{FF2B5EF4-FFF2-40B4-BE49-F238E27FC236}">
                <a16:creationId xmlns:a16="http://schemas.microsoft.com/office/drawing/2014/main" id="{CBFA2BB8-E48F-41EF-A588-EB14716FDD13}"/>
              </a:ext>
            </a:extLst>
          </p:cNvPr>
          <p:cNvSpPr/>
          <p:nvPr/>
        </p:nvSpPr>
        <p:spPr>
          <a:xfrm>
            <a:off x="11200726" y="3650023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A9B84DB-7FE1-4655-8711-0B410306FAF1}"/>
              </a:ext>
            </a:extLst>
          </p:cNvPr>
          <p:cNvSpPr/>
          <p:nvPr/>
        </p:nvSpPr>
        <p:spPr>
          <a:xfrm>
            <a:off x="12782063" y="3650021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9F2E0EDD-28ED-4601-B5C7-154D5C401327}"/>
              </a:ext>
            </a:extLst>
          </p:cNvPr>
          <p:cNvSpPr/>
          <p:nvPr/>
        </p:nvSpPr>
        <p:spPr>
          <a:xfrm>
            <a:off x="14369150" y="3650021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DD761F2E-82F7-4581-859D-DF26CA5A541B}"/>
              </a:ext>
            </a:extLst>
          </p:cNvPr>
          <p:cNvSpPr/>
          <p:nvPr/>
        </p:nvSpPr>
        <p:spPr>
          <a:xfrm>
            <a:off x="15993330" y="3650021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E7CD02C-CDB6-481F-A5D5-0FA8494C6E0B}"/>
                  </a:ext>
                </a:extLst>
              </p:cNvPr>
              <p:cNvSpPr txBox="1"/>
              <p:nvPr/>
            </p:nvSpPr>
            <p:spPr>
              <a:xfrm>
                <a:off x="15787188" y="379430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E7CD02C-CDB6-481F-A5D5-0FA8494C6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7188" y="3794307"/>
                <a:ext cx="1179353" cy="7014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4365F7DC-5645-4450-872E-1C76A344D063}"/>
                  </a:ext>
                </a:extLst>
              </p:cNvPr>
              <p:cNvSpPr txBox="1"/>
              <p:nvPr/>
            </p:nvSpPr>
            <p:spPr>
              <a:xfrm>
                <a:off x="14177363" y="380653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4365F7DC-5645-4450-872E-1C76A344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7363" y="3806530"/>
                <a:ext cx="1179353" cy="7014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E1606BE7-3AB2-4DEE-9455-4CB2EAD4024D}"/>
                  </a:ext>
                </a:extLst>
              </p:cNvPr>
              <p:cNvSpPr txBox="1"/>
              <p:nvPr/>
            </p:nvSpPr>
            <p:spPr>
              <a:xfrm>
                <a:off x="12590276" y="383841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E1606BE7-3AB2-4DEE-9455-4CB2EAD40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0276" y="3838415"/>
                <a:ext cx="1179353" cy="7014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C7F4D547-6819-4E5B-972F-81C75F2D3DF9}"/>
                  </a:ext>
                </a:extLst>
              </p:cNvPr>
              <p:cNvSpPr txBox="1"/>
              <p:nvPr/>
            </p:nvSpPr>
            <p:spPr>
              <a:xfrm>
                <a:off x="11039927" y="3764236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C7F4D547-6819-4E5B-972F-81C75F2D3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9927" y="3764236"/>
                <a:ext cx="1179353" cy="7014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1C347FA4-4C72-4398-95DC-602912FEBD80}"/>
              </a:ext>
            </a:extLst>
          </p:cNvPr>
          <p:cNvCxnSpPr>
            <a:cxnSpLocks/>
          </p:cNvCxnSpPr>
          <p:nvPr/>
        </p:nvCxnSpPr>
        <p:spPr>
          <a:xfrm flipV="1">
            <a:off x="13149509" y="6912209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8F29A437-AE3F-47E3-A5FD-13ADC902C51B}"/>
              </a:ext>
            </a:extLst>
          </p:cNvPr>
          <p:cNvCxnSpPr>
            <a:cxnSpLocks/>
          </p:cNvCxnSpPr>
          <p:nvPr/>
        </p:nvCxnSpPr>
        <p:spPr>
          <a:xfrm flipV="1">
            <a:off x="14750015" y="6881063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5184F9FD-CA91-4677-8AD9-C719F1F5BF79}"/>
              </a:ext>
            </a:extLst>
          </p:cNvPr>
          <p:cNvCxnSpPr>
            <a:cxnSpLocks/>
          </p:cNvCxnSpPr>
          <p:nvPr/>
        </p:nvCxnSpPr>
        <p:spPr>
          <a:xfrm flipV="1">
            <a:off x="16382265" y="6881063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44038E91-D3D0-4CA3-8CAF-15DBD71F469B}"/>
              </a:ext>
            </a:extLst>
          </p:cNvPr>
          <p:cNvCxnSpPr>
            <a:cxnSpLocks/>
          </p:cNvCxnSpPr>
          <p:nvPr/>
        </p:nvCxnSpPr>
        <p:spPr>
          <a:xfrm flipV="1">
            <a:off x="11563613" y="4604435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58913494-B3A7-4E4C-B84B-B41B0CFA17A6}"/>
              </a:ext>
            </a:extLst>
          </p:cNvPr>
          <p:cNvCxnSpPr>
            <a:cxnSpLocks/>
          </p:cNvCxnSpPr>
          <p:nvPr/>
        </p:nvCxnSpPr>
        <p:spPr>
          <a:xfrm flipV="1">
            <a:off x="13148244" y="4604435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FBE1E5BA-7757-4C81-9B0C-2B987CDE3D7C}"/>
              </a:ext>
            </a:extLst>
          </p:cNvPr>
          <p:cNvCxnSpPr>
            <a:cxnSpLocks/>
          </p:cNvCxnSpPr>
          <p:nvPr/>
        </p:nvCxnSpPr>
        <p:spPr>
          <a:xfrm flipV="1">
            <a:off x="14748750" y="4573289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B5327B07-DCD3-4A31-9960-6986B0037D06}"/>
              </a:ext>
            </a:extLst>
          </p:cNvPr>
          <p:cNvCxnSpPr>
            <a:cxnSpLocks/>
          </p:cNvCxnSpPr>
          <p:nvPr/>
        </p:nvCxnSpPr>
        <p:spPr>
          <a:xfrm flipV="1">
            <a:off x="16381000" y="4573289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2054C5E2-45B4-4A42-9764-46C1A6E291AF}"/>
              </a:ext>
            </a:extLst>
          </p:cNvPr>
          <p:cNvSpPr/>
          <p:nvPr/>
        </p:nvSpPr>
        <p:spPr>
          <a:xfrm>
            <a:off x="10591846" y="5180369"/>
            <a:ext cx="6632940" cy="2479945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617" dirty="0"/>
              <a:t>Self-Attention Layer</a:t>
            </a:r>
            <a:endParaRPr lang="zh-TW" altLang="en-US" sz="461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E723CDE1-DEC2-4ADA-ABFE-0C537CDF3821}"/>
                  </a:ext>
                </a:extLst>
              </p:cNvPr>
              <p:cNvSpPr txBox="1"/>
              <p:nvPr/>
            </p:nvSpPr>
            <p:spPr>
              <a:xfrm>
                <a:off x="10591846" y="1641031"/>
                <a:ext cx="8985204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9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TW" sz="3958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9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3958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9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3958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9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zh-TW" altLang="en-US" sz="3958" dirty="0"/>
                  <a:t> </a:t>
                </a:r>
                <a:r>
                  <a:rPr lang="en-US" altLang="zh-TW" sz="3958" dirty="0"/>
                  <a:t>can be computed in parallel. </a:t>
                </a:r>
                <a:endParaRPr lang="zh-TW" altLang="en-US" sz="3958" dirty="0"/>
              </a:p>
            </p:txBody>
          </p:sp>
        </mc:Choice>
        <mc:Fallback xmlns="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E723CDE1-DEC2-4ADA-ABFE-0C537CDF3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1846" y="1641031"/>
                <a:ext cx="8985204" cy="701410"/>
              </a:xfrm>
              <a:prstGeom prst="rect">
                <a:avLst/>
              </a:prstGeom>
              <a:blipFill>
                <a:blip r:embed="rId19"/>
                <a:stretch>
                  <a:fillRect l="-989" t="-16071" r="-2401" b="-3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363209A9-835C-4194-8C1F-C920EF5DCB53}"/>
                  </a:ext>
                </a:extLst>
              </p:cNvPr>
              <p:cNvSpPr txBox="1"/>
              <p:nvPr/>
            </p:nvSpPr>
            <p:spPr>
              <a:xfrm>
                <a:off x="10640244" y="203970"/>
                <a:ext cx="6933703" cy="1330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9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3958" dirty="0"/>
                  <a:t> is obtained based on the whole input sequence. </a:t>
                </a:r>
                <a:endParaRPr lang="zh-TW" altLang="en-US" sz="3958" dirty="0"/>
              </a:p>
            </p:txBody>
          </p:sp>
        </mc:Choice>
        <mc:Fallback xmlns="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363209A9-835C-4194-8C1F-C920EF5DC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244" y="203970"/>
                <a:ext cx="6933703" cy="1330429"/>
              </a:xfrm>
              <a:prstGeom prst="rect">
                <a:avLst/>
              </a:prstGeom>
              <a:blipFill>
                <a:blip r:embed="rId20"/>
                <a:stretch>
                  <a:fillRect l="-2925" t="-5660" b="-17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箭號: 向右 76">
            <a:extLst>
              <a:ext uri="{FF2B5EF4-FFF2-40B4-BE49-F238E27FC236}">
                <a16:creationId xmlns:a16="http://schemas.microsoft.com/office/drawing/2014/main" id="{A30B8CAB-BDDD-4F57-A14B-BAD8F836ECE4}"/>
              </a:ext>
            </a:extLst>
          </p:cNvPr>
          <p:cNvSpPr/>
          <p:nvPr/>
        </p:nvSpPr>
        <p:spPr>
          <a:xfrm>
            <a:off x="9630645" y="5942323"/>
            <a:ext cx="820014" cy="104806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5AF0002F-C2F5-4895-9EC4-FAAF2FD34829}"/>
              </a:ext>
            </a:extLst>
          </p:cNvPr>
          <p:cNvSpPr txBox="1"/>
          <p:nvPr/>
        </p:nvSpPr>
        <p:spPr>
          <a:xfrm>
            <a:off x="2819028" y="9402296"/>
            <a:ext cx="14794965" cy="151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17" dirty="0"/>
              <a:t>You can try to replace any thing that has been done by RNN with self-attention. </a:t>
            </a:r>
            <a:endParaRPr lang="zh-TW" altLang="en-US" sz="4617" dirty="0"/>
          </a:p>
        </p:txBody>
      </p:sp>
    </p:spTree>
    <p:extLst>
      <p:ext uri="{BB962C8B-B14F-4D97-AF65-F5344CB8AC3E}">
        <p14:creationId xmlns:p14="http://schemas.microsoft.com/office/powerpoint/2010/main" val="6173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4142495" y="8037632"/>
            <a:ext cx="1179353" cy="275264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7832251" y="8037630"/>
            <a:ext cx="1179353" cy="275264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11522006" y="8062151"/>
            <a:ext cx="1179353" cy="275264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15211761" y="8089857"/>
            <a:ext cx="1179353" cy="275264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3175278" y="6259660"/>
            <a:ext cx="3033254" cy="173618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9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6928920" y="6231741"/>
            <a:ext cx="3033254" cy="173618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2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10629633" y="6249212"/>
            <a:ext cx="3033254" cy="173618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5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14344509" y="6271619"/>
            <a:ext cx="3033254" cy="173618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8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文字方塊 115">
                <a:extLst>
                  <a:ext uri="{FF2B5EF4-FFF2-40B4-BE49-F238E27FC236}">
                    <a16:creationId xmlns:a16="http://schemas.microsoft.com/office/drawing/2014/main" id="{638B6E28-3315-4406-8CA7-EC2702808E6C}"/>
                  </a:ext>
                </a:extLst>
              </p:cNvPr>
              <p:cNvSpPr txBox="1"/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16" name="文字方塊 115">
                <a:extLst>
                  <a:ext uri="{FF2B5EF4-FFF2-40B4-BE49-F238E27FC236}">
                    <a16:creationId xmlns:a16="http://schemas.microsoft.com/office/drawing/2014/main" id="{638B6E28-3315-4406-8CA7-EC2702808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0BAB8833-D6C5-4CD7-867C-EB413A3F9FB8}"/>
                  </a:ext>
                </a:extLst>
              </p:cNvPr>
              <p:cNvSpPr txBox="1"/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0BAB8833-D6C5-4CD7-867C-EB413A3F9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文字方塊 117">
                <a:extLst>
                  <a:ext uri="{FF2B5EF4-FFF2-40B4-BE49-F238E27FC236}">
                    <a16:creationId xmlns:a16="http://schemas.microsoft.com/office/drawing/2014/main" id="{5FBF6764-63DC-4A27-B875-7769AC975748}"/>
                  </a:ext>
                </a:extLst>
              </p:cNvPr>
              <p:cNvSpPr txBox="1"/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18" name="文字方塊 117">
                <a:extLst>
                  <a:ext uri="{FF2B5EF4-FFF2-40B4-BE49-F238E27FC236}">
                    <a16:creationId xmlns:a16="http://schemas.microsoft.com/office/drawing/2014/main" id="{5FBF6764-63DC-4A27-B875-7769AC975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文字方塊 118">
                <a:extLst>
                  <a:ext uri="{FF2B5EF4-FFF2-40B4-BE49-F238E27FC236}">
                    <a16:creationId xmlns:a16="http://schemas.microsoft.com/office/drawing/2014/main" id="{0C746637-8304-4AA4-A37D-CA0826C1CC2E}"/>
                  </a:ext>
                </a:extLst>
              </p:cNvPr>
              <p:cNvSpPr txBox="1"/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19" name="文字方塊 118">
                <a:extLst>
                  <a:ext uri="{FF2B5EF4-FFF2-40B4-BE49-F238E27FC236}">
                    <a16:creationId xmlns:a16="http://schemas.microsoft.com/office/drawing/2014/main" id="{0C746637-8304-4AA4-A37D-CA0826C1C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949612" y="124239"/>
            <a:ext cx="4027000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Self-attention</a:t>
            </a:r>
            <a:endParaRPr lang="zh-TW" altLang="en-US" sz="5277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字方塊 109">
                <a:extLst>
                  <a:ext uri="{FF2B5EF4-FFF2-40B4-BE49-F238E27FC236}">
                    <a16:creationId xmlns:a16="http://schemas.microsoft.com/office/drawing/2014/main" id="{BF193E09-DF51-4275-9D1F-168F22392A15}"/>
                  </a:ext>
                </a:extLst>
              </p:cNvPr>
              <p:cNvSpPr txBox="1"/>
              <p:nvPr/>
            </p:nvSpPr>
            <p:spPr>
              <a:xfrm>
                <a:off x="9335779" y="506633"/>
                <a:ext cx="5936667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3958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3958" dirty="0"/>
                  <a:t>: query (to match others)</a:t>
                </a:r>
                <a:endParaRPr lang="zh-TW" altLang="en-US" sz="3958" dirty="0"/>
              </a:p>
            </p:txBody>
          </p:sp>
        </mc:Choice>
        <mc:Fallback xmlns="">
          <p:sp>
            <p:nvSpPr>
              <p:cNvPr id="110" name="文字方塊 109">
                <a:extLst>
                  <a:ext uri="{FF2B5EF4-FFF2-40B4-BE49-F238E27FC236}">
                    <a16:creationId xmlns:a16="http://schemas.microsoft.com/office/drawing/2014/main" id="{BF193E09-DF51-4275-9D1F-168F22392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779" y="506633"/>
                <a:ext cx="5936667" cy="701410"/>
              </a:xfrm>
              <a:prstGeom prst="rect">
                <a:avLst/>
              </a:prstGeom>
              <a:blipFill>
                <a:blip r:embed="rId23"/>
                <a:stretch>
                  <a:fillRect l="-1279" t="-1403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字方塊 112">
                <a:extLst>
                  <a:ext uri="{FF2B5EF4-FFF2-40B4-BE49-F238E27FC236}">
                    <a16:creationId xmlns:a16="http://schemas.microsoft.com/office/drawing/2014/main" id="{8544EAFA-14EE-4F90-ACC8-5EF4FF8ACD43}"/>
                  </a:ext>
                </a:extLst>
              </p:cNvPr>
              <p:cNvSpPr txBox="1"/>
              <p:nvPr/>
            </p:nvSpPr>
            <p:spPr>
              <a:xfrm>
                <a:off x="9331916" y="2206699"/>
                <a:ext cx="5936667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3958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3958" dirty="0"/>
                  <a:t>: key (to be matched)</a:t>
                </a:r>
                <a:endParaRPr lang="zh-TW" altLang="en-US" sz="3958" dirty="0"/>
              </a:p>
            </p:txBody>
          </p:sp>
        </mc:Choice>
        <mc:Fallback xmlns="">
          <p:sp>
            <p:nvSpPr>
              <p:cNvPr id="113" name="文字方塊 112">
                <a:extLst>
                  <a:ext uri="{FF2B5EF4-FFF2-40B4-BE49-F238E27FC236}">
                    <a16:creationId xmlns:a16="http://schemas.microsoft.com/office/drawing/2014/main" id="{8544EAFA-14EE-4F90-ACC8-5EF4FF8AC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916" y="2206699"/>
                <a:ext cx="5936667" cy="701410"/>
              </a:xfrm>
              <a:prstGeom prst="rect">
                <a:avLst/>
              </a:prstGeom>
              <a:blipFill>
                <a:blip r:embed="rId24"/>
                <a:stretch>
                  <a:fillRect l="-1493" t="-14286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文字方塊 126">
                <a:extLst>
                  <a:ext uri="{FF2B5EF4-FFF2-40B4-BE49-F238E27FC236}">
                    <a16:creationId xmlns:a16="http://schemas.microsoft.com/office/drawing/2014/main" id="{BEDB46E6-C512-4205-B81D-AB21CCC5F0E3}"/>
                  </a:ext>
                </a:extLst>
              </p:cNvPr>
              <p:cNvSpPr txBox="1"/>
              <p:nvPr/>
            </p:nvSpPr>
            <p:spPr>
              <a:xfrm>
                <a:off x="9301048" y="3743547"/>
                <a:ext cx="7388624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3958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sz="3958" dirty="0"/>
                  <a:t>: information to be extracted</a:t>
                </a:r>
                <a:endParaRPr lang="zh-TW" altLang="en-US" sz="3958" dirty="0"/>
              </a:p>
            </p:txBody>
          </p:sp>
        </mc:Choice>
        <mc:Fallback xmlns="">
          <p:sp>
            <p:nvSpPr>
              <p:cNvPr id="127" name="文字方塊 126">
                <a:extLst>
                  <a:ext uri="{FF2B5EF4-FFF2-40B4-BE49-F238E27FC236}">
                    <a16:creationId xmlns:a16="http://schemas.microsoft.com/office/drawing/2014/main" id="{BEDB46E6-C512-4205-B81D-AB21CCC5F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1048" y="3743547"/>
                <a:ext cx="7388624" cy="701410"/>
              </a:xfrm>
              <a:prstGeom prst="rect">
                <a:avLst/>
              </a:prstGeom>
              <a:blipFill>
                <a:blip r:embed="rId25"/>
                <a:stretch>
                  <a:fillRect l="-515" t="-14286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35DDE13B-A484-4956-831C-0A55177ACD92}"/>
                  </a:ext>
                </a:extLst>
              </p:cNvPr>
              <p:cNvSpPr txBox="1"/>
              <p:nvPr/>
            </p:nvSpPr>
            <p:spPr>
              <a:xfrm>
                <a:off x="5311144" y="9031809"/>
                <a:ext cx="2200218" cy="62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𝑊</m:t>
                      </m:r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35DDE13B-A484-4956-831C-0A55177AC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144" y="9031809"/>
                <a:ext cx="2200218" cy="629018"/>
              </a:xfrm>
              <a:prstGeom prst="rect">
                <a:avLst/>
              </a:prstGeom>
              <a:blipFill>
                <a:blip r:embed="rId26"/>
                <a:stretch>
                  <a:fillRect l="-2874" r="-1149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8688987B-CAC1-4E78-A544-1F521F74A424}"/>
                  </a:ext>
                </a:extLst>
              </p:cNvPr>
              <p:cNvSpPr txBox="1"/>
              <p:nvPr/>
            </p:nvSpPr>
            <p:spPr>
              <a:xfrm>
                <a:off x="11931492" y="1421467"/>
                <a:ext cx="2456506" cy="62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8688987B-CAC1-4E78-A544-1F521F74A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1492" y="1421467"/>
                <a:ext cx="2456506" cy="629018"/>
              </a:xfrm>
              <a:prstGeom prst="rect">
                <a:avLst/>
              </a:prstGeom>
              <a:blipFill>
                <a:blip r:embed="rId27"/>
                <a:stretch>
                  <a:fillRect l="-4124" r="-1546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479CED7F-2CCE-4C35-B7DA-8986423065CC}"/>
                  </a:ext>
                </a:extLst>
              </p:cNvPr>
              <p:cNvSpPr txBox="1"/>
              <p:nvPr/>
            </p:nvSpPr>
            <p:spPr>
              <a:xfrm>
                <a:off x="11941684" y="3039737"/>
                <a:ext cx="2475165" cy="62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479CED7F-2CCE-4C35-B7DA-898642306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1684" y="3039737"/>
                <a:ext cx="2475165" cy="629018"/>
              </a:xfrm>
              <a:prstGeom prst="rect">
                <a:avLst/>
              </a:prstGeom>
              <a:blipFill>
                <a:blip r:embed="rId28"/>
                <a:stretch>
                  <a:fillRect l="-4592" r="-102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5939C9F5-26B9-460D-A840-B572AB71F109}"/>
                  </a:ext>
                </a:extLst>
              </p:cNvPr>
              <p:cNvSpPr txBox="1"/>
              <p:nvPr/>
            </p:nvSpPr>
            <p:spPr>
              <a:xfrm>
                <a:off x="11931492" y="4755389"/>
                <a:ext cx="2459456" cy="62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5939C9F5-26B9-460D-A840-B572AB71F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1492" y="4755389"/>
                <a:ext cx="2459456" cy="629018"/>
              </a:xfrm>
              <a:prstGeom prst="rect">
                <a:avLst/>
              </a:prstGeom>
              <a:blipFill>
                <a:blip r:embed="rId29"/>
                <a:stretch>
                  <a:fillRect l="-2051" r="-1026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D5509A1C-CA1C-4358-B389-D820AB085286}"/>
              </a:ext>
            </a:extLst>
          </p:cNvPr>
          <p:cNvSpPr/>
          <p:nvPr/>
        </p:nvSpPr>
        <p:spPr>
          <a:xfrm>
            <a:off x="3003352" y="969995"/>
            <a:ext cx="5342040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968" dirty="0"/>
              <a:t>https://arxiv.org/abs/1706.03762</a:t>
            </a:r>
            <a:endParaRPr lang="zh-TW" altLang="en-US" sz="2968" dirty="0"/>
          </a:p>
        </p:txBody>
      </p:sp>
      <p:pic>
        <p:nvPicPr>
          <p:cNvPr id="134" name="Picture 4" descr="ãTransformerãçåçæå°çµæ">
            <a:extLst>
              <a:ext uri="{FF2B5EF4-FFF2-40B4-BE49-F238E27FC236}">
                <a16:creationId xmlns:a16="http://schemas.microsoft.com/office/drawing/2014/main" id="{65CD74E3-BFE0-4E31-90DF-76D666A6A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18" y="1581377"/>
            <a:ext cx="5122733" cy="441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語音泡泡: 圓角矩形 134">
            <a:extLst>
              <a:ext uri="{FF2B5EF4-FFF2-40B4-BE49-F238E27FC236}">
                <a16:creationId xmlns:a16="http://schemas.microsoft.com/office/drawing/2014/main" id="{9B926BAC-D971-4B01-8115-59365C4B77F0}"/>
              </a:ext>
            </a:extLst>
          </p:cNvPr>
          <p:cNvSpPr/>
          <p:nvPr/>
        </p:nvSpPr>
        <p:spPr>
          <a:xfrm>
            <a:off x="4978504" y="3815741"/>
            <a:ext cx="3900832" cy="1555885"/>
          </a:xfrm>
          <a:prstGeom prst="wedgeRoundRectCallout">
            <a:avLst>
              <a:gd name="adj1" fmla="val -49221"/>
              <a:gd name="adj2" fmla="val -92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617" dirty="0"/>
              <a:t>Attention is all you need.</a:t>
            </a:r>
            <a:endParaRPr lang="zh-TW" altLang="en-US" sz="4617" dirty="0"/>
          </a:p>
        </p:txBody>
      </p:sp>
    </p:spTree>
    <p:extLst>
      <p:ext uri="{BB962C8B-B14F-4D97-AF65-F5344CB8AC3E}">
        <p14:creationId xmlns:p14="http://schemas.microsoft.com/office/powerpoint/2010/main" val="147306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18" grpId="0"/>
      <p:bldP spid="119" grpId="0"/>
      <p:bldP spid="110" grpId="0"/>
      <p:bldP spid="113" grpId="0"/>
      <p:bldP spid="127" grpId="0"/>
      <p:bldP spid="2" grpId="0"/>
      <p:bldP spid="130" grpId="0"/>
      <p:bldP spid="131" grpId="0"/>
      <p:bldP spid="1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26485" y="12094"/>
            <a:ext cx="9251315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25" dirty="0"/>
              <a:t>Beyond</a:t>
            </a:r>
            <a:r>
              <a:rPr spc="-45" dirty="0"/>
              <a:t> </a:t>
            </a:r>
            <a:r>
              <a:rPr spc="240" dirty="0"/>
              <a:t>embeddings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1" y="2396491"/>
            <a:ext cx="16593819" cy="76015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4984" indent="-502920">
              <a:lnSpc>
                <a:spcPct val="100000"/>
              </a:lnSpc>
              <a:spcBef>
                <a:spcPts val="100"/>
              </a:spcBef>
              <a:buSzPct val="125000"/>
              <a:buChar char="•"/>
              <a:tabLst>
                <a:tab pos="514984" algn="l"/>
                <a:tab pos="515620" algn="l"/>
              </a:tabLst>
            </a:pPr>
            <a:r>
              <a:rPr sz="3800" spc="-65" dirty="0">
                <a:latin typeface="Arial"/>
                <a:cs typeface="Arial"/>
              </a:rPr>
              <a:t>Word2Vec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20" dirty="0">
                <a:latin typeface="Arial"/>
                <a:cs typeface="Arial"/>
              </a:rPr>
              <a:t>and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-100" dirty="0">
                <a:latin typeface="Arial"/>
                <a:cs typeface="Arial"/>
              </a:rPr>
              <a:t>GloVe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40" dirty="0">
                <a:latin typeface="Arial"/>
                <a:cs typeface="Arial"/>
              </a:rPr>
              <a:t>embeddings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20" dirty="0">
                <a:latin typeface="Arial"/>
                <a:cs typeface="Arial"/>
              </a:rPr>
              <a:t>became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35" dirty="0">
                <a:latin typeface="Arial"/>
                <a:cs typeface="Arial"/>
              </a:rPr>
              <a:t>popular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-5" dirty="0">
                <a:latin typeface="Arial"/>
                <a:cs typeface="Arial"/>
              </a:rPr>
              <a:t>in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30" dirty="0">
                <a:latin typeface="Arial"/>
                <a:cs typeface="Arial"/>
              </a:rPr>
              <a:t>~2013-14</a:t>
            </a:r>
            <a:endParaRPr sz="3800" dirty="0">
              <a:latin typeface="Arial"/>
              <a:cs typeface="Arial"/>
            </a:endParaRPr>
          </a:p>
          <a:p>
            <a:pPr marL="514984" indent="-502920">
              <a:lnSpc>
                <a:spcPct val="100000"/>
              </a:lnSpc>
              <a:spcBef>
                <a:spcPts val="4640"/>
              </a:spcBef>
              <a:buSzPct val="125000"/>
              <a:buChar char="•"/>
              <a:tabLst>
                <a:tab pos="514984" algn="l"/>
                <a:tab pos="515620" algn="l"/>
              </a:tabLst>
            </a:pPr>
            <a:r>
              <a:rPr sz="3800" spc="55" dirty="0">
                <a:latin typeface="Arial"/>
                <a:cs typeface="Arial"/>
              </a:rPr>
              <a:t>Boosted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30" dirty="0">
                <a:latin typeface="Arial"/>
                <a:cs typeface="Arial"/>
              </a:rPr>
              <a:t>accuracy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30" dirty="0">
                <a:latin typeface="Arial"/>
                <a:cs typeface="Arial"/>
              </a:rPr>
              <a:t>on</a:t>
            </a:r>
            <a:r>
              <a:rPr sz="3800" dirty="0">
                <a:latin typeface="Arial"/>
                <a:cs typeface="Arial"/>
              </a:rPr>
              <a:t> many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25" dirty="0">
                <a:latin typeface="Arial"/>
                <a:cs typeface="Arial"/>
              </a:rPr>
              <a:t>tasks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70" dirty="0">
                <a:latin typeface="Arial"/>
                <a:cs typeface="Arial"/>
              </a:rPr>
              <a:t>by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65" dirty="0">
                <a:latin typeface="Arial"/>
                <a:cs typeface="Arial"/>
              </a:rPr>
              <a:t>low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45" dirty="0">
                <a:latin typeface="Arial"/>
                <a:cs typeface="Arial"/>
              </a:rPr>
              <a:t>single-digit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420" dirty="0">
                <a:latin typeface="Arial"/>
                <a:cs typeface="Arial"/>
              </a:rPr>
              <a:t>%</a:t>
            </a:r>
            <a:endParaRPr sz="3800" dirty="0">
              <a:latin typeface="Arial"/>
              <a:cs typeface="Arial"/>
            </a:endParaRPr>
          </a:p>
          <a:p>
            <a:pPr marL="514984" indent="-502920">
              <a:lnSpc>
                <a:spcPct val="100000"/>
              </a:lnSpc>
              <a:spcBef>
                <a:spcPts val="4645"/>
              </a:spcBef>
              <a:buSzPct val="125000"/>
              <a:buChar char="•"/>
              <a:tabLst>
                <a:tab pos="514984" algn="l"/>
                <a:tab pos="515620" algn="l"/>
              </a:tabLst>
            </a:pPr>
            <a:r>
              <a:rPr sz="3800" spc="65" dirty="0">
                <a:latin typeface="Arial"/>
                <a:cs typeface="Arial"/>
              </a:rPr>
              <a:t>But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-5" dirty="0">
                <a:latin typeface="Arial"/>
                <a:cs typeface="Arial"/>
              </a:rPr>
              <a:t>these</a:t>
            </a:r>
            <a:r>
              <a:rPr sz="3800" dirty="0">
                <a:latin typeface="Arial"/>
                <a:cs typeface="Arial"/>
              </a:rPr>
              <a:t> representations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-75" dirty="0">
                <a:latin typeface="Arial"/>
                <a:cs typeface="Arial"/>
              </a:rPr>
              <a:t>are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15" dirty="0">
                <a:latin typeface="Arial"/>
                <a:cs typeface="Arial"/>
              </a:rPr>
              <a:t>shallow:</a:t>
            </a:r>
            <a:endParaRPr sz="380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645"/>
              </a:spcBef>
              <a:buSzPct val="125000"/>
              <a:buFont typeface="Wingdings" pitchFamily="2" charset="2"/>
              <a:buChar char="Ø"/>
              <a:tabLst>
                <a:tab pos="1038225" algn="l"/>
                <a:tab pos="1038860" algn="l"/>
              </a:tabLst>
            </a:pPr>
            <a:r>
              <a:rPr sz="3800" spc="15" dirty="0">
                <a:latin typeface="Arial"/>
                <a:cs typeface="Arial"/>
              </a:rPr>
              <a:t>only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40" dirty="0">
                <a:latin typeface="Arial"/>
                <a:cs typeface="Arial"/>
              </a:rPr>
              <a:t>first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-30" dirty="0">
                <a:latin typeface="Arial"/>
                <a:cs typeface="Arial"/>
              </a:rPr>
              <a:t>layer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65" dirty="0">
                <a:latin typeface="Arial"/>
                <a:cs typeface="Arial"/>
              </a:rPr>
              <a:t>would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-40" dirty="0">
                <a:latin typeface="Arial"/>
                <a:cs typeface="Arial"/>
              </a:rPr>
              <a:t>have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25" dirty="0">
                <a:latin typeface="Arial"/>
                <a:cs typeface="Arial"/>
              </a:rPr>
              <a:t>benefit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65" dirty="0">
                <a:latin typeface="Arial"/>
                <a:cs typeface="Arial"/>
              </a:rPr>
              <a:t>of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-15" dirty="0">
                <a:latin typeface="Arial"/>
                <a:cs typeface="Arial"/>
              </a:rPr>
              <a:t>seeing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-25" dirty="0">
                <a:latin typeface="Arial"/>
                <a:cs typeface="Arial"/>
              </a:rPr>
              <a:t>all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65" dirty="0">
                <a:latin typeface="Arial"/>
                <a:cs typeface="Arial"/>
              </a:rPr>
              <a:t>of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15" dirty="0">
                <a:latin typeface="Arial"/>
                <a:cs typeface="Arial"/>
              </a:rPr>
              <a:t>Wikipedia</a:t>
            </a:r>
            <a:endParaRPr sz="3800" dirty="0">
              <a:latin typeface="Arial"/>
              <a:cs typeface="Arial"/>
            </a:endParaRPr>
          </a:p>
          <a:p>
            <a:pPr marL="1106805" marR="987425" lvl="1" indent="-571500">
              <a:lnSpc>
                <a:spcPts val="4530"/>
              </a:lnSpc>
              <a:spcBef>
                <a:spcPts val="4820"/>
              </a:spcBef>
              <a:buSzPct val="125000"/>
              <a:buFont typeface="Wingdings" pitchFamily="2" charset="2"/>
              <a:buChar char="Ø"/>
              <a:tabLst>
                <a:tab pos="1038225" algn="l"/>
                <a:tab pos="1038860" algn="l"/>
              </a:tabLst>
            </a:pPr>
            <a:r>
              <a:rPr sz="3800" spc="-5" dirty="0">
                <a:latin typeface="Arial"/>
                <a:cs typeface="Arial"/>
              </a:rPr>
              <a:t>rest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65" dirty="0">
                <a:latin typeface="Arial"/>
                <a:cs typeface="Arial"/>
              </a:rPr>
              <a:t>of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20" dirty="0">
                <a:latin typeface="Arial"/>
                <a:cs typeface="Arial"/>
              </a:rPr>
              <a:t>the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40" dirty="0">
                <a:latin typeface="Arial"/>
                <a:cs typeface="Arial"/>
              </a:rPr>
              <a:t>model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lang="en-US" sz="3800" spc="210" dirty="0">
                <a:latin typeface="Arial"/>
                <a:cs typeface="Arial"/>
              </a:rPr>
              <a:t>(</a:t>
            </a:r>
            <a:r>
              <a:rPr sz="3800" spc="-15" dirty="0">
                <a:latin typeface="Arial"/>
                <a:cs typeface="Arial"/>
              </a:rPr>
              <a:t>LSTMs,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65" dirty="0">
                <a:latin typeface="Arial"/>
                <a:cs typeface="Arial"/>
              </a:rPr>
              <a:t>etc</a:t>
            </a:r>
            <a:r>
              <a:rPr lang="en-US" sz="3800" spc="65" dirty="0">
                <a:latin typeface="Arial"/>
                <a:cs typeface="Arial"/>
              </a:rPr>
              <a:t>.)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65" dirty="0">
                <a:latin typeface="Arial"/>
                <a:cs typeface="Arial"/>
              </a:rPr>
              <a:t>would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30" dirty="0">
                <a:latin typeface="Arial"/>
                <a:cs typeface="Arial"/>
              </a:rPr>
              <a:t>be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15" dirty="0">
                <a:latin typeface="Arial"/>
                <a:cs typeface="Arial"/>
              </a:rPr>
              <a:t>trained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15" dirty="0">
                <a:latin typeface="Arial"/>
                <a:cs typeface="Arial"/>
              </a:rPr>
              <a:t>only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30" dirty="0">
                <a:latin typeface="Arial"/>
                <a:cs typeface="Arial"/>
              </a:rPr>
              <a:t>on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20" dirty="0">
                <a:latin typeface="Arial"/>
                <a:cs typeface="Arial"/>
              </a:rPr>
              <a:t>the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35" dirty="0">
                <a:latin typeface="Arial"/>
                <a:cs typeface="Arial"/>
              </a:rPr>
              <a:t>task </a:t>
            </a:r>
            <a:r>
              <a:rPr sz="3800" spc="20" dirty="0">
                <a:latin typeface="Arial"/>
                <a:cs typeface="Arial"/>
              </a:rPr>
              <a:t> </a:t>
            </a:r>
            <a:r>
              <a:rPr sz="3800" spc="25" dirty="0">
                <a:latin typeface="Arial"/>
                <a:cs typeface="Arial"/>
              </a:rPr>
              <a:t>dataset</a:t>
            </a:r>
            <a:r>
              <a:rPr sz="3800" spc="-5" dirty="0">
                <a:latin typeface="Arial"/>
                <a:cs typeface="Arial"/>
              </a:rPr>
              <a:t> </a:t>
            </a:r>
            <a:r>
              <a:rPr sz="3800" spc="-15" dirty="0">
                <a:latin typeface="Arial"/>
                <a:cs typeface="Arial"/>
              </a:rPr>
              <a:t>(much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-45" dirty="0">
                <a:latin typeface="Arial"/>
                <a:cs typeface="Arial"/>
              </a:rPr>
              <a:t>smaller)</a:t>
            </a:r>
            <a:endParaRPr sz="3800" dirty="0">
              <a:latin typeface="Arial"/>
              <a:cs typeface="Arial"/>
            </a:endParaRPr>
          </a:p>
          <a:p>
            <a:pPr marL="1028700" lvl="1" indent="-571500">
              <a:lnSpc>
                <a:spcPct val="100000"/>
              </a:lnSpc>
              <a:spcBef>
                <a:spcPts val="40"/>
              </a:spcBef>
              <a:buFont typeface="Wingdings" pitchFamily="2" charset="2"/>
              <a:buChar char="Ø"/>
            </a:pPr>
            <a:endParaRPr sz="4000" dirty="0">
              <a:latin typeface="Arial"/>
              <a:cs typeface="Arial"/>
            </a:endParaRPr>
          </a:p>
          <a:p>
            <a:pPr marL="1106805" marR="5080" lvl="1" indent="-571500">
              <a:lnSpc>
                <a:spcPts val="4530"/>
              </a:lnSpc>
              <a:buSzPct val="125000"/>
              <a:buFont typeface="Wingdings" pitchFamily="2" charset="2"/>
              <a:buChar char="Ø"/>
              <a:tabLst>
                <a:tab pos="1038225" algn="l"/>
                <a:tab pos="1038860" algn="l"/>
              </a:tabLst>
            </a:pPr>
            <a:r>
              <a:rPr sz="3800" spc="-25" dirty="0">
                <a:latin typeface="Arial"/>
                <a:cs typeface="Arial"/>
              </a:rPr>
              <a:t>Why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65" dirty="0">
                <a:latin typeface="Arial"/>
                <a:cs typeface="Arial"/>
              </a:rPr>
              <a:t>not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30" dirty="0">
                <a:latin typeface="Arial"/>
                <a:cs typeface="Arial"/>
              </a:rPr>
              <a:t>pre-train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dirty="0">
                <a:latin typeface="Arial"/>
                <a:cs typeface="Arial"/>
              </a:rPr>
              <a:t>more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-25" dirty="0">
                <a:latin typeface="Arial"/>
                <a:cs typeface="Arial"/>
              </a:rPr>
              <a:t>layers,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20" dirty="0">
                <a:latin typeface="Arial"/>
                <a:cs typeface="Arial"/>
              </a:rPr>
              <a:t>and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35" dirty="0">
                <a:latin typeface="Arial"/>
                <a:cs typeface="Arial"/>
              </a:rPr>
              <a:t>thus</a:t>
            </a:r>
            <a:r>
              <a:rPr sz="3800" spc="10" dirty="0">
                <a:latin typeface="Arial"/>
                <a:cs typeface="Arial"/>
              </a:rPr>
              <a:t> </a:t>
            </a:r>
            <a:r>
              <a:rPr sz="3800" spc="25" dirty="0">
                <a:latin typeface="Arial"/>
                <a:cs typeface="Arial"/>
              </a:rPr>
              <a:t>disambiguate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50" dirty="0">
                <a:latin typeface="Arial"/>
                <a:cs typeface="Arial"/>
              </a:rPr>
              <a:t>words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spc="-60" dirty="0">
                <a:latin typeface="Arial"/>
                <a:cs typeface="Arial"/>
              </a:rPr>
              <a:t>(e.g.</a:t>
            </a:r>
            <a:r>
              <a:rPr sz="3800" spc="5" dirty="0">
                <a:latin typeface="Arial"/>
                <a:cs typeface="Arial"/>
              </a:rPr>
              <a:t> </a:t>
            </a:r>
            <a:r>
              <a:rPr sz="3800" i="1" spc="-20" dirty="0">
                <a:latin typeface="Arial"/>
                <a:cs typeface="Arial"/>
              </a:rPr>
              <a:t>rule</a:t>
            </a:r>
            <a:r>
              <a:rPr sz="3800" i="1" spc="5" dirty="0">
                <a:latin typeface="Arial"/>
                <a:cs typeface="Arial"/>
              </a:rPr>
              <a:t> </a:t>
            </a:r>
            <a:r>
              <a:rPr sz="3800" spc="-5" dirty="0">
                <a:latin typeface="Arial"/>
                <a:cs typeface="Arial"/>
              </a:rPr>
              <a:t>in  </a:t>
            </a:r>
            <a:r>
              <a:rPr sz="3800" spc="155" dirty="0">
                <a:latin typeface="Arial"/>
                <a:cs typeface="Arial"/>
              </a:rPr>
              <a:t>"to</a:t>
            </a:r>
            <a:r>
              <a:rPr sz="3800" spc="-5" dirty="0">
                <a:latin typeface="Arial"/>
                <a:cs typeface="Arial"/>
              </a:rPr>
              <a:t> </a:t>
            </a:r>
            <a:r>
              <a:rPr sz="3800" spc="35" dirty="0">
                <a:latin typeface="Arial"/>
                <a:cs typeface="Arial"/>
              </a:rPr>
              <a:t>rule"</a:t>
            </a:r>
            <a:r>
              <a:rPr sz="3800" dirty="0">
                <a:latin typeface="Arial"/>
                <a:cs typeface="Arial"/>
              </a:rPr>
              <a:t> vs </a:t>
            </a:r>
            <a:r>
              <a:rPr sz="3800" spc="95" dirty="0">
                <a:latin typeface="Arial"/>
                <a:cs typeface="Arial"/>
              </a:rPr>
              <a:t>"a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-15" dirty="0">
                <a:latin typeface="Arial"/>
                <a:cs typeface="Arial"/>
              </a:rPr>
              <a:t>rule"),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-20" dirty="0">
                <a:latin typeface="Arial"/>
                <a:cs typeface="Arial"/>
              </a:rPr>
              <a:t>learn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-35" dirty="0">
                <a:latin typeface="Arial"/>
                <a:cs typeface="Arial"/>
              </a:rPr>
              <a:t>grammar,</a:t>
            </a:r>
            <a:r>
              <a:rPr sz="3800" dirty="0">
                <a:latin typeface="Arial"/>
                <a:cs typeface="Arial"/>
              </a:rPr>
              <a:t> </a:t>
            </a:r>
            <a:r>
              <a:rPr sz="3800" spc="50" dirty="0">
                <a:latin typeface="Arial"/>
                <a:cs typeface="Arial"/>
              </a:rPr>
              <a:t>etc?</a:t>
            </a:r>
            <a:endParaRPr sz="38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  <a:stCxn id="33" idx="0"/>
            <a:endCxn id="8" idx="4"/>
          </p:cNvCxnSpPr>
          <p:nvPr/>
        </p:nvCxnSpPr>
        <p:spPr>
          <a:xfrm flipH="1" flipV="1">
            <a:off x="4215446" y="4597115"/>
            <a:ext cx="476458" cy="17413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</p:cNvCxnSpPr>
          <p:nvPr/>
        </p:nvCxnSpPr>
        <p:spPr>
          <a:xfrm flipH="1" flipV="1">
            <a:off x="7973122" y="4562689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11638750" y="4561200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15366248" y="4591051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4142495" y="8037632"/>
            <a:ext cx="1179353" cy="275264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7832251" y="8037630"/>
            <a:ext cx="1179353" cy="275264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11522006" y="8062151"/>
            <a:ext cx="1179353" cy="275264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15211761" y="8089857"/>
            <a:ext cx="1179353" cy="275264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3175278" y="6259660"/>
            <a:ext cx="3033254" cy="173618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9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6928920" y="6231741"/>
            <a:ext cx="3033254" cy="173618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2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10629633" y="6249212"/>
            <a:ext cx="3033254" cy="173618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5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14344509" y="6271619"/>
            <a:ext cx="3033254" cy="173618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8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456E3A79-1238-4B9D-B67D-8771DBF1B4D8}"/>
                  </a:ext>
                </a:extLst>
              </p:cNvPr>
              <p:cNvSpPr txBox="1"/>
              <p:nvPr/>
            </p:nvSpPr>
            <p:spPr>
              <a:xfrm>
                <a:off x="3929016" y="3691022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3958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456E3A79-1238-4B9D-B67D-8771DBF1B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016" y="3691022"/>
                <a:ext cx="934294" cy="636008"/>
              </a:xfrm>
              <a:prstGeom prst="rect">
                <a:avLst/>
              </a:prstGeom>
              <a:blipFill>
                <a:blip r:embed="rId19"/>
                <a:stretch>
                  <a:fillRect l="-6667" r="-2667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4067029" y="4300282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C6A28D3B-D122-47B9-BA8E-440F796EF39C}"/>
                  </a:ext>
                </a:extLst>
              </p:cNvPr>
              <p:cNvSpPr txBox="1"/>
              <p:nvPr/>
            </p:nvSpPr>
            <p:spPr>
              <a:xfrm>
                <a:off x="7676698" y="3691022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3958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C6A28D3B-D122-47B9-BA8E-440F796E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698" y="3691022"/>
                <a:ext cx="934294" cy="636008"/>
              </a:xfrm>
              <a:prstGeom prst="rect">
                <a:avLst/>
              </a:prstGeom>
              <a:blipFill>
                <a:blip r:embed="rId20"/>
                <a:stretch>
                  <a:fillRect l="-6667" r="-2667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7856069" y="4314245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11492952" y="4328853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15204952" y="4370741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34" idx="0"/>
            <a:endCxn id="114" idx="4"/>
          </p:cNvCxnSpPr>
          <p:nvPr/>
        </p:nvCxnSpPr>
        <p:spPr>
          <a:xfrm flipV="1">
            <a:off x="3712026" y="4667574"/>
            <a:ext cx="11641342" cy="15920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34" idx="0"/>
            <a:endCxn id="111" idx="4"/>
          </p:cNvCxnSpPr>
          <p:nvPr/>
        </p:nvCxnSpPr>
        <p:spPr>
          <a:xfrm flipV="1">
            <a:off x="3712026" y="4625686"/>
            <a:ext cx="7929342" cy="16339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34" idx="0"/>
            <a:endCxn id="108" idx="4"/>
          </p:cNvCxnSpPr>
          <p:nvPr/>
        </p:nvCxnSpPr>
        <p:spPr>
          <a:xfrm flipV="1">
            <a:off x="3712027" y="4611079"/>
            <a:ext cx="4292459" cy="164858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文字方塊 121">
                <a:extLst>
                  <a:ext uri="{FF2B5EF4-FFF2-40B4-BE49-F238E27FC236}">
                    <a16:creationId xmlns:a16="http://schemas.microsoft.com/office/drawing/2014/main" id="{7D7B8B03-641F-45BA-B154-A8C7CF4643CA}"/>
                  </a:ext>
                </a:extLst>
              </p:cNvPr>
              <p:cNvSpPr txBox="1"/>
              <p:nvPr/>
            </p:nvSpPr>
            <p:spPr>
              <a:xfrm>
                <a:off x="10901048" y="1957574"/>
                <a:ext cx="4393126" cy="855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4617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461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rad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122" name="文字方塊 121">
                <a:extLst>
                  <a:ext uri="{FF2B5EF4-FFF2-40B4-BE49-F238E27FC236}">
                    <a16:creationId xmlns:a16="http://schemas.microsoft.com/office/drawing/2014/main" id="{7D7B8B03-641F-45BA-B154-A8C7CF464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1048" y="1957574"/>
                <a:ext cx="4393126" cy="855683"/>
              </a:xfrm>
              <a:prstGeom prst="rect">
                <a:avLst/>
              </a:prstGeom>
              <a:blipFill>
                <a:blip r:embed="rId21"/>
                <a:stretch>
                  <a:fillRect l="-1441" r="-201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字方塊 29">
            <a:extLst>
              <a:ext uri="{FF2B5EF4-FFF2-40B4-BE49-F238E27FC236}">
                <a16:creationId xmlns:a16="http://schemas.microsoft.com/office/drawing/2014/main" id="{7C4A9C8D-99C2-4D35-A5C6-6B65D7749ED2}"/>
              </a:ext>
            </a:extLst>
          </p:cNvPr>
          <p:cNvSpPr txBox="1"/>
          <p:nvPr/>
        </p:nvSpPr>
        <p:spPr>
          <a:xfrm>
            <a:off x="4401509" y="2079584"/>
            <a:ext cx="6960112" cy="70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958" dirty="0"/>
              <a:t>Scaled Dot-Product Attention:</a:t>
            </a:r>
            <a:endParaRPr lang="zh-TW" altLang="en-US" sz="3958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949612" y="124239"/>
            <a:ext cx="4027000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Self-attention</a:t>
            </a:r>
            <a:endParaRPr lang="zh-TW" altLang="en-US" sz="5277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stCxn id="34" idx="0"/>
            <a:endCxn id="8" idx="4"/>
          </p:cNvCxnSpPr>
          <p:nvPr/>
        </p:nvCxnSpPr>
        <p:spPr>
          <a:xfrm flipV="1">
            <a:off x="3712027" y="4597115"/>
            <a:ext cx="503419" cy="16625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ADA11FB3-0161-4049-BD56-AEFBE0944B83}"/>
                  </a:ext>
                </a:extLst>
              </p:cNvPr>
              <p:cNvSpPr txBox="1"/>
              <p:nvPr/>
            </p:nvSpPr>
            <p:spPr>
              <a:xfrm>
                <a:off x="11224183" y="3691022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3958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ADA11FB3-0161-4049-BD56-AEFBE0944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4183" y="3691022"/>
                <a:ext cx="934294" cy="636008"/>
              </a:xfrm>
              <a:prstGeom prst="rect">
                <a:avLst/>
              </a:prstGeom>
              <a:blipFill>
                <a:blip r:embed="rId22"/>
                <a:stretch>
                  <a:fillRect l="-6667" r="-400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62412C86-495A-4072-85FD-661E7605B182}"/>
                  </a:ext>
                </a:extLst>
              </p:cNvPr>
              <p:cNvSpPr txBox="1"/>
              <p:nvPr/>
            </p:nvSpPr>
            <p:spPr>
              <a:xfrm>
                <a:off x="15109179" y="3717775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3958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62412C86-495A-4072-85FD-661E7605B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9179" y="3717775"/>
                <a:ext cx="934294" cy="636008"/>
              </a:xfrm>
              <a:prstGeom prst="rect">
                <a:avLst/>
              </a:prstGeom>
              <a:blipFill>
                <a:blip r:embed="rId23"/>
                <a:stretch>
                  <a:fillRect l="-6667" r="-2667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4A4712A7-D759-4B5D-A555-7DF0F8F92054}"/>
              </a:ext>
            </a:extLst>
          </p:cNvPr>
          <p:cNvSpPr txBox="1"/>
          <p:nvPr/>
        </p:nvSpPr>
        <p:spPr>
          <a:xfrm>
            <a:off x="11530058" y="3059470"/>
            <a:ext cx="3817329" cy="70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958" dirty="0"/>
              <a:t>dot product</a:t>
            </a:r>
            <a:endParaRPr lang="zh-TW" altLang="en-US" sz="3958" dirty="0"/>
          </a:p>
        </p:txBody>
      </p:sp>
      <p:sp>
        <p:nvSpPr>
          <p:cNvPr id="42" name="右大括弧 41">
            <a:extLst>
              <a:ext uri="{FF2B5EF4-FFF2-40B4-BE49-F238E27FC236}">
                <a16:creationId xmlns:a16="http://schemas.microsoft.com/office/drawing/2014/main" id="{E8F90F12-6E47-4935-8B18-AA0153234B1D}"/>
              </a:ext>
            </a:extLst>
          </p:cNvPr>
          <p:cNvSpPr/>
          <p:nvPr/>
        </p:nvSpPr>
        <p:spPr>
          <a:xfrm rot="5400000">
            <a:off x="13103190" y="2197770"/>
            <a:ext cx="391866" cy="1433321"/>
          </a:xfrm>
          <a:prstGeom prst="rightBrace">
            <a:avLst>
              <a:gd name="adj1" fmla="val 4387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文字方塊 128">
                <a:extLst>
                  <a:ext uri="{FF2B5EF4-FFF2-40B4-BE49-F238E27FC236}">
                    <a16:creationId xmlns:a16="http://schemas.microsoft.com/office/drawing/2014/main" id="{70130F0E-4EAE-4971-BB18-95F99A84B6F4}"/>
                  </a:ext>
                </a:extLst>
              </p:cNvPr>
              <p:cNvSpPr txBox="1"/>
              <p:nvPr/>
            </p:nvSpPr>
            <p:spPr>
              <a:xfrm>
                <a:off x="11779659" y="744116"/>
                <a:ext cx="6850584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3958" dirty="0"/>
                  <a:t>d is the dim of </a:t>
                </a:r>
                <a14:m>
                  <m:oMath xmlns:m="http://schemas.openxmlformats.org/officeDocument/2006/math">
                    <m:r>
                      <a:rPr lang="en-US" altLang="zh-TW" sz="3958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3958" dirty="0"/>
                  <a:t> and </a:t>
                </a:r>
                <a14:m>
                  <m:oMath xmlns:m="http://schemas.openxmlformats.org/officeDocument/2006/math">
                    <m:r>
                      <a:rPr lang="en-US" altLang="zh-TW" sz="3958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3958" dirty="0"/>
                  <a:t> </a:t>
                </a:r>
                <a:endParaRPr lang="zh-TW" altLang="en-US" sz="3958" dirty="0"/>
              </a:p>
            </p:txBody>
          </p:sp>
        </mc:Choice>
        <mc:Fallback xmlns="">
          <p:sp>
            <p:nvSpPr>
              <p:cNvPr id="129" name="文字方塊 128">
                <a:extLst>
                  <a:ext uri="{FF2B5EF4-FFF2-40B4-BE49-F238E27FC236}">
                    <a16:creationId xmlns:a16="http://schemas.microsoft.com/office/drawing/2014/main" id="{70130F0E-4EAE-4971-BB18-95F99A84B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9659" y="744116"/>
                <a:ext cx="6850584" cy="701410"/>
              </a:xfrm>
              <a:prstGeom prst="rect">
                <a:avLst/>
              </a:prstGeom>
              <a:blipFill>
                <a:blip r:embed="rId24"/>
                <a:stretch>
                  <a:fillRect t="-14286" b="-3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F874EE06-B9DA-456A-B33F-C4F811FDAA89}"/>
              </a:ext>
            </a:extLst>
          </p:cNvPr>
          <p:cNvCxnSpPr>
            <a:cxnSpLocks/>
          </p:cNvCxnSpPr>
          <p:nvPr/>
        </p:nvCxnSpPr>
        <p:spPr>
          <a:xfrm flipH="1" flipV="1">
            <a:off x="14881258" y="1516347"/>
            <a:ext cx="61817" cy="4412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88E33246-84CF-4178-98D3-71889A7D014C}"/>
                  </a:ext>
                </a:extLst>
              </p:cNvPr>
              <p:cNvSpPr txBox="1"/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88E33246-84CF-4178-98D3-71889A7D0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82C4C136-0997-4CDC-B19D-BCEEC7D9EE66}"/>
                  </a:ext>
                </a:extLst>
              </p:cNvPr>
              <p:cNvSpPr txBox="1"/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1" name="文字方塊 130">
                <a:extLst>
                  <a:ext uri="{FF2B5EF4-FFF2-40B4-BE49-F238E27FC236}">
                    <a16:creationId xmlns:a16="http://schemas.microsoft.com/office/drawing/2014/main" id="{82C4C136-0997-4CDC-B19D-BCEEC7D9E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87089E25-6C6C-49B3-8BBC-C41D714DA15E}"/>
                  </a:ext>
                </a:extLst>
              </p:cNvPr>
              <p:cNvSpPr txBox="1"/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87089E25-6C6C-49B3-8BBC-C41D714DA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063D44B5-8720-4813-BD78-3A8AD2C6FBEC}"/>
                  </a:ext>
                </a:extLst>
              </p:cNvPr>
              <p:cNvSpPr txBox="1"/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063D44B5-8720-4813-BD78-3A8AD2C6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C5A11640-563A-4BCA-BE82-E043BB63154E}"/>
              </a:ext>
            </a:extLst>
          </p:cNvPr>
          <p:cNvSpPr txBox="1"/>
          <p:nvPr/>
        </p:nvSpPr>
        <p:spPr>
          <a:xfrm>
            <a:off x="1637584" y="1150660"/>
            <a:ext cx="12524558" cy="70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sz="3958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Each query q pays attention to each key k</a:t>
            </a:r>
            <a:endParaRPr lang="zh-TW" altLang="en-US" sz="3958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443D66-D8AE-4035-BF0A-0817A1E48ECF}"/>
              </a:ext>
            </a:extLst>
          </p:cNvPr>
          <p:cNvSpPr/>
          <p:nvPr/>
        </p:nvSpPr>
        <p:spPr>
          <a:xfrm>
            <a:off x="3292927" y="6097007"/>
            <a:ext cx="849568" cy="12723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</p:spTree>
    <p:extLst>
      <p:ext uri="{BB962C8B-B14F-4D97-AF65-F5344CB8AC3E}">
        <p14:creationId xmlns:p14="http://schemas.microsoft.com/office/powerpoint/2010/main" val="19414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8" grpId="0" animBg="1"/>
      <p:bldP spid="107" grpId="0"/>
      <p:bldP spid="108" grpId="0" animBg="1"/>
      <p:bldP spid="111" grpId="0" animBg="1"/>
      <p:bldP spid="114" grpId="0" animBg="1"/>
      <p:bldP spid="122" grpId="0"/>
      <p:bldP spid="30" grpId="0"/>
      <p:bldP spid="125" grpId="0"/>
      <p:bldP spid="126" grpId="0"/>
      <p:bldP spid="128" grpId="0"/>
      <p:bldP spid="42" grpId="0" animBg="1"/>
      <p:bldP spid="129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  <a:stCxn id="33" idx="0"/>
            <a:endCxn id="8" idx="4"/>
          </p:cNvCxnSpPr>
          <p:nvPr/>
        </p:nvCxnSpPr>
        <p:spPr>
          <a:xfrm flipH="1" flipV="1">
            <a:off x="4215446" y="4597115"/>
            <a:ext cx="476458" cy="17413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</p:cNvCxnSpPr>
          <p:nvPr/>
        </p:nvCxnSpPr>
        <p:spPr>
          <a:xfrm flipH="1" flipV="1">
            <a:off x="7973122" y="4562689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11638750" y="4561200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15366248" y="4591051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4142495" y="8037632"/>
            <a:ext cx="1179353" cy="275264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7832251" y="8037630"/>
            <a:ext cx="1179353" cy="275264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11522006" y="8062151"/>
            <a:ext cx="1179353" cy="275264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15211761" y="8089857"/>
            <a:ext cx="1179353" cy="275264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3175278" y="6259660"/>
            <a:ext cx="3033254" cy="173618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9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6928920" y="6231741"/>
            <a:ext cx="3033254" cy="173618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2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10629633" y="6249212"/>
            <a:ext cx="3033254" cy="173618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5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14344509" y="6271619"/>
            <a:ext cx="3033254" cy="173618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8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456E3A79-1238-4B9D-B67D-8771DBF1B4D8}"/>
                  </a:ext>
                </a:extLst>
              </p:cNvPr>
              <p:cNvSpPr txBox="1"/>
              <p:nvPr/>
            </p:nvSpPr>
            <p:spPr>
              <a:xfrm>
                <a:off x="3929016" y="3691022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3958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456E3A79-1238-4B9D-B67D-8771DBF1B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016" y="3691022"/>
                <a:ext cx="934294" cy="636008"/>
              </a:xfrm>
              <a:prstGeom prst="rect">
                <a:avLst/>
              </a:prstGeom>
              <a:blipFill>
                <a:blip r:embed="rId19"/>
                <a:stretch>
                  <a:fillRect l="-6667" r="-2667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4067029" y="4300282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C6A28D3B-D122-47B9-BA8E-440F796EF39C}"/>
                  </a:ext>
                </a:extLst>
              </p:cNvPr>
              <p:cNvSpPr txBox="1"/>
              <p:nvPr/>
            </p:nvSpPr>
            <p:spPr>
              <a:xfrm>
                <a:off x="7676698" y="3691022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3958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C6A28D3B-D122-47B9-BA8E-440F796E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698" y="3691022"/>
                <a:ext cx="934294" cy="636008"/>
              </a:xfrm>
              <a:prstGeom prst="rect">
                <a:avLst/>
              </a:prstGeom>
              <a:blipFill>
                <a:blip r:embed="rId20"/>
                <a:stretch>
                  <a:fillRect l="-6667" r="-2667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7856069" y="4314245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11492952" y="4328853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15204952" y="4370741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34" idx="0"/>
            <a:endCxn id="114" idx="4"/>
          </p:cNvCxnSpPr>
          <p:nvPr/>
        </p:nvCxnSpPr>
        <p:spPr>
          <a:xfrm flipV="1">
            <a:off x="3712026" y="4667574"/>
            <a:ext cx="11641342" cy="15920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34" idx="0"/>
            <a:endCxn id="111" idx="4"/>
          </p:cNvCxnSpPr>
          <p:nvPr/>
        </p:nvCxnSpPr>
        <p:spPr>
          <a:xfrm flipV="1">
            <a:off x="3712026" y="4625686"/>
            <a:ext cx="7929342" cy="16339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34" idx="0"/>
            <a:endCxn id="108" idx="4"/>
          </p:cNvCxnSpPr>
          <p:nvPr/>
        </p:nvCxnSpPr>
        <p:spPr>
          <a:xfrm flipV="1">
            <a:off x="3712027" y="4611079"/>
            <a:ext cx="4292459" cy="164858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949612" y="124239"/>
            <a:ext cx="4027000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Self-attention</a:t>
            </a:r>
            <a:endParaRPr lang="zh-TW" altLang="en-US" sz="5277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stCxn id="34" idx="0"/>
            <a:endCxn id="8" idx="4"/>
          </p:cNvCxnSpPr>
          <p:nvPr/>
        </p:nvCxnSpPr>
        <p:spPr>
          <a:xfrm flipV="1">
            <a:off x="3712027" y="4597115"/>
            <a:ext cx="503419" cy="16625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ADA11FB3-0161-4049-BD56-AEFBE0944B83}"/>
                  </a:ext>
                </a:extLst>
              </p:cNvPr>
              <p:cNvSpPr txBox="1"/>
              <p:nvPr/>
            </p:nvSpPr>
            <p:spPr>
              <a:xfrm>
                <a:off x="11224183" y="3691022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3958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ADA11FB3-0161-4049-BD56-AEFBE0944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4183" y="3691022"/>
                <a:ext cx="934294" cy="636008"/>
              </a:xfrm>
              <a:prstGeom prst="rect">
                <a:avLst/>
              </a:prstGeom>
              <a:blipFill>
                <a:blip r:embed="rId21"/>
                <a:stretch>
                  <a:fillRect l="-6667" r="-400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62412C86-495A-4072-85FD-661E7605B182}"/>
                  </a:ext>
                </a:extLst>
              </p:cNvPr>
              <p:cNvSpPr txBox="1"/>
              <p:nvPr/>
            </p:nvSpPr>
            <p:spPr>
              <a:xfrm>
                <a:off x="15109179" y="3717775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3958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62412C86-495A-4072-85FD-661E7605B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9179" y="3717775"/>
                <a:ext cx="934294" cy="636008"/>
              </a:xfrm>
              <a:prstGeom prst="rect">
                <a:avLst/>
              </a:prstGeom>
              <a:blipFill>
                <a:blip r:embed="rId22"/>
                <a:stretch>
                  <a:fillRect l="-6667" r="-2667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直線單箭頭接點 112">
            <a:extLst>
              <a:ext uri="{FF2B5EF4-FFF2-40B4-BE49-F238E27FC236}">
                <a16:creationId xmlns:a16="http://schemas.microsoft.com/office/drawing/2014/main" id="{DBE33F24-D1EB-4FCC-81F2-5C74E89C3582}"/>
              </a:ext>
            </a:extLst>
          </p:cNvPr>
          <p:cNvCxnSpPr>
            <a:cxnSpLocks/>
          </p:cNvCxnSpPr>
          <p:nvPr/>
        </p:nvCxnSpPr>
        <p:spPr>
          <a:xfrm flipH="1" flipV="1">
            <a:off x="4198560" y="2383340"/>
            <a:ext cx="2" cy="14683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單箭頭接點 126">
            <a:extLst>
              <a:ext uri="{FF2B5EF4-FFF2-40B4-BE49-F238E27FC236}">
                <a16:creationId xmlns:a16="http://schemas.microsoft.com/office/drawing/2014/main" id="{29A882DF-78F7-4AC4-954D-6A43967AA014}"/>
              </a:ext>
            </a:extLst>
          </p:cNvPr>
          <p:cNvCxnSpPr>
            <a:cxnSpLocks/>
          </p:cNvCxnSpPr>
          <p:nvPr/>
        </p:nvCxnSpPr>
        <p:spPr>
          <a:xfrm flipH="1" flipV="1">
            <a:off x="8021668" y="2348670"/>
            <a:ext cx="2" cy="14683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單箭頭接點 129">
            <a:extLst>
              <a:ext uri="{FF2B5EF4-FFF2-40B4-BE49-F238E27FC236}">
                <a16:creationId xmlns:a16="http://schemas.microsoft.com/office/drawing/2014/main" id="{D8922ED4-EABB-4DC9-97B7-C6C945E04E3C}"/>
              </a:ext>
            </a:extLst>
          </p:cNvPr>
          <p:cNvCxnSpPr>
            <a:cxnSpLocks/>
          </p:cNvCxnSpPr>
          <p:nvPr/>
        </p:nvCxnSpPr>
        <p:spPr>
          <a:xfrm flipH="1" flipV="1">
            <a:off x="11660127" y="2364931"/>
            <a:ext cx="2" cy="14683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130">
            <a:extLst>
              <a:ext uri="{FF2B5EF4-FFF2-40B4-BE49-F238E27FC236}">
                <a16:creationId xmlns:a16="http://schemas.microsoft.com/office/drawing/2014/main" id="{CD22AF0F-5B18-4E70-A115-7628006B2124}"/>
              </a:ext>
            </a:extLst>
          </p:cNvPr>
          <p:cNvCxnSpPr>
            <a:cxnSpLocks/>
          </p:cNvCxnSpPr>
          <p:nvPr/>
        </p:nvCxnSpPr>
        <p:spPr>
          <a:xfrm flipH="1" flipV="1">
            <a:off x="15402348" y="2378469"/>
            <a:ext cx="2" cy="14683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36A2F2E2-B81A-4089-88C1-A8E8FD0C8B20}"/>
              </a:ext>
            </a:extLst>
          </p:cNvPr>
          <p:cNvSpPr/>
          <p:nvPr/>
        </p:nvSpPr>
        <p:spPr>
          <a:xfrm>
            <a:off x="3693251" y="2778656"/>
            <a:ext cx="13040075" cy="7197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617" dirty="0" err="1"/>
              <a:t>Softmax</a:t>
            </a:r>
            <a:endParaRPr lang="zh-TW" altLang="en-US" sz="461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3955453" y="1675288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453" y="1675288"/>
                <a:ext cx="934294" cy="636008"/>
              </a:xfrm>
              <a:prstGeom prst="rect">
                <a:avLst/>
              </a:prstGeom>
              <a:blipFill>
                <a:blip r:embed="rId23"/>
                <a:stretch>
                  <a:fillRect l="-6757" t="-16000" r="-4054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7703136" y="1675288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136" y="1675288"/>
                <a:ext cx="934294" cy="636008"/>
              </a:xfrm>
              <a:prstGeom prst="rect">
                <a:avLst/>
              </a:prstGeom>
              <a:blipFill>
                <a:blip r:embed="rId24"/>
                <a:stretch>
                  <a:fillRect l="-6667" t="-16000" r="-4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11250621" y="1675288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0621" y="1675288"/>
                <a:ext cx="934294" cy="636008"/>
              </a:xfrm>
              <a:prstGeom prst="rect">
                <a:avLst/>
              </a:prstGeom>
              <a:blipFill>
                <a:blip r:embed="rId25"/>
                <a:stretch>
                  <a:fillRect l="-8108" t="-16000" r="-270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15135617" y="1702041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5617" y="1702041"/>
                <a:ext cx="934294" cy="636008"/>
              </a:xfrm>
              <a:prstGeom prst="rect">
                <a:avLst/>
              </a:prstGeom>
              <a:blipFill>
                <a:blip r:embed="rId26"/>
                <a:stretch>
                  <a:fillRect l="-5333" t="-13462" r="-4000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文字方塊 139">
                <a:extLst>
                  <a:ext uri="{FF2B5EF4-FFF2-40B4-BE49-F238E27FC236}">
                    <a16:creationId xmlns:a16="http://schemas.microsoft.com/office/drawing/2014/main" id="{B7AF5C70-025F-4D24-87D9-186251995A8E}"/>
                  </a:ext>
                </a:extLst>
              </p:cNvPr>
              <p:cNvSpPr txBox="1"/>
              <p:nvPr/>
            </p:nvSpPr>
            <p:spPr>
              <a:xfrm>
                <a:off x="8723840" y="214245"/>
                <a:ext cx="8285280" cy="1393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4617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4617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4617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TW" altLang="en-US" sz="4617" dirty="0"/>
                            <m:t> </m:t>
                          </m:r>
                        </m:e>
                      </m:d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/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461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4617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TW" sz="4617" i="1"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en-US" altLang="zh-TW" sz="4617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zh-TW" altLang="en-US" sz="4617" dirty="0"/>
                                <m:t> 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140" name="文字方塊 139">
                <a:extLst>
                  <a:ext uri="{FF2B5EF4-FFF2-40B4-BE49-F238E27FC236}">
                    <a16:creationId xmlns:a16="http://schemas.microsoft.com/office/drawing/2014/main" id="{B7AF5C70-025F-4D24-87D9-186251995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3840" y="214245"/>
                <a:ext cx="8285280" cy="1393715"/>
              </a:xfrm>
              <a:prstGeom prst="rect">
                <a:avLst/>
              </a:prstGeom>
              <a:blipFill>
                <a:blip r:embed="rId27"/>
                <a:stretch>
                  <a:fillRect l="-306" t="-191892" b="-26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/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/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/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/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006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  <a:stCxn id="33" idx="0"/>
            <a:endCxn id="8" idx="4"/>
          </p:cNvCxnSpPr>
          <p:nvPr/>
        </p:nvCxnSpPr>
        <p:spPr>
          <a:xfrm flipH="1" flipV="1">
            <a:off x="4215446" y="4597115"/>
            <a:ext cx="476458" cy="17413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</p:cNvCxnSpPr>
          <p:nvPr/>
        </p:nvCxnSpPr>
        <p:spPr>
          <a:xfrm flipH="1" flipV="1">
            <a:off x="7973122" y="4562689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11638750" y="4561200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15366248" y="4591051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4142495" y="8037632"/>
            <a:ext cx="1179353" cy="275264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7832251" y="8037630"/>
            <a:ext cx="1179353" cy="275264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11522006" y="8062151"/>
            <a:ext cx="1179353" cy="275264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15211761" y="8089857"/>
            <a:ext cx="1179353" cy="275264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3175278" y="6259660"/>
            <a:ext cx="3033254" cy="173618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9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6928920" y="6231741"/>
            <a:ext cx="3033254" cy="173618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2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10629633" y="6249212"/>
            <a:ext cx="3033254" cy="173618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5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14344509" y="6271619"/>
            <a:ext cx="3033254" cy="173618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8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4067029" y="4300282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7856069" y="4314245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11492952" y="4328853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15204952" y="4370741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34" idx="0"/>
            <a:endCxn id="114" idx="4"/>
          </p:cNvCxnSpPr>
          <p:nvPr/>
        </p:nvCxnSpPr>
        <p:spPr>
          <a:xfrm flipV="1">
            <a:off x="3712026" y="4667574"/>
            <a:ext cx="11641342" cy="15920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34" idx="0"/>
            <a:endCxn id="111" idx="4"/>
          </p:cNvCxnSpPr>
          <p:nvPr/>
        </p:nvCxnSpPr>
        <p:spPr>
          <a:xfrm flipV="1">
            <a:off x="3712026" y="4625686"/>
            <a:ext cx="7929342" cy="16339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34" idx="0"/>
            <a:endCxn id="108" idx="4"/>
          </p:cNvCxnSpPr>
          <p:nvPr/>
        </p:nvCxnSpPr>
        <p:spPr>
          <a:xfrm flipV="1">
            <a:off x="3712027" y="4611079"/>
            <a:ext cx="4292459" cy="164858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949612" y="124239"/>
            <a:ext cx="4027000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Self-attention</a:t>
            </a:r>
            <a:endParaRPr lang="zh-TW" altLang="en-US" sz="5277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stCxn id="34" idx="0"/>
            <a:endCxn id="8" idx="4"/>
          </p:cNvCxnSpPr>
          <p:nvPr/>
        </p:nvCxnSpPr>
        <p:spPr>
          <a:xfrm flipV="1">
            <a:off x="3712027" y="4597115"/>
            <a:ext cx="503419" cy="16625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3941562" y="3610209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562" y="3610209"/>
                <a:ext cx="934294" cy="636008"/>
              </a:xfrm>
              <a:prstGeom prst="rect">
                <a:avLst/>
              </a:prstGeom>
              <a:blipFill>
                <a:blip r:embed="rId19"/>
                <a:stretch>
                  <a:fillRect l="-6757" t="-15686" r="-405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7689244" y="3610209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244" y="3610209"/>
                <a:ext cx="934294" cy="636008"/>
              </a:xfrm>
              <a:prstGeom prst="rect">
                <a:avLst/>
              </a:prstGeom>
              <a:blipFill>
                <a:blip r:embed="rId20"/>
                <a:stretch>
                  <a:fillRect l="-6667" t="-15686" r="-2667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11236729" y="3610209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729" y="3610209"/>
                <a:ext cx="934294" cy="636008"/>
              </a:xfrm>
              <a:prstGeom prst="rect">
                <a:avLst/>
              </a:prstGeom>
              <a:blipFill>
                <a:blip r:embed="rId21"/>
                <a:stretch>
                  <a:fillRect l="-6667" t="-15686" r="-2667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15121725" y="3636962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725" y="3636962"/>
                <a:ext cx="934294" cy="636008"/>
              </a:xfrm>
              <a:prstGeom prst="rect">
                <a:avLst/>
              </a:prstGeom>
              <a:blipFill>
                <a:blip r:embed="rId22"/>
                <a:stretch>
                  <a:fillRect l="-6667" t="-13725" r="-2667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/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/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/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/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4091387" y="2087211"/>
            <a:ext cx="1179353" cy="999031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5581130" y="4745140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5335102" y="4233906"/>
            <a:ext cx="492056" cy="511234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9312290" y="4757636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9066262" y="4246403"/>
            <a:ext cx="492056" cy="511234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13041544" y="4784005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12795516" y="4272772"/>
            <a:ext cx="492056" cy="511234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16719145" y="4811517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16473116" y="4300283"/>
            <a:ext cx="492056" cy="511234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5595696" y="2641589"/>
            <a:ext cx="0" cy="1556726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9300300" y="2599007"/>
            <a:ext cx="0" cy="1627991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13037710" y="2547735"/>
            <a:ext cx="0" cy="170903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16716910" y="2580711"/>
            <a:ext cx="0" cy="1737908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417166" y="4468476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8199631" y="4498724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11877581" y="4528387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15513243" y="4555899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5029177" y="2586724"/>
            <a:ext cx="1167186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A834FB08-D35A-4611-92A9-68B464FF13E0}"/>
              </a:ext>
            </a:extLst>
          </p:cNvPr>
          <p:cNvSpPr txBox="1"/>
          <p:nvPr/>
        </p:nvSpPr>
        <p:spPr>
          <a:xfrm>
            <a:off x="2963178" y="1180712"/>
            <a:ext cx="8045504" cy="70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958" dirty="0"/>
              <a:t>Considering the whole sequence</a:t>
            </a:r>
            <a:endParaRPr lang="zh-TW" altLang="en-US" sz="3958" dirty="0"/>
          </a:p>
        </p:txBody>
      </p:sp>
      <p:cxnSp>
        <p:nvCxnSpPr>
          <p:cNvPr id="165" name="直線單箭頭接點 164">
            <a:extLst>
              <a:ext uri="{FF2B5EF4-FFF2-40B4-BE49-F238E27FC236}">
                <a16:creationId xmlns:a16="http://schemas.microsoft.com/office/drawing/2014/main" id="{A278B4CB-2EEA-4C46-9F3D-547317D39A6A}"/>
              </a:ext>
            </a:extLst>
          </p:cNvPr>
          <p:cNvCxnSpPr>
            <a:cxnSpLocks/>
          </p:cNvCxnSpPr>
          <p:nvPr/>
        </p:nvCxnSpPr>
        <p:spPr>
          <a:xfrm flipV="1">
            <a:off x="5053122" y="1860907"/>
            <a:ext cx="565733" cy="53668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/>
              <p:nvPr/>
            </p:nvSpPr>
            <p:spPr>
              <a:xfrm>
                <a:off x="10325598" y="291341"/>
                <a:ext cx="3942618" cy="17236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4617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4617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4617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5598" y="291341"/>
                <a:ext cx="3942618" cy="1723677"/>
              </a:xfrm>
              <a:prstGeom prst="rect">
                <a:avLst/>
              </a:prstGeom>
              <a:blipFill>
                <a:blip r:embed="rId28"/>
                <a:stretch>
                  <a:fillRect l="-20257" t="-149265" r="-5145" b="-20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336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</p:cNvCxnSpPr>
          <p:nvPr/>
        </p:nvCxnSpPr>
        <p:spPr>
          <a:xfrm flipH="1" flipV="1">
            <a:off x="7963775" y="4613350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  <a:stCxn id="79" idx="0"/>
            <a:endCxn id="8" idx="5"/>
          </p:cNvCxnSpPr>
          <p:nvPr/>
        </p:nvCxnSpPr>
        <p:spPr>
          <a:xfrm flipH="1" flipV="1">
            <a:off x="4320392" y="4553645"/>
            <a:ext cx="3198205" cy="17569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11638750" y="4561200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15366248" y="4591051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4142495" y="8037632"/>
            <a:ext cx="1179353" cy="275264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7832251" y="8037630"/>
            <a:ext cx="1179353" cy="275264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11522006" y="8062151"/>
            <a:ext cx="1179353" cy="275264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15211761" y="8089857"/>
            <a:ext cx="1179353" cy="275264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C6615EFF-754E-487B-ACA3-EFE25B339222}"/>
              </a:ext>
            </a:extLst>
          </p:cNvPr>
          <p:cNvGrpSpPr/>
          <p:nvPr/>
        </p:nvGrpSpPr>
        <p:grpSpPr>
          <a:xfrm>
            <a:off x="3175278" y="6259660"/>
            <a:ext cx="3033254" cy="1736183"/>
            <a:chOff x="401919" y="3795863"/>
            <a:chExt cx="1839368" cy="105282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F7DBE77-52AF-47AD-85FC-0C9AC7C75CE0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CA39C7C9-378B-44A0-AD6B-2E36DB5D83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2FC6624-2A96-41CA-8278-29243CCA1ADA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3" name="文字方塊 32">
                  <a:extLst>
                    <a:ext uri="{FF2B5EF4-FFF2-40B4-BE49-F238E27FC236}">
                      <a16:creationId xmlns:a16="http://schemas.microsoft.com/office/drawing/2014/main" id="{7350EB45-D91B-47A4-9BFE-A58888BF4C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9BA48E27-E83D-4ED4-856D-08E209767B6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160A7DB3-34DA-474B-BD32-CE9026DBA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9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438238-B59B-42A9-B315-E6C26D101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0CBB4F25-FAE0-47CE-9476-222DC4E4BE21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單箭頭接點 69">
              <a:extLst>
                <a:ext uri="{FF2B5EF4-FFF2-40B4-BE49-F238E27FC236}">
                  <a16:creationId xmlns:a16="http://schemas.microsoft.com/office/drawing/2014/main" id="{A664C9DE-8C34-4405-AD8D-C5DCC942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>
              <a:extLst>
                <a:ext uri="{FF2B5EF4-FFF2-40B4-BE49-F238E27FC236}">
                  <a16:creationId xmlns:a16="http://schemas.microsoft.com/office/drawing/2014/main" id="{C93288CA-575B-4D5A-97A8-6A23B495FC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814261-EFC0-4379-8249-47A088C91D5D}"/>
              </a:ext>
            </a:extLst>
          </p:cNvPr>
          <p:cNvGrpSpPr/>
          <p:nvPr/>
        </p:nvGrpSpPr>
        <p:grpSpPr>
          <a:xfrm>
            <a:off x="6928920" y="6231741"/>
            <a:ext cx="3033254" cy="1736183"/>
            <a:chOff x="401919" y="3795863"/>
            <a:chExt cx="1839368" cy="105282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F73439E-AA15-49E3-BD4A-2574D6DAA5C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5" name="文字方塊 74">
                  <a:extLst>
                    <a:ext uri="{FF2B5EF4-FFF2-40B4-BE49-F238E27FC236}">
                      <a16:creationId xmlns:a16="http://schemas.microsoft.com/office/drawing/2014/main" id="{C01D62FF-687D-4A54-9854-C1E4ECF5E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70EF920-7C44-4B64-84E8-B0B0E04F49BB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226301BF-4009-43B8-B051-F260EB669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6B12A7C4-6CAE-4D86-A437-6E8C81101417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9" name="文字方塊 78">
                  <a:extLst>
                    <a:ext uri="{FF2B5EF4-FFF2-40B4-BE49-F238E27FC236}">
                      <a16:creationId xmlns:a16="http://schemas.microsoft.com/office/drawing/2014/main" id="{E9F96B7D-2E13-4DB4-B0EE-35895557D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2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直線單箭頭接點 79">
              <a:extLst>
                <a:ext uri="{FF2B5EF4-FFF2-40B4-BE49-F238E27FC236}">
                  <a16:creationId xmlns:a16="http://schemas.microsoft.com/office/drawing/2014/main" id="{3DAFF3A7-88F5-4F6C-B6E8-FDD3DE40B3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C5F190EC-B2C6-4821-B7C8-F35AC5150C2F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E8A45A90-5DA8-479A-89EB-AF93CC990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41720ACD-D219-4257-A640-2044677F4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8CB2D528-53F3-48C5-A6B4-DD95F4002CC3}"/>
              </a:ext>
            </a:extLst>
          </p:cNvPr>
          <p:cNvGrpSpPr/>
          <p:nvPr/>
        </p:nvGrpSpPr>
        <p:grpSpPr>
          <a:xfrm>
            <a:off x="10629633" y="6249212"/>
            <a:ext cx="3033254" cy="1736183"/>
            <a:chOff x="401919" y="3795863"/>
            <a:chExt cx="1839368" cy="1052823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AF36B4E-DD67-4C98-A176-BBFEDC0E5B0E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6" name="文字方塊 85">
                  <a:extLst>
                    <a:ext uri="{FF2B5EF4-FFF2-40B4-BE49-F238E27FC236}">
                      <a16:creationId xmlns:a16="http://schemas.microsoft.com/office/drawing/2014/main" id="{92675ACB-13E8-44EF-B173-E90DEC6BA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B85A1D85-B595-4C9D-9123-CFF348AEF740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8" name="文字方塊 87">
                  <a:extLst>
                    <a:ext uri="{FF2B5EF4-FFF2-40B4-BE49-F238E27FC236}">
                      <a16:creationId xmlns:a16="http://schemas.microsoft.com/office/drawing/2014/main" id="{B403A141-0AC7-4631-832F-4618E7A43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8EC63E20-8041-4DEA-AB59-126A427C9F3D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085D5BDC-DC9F-44C4-A5AC-F97D17A25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5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A3C644F0-29FC-4B73-B6C6-DD1FFAA8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A6989746-2DFF-4BD2-970C-C4042B8AFBD7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單箭頭接點 92">
              <a:extLst>
                <a:ext uri="{FF2B5EF4-FFF2-40B4-BE49-F238E27FC236}">
                  <a16:creationId xmlns:a16="http://schemas.microsoft.com/office/drawing/2014/main" id="{680C69BD-9560-41AC-A798-E5C37B28C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單箭頭接點 93">
              <a:extLst>
                <a:ext uri="{FF2B5EF4-FFF2-40B4-BE49-F238E27FC236}">
                  <a16:creationId xmlns:a16="http://schemas.microsoft.com/office/drawing/2014/main" id="{F35ACFFC-954A-4989-A14B-D53710902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D76E44D6-E312-48F0-90A7-5615C969912B}"/>
              </a:ext>
            </a:extLst>
          </p:cNvPr>
          <p:cNvGrpSpPr/>
          <p:nvPr/>
        </p:nvGrpSpPr>
        <p:grpSpPr>
          <a:xfrm>
            <a:off x="14344509" y="6271619"/>
            <a:ext cx="3033254" cy="1736183"/>
            <a:chOff x="401919" y="3795863"/>
            <a:chExt cx="1839368" cy="1052823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5DD6379-8212-4BDA-B4E6-E57CD5E1745D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7" name="文字方塊 96">
                  <a:extLst>
                    <a:ext uri="{FF2B5EF4-FFF2-40B4-BE49-F238E27FC236}">
                      <a16:creationId xmlns:a16="http://schemas.microsoft.com/office/drawing/2014/main" id="{35C05A69-52C5-43DC-95C9-232BBA1C5E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2533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DC861C16-F529-4148-A79C-2788F9CA4E8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9" name="文字方塊 98">
                  <a:extLst>
                    <a:ext uri="{FF2B5EF4-FFF2-40B4-BE49-F238E27FC236}">
                      <a16:creationId xmlns:a16="http://schemas.microsoft.com/office/drawing/2014/main" id="{0843BFA9-51E7-41DF-8430-AF5CF51EF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25336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08AF0850-D239-40B4-968D-5DF3E3EDA8B4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47F583DF-037D-4FA1-AF0F-1001093CAC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25336"/>
                </a:xfrm>
                <a:prstGeom prst="rect">
                  <a:avLst/>
                </a:prstGeom>
                <a:blipFill>
                  <a:blip r:embed="rId18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直線單箭頭接點 101">
              <a:extLst>
                <a:ext uri="{FF2B5EF4-FFF2-40B4-BE49-F238E27FC236}">
                  <a16:creationId xmlns:a16="http://schemas.microsoft.com/office/drawing/2014/main" id="{A48E0C3E-FBB9-4B40-9F64-3B9FE0831C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>
              <a:extLst>
                <a:ext uri="{FF2B5EF4-FFF2-40B4-BE49-F238E27FC236}">
                  <a16:creationId xmlns:a16="http://schemas.microsoft.com/office/drawing/2014/main" id="{A0DFA8C1-6BC0-4E93-840C-B93FE76B7B30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單箭頭接點 103">
              <a:extLst>
                <a:ext uri="{FF2B5EF4-FFF2-40B4-BE49-F238E27FC236}">
                  <a16:creationId xmlns:a16="http://schemas.microsoft.com/office/drawing/2014/main" id="{087606D6-E0D9-4CD8-ACB6-15DBFF7885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104">
              <a:extLst>
                <a:ext uri="{FF2B5EF4-FFF2-40B4-BE49-F238E27FC236}">
                  <a16:creationId xmlns:a16="http://schemas.microsoft.com/office/drawing/2014/main" id="{EA04529C-051D-4BCF-9694-8B87968EE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4067029" y="4300282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7856069" y="4314245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11492952" y="4328853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15204952" y="4370741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78" idx="0"/>
            <a:endCxn id="114" idx="4"/>
          </p:cNvCxnSpPr>
          <p:nvPr/>
        </p:nvCxnSpPr>
        <p:spPr>
          <a:xfrm flipV="1">
            <a:off x="7465669" y="4667574"/>
            <a:ext cx="7887699" cy="15641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78" idx="0"/>
            <a:endCxn id="111" idx="4"/>
          </p:cNvCxnSpPr>
          <p:nvPr/>
        </p:nvCxnSpPr>
        <p:spPr>
          <a:xfrm flipV="1">
            <a:off x="7465668" y="4625686"/>
            <a:ext cx="4175700" cy="16060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78" idx="0"/>
            <a:endCxn id="108" idx="4"/>
          </p:cNvCxnSpPr>
          <p:nvPr/>
        </p:nvCxnSpPr>
        <p:spPr>
          <a:xfrm flipV="1">
            <a:off x="7465669" y="4611079"/>
            <a:ext cx="538817" cy="16206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949612" y="124239"/>
            <a:ext cx="4027000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Self-attention</a:t>
            </a:r>
            <a:endParaRPr lang="zh-TW" altLang="en-US" sz="5277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4215446" y="4597116"/>
            <a:ext cx="410042" cy="15214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3941561" y="3610209"/>
                <a:ext cx="9460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561" y="3610209"/>
                <a:ext cx="946028" cy="636008"/>
              </a:xfrm>
              <a:prstGeom prst="rect">
                <a:avLst/>
              </a:prstGeom>
              <a:blipFill>
                <a:blip r:embed="rId19"/>
                <a:stretch>
                  <a:fillRect l="-6667" t="-15686" r="-4000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7689244" y="3610209"/>
                <a:ext cx="9460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244" y="3610209"/>
                <a:ext cx="946028" cy="636008"/>
              </a:xfrm>
              <a:prstGeom prst="rect">
                <a:avLst/>
              </a:prstGeom>
              <a:blipFill>
                <a:blip r:embed="rId20"/>
                <a:stretch>
                  <a:fillRect l="-6579" t="-15686" r="-263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11236728" y="3610209"/>
                <a:ext cx="9460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728" y="3610209"/>
                <a:ext cx="946028" cy="636008"/>
              </a:xfrm>
              <a:prstGeom prst="rect">
                <a:avLst/>
              </a:prstGeom>
              <a:blipFill>
                <a:blip r:embed="rId21"/>
                <a:stretch>
                  <a:fillRect l="-6579" t="-15686" r="-263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15121724" y="3636962"/>
                <a:ext cx="9460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2,4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724" y="3636962"/>
                <a:ext cx="946028" cy="636008"/>
              </a:xfrm>
              <a:prstGeom prst="rect">
                <a:avLst/>
              </a:prstGeom>
              <a:blipFill>
                <a:blip r:embed="rId22"/>
                <a:stretch>
                  <a:fillRect l="-6579" t="-13725" r="-263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/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/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/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/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7832251" y="2106357"/>
            <a:ext cx="1179353" cy="999031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5581130" y="4745140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5335102" y="4233906"/>
            <a:ext cx="492056" cy="511234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9312290" y="4757636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9066262" y="4246403"/>
            <a:ext cx="492056" cy="511234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13041544" y="4784005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12795516" y="4272772"/>
            <a:ext cx="492056" cy="511234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16719145" y="4811517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16473116" y="4300283"/>
            <a:ext cx="492056" cy="511234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5595696" y="2641589"/>
            <a:ext cx="0" cy="1556726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9312117" y="2635668"/>
            <a:ext cx="0" cy="1627991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13037710" y="2547735"/>
            <a:ext cx="0" cy="170903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16716910" y="2580711"/>
            <a:ext cx="0" cy="1737908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417166" y="4468476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8199631" y="4498724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11877581" y="4528387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15513243" y="4555899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8782822" y="2580710"/>
            <a:ext cx="793408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/>
              <p:nvPr/>
            </p:nvSpPr>
            <p:spPr>
              <a:xfrm>
                <a:off x="13133530" y="690481"/>
                <a:ext cx="3968971" cy="17236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4617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4617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2,</m:t>
                              </m:r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4617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3530" y="690481"/>
                <a:ext cx="3968971" cy="1723677"/>
              </a:xfrm>
              <a:prstGeom prst="rect">
                <a:avLst/>
              </a:prstGeom>
              <a:blipFill>
                <a:blip r:embed="rId28"/>
                <a:stretch>
                  <a:fillRect l="-19427" t="-147445" r="-5414" b="-202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3D7CAA45-5381-499E-A008-FC5C2B7AE63A}"/>
              </a:ext>
            </a:extLst>
          </p:cNvPr>
          <p:cNvCxnSpPr>
            <a:cxnSpLocks/>
          </p:cNvCxnSpPr>
          <p:nvPr/>
        </p:nvCxnSpPr>
        <p:spPr>
          <a:xfrm>
            <a:off x="5581421" y="2580710"/>
            <a:ext cx="228257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C824B41C-0A9B-444F-91B4-746C9B94702C}"/>
              </a:ext>
            </a:extLst>
          </p:cNvPr>
          <p:cNvSpPr txBox="1"/>
          <p:nvPr/>
        </p:nvSpPr>
        <p:spPr>
          <a:xfrm>
            <a:off x="2766782" y="1080082"/>
            <a:ext cx="10270443" cy="70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sz="3958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Each query q pays attention to each key k</a:t>
            </a:r>
            <a:endParaRPr lang="zh-TW" altLang="en-US" sz="3958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6C6F4AAC-A0AD-4D0F-9C75-DF586FBCCC4B}"/>
              </a:ext>
            </a:extLst>
          </p:cNvPr>
          <p:cNvSpPr/>
          <p:nvPr/>
        </p:nvSpPr>
        <p:spPr>
          <a:xfrm>
            <a:off x="7039861" y="6061783"/>
            <a:ext cx="849568" cy="12723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</p:spTree>
    <p:extLst>
      <p:ext uri="{BB962C8B-B14F-4D97-AF65-F5344CB8AC3E}">
        <p14:creationId xmlns:p14="http://schemas.microsoft.com/office/powerpoint/2010/main" val="4773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8" grpId="0" animBg="1"/>
      <p:bldP spid="111" grpId="0" animBg="1"/>
      <p:bldP spid="114" grpId="0" animBg="1"/>
      <p:bldP spid="132" grpId="0"/>
      <p:bldP spid="134" grpId="0"/>
      <p:bldP spid="138" grpId="0"/>
      <p:bldP spid="139" grpId="0"/>
      <p:bldP spid="46" grpId="0"/>
      <p:bldP spid="1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6C6E4AF-BD58-4F31-89E7-9075631CEFD2}"/>
              </a:ext>
            </a:extLst>
          </p:cNvPr>
          <p:cNvGrpSpPr/>
          <p:nvPr/>
        </p:nvGrpSpPr>
        <p:grpSpPr>
          <a:xfrm>
            <a:off x="4142495" y="8037632"/>
            <a:ext cx="1179353" cy="2752648"/>
            <a:chOff x="988440" y="4874027"/>
            <a:chExt cx="715161" cy="1669208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C069440-4382-40DE-A0E7-0D062A98F2E9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FA0B02C-4778-48B3-B13E-F87994588CE0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FD61BD0A-FFD0-4B61-9B91-2BAE0BBBF6BF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7" name="文字方塊 56">
                  <a:extLst>
                    <a:ext uri="{FF2B5EF4-FFF2-40B4-BE49-F238E27FC236}">
                      <a16:creationId xmlns:a16="http://schemas.microsoft.com/office/drawing/2014/main" id="{18CDA245-ACBA-4F13-9207-26A251A70F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E2239E7-C8FB-4B4B-BAA0-DE4001CAE0F5}"/>
              </a:ext>
            </a:extLst>
          </p:cNvPr>
          <p:cNvGrpSpPr/>
          <p:nvPr/>
        </p:nvGrpSpPr>
        <p:grpSpPr>
          <a:xfrm>
            <a:off x="7832251" y="8037630"/>
            <a:ext cx="1179353" cy="2752649"/>
            <a:chOff x="3049476" y="4874026"/>
            <a:chExt cx="715161" cy="166920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1D0572-D8B6-4E66-AB3C-12C7E1A82602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C4E7D3F-095D-469F-82B0-50E070FCCCBB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B5410201-ED71-4028-8214-216563732C6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70B85629-FCA1-47CE-8B47-76CB51418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EB8F23F9-FEC6-4585-BECE-FE043A5FF072}"/>
              </a:ext>
            </a:extLst>
          </p:cNvPr>
          <p:cNvGrpSpPr/>
          <p:nvPr/>
        </p:nvGrpSpPr>
        <p:grpSpPr>
          <a:xfrm>
            <a:off x="11522006" y="8062151"/>
            <a:ext cx="1179353" cy="2752649"/>
            <a:chOff x="5344903" y="4888896"/>
            <a:chExt cx="715161" cy="166920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8505025-F892-4D05-B3EE-E7F69671238B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8EE88615-E2AD-41C2-95AE-03FC464AEE26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4B271D4-A2BB-42EC-9FBB-2A503D08BD94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59" name="文字方塊 58">
                  <a:extLst>
                    <a:ext uri="{FF2B5EF4-FFF2-40B4-BE49-F238E27FC236}">
                      <a16:creationId xmlns:a16="http://schemas.microsoft.com/office/drawing/2014/main" id="{09A6DE2E-259B-4DE8-8D3E-AFD53E13A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533AF47-92D8-4B4A-80A2-EB67CB250EEE}"/>
              </a:ext>
            </a:extLst>
          </p:cNvPr>
          <p:cNvGrpSpPr/>
          <p:nvPr/>
        </p:nvGrpSpPr>
        <p:grpSpPr>
          <a:xfrm>
            <a:off x="15211761" y="8089857"/>
            <a:ext cx="1179353" cy="2752649"/>
            <a:chOff x="7700853" y="4905697"/>
            <a:chExt cx="715161" cy="1669209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93733A0-2725-4CFC-8FBB-92EA2F2C6A53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2AC02A9-CD80-49BB-8BD0-08AEE4BB3DA0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3B422D6-17F7-458F-BACB-DF01A1FFE19F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62" name="文字方塊 61">
                  <a:extLst>
                    <a:ext uri="{FF2B5EF4-FFF2-40B4-BE49-F238E27FC236}">
                      <a16:creationId xmlns:a16="http://schemas.microsoft.com/office/drawing/2014/main" id="{0C709CFC-6FFF-4FD8-8E04-CD1F34B0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949612" y="124239"/>
            <a:ext cx="4027000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Self-attention</a:t>
            </a:r>
            <a:endParaRPr lang="zh-TW" altLang="en-US" sz="5277" b="1" i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/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1" name="文字方塊 140">
                <a:extLst>
                  <a:ext uri="{FF2B5EF4-FFF2-40B4-BE49-F238E27FC236}">
                    <a16:creationId xmlns:a16="http://schemas.microsoft.com/office/drawing/2014/main" id="{B249C74F-1BCC-40EA-88CC-58CB0BFE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/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2" name="文字方塊 141">
                <a:extLst>
                  <a:ext uri="{FF2B5EF4-FFF2-40B4-BE49-F238E27FC236}">
                    <a16:creationId xmlns:a16="http://schemas.microsoft.com/office/drawing/2014/main" id="{D52FDE77-DA0C-4287-9AC6-C3BF462C9E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/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CDC5C4F6-6227-4CC2-91C5-85BC495075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/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5B93F637-5784-4D08-A629-B36257DE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4118358" y="2046228"/>
            <a:ext cx="1179353" cy="999031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3F924E1F-53CC-43F0-8511-615D5577DBCD}"/>
              </a:ext>
            </a:extLst>
          </p:cNvPr>
          <p:cNvGrpSpPr/>
          <p:nvPr/>
        </p:nvGrpSpPr>
        <p:grpSpPr>
          <a:xfrm>
            <a:off x="7832249" y="2046228"/>
            <a:ext cx="1179353" cy="999031"/>
            <a:chOff x="635402" y="1337615"/>
            <a:chExt cx="715161" cy="605813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E856FB97-1C13-4B7D-AFFD-B52148D2A395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文字方塊 130">
                  <a:extLst>
                    <a:ext uri="{FF2B5EF4-FFF2-40B4-BE49-F238E27FC236}">
                      <a16:creationId xmlns:a16="http://schemas.microsoft.com/office/drawing/2014/main" id="{8835FF1A-10F6-4B3D-864D-2DB482AFC96A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31" name="文字方塊 130">
                  <a:extLst>
                    <a:ext uri="{FF2B5EF4-FFF2-40B4-BE49-F238E27FC236}">
                      <a16:creationId xmlns:a16="http://schemas.microsoft.com/office/drawing/2014/main" id="{8835FF1A-10F6-4B3D-864D-2DB482AFC9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35101770-E9BF-4A30-BBAB-3BBCB80B0438}"/>
              </a:ext>
            </a:extLst>
          </p:cNvPr>
          <p:cNvGrpSpPr/>
          <p:nvPr/>
        </p:nvGrpSpPr>
        <p:grpSpPr>
          <a:xfrm>
            <a:off x="11548035" y="2046228"/>
            <a:ext cx="1179353" cy="999031"/>
            <a:chOff x="635402" y="1337615"/>
            <a:chExt cx="715161" cy="605813"/>
          </a:xfrm>
        </p:grpSpPr>
        <p:sp>
          <p:nvSpPr>
            <p:cNvPr id="166" name="矩形 165">
              <a:extLst>
                <a:ext uri="{FF2B5EF4-FFF2-40B4-BE49-F238E27FC236}">
                  <a16:creationId xmlns:a16="http://schemas.microsoft.com/office/drawing/2014/main" id="{74B163B2-C828-42DE-8A3F-8D54CD603314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文字方塊 166">
                  <a:extLst>
                    <a:ext uri="{FF2B5EF4-FFF2-40B4-BE49-F238E27FC236}">
                      <a16:creationId xmlns:a16="http://schemas.microsoft.com/office/drawing/2014/main" id="{677D01A2-6423-4A4F-A182-97E91CF290E0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67" name="文字方塊 166">
                  <a:extLst>
                    <a:ext uri="{FF2B5EF4-FFF2-40B4-BE49-F238E27FC236}">
                      <a16:creationId xmlns:a16="http://schemas.microsoft.com/office/drawing/2014/main" id="{677D01A2-6423-4A4F-A182-97E91CF290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8" name="群組 167">
            <a:extLst>
              <a:ext uri="{FF2B5EF4-FFF2-40B4-BE49-F238E27FC236}">
                <a16:creationId xmlns:a16="http://schemas.microsoft.com/office/drawing/2014/main" id="{3CECDA15-B6BE-452D-A0D6-FCF708686119}"/>
              </a:ext>
            </a:extLst>
          </p:cNvPr>
          <p:cNvGrpSpPr/>
          <p:nvPr/>
        </p:nvGrpSpPr>
        <p:grpSpPr>
          <a:xfrm>
            <a:off x="15254616" y="2046228"/>
            <a:ext cx="1179353" cy="999031"/>
            <a:chOff x="635402" y="1337615"/>
            <a:chExt cx="715161" cy="605813"/>
          </a:xfrm>
        </p:grpSpPr>
        <p:sp>
          <p:nvSpPr>
            <p:cNvPr id="169" name="矩形 168">
              <a:extLst>
                <a:ext uri="{FF2B5EF4-FFF2-40B4-BE49-F238E27FC236}">
                  <a16:creationId xmlns:a16="http://schemas.microsoft.com/office/drawing/2014/main" id="{181C4676-175C-4299-88FD-2874B615CE12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文字方塊 169">
                  <a:extLst>
                    <a:ext uri="{FF2B5EF4-FFF2-40B4-BE49-F238E27FC236}">
                      <a16:creationId xmlns:a16="http://schemas.microsoft.com/office/drawing/2014/main" id="{7D5C1436-70E5-4E14-9DC9-8DBE41E8143D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70" name="文字方塊 169">
                  <a:extLst>
                    <a:ext uri="{FF2B5EF4-FFF2-40B4-BE49-F238E27FC236}">
                      <a16:creationId xmlns:a16="http://schemas.microsoft.com/office/drawing/2014/main" id="{7D5C1436-70E5-4E14-9DC9-8DBE41E814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81E1C871-F2F8-42AC-AFD4-4480852594D4}"/>
              </a:ext>
            </a:extLst>
          </p:cNvPr>
          <p:cNvCxnSpPr>
            <a:cxnSpLocks/>
          </p:cNvCxnSpPr>
          <p:nvPr/>
        </p:nvCxnSpPr>
        <p:spPr>
          <a:xfrm flipV="1">
            <a:off x="4651515" y="6962134"/>
            <a:ext cx="0" cy="11000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>
            <a:extLst>
              <a:ext uri="{FF2B5EF4-FFF2-40B4-BE49-F238E27FC236}">
                <a16:creationId xmlns:a16="http://schemas.microsoft.com/office/drawing/2014/main" id="{928F8359-9B7D-4FFA-9B74-F8A416D3D75A}"/>
              </a:ext>
            </a:extLst>
          </p:cNvPr>
          <p:cNvCxnSpPr>
            <a:cxnSpLocks/>
          </p:cNvCxnSpPr>
          <p:nvPr/>
        </p:nvCxnSpPr>
        <p:spPr>
          <a:xfrm flipV="1">
            <a:off x="8405202" y="6937610"/>
            <a:ext cx="0" cy="11000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單箭頭接點 171">
            <a:extLst>
              <a:ext uri="{FF2B5EF4-FFF2-40B4-BE49-F238E27FC236}">
                <a16:creationId xmlns:a16="http://schemas.microsoft.com/office/drawing/2014/main" id="{12007D41-3006-4F26-B4D8-013A88FF0356}"/>
              </a:ext>
            </a:extLst>
          </p:cNvPr>
          <p:cNvCxnSpPr>
            <a:cxnSpLocks/>
          </p:cNvCxnSpPr>
          <p:nvPr/>
        </p:nvCxnSpPr>
        <p:spPr>
          <a:xfrm flipV="1">
            <a:off x="12109128" y="6937610"/>
            <a:ext cx="0" cy="11000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單箭頭接點 172">
            <a:extLst>
              <a:ext uri="{FF2B5EF4-FFF2-40B4-BE49-F238E27FC236}">
                <a16:creationId xmlns:a16="http://schemas.microsoft.com/office/drawing/2014/main" id="{3257D38D-DDB0-4B9B-A616-B831B12CF273}"/>
              </a:ext>
            </a:extLst>
          </p:cNvPr>
          <p:cNvCxnSpPr>
            <a:cxnSpLocks/>
          </p:cNvCxnSpPr>
          <p:nvPr/>
        </p:nvCxnSpPr>
        <p:spPr>
          <a:xfrm flipV="1">
            <a:off x="15819769" y="6962134"/>
            <a:ext cx="0" cy="11000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單箭頭接點 173">
            <a:extLst>
              <a:ext uri="{FF2B5EF4-FFF2-40B4-BE49-F238E27FC236}">
                <a16:creationId xmlns:a16="http://schemas.microsoft.com/office/drawing/2014/main" id="{09BFFDEF-F097-4DAF-AFF3-D52E7272D0B7}"/>
              </a:ext>
            </a:extLst>
          </p:cNvPr>
          <p:cNvCxnSpPr>
            <a:cxnSpLocks/>
          </p:cNvCxnSpPr>
          <p:nvPr/>
        </p:nvCxnSpPr>
        <p:spPr>
          <a:xfrm flipV="1">
            <a:off x="4652225" y="3069781"/>
            <a:ext cx="0" cy="11000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單箭頭接點 174">
            <a:extLst>
              <a:ext uri="{FF2B5EF4-FFF2-40B4-BE49-F238E27FC236}">
                <a16:creationId xmlns:a16="http://schemas.microsoft.com/office/drawing/2014/main" id="{61AA3BCF-DB0E-4501-9FA2-B5837F2AC9E3}"/>
              </a:ext>
            </a:extLst>
          </p:cNvPr>
          <p:cNvCxnSpPr>
            <a:cxnSpLocks/>
          </p:cNvCxnSpPr>
          <p:nvPr/>
        </p:nvCxnSpPr>
        <p:spPr>
          <a:xfrm flipV="1">
            <a:off x="8405911" y="3045258"/>
            <a:ext cx="0" cy="11000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單箭頭接點 175">
            <a:extLst>
              <a:ext uri="{FF2B5EF4-FFF2-40B4-BE49-F238E27FC236}">
                <a16:creationId xmlns:a16="http://schemas.microsoft.com/office/drawing/2014/main" id="{3599C019-F49D-4A27-9C38-8D468A843A22}"/>
              </a:ext>
            </a:extLst>
          </p:cNvPr>
          <p:cNvCxnSpPr>
            <a:cxnSpLocks/>
          </p:cNvCxnSpPr>
          <p:nvPr/>
        </p:nvCxnSpPr>
        <p:spPr>
          <a:xfrm flipV="1">
            <a:off x="12109837" y="3045258"/>
            <a:ext cx="0" cy="11000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單箭頭接點 176">
            <a:extLst>
              <a:ext uri="{FF2B5EF4-FFF2-40B4-BE49-F238E27FC236}">
                <a16:creationId xmlns:a16="http://schemas.microsoft.com/office/drawing/2014/main" id="{D6B72465-DB57-44D7-9747-78256D6C31A1}"/>
              </a:ext>
            </a:extLst>
          </p:cNvPr>
          <p:cNvCxnSpPr>
            <a:cxnSpLocks/>
          </p:cNvCxnSpPr>
          <p:nvPr/>
        </p:nvCxnSpPr>
        <p:spPr>
          <a:xfrm flipV="1">
            <a:off x="15820478" y="3069781"/>
            <a:ext cx="0" cy="11000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F747593-CDE7-42C8-B6D5-630DD547ACDE}"/>
              </a:ext>
            </a:extLst>
          </p:cNvPr>
          <p:cNvSpPr/>
          <p:nvPr/>
        </p:nvSpPr>
        <p:spPr>
          <a:xfrm>
            <a:off x="3512470" y="4063610"/>
            <a:ext cx="13333115" cy="2874000"/>
          </a:xfrm>
          <a:prstGeom prst="roundRect">
            <a:avLst/>
          </a:prstGeom>
          <a:blipFill>
            <a:blip r:embed="rId15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617" dirty="0"/>
              <a:t>Self-Attention Layer</a:t>
            </a:r>
            <a:endParaRPr lang="zh-TW" altLang="en-US" sz="461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4EEC0C8B-22B3-46EB-9FD4-A8F30CBB4B3D}"/>
                  </a:ext>
                </a:extLst>
              </p:cNvPr>
              <p:cNvSpPr txBox="1"/>
              <p:nvPr/>
            </p:nvSpPr>
            <p:spPr>
              <a:xfrm>
                <a:off x="7842405" y="606407"/>
                <a:ext cx="9132821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9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TW" sz="3958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9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3958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9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3958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9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zh-TW" altLang="en-US" sz="3958" dirty="0"/>
                  <a:t> </a:t>
                </a:r>
                <a:r>
                  <a:rPr lang="en-US" altLang="zh-TW" sz="3958" dirty="0"/>
                  <a:t>can be computed in parallel. </a:t>
                </a:r>
                <a:endParaRPr lang="zh-TW" altLang="en-US" sz="3958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4EEC0C8B-22B3-46EB-9FD4-A8F30CBB4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05" y="606407"/>
                <a:ext cx="9132821" cy="701410"/>
              </a:xfrm>
              <a:prstGeom prst="rect">
                <a:avLst/>
              </a:prstGeom>
              <a:blipFill>
                <a:blip r:embed="rId16"/>
                <a:stretch>
                  <a:fillRect l="-972" t="-14035" r="-694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51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948CB27-7A30-4E2F-95E7-CFDB002AF93F}"/>
              </a:ext>
            </a:extLst>
          </p:cNvPr>
          <p:cNvSpPr/>
          <p:nvPr/>
        </p:nvSpPr>
        <p:spPr>
          <a:xfrm>
            <a:off x="2949612" y="124239"/>
            <a:ext cx="4027000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Self-attention</a:t>
            </a:r>
            <a:endParaRPr lang="zh-TW" altLang="en-US" sz="5277" b="1" i="1" u="sng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F6AC71B-E600-4B00-99A7-DB92FF59C99A}"/>
              </a:ext>
            </a:extLst>
          </p:cNvPr>
          <p:cNvGrpSpPr/>
          <p:nvPr/>
        </p:nvGrpSpPr>
        <p:grpSpPr>
          <a:xfrm>
            <a:off x="4142495" y="8037632"/>
            <a:ext cx="1179353" cy="2752648"/>
            <a:chOff x="988440" y="4874027"/>
            <a:chExt cx="715161" cy="166920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4317613-ADC7-4620-8D9A-B9F1B88BDF6F}"/>
                </a:ext>
              </a:extLst>
            </p:cNvPr>
            <p:cNvSpPr/>
            <p:nvPr/>
          </p:nvSpPr>
          <p:spPr>
            <a:xfrm>
              <a:off x="1066278" y="4874027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F5FDB1E-CEBE-4567-A9E6-A387C0DB13EB}"/>
                </a:ext>
              </a:extLst>
            </p:cNvPr>
            <p:cNvSpPr/>
            <p:nvPr/>
          </p:nvSpPr>
          <p:spPr>
            <a:xfrm>
              <a:off x="1095305" y="5877761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D6BF28FB-5858-4CCE-8EF5-84CE3047EAB2}"/>
                </a:ext>
              </a:extLst>
            </p:cNvPr>
            <p:cNvCxnSpPr/>
            <p:nvPr/>
          </p:nvCxnSpPr>
          <p:spPr>
            <a:xfrm flipV="1">
              <a:off x="1315029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字方塊 8">
                  <a:extLst>
                    <a:ext uri="{FF2B5EF4-FFF2-40B4-BE49-F238E27FC236}">
                      <a16:creationId xmlns:a16="http://schemas.microsoft.com/office/drawing/2014/main" id="{52D05C20-5DEE-414F-A72A-025849C4EE8A}"/>
                    </a:ext>
                  </a:extLst>
                </p:cNvPr>
                <p:cNvSpPr txBox="1"/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" name="文字方塊 8">
                  <a:extLst>
                    <a:ext uri="{FF2B5EF4-FFF2-40B4-BE49-F238E27FC236}">
                      <a16:creationId xmlns:a16="http://schemas.microsoft.com/office/drawing/2014/main" id="{52D05C20-5DEE-414F-A72A-025849C4EE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440" y="5948183"/>
                  <a:ext cx="715161" cy="42533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2F441CA-55D3-418D-93D8-9618A55A4654}"/>
              </a:ext>
            </a:extLst>
          </p:cNvPr>
          <p:cNvGrpSpPr/>
          <p:nvPr/>
        </p:nvGrpSpPr>
        <p:grpSpPr>
          <a:xfrm>
            <a:off x="7832251" y="8037630"/>
            <a:ext cx="1179353" cy="2752649"/>
            <a:chOff x="3049476" y="4874026"/>
            <a:chExt cx="715161" cy="166920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40BCB28-0DFC-4429-984E-62CDB828DC40}"/>
                </a:ext>
              </a:extLst>
            </p:cNvPr>
            <p:cNvSpPr/>
            <p:nvPr/>
          </p:nvSpPr>
          <p:spPr>
            <a:xfrm>
              <a:off x="3165634" y="487402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4D92CD00-2BED-4835-867D-9915ADFEB530}"/>
                </a:ext>
              </a:extLst>
            </p:cNvPr>
            <p:cNvSpPr/>
            <p:nvPr/>
          </p:nvSpPr>
          <p:spPr>
            <a:xfrm>
              <a:off x="3164339" y="586564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F602828B-A193-4297-84D1-D3E4C0762045}"/>
                </a:ext>
              </a:extLst>
            </p:cNvPr>
            <p:cNvCxnSpPr/>
            <p:nvPr/>
          </p:nvCxnSpPr>
          <p:spPr>
            <a:xfrm flipV="1">
              <a:off x="3396916" y="551220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字方塊 13">
                  <a:extLst>
                    <a:ext uri="{FF2B5EF4-FFF2-40B4-BE49-F238E27FC236}">
                      <a16:creationId xmlns:a16="http://schemas.microsoft.com/office/drawing/2014/main" id="{956755CC-467C-4C5C-8287-DFC1D6024145}"/>
                    </a:ext>
                  </a:extLst>
                </p:cNvPr>
                <p:cNvSpPr txBox="1"/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4" name="文字方塊 13">
                  <a:extLst>
                    <a:ext uri="{FF2B5EF4-FFF2-40B4-BE49-F238E27FC236}">
                      <a16:creationId xmlns:a16="http://schemas.microsoft.com/office/drawing/2014/main" id="{956755CC-467C-4C5C-8287-DFC1D60241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9476" y="5949769"/>
                  <a:ext cx="715161" cy="42533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E0AADE7A-A002-43F7-8396-D1EA8AEE615E}"/>
              </a:ext>
            </a:extLst>
          </p:cNvPr>
          <p:cNvGrpSpPr/>
          <p:nvPr/>
        </p:nvGrpSpPr>
        <p:grpSpPr>
          <a:xfrm>
            <a:off x="11522006" y="8062151"/>
            <a:ext cx="1179353" cy="2752649"/>
            <a:chOff x="5344903" y="4888896"/>
            <a:chExt cx="715161" cy="1669209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4BCC01A-5E51-4600-A55F-4E6A48C87B8C}"/>
                </a:ext>
              </a:extLst>
            </p:cNvPr>
            <p:cNvSpPr/>
            <p:nvPr/>
          </p:nvSpPr>
          <p:spPr>
            <a:xfrm>
              <a:off x="5454456" y="5880515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38F9610B-3485-4DEA-BA17-AEA138728343}"/>
                </a:ext>
              </a:extLst>
            </p:cNvPr>
            <p:cNvCxnSpPr/>
            <p:nvPr/>
          </p:nvCxnSpPr>
          <p:spPr>
            <a:xfrm flipV="1">
              <a:off x="5700935" y="5527077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D2D2222-40B6-4C3D-84C9-F4A47F03C396}"/>
                </a:ext>
              </a:extLst>
            </p:cNvPr>
            <p:cNvSpPr/>
            <p:nvPr/>
          </p:nvSpPr>
          <p:spPr>
            <a:xfrm>
              <a:off x="5455915" y="4888896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390FEBEC-F7ED-449B-9A80-6F539BB1A51D}"/>
                    </a:ext>
                  </a:extLst>
                </p:cNvPr>
                <p:cNvSpPr txBox="1"/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390FEBEC-F7ED-449B-9A80-6F539BB1A5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903" y="5973607"/>
                  <a:ext cx="715161" cy="4253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C78B56A5-3707-408E-A928-D4F706EDA46D}"/>
              </a:ext>
            </a:extLst>
          </p:cNvPr>
          <p:cNvGrpSpPr/>
          <p:nvPr/>
        </p:nvGrpSpPr>
        <p:grpSpPr>
          <a:xfrm>
            <a:off x="15211761" y="8089857"/>
            <a:ext cx="1179353" cy="2752649"/>
            <a:chOff x="7700853" y="4905697"/>
            <a:chExt cx="715161" cy="1669209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BFD5198-84CC-4F8C-8A18-E95627AC662A}"/>
                </a:ext>
              </a:extLst>
            </p:cNvPr>
            <p:cNvSpPr/>
            <p:nvPr/>
          </p:nvSpPr>
          <p:spPr>
            <a:xfrm>
              <a:off x="7816425" y="5897316"/>
              <a:ext cx="465153" cy="6775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35C8AE2F-86BB-4B3C-A315-C37612ACC836}"/>
                </a:ext>
              </a:extLst>
            </p:cNvPr>
            <p:cNvCxnSpPr/>
            <p:nvPr/>
          </p:nvCxnSpPr>
          <p:spPr>
            <a:xfrm flipV="1">
              <a:off x="8069550" y="5543878"/>
              <a:ext cx="0" cy="31270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EB0B3CA-3DA9-4FED-BF8F-9485A70E8E17}"/>
                </a:ext>
              </a:extLst>
            </p:cNvPr>
            <p:cNvSpPr/>
            <p:nvPr/>
          </p:nvSpPr>
          <p:spPr>
            <a:xfrm>
              <a:off x="7825858" y="4905697"/>
              <a:ext cx="465153" cy="60581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字方塊 23">
                  <a:extLst>
                    <a:ext uri="{FF2B5EF4-FFF2-40B4-BE49-F238E27FC236}">
                      <a16:creationId xmlns:a16="http://schemas.microsoft.com/office/drawing/2014/main" id="{02E0DFDE-B6F6-4E75-BFF8-8C8B980D7631}"/>
                    </a:ext>
                  </a:extLst>
                </p:cNvPr>
                <p:cNvSpPr txBox="1"/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4" name="文字方塊 23">
                  <a:extLst>
                    <a:ext uri="{FF2B5EF4-FFF2-40B4-BE49-F238E27FC236}">
                      <a16:creationId xmlns:a16="http://schemas.microsoft.com/office/drawing/2014/main" id="{02E0DFDE-B6F6-4E75-BFF8-8C8B980D76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0853" y="5979665"/>
                  <a:ext cx="715161" cy="42533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C93FB94A-7DA5-40D7-AE26-7B5774F3619E}"/>
              </a:ext>
            </a:extLst>
          </p:cNvPr>
          <p:cNvSpPr/>
          <p:nvPr/>
        </p:nvSpPr>
        <p:spPr>
          <a:xfrm>
            <a:off x="5345403" y="6259659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812118A3-2DAB-4E0A-A743-A23B98CA552D}"/>
                  </a:ext>
                </a:extLst>
              </p:cNvPr>
              <p:cNvSpPr txBox="1"/>
              <p:nvPr/>
            </p:nvSpPr>
            <p:spPr>
              <a:xfrm>
                <a:off x="5029179" y="632157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812118A3-2DAB-4E0A-A743-A23B98CA5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179" y="6321570"/>
                <a:ext cx="1179353" cy="7014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矩形 27">
            <a:extLst>
              <a:ext uri="{FF2B5EF4-FFF2-40B4-BE49-F238E27FC236}">
                <a16:creationId xmlns:a16="http://schemas.microsoft.com/office/drawing/2014/main" id="{9211C3B7-9B1B-4141-A061-0A274A515B63}"/>
              </a:ext>
            </a:extLst>
          </p:cNvPr>
          <p:cNvSpPr/>
          <p:nvPr/>
        </p:nvSpPr>
        <p:spPr>
          <a:xfrm>
            <a:off x="4401509" y="6259659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695BB679-DB4A-49DC-AD2B-B2817945ACB7}"/>
                  </a:ext>
                </a:extLst>
              </p:cNvPr>
              <p:cNvSpPr txBox="1"/>
              <p:nvPr/>
            </p:nvSpPr>
            <p:spPr>
              <a:xfrm>
                <a:off x="4102228" y="6338513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695BB679-DB4A-49DC-AD2B-B2817945A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228" y="6338513"/>
                <a:ext cx="1179353" cy="7014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00E95762-C646-4D54-BA1C-6F880AF27807}"/>
              </a:ext>
            </a:extLst>
          </p:cNvPr>
          <p:cNvSpPr/>
          <p:nvPr/>
        </p:nvSpPr>
        <p:spPr>
          <a:xfrm>
            <a:off x="3474560" y="6259659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EF4CC1BA-CF56-44B1-A2B3-E71E741B668E}"/>
                  </a:ext>
                </a:extLst>
              </p:cNvPr>
              <p:cNvSpPr txBox="1"/>
              <p:nvPr/>
            </p:nvSpPr>
            <p:spPr>
              <a:xfrm>
                <a:off x="3175279" y="6338513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EF4CC1BA-CF56-44B1-A2B3-E71E741B6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279" y="6338513"/>
                <a:ext cx="1179353" cy="701410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B620E6F9-C89A-4E56-A285-1B4BD908E50C}"/>
              </a:ext>
            </a:extLst>
          </p:cNvPr>
          <p:cNvCxnSpPr>
            <a:cxnSpLocks/>
          </p:cNvCxnSpPr>
          <p:nvPr/>
        </p:nvCxnSpPr>
        <p:spPr>
          <a:xfrm flipV="1">
            <a:off x="4653138" y="7156668"/>
            <a:ext cx="0" cy="83917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3DBAFCAF-E5BE-48AF-A7AF-D1ECA850BFA1}"/>
              </a:ext>
            </a:extLst>
          </p:cNvPr>
          <p:cNvCxnSpPr>
            <a:cxnSpLocks/>
          </p:cNvCxnSpPr>
          <p:nvPr/>
        </p:nvCxnSpPr>
        <p:spPr>
          <a:xfrm>
            <a:off x="3693251" y="7618143"/>
            <a:ext cx="1889620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D8F3DA89-ACA1-406A-BA14-C94352E5B977}"/>
              </a:ext>
            </a:extLst>
          </p:cNvPr>
          <p:cNvCxnSpPr>
            <a:cxnSpLocks/>
          </p:cNvCxnSpPr>
          <p:nvPr/>
        </p:nvCxnSpPr>
        <p:spPr>
          <a:xfrm flipV="1">
            <a:off x="3693250" y="7153353"/>
            <a:ext cx="0" cy="44771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B86C6EC9-F9D9-406D-9CD6-418066E8D490}"/>
              </a:ext>
            </a:extLst>
          </p:cNvPr>
          <p:cNvCxnSpPr>
            <a:cxnSpLocks/>
          </p:cNvCxnSpPr>
          <p:nvPr/>
        </p:nvCxnSpPr>
        <p:spPr>
          <a:xfrm flipV="1">
            <a:off x="5582870" y="7153353"/>
            <a:ext cx="0" cy="44771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2DEACDA9-EE40-4FE9-84BC-E65FF888DF5F}"/>
              </a:ext>
            </a:extLst>
          </p:cNvPr>
          <p:cNvSpPr/>
          <p:nvPr/>
        </p:nvSpPr>
        <p:spPr>
          <a:xfrm>
            <a:off x="9099045" y="6231740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050A3D89-2121-4DA7-B602-6AF9D5D5B4C3}"/>
                  </a:ext>
                </a:extLst>
              </p:cNvPr>
              <p:cNvSpPr txBox="1"/>
              <p:nvPr/>
            </p:nvSpPr>
            <p:spPr>
              <a:xfrm>
                <a:off x="8782821" y="629365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050A3D89-2121-4DA7-B602-6AF9D5D5B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821" y="6293652"/>
                <a:ext cx="1179353" cy="7014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矩形 38">
            <a:extLst>
              <a:ext uri="{FF2B5EF4-FFF2-40B4-BE49-F238E27FC236}">
                <a16:creationId xmlns:a16="http://schemas.microsoft.com/office/drawing/2014/main" id="{17470311-0B4F-4B5D-8DC9-A253411C80B2}"/>
              </a:ext>
            </a:extLst>
          </p:cNvPr>
          <p:cNvSpPr/>
          <p:nvPr/>
        </p:nvSpPr>
        <p:spPr>
          <a:xfrm>
            <a:off x="8155152" y="6231740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C095B23D-4C97-4D25-9290-CDFE8B70DBC7}"/>
                  </a:ext>
                </a:extLst>
              </p:cNvPr>
              <p:cNvSpPr txBox="1"/>
              <p:nvPr/>
            </p:nvSpPr>
            <p:spPr>
              <a:xfrm>
                <a:off x="7855870" y="6310594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C095B23D-4C97-4D25-9290-CDFE8B70D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870" y="6310594"/>
                <a:ext cx="1179353" cy="7014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40">
            <a:extLst>
              <a:ext uri="{FF2B5EF4-FFF2-40B4-BE49-F238E27FC236}">
                <a16:creationId xmlns:a16="http://schemas.microsoft.com/office/drawing/2014/main" id="{64983A40-B2D2-4AFD-8334-492349B54618}"/>
              </a:ext>
            </a:extLst>
          </p:cNvPr>
          <p:cNvSpPr/>
          <p:nvPr/>
        </p:nvSpPr>
        <p:spPr>
          <a:xfrm>
            <a:off x="7228202" y="6231740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929F966E-B970-4D98-9608-2404261C2D18}"/>
                  </a:ext>
                </a:extLst>
              </p:cNvPr>
              <p:cNvSpPr txBox="1"/>
              <p:nvPr/>
            </p:nvSpPr>
            <p:spPr>
              <a:xfrm>
                <a:off x="6928921" y="6310594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929F966E-B970-4D98-9608-2404261C2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921" y="6310594"/>
                <a:ext cx="1179353" cy="701410"/>
              </a:xfrm>
              <a:prstGeom prst="rect">
                <a:avLst/>
              </a:prstGeom>
              <a:blipFill>
                <a:blip r:embed="rId11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D024C4C0-4D5B-4093-88F4-175D5B675665}"/>
              </a:ext>
            </a:extLst>
          </p:cNvPr>
          <p:cNvCxnSpPr>
            <a:cxnSpLocks/>
          </p:cNvCxnSpPr>
          <p:nvPr/>
        </p:nvCxnSpPr>
        <p:spPr>
          <a:xfrm flipV="1">
            <a:off x="8406780" y="7128749"/>
            <a:ext cx="0" cy="83917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D3CA4BBA-C8DA-4B03-9A5E-B9FBB612C075}"/>
              </a:ext>
            </a:extLst>
          </p:cNvPr>
          <p:cNvCxnSpPr>
            <a:cxnSpLocks/>
          </p:cNvCxnSpPr>
          <p:nvPr/>
        </p:nvCxnSpPr>
        <p:spPr>
          <a:xfrm>
            <a:off x="7446893" y="7590225"/>
            <a:ext cx="1889620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AF94A441-370D-4AD4-A876-743C6A923E44}"/>
              </a:ext>
            </a:extLst>
          </p:cNvPr>
          <p:cNvCxnSpPr>
            <a:cxnSpLocks/>
          </p:cNvCxnSpPr>
          <p:nvPr/>
        </p:nvCxnSpPr>
        <p:spPr>
          <a:xfrm flipV="1">
            <a:off x="7446892" y="7125435"/>
            <a:ext cx="0" cy="44771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DE0455E-3719-40AE-B28B-5E8B5ED7E801}"/>
              </a:ext>
            </a:extLst>
          </p:cNvPr>
          <p:cNvCxnSpPr>
            <a:cxnSpLocks/>
          </p:cNvCxnSpPr>
          <p:nvPr/>
        </p:nvCxnSpPr>
        <p:spPr>
          <a:xfrm flipV="1">
            <a:off x="9336512" y="7125435"/>
            <a:ext cx="0" cy="44771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509855C9-EBCC-4ACC-A6C3-97F5A6B164B3}"/>
              </a:ext>
            </a:extLst>
          </p:cNvPr>
          <p:cNvSpPr/>
          <p:nvPr/>
        </p:nvSpPr>
        <p:spPr>
          <a:xfrm>
            <a:off x="12799759" y="6249211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D4DC085F-092E-4ACC-B97A-B449CF047D4D}"/>
                  </a:ext>
                </a:extLst>
              </p:cNvPr>
              <p:cNvSpPr txBox="1"/>
              <p:nvPr/>
            </p:nvSpPr>
            <p:spPr>
              <a:xfrm>
                <a:off x="12483535" y="631112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D4DC085F-092E-4ACC-B97A-B449CF047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3535" y="6311122"/>
                <a:ext cx="1179353" cy="7014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矩形 49">
            <a:extLst>
              <a:ext uri="{FF2B5EF4-FFF2-40B4-BE49-F238E27FC236}">
                <a16:creationId xmlns:a16="http://schemas.microsoft.com/office/drawing/2014/main" id="{AB758357-148A-4E49-8DD8-A9F9583E14F1}"/>
              </a:ext>
            </a:extLst>
          </p:cNvPr>
          <p:cNvSpPr/>
          <p:nvPr/>
        </p:nvSpPr>
        <p:spPr>
          <a:xfrm>
            <a:off x="11855865" y="6249211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2F928C3E-BC74-436F-9275-DFFF64761919}"/>
                  </a:ext>
                </a:extLst>
              </p:cNvPr>
              <p:cNvSpPr txBox="1"/>
              <p:nvPr/>
            </p:nvSpPr>
            <p:spPr>
              <a:xfrm>
                <a:off x="11556584" y="632806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2F928C3E-BC74-436F-9275-DFFF64761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6584" y="6328065"/>
                <a:ext cx="1179353" cy="7014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矩形 51">
            <a:extLst>
              <a:ext uri="{FF2B5EF4-FFF2-40B4-BE49-F238E27FC236}">
                <a16:creationId xmlns:a16="http://schemas.microsoft.com/office/drawing/2014/main" id="{0374AB35-F388-4743-8630-E21D3CAF3823}"/>
              </a:ext>
            </a:extLst>
          </p:cNvPr>
          <p:cNvSpPr/>
          <p:nvPr/>
        </p:nvSpPr>
        <p:spPr>
          <a:xfrm>
            <a:off x="10928916" y="6249211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42371904-9D32-473C-BA14-F0B6FCA13C25}"/>
                  </a:ext>
                </a:extLst>
              </p:cNvPr>
              <p:cNvSpPr txBox="1"/>
              <p:nvPr/>
            </p:nvSpPr>
            <p:spPr>
              <a:xfrm>
                <a:off x="10629634" y="632806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42371904-9D32-473C-BA14-F0B6FCA13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634" y="6328065"/>
                <a:ext cx="1179353" cy="701410"/>
              </a:xfrm>
              <a:prstGeom prst="rect">
                <a:avLst/>
              </a:prstGeom>
              <a:blipFill>
                <a:blip r:embed="rId1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FA9EDD5F-6AE2-4C23-99CB-2DA99BE92C47}"/>
              </a:ext>
            </a:extLst>
          </p:cNvPr>
          <p:cNvCxnSpPr>
            <a:cxnSpLocks/>
          </p:cNvCxnSpPr>
          <p:nvPr/>
        </p:nvCxnSpPr>
        <p:spPr>
          <a:xfrm flipV="1">
            <a:off x="12107494" y="7146220"/>
            <a:ext cx="0" cy="83917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051735C3-ACD4-4DCF-83A6-510922799E74}"/>
              </a:ext>
            </a:extLst>
          </p:cNvPr>
          <p:cNvCxnSpPr>
            <a:cxnSpLocks/>
          </p:cNvCxnSpPr>
          <p:nvPr/>
        </p:nvCxnSpPr>
        <p:spPr>
          <a:xfrm>
            <a:off x="11147606" y="7607695"/>
            <a:ext cx="1889620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73EF5414-B48D-421C-83BC-4076B476663B}"/>
              </a:ext>
            </a:extLst>
          </p:cNvPr>
          <p:cNvCxnSpPr>
            <a:cxnSpLocks/>
          </p:cNvCxnSpPr>
          <p:nvPr/>
        </p:nvCxnSpPr>
        <p:spPr>
          <a:xfrm flipV="1">
            <a:off x="11147606" y="7142905"/>
            <a:ext cx="0" cy="44771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0CA9D969-FB8A-4695-A0DC-ED821FF8CDB3}"/>
              </a:ext>
            </a:extLst>
          </p:cNvPr>
          <p:cNvCxnSpPr>
            <a:cxnSpLocks/>
          </p:cNvCxnSpPr>
          <p:nvPr/>
        </p:nvCxnSpPr>
        <p:spPr>
          <a:xfrm flipH="1" flipV="1">
            <a:off x="13020256" y="7190366"/>
            <a:ext cx="0" cy="400253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>
            <a:extLst>
              <a:ext uri="{FF2B5EF4-FFF2-40B4-BE49-F238E27FC236}">
                <a16:creationId xmlns:a16="http://schemas.microsoft.com/office/drawing/2014/main" id="{2F51FF8B-B069-402E-B1CA-1238499AD3DB}"/>
              </a:ext>
            </a:extLst>
          </p:cNvPr>
          <p:cNvSpPr/>
          <p:nvPr/>
        </p:nvSpPr>
        <p:spPr>
          <a:xfrm>
            <a:off x="16514635" y="6271618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8D2579E3-D824-4F47-A490-7BFB6DA9C758}"/>
                  </a:ext>
                </a:extLst>
              </p:cNvPr>
              <p:cNvSpPr txBox="1"/>
              <p:nvPr/>
            </p:nvSpPr>
            <p:spPr>
              <a:xfrm>
                <a:off x="16198411" y="633353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8D2579E3-D824-4F47-A490-7BFB6DA9C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8411" y="6333530"/>
                <a:ext cx="1179353" cy="7014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矩形 60">
            <a:extLst>
              <a:ext uri="{FF2B5EF4-FFF2-40B4-BE49-F238E27FC236}">
                <a16:creationId xmlns:a16="http://schemas.microsoft.com/office/drawing/2014/main" id="{8DEA95A5-A3FD-4A4D-A36F-66A5880ACC7A}"/>
              </a:ext>
            </a:extLst>
          </p:cNvPr>
          <p:cNvSpPr/>
          <p:nvPr/>
        </p:nvSpPr>
        <p:spPr>
          <a:xfrm>
            <a:off x="15570741" y="6271618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533C18EC-F19E-4BF8-A4A2-05805206B5E4}"/>
                  </a:ext>
                </a:extLst>
              </p:cNvPr>
              <p:cNvSpPr txBox="1"/>
              <p:nvPr/>
            </p:nvSpPr>
            <p:spPr>
              <a:xfrm>
                <a:off x="15271460" y="635047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533C18EC-F19E-4BF8-A4A2-05805206B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1460" y="6350472"/>
                <a:ext cx="1179353" cy="7014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群組 77">
            <a:extLst>
              <a:ext uri="{FF2B5EF4-FFF2-40B4-BE49-F238E27FC236}">
                <a16:creationId xmlns:a16="http://schemas.microsoft.com/office/drawing/2014/main" id="{F5ADD7C3-D835-4614-A5CF-4D0DCCA92D23}"/>
              </a:ext>
            </a:extLst>
          </p:cNvPr>
          <p:cNvGrpSpPr/>
          <p:nvPr/>
        </p:nvGrpSpPr>
        <p:grpSpPr>
          <a:xfrm>
            <a:off x="14344510" y="6271618"/>
            <a:ext cx="1179353" cy="890500"/>
            <a:chOff x="7174951" y="3803115"/>
            <a:chExt cx="715161" cy="540000"/>
          </a:xfrm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7F7B1476-A728-47AE-A5C2-2AD9AD6A8E75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字方塊 63">
                  <a:extLst>
                    <a:ext uri="{FF2B5EF4-FFF2-40B4-BE49-F238E27FC236}">
                      <a16:creationId xmlns:a16="http://schemas.microsoft.com/office/drawing/2014/main" id="{C3EC488F-A4FC-422D-A82D-C0365A389B27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64" name="文字方塊 63">
                  <a:extLst>
                    <a:ext uri="{FF2B5EF4-FFF2-40B4-BE49-F238E27FC236}">
                      <a16:creationId xmlns:a16="http://schemas.microsoft.com/office/drawing/2014/main" id="{C3EC488F-A4FC-422D-A82D-C0365A389B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17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753FAE27-7907-472D-9C21-B2D83A55BB52}"/>
              </a:ext>
            </a:extLst>
          </p:cNvPr>
          <p:cNvCxnSpPr>
            <a:cxnSpLocks/>
          </p:cNvCxnSpPr>
          <p:nvPr/>
        </p:nvCxnSpPr>
        <p:spPr>
          <a:xfrm flipV="1">
            <a:off x="15822370" y="7168627"/>
            <a:ext cx="0" cy="83917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D697AD04-AB6E-4940-B38B-0D50BD8F1DB9}"/>
              </a:ext>
            </a:extLst>
          </p:cNvPr>
          <p:cNvCxnSpPr>
            <a:cxnSpLocks/>
          </p:cNvCxnSpPr>
          <p:nvPr/>
        </p:nvCxnSpPr>
        <p:spPr>
          <a:xfrm>
            <a:off x="14862482" y="7630102"/>
            <a:ext cx="1889620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AA3ED7E9-E9CC-4BFA-90F5-A7B46C32E877}"/>
              </a:ext>
            </a:extLst>
          </p:cNvPr>
          <p:cNvCxnSpPr>
            <a:cxnSpLocks/>
          </p:cNvCxnSpPr>
          <p:nvPr/>
        </p:nvCxnSpPr>
        <p:spPr>
          <a:xfrm flipV="1">
            <a:off x="14862482" y="7165312"/>
            <a:ext cx="0" cy="44771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FDFDB914-AC67-447D-BD0F-78EF74B71948}"/>
              </a:ext>
            </a:extLst>
          </p:cNvPr>
          <p:cNvCxnSpPr>
            <a:cxnSpLocks/>
          </p:cNvCxnSpPr>
          <p:nvPr/>
        </p:nvCxnSpPr>
        <p:spPr>
          <a:xfrm flipV="1">
            <a:off x="16752101" y="7165312"/>
            <a:ext cx="0" cy="44771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299201A6-C7CC-4F23-995E-F497C9095F7C}"/>
                  </a:ext>
                </a:extLst>
              </p:cNvPr>
              <p:cNvSpPr txBox="1"/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299201A6-C7CC-4F23-995E-F497C9095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4616" y="8181007"/>
                <a:ext cx="1179353" cy="7014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136E4718-A150-4CF9-AC1D-EF6A13EB9578}"/>
                  </a:ext>
                </a:extLst>
              </p:cNvPr>
              <p:cNvSpPr txBox="1"/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136E4718-A150-4CF9-AC1D-EF6A13EB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8035" y="8162747"/>
                <a:ext cx="1179353" cy="7014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4AD374FC-9D89-45DE-9B31-8D373F109DAC}"/>
                  </a:ext>
                </a:extLst>
              </p:cNvPr>
              <p:cNvSpPr txBox="1"/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71" name="文字方塊 70">
                <a:extLst>
                  <a:ext uri="{FF2B5EF4-FFF2-40B4-BE49-F238E27FC236}">
                    <a16:creationId xmlns:a16="http://schemas.microsoft.com/office/drawing/2014/main" id="{4AD374FC-9D89-45DE-9B31-8D373F109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863" y="8162747"/>
                <a:ext cx="1179353" cy="7014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A7A88752-A919-4950-B251-B731AC0372B5}"/>
                  </a:ext>
                </a:extLst>
              </p:cNvPr>
              <p:cNvSpPr txBox="1"/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A7A88752-A919-4950-B251-B731AC037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358" y="8150435"/>
                <a:ext cx="1179353" cy="7014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E44D86F6-FF22-4EAD-A0C2-1BAADE8983EA}"/>
                  </a:ext>
                </a:extLst>
              </p:cNvPr>
              <p:cNvSpPr txBox="1"/>
              <p:nvPr/>
            </p:nvSpPr>
            <p:spPr>
              <a:xfrm>
                <a:off x="3175362" y="2606819"/>
                <a:ext cx="2456506" cy="62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E44D86F6-FF22-4EAD-A0C2-1BAADE89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362" y="2606819"/>
                <a:ext cx="2456506" cy="629018"/>
              </a:xfrm>
              <a:prstGeom prst="rect">
                <a:avLst/>
              </a:prstGeom>
              <a:blipFill>
                <a:blip r:embed="rId22"/>
                <a:stretch>
                  <a:fillRect l="-4639" r="-1031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BC2FB289-726F-4B3D-8A2A-D10E6B4FEA6D}"/>
                  </a:ext>
                </a:extLst>
              </p:cNvPr>
              <p:cNvSpPr txBox="1"/>
              <p:nvPr/>
            </p:nvSpPr>
            <p:spPr>
              <a:xfrm>
                <a:off x="3175279" y="3604729"/>
                <a:ext cx="2475165" cy="62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BC2FB289-726F-4B3D-8A2A-D10E6B4FE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279" y="3604729"/>
                <a:ext cx="2475165" cy="629018"/>
              </a:xfrm>
              <a:prstGeom prst="rect">
                <a:avLst/>
              </a:prstGeom>
              <a:blipFill>
                <a:blip r:embed="rId23"/>
                <a:stretch>
                  <a:fillRect l="-4615" r="-1026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81735BE0-0334-4F31-9B55-E610F8E599C3}"/>
                  </a:ext>
                </a:extLst>
              </p:cNvPr>
              <p:cNvSpPr txBox="1"/>
              <p:nvPr/>
            </p:nvSpPr>
            <p:spPr>
              <a:xfrm>
                <a:off x="3192938" y="4567962"/>
                <a:ext cx="2459456" cy="62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81735BE0-0334-4F31-9B55-E610F8E59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938" y="4567962"/>
                <a:ext cx="2459456" cy="629018"/>
              </a:xfrm>
              <a:prstGeom prst="rect">
                <a:avLst/>
              </a:prstGeom>
              <a:blipFill>
                <a:blip r:embed="rId24"/>
                <a:stretch>
                  <a:fillRect l="-2062" r="-1546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群組 78">
            <a:extLst>
              <a:ext uri="{FF2B5EF4-FFF2-40B4-BE49-F238E27FC236}">
                <a16:creationId xmlns:a16="http://schemas.microsoft.com/office/drawing/2014/main" id="{3E7C8B86-08F5-43DD-B8D5-38DBFF76493D}"/>
              </a:ext>
            </a:extLst>
          </p:cNvPr>
          <p:cNvGrpSpPr/>
          <p:nvPr/>
        </p:nvGrpSpPr>
        <p:grpSpPr>
          <a:xfrm>
            <a:off x="8225861" y="347679"/>
            <a:ext cx="1179353" cy="890500"/>
            <a:chOff x="7174951" y="3803115"/>
            <a:chExt cx="715161" cy="540000"/>
          </a:xfrm>
        </p:grpSpPr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8099B144-36C0-4C06-9E1A-5738BC8AADF3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文字方塊 80">
                  <a:extLst>
                    <a:ext uri="{FF2B5EF4-FFF2-40B4-BE49-F238E27FC236}">
                      <a16:creationId xmlns:a16="http://schemas.microsoft.com/office/drawing/2014/main" id="{A7781FBF-8F7A-4DBC-8ED6-DA6AD69B6DD8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1" name="文字方塊 80">
                  <a:extLst>
                    <a:ext uri="{FF2B5EF4-FFF2-40B4-BE49-F238E27FC236}">
                      <a16:creationId xmlns:a16="http://schemas.microsoft.com/office/drawing/2014/main" id="{A7781FBF-8F7A-4DBC-8ED6-DA6AD69B6D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25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2A2687C5-B416-4B18-A2A6-1364A2960F06}"/>
              </a:ext>
            </a:extLst>
          </p:cNvPr>
          <p:cNvGrpSpPr/>
          <p:nvPr/>
        </p:nvGrpSpPr>
        <p:grpSpPr>
          <a:xfrm>
            <a:off x="8792849" y="347679"/>
            <a:ext cx="1179353" cy="890500"/>
            <a:chOff x="7174951" y="3803115"/>
            <a:chExt cx="715161" cy="540000"/>
          </a:xfrm>
        </p:grpSpPr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90661A75-5372-4698-B0D6-1DE81FB63646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文字方塊 83">
                  <a:extLst>
                    <a:ext uri="{FF2B5EF4-FFF2-40B4-BE49-F238E27FC236}">
                      <a16:creationId xmlns:a16="http://schemas.microsoft.com/office/drawing/2014/main" id="{A4521AC1-E903-4E56-B4D7-F386DD34A721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4" name="文字方塊 83">
                  <a:extLst>
                    <a:ext uri="{FF2B5EF4-FFF2-40B4-BE49-F238E27FC236}">
                      <a16:creationId xmlns:a16="http://schemas.microsoft.com/office/drawing/2014/main" id="{A4521AC1-E903-4E56-B4D7-F386DD34A7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26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66C70ACF-4C1F-4B26-AA59-345143A1C5E6}"/>
              </a:ext>
            </a:extLst>
          </p:cNvPr>
          <p:cNvGrpSpPr/>
          <p:nvPr/>
        </p:nvGrpSpPr>
        <p:grpSpPr>
          <a:xfrm>
            <a:off x="9359837" y="347679"/>
            <a:ext cx="1179353" cy="890500"/>
            <a:chOff x="7174951" y="3803115"/>
            <a:chExt cx="715161" cy="540000"/>
          </a:xfrm>
        </p:grpSpPr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14DFF131-B5D4-44CC-A2AA-9651990971E1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文字方塊 86">
                  <a:extLst>
                    <a:ext uri="{FF2B5EF4-FFF2-40B4-BE49-F238E27FC236}">
                      <a16:creationId xmlns:a16="http://schemas.microsoft.com/office/drawing/2014/main" id="{78324DEE-4099-4EBA-A142-E146462A7AAC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7" name="文字方塊 86">
                  <a:extLst>
                    <a:ext uri="{FF2B5EF4-FFF2-40B4-BE49-F238E27FC236}">
                      <a16:creationId xmlns:a16="http://schemas.microsoft.com/office/drawing/2014/main" id="{78324DEE-4099-4EBA-A142-E146462A7A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27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FFA48CB8-413C-4827-A8A6-2AEC25BFAFA5}"/>
              </a:ext>
            </a:extLst>
          </p:cNvPr>
          <p:cNvGrpSpPr/>
          <p:nvPr/>
        </p:nvGrpSpPr>
        <p:grpSpPr>
          <a:xfrm>
            <a:off x="9926824" y="359011"/>
            <a:ext cx="1179353" cy="890500"/>
            <a:chOff x="7174951" y="3803115"/>
            <a:chExt cx="715161" cy="540000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965EA6AF-281F-452E-B80C-B833DD37ABD0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FC59C7E7-99CA-4D3A-8AC1-52044D7AF8AA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0" name="文字方塊 89">
                  <a:extLst>
                    <a:ext uri="{FF2B5EF4-FFF2-40B4-BE49-F238E27FC236}">
                      <a16:creationId xmlns:a16="http://schemas.microsoft.com/office/drawing/2014/main" id="{FC59C7E7-99CA-4D3A-8AC1-52044D7AF8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28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E5AAAC7D-5867-46D2-8F43-CDF96B44C03F}"/>
              </a:ext>
            </a:extLst>
          </p:cNvPr>
          <p:cNvSpPr txBox="1"/>
          <p:nvPr/>
        </p:nvSpPr>
        <p:spPr>
          <a:xfrm>
            <a:off x="10849961" y="452557"/>
            <a:ext cx="574537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17" b="1" dirty="0"/>
              <a:t>=</a:t>
            </a:r>
            <a:endParaRPr lang="zh-TW" altLang="en-US" sz="4617" b="1" dirty="0"/>
          </a:p>
        </p:txBody>
      </p:sp>
      <p:grpSp>
        <p:nvGrpSpPr>
          <p:cNvPr id="94" name="群組 93">
            <a:extLst>
              <a:ext uri="{FF2B5EF4-FFF2-40B4-BE49-F238E27FC236}">
                <a16:creationId xmlns:a16="http://schemas.microsoft.com/office/drawing/2014/main" id="{2F94A9BB-757D-49B5-A390-1134BF3D7881}"/>
              </a:ext>
            </a:extLst>
          </p:cNvPr>
          <p:cNvGrpSpPr/>
          <p:nvPr/>
        </p:nvGrpSpPr>
        <p:grpSpPr>
          <a:xfrm>
            <a:off x="11576837" y="312495"/>
            <a:ext cx="1054156" cy="841174"/>
            <a:chOff x="5091792" y="1543557"/>
            <a:chExt cx="639241" cy="510089"/>
          </a:xfrm>
        </p:grpSpPr>
        <p:sp>
          <p:nvSpPr>
            <p:cNvPr id="92" name="文字方塊 91">
              <a:extLst>
                <a:ext uri="{FF2B5EF4-FFF2-40B4-BE49-F238E27FC236}">
                  <a16:creationId xmlns:a16="http://schemas.microsoft.com/office/drawing/2014/main" id="{49D1F759-73B5-44A2-B25F-0D8CAB40C051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3329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文字方塊 92">
                  <a:extLst>
                    <a:ext uri="{FF2B5EF4-FFF2-40B4-BE49-F238E27FC236}">
                      <a16:creationId xmlns:a16="http://schemas.microsoft.com/office/drawing/2014/main" id="{9A07F579-82D4-48F9-A50F-7CE81F761110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35567" cy="369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93" name="文字方塊 92">
                  <a:extLst>
                    <a:ext uri="{FF2B5EF4-FFF2-40B4-BE49-F238E27FC236}">
                      <a16:creationId xmlns:a16="http://schemas.microsoft.com/office/drawing/2014/main" id="{9A07F579-82D4-48F9-A50F-7CE81F7611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35567" cy="369345"/>
                </a:xfrm>
                <a:prstGeom prst="rect">
                  <a:avLst/>
                </a:prstGeom>
                <a:blipFill>
                  <a:blip r:embed="rId29"/>
                  <a:stretch>
                    <a:fillRect l="-12676" r="-4225" b="-61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6" name="矩形 95">
            <a:extLst>
              <a:ext uri="{FF2B5EF4-FFF2-40B4-BE49-F238E27FC236}">
                <a16:creationId xmlns:a16="http://schemas.microsoft.com/office/drawing/2014/main" id="{B0410CF2-CBD9-4ACC-9D25-2D345E4D5793}"/>
              </a:ext>
            </a:extLst>
          </p:cNvPr>
          <p:cNvSpPr/>
          <p:nvPr/>
        </p:nvSpPr>
        <p:spPr>
          <a:xfrm>
            <a:off x="12812782" y="379261"/>
            <a:ext cx="474933" cy="890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字方塊 96">
                <a:extLst>
                  <a:ext uri="{FF2B5EF4-FFF2-40B4-BE49-F238E27FC236}">
                    <a16:creationId xmlns:a16="http://schemas.microsoft.com/office/drawing/2014/main" id="{B1DADBF8-68D8-4058-A55C-ED85475A45BB}"/>
                  </a:ext>
                </a:extLst>
              </p:cNvPr>
              <p:cNvSpPr txBox="1"/>
              <p:nvPr/>
            </p:nvSpPr>
            <p:spPr>
              <a:xfrm>
                <a:off x="12536648" y="445516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97" name="文字方塊 96">
                <a:extLst>
                  <a:ext uri="{FF2B5EF4-FFF2-40B4-BE49-F238E27FC236}">
                    <a16:creationId xmlns:a16="http://schemas.microsoft.com/office/drawing/2014/main" id="{B1DADBF8-68D8-4058-A55C-ED85475A4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6648" y="445516"/>
                <a:ext cx="1179353" cy="70141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矩形 98">
            <a:extLst>
              <a:ext uri="{FF2B5EF4-FFF2-40B4-BE49-F238E27FC236}">
                <a16:creationId xmlns:a16="http://schemas.microsoft.com/office/drawing/2014/main" id="{B6623BD2-F355-47E1-B339-925E680CEFEF}"/>
              </a:ext>
            </a:extLst>
          </p:cNvPr>
          <p:cNvSpPr/>
          <p:nvPr/>
        </p:nvSpPr>
        <p:spPr>
          <a:xfrm>
            <a:off x="13379770" y="379261"/>
            <a:ext cx="474933" cy="890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文字方塊 99">
                <a:extLst>
                  <a:ext uri="{FF2B5EF4-FFF2-40B4-BE49-F238E27FC236}">
                    <a16:creationId xmlns:a16="http://schemas.microsoft.com/office/drawing/2014/main" id="{1C285146-A5EF-41B2-94AA-B6E8B0C8AB00}"/>
                  </a:ext>
                </a:extLst>
              </p:cNvPr>
              <p:cNvSpPr txBox="1"/>
              <p:nvPr/>
            </p:nvSpPr>
            <p:spPr>
              <a:xfrm>
                <a:off x="13080488" y="44551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00" name="文字方塊 99">
                <a:extLst>
                  <a:ext uri="{FF2B5EF4-FFF2-40B4-BE49-F238E27FC236}">
                    <a16:creationId xmlns:a16="http://schemas.microsoft.com/office/drawing/2014/main" id="{1C285146-A5EF-41B2-94AA-B6E8B0C8A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0488" y="445517"/>
                <a:ext cx="1179353" cy="70141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矩形 101">
            <a:extLst>
              <a:ext uri="{FF2B5EF4-FFF2-40B4-BE49-F238E27FC236}">
                <a16:creationId xmlns:a16="http://schemas.microsoft.com/office/drawing/2014/main" id="{BEF6AB99-CF95-4006-8C5B-6A892D59B560}"/>
              </a:ext>
            </a:extLst>
          </p:cNvPr>
          <p:cNvSpPr/>
          <p:nvPr/>
        </p:nvSpPr>
        <p:spPr>
          <a:xfrm>
            <a:off x="13946757" y="379261"/>
            <a:ext cx="474933" cy="890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文字方塊 102">
                <a:extLst>
                  <a:ext uri="{FF2B5EF4-FFF2-40B4-BE49-F238E27FC236}">
                    <a16:creationId xmlns:a16="http://schemas.microsoft.com/office/drawing/2014/main" id="{474E5FE8-5F2C-44E0-BE54-D1CEEDE561A5}"/>
                  </a:ext>
                </a:extLst>
              </p:cNvPr>
              <p:cNvSpPr txBox="1"/>
              <p:nvPr/>
            </p:nvSpPr>
            <p:spPr>
              <a:xfrm>
                <a:off x="13647476" y="44551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03" name="文字方塊 102">
                <a:extLst>
                  <a:ext uri="{FF2B5EF4-FFF2-40B4-BE49-F238E27FC236}">
                    <a16:creationId xmlns:a16="http://schemas.microsoft.com/office/drawing/2014/main" id="{474E5FE8-5F2C-44E0-BE54-D1CEEDE56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7476" y="445517"/>
                <a:ext cx="1179353" cy="70141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矩形 104">
            <a:extLst>
              <a:ext uri="{FF2B5EF4-FFF2-40B4-BE49-F238E27FC236}">
                <a16:creationId xmlns:a16="http://schemas.microsoft.com/office/drawing/2014/main" id="{3A0F0C7C-6ABF-4C5A-BF6C-5C64492C3708}"/>
              </a:ext>
            </a:extLst>
          </p:cNvPr>
          <p:cNvSpPr/>
          <p:nvPr/>
        </p:nvSpPr>
        <p:spPr>
          <a:xfrm>
            <a:off x="14513744" y="390593"/>
            <a:ext cx="474933" cy="890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字方塊 105">
                <a:extLst>
                  <a:ext uri="{FF2B5EF4-FFF2-40B4-BE49-F238E27FC236}">
                    <a16:creationId xmlns:a16="http://schemas.microsoft.com/office/drawing/2014/main" id="{76644354-9D7D-4C3E-B80F-59EFDBB8AEBA}"/>
                  </a:ext>
                </a:extLst>
              </p:cNvPr>
              <p:cNvSpPr txBox="1"/>
              <p:nvPr/>
            </p:nvSpPr>
            <p:spPr>
              <a:xfrm>
                <a:off x="14214462" y="45685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06" name="文字方塊 105">
                <a:extLst>
                  <a:ext uri="{FF2B5EF4-FFF2-40B4-BE49-F238E27FC236}">
                    <a16:creationId xmlns:a16="http://schemas.microsoft.com/office/drawing/2014/main" id="{76644354-9D7D-4C3E-B80F-59EFDBB8A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4462" y="456850"/>
                <a:ext cx="1179353" cy="70141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矩形 106">
            <a:extLst>
              <a:ext uri="{FF2B5EF4-FFF2-40B4-BE49-F238E27FC236}">
                <a16:creationId xmlns:a16="http://schemas.microsoft.com/office/drawing/2014/main" id="{F7F38807-7D8F-4B32-8564-1957A0A4CF72}"/>
              </a:ext>
            </a:extLst>
          </p:cNvPr>
          <p:cNvSpPr/>
          <p:nvPr/>
        </p:nvSpPr>
        <p:spPr>
          <a:xfrm>
            <a:off x="8532476" y="2295280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BE20ACF6-F85C-4DC6-A798-598B7EA1EE48}"/>
              </a:ext>
            </a:extLst>
          </p:cNvPr>
          <p:cNvSpPr/>
          <p:nvPr/>
        </p:nvSpPr>
        <p:spPr>
          <a:xfrm>
            <a:off x="9099464" y="2295280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43605474-17ED-44E7-9102-E78439C33796}"/>
              </a:ext>
            </a:extLst>
          </p:cNvPr>
          <p:cNvSpPr/>
          <p:nvPr/>
        </p:nvSpPr>
        <p:spPr>
          <a:xfrm>
            <a:off x="9666452" y="2295280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074552CD-0CF1-416F-84E7-C70F5B2C6F17}"/>
              </a:ext>
            </a:extLst>
          </p:cNvPr>
          <p:cNvSpPr/>
          <p:nvPr/>
        </p:nvSpPr>
        <p:spPr>
          <a:xfrm>
            <a:off x="10233438" y="2306613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6EF90768-B516-40E1-85B4-B0D6B1D5E3C0}"/>
              </a:ext>
            </a:extLst>
          </p:cNvPr>
          <p:cNvSpPr/>
          <p:nvPr/>
        </p:nvSpPr>
        <p:spPr>
          <a:xfrm>
            <a:off x="8554770" y="4239311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EDDFF4C3-538A-47FC-8E28-27A959C2F5A3}"/>
              </a:ext>
            </a:extLst>
          </p:cNvPr>
          <p:cNvSpPr/>
          <p:nvPr/>
        </p:nvSpPr>
        <p:spPr>
          <a:xfrm>
            <a:off x="9121758" y="4239311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47EA14C9-D731-4925-9B34-6E3505CA7038}"/>
              </a:ext>
            </a:extLst>
          </p:cNvPr>
          <p:cNvSpPr/>
          <p:nvPr/>
        </p:nvSpPr>
        <p:spPr>
          <a:xfrm>
            <a:off x="9688746" y="4239311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A7DC86CD-9D1F-41D3-ABC1-172069D07601}"/>
              </a:ext>
            </a:extLst>
          </p:cNvPr>
          <p:cNvSpPr/>
          <p:nvPr/>
        </p:nvSpPr>
        <p:spPr>
          <a:xfrm>
            <a:off x="10255732" y="4250643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48EDE54E-4FC3-4722-9FFF-AB971AFB49A0}"/>
              </a:ext>
            </a:extLst>
          </p:cNvPr>
          <p:cNvSpPr txBox="1"/>
          <p:nvPr/>
        </p:nvSpPr>
        <p:spPr>
          <a:xfrm>
            <a:off x="10854206" y="2439548"/>
            <a:ext cx="574537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17" b="1" dirty="0"/>
              <a:t>=</a:t>
            </a:r>
            <a:endParaRPr lang="zh-TW" altLang="en-US" sz="4617" b="1" dirty="0"/>
          </a:p>
        </p:txBody>
      </p: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3269D35C-FCCF-43F7-A2DC-C4B20147F03E}"/>
              </a:ext>
            </a:extLst>
          </p:cNvPr>
          <p:cNvGrpSpPr/>
          <p:nvPr/>
        </p:nvGrpSpPr>
        <p:grpSpPr>
          <a:xfrm>
            <a:off x="11596779" y="2260970"/>
            <a:ext cx="1054156" cy="852268"/>
            <a:chOff x="5091792" y="1543557"/>
            <a:chExt cx="639241" cy="516816"/>
          </a:xfrm>
        </p:grpSpPr>
        <p:sp>
          <p:nvSpPr>
            <p:cNvPr id="117" name="文字方塊 116">
              <a:extLst>
                <a:ext uri="{FF2B5EF4-FFF2-40B4-BE49-F238E27FC236}">
                  <a16:creationId xmlns:a16="http://schemas.microsoft.com/office/drawing/2014/main" id="{B4938D8C-FE80-4657-B86B-A7CA92902CED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3329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文字方塊 117">
                  <a:extLst>
                    <a:ext uri="{FF2B5EF4-FFF2-40B4-BE49-F238E27FC236}">
                      <a16:creationId xmlns:a16="http://schemas.microsoft.com/office/drawing/2014/main" id="{D84F6214-9419-41C7-BA1D-1307291233C3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37279" cy="376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18" name="文字方塊 117">
                  <a:extLst>
                    <a:ext uri="{FF2B5EF4-FFF2-40B4-BE49-F238E27FC236}">
                      <a16:creationId xmlns:a16="http://schemas.microsoft.com/office/drawing/2014/main" id="{D84F6214-9419-41C7-BA1D-1307291233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37279" cy="376072"/>
                </a:xfrm>
                <a:prstGeom prst="rect">
                  <a:avLst/>
                </a:prstGeom>
                <a:blipFill>
                  <a:blip r:embed="rId34"/>
                  <a:stretch>
                    <a:fillRect l="-11268" t="-2000" r="-4225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17B05170-F180-47F8-936D-A1F99653BEBB}"/>
              </a:ext>
            </a:extLst>
          </p:cNvPr>
          <p:cNvSpPr txBox="1"/>
          <p:nvPr/>
        </p:nvSpPr>
        <p:spPr>
          <a:xfrm>
            <a:off x="10878286" y="4352982"/>
            <a:ext cx="574537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17" b="1" dirty="0"/>
              <a:t>=</a:t>
            </a:r>
            <a:endParaRPr lang="zh-TW" altLang="en-US" sz="4617" b="1" dirty="0"/>
          </a:p>
        </p:txBody>
      </p: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854AD9D9-AC02-49A8-8949-B431747230F4}"/>
              </a:ext>
            </a:extLst>
          </p:cNvPr>
          <p:cNvGrpSpPr/>
          <p:nvPr/>
        </p:nvGrpSpPr>
        <p:grpSpPr>
          <a:xfrm>
            <a:off x="11620857" y="4174405"/>
            <a:ext cx="1054156" cy="841174"/>
            <a:chOff x="5091792" y="1543557"/>
            <a:chExt cx="639241" cy="510089"/>
          </a:xfrm>
        </p:grpSpPr>
        <p:sp>
          <p:nvSpPr>
            <p:cNvPr id="121" name="文字方塊 120">
              <a:extLst>
                <a:ext uri="{FF2B5EF4-FFF2-40B4-BE49-F238E27FC236}">
                  <a16:creationId xmlns:a16="http://schemas.microsoft.com/office/drawing/2014/main" id="{91313D57-C8D7-4B60-9681-5B46CABD0D1A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3329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文字方塊 121">
                  <a:extLst>
                    <a:ext uri="{FF2B5EF4-FFF2-40B4-BE49-F238E27FC236}">
                      <a16:creationId xmlns:a16="http://schemas.microsoft.com/office/drawing/2014/main" id="{4B9D82B1-44B2-4B82-81D5-9ABE0C974AF3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27675" cy="369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22" name="文字方塊 121">
                  <a:extLst>
                    <a:ext uri="{FF2B5EF4-FFF2-40B4-BE49-F238E27FC236}">
                      <a16:creationId xmlns:a16="http://schemas.microsoft.com/office/drawing/2014/main" id="{4B9D82B1-44B2-4B82-81D5-9ABE0C974A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27675" cy="369345"/>
                </a:xfrm>
                <a:prstGeom prst="rect">
                  <a:avLst/>
                </a:prstGeom>
                <a:blipFill>
                  <a:blip r:embed="rId35"/>
                  <a:stretch>
                    <a:fillRect l="-11429" r="-1429" b="-4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A318E0D5-7FE6-42ED-8A98-1747027D75BC}"/>
              </a:ext>
            </a:extLst>
          </p:cNvPr>
          <p:cNvGrpSpPr/>
          <p:nvPr/>
        </p:nvGrpSpPr>
        <p:grpSpPr>
          <a:xfrm>
            <a:off x="12542195" y="2297064"/>
            <a:ext cx="2857168" cy="901832"/>
            <a:chOff x="6336961" y="1989986"/>
            <a:chExt cx="1732589" cy="546872"/>
          </a:xfrm>
        </p:grpSpPr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B02F9543-B37D-4AA3-A1AF-5AA31E520287}"/>
                </a:ext>
              </a:extLst>
            </p:cNvPr>
            <p:cNvSpPr/>
            <p:nvPr/>
          </p:nvSpPr>
          <p:spPr>
            <a:xfrm>
              <a:off x="6504409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文字方塊 125">
                  <a:extLst>
                    <a:ext uri="{FF2B5EF4-FFF2-40B4-BE49-F238E27FC236}">
                      <a16:creationId xmlns:a16="http://schemas.microsoft.com/office/drawing/2014/main" id="{4F2E0F2A-29EE-43C5-9737-58E9DCE6630D}"/>
                    </a:ext>
                  </a:extLst>
                </p:cNvPr>
                <p:cNvSpPr txBox="1"/>
                <p:nvPr/>
              </p:nvSpPr>
              <p:spPr>
                <a:xfrm>
                  <a:off x="6336961" y="2030163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26" name="文字方塊 125">
                  <a:extLst>
                    <a:ext uri="{FF2B5EF4-FFF2-40B4-BE49-F238E27FC236}">
                      <a16:creationId xmlns:a16="http://schemas.microsoft.com/office/drawing/2014/main" id="{4F2E0F2A-29EE-43C5-9737-58E9DCE663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6961" y="2030163"/>
                  <a:ext cx="715161" cy="425336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7D7F20B5-F21D-43B4-B486-EABC5C783E9A}"/>
                </a:ext>
              </a:extLst>
            </p:cNvPr>
            <p:cNvSpPr/>
            <p:nvPr/>
          </p:nvSpPr>
          <p:spPr>
            <a:xfrm>
              <a:off x="6848231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文字方塊 127">
                  <a:extLst>
                    <a:ext uri="{FF2B5EF4-FFF2-40B4-BE49-F238E27FC236}">
                      <a16:creationId xmlns:a16="http://schemas.microsoft.com/office/drawing/2014/main" id="{BF9009BE-BFD7-4D14-9432-4A97CA64501E}"/>
                    </a:ext>
                  </a:extLst>
                </p:cNvPr>
                <p:cNvSpPr txBox="1"/>
                <p:nvPr/>
              </p:nvSpPr>
              <p:spPr>
                <a:xfrm>
                  <a:off x="6666746" y="2030164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28" name="文字方塊 127">
                  <a:extLst>
                    <a:ext uri="{FF2B5EF4-FFF2-40B4-BE49-F238E27FC236}">
                      <a16:creationId xmlns:a16="http://schemas.microsoft.com/office/drawing/2014/main" id="{BF9009BE-BFD7-4D14-9432-4A97CA6450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6" y="2030164"/>
                  <a:ext cx="715161" cy="425336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076D2048-5511-48BF-996E-0E8D3C0FD19E}"/>
                </a:ext>
              </a:extLst>
            </p:cNvPr>
            <p:cNvSpPr/>
            <p:nvPr/>
          </p:nvSpPr>
          <p:spPr>
            <a:xfrm>
              <a:off x="7192053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文字方塊 129">
                  <a:extLst>
                    <a:ext uri="{FF2B5EF4-FFF2-40B4-BE49-F238E27FC236}">
                      <a16:creationId xmlns:a16="http://schemas.microsoft.com/office/drawing/2014/main" id="{56AC6304-868D-42CD-819A-A55A1F705D2B}"/>
                    </a:ext>
                  </a:extLst>
                </p:cNvPr>
                <p:cNvSpPr txBox="1"/>
                <p:nvPr/>
              </p:nvSpPr>
              <p:spPr>
                <a:xfrm>
                  <a:off x="7010568" y="2030164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30" name="文字方塊 129">
                  <a:extLst>
                    <a:ext uri="{FF2B5EF4-FFF2-40B4-BE49-F238E27FC236}">
                      <a16:creationId xmlns:a16="http://schemas.microsoft.com/office/drawing/2014/main" id="{56AC6304-868D-42CD-819A-A55A1F705D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568" y="2030164"/>
                  <a:ext cx="715161" cy="425336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37F64DAA-3437-44EE-8973-9F421E6C8857}"/>
                </a:ext>
              </a:extLst>
            </p:cNvPr>
            <p:cNvSpPr/>
            <p:nvPr/>
          </p:nvSpPr>
          <p:spPr>
            <a:xfrm>
              <a:off x="7535874" y="1996858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文字方塊 131">
                  <a:extLst>
                    <a:ext uri="{FF2B5EF4-FFF2-40B4-BE49-F238E27FC236}">
                      <a16:creationId xmlns:a16="http://schemas.microsoft.com/office/drawing/2014/main" id="{19B08353-8E95-4DDA-9723-9BE60D61E612}"/>
                    </a:ext>
                  </a:extLst>
                </p:cNvPr>
                <p:cNvSpPr txBox="1"/>
                <p:nvPr/>
              </p:nvSpPr>
              <p:spPr>
                <a:xfrm>
                  <a:off x="7354389" y="203703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32" name="文字方塊 131">
                  <a:extLst>
                    <a:ext uri="{FF2B5EF4-FFF2-40B4-BE49-F238E27FC236}">
                      <a16:creationId xmlns:a16="http://schemas.microsoft.com/office/drawing/2014/main" id="{19B08353-8E95-4DDA-9723-9BE60D61E6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4389" y="2037036"/>
                  <a:ext cx="715161" cy="425336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3" name="群組 132">
            <a:extLst>
              <a:ext uri="{FF2B5EF4-FFF2-40B4-BE49-F238E27FC236}">
                <a16:creationId xmlns:a16="http://schemas.microsoft.com/office/drawing/2014/main" id="{87BC4C13-1829-4B2E-BF23-6E293FD2412C}"/>
              </a:ext>
            </a:extLst>
          </p:cNvPr>
          <p:cNvGrpSpPr/>
          <p:nvPr/>
        </p:nvGrpSpPr>
        <p:grpSpPr>
          <a:xfrm>
            <a:off x="12566275" y="4193400"/>
            <a:ext cx="2857168" cy="901832"/>
            <a:chOff x="6336961" y="1989986"/>
            <a:chExt cx="1732589" cy="546872"/>
          </a:xfrm>
        </p:grpSpPr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2342BF4F-D80D-4B2B-9CD4-40543BD52A4B}"/>
                </a:ext>
              </a:extLst>
            </p:cNvPr>
            <p:cNvSpPr/>
            <p:nvPr/>
          </p:nvSpPr>
          <p:spPr>
            <a:xfrm>
              <a:off x="6504409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文字方塊 134">
                  <a:extLst>
                    <a:ext uri="{FF2B5EF4-FFF2-40B4-BE49-F238E27FC236}">
                      <a16:creationId xmlns:a16="http://schemas.microsoft.com/office/drawing/2014/main" id="{61CD09E4-2D73-4E5F-A836-9CAB4C3D7DE1}"/>
                    </a:ext>
                  </a:extLst>
                </p:cNvPr>
                <p:cNvSpPr txBox="1"/>
                <p:nvPr/>
              </p:nvSpPr>
              <p:spPr>
                <a:xfrm>
                  <a:off x="6336961" y="2030163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35" name="文字方塊 134">
                  <a:extLst>
                    <a:ext uri="{FF2B5EF4-FFF2-40B4-BE49-F238E27FC236}">
                      <a16:creationId xmlns:a16="http://schemas.microsoft.com/office/drawing/2014/main" id="{61CD09E4-2D73-4E5F-A836-9CAB4C3D7D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6961" y="2030163"/>
                  <a:ext cx="715161" cy="425336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55D36200-A69B-4B47-8C90-B91E85647217}"/>
                </a:ext>
              </a:extLst>
            </p:cNvPr>
            <p:cNvSpPr/>
            <p:nvPr/>
          </p:nvSpPr>
          <p:spPr>
            <a:xfrm>
              <a:off x="6848231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文字方塊 136">
                  <a:extLst>
                    <a:ext uri="{FF2B5EF4-FFF2-40B4-BE49-F238E27FC236}">
                      <a16:creationId xmlns:a16="http://schemas.microsoft.com/office/drawing/2014/main" id="{8CEC3B84-65C5-421A-917F-B37075B4914C}"/>
                    </a:ext>
                  </a:extLst>
                </p:cNvPr>
                <p:cNvSpPr txBox="1"/>
                <p:nvPr/>
              </p:nvSpPr>
              <p:spPr>
                <a:xfrm>
                  <a:off x="6666746" y="2030164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37" name="文字方塊 136">
                  <a:extLst>
                    <a:ext uri="{FF2B5EF4-FFF2-40B4-BE49-F238E27FC236}">
                      <a16:creationId xmlns:a16="http://schemas.microsoft.com/office/drawing/2014/main" id="{8CEC3B84-65C5-421A-917F-B37075B491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746" y="2030164"/>
                  <a:ext cx="715161" cy="425336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474E59DD-0CDB-480F-A777-5A4DDBF227B7}"/>
                </a:ext>
              </a:extLst>
            </p:cNvPr>
            <p:cNvSpPr/>
            <p:nvPr/>
          </p:nvSpPr>
          <p:spPr>
            <a:xfrm>
              <a:off x="7192053" y="1989986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文字方塊 138">
                  <a:extLst>
                    <a:ext uri="{FF2B5EF4-FFF2-40B4-BE49-F238E27FC236}">
                      <a16:creationId xmlns:a16="http://schemas.microsoft.com/office/drawing/2014/main" id="{6AB455D0-01D5-4CD6-8A8B-5CE2F4F5FF56}"/>
                    </a:ext>
                  </a:extLst>
                </p:cNvPr>
                <p:cNvSpPr txBox="1"/>
                <p:nvPr/>
              </p:nvSpPr>
              <p:spPr>
                <a:xfrm>
                  <a:off x="7010568" y="2030164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39" name="文字方塊 138">
                  <a:extLst>
                    <a:ext uri="{FF2B5EF4-FFF2-40B4-BE49-F238E27FC236}">
                      <a16:creationId xmlns:a16="http://schemas.microsoft.com/office/drawing/2014/main" id="{6AB455D0-01D5-4CD6-8A8B-5CE2F4F5FF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568" y="2030164"/>
                  <a:ext cx="715161" cy="425336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F4C63A84-E48D-40C3-B8ED-BB65FF3416A3}"/>
                </a:ext>
              </a:extLst>
            </p:cNvPr>
            <p:cNvSpPr/>
            <p:nvPr/>
          </p:nvSpPr>
          <p:spPr>
            <a:xfrm>
              <a:off x="7535874" y="1996858"/>
              <a:ext cx="288000" cy="5400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文字方塊 140">
                  <a:extLst>
                    <a:ext uri="{FF2B5EF4-FFF2-40B4-BE49-F238E27FC236}">
                      <a16:creationId xmlns:a16="http://schemas.microsoft.com/office/drawing/2014/main" id="{D8E42D89-E243-4082-9656-E83B06CDDBBB}"/>
                    </a:ext>
                  </a:extLst>
                </p:cNvPr>
                <p:cNvSpPr txBox="1"/>
                <p:nvPr/>
              </p:nvSpPr>
              <p:spPr>
                <a:xfrm>
                  <a:off x="7354389" y="2037036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41" name="文字方塊 140">
                  <a:extLst>
                    <a:ext uri="{FF2B5EF4-FFF2-40B4-BE49-F238E27FC236}">
                      <a16:creationId xmlns:a16="http://schemas.microsoft.com/office/drawing/2014/main" id="{D8E42D89-E243-4082-9656-E83B06CDDB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4389" y="2037036"/>
                  <a:ext cx="715161" cy="425336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0" name="群組 149">
            <a:extLst>
              <a:ext uri="{FF2B5EF4-FFF2-40B4-BE49-F238E27FC236}">
                <a16:creationId xmlns:a16="http://schemas.microsoft.com/office/drawing/2014/main" id="{B3BFF2BA-07A3-43D0-BD86-CF2EECD05CCD}"/>
              </a:ext>
            </a:extLst>
          </p:cNvPr>
          <p:cNvGrpSpPr/>
          <p:nvPr/>
        </p:nvGrpSpPr>
        <p:grpSpPr>
          <a:xfrm>
            <a:off x="8259967" y="4280459"/>
            <a:ext cx="2857168" cy="744489"/>
            <a:chOff x="3387509" y="317020"/>
            <a:chExt cx="1732589" cy="4514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文字方塊 141">
                  <a:extLst>
                    <a:ext uri="{FF2B5EF4-FFF2-40B4-BE49-F238E27FC236}">
                      <a16:creationId xmlns:a16="http://schemas.microsoft.com/office/drawing/2014/main" id="{7CD8A03C-1D2E-46F6-BAEB-7848821D268E}"/>
                    </a:ext>
                  </a:extLst>
                </p:cNvPr>
                <p:cNvSpPr txBox="1"/>
                <p:nvPr/>
              </p:nvSpPr>
              <p:spPr>
                <a:xfrm>
                  <a:off x="3387509" y="31702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42" name="文字方塊 141">
                  <a:extLst>
                    <a:ext uri="{FF2B5EF4-FFF2-40B4-BE49-F238E27FC236}">
                      <a16:creationId xmlns:a16="http://schemas.microsoft.com/office/drawing/2014/main" id="{7CD8A03C-1D2E-46F6-BAEB-7848821D26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7509" y="317020"/>
                  <a:ext cx="715161" cy="425336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文字方塊 142">
                  <a:extLst>
                    <a:ext uri="{FF2B5EF4-FFF2-40B4-BE49-F238E27FC236}">
                      <a16:creationId xmlns:a16="http://schemas.microsoft.com/office/drawing/2014/main" id="{BE8E745F-F01B-49B2-9F4F-515D4C176D96}"/>
                    </a:ext>
                  </a:extLst>
                </p:cNvPr>
                <p:cNvSpPr txBox="1"/>
                <p:nvPr/>
              </p:nvSpPr>
              <p:spPr>
                <a:xfrm>
                  <a:off x="4061116" y="336271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43" name="文字方塊 142">
                  <a:extLst>
                    <a:ext uri="{FF2B5EF4-FFF2-40B4-BE49-F238E27FC236}">
                      <a16:creationId xmlns:a16="http://schemas.microsoft.com/office/drawing/2014/main" id="{BE8E745F-F01B-49B2-9F4F-515D4C176D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1116" y="336271"/>
                  <a:ext cx="715161" cy="425336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文字方塊 143">
                  <a:extLst>
                    <a:ext uri="{FF2B5EF4-FFF2-40B4-BE49-F238E27FC236}">
                      <a16:creationId xmlns:a16="http://schemas.microsoft.com/office/drawing/2014/main" id="{890411A0-1588-4AFE-AA16-AE27D45BF85D}"/>
                    </a:ext>
                  </a:extLst>
                </p:cNvPr>
                <p:cNvSpPr txBox="1"/>
                <p:nvPr/>
              </p:nvSpPr>
              <p:spPr>
                <a:xfrm>
                  <a:off x="4404937" y="343143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44" name="文字方塊 143">
                  <a:extLst>
                    <a:ext uri="{FF2B5EF4-FFF2-40B4-BE49-F238E27FC236}">
                      <a16:creationId xmlns:a16="http://schemas.microsoft.com/office/drawing/2014/main" id="{890411A0-1588-4AFE-AA16-AE27D45BF8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4937" y="343143"/>
                  <a:ext cx="715161" cy="425336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文字方塊 144">
                  <a:extLst>
                    <a:ext uri="{FF2B5EF4-FFF2-40B4-BE49-F238E27FC236}">
                      <a16:creationId xmlns:a16="http://schemas.microsoft.com/office/drawing/2014/main" id="{D1C5D9D8-3D65-43F8-85B8-5D1BD14576FA}"/>
                    </a:ext>
                  </a:extLst>
                </p:cNvPr>
                <p:cNvSpPr txBox="1"/>
                <p:nvPr/>
              </p:nvSpPr>
              <p:spPr>
                <a:xfrm>
                  <a:off x="3745089" y="325081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45" name="文字方塊 144">
                  <a:extLst>
                    <a:ext uri="{FF2B5EF4-FFF2-40B4-BE49-F238E27FC236}">
                      <a16:creationId xmlns:a16="http://schemas.microsoft.com/office/drawing/2014/main" id="{D1C5D9D8-3D65-43F8-85B8-5D1BD14576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5089" y="325081"/>
                  <a:ext cx="715161" cy="425336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文字方塊 145">
                <a:extLst>
                  <a:ext uri="{FF2B5EF4-FFF2-40B4-BE49-F238E27FC236}">
                    <a16:creationId xmlns:a16="http://schemas.microsoft.com/office/drawing/2014/main" id="{6A6C0F21-9260-43AC-86A1-3F2B96588C22}"/>
                  </a:ext>
                </a:extLst>
              </p:cNvPr>
              <p:cNvSpPr txBox="1"/>
              <p:nvPr/>
            </p:nvSpPr>
            <p:spPr>
              <a:xfrm>
                <a:off x="8230515" y="2364571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6" name="文字方塊 145">
                <a:extLst>
                  <a:ext uri="{FF2B5EF4-FFF2-40B4-BE49-F238E27FC236}">
                    <a16:creationId xmlns:a16="http://schemas.microsoft.com/office/drawing/2014/main" id="{6A6C0F21-9260-43AC-86A1-3F2B96588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0515" y="2364571"/>
                <a:ext cx="1179353" cy="701410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文字方塊 146">
                <a:extLst>
                  <a:ext uri="{FF2B5EF4-FFF2-40B4-BE49-F238E27FC236}">
                    <a16:creationId xmlns:a16="http://schemas.microsoft.com/office/drawing/2014/main" id="{D416AE2E-FA3D-4058-8524-B52A9B9B470F}"/>
                  </a:ext>
                </a:extLst>
              </p:cNvPr>
              <p:cNvSpPr txBox="1"/>
              <p:nvPr/>
            </p:nvSpPr>
            <p:spPr>
              <a:xfrm>
                <a:off x="9341343" y="239631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7" name="文字方塊 146">
                <a:extLst>
                  <a:ext uri="{FF2B5EF4-FFF2-40B4-BE49-F238E27FC236}">
                    <a16:creationId xmlns:a16="http://schemas.microsoft.com/office/drawing/2014/main" id="{D416AE2E-FA3D-4058-8524-B52A9B9B4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1343" y="2396317"/>
                <a:ext cx="1179353" cy="701410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文字方塊 147">
                <a:extLst>
                  <a:ext uri="{FF2B5EF4-FFF2-40B4-BE49-F238E27FC236}">
                    <a16:creationId xmlns:a16="http://schemas.microsoft.com/office/drawing/2014/main" id="{039976BC-510B-47BF-B8E6-B24FDF6E8C47}"/>
                  </a:ext>
                </a:extLst>
              </p:cNvPr>
              <p:cNvSpPr txBox="1"/>
              <p:nvPr/>
            </p:nvSpPr>
            <p:spPr>
              <a:xfrm>
                <a:off x="9908329" y="240765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8" name="文字方塊 147">
                <a:extLst>
                  <a:ext uri="{FF2B5EF4-FFF2-40B4-BE49-F238E27FC236}">
                    <a16:creationId xmlns:a16="http://schemas.microsoft.com/office/drawing/2014/main" id="{039976BC-510B-47BF-B8E6-B24FDF6E8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8329" y="2407650"/>
                <a:ext cx="1179353" cy="701410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文字方塊 148">
                <a:extLst>
                  <a:ext uri="{FF2B5EF4-FFF2-40B4-BE49-F238E27FC236}">
                    <a16:creationId xmlns:a16="http://schemas.microsoft.com/office/drawing/2014/main" id="{5B7773F3-030F-47FE-A965-4D6EC72BEBB4}"/>
                  </a:ext>
                </a:extLst>
              </p:cNvPr>
              <p:cNvSpPr txBox="1"/>
              <p:nvPr/>
            </p:nvSpPr>
            <p:spPr>
              <a:xfrm>
                <a:off x="8820191" y="2377864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9" name="文字方塊 148">
                <a:extLst>
                  <a:ext uri="{FF2B5EF4-FFF2-40B4-BE49-F238E27FC236}">
                    <a16:creationId xmlns:a16="http://schemas.microsoft.com/office/drawing/2014/main" id="{5B7773F3-030F-47FE-A965-4D6EC72BE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191" y="2377864"/>
                <a:ext cx="1179353" cy="701410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2DA4962A-B99E-4279-9983-1E3D3161D923}"/>
                  </a:ext>
                </a:extLst>
              </p:cNvPr>
              <p:cNvSpPr txBox="1"/>
              <p:nvPr/>
            </p:nvSpPr>
            <p:spPr>
              <a:xfrm>
                <a:off x="13592601" y="1280723"/>
                <a:ext cx="327013" cy="71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2DA4962A-B99E-4279-9983-1E3D3161D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2601" y="1280723"/>
                <a:ext cx="327013" cy="710516"/>
              </a:xfrm>
              <a:prstGeom prst="rect">
                <a:avLst/>
              </a:prstGeom>
              <a:blipFill>
                <a:blip r:embed="rId49"/>
                <a:stretch>
                  <a:fillRect l="-42308" r="-42308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文字方塊 151">
                <a:extLst>
                  <a:ext uri="{FF2B5EF4-FFF2-40B4-BE49-F238E27FC236}">
                    <a16:creationId xmlns:a16="http://schemas.microsoft.com/office/drawing/2014/main" id="{93EE366E-A7D7-4E8E-A3A2-5D73BF344BBA}"/>
                  </a:ext>
                </a:extLst>
              </p:cNvPr>
              <p:cNvSpPr txBox="1"/>
              <p:nvPr/>
            </p:nvSpPr>
            <p:spPr>
              <a:xfrm>
                <a:off x="13539336" y="3151184"/>
                <a:ext cx="327013" cy="71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152" name="文字方塊 151">
                <a:extLst>
                  <a:ext uri="{FF2B5EF4-FFF2-40B4-BE49-F238E27FC236}">
                    <a16:creationId xmlns:a16="http://schemas.microsoft.com/office/drawing/2014/main" id="{93EE366E-A7D7-4E8E-A3A2-5D73BF344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9336" y="3151184"/>
                <a:ext cx="327013" cy="710516"/>
              </a:xfrm>
              <a:prstGeom prst="rect">
                <a:avLst/>
              </a:prstGeom>
              <a:blipFill>
                <a:blip r:embed="rId50"/>
                <a:stretch>
                  <a:fillRect l="-42308" r="-42308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文字方塊 152">
                <a:extLst>
                  <a:ext uri="{FF2B5EF4-FFF2-40B4-BE49-F238E27FC236}">
                    <a16:creationId xmlns:a16="http://schemas.microsoft.com/office/drawing/2014/main" id="{A598BD79-BBF2-4033-AD27-C14299DA8DF5}"/>
                  </a:ext>
                </a:extLst>
              </p:cNvPr>
              <p:cNvSpPr txBox="1"/>
              <p:nvPr/>
            </p:nvSpPr>
            <p:spPr>
              <a:xfrm>
                <a:off x="13548406" y="5065304"/>
                <a:ext cx="327013" cy="71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153" name="文字方塊 152">
                <a:extLst>
                  <a:ext uri="{FF2B5EF4-FFF2-40B4-BE49-F238E27FC236}">
                    <a16:creationId xmlns:a16="http://schemas.microsoft.com/office/drawing/2014/main" id="{A598BD79-BBF2-4033-AD27-C14299DA8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8406" y="5065304"/>
                <a:ext cx="327013" cy="710516"/>
              </a:xfrm>
              <a:prstGeom prst="rect">
                <a:avLst/>
              </a:prstGeom>
              <a:blipFill>
                <a:blip r:embed="rId51"/>
                <a:stretch>
                  <a:fillRect l="-42308" r="-42308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文字方塊 153">
                <a:extLst>
                  <a:ext uri="{FF2B5EF4-FFF2-40B4-BE49-F238E27FC236}">
                    <a16:creationId xmlns:a16="http://schemas.microsoft.com/office/drawing/2014/main" id="{5C0FA774-D4E9-49C7-AC0F-E0EA80178040}"/>
                  </a:ext>
                </a:extLst>
              </p:cNvPr>
              <p:cNvSpPr txBox="1"/>
              <p:nvPr/>
            </p:nvSpPr>
            <p:spPr>
              <a:xfrm>
                <a:off x="9352591" y="1217638"/>
                <a:ext cx="552715" cy="71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154" name="文字方塊 153">
                <a:extLst>
                  <a:ext uri="{FF2B5EF4-FFF2-40B4-BE49-F238E27FC236}">
                    <a16:creationId xmlns:a16="http://schemas.microsoft.com/office/drawing/2014/main" id="{5C0FA774-D4E9-49C7-AC0F-E0EA80178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591" y="1217638"/>
                <a:ext cx="552715" cy="710516"/>
              </a:xfrm>
              <a:prstGeom prst="rect">
                <a:avLst/>
              </a:prstGeom>
              <a:blipFill>
                <a:blip r:embed="rId52"/>
                <a:stretch>
                  <a:fillRect l="-34091" r="-31818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文字方塊 154">
                <a:extLst>
                  <a:ext uri="{FF2B5EF4-FFF2-40B4-BE49-F238E27FC236}">
                    <a16:creationId xmlns:a16="http://schemas.microsoft.com/office/drawing/2014/main" id="{5F4649F1-C282-41F5-B77C-21310FAA7C79}"/>
                  </a:ext>
                </a:extLst>
              </p:cNvPr>
              <p:cNvSpPr txBox="1"/>
              <p:nvPr/>
            </p:nvSpPr>
            <p:spPr>
              <a:xfrm>
                <a:off x="9356970" y="3168969"/>
                <a:ext cx="551322" cy="7105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155" name="文字方塊 154">
                <a:extLst>
                  <a:ext uri="{FF2B5EF4-FFF2-40B4-BE49-F238E27FC236}">
                    <a16:creationId xmlns:a16="http://schemas.microsoft.com/office/drawing/2014/main" id="{5F4649F1-C282-41F5-B77C-21310FAA7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6970" y="3168969"/>
                <a:ext cx="551322" cy="710516"/>
              </a:xfrm>
              <a:prstGeom prst="rect">
                <a:avLst/>
              </a:prstGeom>
              <a:blipFill>
                <a:blip r:embed="rId53"/>
                <a:stretch>
                  <a:fillRect l="-25000" r="-22727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文字方塊 155">
                <a:extLst>
                  <a:ext uri="{FF2B5EF4-FFF2-40B4-BE49-F238E27FC236}">
                    <a16:creationId xmlns:a16="http://schemas.microsoft.com/office/drawing/2014/main" id="{9BAE9F94-111B-43BF-9568-CF9C0829C4D5}"/>
                  </a:ext>
                </a:extLst>
              </p:cNvPr>
              <p:cNvSpPr txBox="1"/>
              <p:nvPr/>
            </p:nvSpPr>
            <p:spPr>
              <a:xfrm>
                <a:off x="9352591" y="5084857"/>
                <a:ext cx="523733" cy="71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156" name="文字方塊 155">
                <a:extLst>
                  <a:ext uri="{FF2B5EF4-FFF2-40B4-BE49-F238E27FC236}">
                    <a16:creationId xmlns:a16="http://schemas.microsoft.com/office/drawing/2014/main" id="{9BAE9F94-111B-43BF-9568-CF9C0829C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591" y="5084857"/>
                <a:ext cx="523733" cy="710516"/>
              </a:xfrm>
              <a:prstGeom prst="rect">
                <a:avLst/>
              </a:prstGeom>
              <a:blipFill>
                <a:blip r:embed="rId54"/>
                <a:stretch>
                  <a:fillRect l="-23810" r="-21429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81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6" grpId="0" animBg="1"/>
      <p:bldP spid="97" grpId="0"/>
      <p:bldP spid="99" grpId="0" animBg="1"/>
      <p:bldP spid="100" grpId="0"/>
      <p:bldP spid="102" grpId="0" animBg="1"/>
      <p:bldP spid="103" grpId="0"/>
      <p:bldP spid="105" grpId="0" animBg="1"/>
      <p:bldP spid="106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/>
      <p:bldP spid="119" grpId="0"/>
      <p:bldP spid="146" grpId="0"/>
      <p:bldP spid="147" grpId="0"/>
      <p:bldP spid="148" grpId="0"/>
      <p:bldP spid="149" grpId="0"/>
      <p:bldP spid="151" grpId="0"/>
      <p:bldP spid="152" grpId="0"/>
      <p:bldP spid="153" grpId="0"/>
      <p:bldP spid="154" grpId="0"/>
      <p:bldP spid="155" grpId="0"/>
      <p:bldP spid="15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  <a:stCxn id="33" idx="0"/>
            <a:endCxn id="8" idx="4"/>
          </p:cNvCxnSpPr>
          <p:nvPr/>
        </p:nvCxnSpPr>
        <p:spPr>
          <a:xfrm flipH="1" flipV="1">
            <a:off x="4215446" y="4597115"/>
            <a:ext cx="476459" cy="17413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</p:cNvCxnSpPr>
          <p:nvPr/>
        </p:nvCxnSpPr>
        <p:spPr>
          <a:xfrm flipH="1" flipV="1">
            <a:off x="7973122" y="4562689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11638750" y="4561200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15366248" y="4591051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0F7DBE77-52AF-47AD-85FC-0C9AC7C75CE0}"/>
              </a:ext>
            </a:extLst>
          </p:cNvPr>
          <p:cNvSpPr/>
          <p:nvPr/>
        </p:nvSpPr>
        <p:spPr>
          <a:xfrm>
            <a:off x="5345403" y="6259659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CA39C7C9-378B-44A0-AD6B-2E36DB5D8392}"/>
                  </a:ext>
                </a:extLst>
              </p:cNvPr>
              <p:cNvSpPr txBox="1"/>
              <p:nvPr/>
            </p:nvSpPr>
            <p:spPr>
              <a:xfrm>
                <a:off x="5029179" y="632157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CA39C7C9-378B-44A0-AD6B-2E36DB5D8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179" y="6321570"/>
                <a:ext cx="1179353" cy="7014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>
            <a:extLst>
              <a:ext uri="{FF2B5EF4-FFF2-40B4-BE49-F238E27FC236}">
                <a16:creationId xmlns:a16="http://schemas.microsoft.com/office/drawing/2014/main" id="{92FC6624-2A96-41CA-8278-29243CCA1ADA}"/>
              </a:ext>
            </a:extLst>
          </p:cNvPr>
          <p:cNvSpPr/>
          <p:nvPr/>
        </p:nvSpPr>
        <p:spPr>
          <a:xfrm>
            <a:off x="4401509" y="6259659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7350EB45-D91B-47A4-9BFE-A58888BF4C33}"/>
                  </a:ext>
                </a:extLst>
              </p:cNvPr>
              <p:cNvSpPr txBox="1"/>
              <p:nvPr/>
            </p:nvSpPr>
            <p:spPr>
              <a:xfrm>
                <a:off x="4102228" y="6338513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7350EB45-D91B-47A4-9BFE-A58888BF4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228" y="6338513"/>
                <a:ext cx="1179353" cy="7014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矩形 33">
            <a:extLst>
              <a:ext uri="{FF2B5EF4-FFF2-40B4-BE49-F238E27FC236}">
                <a16:creationId xmlns:a16="http://schemas.microsoft.com/office/drawing/2014/main" id="{9BA48E27-E83D-4ED4-856D-08E209767B67}"/>
              </a:ext>
            </a:extLst>
          </p:cNvPr>
          <p:cNvSpPr/>
          <p:nvPr/>
        </p:nvSpPr>
        <p:spPr>
          <a:xfrm>
            <a:off x="3474560" y="6259659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160A7DB3-34DA-474B-BD32-CE9026DBA575}"/>
                  </a:ext>
                </a:extLst>
              </p:cNvPr>
              <p:cNvSpPr txBox="1"/>
              <p:nvPr/>
            </p:nvSpPr>
            <p:spPr>
              <a:xfrm>
                <a:off x="3175279" y="6338513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160A7DB3-34DA-474B-BD32-CE9026DBA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279" y="6338513"/>
                <a:ext cx="1179353" cy="701410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矩形 73">
            <a:extLst>
              <a:ext uri="{FF2B5EF4-FFF2-40B4-BE49-F238E27FC236}">
                <a16:creationId xmlns:a16="http://schemas.microsoft.com/office/drawing/2014/main" id="{8F73439E-AA15-49E3-BD4A-2574D6DAA5CE}"/>
              </a:ext>
            </a:extLst>
          </p:cNvPr>
          <p:cNvSpPr/>
          <p:nvPr/>
        </p:nvSpPr>
        <p:spPr>
          <a:xfrm>
            <a:off x="9099045" y="6231740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C01D62FF-687D-4A54-9854-C1E4ECF5EFFA}"/>
                  </a:ext>
                </a:extLst>
              </p:cNvPr>
              <p:cNvSpPr txBox="1"/>
              <p:nvPr/>
            </p:nvSpPr>
            <p:spPr>
              <a:xfrm>
                <a:off x="8782821" y="629365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C01D62FF-687D-4A54-9854-C1E4ECF5E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821" y="6293652"/>
                <a:ext cx="1179353" cy="7014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矩形 75">
            <a:extLst>
              <a:ext uri="{FF2B5EF4-FFF2-40B4-BE49-F238E27FC236}">
                <a16:creationId xmlns:a16="http://schemas.microsoft.com/office/drawing/2014/main" id="{D70EF920-7C44-4B64-84E8-B0B0E04F49BB}"/>
              </a:ext>
            </a:extLst>
          </p:cNvPr>
          <p:cNvSpPr/>
          <p:nvPr/>
        </p:nvSpPr>
        <p:spPr>
          <a:xfrm>
            <a:off x="8155152" y="6231740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76">
                <a:extLst>
                  <a:ext uri="{FF2B5EF4-FFF2-40B4-BE49-F238E27FC236}">
                    <a16:creationId xmlns:a16="http://schemas.microsoft.com/office/drawing/2014/main" id="{226301BF-4009-43B8-B051-F260EB669ABC}"/>
                  </a:ext>
                </a:extLst>
              </p:cNvPr>
              <p:cNvSpPr txBox="1"/>
              <p:nvPr/>
            </p:nvSpPr>
            <p:spPr>
              <a:xfrm>
                <a:off x="7855870" y="6310594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77" name="文字方塊 76">
                <a:extLst>
                  <a:ext uri="{FF2B5EF4-FFF2-40B4-BE49-F238E27FC236}">
                    <a16:creationId xmlns:a16="http://schemas.microsoft.com/office/drawing/2014/main" id="{226301BF-4009-43B8-B051-F260EB669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870" y="6310594"/>
                <a:ext cx="1179353" cy="7014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矩形 77">
            <a:extLst>
              <a:ext uri="{FF2B5EF4-FFF2-40B4-BE49-F238E27FC236}">
                <a16:creationId xmlns:a16="http://schemas.microsoft.com/office/drawing/2014/main" id="{6B12A7C4-6CAE-4D86-A437-6E8C81101417}"/>
              </a:ext>
            </a:extLst>
          </p:cNvPr>
          <p:cNvSpPr/>
          <p:nvPr/>
        </p:nvSpPr>
        <p:spPr>
          <a:xfrm>
            <a:off x="7228202" y="6231740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E9F96B7D-2E13-4DB4-B0EE-35895557D0DF}"/>
                  </a:ext>
                </a:extLst>
              </p:cNvPr>
              <p:cNvSpPr txBox="1"/>
              <p:nvPr/>
            </p:nvSpPr>
            <p:spPr>
              <a:xfrm>
                <a:off x="6928921" y="6310594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E9F96B7D-2E13-4DB4-B0EE-35895557D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921" y="6310594"/>
                <a:ext cx="1179353" cy="701410"/>
              </a:xfrm>
              <a:prstGeom prst="rect">
                <a:avLst/>
              </a:prstGeom>
              <a:blipFill>
                <a:blip r:embed="rId8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矩形 84">
            <a:extLst>
              <a:ext uri="{FF2B5EF4-FFF2-40B4-BE49-F238E27FC236}">
                <a16:creationId xmlns:a16="http://schemas.microsoft.com/office/drawing/2014/main" id="{9AF36B4E-DD67-4C98-A176-BBFEDC0E5B0E}"/>
              </a:ext>
            </a:extLst>
          </p:cNvPr>
          <p:cNvSpPr/>
          <p:nvPr/>
        </p:nvSpPr>
        <p:spPr>
          <a:xfrm>
            <a:off x="12799759" y="6249211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文字方塊 85">
                <a:extLst>
                  <a:ext uri="{FF2B5EF4-FFF2-40B4-BE49-F238E27FC236}">
                    <a16:creationId xmlns:a16="http://schemas.microsoft.com/office/drawing/2014/main" id="{92675ACB-13E8-44EF-B173-E90DEC6BAB6F}"/>
                  </a:ext>
                </a:extLst>
              </p:cNvPr>
              <p:cNvSpPr txBox="1"/>
              <p:nvPr/>
            </p:nvSpPr>
            <p:spPr>
              <a:xfrm>
                <a:off x="12483535" y="631112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86" name="文字方塊 85">
                <a:extLst>
                  <a:ext uri="{FF2B5EF4-FFF2-40B4-BE49-F238E27FC236}">
                    <a16:creationId xmlns:a16="http://schemas.microsoft.com/office/drawing/2014/main" id="{92675ACB-13E8-44EF-B173-E90DEC6B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3535" y="6311122"/>
                <a:ext cx="1179353" cy="7014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矩形 86">
            <a:extLst>
              <a:ext uri="{FF2B5EF4-FFF2-40B4-BE49-F238E27FC236}">
                <a16:creationId xmlns:a16="http://schemas.microsoft.com/office/drawing/2014/main" id="{B85A1D85-B595-4C9D-9123-CFF348AEF740}"/>
              </a:ext>
            </a:extLst>
          </p:cNvPr>
          <p:cNvSpPr/>
          <p:nvPr/>
        </p:nvSpPr>
        <p:spPr>
          <a:xfrm>
            <a:off x="11855865" y="6249211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文字方塊 87">
                <a:extLst>
                  <a:ext uri="{FF2B5EF4-FFF2-40B4-BE49-F238E27FC236}">
                    <a16:creationId xmlns:a16="http://schemas.microsoft.com/office/drawing/2014/main" id="{B403A141-0AC7-4631-832F-4618E7A43D98}"/>
                  </a:ext>
                </a:extLst>
              </p:cNvPr>
              <p:cNvSpPr txBox="1"/>
              <p:nvPr/>
            </p:nvSpPr>
            <p:spPr>
              <a:xfrm>
                <a:off x="11556584" y="632806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88" name="文字方塊 87">
                <a:extLst>
                  <a:ext uri="{FF2B5EF4-FFF2-40B4-BE49-F238E27FC236}">
                    <a16:creationId xmlns:a16="http://schemas.microsoft.com/office/drawing/2014/main" id="{B403A141-0AC7-4631-832F-4618E7A43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6584" y="6328065"/>
                <a:ext cx="1179353" cy="7014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矩形 88">
            <a:extLst>
              <a:ext uri="{FF2B5EF4-FFF2-40B4-BE49-F238E27FC236}">
                <a16:creationId xmlns:a16="http://schemas.microsoft.com/office/drawing/2014/main" id="{8EC63E20-8041-4DEA-AB59-126A427C9F3D}"/>
              </a:ext>
            </a:extLst>
          </p:cNvPr>
          <p:cNvSpPr/>
          <p:nvPr/>
        </p:nvSpPr>
        <p:spPr>
          <a:xfrm>
            <a:off x="10928916" y="6249211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字方塊 89">
                <a:extLst>
                  <a:ext uri="{FF2B5EF4-FFF2-40B4-BE49-F238E27FC236}">
                    <a16:creationId xmlns:a16="http://schemas.microsoft.com/office/drawing/2014/main" id="{085D5BDC-DC9F-44C4-A5AC-F97D17A25EE7}"/>
                  </a:ext>
                </a:extLst>
              </p:cNvPr>
              <p:cNvSpPr txBox="1"/>
              <p:nvPr/>
            </p:nvSpPr>
            <p:spPr>
              <a:xfrm>
                <a:off x="10629634" y="632806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90" name="文字方塊 89">
                <a:extLst>
                  <a:ext uri="{FF2B5EF4-FFF2-40B4-BE49-F238E27FC236}">
                    <a16:creationId xmlns:a16="http://schemas.microsoft.com/office/drawing/2014/main" id="{085D5BDC-DC9F-44C4-A5AC-F97D17A25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634" y="6328065"/>
                <a:ext cx="1179353" cy="701410"/>
              </a:xfrm>
              <a:prstGeom prst="rect">
                <a:avLst/>
              </a:prstGeom>
              <a:blipFill>
                <a:blip r:embed="rId11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矩形 95">
            <a:extLst>
              <a:ext uri="{FF2B5EF4-FFF2-40B4-BE49-F238E27FC236}">
                <a16:creationId xmlns:a16="http://schemas.microsoft.com/office/drawing/2014/main" id="{65DD6379-8212-4BDA-B4E6-E57CD5E1745D}"/>
              </a:ext>
            </a:extLst>
          </p:cNvPr>
          <p:cNvSpPr/>
          <p:nvPr/>
        </p:nvSpPr>
        <p:spPr>
          <a:xfrm>
            <a:off x="16514635" y="6271618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字方塊 96">
                <a:extLst>
                  <a:ext uri="{FF2B5EF4-FFF2-40B4-BE49-F238E27FC236}">
                    <a16:creationId xmlns:a16="http://schemas.microsoft.com/office/drawing/2014/main" id="{35C05A69-52C5-43DC-95C9-232BBA1C5E23}"/>
                  </a:ext>
                </a:extLst>
              </p:cNvPr>
              <p:cNvSpPr txBox="1"/>
              <p:nvPr/>
            </p:nvSpPr>
            <p:spPr>
              <a:xfrm>
                <a:off x="16198411" y="633353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97" name="文字方塊 96">
                <a:extLst>
                  <a:ext uri="{FF2B5EF4-FFF2-40B4-BE49-F238E27FC236}">
                    <a16:creationId xmlns:a16="http://schemas.microsoft.com/office/drawing/2014/main" id="{35C05A69-52C5-43DC-95C9-232BBA1C5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8411" y="6333530"/>
                <a:ext cx="1179353" cy="7014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矩形 97">
            <a:extLst>
              <a:ext uri="{FF2B5EF4-FFF2-40B4-BE49-F238E27FC236}">
                <a16:creationId xmlns:a16="http://schemas.microsoft.com/office/drawing/2014/main" id="{DC861C16-F529-4148-A79C-2788F9CA4E83}"/>
              </a:ext>
            </a:extLst>
          </p:cNvPr>
          <p:cNvSpPr/>
          <p:nvPr/>
        </p:nvSpPr>
        <p:spPr>
          <a:xfrm>
            <a:off x="15570741" y="6271618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0843BFA9-51E7-41DF-8430-AF5CF51EF49C}"/>
                  </a:ext>
                </a:extLst>
              </p:cNvPr>
              <p:cNvSpPr txBox="1"/>
              <p:nvPr/>
            </p:nvSpPr>
            <p:spPr>
              <a:xfrm>
                <a:off x="15271460" y="635047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99" name="文字方塊 98">
                <a:extLst>
                  <a:ext uri="{FF2B5EF4-FFF2-40B4-BE49-F238E27FC236}">
                    <a16:creationId xmlns:a16="http://schemas.microsoft.com/office/drawing/2014/main" id="{0843BFA9-51E7-41DF-8430-AF5CF51EF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1460" y="6350472"/>
                <a:ext cx="1179353" cy="7014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矩形 99">
            <a:extLst>
              <a:ext uri="{FF2B5EF4-FFF2-40B4-BE49-F238E27FC236}">
                <a16:creationId xmlns:a16="http://schemas.microsoft.com/office/drawing/2014/main" id="{08AF0850-D239-40B4-968D-5DF3E3EDA8B4}"/>
              </a:ext>
            </a:extLst>
          </p:cNvPr>
          <p:cNvSpPr/>
          <p:nvPr/>
        </p:nvSpPr>
        <p:spPr>
          <a:xfrm>
            <a:off x="14643791" y="6271618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47F583DF-037D-4FA1-AF0F-1001093CAC78}"/>
                  </a:ext>
                </a:extLst>
              </p:cNvPr>
              <p:cNvSpPr txBox="1"/>
              <p:nvPr/>
            </p:nvSpPr>
            <p:spPr>
              <a:xfrm>
                <a:off x="14344510" y="635047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47F583DF-037D-4FA1-AF0F-1001093CA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4510" y="6350472"/>
                <a:ext cx="1179353" cy="701410"/>
              </a:xfrm>
              <a:prstGeom prst="rect">
                <a:avLst/>
              </a:prstGeom>
              <a:blipFill>
                <a:blip r:embed="rId1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4067029" y="4300282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7856069" y="4314245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11492952" y="4328853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15204952" y="4370741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stCxn id="34" idx="0"/>
            <a:endCxn id="114" idx="4"/>
          </p:cNvCxnSpPr>
          <p:nvPr/>
        </p:nvCxnSpPr>
        <p:spPr>
          <a:xfrm flipV="1">
            <a:off x="3712026" y="4667574"/>
            <a:ext cx="11641342" cy="15920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stCxn id="34" idx="0"/>
            <a:endCxn id="111" idx="4"/>
          </p:cNvCxnSpPr>
          <p:nvPr/>
        </p:nvCxnSpPr>
        <p:spPr>
          <a:xfrm flipV="1">
            <a:off x="3712026" y="4625686"/>
            <a:ext cx="7929342" cy="16339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stCxn id="34" idx="0"/>
            <a:endCxn id="108" idx="4"/>
          </p:cNvCxnSpPr>
          <p:nvPr/>
        </p:nvCxnSpPr>
        <p:spPr>
          <a:xfrm flipV="1">
            <a:off x="3712027" y="4611079"/>
            <a:ext cx="4292459" cy="164858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949612" y="124239"/>
            <a:ext cx="4027000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Self-attention</a:t>
            </a:r>
            <a:endParaRPr lang="zh-TW" altLang="en-US" sz="5277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stCxn id="34" idx="0"/>
            <a:endCxn id="8" idx="4"/>
          </p:cNvCxnSpPr>
          <p:nvPr/>
        </p:nvCxnSpPr>
        <p:spPr>
          <a:xfrm flipV="1">
            <a:off x="3712027" y="4597115"/>
            <a:ext cx="503419" cy="16625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3941562" y="3610209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562" y="3610209"/>
                <a:ext cx="934294" cy="636008"/>
              </a:xfrm>
              <a:prstGeom prst="rect">
                <a:avLst/>
              </a:prstGeom>
              <a:blipFill>
                <a:blip r:embed="rId15"/>
                <a:stretch>
                  <a:fillRect l="-6757" t="-15686" r="-405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7689244" y="3610209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244" y="3610209"/>
                <a:ext cx="934294" cy="636008"/>
              </a:xfrm>
              <a:prstGeom prst="rect">
                <a:avLst/>
              </a:prstGeom>
              <a:blipFill>
                <a:blip r:embed="rId16"/>
                <a:stretch>
                  <a:fillRect l="-6667" t="-15686" r="-2667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11236729" y="3610209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729" y="3610209"/>
                <a:ext cx="934294" cy="636008"/>
              </a:xfrm>
              <a:prstGeom prst="rect">
                <a:avLst/>
              </a:prstGeom>
              <a:blipFill>
                <a:blip r:embed="rId17"/>
                <a:stretch>
                  <a:fillRect l="-6667" t="-15686" r="-2667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15121725" y="3636962"/>
                <a:ext cx="934294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725" y="3636962"/>
                <a:ext cx="934294" cy="636008"/>
              </a:xfrm>
              <a:prstGeom prst="rect">
                <a:avLst/>
              </a:prstGeom>
              <a:blipFill>
                <a:blip r:embed="rId18"/>
                <a:stretch>
                  <a:fillRect l="-6667" t="-13725" r="-2667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4091387" y="2087211"/>
            <a:ext cx="1179353" cy="999031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5581130" y="4745140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5335102" y="4233906"/>
            <a:ext cx="492056" cy="511234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9312290" y="4757636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9066262" y="4246403"/>
            <a:ext cx="492056" cy="511234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13041544" y="4784005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12795516" y="4272772"/>
            <a:ext cx="492056" cy="511234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16719145" y="4811517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16473116" y="4300283"/>
            <a:ext cx="492056" cy="511234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5595696" y="2641589"/>
            <a:ext cx="0" cy="1556726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9300300" y="2599007"/>
            <a:ext cx="0" cy="1627991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13037710" y="2547735"/>
            <a:ext cx="0" cy="170903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16716910" y="2580711"/>
            <a:ext cx="0" cy="1737908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417166" y="4468476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8199631" y="4498724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11877581" y="4528387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15513243" y="4555899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5029177" y="2586724"/>
            <a:ext cx="1167186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28C20DAD-9DF5-49AB-B23B-7BCE57A727D4}"/>
                  </a:ext>
                </a:extLst>
              </p:cNvPr>
              <p:cNvSpPr txBox="1"/>
              <p:nvPr/>
            </p:nvSpPr>
            <p:spPr>
              <a:xfrm>
                <a:off x="2738746" y="7860536"/>
                <a:ext cx="145527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3958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28C20DAD-9DF5-49AB-B23B-7BCE57A72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746" y="7860536"/>
                <a:ext cx="1455270" cy="636008"/>
              </a:xfrm>
              <a:prstGeom prst="rect">
                <a:avLst/>
              </a:prstGeom>
              <a:blipFill>
                <a:blip r:embed="rId20"/>
                <a:stretch>
                  <a:fillRect l="-4310" r="-3448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48BD5AF3-EFF3-41B7-BB9D-065E53AECC9D}"/>
              </a:ext>
            </a:extLst>
          </p:cNvPr>
          <p:cNvGrpSpPr/>
          <p:nvPr/>
        </p:nvGrpSpPr>
        <p:grpSpPr>
          <a:xfrm>
            <a:off x="5224616" y="7720208"/>
            <a:ext cx="1179353" cy="890500"/>
            <a:chOff x="7174951" y="3803115"/>
            <a:chExt cx="715161" cy="540000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94B6A4DA-0256-474D-B672-C54889F61A1E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文字方塊 130">
                  <a:extLst>
                    <a:ext uri="{FF2B5EF4-FFF2-40B4-BE49-F238E27FC236}">
                      <a16:creationId xmlns:a16="http://schemas.microsoft.com/office/drawing/2014/main" id="{94ED528F-B572-486B-8712-FE31CE7A5498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31" name="文字方塊 130">
                  <a:extLst>
                    <a:ext uri="{FF2B5EF4-FFF2-40B4-BE49-F238E27FC236}">
                      <a16:creationId xmlns:a16="http://schemas.microsoft.com/office/drawing/2014/main" id="{94ED528F-B572-486B-8712-FE31CE7A5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21"/>
                  <a:stretch>
                    <a:fillRect b="-122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6" name="矩形 165">
            <a:extLst>
              <a:ext uri="{FF2B5EF4-FFF2-40B4-BE49-F238E27FC236}">
                <a16:creationId xmlns:a16="http://schemas.microsoft.com/office/drawing/2014/main" id="{F34C8570-502C-460A-8A83-CF6624B39A4C}"/>
              </a:ext>
            </a:extLst>
          </p:cNvPr>
          <p:cNvSpPr/>
          <p:nvPr/>
        </p:nvSpPr>
        <p:spPr>
          <a:xfrm rot="5400000">
            <a:off x="4607970" y="7700907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CE10B263-C985-4886-816E-7755652081A2}"/>
                  </a:ext>
                </a:extLst>
              </p:cNvPr>
              <p:cNvSpPr txBox="1"/>
              <p:nvPr/>
            </p:nvSpPr>
            <p:spPr>
              <a:xfrm>
                <a:off x="4306009" y="7770198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CE10B263-C985-4886-816E-775565208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009" y="7770198"/>
                <a:ext cx="1179353" cy="7014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6DEE4B34-DB60-4B9D-AC90-8ABC952079C1}"/>
                  </a:ext>
                </a:extLst>
              </p:cNvPr>
              <p:cNvSpPr txBox="1"/>
              <p:nvPr/>
            </p:nvSpPr>
            <p:spPr>
              <a:xfrm>
                <a:off x="3421392" y="10153699"/>
                <a:ext cx="5416041" cy="764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3958" dirty="0"/>
                  <a:t>(ignore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TW" sz="3958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rad>
                  </m:oMath>
                </a14:m>
                <a:r>
                  <a:rPr lang="en-US" altLang="zh-TW" sz="3958" dirty="0"/>
                  <a:t> for simplicity)</a:t>
                </a:r>
                <a:endParaRPr lang="zh-TW" altLang="en-US" sz="3958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6DEE4B34-DB60-4B9D-AC90-8ABC95207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392" y="10153699"/>
                <a:ext cx="5416041" cy="764889"/>
              </a:xfrm>
              <a:prstGeom prst="rect">
                <a:avLst/>
              </a:prstGeom>
              <a:blipFill>
                <a:blip r:embed="rId23"/>
                <a:stretch>
                  <a:fillRect l="-3981" t="-4918" r="-1639" b="-3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文字方塊 169">
                <a:extLst>
                  <a:ext uri="{FF2B5EF4-FFF2-40B4-BE49-F238E27FC236}">
                    <a16:creationId xmlns:a16="http://schemas.microsoft.com/office/drawing/2014/main" id="{95104CB6-3C26-4A67-BC01-D430F603A29F}"/>
                  </a:ext>
                </a:extLst>
              </p:cNvPr>
              <p:cNvSpPr txBox="1"/>
              <p:nvPr/>
            </p:nvSpPr>
            <p:spPr>
              <a:xfrm>
                <a:off x="6408889" y="7891436"/>
                <a:ext cx="145527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3958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0" name="文字方塊 169">
                <a:extLst>
                  <a:ext uri="{FF2B5EF4-FFF2-40B4-BE49-F238E27FC236}">
                    <a16:creationId xmlns:a16="http://schemas.microsoft.com/office/drawing/2014/main" id="{95104CB6-3C26-4A67-BC01-D430F603A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889" y="7891436"/>
                <a:ext cx="1455270" cy="636008"/>
              </a:xfrm>
              <a:prstGeom prst="rect">
                <a:avLst/>
              </a:prstGeom>
              <a:blipFill>
                <a:blip r:embed="rId24"/>
                <a:stretch>
                  <a:fillRect l="-4310" r="-344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1" name="群組 170">
            <a:extLst>
              <a:ext uri="{FF2B5EF4-FFF2-40B4-BE49-F238E27FC236}">
                <a16:creationId xmlns:a16="http://schemas.microsoft.com/office/drawing/2014/main" id="{A8051AD6-32BC-4BE0-834C-F49B3970A26E}"/>
              </a:ext>
            </a:extLst>
          </p:cNvPr>
          <p:cNvGrpSpPr/>
          <p:nvPr/>
        </p:nvGrpSpPr>
        <p:grpSpPr>
          <a:xfrm>
            <a:off x="8894759" y="7751108"/>
            <a:ext cx="1179353" cy="890500"/>
            <a:chOff x="7174951" y="3803115"/>
            <a:chExt cx="715161" cy="540000"/>
          </a:xfrm>
        </p:grpSpPr>
        <p:sp>
          <p:nvSpPr>
            <p:cNvPr id="172" name="矩形 171">
              <a:extLst>
                <a:ext uri="{FF2B5EF4-FFF2-40B4-BE49-F238E27FC236}">
                  <a16:creationId xmlns:a16="http://schemas.microsoft.com/office/drawing/2014/main" id="{96F3A8F3-B428-4FC2-A8DA-63A156782EB5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文字方塊 172">
                  <a:extLst>
                    <a:ext uri="{FF2B5EF4-FFF2-40B4-BE49-F238E27FC236}">
                      <a16:creationId xmlns:a16="http://schemas.microsoft.com/office/drawing/2014/main" id="{C63CDA66-8339-4956-8084-5BDB02275C4D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73" name="文字方塊 172">
                  <a:extLst>
                    <a:ext uri="{FF2B5EF4-FFF2-40B4-BE49-F238E27FC236}">
                      <a16:creationId xmlns:a16="http://schemas.microsoft.com/office/drawing/2014/main" id="{C63CDA66-8339-4956-8084-5BDB02275C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25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4" name="矩形 173">
            <a:extLst>
              <a:ext uri="{FF2B5EF4-FFF2-40B4-BE49-F238E27FC236}">
                <a16:creationId xmlns:a16="http://schemas.microsoft.com/office/drawing/2014/main" id="{53AED0B0-DC5C-4F5F-8188-B1B22A78E48C}"/>
              </a:ext>
            </a:extLst>
          </p:cNvPr>
          <p:cNvSpPr/>
          <p:nvPr/>
        </p:nvSpPr>
        <p:spPr>
          <a:xfrm rot="5400000">
            <a:off x="8278113" y="7731807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AD6D3B6A-C1D2-4164-A391-FB77E49C7832}"/>
                  </a:ext>
                </a:extLst>
              </p:cNvPr>
              <p:cNvSpPr txBox="1"/>
              <p:nvPr/>
            </p:nvSpPr>
            <p:spPr>
              <a:xfrm>
                <a:off x="7976152" y="7801098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AD6D3B6A-C1D2-4164-A391-FB77E49C7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6152" y="7801098"/>
                <a:ext cx="1179353" cy="7014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文字方塊 175">
                <a:extLst>
                  <a:ext uri="{FF2B5EF4-FFF2-40B4-BE49-F238E27FC236}">
                    <a16:creationId xmlns:a16="http://schemas.microsoft.com/office/drawing/2014/main" id="{7E746B03-C52E-4630-9ACC-9612B3D88F83}"/>
                  </a:ext>
                </a:extLst>
              </p:cNvPr>
              <p:cNvSpPr txBox="1"/>
              <p:nvPr/>
            </p:nvSpPr>
            <p:spPr>
              <a:xfrm>
                <a:off x="2738746" y="9083991"/>
                <a:ext cx="145527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3958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6" name="文字方塊 175">
                <a:extLst>
                  <a:ext uri="{FF2B5EF4-FFF2-40B4-BE49-F238E27FC236}">
                    <a16:creationId xmlns:a16="http://schemas.microsoft.com/office/drawing/2014/main" id="{7E746B03-C52E-4630-9ACC-9612B3D8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746" y="9083991"/>
                <a:ext cx="1455270" cy="636008"/>
              </a:xfrm>
              <a:prstGeom prst="rect">
                <a:avLst/>
              </a:prstGeom>
              <a:blipFill>
                <a:blip r:embed="rId27"/>
                <a:stretch>
                  <a:fillRect l="-4310" r="-344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460C493B-8029-4187-A765-F9F1D051BB4E}"/>
              </a:ext>
            </a:extLst>
          </p:cNvPr>
          <p:cNvGrpSpPr/>
          <p:nvPr/>
        </p:nvGrpSpPr>
        <p:grpSpPr>
          <a:xfrm>
            <a:off x="5224616" y="8943662"/>
            <a:ext cx="1179353" cy="890500"/>
            <a:chOff x="7174951" y="3803115"/>
            <a:chExt cx="715161" cy="540000"/>
          </a:xfrm>
        </p:grpSpPr>
        <p:sp>
          <p:nvSpPr>
            <p:cNvPr id="178" name="矩形 177">
              <a:extLst>
                <a:ext uri="{FF2B5EF4-FFF2-40B4-BE49-F238E27FC236}">
                  <a16:creationId xmlns:a16="http://schemas.microsoft.com/office/drawing/2014/main" id="{EBD0C8C7-4808-47D1-9FE5-4DF8FEDDA562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文字方塊 178">
                  <a:extLst>
                    <a:ext uri="{FF2B5EF4-FFF2-40B4-BE49-F238E27FC236}">
                      <a16:creationId xmlns:a16="http://schemas.microsoft.com/office/drawing/2014/main" id="{6573334F-0A3D-404B-8432-7FBF3A7D7D79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79" name="文字方塊 178">
                  <a:extLst>
                    <a:ext uri="{FF2B5EF4-FFF2-40B4-BE49-F238E27FC236}">
                      <a16:creationId xmlns:a16="http://schemas.microsoft.com/office/drawing/2014/main" id="{6573334F-0A3D-404B-8432-7FBF3A7D7D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28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0" name="矩形 179">
            <a:extLst>
              <a:ext uri="{FF2B5EF4-FFF2-40B4-BE49-F238E27FC236}">
                <a16:creationId xmlns:a16="http://schemas.microsoft.com/office/drawing/2014/main" id="{E57BF44A-9CB7-4FB8-95FF-1D3BBD07861E}"/>
              </a:ext>
            </a:extLst>
          </p:cNvPr>
          <p:cNvSpPr/>
          <p:nvPr/>
        </p:nvSpPr>
        <p:spPr>
          <a:xfrm rot="5400000">
            <a:off x="4607970" y="8924362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3788470A-90C4-49E9-83E7-2E7CD5A90A7F}"/>
                  </a:ext>
                </a:extLst>
              </p:cNvPr>
              <p:cNvSpPr txBox="1"/>
              <p:nvPr/>
            </p:nvSpPr>
            <p:spPr>
              <a:xfrm>
                <a:off x="4306009" y="8993653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3788470A-90C4-49E9-83E7-2E7CD5A90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009" y="8993653"/>
                <a:ext cx="1179353" cy="7014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文字方塊 181">
                <a:extLst>
                  <a:ext uri="{FF2B5EF4-FFF2-40B4-BE49-F238E27FC236}">
                    <a16:creationId xmlns:a16="http://schemas.microsoft.com/office/drawing/2014/main" id="{E09021A5-6EC9-417F-BB08-A638444B7FD1}"/>
                  </a:ext>
                </a:extLst>
              </p:cNvPr>
              <p:cNvSpPr txBox="1"/>
              <p:nvPr/>
            </p:nvSpPr>
            <p:spPr>
              <a:xfrm>
                <a:off x="6380415" y="9112854"/>
                <a:ext cx="145527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3958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82" name="文字方塊 181">
                <a:extLst>
                  <a:ext uri="{FF2B5EF4-FFF2-40B4-BE49-F238E27FC236}">
                    <a16:creationId xmlns:a16="http://schemas.microsoft.com/office/drawing/2014/main" id="{E09021A5-6EC9-417F-BB08-A638444B7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415" y="9112854"/>
                <a:ext cx="1455270" cy="636008"/>
              </a:xfrm>
              <a:prstGeom prst="rect">
                <a:avLst/>
              </a:prstGeom>
              <a:blipFill>
                <a:blip r:embed="rId30"/>
                <a:stretch>
                  <a:fillRect l="-4348" r="-347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3" name="群組 182">
            <a:extLst>
              <a:ext uri="{FF2B5EF4-FFF2-40B4-BE49-F238E27FC236}">
                <a16:creationId xmlns:a16="http://schemas.microsoft.com/office/drawing/2014/main" id="{9ED2D855-6748-4421-874D-BDF59019C35A}"/>
              </a:ext>
            </a:extLst>
          </p:cNvPr>
          <p:cNvGrpSpPr/>
          <p:nvPr/>
        </p:nvGrpSpPr>
        <p:grpSpPr>
          <a:xfrm>
            <a:off x="8866284" y="8972526"/>
            <a:ext cx="1179353" cy="890500"/>
            <a:chOff x="7174951" y="3803115"/>
            <a:chExt cx="715161" cy="540000"/>
          </a:xfrm>
        </p:grpSpPr>
        <p:sp>
          <p:nvSpPr>
            <p:cNvPr id="184" name="矩形 183">
              <a:extLst>
                <a:ext uri="{FF2B5EF4-FFF2-40B4-BE49-F238E27FC236}">
                  <a16:creationId xmlns:a16="http://schemas.microsoft.com/office/drawing/2014/main" id="{A05C403F-C017-41FD-96DA-4A21F2D19C7E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5" name="文字方塊 184">
                  <a:extLst>
                    <a:ext uri="{FF2B5EF4-FFF2-40B4-BE49-F238E27FC236}">
                      <a16:creationId xmlns:a16="http://schemas.microsoft.com/office/drawing/2014/main" id="{EB78D4CE-FA93-4E02-8206-8ED5CD860EF0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85" name="文字方塊 184">
                  <a:extLst>
                    <a:ext uri="{FF2B5EF4-FFF2-40B4-BE49-F238E27FC236}">
                      <a16:creationId xmlns:a16="http://schemas.microsoft.com/office/drawing/2014/main" id="{EB78D4CE-FA93-4E02-8206-8ED5CD860E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31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6" name="矩形 185">
            <a:extLst>
              <a:ext uri="{FF2B5EF4-FFF2-40B4-BE49-F238E27FC236}">
                <a16:creationId xmlns:a16="http://schemas.microsoft.com/office/drawing/2014/main" id="{59A23E3B-FAF3-4D8B-92AC-0721560DF7DF}"/>
              </a:ext>
            </a:extLst>
          </p:cNvPr>
          <p:cNvSpPr/>
          <p:nvPr/>
        </p:nvSpPr>
        <p:spPr>
          <a:xfrm rot="5400000">
            <a:off x="8249639" y="8953226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文字方塊 186">
                <a:extLst>
                  <a:ext uri="{FF2B5EF4-FFF2-40B4-BE49-F238E27FC236}">
                    <a16:creationId xmlns:a16="http://schemas.microsoft.com/office/drawing/2014/main" id="{9AD3161D-E3F0-47AB-A97D-4BB4D62B75F7}"/>
                  </a:ext>
                </a:extLst>
              </p:cNvPr>
              <p:cNvSpPr txBox="1"/>
              <p:nvPr/>
            </p:nvSpPr>
            <p:spPr>
              <a:xfrm>
                <a:off x="7947678" y="9022516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87" name="文字方塊 186">
                <a:extLst>
                  <a:ext uri="{FF2B5EF4-FFF2-40B4-BE49-F238E27FC236}">
                    <a16:creationId xmlns:a16="http://schemas.microsoft.com/office/drawing/2014/main" id="{9AD3161D-E3F0-47AB-A97D-4BB4D62B7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678" y="9022516"/>
                <a:ext cx="1179353" cy="701410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8" name="群組 187">
            <a:extLst>
              <a:ext uri="{FF2B5EF4-FFF2-40B4-BE49-F238E27FC236}">
                <a16:creationId xmlns:a16="http://schemas.microsoft.com/office/drawing/2014/main" id="{28F3455D-F158-43F5-947C-C14A7FD92BC6}"/>
              </a:ext>
            </a:extLst>
          </p:cNvPr>
          <p:cNvGrpSpPr/>
          <p:nvPr/>
        </p:nvGrpSpPr>
        <p:grpSpPr>
          <a:xfrm>
            <a:off x="14865832" y="8817752"/>
            <a:ext cx="1179353" cy="890500"/>
            <a:chOff x="7174951" y="3803115"/>
            <a:chExt cx="715161" cy="540000"/>
          </a:xfrm>
        </p:grpSpPr>
        <p:sp>
          <p:nvSpPr>
            <p:cNvPr id="189" name="矩形 188">
              <a:extLst>
                <a:ext uri="{FF2B5EF4-FFF2-40B4-BE49-F238E27FC236}">
                  <a16:creationId xmlns:a16="http://schemas.microsoft.com/office/drawing/2014/main" id="{7712C543-3FB7-4DEC-A8E2-D2D87EA2DB89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文字方塊 189">
                  <a:extLst>
                    <a:ext uri="{FF2B5EF4-FFF2-40B4-BE49-F238E27FC236}">
                      <a16:creationId xmlns:a16="http://schemas.microsoft.com/office/drawing/2014/main" id="{8E44EA20-EDBF-43C3-A420-CB7F8071AC6B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90" name="文字方塊 189">
                  <a:extLst>
                    <a:ext uri="{FF2B5EF4-FFF2-40B4-BE49-F238E27FC236}">
                      <a16:creationId xmlns:a16="http://schemas.microsoft.com/office/drawing/2014/main" id="{8E44EA20-EDBF-43C3-A420-CB7F8071A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33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433F71D-ACBC-4115-A511-480294596E9A}"/>
              </a:ext>
            </a:extLst>
          </p:cNvPr>
          <p:cNvGrpSpPr/>
          <p:nvPr/>
        </p:nvGrpSpPr>
        <p:grpSpPr>
          <a:xfrm>
            <a:off x="13781025" y="7901741"/>
            <a:ext cx="1179353" cy="701411"/>
            <a:chOff x="7193535" y="5191659"/>
            <a:chExt cx="715161" cy="425336"/>
          </a:xfrm>
        </p:grpSpPr>
        <p:sp>
          <p:nvSpPr>
            <p:cNvPr id="191" name="矩形 190">
              <a:extLst>
                <a:ext uri="{FF2B5EF4-FFF2-40B4-BE49-F238E27FC236}">
                  <a16:creationId xmlns:a16="http://schemas.microsoft.com/office/drawing/2014/main" id="{073F8935-2456-4F2A-AD7A-447E97209E3F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文字方塊 191">
                  <a:extLst>
                    <a:ext uri="{FF2B5EF4-FFF2-40B4-BE49-F238E27FC236}">
                      <a16:creationId xmlns:a16="http://schemas.microsoft.com/office/drawing/2014/main" id="{C252CB0D-5A2D-42F4-B1B7-BEA89291E72B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92" name="文字方塊 191">
                  <a:extLst>
                    <a:ext uri="{FF2B5EF4-FFF2-40B4-BE49-F238E27FC236}">
                      <a16:creationId xmlns:a16="http://schemas.microsoft.com/office/drawing/2014/main" id="{C252CB0D-5A2D-42F4-B1B7-BEA89291E7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3" name="群組 192">
            <a:extLst>
              <a:ext uri="{FF2B5EF4-FFF2-40B4-BE49-F238E27FC236}">
                <a16:creationId xmlns:a16="http://schemas.microsoft.com/office/drawing/2014/main" id="{FBBFF1AD-157F-4930-9A6C-077891F51ECE}"/>
              </a:ext>
            </a:extLst>
          </p:cNvPr>
          <p:cNvGrpSpPr/>
          <p:nvPr/>
        </p:nvGrpSpPr>
        <p:grpSpPr>
          <a:xfrm>
            <a:off x="13781025" y="8583756"/>
            <a:ext cx="1179353" cy="701411"/>
            <a:chOff x="7193535" y="5191659"/>
            <a:chExt cx="715161" cy="425336"/>
          </a:xfrm>
        </p:grpSpPr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2BC73E29-1F13-40C6-BD92-8B9CF1AD9CB4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文字方塊 194">
                  <a:extLst>
                    <a:ext uri="{FF2B5EF4-FFF2-40B4-BE49-F238E27FC236}">
                      <a16:creationId xmlns:a16="http://schemas.microsoft.com/office/drawing/2014/main" id="{0DA6C2FA-F529-417F-A97D-FCB93AC3630F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95" name="文字方塊 194">
                  <a:extLst>
                    <a:ext uri="{FF2B5EF4-FFF2-40B4-BE49-F238E27FC236}">
                      <a16:creationId xmlns:a16="http://schemas.microsoft.com/office/drawing/2014/main" id="{0DA6C2FA-F529-417F-A97D-FCB93AC363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6" name="群組 195">
            <a:extLst>
              <a:ext uri="{FF2B5EF4-FFF2-40B4-BE49-F238E27FC236}">
                <a16:creationId xmlns:a16="http://schemas.microsoft.com/office/drawing/2014/main" id="{B5082BF4-ED1A-4A26-B564-06FA3F1751F7}"/>
              </a:ext>
            </a:extLst>
          </p:cNvPr>
          <p:cNvGrpSpPr/>
          <p:nvPr/>
        </p:nvGrpSpPr>
        <p:grpSpPr>
          <a:xfrm>
            <a:off x="13781025" y="9263008"/>
            <a:ext cx="1179353" cy="701411"/>
            <a:chOff x="7193535" y="5191659"/>
            <a:chExt cx="715161" cy="425336"/>
          </a:xfrm>
        </p:grpSpPr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60A6EFFE-B98D-44E8-ADD5-6359EFD03ABA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文字方塊 197">
                  <a:extLst>
                    <a:ext uri="{FF2B5EF4-FFF2-40B4-BE49-F238E27FC236}">
                      <a16:creationId xmlns:a16="http://schemas.microsoft.com/office/drawing/2014/main" id="{C96BDFB1-3D53-4109-A999-E8512A5BC44A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98" name="文字方塊 197">
                  <a:extLst>
                    <a:ext uri="{FF2B5EF4-FFF2-40B4-BE49-F238E27FC236}">
                      <a16:creationId xmlns:a16="http://schemas.microsoft.com/office/drawing/2014/main" id="{C96BDFB1-3D53-4109-A999-E8512A5BC4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9" name="群組 198">
            <a:extLst>
              <a:ext uri="{FF2B5EF4-FFF2-40B4-BE49-F238E27FC236}">
                <a16:creationId xmlns:a16="http://schemas.microsoft.com/office/drawing/2014/main" id="{9F919A94-EE88-4715-B0F9-5A18D1BD91F2}"/>
              </a:ext>
            </a:extLst>
          </p:cNvPr>
          <p:cNvGrpSpPr/>
          <p:nvPr/>
        </p:nvGrpSpPr>
        <p:grpSpPr>
          <a:xfrm>
            <a:off x="13781025" y="9916754"/>
            <a:ext cx="1179353" cy="701411"/>
            <a:chOff x="7193535" y="5191659"/>
            <a:chExt cx="715161" cy="425336"/>
          </a:xfrm>
        </p:grpSpPr>
        <p:sp>
          <p:nvSpPr>
            <p:cNvPr id="200" name="矩形 199">
              <a:extLst>
                <a:ext uri="{FF2B5EF4-FFF2-40B4-BE49-F238E27FC236}">
                  <a16:creationId xmlns:a16="http://schemas.microsoft.com/office/drawing/2014/main" id="{12138F0B-C0BF-4692-951E-37F758C2547D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文字方塊 200">
                  <a:extLst>
                    <a:ext uri="{FF2B5EF4-FFF2-40B4-BE49-F238E27FC236}">
                      <a16:creationId xmlns:a16="http://schemas.microsoft.com/office/drawing/2014/main" id="{C9FA8E32-97B0-43FA-BFE4-D8655710C876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01" name="文字方塊 200">
                  <a:extLst>
                    <a:ext uri="{FF2B5EF4-FFF2-40B4-BE49-F238E27FC236}">
                      <a16:creationId xmlns:a16="http://schemas.microsoft.com/office/drawing/2014/main" id="{C9FA8E32-97B0-43FA-BFE4-D8655710C8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文字方塊 201">
                <a:extLst>
                  <a:ext uri="{FF2B5EF4-FFF2-40B4-BE49-F238E27FC236}">
                    <a16:creationId xmlns:a16="http://schemas.microsoft.com/office/drawing/2014/main" id="{F2336D0F-8E9E-403A-819C-2BE3A1B24695}"/>
                  </a:ext>
                </a:extLst>
              </p:cNvPr>
              <p:cNvSpPr txBox="1"/>
              <p:nvPr/>
            </p:nvSpPr>
            <p:spPr>
              <a:xfrm>
                <a:off x="13008711" y="9026477"/>
                <a:ext cx="495328" cy="609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02" name="文字方塊 201">
                <a:extLst>
                  <a:ext uri="{FF2B5EF4-FFF2-40B4-BE49-F238E27FC236}">
                    <a16:creationId xmlns:a16="http://schemas.microsoft.com/office/drawing/2014/main" id="{F2336D0F-8E9E-403A-819C-2BE3A1B24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8711" y="9026477"/>
                <a:ext cx="495328" cy="609077"/>
              </a:xfrm>
              <a:prstGeom prst="rect">
                <a:avLst/>
              </a:prstGeom>
              <a:blipFill>
                <a:blip r:embed="rId36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群組 28">
            <a:extLst>
              <a:ext uri="{FF2B5EF4-FFF2-40B4-BE49-F238E27FC236}">
                <a16:creationId xmlns:a16="http://schemas.microsoft.com/office/drawing/2014/main" id="{C6B65D08-154E-4CC6-BF98-A8FECA9A4733}"/>
              </a:ext>
            </a:extLst>
          </p:cNvPr>
          <p:cNvGrpSpPr/>
          <p:nvPr/>
        </p:nvGrpSpPr>
        <p:grpSpPr>
          <a:xfrm>
            <a:off x="11889473" y="7778716"/>
            <a:ext cx="934295" cy="710228"/>
            <a:chOff x="5686213" y="4717020"/>
            <a:chExt cx="566557" cy="430683"/>
          </a:xfrm>
        </p:grpSpPr>
        <p:sp>
          <p:nvSpPr>
            <p:cNvPr id="204" name="矩形 203">
              <a:extLst>
                <a:ext uri="{FF2B5EF4-FFF2-40B4-BE49-F238E27FC236}">
                  <a16:creationId xmlns:a16="http://schemas.microsoft.com/office/drawing/2014/main" id="{D8CE7627-4B5F-47B2-B5BB-8E5E1153B48D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3" name="文字方塊 202">
                  <a:extLst>
                    <a:ext uri="{FF2B5EF4-FFF2-40B4-BE49-F238E27FC236}">
                      <a16:creationId xmlns:a16="http://schemas.microsoft.com/office/drawing/2014/main" id="{150682AA-20AD-4781-B1E3-DCCB3C1B1B5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03" name="文字方塊 202">
                  <a:extLst>
                    <a:ext uri="{FF2B5EF4-FFF2-40B4-BE49-F238E27FC236}">
                      <a16:creationId xmlns:a16="http://schemas.microsoft.com/office/drawing/2014/main" id="{150682AA-20AD-4781-B1E3-DCCB3C1B1B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37"/>
                  <a:stretch>
                    <a:fillRect l="-6757" r="-4054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5" name="群組 204">
            <a:extLst>
              <a:ext uri="{FF2B5EF4-FFF2-40B4-BE49-F238E27FC236}">
                <a16:creationId xmlns:a16="http://schemas.microsoft.com/office/drawing/2014/main" id="{B76C3D2F-EB20-475B-96BB-0FD0ABEC6F7E}"/>
              </a:ext>
            </a:extLst>
          </p:cNvPr>
          <p:cNvGrpSpPr/>
          <p:nvPr/>
        </p:nvGrpSpPr>
        <p:grpSpPr>
          <a:xfrm>
            <a:off x="11903835" y="8488944"/>
            <a:ext cx="934295" cy="710228"/>
            <a:chOff x="5686213" y="4717020"/>
            <a:chExt cx="566557" cy="430683"/>
          </a:xfrm>
        </p:grpSpPr>
        <p:sp>
          <p:nvSpPr>
            <p:cNvPr id="206" name="矩形 205">
              <a:extLst>
                <a:ext uri="{FF2B5EF4-FFF2-40B4-BE49-F238E27FC236}">
                  <a16:creationId xmlns:a16="http://schemas.microsoft.com/office/drawing/2014/main" id="{429A270A-55CB-45E7-B02F-DA1075E99588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文字方塊 206">
                  <a:extLst>
                    <a:ext uri="{FF2B5EF4-FFF2-40B4-BE49-F238E27FC236}">
                      <a16:creationId xmlns:a16="http://schemas.microsoft.com/office/drawing/2014/main" id="{24093C6C-E1F7-4049-B5E5-D0BEDECEF78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07" name="文字方塊 206">
                  <a:extLst>
                    <a:ext uri="{FF2B5EF4-FFF2-40B4-BE49-F238E27FC236}">
                      <a16:creationId xmlns:a16="http://schemas.microsoft.com/office/drawing/2014/main" id="{24093C6C-E1F7-4049-B5E5-D0BEDECEF7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38"/>
                  <a:stretch>
                    <a:fillRect l="-6757" r="-4054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8" name="群組 207">
            <a:extLst>
              <a:ext uri="{FF2B5EF4-FFF2-40B4-BE49-F238E27FC236}">
                <a16:creationId xmlns:a16="http://schemas.microsoft.com/office/drawing/2014/main" id="{8C7637A3-6148-4FD1-B0AD-2B9A114A2001}"/>
              </a:ext>
            </a:extLst>
          </p:cNvPr>
          <p:cNvGrpSpPr/>
          <p:nvPr/>
        </p:nvGrpSpPr>
        <p:grpSpPr>
          <a:xfrm>
            <a:off x="11904442" y="9202851"/>
            <a:ext cx="934295" cy="710228"/>
            <a:chOff x="5686213" y="4717020"/>
            <a:chExt cx="566557" cy="430683"/>
          </a:xfrm>
        </p:grpSpPr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51B7E750-9EA5-4BCB-9756-757C55C8B6B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文字方塊 209">
                  <a:extLst>
                    <a:ext uri="{FF2B5EF4-FFF2-40B4-BE49-F238E27FC236}">
                      <a16:creationId xmlns:a16="http://schemas.microsoft.com/office/drawing/2014/main" id="{E64EBE73-BBE1-4C59-89E9-13ED8A4054AA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1,3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10" name="文字方塊 209">
                  <a:extLst>
                    <a:ext uri="{FF2B5EF4-FFF2-40B4-BE49-F238E27FC236}">
                      <a16:creationId xmlns:a16="http://schemas.microsoft.com/office/drawing/2014/main" id="{E64EBE73-BBE1-4C59-89E9-13ED8A4054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39"/>
                  <a:stretch>
                    <a:fillRect l="-6757" r="-4054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1" name="群組 210">
            <a:extLst>
              <a:ext uri="{FF2B5EF4-FFF2-40B4-BE49-F238E27FC236}">
                <a16:creationId xmlns:a16="http://schemas.microsoft.com/office/drawing/2014/main" id="{773F522B-EADA-4972-A73C-1AFBAD3DDAF5}"/>
              </a:ext>
            </a:extLst>
          </p:cNvPr>
          <p:cNvGrpSpPr/>
          <p:nvPr/>
        </p:nvGrpSpPr>
        <p:grpSpPr>
          <a:xfrm>
            <a:off x="11904996" y="9909027"/>
            <a:ext cx="934295" cy="710228"/>
            <a:chOff x="5686213" y="4717020"/>
            <a:chExt cx="566557" cy="430683"/>
          </a:xfrm>
        </p:grpSpPr>
        <p:sp>
          <p:nvSpPr>
            <p:cNvPr id="212" name="矩形 211">
              <a:extLst>
                <a:ext uri="{FF2B5EF4-FFF2-40B4-BE49-F238E27FC236}">
                  <a16:creationId xmlns:a16="http://schemas.microsoft.com/office/drawing/2014/main" id="{FF7760E7-EEDA-453F-A05F-DB232FF59BD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文字方塊 212">
                  <a:extLst>
                    <a:ext uri="{FF2B5EF4-FFF2-40B4-BE49-F238E27FC236}">
                      <a16:creationId xmlns:a16="http://schemas.microsoft.com/office/drawing/2014/main" id="{3437F765-4524-45C8-A97C-584B5281428C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1,4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13" name="文字方塊 212">
                  <a:extLst>
                    <a:ext uri="{FF2B5EF4-FFF2-40B4-BE49-F238E27FC236}">
                      <a16:creationId xmlns:a16="http://schemas.microsoft.com/office/drawing/2014/main" id="{3437F765-4524-45C8-A97C-584B528142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40"/>
                  <a:stretch>
                    <a:fillRect l="-6757" r="-4054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0" name="矩形 139">
            <a:extLst>
              <a:ext uri="{FF2B5EF4-FFF2-40B4-BE49-F238E27FC236}">
                <a16:creationId xmlns:a16="http://schemas.microsoft.com/office/drawing/2014/main" id="{ACF233B8-07F6-4B09-A479-5E1022C5FE82}"/>
              </a:ext>
            </a:extLst>
          </p:cNvPr>
          <p:cNvSpPr/>
          <p:nvPr/>
        </p:nvSpPr>
        <p:spPr>
          <a:xfrm>
            <a:off x="3292927" y="6097007"/>
            <a:ext cx="849568" cy="12723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</p:spTree>
    <p:extLst>
      <p:ext uri="{BB962C8B-B14F-4D97-AF65-F5344CB8AC3E}">
        <p14:creationId xmlns:p14="http://schemas.microsoft.com/office/powerpoint/2010/main" val="12572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66" grpId="0" animBg="1"/>
      <p:bldP spid="167" grpId="0"/>
      <p:bldP spid="170" grpId="0"/>
      <p:bldP spid="174" grpId="0" animBg="1"/>
      <p:bldP spid="175" grpId="0"/>
      <p:bldP spid="176" grpId="0"/>
      <p:bldP spid="180" grpId="0" animBg="1"/>
      <p:bldP spid="181" grpId="0"/>
      <p:bldP spid="182" grpId="0"/>
      <p:bldP spid="186" grpId="0" animBg="1"/>
      <p:bldP spid="187" grpId="0"/>
      <p:bldP spid="20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</p:cNvCxnSpPr>
          <p:nvPr/>
        </p:nvCxnSpPr>
        <p:spPr>
          <a:xfrm flipH="1" flipV="1">
            <a:off x="7963775" y="4613350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4320393" y="4553647"/>
            <a:ext cx="3198204" cy="17569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11638750" y="4561200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15366248" y="4591051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4067029" y="4300282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7856069" y="4314245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11492952" y="4328853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15204952" y="4370741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endCxn id="114" idx="4"/>
          </p:cNvCxnSpPr>
          <p:nvPr/>
        </p:nvCxnSpPr>
        <p:spPr>
          <a:xfrm flipV="1">
            <a:off x="7465669" y="4667574"/>
            <a:ext cx="7887699" cy="15641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endCxn id="111" idx="4"/>
          </p:cNvCxnSpPr>
          <p:nvPr/>
        </p:nvCxnSpPr>
        <p:spPr>
          <a:xfrm flipV="1">
            <a:off x="7465668" y="4625686"/>
            <a:ext cx="4175700" cy="16060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endCxn id="108" idx="4"/>
          </p:cNvCxnSpPr>
          <p:nvPr/>
        </p:nvCxnSpPr>
        <p:spPr>
          <a:xfrm flipV="1">
            <a:off x="7465669" y="4611079"/>
            <a:ext cx="538817" cy="16206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949612" y="124239"/>
            <a:ext cx="4027000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Self-attention</a:t>
            </a:r>
            <a:endParaRPr lang="zh-TW" altLang="en-US" sz="5277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4215446" y="4597116"/>
            <a:ext cx="410042" cy="15214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3941561" y="3610209"/>
                <a:ext cx="9460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561" y="3610209"/>
                <a:ext cx="946028" cy="636008"/>
              </a:xfrm>
              <a:prstGeom prst="rect">
                <a:avLst/>
              </a:prstGeom>
              <a:blipFill>
                <a:blip r:embed="rId3"/>
                <a:stretch>
                  <a:fillRect l="-6667" t="-15686" r="-4000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7689244" y="3610209"/>
                <a:ext cx="9460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244" y="3610209"/>
                <a:ext cx="946028" cy="636008"/>
              </a:xfrm>
              <a:prstGeom prst="rect">
                <a:avLst/>
              </a:prstGeom>
              <a:blipFill>
                <a:blip r:embed="rId4"/>
                <a:stretch>
                  <a:fillRect l="-6579" t="-15686" r="-263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11236728" y="3610209"/>
                <a:ext cx="9460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728" y="3610209"/>
                <a:ext cx="946028" cy="636008"/>
              </a:xfrm>
              <a:prstGeom prst="rect">
                <a:avLst/>
              </a:prstGeom>
              <a:blipFill>
                <a:blip r:embed="rId5"/>
                <a:stretch>
                  <a:fillRect l="-6579" t="-15686" r="-263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15121724" y="3636962"/>
                <a:ext cx="9460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2,4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724" y="3636962"/>
                <a:ext cx="946028" cy="636008"/>
              </a:xfrm>
              <a:prstGeom prst="rect">
                <a:avLst/>
              </a:prstGeom>
              <a:blipFill>
                <a:blip r:embed="rId6"/>
                <a:stretch>
                  <a:fillRect l="-6579" t="-13725" r="-263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7832251" y="2106357"/>
            <a:ext cx="1179353" cy="999031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5581130" y="4745140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5335102" y="4233906"/>
            <a:ext cx="492056" cy="511234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9312290" y="4757636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9066262" y="4246403"/>
            <a:ext cx="492056" cy="511234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13041544" y="4784005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12795516" y="4272772"/>
            <a:ext cx="492056" cy="511234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16719145" y="4811517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16473116" y="4300283"/>
            <a:ext cx="492056" cy="511234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</p:cNvCxnSpPr>
          <p:nvPr/>
        </p:nvCxnSpPr>
        <p:spPr>
          <a:xfrm flipV="1">
            <a:off x="5595696" y="2641589"/>
            <a:ext cx="0" cy="1556726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</p:cNvCxnSpPr>
          <p:nvPr/>
        </p:nvCxnSpPr>
        <p:spPr>
          <a:xfrm flipH="1" flipV="1">
            <a:off x="9312117" y="2635668"/>
            <a:ext cx="0" cy="1627991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13037710" y="2547735"/>
            <a:ext cx="0" cy="170903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</p:cNvCxnSpPr>
          <p:nvPr/>
        </p:nvCxnSpPr>
        <p:spPr>
          <a:xfrm flipH="1" flipV="1">
            <a:off x="16716910" y="2580711"/>
            <a:ext cx="0" cy="1737908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417166" y="4468476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</p:cNvCxnSpPr>
          <p:nvPr/>
        </p:nvCxnSpPr>
        <p:spPr>
          <a:xfrm>
            <a:off x="8199631" y="4498724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11877581" y="4528387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</p:cNvCxnSpPr>
          <p:nvPr/>
        </p:nvCxnSpPr>
        <p:spPr>
          <a:xfrm>
            <a:off x="15513243" y="4555899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8782822" y="2580710"/>
            <a:ext cx="793408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/>
              <p:nvPr/>
            </p:nvSpPr>
            <p:spPr>
              <a:xfrm>
                <a:off x="11690859" y="278206"/>
                <a:ext cx="3968971" cy="17236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4617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4617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2,</m:t>
                              </m:r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4617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0859" y="278206"/>
                <a:ext cx="3968971" cy="1723677"/>
              </a:xfrm>
              <a:prstGeom prst="rect">
                <a:avLst/>
              </a:prstGeom>
              <a:blipFill>
                <a:blip r:embed="rId8"/>
                <a:stretch>
                  <a:fillRect l="-19745" t="-149265" r="-5096" b="-20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3D7CAA45-5381-499E-A008-FC5C2B7AE63A}"/>
              </a:ext>
            </a:extLst>
          </p:cNvPr>
          <p:cNvCxnSpPr>
            <a:cxnSpLocks/>
          </p:cNvCxnSpPr>
          <p:nvPr/>
        </p:nvCxnSpPr>
        <p:spPr>
          <a:xfrm>
            <a:off x="5581421" y="2580710"/>
            <a:ext cx="228257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124">
            <a:extLst>
              <a:ext uri="{FF2B5EF4-FFF2-40B4-BE49-F238E27FC236}">
                <a16:creationId xmlns:a16="http://schemas.microsoft.com/office/drawing/2014/main" id="{A8A57BA2-4899-45E4-AA78-0CACE71829E8}"/>
              </a:ext>
            </a:extLst>
          </p:cNvPr>
          <p:cNvSpPr/>
          <p:nvPr/>
        </p:nvSpPr>
        <p:spPr>
          <a:xfrm>
            <a:off x="5345403" y="6259659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C498D48F-F1E5-4DAC-81C0-0A670AAAC9E7}"/>
                  </a:ext>
                </a:extLst>
              </p:cNvPr>
              <p:cNvSpPr txBox="1"/>
              <p:nvPr/>
            </p:nvSpPr>
            <p:spPr>
              <a:xfrm>
                <a:off x="5029179" y="632157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C498D48F-F1E5-4DAC-81C0-0A670AAA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179" y="6321570"/>
                <a:ext cx="1179353" cy="7014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矩形 126">
            <a:extLst>
              <a:ext uri="{FF2B5EF4-FFF2-40B4-BE49-F238E27FC236}">
                <a16:creationId xmlns:a16="http://schemas.microsoft.com/office/drawing/2014/main" id="{6C03518B-CB82-49F1-A27C-7FC4A67D7D07}"/>
              </a:ext>
            </a:extLst>
          </p:cNvPr>
          <p:cNvSpPr/>
          <p:nvPr/>
        </p:nvSpPr>
        <p:spPr>
          <a:xfrm>
            <a:off x="4401509" y="6259659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8D59FBD-E3BC-42FB-A29A-38A872CCCFA4}"/>
                  </a:ext>
                </a:extLst>
              </p:cNvPr>
              <p:cNvSpPr txBox="1"/>
              <p:nvPr/>
            </p:nvSpPr>
            <p:spPr>
              <a:xfrm>
                <a:off x="4102228" y="6338513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8D59FBD-E3BC-42FB-A29A-38A872CCC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228" y="6338513"/>
                <a:ext cx="1179353" cy="7014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矩形 130">
            <a:extLst>
              <a:ext uri="{FF2B5EF4-FFF2-40B4-BE49-F238E27FC236}">
                <a16:creationId xmlns:a16="http://schemas.microsoft.com/office/drawing/2014/main" id="{4F25357E-792D-4107-A691-AABF0BF91A1E}"/>
              </a:ext>
            </a:extLst>
          </p:cNvPr>
          <p:cNvSpPr/>
          <p:nvPr/>
        </p:nvSpPr>
        <p:spPr>
          <a:xfrm>
            <a:off x="3474560" y="6259659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文字方塊 164">
                <a:extLst>
                  <a:ext uri="{FF2B5EF4-FFF2-40B4-BE49-F238E27FC236}">
                    <a16:creationId xmlns:a16="http://schemas.microsoft.com/office/drawing/2014/main" id="{8D39E76D-0585-45E3-B93E-D046035D8D7C}"/>
                  </a:ext>
                </a:extLst>
              </p:cNvPr>
              <p:cNvSpPr txBox="1"/>
              <p:nvPr/>
            </p:nvSpPr>
            <p:spPr>
              <a:xfrm>
                <a:off x="3175279" y="6338513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5" name="文字方塊 164">
                <a:extLst>
                  <a:ext uri="{FF2B5EF4-FFF2-40B4-BE49-F238E27FC236}">
                    <a16:creationId xmlns:a16="http://schemas.microsoft.com/office/drawing/2014/main" id="{8D39E76D-0585-45E3-B93E-D046035D8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279" y="6338513"/>
                <a:ext cx="1179353" cy="701410"/>
              </a:xfrm>
              <a:prstGeom prst="rect">
                <a:avLst/>
              </a:prstGeom>
              <a:blipFill>
                <a:blip r:embed="rId11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矩形 165">
            <a:extLst>
              <a:ext uri="{FF2B5EF4-FFF2-40B4-BE49-F238E27FC236}">
                <a16:creationId xmlns:a16="http://schemas.microsoft.com/office/drawing/2014/main" id="{2D8F76F1-503F-48F4-B124-31EB9777CBCC}"/>
              </a:ext>
            </a:extLst>
          </p:cNvPr>
          <p:cNvSpPr/>
          <p:nvPr/>
        </p:nvSpPr>
        <p:spPr>
          <a:xfrm>
            <a:off x="9099045" y="6231740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581900A0-2A24-44E5-928C-8753BAD80789}"/>
                  </a:ext>
                </a:extLst>
              </p:cNvPr>
              <p:cNvSpPr txBox="1"/>
              <p:nvPr/>
            </p:nvSpPr>
            <p:spPr>
              <a:xfrm>
                <a:off x="8782821" y="629365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581900A0-2A24-44E5-928C-8753BAD80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821" y="6293652"/>
                <a:ext cx="1179353" cy="7014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矩形 167">
            <a:extLst>
              <a:ext uri="{FF2B5EF4-FFF2-40B4-BE49-F238E27FC236}">
                <a16:creationId xmlns:a16="http://schemas.microsoft.com/office/drawing/2014/main" id="{489558E0-D7DE-49E8-92AF-3E284976B230}"/>
              </a:ext>
            </a:extLst>
          </p:cNvPr>
          <p:cNvSpPr/>
          <p:nvPr/>
        </p:nvSpPr>
        <p:spPr>
          <a:xfrm>
            <a:off x="8155152" y="6231740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文字方塊 168">
                <a:extLst>
                  <a:ext uri="{FF2B5EF4-FFF2-40B4-BE49-F238E27FC236}">
                    <a16:creationId xmlns:a16="http://schemas.microsoft.com/office/drawing/2014/main" id="{AA66187E-270D-425E-BB8C-6B5503A0B26F}"/>
                  </a:ext>
                </a:extLst>
              </p:cNvPr>
              <p:cNvSpPr txBox="1"/>
              <p:nvPr/>
            </p:nvSpPr>
            <p:spPr>
              <a:xfrm>
                <a:off x="7855870" y="6310594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9" name="文字方塊 168">
                <a:extLst>
                  <a:ext uri="{FF2B5EF4-FFF2-40B4-BE49-F238E27FC236}">
                    <a16:creationId xmlns:a16="http://schemas.microsoft.com/office/drawing/2014/main" id="{AA66187E-270D-425E-BB8C-6B5503A0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870" y="6310594"/>
                <a:ext cx="1179353" cy="7014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0" name="矩形 169">
            <a:extLst>
              <a:ext uri="{FF2B5EF4-FFF2-40B4-BE49-F238E27FC236}">
                <a16:creationId xmlns:a16="http://schemas.microsoft.com/office/drawing/2014/main" id="{24FEE5EC-40B3-4BDE-ABD0-508D8973FDB2}"/>
              </a:ext>
            </a:extLst>
          </p:cNvPr>
          <p:cNvSpPr/>
          <p:nvPr/>
        </p:nvSpPr>
        <p:spPr>
          <a:xfrm>
            <a:off x="7228202" y="6231740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51EF13B0-E442-4CBF-A736-BFBAC9E30CFC}"/>
                  </a:ext>
                </a:extLst>
              </p:cNvPr>
              <p:cNvSpPr txBox="1"/>
              <p:nvPr/>
            </p:nvSpPr>
            <p:spPr>
              <a:xfrm>
                <a:off x="6928921" y="6310594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51EF13B0-E442-4CBF-A736-BFBAC9E30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921" y="6310594"/>
                <a:ext cx="1179353" cy="701410"/>
              </a:xfrm>
              <a:prstGeom prst="rect">
                <a:avLst/>
              </a:prstGeom>
              <a:blipFill>
                <a:blip r:embed="rId1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矩形 171">
            <a:extLst>
              <a:ext uri="{FF2B5EF4-FFF2-40B4-BE49-F238E27FC236}">
                <a16:creationId xmlns:a16="http://schemas.microsoft.com/office/drawing/2014/main" id="{6B9C4549-506D-4921-8C01-87F39CE9C1A7}"/>
              </a:ext>
            </a:extLst>
          </p:cNvPr>
          <p:cNvSpPr/>
          <p:nvPr/>
        </p:nvSpPr>
        <p:spPr>
          <a:xfrm>
            <a:off x="12799759" y="6249211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E829B031-8443-4252-B42B-569360A0578E}"/>
                  </a:ext>
                </a:extLst>
              </p:cNvPr>
              <p:cNvSpPr txBox="1"/>
              <p:nvPr/>
            </p:nvSpPr>
            <p:spPr>
              <a:xfrm>
                <a:off x="12483535" y="631112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E829B031-8443-4252-B42B-569360A05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3535" y="6311122"/>
                <a:ext cx="1179353" cy="7014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5C613E91-2B51-4A93-A171-8D3FA276ACEB}"/>
              </a:ext>
            </a:extLst>
          </p:cNvPr>
          <p:cNvSpPr/>
          <p:nvPr/>
        </p:nvSpPr>
        <p:spPr>
          <a:xfrm>
            <a:off x="11855865" y="6249211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76E32E36-88F8-4442-8DDC-0D4DD4B94ADC}"/>
                  </a:ext>
                </a:extLst>
              </p:cNvPr>
              <p:cNvSpPr txBox="1"/>
              <p:nvPr/>
            </p:nvSpPr>
            <p:spPr>
              <a:xfrm>
                <a:off x="11556584" y="632806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76E32E36-88F8-4442-8DDC-0D4DD4B94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6584" y="6328065"/>
                <a:ext cx="1179353" cy="7014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矩形 175">
            <a:extLst>
              <a:ext uri="{FF2B5EF4-FFF2-40B4-BE49-F238E27FC236}">
                <a16:creationId xmlns:a16="http://schemas.microsoft.com/office/drawing/2014/main" id="{14772534-C991-406B-8C00-EDADD56F964B}"/>
              </a:ext>
            </a:extLst>
          </p:cNvPr>
          <p:cNvSpPr/>
          <p:nvPr/>
        </p:nvSpPr>
        <p:spPr>
          <a:xfrm>
            <a:off x="10928916" y="6249211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788EF0A-3F1E-427F-9867-EFFC0DA54AB6}"/>
                  </a:ext>
                </a:extLst>
              </p:cNvPr>
              <p:cNvSpPr txBox="1"/>
              <p:nvPr/>
            </p:nvSpPr>
            <p:spPr>
              <a:xfrm>
                <a:off x="10629634" y="632806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788EF0A-3F1E-427F-9867-EFFC0DA54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634" y="6328065"/>
                <a:ext cx="1179353" cy="701410"/>
              </a:xfrm>
              <a:prstGeom prst="rect">
                <a:avLst/>
              </a:prstGeom>
              <a:blipFill>
                <a:blip r:embed="rId1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8" name="矩形 177">
            <a:extLst>
              <a:ext uri="{FF2B5EF4-FFF2-40B4-BE49-F238E27FC236}">
                <a16:creationId xmlns:a16="http://schemas.microsoft.com/office/drawing/2014/main" id="{F0545D61-D960-464A-8BBA-9362F7791528}"/>
              </a:ext>
            </a:extLst>
          </p:cNvPr>
          <p:cNvSpPr/>
          <p:nvPr/>
        </p:nvSpPr>
        <p:spPr>
          <a:xfrm>
            <a:off x="16514635" y="6271618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文字方塊 178">
                <a:extLst>
                  <a:ext uri="{FF2B5EF4-FFF2-40B4-BE49-F238E27FC236}">
                    <a16:creationId xmlns:a16="http://schemas.microsoft.com/office/drawing/2014/main" id="{573E02FE-EDF7-46DE-BAA5-3B47291AA057}"/>
                  </a:ext>
                </a:extLst>
              </p:cNvPr>
              <p:cNvSpPr txBox="1"/>
              <p:nvPr/>
            </p:nvSpPr>
            <p:spPr>
              <a:xfrm>
                <a:off x="16198411" y="633353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9" name="文字方塊 178">
                <a:extLst>
                  <a:ext uri="{FF2B5EF4-FFF2-40B4-BE49-F238E27FC236}">
                    <a16:creationId xmlns:a16="http://schemas.microsoft.com/office/drawing/2014/main" id="{573E02FE-EDF7-46DE-BAA5-3B47291AA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8411" y="6333530"/>
                <a:ext cx="1179353" cy="7014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矩形 179">
            <a:extLst>
              <a:ext uri="{FF2B5EF4-FFF2-40B4-BE49-F238E27FC236}">
                <a16:creationId xmlns:a16="http://schemas.microsoft.com/office/drawing/2014/main" id="{8FC5FE51-5BCF-4ABF-87BC-EB77C3B0798F}"/>
              </a:ext>
            </a:extLst>
          </p:cNvPr>
          <p:cNvSpPr/>
          <p:nvPr/>
        </p:nvSpPr>
        <p:spPr>
          <a:xfrm>
            <a:off x="15570741" y="6271618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53E09230-8F52-4028-BEFC-CAA77CB73312}"/>
                  </a:ext>
                </a:extLst>
              </p:cNvPr>
              <p:cNvSpPr txBox="1"/>
              <p:nvPr/>
            </p:nvSpPr>
            <p:spPr>
              <a:xfrm>
                <a:off x="15271460" y="635047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53E09230-8F52-4028-BEFC-CAA77CB73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1460" y="6350472"/>
                <a:ext cx="1179353" cy="7014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矩形 181">
            <a:extLst>
              <a:ext uri="{FF2B5EF4-FFF2-40B4-BE49-F238E27FC236}">
                <a16:creationId xmlns:a16="http://schemas.microsoft.com/office/drawing/2014/main" id="{AE66A1AB-0C9F-41F2-8BE8-E6E2BCD01351}"/>
              </a:ext>
            </a:extLst>
          </p:cNvPr>
          <p:cNvSpPr/>
          <p:nvPr/>
        </p:nvSpPr>
        <p:spPr>
          <a:xfrm>
            <a:off x="14643791" y="6271618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3BFA6C9D-B465-4999-B04D-2DF6594A1C17}"/>
                  </a:ext>
                </a:extLst>
              </p:cNvPr>
              <p:cNvSpPr txBox="1"/>
              <p:nvPr/>
            </p:nvSpPr>
            <p:spPr>
              <a:xfrm>
                <a:off x="14344510" y="635047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3BFA6C9D-B465-4999-B04D-2DF6594A1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4510" y="6350472"/>
                <a:ext cx="1179353" cy="701410"/>
              </a:xfrm>
              <a:prstGeom prst="rect">
                <a:avLst/>
              </a:prstGeom>
              <a:blipFill>
                <a:blip r:embed="rId20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4" name="群組 183">
            <a:extLst>
              <a:ext uri="{FF2B5EF4-FFF2-40B4-BE49-F238E27FC236}">
                <a16:creationId xmlns:a16="http://schemas.microsoft.com/office/drawing/2014/main" id="{3A067D6E-4259-4E11-AD46-E11D077CBA35}"/>
              </a:ext>
            </a:extLst>
          </p:cNvPr>
          <p:cNvGrpSpPr/>
          <p:nvPr/>
        </p:nvGrpSpPr>
        <p:grpSpPr>
          <a:xfrm>
            <a:off x="14091822" y="8703341"/>
            <a:ext cx="1179353" cy="890500"/>
            <a:chOff x="7174951" y="3803115"/>
            <a:chExt cx="715161" cy="540000"/>
          </a:xfrm>
        </p:grpSpPr>
        <p:sp>
          <p:nvSpPr>
            <p:cNvPr id="185" name="矩形 184">
              <a:extLst>
                <a:ext uri="{FF2B5EF4-FFF2-40B4-BE49-F238E27FC236}">
                  <a16:creationId xmlns:a16="http://schemas.microsoft.com/office/drawing/2014/main" id="{0D080B20-83FE-4A2F-8E3F-40BA01E0B50F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文字方塊 185">
                  <a:extLst>
                    <a:ext uri="{FF2B5EF4-FFF2-40B4-BE49-F238E27FC236}">
                      <a16:creationId xmlns:a16="http://schemas.microsoft.com/office/drawing/2014/main" id="{E6D535BA-B46D-4F18-8EE2-5B9F7DBBA93B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86" name="文字方塊 185">
                  <a:extLst>
                    <a:ext uri="{FF2B5EF4-FFF2-40B4-BE49-F238E27FC236}">
                      <a16:creationId xmlns:a16="http://schemas.microsoft.com/office/drawing/2014/main" id="{E6D535BA-B46D-4F18-8EE2-5B9F7DBBA9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21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7" name="群組 186">
            <a:extLst>
              <a:ext uri="{FF2B5EF4-FFF2-40B4-BE49-F238E27FC236}">
                <a16:creationId xmlns:a16="http://schemas.microsoft.com/office/drawing/2014/main" id="{AD8CEDA7-1FC3-4862-9F3A-DA2DF91BACC7}"/>
              </a:ext>
            </a:extLst>
          </p:cNvPr>
          <p:cNvGrpSpPr/>
          <p:nvPr/>
        </p:nvGrpSpPr>
        <p:grpSpPr>
          <a:xfrm>
            <a:off x="13028410" y="7799473"/>
            <a:ext cx="1179353" cy="701411"/>
            <a:chOff x="7193535" y="5191659"/>
            <a:chExt cx="715161" cy="425336"/>
          </a:xfrm>
        </p:grpSpPr>
        <p:sp>
          <p:nvSpPr>
            <p:cNvPr id="188" name="矩形 187">
              <a:extLst>
                <a:ext uri="{FF2B5EF4-FFF2-40B4-BE49-F238E27FC236}">
                  <a16:creationId xmlns:a16="http://schemas.microsoft.com/office/drawing/2014/main" id="{83D289E5-940C-48FB-AA2C-B2E0396A661C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文字方塊 188">
                  <a:extLst>
                    <a:ext uri="{FF2B5EF4-FFF2-40B4-BE49-F238E27FC236}">
                      <a16:creationId xmlns:a16="http://schemas.microsoft.com/office/drawing/2014/main" id="{B496837E-DDE5-41FB-8DB8-868A957DBEB8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89" name="文字方塊 188">
                  <a:extLst>
                    <a:ext uri="{FF2B5EF4-FFF2-40B4-BE49-F238E27FC236}">
                      <a16:creationId xmlns:a16="http://schemas.microsoft.com/office/drawing/2014/main" id="{B496837E-DDE5-41FB-8DB8-868A957DBE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0" name="群組 189">
            <a:extLst>
              <a:ext uri="{FF2B5EF4-FFF2-40B4-BE49-F238E27FC236}">
                <a16:creationId xmlns:a16="http://schemas.microsoft.com/office/drawing/2014/main" id="{F4CEF948-73ED-438E-81FA-49AE930D3E26}"/>
              </a:ext>
            </a:extLst>
          </p:cNvPr>
          <p:cNvGrpSpPr/>
          <p:nvPr/>
        </p:nvGrpSpPr>
        <p:grpSpPr>
          <a:xfrm>
            <a:off x="13028410" y="8481489"/>
            <a:ext cx="1179353" cy="701411"/>
            <a:chOff x="7193535" y="5191659"/>
            <a:chExt cx="715161" cy="425336"/>
          </a:xfrm>
        </p:grpSpPr>
        <p:sp>
          <p:nvSpPr>
            <p:cNvPr id="191" name="矩形 190">
              <a:extLst>
                <a:ext uri="{FF2B5EF4-FFF2-40B4-BE49-F238E27FC236}">
                  <a16:creationId xmlns:a16="http://schemas.microsoft.com/office/drawing/2014/main" id="{3CADDDCA-CC86-46E9-A145-927521D4D1B6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文字方塊 191">
                  <a:extLst>
                    <a:ext uri="{FF2B5EF4-FFF2-40B4-BE49-F238E27FC236}">
                      <a16:creationId xmlns:a16="http://schemas.microsoft.com/office/drawing/2014/main" id="{D4F38831-DDA5-4F6E-A6C4-9F2E48FF0106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92" name="文字方塊 191">
                  <a:extLst>
                    <a:ext uri="{FF2B5EF4-FFF2-40B4-BE49-F238E27FC236}">
                      <a16:creationId xmlns:a16="http://schemas.microsoft.com/office/drawing/2014/main" id="{D4F38831-DDA5-4F6E-A6C4-9F2E48FF01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3" name="群組 192">
            <a:extLst>
              <a:ext uri="{FF2B5EF4-FFF2-40B4-BE49-F238E27FC236}">
                <a16:creationId xmlns:a16="http://schemas.microsoft.com/office/drawing/2014/main" id="{41BE7CDB-D5E6-451D-85FF-4ECC8FEA795E}"/>
              </a:ext>
            </a:extLst>
          </p:cNvPr>
          <p:cNvGrpSpPr/>
          <p:nvPr/>
        </p:nvGrpSpPr>
        <p:grpSpPr>
          <a:xfrm>
            <a:off x="13028410" y="9160741"/>
            <a:ext cx="1179353" cy="701411"/>
            <a:chOff x="7193535" y="5191659"/>
            <a:chExt cx="715161" cy="425336"/>
          </a:xfrm>
        </p:grpSpPr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F14FBC58-89E5-4AF4-AA77-713873081D2F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文字方塊 194">
                  <a:extLst>
                    <a:ext uri="{FF2B5EF4-FFF2-40B4-BE49-F238E27FC236}">
                      <a16:creationId xmlns:a16="http://schemas.microsoft.com/office/drawing/2014/main" id="{1C208ACF-1655-47A0-BA31-64FC7DB86385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95" name="文字方塊 194">
                  <a:extLst>
                    <a:ext uri="{FF2B5EF4-FFF2-40B4-BE49-F238E27FC236}">
                      <a16:creationId xmlns:a16="http://schemas.microsoft.com/office/drawing/2014/main" id="{1C208ACF-1655-47A0-BA31-64FC7DB863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6" name="群組 195">
            <a:extLst>
              <a:ext uri="{FF2B5EF4-FFF2-40B4-BE49-F238E27FC236}">
                <a16:creationId xmlns:a16="http://schemas.microsoft.com/office/drawing/2014/main" id="{F2AAF516-226F-4783-A3D0-D860946B341F}"/>
              </a:ext>
            </a:extLst>
          </p:cNvPr>
          <p:cNvGrpSpPr/>
          <p:nvPr/>
        </p:nvGrpSpPr>
        <p:grpSpPr>
          <a:xfrm>
            <a:off x="13028410" y="9814487"/>
            <a:ext cx="1179353" cy="701411"/>
            <a:chOff x="7193535" y="5191659"/>
            <a:chExt cx="715161" cy="425336"/>
          </a:xfrm>
        </p:grpSpPr>
        <p:sp>
          <p:nvSpPr>
            <p:cNvPr id="197" name="矩形 196">
              <a:extLst>
                <a:ext uri="{FF2B5EF4-FFF2-40B4-BE49-F238E27FC236}">
                  <a16:creationId xmlns:a16="http://schemas.microsoft.com/office/drawing/2014/main" id="{93208E78-1DB8-4840-83D5-E69AE8206E23}"/>
                </a:ext>
              </a:extLst>
            </p:cNvPr>
            <p:cNvSpPr/>
            <p:nvPr/>
          </p:nvSpPr>
          <p:spPr>
            <a:xfrm rot="5400000">
              <a:off x="7376645" y="5149641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文字方塊 197">
                  <a:extLst>
                    <a:ext uri="{FF2B5EF4-FFF2-40B4-BE49-F238E27FC236}">
                      <a16:creationId xmlns:a16="http://schemas.microsoft.com/office/drawing/2014/main" id="{F3EF312D-2998-4632-AB96-0DEEEE18487E}"/>
                    </a:ext>
                  </a:extLst>
                </p:cNvPr>
                <p:cNvSpPr txBox="1"/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98" name="文字方塊 197">
                  <a:extLst>
                    <a:ext uri="{FF2B5EF4-FFF2-40B4-BE49-F238E27FC236}">
                      <a16:creationId xmlns:a16="http://schemas.microsoft.com/office/drawing/2014/main" id="{F3EF312D-2998-4632-AB96-0DEEEE1848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3535" y="5191659"/>
                  <a:ext cx="715161" cy="425336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文字方塊 198">
                <a:extLst>
                  <a:ext uri="{FF2B5EF4-FFF2-40B4-BE49-F238E27FC236}">
                    <a16:creationId xmlns:a16="http://schemas.microsoft.com/office/drawing/2014/main" id="{A1724F84-FFEC-4C85-8BE6-F355A4CE8460}"/>
                  </a:ext>
                </a:extLst>
              </p:cNvPr>
              <p:cNvSpPr txBox="1"/>
              <p:nvPr/>
            </p:nvSpPr>
            <p:spPr>
              <a:xfrm>
                <a:off x="12256097" y="8924209"/>
                <a:ext cx="495328" cy="609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99" name="文字方塊 198">
                <a:extLst>
                  <a:ext uri="{FF2B5EF4-FFF2-40B4-BE49-F238E27FC236}">
                    <a16:creationId xmlns:a16="http://schemas.microsoft.com/office/drawing/2014/main" id="{A1724F84-FFEC-4C85-8BE6-F355A4CE8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6097" y="8924209"/>
                <a:ext cx="495328" cy="609077"/>
              </a:xfrm>
              <a:prstGeom prst="rect">
                <a:avLst/>
              </a:prstGeom>
              <a:blipFill>
                <a:blip r:embed="rId26"/>
                <a:stretch>
                  <a:fillRect l="-125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0" name="群組 199">
            <a:extLst>
              <a:ext uri="{FF2B5EF4-FFF2-40B4-BE49-F238E27FC236}">
                <a16:creationId xmlns:a16="http://schemas.microsoft.com/office/drawing/2014/main" id="{A051C2BF-9219-4172-BFB2-D968287D0C5D}"/>
              </a:ext>
            </a:extLst>
          </p:cNvPr>
          <p:cNvGrpSpPr/>
          <p:nvPr/>
        </p:nvGrpSpPr>
        <p:grpSpPr>
          <a:xfrm>
            <a:off x="8189095" y="7600790"/>
            <a:ext cx="934295" cy="710228"/>
            <a:chOff x="5686213" y="4717020"/>
            <a:chExt cx="566557" cy="430683"/>
          </a:xfrm>
        </p:grpSpPr>
        <p:sp>
          <p:nvSpPr>
            <p:cNvPr id="201" name="矩形 200">
              <a:extLst>
                <a:ext uri="{FF2B5EF4-FFF2-40B4-BE49-F238E27FC236}">
                  <a16:creationId xmlns:a16="http://schemas.microsoft.com/office/drawing/2014/main" id="{C8B367E6-85FF-4617-9C88-23D1FDC3AE3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文字方塊 201">
                  <a:extLst>
                    <a:ext uri="{FF2B5EF4-FFF2-40B4-BE49-F238E27FC236}">
                      <a16:creationId xmlns:a16="http://schemas.microsoft.com/office/drawing/2014/main" id="{61E0D0A6-3C62-48FA-B107-74BE0EC6616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02" name="文字方塊 201">
                  <a:extLst>
                    <a:ext uri="{FF2B5EF4-FFF2-40B4-BE49-F238E27FC236}">
                      <a16:creationId xmlns:a16="http://schemas.microsoft.com/office/drawing/2014/main" id="{61E0D0A6-3C62-48FA-B107-74BE0EC661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27"/>
                  <a:stretch>
                    <a:fillRect l="-6667" r="-2667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3" name="群組 202">
            <a:extLst>
              <a:ext uri="{FF2B5EF4-FFF2-40B4-BE49-F238E27FC236}">
                <a16:creationId xmlns:a16="http://schemas.microsoft.com/office/drawing/2014/main" id="{B946CFED-5D07-4543-9436-8702BD1DCF65}"/>
              </a:ext>
            </a:extLst>
          </p:cNvPr>
          <p:cNvGrpSpPr/>
          <p:nvPr/>
        </p:nvGrpSpPr>
        <p:grpSpPr>
          <a:xfrm>
            <a:off x="8203456" y="8311019"/>
            <a:ext cx="934295" cy="710228"/>
            <a:chOff x="5686213" y="4717020"/>
            <a:chExt cx="566557" cy="430683"/>
          </a:xfrm>
        </p:grpSpPr>
        <p:sp>
          <p:nvSpPr>
            <p:cNvPr id="204" name="矩形 203">
              <a:extLst>
                <a:ext uri="{FF2B5EF4-FFF2-40B4-BE49-F238E27FC236}">
                  <a16:creationId xmlns:a16="http://schemas.microsoft.com/office/drawing/2014/main" id="{669173A6-9A5C-4D93-9B07-FE6E7EC1829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5" name="文字方塊 204">
                  <a:extLst>
                    <a:ext uri="{FF2B5EF4-FFF2-40B4-BE49-F238E27FC236}">
                      <a16:creationId xmlns:a16="http://schemas.microsoft.com/office/drawing/2014/main" id="{17C59726-E86A-4B5C-AD2C-B5D62461277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05" name="文字方塊 204">
                  <a:extLst>
                    <a:ext uri="{FF2B5EF4-FFF2-40B4-BE49-F238E27FC236}">
                      <a16:creationId xmlns:a16="http://schemas.microsoft.com/office/drawing/2014/main" id="{17C59726-E86A-4B5C-AD2C-B5D6246127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28"/>
                  <a:stretch>
                    <a:fillRect l="-8108" r="-4054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6" name="群組 205">
            <a:extLst>
              <a:ext uri="{FF2B5EF4-FFF2-40B4-BE49-F238E27FC236}">
                <a16:creationId xmlns:a16="http://schemas.microsoft.com/office/drawing/2014/main" id="{E689F411-604E-41FF-92FD-0C8BFA8EE045}"/>
              </a:ext>
            </a:extLst>
          </p:cNvPr>
          <p:cNvGrpSpPr/>
          <p:nvPr/>
        </p:nvGrpSpPr>
        <p:grpSpPr>
          <a:xfrm>
            <a:off x="8204063" y="9024926"/>
            <a:ext cx="934295" cy="710228"/>
            <a:chOff x="5686213" y="4717020"/>
            <a:chExt cx="566557" cy="430683"/>
          </a:xfrm>
        </p:grpSpPr>
        <p:sp>
          <p:nvSpPr>
            <p:cNvPr id="207" name="矩形 206">
              <a:extLst>
                <a:ext uri="{FF2B5EF4-FFF2-40B4-BE49-F238E27FC236}">
                  <a16:creationId xmlns:a16="http://schemas.microsoft.com/office/drawing/2014/main" id="{321C23DB-9AB9-44EF-BC02-F5B5B0850578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文字方塊 207">
                  <a:extLst>
                    <a:ext uri="{FF2B5EF4-FFF2-40B4-BE49-F238E27FC236}">
                      <a16:creationId xmlns:a16="http://schemas.microsoft.com/office/drawing/2014/main" id="{294E108D-6BD3-479B-9DF0-1023321015F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1,3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08" name="文字方塊 207">
                  <a:extLst>
                    <a:ext uri="{FF2B5EF4-FFF2-40B4-BE49-F238E27FC236}">
                      <a16:creationId xmlns:a16="http://schemas.microsoft.com/office/drawing/2014/main" id="{294E108D-6BD3-479B-9DF0-1023321015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29"/>
                  <a:stretch>
                    <a:fillRect l="-6757" r="-4054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9" name="群組 208">
            <a:extLst>
              <a:ext uri="{FF2B5EF4-FFF2-40B4-BE49-F238E27FC236}">
                <a16:creationId xmlns:a16="http://schemas.microsoft.com/office/drawing/2014/main" id="{23859274-A036-4ACC-9629-16817A16EF7F}"/>
              </a:ext>
            </a:extLst>
          </p:cNvPr>
          <p:cNvGrpSpPr/>
          <p:nvPr/>
        </p:nvGrpSpPr>
        <p:grpSpPr>
          <a:xfrm>
            <a:off x="8204617" y="9731102"/>
            <a:ext cx="934295" cy="710228"/>
            <a:chOff x="5686213" y="4717020"/>
            <a:chExt cx="566557" cy="430683"/>
          </a:xfrm>
        </p:grpSpPr>
        <p:sp>
          <p:nvSpPr>
            <p:cNvPr id="210" name="矩形 209">
              <a:extLst>
                <a:ext uri="{FF2B5EF4-FFF2-40B4-BE49-F238E27FC236}">
                  <a16:creationId xmlns:a16="http://schemas.microsoft.com/office/drawing/2014/main" id="{791A98A3-2991-4C7F-B396-D5465E38CF9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文字方塊 210">
                  <a:extLst>
                    <a:ext uri="{FF2B5EF4-FFF2-40B4-BE49-F238E27FC236}">
                      <a16:creationId xmlns:a16="http://schemas.microsoft.com/office/drawing/2014/main" id="{89F3B038-3917-4476-B584-6E092FE2BC7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1,4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11" name="文字方塊 210">
                  <a:extLst>
                    <a:ext uri="{FF2B5EF4-FFF2-40B4-BE49-F238E27FC236}">
                      <a16:creationId xmlns:a16="http://schemas.microsoft.com/office/drawing/2014/main" id="{89F3B038-3917-4476-B584-6E092FE2BC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30"/>
                  <a:stretch>
                    <a:fillRect l="-6757" r="-4054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群組 211">
            <a:extLst>
              <a:ext uri="{FF2B5EF4-FFF2-40B4-BE49-F238E27FC236}">
                <a16:creationId xmlns:a16="http://schemas.microsoft.com/office/drawing/2014/main" id="{2388E83A-4B87-4C10-B7E4-6222980131CC}"/>
              </a:ext>
            </a:extLst>
          </p:cNvPr>
          <p:cNvGrpSpPr/>
          <p:nvPr/>
        </p:nvGrpSpPr>
        <p:grpSpPr>
          <a:xfrm>
            <a:off x="14841962" y="8715485"/>
            <a:ext cx="1179353" cy="890500"/>
            <a:chOff x="7174951" y="3803115"/>
            <a:chExt cx="715161" cy="540000"/>
          </a:xfrm>
        </p:grpSpPr>
        <p:sp>
          <p:nvSpPr>
            <p:cNvPr id="213" name="矩形 212">
              <a:extLst>
                <a:ext uri="{FF2B5EF4-FFF2-40B4-BE49-F238E27FC236}">
                  <a16:creationId xmlns:a16="http://schemas.microsoft.com/office/drawing/2014/main" id="{E947518A-038B-4D1B-989B-258FEA56F452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文字方塊 213">
                  <a:extLst>
                    <a:ext uri="{FF2B5EF4-FFF2-40B4-BE49-F238E27FC236}">
                      <a16:creationId xmlns:a16="http://schemas.microsoft.com/office/drawing/2014/main" id="{ACA262D8-C4DF-4E3E-9C0B-D5F8415868F7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14" name="文字方塊 213">
                  <a:extLst>
                    <a:ext uri="{FF2B5EF4-FFF2-40B4-BE49-F238E27FC236}">
                      <a16:creationId xmlns:a16="http://schemas.microsoft.com/office/drawing/2014/main" id="{ACA262D8-C4DF-4E3E-9C0B-D5F8415868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31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5" name="群組 214">
            <a:extLst>
              <a:ext uri="{FF2B5EF4-FFF2-40B4-BE49-F238E27FC236}">
                <a16:creationId xmlns:a16="http://schemas.microsoft.com/office/drawing/2014/main" id="{BD5F5BEB-1F95-43BD-A93A-C55EE4F996E7}"/>
              </a:ext>
            </a:extLst>
          </p:cNvPr>
          <p:cNvGrpSpPr/>
          <p:nvPr/>
        </p:nvGrpSpPr>
        <p:grpSpPr>
          <a:xfrm>
            <a:off x="9134182" y="7625352"/>
            <a:ext cx="946027" cy="710228"/>
            <a:chOff x="5686213" y="4717020"/>
            <a:chExt cx="573672" cy="430683"/>
          </a:xfrm>
        </p:grpSpPr>
        <p:sp>
          <p:nvSpPr>
            <p:cNvPr id="216" name="矩形 215">
              <a:extLst>
                <a:ext uri="{FF2B5EF4-FFF2-40B4-BE49-F238E27FC236}">
                  <a16:creationId xmlns:a16="http://schemas.microsoft.com/office/drawing/2014/main" id="{6D246F7F-7147-40B4-9F2F-F06F85D59CF4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文字方塊 216">
                  <a:extLst>
                    <a:ext uri="{FF2B5EF4-FFF2-40B4-BE49-F238E27FC236}">
                      <a16:creationId xmlns:a16="http://schemas.microsoft.com/office/drawing/2014/main" id="{59787C86-7D95-438E-AA5B-F461ECB52B3A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17" name="文字方塊 216">
                  <a:extLst>
                    <a:ext uri="{FF2B5EF4-FFF2-40B4-BE49-F238E27FC236}">
                      <a16:creationId xmlns:a16="http://schemas.microsoft.com/office/drawing/2014/main" id="{59787C86-7D95-438E-AA5B-F461ECB52B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2"/>
                  <a:stretch>
                    <a:fillRect l="-6667" r="-4000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8" name="群組 217">
            <a:extLst>
              <a:ext uri="{FF2B5EF4-FFF2-40B4-BE49-F238E27FC236}">
                <a16:creationId xmlns:a16="http://schemas.microsoft.com/office/drawing/2014/main" id="{08AFD238-DD25-43E4-877C-E0937FED0A81}"/>
              </a:ext>
            </a:extLst>
          </p:cNvPr>
          <p:cNvGrpSpPr/>
          <p:nvPr/>
        </p:nvGrpSpPr>
        <p:grpSpPr>
          <a:xfrm>
            <a:off x="9148544" y="8335580"/>
            <a:ext cx="946027" cy="710228"/>
            <a:chOff x="5686213" y="4717020"/>
            <a:chExt cx="573672" cy="430683"/>
          </a:xfrm>
        </p:grpSpPr>
        <p:sp>
          <p:nvSpPr>
            <p:cNvPr id="219" name="矩形 218">
              <a:extLst>
                <a:ext uri="{FF2B5EF4-FFF2-40B4-BE49-F238E27FC236}">
                  <a16:creationId xmlns:a16="http://schemas.microsoft.com/office/drawing/2014/main" id="{683D67AA-3D12-448C-97AF-5BCCBB92A7D3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0" name="文字方塊 219">
                  <a:extLst>
                    <a:ext uri="{FF2B5EF4-FFF2-40B4-BE49-F238E27FC236}">
                      <a16:creationId xmlns:a16="http://schemas.microsoft.com/office/drawing/2014/main" id="{7E1E2F14-38D6-49F5-BEB3-7F6A4E17698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20" name="文字方塊 219">
                  <a:extLst>
                    <a:ext uri="{FF2B5EF4-FFF2-40B4-BE49-F238E27FC236}">
                      <a16:creationId xmlns:a16="http://schemas.microsoft.com/office/drawing/2014/main" id="{7E1E2F14-38D6-49F5-BEB3-7F6A4E1769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3"/>
                  <a:stretch>
                    <a:fillRect l="-6667" r="-4000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1" name="群組 220">
            <a:extLst>
              <a:ext uri="{FF2B5EF4-FFF2-40B4-BE49-F238E27FC236}">
                <a16:creationId xmlns:a16="http://schemas.microsoft.com/office/drawing/2014/main" id="{0C7CB887-2DEF-45BD-AE3A-B5E6DC9DEAF0}"/>
              </a:ext>
            </a:extLst>
          </p:cNvPr>
          <p:cNvGrpSpPr/>
          <p:nvPr/>
        </p:nvGrpSpPr>
        <p:grpSpPr>
          <a:xfrm>
            <a:off x="9149151" y="9049487"/>
            <a:ext cx="946027" cy="710228"/>
            <a:chOff x="5686213" y="4717020"/>
            <a:chExt cx="573672" cy="430683"/>
          </a:xfrm>
        </p:grpSpPr>
        <p:sp>
          <p:nvSpPr>
            <p:cNvPr id="222" name="矩形 221">
              <a:extLst>
                <a:ext uri="{FF2B5EF4-FFF2-40B4-BE49-F238E27FC236}">
                  <a16:creationId xmlns:a16="http://schemas.microsoft.com/office/drawing/2014/main" id="{B003D30B-1187-463D-8826-43F0A44E19C4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3" name="文字方塊 222">
                  <a:extLst>
                    <a:ext uri="{FF2B5EF4-FFF2-40B4-BE49-F238E27FC236}">
                      <a16:creationId xmlns:a16="http://schemas.microsoft.com/office/drawing/2014/main" id="{C9C02927-198F-464C-9B39-7881357DF86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2,3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23" name="文字方塊 222">
                  <a:extLst>
                    <a:ext uri="{FF2B5EF4-FFF2-40B4-BE49-F238E27FC236}">
                      <a16:creationId xmlns:a16="http://schemas.microsoft.com/office/drawing/2014/main" id="{C9C02927-198F-464C-9B39-7881357DF8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4"/>
                  <a:stretch>
                    <a:fillRect l="-6667" r="-4000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4" name="群組 223">
            <a:extLst>
              <a:ext uri="{FF2B5EF4-FFF2-40B4-BE49-F238E27FC236}">
                <a16:creationId xmlns:a16="http://schemas.microsoft.com/office/drawing/2014/main" id="{770093F9-EF51-49BF-9BFD-0BE979BBBAB0}"/>
              </a:ext>
            </a:extLst>
          </p:cNvPr>
          <p:cNvGrpSpPr/>
          <p:nvPr/>
        </p:nvGrpSpPr>
        <p:grpSpPr>
          <a:xfrm>
            <a:off x="9149705" y="9755663"/>
            <a:ext cx="946027" cy="710228"/>
            <a:chOff x="5686213" y="4717020"/>
            <a:chExt cx="573672" cy="430683"/>
          </a:xfrm>
        </p:grpSpPr>
        <p:sp>
          <p:nvSpPr>
            <p:cNvPr id="225" name="矩形 224">
              <a:extLst>
                <a:ext uri="{FF2B5EF4-FFF2-40B4-BE49-F238E27FC236}">
                  <a16:creationId xmlns:a16="http://schemas.microsoft.com/office/drawing/2014/main" id="{AA7BCA10-7528-4AEF-B161-F890A4BB253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6" name="文字方塊 225">
                  <a:extLst>
                    <a:ext uri="{FF2B5EF4-FFF2-40B4-BE49-F238E27FC236}">
                      <a16:creationId xmlns:a16="http://schemas.microsoft.com/office/drawing/2014/main" id="{0C102C06-BC16-4867-BB08-1207685B7D1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2,4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26" name="文字方塊 225">
                  <a:extLst>
                    <a:ext uri="{FF2B5EF4-FFF2-40B4-BE49-F238E27FC236}">
                      <a16:creationId xmlns:a16="http://schemas.microsoft.com/office/drawing/2014/main" id="{0C102C06-BC16-4867-BB08-1207685B7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5"/>
                  <a:stretch>
                    <a:fillRect l="-6667" r="-4000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7" name="群組 226">
            <a:extLst>
              <a:ext uri="{FF2B5EF4-FFF2-40B4-BE49-F238E27FC236}">
                <a16:creationId xmlns:a16="http://schemas.microsoft.com/office/drawing/2014/main" id="{1197E9EB-D115-4EAB-A8DB-ABEDDE5B2022}"/>
              </a:ext>
            </a:extLst>
          </p:cNvPr>
          <p:cNvGrpSpPr/>
          <p:nvPr/>
        </p:nvGrpSpPr>
        <p:grpSpPr>
          <a:xfrm>
            <a:off x="10084016" y="7600790"/>
            <a:ext cx="946027" cy="710228"/>
            <a:chOff x="5686213" y="4717020"/>
            <a:chExt cx="573672" cy="430683"/>
          </a:xfrm>
        </p:grpSpPr>
        <p:sp>
          <p:nvSpPr>
            <p:cNvPr id="228" name="矩形 227">
              <a:extLst>
                <a:ext uri="{FF2B5EF4-FFF2-40B4-BE49-F238E27FC236}">
                  <a16:creationId xmlns:a16="http://schemas.microsoft.com/office/drawing/2014/main" id="{77958DAA-348C-4D4F-8F25-63E3F131A94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文字方塊 228">
                  <a:extLst>
                    <a:ext uri="{FF2B5EF4-FFF2-40B4-BE49-F238E27FC236}">
                      <a16:creationId xmlns:a16="http://schemas.microsoft.com/office/drawing/2014/main" id="{FF0B4BC3-FB1E-4F2E-84CF-D596B2D627AA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3,1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29" name="文字方塊 228">
                  <a:extLst>
                    <a:ext uri="{FF2B5EF4-FFF2-40B4-BE49-F238E27FC236}">
                      <a16:creationId xmlns:a16="http://schemas.microsoft.com/office/drawing/2014/main" id="{FF0B4BC3-FB1E-4F2E-84CF-D596B2D627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6"/>
                  <a:stretch>
                    <a:fillRect l="-5263" r="-3947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0" name="群組 229">
            <a:extLst>
              <a:ext uri="{FF2B5EF4-FFF2-40B4-BE49-F238E27FC236}">
                <a16:creationId xmlns:a16="http://schemas.microsoft.com/office/drawing/2014/main" id="{56DFFC3C-8483-4BBF-BB85-D9EC2D8AE4E0}"/>
              </a:ext>
            </a:extLst>
          </p:cNvPr>
          <p:cNvGrpSpPr/>
          <p:nvPr/>
        </p:nvGrpSpPr>
        <p:grpSpPr>
          <a:xfrm>
            <a:off x="10098378" y="8311019"/>
            <a:ext cx="946027" cy="710228"/>
            <a:chOff x="5686213" y="4717020"/>
            <a:chExt cx="573672" cy="430683"/>
          </a:xfrm>
        </p:grpSpPr>
        <p:sp>
          <p:nvSpPr>
            <p:cNvPr id="231" name="矩形 230">
              <a:extLst>
                <a:ext uri="{FF2B5EF4-FFF2-40B4-BE49-F238E27FC236}">
                  <a16:creationId xmlns:a16="http://schemas.microsoft.com/office/drawing/2014/main" id="{4A77E211-2FA1-4CB1-B73F-DE8B812A535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文字方塊 231">
                  <a:extLst>
                    <a:ext uri="{FF2B5EF4-FFF2-40B4-BE49-F238E27FC236}">
                      <a16:creationId xmlns:a16="http://schemas.microsoft.com/office/drawing/2014/main" id="{31F03D20-8891-472B-91EF-BB42E674269D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3,2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32" name="文字方塊 231">
                  <a:extLst>
                    <a:ext uri="{FF2B5EF4-FFF2-40B4-BE49-F238E27FC236}">
                      <a16:creationId xmlns:a16="http://schemas.microsoft.com/office/drawing/2014/main" id="{31F03D20-8891-472B-91EF-BB42E6742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7"/>
                  <a:stretch>
                    <a:fillRect l="-6667" r="-4000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3" name="群組 232">
            <a:extLst>
              <a:ext uri="{FF2B5EF4-FFF2-40B4-BE49-F238E27FC236}">
                <a16:creationId xmlns:a16="http://schemas.microsoft.com/office/drawing/2014/main" id="{5B3638B3-7D49-4E65-81AB-24418E821FED}"/>
              </a:ext>
            </a:extLst>
          </p:cNvPr>
          <p:cNvGrpSpPr/>
          <p:nvPr/>
        </p:nvGrpSpPr>
        <p:grpSpPr>
          <a:xfrm>
            <a:off x="10098984" y="9024926"/>
            <a:ext cx="946027" cy="710228"/>
            <a:chOff x="5686213" y="4717020"/>
            <a:chExt cx="573672" cy="430683"/>
          </a:xfrm>
        </p:grpSpPr>
        <p:sp>
          <p:nvSpPr>
            <p:cNvPr id="234" name="矩形 233">
              <a:extLst>
                <a:ext uri="{FF2B5EF4-FFF2-40B4-BE49-F238E27FC236}">
                  <a16:creationId xmlns:a16="http://schemas.microsoft.com/office/drawing/2014/main" id="{45E605AD-5D4B-4E1C-BBCB-F93BAA89858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" name="文字方塊 234">
                  <a:extLst>
                    <a:ext uri="{FF2B5EF4-FFF2-40B4-BE49-F238E27FC236}">
                      <a16:creationId xmlns:a16="http://schemas.microsoft.com/office/drawing/2014/main" id="{74CB9112-6F0A-4AA8-9888-99CC2E918C4E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3,3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35" name="文字方塊 234">
                  <a:extLst>
                    <a:ext uri="{FF2B5EF4-FFF2-40B4-BE49-F238E27FC236}">
                      <a16:creationId xmlns:a16="http://schemas.microsoft.com/office/drawing/2014/main" id="{74CB9112-6F0A-4AA8-9888-99CC2E918C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8"/>
                  <a:stretch>
                    <a:fillRect l="-6667" r="-4000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6" name="群組 235">
            <a:extLst>
              <a:ext uri="{FF2B5EF4-FFF2-40B4-BE49-F238E27FC236}">
                <a16:creationId xmlns:a16="http://schemas.microsoft.com/office/drawing/2014/main" id="{CF1C5AA2-112A-4F0B-AF83-28DA4E37E41E}"/>
              </a:ext>
            </a:extLst>
          </p:cNvPr>
          <p:cNvGrpSpPr/>
          <p:nvPr/>
        </p:nvGrpSpPr>
        <p:grpSpPr>
          <a:xfrm>
            <a:off x="10099538" y="9731102"/>
            <a:ext cx="946027" cy="710228"/>
            <a:chOff x="5686213" y="4717020"/>
            <a:chExt cx="573672" cy="430683"/>
          </a:xfrm>
        </p:grpSpPr>
        <p:sp>
          <p:nvSpPr>
            <p:cNvPr id="237" name="矩形 236">
              <a:extLst>
                <a:ext uri="{FF2B5EF4-FFF2-40B4-BE49-F238E27FC236}">
                  <a16:creationId xmlns:a16="http://schemas.microsoft.com/office/drawing/2014/main" id="{9FEC108F-21BD-4B6C-8227-9E5251E8FA0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8" name="文字方塊 237">
                  <a:extLst>
                    <a:ext uri="{FF2B5EF4-FFF2-40B4-BE49-F238E27FC236}">
                      <a16:creationId xmlns:a16="http://schemas.microsoft.com/office/drawing/2014/main" id="{1CB96246-4D96-4A0F-BF61-44F7AFF907A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3,4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38" name="文字方塊 237">
                  <a:extLst>
                    <a:ext uri="{FF2B5EF4-FFF2-40B4-BE49-F238E27FC236}">
                      <a16:creationId xmlns:a16="http://schemas.microsoft.com/office/drawing/2014/main" id="{1CB96246-4D96-4A0F-BF61-44F7AFF907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9"/>
                  <a:stretch>
                    <a:fillRect l="-6667" r="-4000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9" name="群組 238">
            <a:extLst>
              <a:ext uri="{FF2B5EF4-FFF2-40B4-BE49-F238E27FC236}">
                <a16:creationId xmlns:a16="http://schemas.microsoft.com/office/drawing/2014/main" id="{A7EE5422-22FD-4F0F-969A-554BB277CF22}"/>
              </a:ext>
            </a:extLst>
          </p:cNvPr>
          <p:cNvGrpSpPr/>
          <p:nvPr/>
        </p:nvGrpSpPr>
        <p:grpSpPr>
          <a:xfrm>
            <a:off x="11002209" y="7643849"/>
            <a:ext cx="946027" cy="710228"/>
            <a:chOff x="5686213" y="4717020"/>
            <a:chExt cx="573672" cy="430683"/>
          </a:xfrm>
        </p:grpSpPr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40C01F55-AF96-4C52-A438-9C6615A9F9AC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文字方塊 240">
                  <a:extLst>
                    <a:ext uri="{FF2B5EF4-FFF2-40B4-BE49-F238E27FC236}">
                      <a16:creationId xmlns:a16="http://schemas.microsoft.com/office/drawing/2014/main" id="{B8A08B94-3F25-4E4B-89A5-928047E8714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4,1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41" name="文字方塊 240">
                  <a:extLst>
                    <a:ext uri="{FF2B5EF4-FFF2-40B4-BE49-F238E27FC236}">
                      <a16:creationId xmlns:a16="http://schemas.microsoft.com/office/drawing/2014/main" id="{B8A08B94-3F25-4E4B-89A5-928047E871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40"/>
                  <a:stretch>
                    <a:fillRect l="-6667" r="-4000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2" name="群組 241">
            <a:extLst>
              <a:ext uri="{FF2B5EF4-FFF2-40B4-BE49-F238E27FC236}">
                <a16:creationId xmlns:a16="http://schemas.microsoft.com/office/drawing/2014/main" id="{E823225D-DA50-45A6-9BB1-E406D2E53BFB}"/>
              </a:ext>
            </a:extLst>
          </p:cNvPr>
          <p:cNvGrpSpPr/>
          <p:nvPr/>
        </p:nvGrpSpPr>
        <p:grpSpPr>
          <a:xfrm>
            <a:off x="11016570" y="8354077"/>
            <a:ext cx="946027" cy="710228"/>
            <a:chOff x="5686213" y="4717020"/>
            <a:chExt cx="573672" cy="430683"/>
          </a:xfrm>
        </p:grpSpPr>
        <p:sp>
          <p:nvSpPr>
            <p:cNvPr id="243" name="矩形 242">
              <a:extLst>
                <a:ext uri="{FF2B5EF4-FFF2-40B4-BE49-F238E27FC236}">
                  <a16:creationId xmlns:a16="http://schemas.microsoft.com/office/drawing/2014/main" id="{089B26F3-680F-4AD0-A978-45CFC2DACA0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文字方塊 243">
                  <a:extLst>
                    <a:ext uri="{FF2B5EF4-FFF2-40B4-BE49-F238E27FC236}">
                      <a16:creationId xmlns:a16="http://schemas.microsoft.com/office/drawing/2014/main" id="{7C45C3CF-1E04-4319-BA4B-1F73444D5AA0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4,2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44" name="文字方塊 243">
                  <a:extLst>
                    <a:ext uri="{FF2B5EF4-FFF2-40B4-BE49-F238E27FC236}">
                      <a16:creationId xmlns:a16="http://schemas.microsoft.com/office/drawing/2014/main" id="{7C45C3CF-1E04-4319-BA4B-1F73444D5A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41"/>
                  <a:stretch>
                    <a:fillRect l="-6667" r="-4000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5" name="群組 244">
            <a:extLst>
              <a:ext uri="{FF2B5EF4-FFF2-40B4-BE49-F238E27FC236}">
                <a16:creationId xmlns:a16="http://schemas.microsoft.com/office/drawing/2014/main" id="{DE4D1741-EBFA-439D-AA33-2A80E5D0E3B6}"/>
              </a:ext>
            </a:extLst>
          </p:cNvPr>
          <p:cNvGrpSpPr/>
          <p:nvPr/>
        </p:nvGrpSpPr>
        <p:grpSpPr>
          <a:xfrm>
            <a:off x="11017177" y="9067985"/>
            <a:ext cx="946027" cy="710228"/>
            <a:chOff x="5686213" y="4717020"/>
            <a:chExt cx="573672" cy="430683"/>
          </a:xfrm>
        </p:grpSpPr>
        <p:sp>
          <p:nvSpPr>
            <p:cNvPr id="246" name="矩形 245">
              <a:extLst>
                <a:ext uri="{FF2B5EF4-FFF2-40B4-BE49-F238E27FC236}">
                  <a16:creationId xmlns:a16="http://schemas.microsoft.com/office/drawing/2014/main" id="{F78DF670-D629-4416-8F10-CC31BEB0A8F3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7" name="文字方塊 246">
                  <a:extLst>
                    <a:ext uri="{FF2B5EF4-FFF2-40B4-BE49-F238E27FC236}">
                      <a16:creationId xmlns:a16="http://schemas.microsoft.com/office/drawing/2014/main" id="{8A6C3B5D-AC3C-45C3-A70F-57BB03D9793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4,3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47" name="文字方塊 246">
                  <a:extLst>
                    <a:ext uri="{FF2B5EF4-FFF2-40B4-BE49-F238E27FC236}">
                      <a16:creationId xmlns:a16="http://schemas.microsoft.com/office/drawing/2014/main" id="{8A6C3B5D-AC3C-45C3-A70F-57BB03D979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42"/>
                  <a:stretch>
                    <a:fillRect l="-6667" r="-4000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8" name="群組 247">
            <a:extLst>
              <a:ext uri="{FF2B5EF4-FFF2-40B4-BE49-F238E27FC236}">
                <a16:creationId xmlns:a16="http://schemas.microsoft.com/office/drawing/2014/main" id="{3210AE8C-4962-4B5C-95CB-7588EA511410}"/>
              </a:ext>
            </a:extLst>
          </p:cNvPr>
          <p:cNvGrpSpPr/>
          <p:nvPr/>
        </p:nvGrpSpPr>
        <p:grpSpPr>
          <a:xfrm>
            <a:off x="11017731" y="9774161"/>
            <a:ext cx="946027" cy="710228"/>
            <a:chOff x="5686213" y="4717020"/>
            <a:chExt cx="573672" cy="430683"/>
          </a:xfrm>
        </p:grpSpPr>
        <p:sp>
          <p:nvSpPr>
            <p:cNvPr id="249" name="矩形 248">
              <a:extLst>
                <a:ext uri="{FF2B5EF4-FFF2-40B4-BE49-F238E27FC236}">
                  <a16:creationId xmlns:a16="http://schemas.microsoft.com/office/drawing/2014/main" id="{8D260FF3-FAB1-46CA-B9E9-34941DC3941A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文字方塊 249">
                  <a:extLst>
                    <a:ext uri="{FF2B5EF4-FFF2-40B4-BE49-F238E27FC236}">
                      <a16:creationId xmlns:a16="http://schemas.microsoft.com/office/drawing/2014/main" id="{61C14693-DD39-414B-B523-393F92E9B13D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3958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4,4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50" name="文字方塊 249">
                  <a:extLst>
                    <a:ext uri="{FF2B5EF4-FFF2-40B4-BE49-F238E27FC236}">
                      <a16:creationId xmlns:a16="http://schemas.microsoft.com/office/drawing/2014/main" id="{61C14693-DD39-414B-B523-393F92E9B1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43"/>
                  <a:stretch>
                    <a:fillRect l="-6579" r="-2632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文字方塊 250">
                <a:extLst>
                  <a:ext uri="{FF2B5EF4-FFF2-40B4-BE49-F238E27FC236}">
                    <a16:creationId xmlns:a16="http://schemas.microsoft.com/office/drawing/2014/main" id="{C729E611-09CE-4D71-864B-3B3D2D9CB42B}"/>
                  </a:ext>
                </a:extLst>
              </p:cNvPr>
              <p:cNvSpPr txBox="1"/>
              <p:nvPr/>
            </p:nvSpPr>
            <p:spPr>
              <a:xfrm>
                <a:off x="13288458" y="10491483"/>
                <a:ext cx="551322" cy="7105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251" name="文字方塊 250">
                <a:extLst>
                  <a:ext uri="{FF2B5EF4-FFF2-40B4-BE49-F238E27FC236}">
                    <a16:creationId xmlns:a16="http://schemas.microsoft.com/office/drawing/2014/main" id="{C729E611-09CE-4D71-864B-3B3D2D9CB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8458" y="10491483"/>
                <a:ext cx="551322" cy="710516"/>
              </a:xfrm>
              <a:prstGeom prst="rect">
                <a:avLst/>
              </a:prstGeom>
              <a:blipFill>
                <a:blip r:embed="rId44"/>
                <a:stretch>
                  <a:fillRect l="-36364" r="-52273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文字方塊 251">
                <a:extLst>
                  <a:ext uri="{FF2B5EF4-FFF2-40B4-BE49-F238E27FC236}">
                    <a16:creationId xmlns:a16="http://schemas.microsoft.com/office/drawing/2014/main" id="{EB7F88C0-EE68-4D14-B4AA-E3CB51899DFF}"/>
                  </a:ext>
                </a:extLst>
              </p:cNvPr>
              <p:cNvSpPr txBox="1"/>
              <p:nvPr/>
            </p:nvSpPr>
            <p:spPr>
              <a:xfrm>
                <a:off x="9811049" y="10491482"/>
                <a:ext cx="551322" cy="7105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252" name="文字方塊 251">
                <a:extLst>
                  <a:ext uri="{FF2B5EF4-FFF2-40B4-BE49-F238E27FC236}">
                    <a16:creationId xmlns:a16="http://schemas.microsoft.com/office/drawing/2014/main" id="{EB7F88C0-EE68-4D14-B4AA-E3CB51899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049" y="10491482"/>
                <a:ext cx="551322" cy="710516"/>
              </a:xfrm>
              <a:prstGeom prst="rect">
                <a:avLst/>
              </a:prstGeom>
              <a:blipFill>
                <a:blip r:embed="rId45"/>
                <a:stretch>
                  <a:fillRect l="-20000" r="-17778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文字方塊 252">
                <a:extLst>
                  <a:ext uri="{FF2B5EF4-FFF2-40B4-BE49-F238E27FC236}">
                    <a16:creationId xmlns:a16="http://schemas.microsoft.com/office/drawing/2014/main" id="{90FE3C2C-8697-4DAD-AC8F-B8D4A0596BF4}"/>
                  </a:ext>
                </a:extLst>
              </p:cNvPr>
              <p:cNvSpPr txBox="1"/>
              <p:nvPr/>
            </p:nvSpPr>
            <p:spPr>
              <a:xfrm>
                <a:off x="15366247" y="9680907"/>
                <a:ext cx="551322" cy="7105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253" name="文字方塊 252">
                <a:extLst>
                  <a:ext uri="{FF2B5EF4-FFF2-40B4-BE49-F238E27FC236}">
                    <a16:creationId xmlns:a16="http://schemas.microsoft.com/office/drawing/2014/main" id="{90FE3C2C-8697-4DAD-AC8F-B8D4A0596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6247" y="9680907"/>
                <a:ext cx="551322" cy="710516"/>
              </a:xfrm>
              <a:prstGeom prst="rect">
                <a:avLst/>
              </a:prstGeom>
              <a:blipFill>
                <a:blip r:embed="rId46"/>
                <a:stretch>
                  <a:fillRect l="-34091" r="-29545" b="-28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4" name="群組 253">
            <a:extLst>
              <a:ext uri="{FF2B5EF4-FFF2-40B4-BE49-F238E27FC236}">
                <a16:creationId xmlns:a16="http://schemas.microsoft.com/office/drawing/2014/main" id="{65B421E7-A40D-4237-80D9-456A64F73CB4}"/>
              </a:ext>
            </a:extLst>
          </p:cNvPr>
          <p:cNvGrpSpPr/>
          <p:nvPr/>
        </p:nvGrpSpPr>
        <p:grpSpPr>
          <a:xfrm>
            <a:off x="15567661" y="8716496"/>
            <a:ext cx="1179353" cy="890500"/>
            <a:chOff x="7174951" y="3803115"/>
            <a:chExt cx="715161" cy="540000"/>
          </a:xfrm>
        </p:grpSpPr>
        <p:sp>
          <p:nvSpPr>
            <p:cNvPr id="255" name="矩形 254">
              <a:extLst>
                <a:ext uri="{FF2B5EF4-FFF2-40B4-BE49-F238E27FC236}">
                  <a16:creationId xmlns:a16="http://schemas.microsoft.com/office/drawing/2014/main" id="{8C8882ED-7465-4F2E-B6FE-025CCFBC001B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6" name="文字方塊 255">
                  <a:extLst>
                    <a:ext uri="{FF2B5EF4-FFF2-40B4-BE49-F238E27FC236}">
                      <a16:creationId xmlns:a16="http://schemas.microsoft.com/office/drawing/2014/main" id="{8AE6D7F6-C5BB-46B5-B600-D5C3C53A58FD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56" name="文字方塊 255">
                  <a:extLst>
                    <a:ext uri="{FF2B5EF4-FFF2-40B4-BE49-F238E27FC236}">
                      <a16:creationId xmlns:a16="http://schemas.microsoft.com/office/drawing/2014/main" id="{8AE6D7F6-C5BB-46B5-B600-D5C3C53A58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47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7" name="群組 256">
            <a:extLst>
              <a:ext uri="{FF2B5EF4-FFF2-40B4-BE49-F238E27FC236}">
                <a16:creationId xmlns:a16="http://schemas.microsoft.com/office/drawing/2014/main" id="{B0CCADAD-91A1-46D6-BBD5-6D7070B7C3F7}"/>
              </a:ext>
            </a:extLst>
          </p:cNvPr>
          <p:cNvGrpSpPr/>
          <p:nvPr/>
        </p:nvGrpSpPr>
        <p:grpSpPr>
          <a:xfrm>
            <a:off x="16317800" y="8728640"/>
            <a:ext cx="1179353" cy="890500"/>
            <a:chOff x="7174951" y="3803115"/>
            <a:chExt cx="715161" cy="540000"/>
          </a:xfrm>
        </p:grpSpPr>
        <p:sp>
          <p:nvSpPr>
            <p:cNvPr id="258" name="矩形 257">
              <a:extLst>
                <a:ext uri="{FF2B5EF4-FFF2-40B4-BE49-F238E27FC236}">
                  <a16:creationId xmlns:a16="http://schemas.microsoft.com/office/drawing/2014/main" id="{69884CDC-7394-4014-A848-239957B6BBD1}"/>
                </a:ext>
              </a:extLst>
            </p:cNvPr>
            <p:cNvSpPr/>
            <p:nvPr/>
          </p:nvSpPr>
          <p:spPr>
            <a:xfrm>
              <a:off x="7356436" y="3803115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文字方塊 258">
                  <a:extLst>
                    <a:ext uri="{FF2B5EF4-FFF2-40B4-BE49-F238E27FC236}">
                      <a16:creationId xmlns:a16="http://schemas.microsoft.com/office/drawing/2014/main" id="{D10EC73F-CAB7-4A6B-B5C2-B8ADAFBD07B0}"/>
                    </a:ext>
                  </a:extLst>
                </p:cNvPr>
                <p:cNvSpPr txBox="1"/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59" name="文字方塊 258">
                  <a:extLst>
                    <a:ext uri="{FF2B5EF4-FFF2-40B4-BE49-F238E27FC236}">
                      <a16:creationId xmlns:a16="http://schemas.microsoft.com/office/drawing/2014/main" id="{D10EC73F-CAB7-4A6B-B5C2-B8ADAFBD07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951" y="3850932"/>
                  <a:ext cx="715161" cy="425336"/>
                </a:xfrm>
                <a:prstGeom prst="rect">
                  <a:avLst/>
                </a:prstGeom>
                <a:blipFill>
                  <a:blip r:embed="rId48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CDF6358C-1B64-4397-BD23-23BAD4969642}"/>
              </a:ext>
            </a:extLst>
          </p:cNvPr>
          <p:cNvSpPr/>
          <p:nvPr/>
        </p:nvSpPr>
        <p:spPr>
          <a:xfrm flipH="1">
            <a:off x="7183811" y="8499640"/>
            <a:ext cx="849733" cy="11430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grpSp>
        <p:nvGrpSpPr>
          <p:cNvPr id="260" name="群組 259">
            <a:extLst>
              <a:ext uri="{FF2B5EF4-FFF2-40B4-BE49-F238E27FC236}">
                <a16:creationId xmlns:a16="http://schemas.microsoft.com/office/drawing/2014/main" id="{4D731875-22A8-4404-BD13-2B29959EBBAF}"/>
              </a:ext>
            </a:extLst>
          </p:cNvPr>
          <p:cNvGrpSpPr/>
          <p:nvPr/>
        </p:nvGrpSpPr>
        <p:grpSpPr>
          <a:xfrm>
            <a:off x="3281341" y="7554273"/>
            <a:ext cx="934295" cy="710228"/>
            <a:chOff x="5686213" y="4717020"/>
            <a:chExt cx="566557" cy="430683"/>
          </a:xfrm>
        </p:grpSpPr>
        <p:sp>
          <p:nvSpPr>
            <p:cNvPr id="261" name="矩形 260">
              <a:extLst>
                <a:ext uri="{FF2B5EF4-FFF2-40B4-BE49-F238E27FC236}">
                  <a16:creationId xmlns:a16="http://schemas.microsoft.com/office/drawing/2014/main" id="{27D03E16-0745-4C61-99BB-CF4D59FFFA9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2" name="文字方塊 261">
                  <a:extLst>
                    <a:ext uri="{FF2B5EF4-FFF2-40B4-BE49-F238E27FC236}">
                      <a16:creationId xmlns:a16="http://schemas.microsoft.com/office/drawing/2014/main" id="{2230713A-0279-4B8B-8AF5-074BAFA77D8E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62" name="文字方塊 261">
                  <a:extLst>
                    <a:ext uri="{FF2B5EF4-FFF2-40B4-BE49-F238E27FC236}">
                      <a16:creationId xmlns:a16="http://schemas.microsoft.com/office/drawing/2014/main" id="{2230713A-0279-4B8B-8AF5-074BAFA77D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49"/>
                  <a:stretch>
                    <a:fillRect l="-6667" t="-13462" r="-2667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3" name="群組 262">
            <a:extLst>
              <a:ext uri="{FF2B5EF4-FFF2-40B4-BE49-F238E27FC236}">
                <a16:creationId xmlns:a16="http://schemas.microsoft.com/office/drawing/2014/main" id="{1017C076-CB95-4C23-96D8-2D1C84883D37}"/>
              </a:ext>
            </a:extLst>
          </p:cNvPr>
          <p:cNvGrpSpPr/>
          <p:nvPr/>
        </p:nvGrpSpPr>
        <p:grpSpPr>
          <a:xfrm>
            <a:off x="3295703" y="8264501"/>
            <a:ext cx="934295" cy="710228"/>
            <a:chOff x="5686213" y="4717020"/>
            <a:chExt cx="566557" cy="430683"/>
          </a:xfrm>
        </p:grpSpPr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6130DA64-729C-47F4-8D7B-60C738C5A88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8ABCA2F8-E407-47F4-B7EA-FA62F8BE3F9B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8ABCA2F8-E407-47F4-B7EA-FA62F8BE3F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50"/>
                  <a:stretch>
                    <a:fillRect l="-6667" t="-13725" r="-2667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6" name="群組 265">
            <a:extLst>
              <a:ext uri="{FF2B5EF4-FFF2-40B4-BE49-F238E27FC236}">
                <a16:creationId xmlns:a16="http://schemas.microsoft.com/office/drawing/2014/main" id="{DDF842BA-8BEB-461B-9328-DFEAD4D70A82}"/>
              </a:ext>
            </a:extLst>
          </p:cNvPr>
          <p:cNvGrpSpPr/>
          <p:nvPr/>
        </p:nvGrpSpPr>
        <p:grpSpPr>
          <a:xfrm>
            <a:off x="3296310" y="8978409"/>
            <a:ext cx="934295" cy="710228"/>
            <a:chOff x="5686213" y="4717020"/>
            <a:chExt cx="566557" cy="430683"/>
          </a:xfrm>
        </p:grpSpPr>
        <p:sp>
          <p:nvSpPr>
            <p:cNvPr id="267" name="矩形 266">
              <a:extLst>
                <a:ext uri="{FF2B5EF4-FFF2-40B4-BE49-F238E27FC236}">
                  <a16:creationId xmlns:a16="http://schemas.microsoft.com/office/drawing/2014/main" id="{F2F03E4D-6A71-485E-81C8-B1E118AFF55F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8" name="文字方塊 267">
                  <a:extLst>
                    <a:ext uri="{FF2B5EF4-FFF2-40B4-BE49-F238E27FC236}">
                      <a16:creationId xmlns:a16="http://schemas.microsoft.com/office/drawing/2014/main" id="{9A81DEB5-1607-41A9-B458-055E57B6C851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1,3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68" name="文字方塊 267">
                  <a:extLst>
                    <a:ext uri="{FF2B5EF4-FFF2-40B4-BE49-F238E27FC236}">
                      <a16:creationId xmlns:a16="http://schemas.microsoft.com/office/drawing/2014/main" id="{9A81DEB5-1607-41A9-B458-055E57B6C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51"/>
                  <a:stretch>
                    <a:fillRect l="-6667" t="-16000" r="-2667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9" name="群組 268">
            <a:extLst>
              <a:ext uri="{FF2B5EF4-FFF2-40B4-BE49-F238E27FC236}">
                <a16:creationId xmlns:a16="http://schemas.microsoft.com/office/drawing/2014/main" id="{920F006B-9365-4C68-9C11-782EA435D651}"/>
              </a:ext>
            </a:extLst>
          </p:cNvPr>
          <p:cNvGrpSpPr/>
          <p:nvPr/>
        </p:nvGrpSpPr>
        <p:grpSpPr>
          <a:xfrm>
            <a:off x="3296864" y="9684585"/>
            <a:ext cx="934295" cy="710228"/>
            <a:chOff x="5686213" y="4717020"/>
            <a:chExt cx="566557" cy="430683"/>
          </a:xfrm>
        </p:grpSpPr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6A52DFFF-40C2-40C5-9EDD-C19772FF212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文字方塊 270">
                  <a:extLst>
                    <a:ext uri="{FF2B5EF4-FFF2-40B4-BE49-F238E27FC236}">
                      <a16:creationId xmlns:a16="http://schemas.microsoft.com/office/drawing/2014/main" id="{0B818BFE-7F88-4294-A527-966D7E4869E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1,4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71" name="文字方塊 270">
                  <a:extLst>
                    <a:ext uri="{FF2B5EF4-FFF2-40B4-BE49-F238E27FC236}">
                      <a16:creationId xmlns:a16="http://schemas.microsoft.com/office/drawing/2014/main" id="{0B818BFE-7F88-4294-A527-966D7E4869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52"/>
                  <a:stretch>
                    <a:fillRect l="-6667" t="-13725" r="-2667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2" name="群組 271">
            <a:extLst>
              <a:ext uri="{FF2B5EF4-FFF2-40B4-BE49-F238E27FC236}">
                <a16:creationId xmlns:a16="http://schemas.microsoft.com/office/drawing/2014/main" id="{26FB575F-7BB2-4F74-893E-75E2245053D9}"/>
              </a:ext>
            </a:extLst>
          </p:cNvPr>
          <p:cNvGrpSpPr/>
          <p:nvPr/>
        </p:nvGrpSpPr>
        <p:grpSpPr>
          <a:xfrm>
            <a:off x="4226429" y="7578835"/>
            <a:ext cx="946027" cy="710228"/>
            <a:chOff x="5686213" y="4717020"/>
            <a:chExt cx="573672" cy="430683"/>
          </a:xfrm>
        </p:grpSpPr>
        <p:sp>
          <p:nvSpPr>
            <p:cNvPr id="273" name="矩形 272">
              <a:extLst>
                <a:ext uri="{FF2B5EF4-FFF2-40B4-BE49-F238E27FC236}">
                  <a16:creationId xmlns:a16="http://schemas.microsoft.com/office/drawing/2014/main" id="{B9E20F3C-6B2E-4B69-BE07-BC8DF122327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文字方塊 273">
                  <a:extLst>
                    <a:ext uri="{FF2B5EF4-FFF2-40B4-BE49-F238E27FC236}">
                      <a16:creationId xmlns:a16="http://schemas.microsoft.com/office/drawing/2014/main" id="{88F6A0E3-EE5E-4D13-B172-9CDA97593E4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74" name="文字方塊 273">
                  <a:extLst>
                    <a:ext uri="{FF2B5EF4-FFF2-40B4-BE49-F238E27FC236}">
                      <a16:creationId xmlns:a16="http://schemas.microsoft.com/office/drawing/2014/main" id="{88F6A0E3-EE5E-4D13-B172-9CDA97593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53"/>
                  <a:stretch>
                    <a:fillRect l="-6579" t="-13462" r="-2632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5" name="群組 274">
            <a:extLst>
              <a:ext uri="{FF2B5EF4-FFF2-40B4-BE49-F238E27FC236}">
                <a16:creationId xmlns:a16="http://schemas.microsoft.com/office/drawing/2014/main" id="{CBEEB759-E85D-4373-BAB3-AA990E7F9C86}"/>
              </a:ext>
            </a:extLst>
          </p:cNvPr>
          <p:cNvGrpSpPr/>
          <p:nvPr/>
        </p:nvGrpSpPr>
        <p:grpSpPr>
          <a:xfrm>
            <a:off x="4240791" y="8289063"/>
            <a:ext cx="946027" cy="710228"/>
            <a:chOff x="5686213" y="4717020"/>
            <a:chExt cx="573672" cy="430683"/>
          </a:xfrm>
        </p:grpSpPr>
        <p:sp>
          <p:nvSpPr>
            <p:cNvPr id="276" name="矩形 275">
              <a:extLst>
                <a:ext uri="{FF2B5EF4-FFF2-40B4-BE49-F238E27FC236}">
                  <a16:creationId xmlns:a16="http://schemas.microsoft.com/office/drawing/2014/main" id="{7111B8A4-E1FC-494F-BB89-C7EA9ADCB99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文字方塊 276">
                  <a:extLst>
                    <a:ext uri="{FF2B5EF4-FFF2-40B4-BE49-F238E27FC236}">
                      <a16:creationId xmlns:a16="http://schemas.microsoft.com/office/drawing/2014/main" id="{FB82C5AB-0977-4953-A433-C5CAE15703B5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77" name="文字方塊 276">
                  <a:extLst>
                    <a:ext uri="{FF2B5EF4-FFF2-40B4-BE49-F238E27FC236}">
                      <a16:creationId xmlns:a16="http://schemas.microsoft.com/office/drawing/2014/main" id="{FB82C5AB-0977-4953-A433-C5CAE15703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54"/>
                  <a:stretch>
                    <a:fillRect l="-8000" t="-13725" r="-2667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8" name="群組 277">
            <a:extLst>
              <a:ext uri="{FF2B5EF4-FFF2-40B4-BE49-F238E27FC236}">
                <a16:creationId xmlns:a16="http://schemas.microsoft.com/office/drawing/2014/main" id="{2192E5C2-B089-4464-807A-325A07BCF9E5}"/>
              </a:ext>
            </a:extLst>
          </p:cNvPr>
          <p:cNvGrpSpPr/>
          <p:nvPr/>
        </p:nvGrpSpPr>
        <p:grpSpPr>
          <a:xfrm>
            <a:off x="4241397" y="9002970"/>
            <a:ext cx="946027" cy="710228"/>
            <a:chOff x="5686213" y="4717020"/>
            <a:chExt cx="573672" cy="430683"/>
          </a:xfrm>
        </p:grpSpPr>
        <p:sp>
          <p:nvSpPr>
            <p:cNvPr id="279" name="矩形 278">
              <a:extLst>
                <a:ext uri="{FF2B5EF4-FFF2-40B4-BE49-F238E27FC236}">
                  <a16:creationId xmlns:a16="http://schemas.microsoft.com/office/drawing/2014/main" id="{28AABCA9-EA4E-4F55-967B-5F28369109CB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0" name="文字方塊 279">
                  <a:extLst>
                    <a:ext uri="{FF2B5EF4-FFF2-40B4-BE49-F238E27FC236}">
                      <a16:creationId xmlns:a16="http://schemas.microsoft.com/office/drawing/2014/main" id="{013A88F1-396A-4043-ADAF-B252DEC9E129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2,3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0" name="文字方塊 279">
                  <a:extLst>
                    <a:ext uri="{FF2B5EF4-FFF2-40B4-BE49-F238E27FC236}">
                      <a16:creationId xmlns:a16="http://schemas.microsoft.com/office/drawing/2014/main" id="{013A88F1-396A-4043-ADAF-B252DEC9E1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55"/>
                  <a:stretch>
                    <a:fillRect l="-8000" t="-13725" r="-4000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1" name="群組 280">
            <a:extLst>
              <a:ext uri="{FF2B5EF4-FFF2-40B4-BE49-F238E27FC236}">
                <a16:creationId xmlns:a16="http://schemas.microsoft.com/office/drawing/2014/main" id="{5ABF2D0A-EA5A-42AE-B722-ABD69FDC79D1}"/>
              </a:ext>
            </a:extLst>
          </p:cNvPr>
          <p:cNvGrpSpPr/>
          <p:nvPr/>
        </p:nvGrpSpPr>
        <p:grpSpPr>
          <a:xfrm>
            <a:off x="4241951" y="9709146"/>
            <a:ext cx="946027" cy="710228"/>
            <a:chOff x="5686213" y="4717020"/>
            <a:chExt cx="573672" cy="430683"/>
          </a:xfrm>
        </p:grpSpPr>
        <p:sp>
          <p:nvSpPr>
            <p:cNvPr id="282" name="矩形 281">
              <a:extLst>
                <a:ext uri="{FF2B5EF4-FFF2-40B4-BE49-F238E27FC236}">
                  <a16:creationId xmlns:a16="http://schemas.microsoft.com/office/drawing/2014/main" id="{17B1D922-685A-4BEB-AD6C-7DD71A02689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3" name="文字方塊 282">
                  <a:extLst>
                    <a:ext uri="{FF2B5EF4-FFF2-40B4-BE49-F238E27FC236}">
                      <a16:creationId xmlns:a16="http://schemas.microsoft.com/office/drawing/2014/main" id="{A85D3605-93FC-48E7-B084-4D33CFCBF07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2,4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3" name="文字方塊 282">
                  <a:extLst>
                    <a:ext uri="{FF2B5EF4-FFF2-40B4-BE49-F238E27FC236}">
                      <a16:creationId xmlns:a16="http://schemas.microsoft.com/office/drawing/2014/main" id="{A85D3605-93FC-48E7-B084-4D33CFCBF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56"/>
                  <a:stretch>
                    <a:fillRect l="-6667" t="-13725" r="-4000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4" name="群組 283">
            <a:extLst>
              <a:ext uri="{FF2B5EF4-FFF2-40B4-BE49-F238E27FC236}">
                <a16:creationId xmlns:a16="http://schemas.microsoft.com/office/drawing/2014/main" id="{025CBAA7-0F1E-4B64-9265-91AA6FCF5A8E}"/>
              </a:ext>
            </a:extLst>
          </p:cNvPr>
          <p:cNvGrpSpPr/>
          <p:nvPr/>
        </p:nvGrpSpPr>
        <p:grpSpPr>
          <a:xfrm>
            <a:off x="5176262" y="7554273"/>
            <a:ext cx="946027" cy="710228"/>
            <a:chOff x="5686213" y="4717020"/>
            <a:chExt cx="573672" cy="430683"/>
          </a:xfrm>
        </p:grpSpPr>
        <p:sp>
          <p:nvSpPr>
            <p:cNvPr id="285" name="矩形 284">
              <a:extLst>
                <a:ext uri="{FF2B5EF4-FFF2-40B4-BE49-F238E27FC236}">
                  <a16:creationId xmlns:a16="http://schemas.microsoft.com/office/drawing/2014/main" id="{CEACD89C-9A13-44E1-850A-B1DE2CDC4CC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" name="文字方塊 285">
                  <a:extLst>
                    <a:ext uri="{FF2B5EF4-FFF2-40B4-BE49-F238E27FC236}">
                      <a16:creationId xmlns:a16="http://schemas.microsoft.com/office/drawing/2014/main" id="{4303DBAB-FBB6-4426-8BD9-DE2BE566FBA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3,1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6" name="文字方塊 285">
                  <a:extLst>
                    <a:ext uri="{FF2B5EF4-FFF2-40B4-BE49-F238E27FC236}">
                      <a16:creationId xmlns:a16="http://schemas.microsoft.com/office/drawing/2014/main" id="{4303DBAB-FBB6-4426-8BD9-DE2BE566FB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57"/>
                  <a:stretch>
                    <a:fillRect l="-6667" t="-13462" r="-4000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7" name="群組 286">
            <a:extLst>
              <a:ext uri="{FF2B5EF4-FFF2-40B4-BE49-F238E27FC236}">
                <a16:creationId xmlns:a16="http://schemas.microsoft.com/office/drawing/2014/main" id="{6746C3F2-9D39-4A74-8A2D-CEA9879AFD7B}"/>
              </a:ext>
            </a:extLst>
          </p:cNvPr>
          <p:cNvGrpSpPr/>
          <p:nvPr/>
        </p:nvGrpSpPr>
        <p:grpSpPr>
          <a:xfrm>
            <a:off x="5190624" y="8264501"/>
            <a:ext cx="946027" cy="710228"/>
            <a:chOff x="5686213" y="4717020"/>
            <a:chExt cx="573672" cy="430683"/>
          </a:xfrm>
        </p:grpSpPr>
        <p:sp>
          <p:nvSpPr>
            <p:cNvPr id="288" name="矩形 287">
              <a:extLst>
                <a:ext uri="{FF2B5EF4-FFF2-40B4-BE49-F238E27FC236}">
                  <a16:creationId xmlns:a16="http://schemas.microsoft.com/office/drawing/2014/main" id="{B0FFA815-DC7B-465A-8578-4961FC239C1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2437486D-CE51-411B-B47E-CA2617EAE73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3,2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2437486D-CE51-411B-B47E-CA2617EAE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58"/>
                  <a:stretch>
                    <a:fillRect l="-6579" t="-13725" r="-2632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0" name="群組 289">
            <a:extLst>
              <a:ext uri="{FF2B5EF4-FFF2-40B4-BE49-F238E27FC236}">
                <a16:creationId xmlns:a16="http://schemas.microsoft.com/office/drawing/2014/main" id="{63C6F2D7-2EDA-45ED-81C5-F9F9CE56929D}"/>
              </a:ext>
            </a:extLst>
          </p:cNvPr>
          <p:cNvGrpSpPr/>
          <p:nvPr/>
        </p:nvGrpSpPr>
        <p:grpSpPr>
          <a:xfrm>
            <a:off x="5191231" y="8978409"/>
            <a:ext cx="946027" cy="710228"/>
            <a:chOff x="5686213" y="4717020"/>
            <a:chExt cx="573672" cy="430683"/>
          </a:xfrm>
        </p:grpSpPr>
        <p:sp>
          <p:nvSpPr>
            <p:cNvPr id="291" name="矩形 290">
              <a:extLst>
                <a:ext uri="{FF2B5EF4-FFF2-40B4-BE49-F238E27FC236}">
                  <a16:creationId xmlns:a16="http://schemas.microsoft.com/office/drawing/2014/main" id="{569812F1-960B-4D5F-AD62-8A1062D89BA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2" name="文字方塊 291">
                  <a:extLst>
                    <a:ext uri="{FF2B5EF4-FFF2-40B4-BE49-F238E27FC236}">
                      <a16:creationId xmlns:a16="http://schemas.microsoft.com/office/drawing/2014/main" id="{A986160E-7A90-4CA5-9C0F-0F92BE26B7B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3,3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92" name="文字方塊 291">
                  <a:extLst>
                    <a:ext uri="{FF2B5EF4-FFF2-40B4-BE49-F238E27FC236}">
                      <a16:creationId xmlns:a16="http://schemas.microsoft.com/office/drawing/2014/main" id="{A986160E-7A90-4CA5-9C0F-0F92BE26B7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59"/>
                  <a:stretch>
                    <a:fillRect l="-6579" t="-16000" r="-2632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FCABBF43-946D-4B28-A31B-98334DFB36C6}"/>
              </a:ext>
            </a:extLst>
          </p:cNvPr>
          <p:cNvGrpSpPr/>
          <p:nvPr/>
        </p:nvGrpSpPr>
        <p:grpSpPr>
          <a:xfrm>
            <a:off x="5191785" y="9684585"/>
            <a:ext cx="946027" cy="710228"/>
            <a:chOff x="5686213" y="4717020"/>
            <a:chExt cx="573672" cy="430683"/>
          </a:xfrm>
        </p:grpSpPr>
        <p:sp>
          <p:nvSpPr>
            <p:cNvPr id="294" name="矩形 293">
              <a:extLst>
                <a:ext uri="{FF2B5EF4-FFF2-40B4-BE49-F238E27FC236}">
                  <a16:creationId xmlns:a16="http://schemas.microsoft.com/office/drawing/2014/main" id="{DEA49DFC-489C-44C3-B9CA-E9D4A0F3FF0F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文字方塊 294">
                  <a:extLst>
                    <a:ext uri="{FF2B5EF4-FFF2-40B4-BE49-F238E27FC236}">
                      <a16:creationId xmlns:a16="http://schemas.microsoft.com/office/drawing/2014/main" id="{9A2D2BED-3373-4657-B7BD-9107DD55D97C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3,4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95" name="文字方塊 294">
                  <a:extLst>
                    <a:ext uri="{FF2B5EF4-FFF2-40B4-BE49-F238E27FC236}">
                      <a16:creationId xmlns:a16="http://schemas.microsoft.com/office/drawing/2014/main" id="{9A2D2BED-3373-4657-B7BD-9107DD55D9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60"/>
                  <a:stretch>
                    <a:fillRect l="-6579" t="-13725" r="-2632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6" name="群組 295">
            <a:extLst>
              <a:ext uri="{FF2B5EF4-FFF2-40B4-BE49-F238E27FC236}">
                <a16:creationId xmlns:a16="http://schemas.microsoft.com/office/drawing/2014/main" id="{C546E5B8-59ED-4DC0-84AE-C63A54529FD7}"/>
              </a:ext>
            </a:extLst>
          </p:cNvPr>
          <p:cNvGrpSpPr/>
          <p:nvPr/>
        </p:nvGrpSpPr>
        <p:grpSpPr>
          <a:xfrm>
            <a:off x="6094455" y="7597332"/>
            <a:ext cx="946027" cy="710228"/>
            <a:chOff x="5686213" y="4717020"/>
            <a:chExt cx="573672" cy="430683"/>
          </a:xfrm>
        </p:grpSpPr>
        <p:sp>
          <p:nvSpPr>
            <p:cNvPr id="297" name="矩形 296">
              <a:extLst>
                <a:ext uri="{FF2B5EF4-FFF2-40B4-BE49-F238E27FC236}">
                  <a16:creationId xmlns:a16="http://schemas.microsoft.com/office/drawing/2014/main" id="{21382CDF-51EA-40A7-AFCD-F60D5217A45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8" name="文字方塊 297">
                  <a:extLst>
                    <a:ext uri="{FF2B5EF4-FFF2-40B4-BE49-F238E27FC236}">
                      <a16:creationId xmlns:a16="http://schemas.microsoft.com/office/drawing/2014/main" id="{B69F3DD9-4D8E-4D0B-A5FF-8E221309AE6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4,1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98" name="文字方塊 297">
                  <a:extLst>
                    <a:ext uri="{FF2B5EF4-FFF2-40B4-BE49-F238E27FC236}">
                      <a16:creationId xmlns:a16="http://schemas.microsoft.com/office/drawing/2014/main" id="{B69F3DD9-4D8E-4D0B-A5FF-8E221309AE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61"/>
                  <a:stretch>
                    <a:fillRect l="-8000" t="-15686" r="-4000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9" name="群組 298">
            <a:extLst>
              <a:ext uri="{FF2B5EF4-FFF2-40B4-BE49-F238E27FC236}">
                <a16:creationId xmlns:a16="http://schemas.microsoft.com/office/drawing/2014/main" id="{520556E1-4271-4677-B915-909E489C8BB2}"/>
              </a:ext>
            </a:extLst>
          </p:cNvPr>
          <p:cNvGrpSpPr/>
          <p:nvPr/>
        </p:nvGrpSpPr>
        <p:grpSpPr>
          <a:xfrm>
            <a:off x="6108817" y="8307560"/>
            <a:ext cx="946027" cy="710228"/>
            <a:chOff x="5686213" y="4717020"/>
            <a:chExt cx="573672" cy="430683"/>
          </a:xfrm>
        </p:grpSpPr>
        <p:sp>
          <p:nvSpPr>
            <p:cNvPr id="300" name="矩形 299">
              <a:extLst>
                <a:ext uri="{FF2B5EF4-FFF2-40B4-BE49-F238E27FC236}">
                  <a16:creationId xmlns:a16="http://schemas.microsoft.com/office/drawing/2014/main" id="{53943D55-257C-438D-84B6-312D2BD28D8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A3C4069D-3F07-4439-9A51-6E6CB39EDE9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4,2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A3C4069D-3F07-4439-9A51-6E6CB39EDE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62"/>
                  <a:stretch>
                    <a:fillRect l="-5263" t="-13725" r="-3947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2" name="群組 301">
            <a:extLst>
              <a:ext uri="{FF2B5EF4-FFF2-40B4-BE49-F238E27FC236}">
                <a16:creationId xmlns:a16="http://schemas.microsoft.com/office/drawing/2014/main" id="{E8FC0276-630A-40A2-84CC-785E0372C762}"/>
              </a:ext>
            </a:extLst>
          </p:cNvPr>
          <p:cNvGrpSpPr/>
          <p:nvPr/>
        </p:nvGrpSpPr>
        <p:grpSpPr>
          <a:xfrm>
            <a:off x="6109424" y="9021468"/>
            <a:ext cx="946027" cy="710228"/>
            <a:chOff x="5686213" y="4717020"/>
            <a:chExt cx="573672" cy="430683"/>
          </a:xfrm>
        </p:grpSpPr>
        <p:sp>
          <p:nvSpPr>
            <p:cNvPr id="303" name="矩形 302">
              <a:extLst>
                <a:ext uri="{FF2B5EF4-FFF2-40B4-BE49-F238E27FC236}">
                  <a16:creationId xmlns:a16="http://schemas.microsoft.com/office/drawing/2014/main" id="{E6095060-163A-4931-996E-DBF50C00EEFA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4" name="文字方塊 303">
                  <a:extLst>
                    <a:ext uri="{FF2B5EF4-FFF2-40B4-BE49-F238E27FC236}">
                      <a16:creationId xmlns:a16="http://schemas.microsoft.com/office/drawing/2014/main" id="{9ADE15F2-02D2-4623-B907-D658AF735C1B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4,3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04" name="文字方塊 303">
                  <a:extLst>
                    <a:ext uri="{FF2B5EF4-FFF2-40B4-BE49-F238E27FC236}">
                      <a16:creationId xmlns:a16="http://schemas.microsoft.com/office/drawing/2014/main" id="{9ADE15F2-02D2-4623-B907-D658AF735C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63"/>
                  <a:stretch>
                    <a:fillRect l="-5263" t="-13725" r="-3947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5" name="群組 304">
            <a:extLst>
              <a:ext uri="{FF2B5EF4-FFF2-40B4-BE49-F238E27FC236}">
                <a16:creationId xmlns:a16="http://schemas.microsoft.com/office/drawing/2014/main" id="{8C825529-C906-48FB-AF1C-F8DC8D309C8B}"/>
              </a:ext>
            </a:extLst>
          </p:cNvPr>
          <p:cNvGrpSpPr/>
          <p:nvPr/>
        </p:nvGrpSpPr>
        <p:grpSpPr>
          <a:xfrm>
            <a:off x="6109978" y="9727644"/>
            <a:ext cx="946027" cy="710228"/>
            <a:chOff x="5686213" y="4717020"/>
            <a:chExt cx="573672" cy="430683"/>
          </a:xfrm>
        </p:grpSpPr>
        <p:sp>
          <p:nvSpPr>
            <p:cNvPr id="306" name="矩形 305">
              <a:extLst>
                <a:ext uri="{FF2B5EF4-FFF2-40B4-BE49-F238E27FC236}">
                  <a16:creationId xmlns:a16="http://schemas.microsoft.com/office/drawing/2014/main" id="{40C3BD83-EF82-44CB-8136-387C96AD361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" name="文字方塊 306">
                  <a:extLst>
                    <a:ext uri="{FF2B5EF4-FFF2-40B4-BE49-F238E27FC236}">
                      <a16:creationId xmlns:a16="http://schemas.microsoft.com/office/drawing/2014/main" id="{2BCB28E2-AAE2-4C20-A36C-D3C07AAC5189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4,4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07" name="文字方塊 306">
                  <a:extLst>
                    <a:ext uri="{FF2B5EF4-FFF2-40B4-BE49-F238E27FC236}">
                      <a16:creationId xmlns:a16="http://schemas.microsoft.com/office/drawing/2014/main" id="{2BCB28E2-AAE2-4C20-A36C-D3C07AAC5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64"/>
                  <a:stretch>
                    <a:fillRect l="-5263" t="-15686" r="-3947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文字方塊 307">
                <a:extLst>
                  <a:ext uri="{FF2B5EF4-FFF2-40B4-BE49-F238E27FC236}">
                    <a16:creationId xmlns:a16="http://schemas.microsoft.com/office/drawing/2014/main" id="{DD4A658E-556A-43EF-BC39-EC0558B43310}"/>
                  </a:ext>
                </a:extLst>
              </p:cNvPr>
              <p:cNvSpPr txBox="1"/>
              <p:nvPr/>
            </p:nvSpPr>
            <p:spPr>
              <a:xfrm>
                <a:off x="4903296" y="10444965"/>
                <a:ext cx="551322" cy="7346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308" name="文字方塊 307">
                <a:extLst>
                  <a:ext uri="{FF2B5EF4-FFF2-40B4-BE49-F238E27FC236}">
                    <a16:creationId xmlns:a16="http://schemas.microsoft.com/office/drawing/2014/main" id="{DD4A658E-556A-43EF-BC39-EC0558B43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296" y="10444965"/>
                <a:ext cx="551322" cy="734688"/>
              </a:xfrm>
              <a:prstGeom prst="rect">
                <a:avLst/>
              </a:prstGeom>
              <a:blipFill>
                <a:blip r:embed="rId65"/>
                <a:stretch>
                  <a:fillRect l="-17778" t="-18644" r="-17778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9" name="矩形 308">
            <a:extLst>
              <a:ext uri="{FF2B5EF4-FFF2-40B4-BE49-F238E27FC236}">
                <a16:creationId xmlns:a16="http://schemas.microsoft.com/office/drawing/2014/main" id="{9F4EFB72-1938-49AB-9434-FF3A07BA520D}"/>
              </a:ext>
            </a:extLst>
          </p:cNvPr>
          <p:cNvSpPr/>
          <p:nvPr/>
        </p:nvSpPr>
        <p:spPr>
          <a:xfrm>
            <a:off x="7037839" y="6053720"/>
            <a:ext cx="849568" cy="12723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</p:spTree>
    <p:extLst>
      <p:ext uri="{BB962C8B-B14F-4D97-AF65-F5344CB8AC3E}">
        <p14:creationId xmlns:p14="http://schemas.microsoft.com/office/powerpoint/2010/main" val="7762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/>
      <p:bldP spid="252" grpId="0"/>
      <p:bldP spid="253" grpId="0"/>
      <p:bldP spid="9" grpId="0" animBg="1"/>
      <p:bldP spid="30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E31A8960-DEC4-4D77-8AF1-0A56491A2F75}"/>
              </a:ext>
            </a:extLst>
          </p:cNvPr>
          <p:cNvCxnSpPr>
            <a:cxnSpLocks/>
          </p:cNvCxnSpPr>
          <p:nvPr/>
        </p:nvCxnSpPr>
        <p:spPr>
          <a:xfrm flipH="1" flipV="1">
            <a:off x="7963775" y="4613350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A312C66A-C6E6-4D3C-B733-B9228F8973BA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4320393" y="4553647"/>
            <a:ext cx="3198204" cy="17569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單箭頭接點 122">
            <a:extLst>
              <a:ext uri="{FF2B5EF4-FFF2-40B4-BE49-F238E27FC236}">
                <a16:creationId xmlns:a16="http://schemas.microsoft.com/office/drawing/2014/main" id="{02086EB2-4FBA-419F-8F48-29244152E4D8}"/>
              </a:ext>
            </a:extLst>
          </p:cNvPr>
          <p:cNvCxnSpPr>
            <a:cxnSpLocks/>
          </p:cNvCxnSpPr>
          <p:nvPr/>
        </p:nvCxnSpPr>
        <p:spPr>
          <a:xfrm flipH="1" flipV="1">
            <a:off x="11638750" y="4561200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單箭頭接點 123">
            <a:extLst>
              <a:ext uri="{FF2B5EF4-FFF2-40B4-BE49-F238E27FC236}">
                <a16:creationId xmlns:a16="http://schemas.microsoft.com/office/drawing/2014/main" id="{6D104572-F85D-41B9-8F68-72FB6899BDA8}"/>
              </a:ext>
            </a:extLst>
          </p:cNvPr>
          <p:cNvCxnSpPr>
            <a:cxnSpLocks/>
          </p:cNvCxnSpPr>
          <p:nvPr/>
        </p:nvCxnSpPr>
        <p:spPr>
          <a:xfrm flipH="1" flipV="1">
            <a:off x="15366248" y="4591051"/>
            <a:ext cx="476459" cy="17413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>
            <a:extLst>
              <a:ext uri="{FF2B5EF4-FFF2-40B4-BE49-F238E27FC236}">
                <a16:creationId xmlns:a16="http://schemas.microsoft.com/office/drawing/2014/main" id="{2B63B28E-5961-42CF-9F0E-AE1EDB4CAA45}"/>
              </a:ext>
            </a:extLst>
          </p:cNvPr>
          <p:cNvSpPr/>
          <p:nvPr/>
        </p:nvSpPr>
        <p:spPr>
          <a:xfrm>
            <a:off x="4067029" y="4300282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08" name="橢圓 107">
            <a:extLst>
              <a:ext uri="{FF2B5EF4-FFF2-40B4-BE49-F238E27FC236}">
                <a16:creationId xmlns:a16="http://schemas.microsoft.com/office/drawing/2014/main" id="{70A0BD40-7E9D-4417-8B9D-E9E96059A1BD}"/>
              </a:ext>
            </a:extLst>
          </p:cNvPr>
          <p:cNvSpPr/>
          <p:nvPr/>
        </p:nvSpPr>
        <p:spPr>
          <a:xfrm>
            <a:off x="7856069" y="4314245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1" name="橢圓 110">
            <a:extLst>
              <a:ext uri="{FF2B5EF4-FFF2-40B4-BE49-F238E27FC236}">
                <a16:creationId xmlns:a16="http://schemas.microsoft.com/office/drawing/2014/main" id="{A0599288-5924-402D-AC13-D20F6250F251}"/>
              </a:ext>
            </a:extLst>
          </p:cNvPr>
          <p:cNvSpPr/>
          <p:nvPr/>
        </p:nvSpPr>
        <p:spPr>
          <a:xfrm>
            <a:off x="11492952" y="4328853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114" name="橢圓 113">
            <a:extLst>
              <a:ext uri="{FF2B5EF4-FFF2-40B4-BE49-F238E27FC236}">
                <a16:creationId xmlns:a16="http://schemas.microsoft.com/office/drawing/2014/main" id="{FAD1A2A2-F846-4C3C-9CE8-45F29DF35A42}"/>
              </a:ext>
            </a:extLst>
          </p:cNvPr>
          <p:cNvSpPr/>
          <p:nvPr/>
        </p:nvSpPr>
        <p:spPr>
          <a:xfrm>
            <a:off x="15204952" y="4370741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7C94D2AE-7C6E-42A4-B09E-1157D290EE1A}"/>
              </a:ext>
            </a:extLst>
          </p:cNvPr>
          <p:cNvCxnSpPr>
            <a:cxnSpLocks/>
            <a:endCxn id="114" idx="4"/>
          </p:cNvCxnSpPr>
          <p:nvPr/>
        </p:nvCxnSpPr>
        <p:spPr>
          <a:xfrm flipV="1">
            <a:off x="7465669" y="4667574"/>
            <a:ext cx="7887699" cy="15641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CEEB10A-2B57-4511-AC66-10A8B2323D1C}"/>
              </a:ext>
            </a:extLst>
          </p:cNvPr>
          <p:cNvCxnSpPr>
            <a:cxnSpLocks/>
            <a:endCxn id="111" idx="4"/>
          </p:cNvCxnSpPr>
          <p:nvPr/>
        </p:nvCxnSpPr>
        <p:spPr>
          <a:xfrm flipV="1">
            <a:off x="7465668" y="4625686"/>
            <a:ext cx="4175700" cy="16060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23D060E9-A98D-4336-9C5B-660E70E94A70}"/>
              </a:ext>
            </a:extLst>
          </p:cNvPr>
          <p:cNvCxnSpPr>
            <a:cxnSpLocks/>
            <a:endCxn id="108" idx="4"/>
          </p:cNvCxnSpPr>
          <p:nvPr/>
        </p:nvCxnSpPr>
        <p:spPr>
          <a:xfrm flipV="1">
            <a:off x="7465669" y="4611079"/>
            <a:ext cx="538817" cy="16206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FF47DCF-5385-4839-908F-EA4D5C219895}"/>
              </a:ext>
            </a:extLst>
          </p:cNvPr>
          <p:cNvSpPr/>
          <p:nvPr/>
        </p:nvSpPr>
        <p:spPr>
          <a:xfrm>
            <a:off x="2949612" y="124239"/>
            <a:ext cx="4027000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Self-attention</a:t>
            </a:r>
            <a:endParaRPr lang="zh-TW" altLang="en-US" sz="5277" b="1" i="1" u="sng" dirty="0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7A7098CD-5A03-4E41-B494-B52BC2F074ED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4215446" y="4597116"/>
            <a:ext cx="410042" cy="15214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/>
              <p:nvPr/>
            </p:nvSpPr>
            <p:spPr>
              <a:xfrm>
                <a:off x="3941561" y="3610209"/>
                <a:ext cx="9460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0716B576-9B54-409B-BDA7-861A7A2A4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561" y="3610209"/>
                <a:ext cx="946028" cy="636008"/>
              </a:xfrm>
              <a:prstGeom prst="rect">
                <a:avLst/>
              </a:prstGeom>
              <a:blipFill>
                <a:blip r:embed="rId3"/>
                <a:stretch>
                  <a:fillRect l="-6667" t="-15686" r="-4000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/>
              <p:nvPr/>
            </p:nvSpPr>
            <p:spPr>
              <a:xfrm>
                <a:off x="7689244" y="3610209"/>
                <a:ext cx="9460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B362D09D-27F2-40E3-A28F-35BFE4FE1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244" y="3610209"/>
                <a:ext cx="946028" cy="636008"/>
              </a:xfrm>
              <a:prstGeom prst="rect">
                <a:avLst/>
              </a:prstGeom>
              <a:blipFill>
                <a:blip r:embed="rId4"/>
                <a:stretch>
                  <a:fillRect l="-6579" t="-15686" r="-263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/>
              <p:nvPr/>
            </p:nvSpPr>
            <p:spPr>
              <a:xfrm>
                <a:off x="11236728" y="3610209"/>
                <a:ext cx="9460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8" name="文字方塊 137">
                <a:extLst>
                  <a:ext uri="{FF2B5EF4-FFF2-40B4-BE49-F238E27FC236}">
                    <a16:creationId xmlns:a16="http://schemas.microsoft.com/office/drawing/2014/main" id="{59DD0272-3037-403E-AAF4-217D07B93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6728" y="3610209"/>
                <a:ext cx="946028" cy="636008"/>
              </a:xfrm>
              <a:prstGeom prst="rect">
                <a:avLst/>
              </a:prstGeom>
              <a:blipFill>
                <a:blip r:embed="rId5"/>
                <a:stretch>
                  <a:fillRect l="-6579" t="-15686" r="-263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/>
              <p:nvPr/>
            </p:nvSpPr>
            <p:spPr>
              <a:xfrm>
                <a:off x="15121724" y="3636962"/>
                <a:ext cx="94602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3958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2,4</m:t>
                          </m:r>
                        </m:sub>
                      </m:sSub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AD81E8AF-4B00-44BA-AEC8-CD4A12EF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1724" y="3636962"/>
                <a:ext cx="946028" cy="636008"/>
              </a:xfrm>
              <a:prstGeom prst="rect">
                <a:avLst/>
              </a:prstGeom>
              <a:blipFill>
                <a:blip r:embed="rId6"/>
                <a:stretch>
                  <a:fillRect l="-6579" t="-13725" r="-263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>
            <a:extLst>
              <a:ext uri="{FF2B5EF4-FFF2-40B4-BE49-F238E27FC236}">
                <a16:creationId xmlns:a16="http://schemas.microsoft.com/office/drawing/2014/main" id="{822E1E52-6322-40C4-865F-889D703F6C18}"/>
              </a:ext>
            </a:extLst>
          </p:cNvPr>
          <p:cNvGrpSpPr/>
          <p:nvPr/>
        </p:nvGrpSpPr>
        <p:grpSpPr>
          <a:xfrm>
            <a:off x="7832251" y="2106357"/>
            <a:ext cx="1179353" cy="999031"/>
            <a:chOff x="635402" y="1337615"/>
            <a:chExt cx="715161" cy="605813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84B7A62B-F323-4C8E-B9FE-589F0D902A23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07CEA81A-83E9-4CB4-8A43-D4602BF7C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2533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57D3157-4442-4D16-BBF1-F5CDF45475F6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5581130" y="4745140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16664FD2-DC5D-491D-9571-F768D0B58EAA}"/>
              </a:ext>
            </a:extLst>
          </p:cNvPr>
          <p:cNvGrpSpPr/>
          <p:nvPr/>
        </p:nvGrpSpPr>
        <p:grpSpPr>
          <a:xfrm>
            <a:off x="5335102" y="4233906"/>
            <a:ext cx="492056" cy="511234"/>
            <a:chOff x="-105878" y="1740168"/>
            <a:chExt cx="461666" cy="46166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8F9F33-67F5-4DFF-A7F8-5B3B85F7D94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723408B-8855-4FD7-92AA-70A9151F941A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C530E308-8CB2-4D73-8CA6-4976789A9EE5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接點 118">
                <a:extLst>
                  <a:ext uri="{FF2B5EF4-FFF2-40B4-BE49-F238E27FC236}">
                    <a16:creationId xmlns:a16="http://schemas.microsoft.com/office/drawing/2014/main" id="{41D4FC8D-B1A0-4796-B313-93685356AAC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49073DB5-C40B-47C6-8188-9B6B88C3C493}"/>
              </a:ext>
            </a:extLst>
          </p:cNvPr>
          <p:cNvCxnSpPr>
            <a:cxnSpLocks/>
            <a:endCxn id="129" idx="2"/>
          </p:cNvCxnSpPr>
          <p:nvPr/>
        </p:nvCxnSpPr>
        <p:spPr>
          <a:xfrm flipH="1" flipV="1">
            <a:off x="9312290" y="4757636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E46476D0-2D4D-4D0C-9164-D0F4DB987C30}"/>
              </a:ext>
            </a:extLst>
          </p:cNvPr>
          <p:cNvGrpSpPr/>
          <p:nvPr/>
        </p:nvGrpSpPr>
        <p:grpSpPr>
          <a:xfrm>
            <a:off x="9066262" y="4246403"/>
            <a:ext cx="492056" cy="511234"/>
            <a:chOff x="-105878" y="1740168"/>
            <a:chExt cx="461666" cy="461665"/>
          </a:xfrm>
        </p:grpSpPr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4D523360-9B00-4082-A129-3A00C4AC0D8D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7BC5A6D1-5A3C-4885-9BC9-F967B0BE5E5B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5" name="直線接點 134">
                <a:extLst>
                  <a:ext uri="{FF2B5EF4-FFF2-40B4-BE49-F238E27FC236}">
                    <a16:creationId xmlns:a16="http://schemas.microsoft.com/office/drawing/2014/main" id="{84C4E85B-846A-4B61-A3AF-440A0B935F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接點 135">
                <a:extLst>
                  <a:ext uri="{FF2B5EF4-FFF2-40B4-BE49-F238E27FC236}">
                    <a16:creationId xmlns:a16="http://schemas.microsoft.com/office/drawing/2014/main" id="{F9760EEF-BD96-46DA-BAD1-B39AC24D7E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73A118A-482D-46EF-A2A3-64584D0FA143}"/>
              </a:ext>
            </a:extLst>
          </p:cNvPr>
          <p:cNvCxnSpPr>
            <a:cxnSpLocks/>
            <a:endCxn id="146" idx="2"/>
          </p:cNvCxnSpPr>
          <p:nvPr/>
        </p:nvCxnSpPr>
        <p:spPr>
          <a:xfrm flipH="1" flipV="1">
            <a:off x="13041544" y="4784005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9C77DEC5-0F26-410D-825B-C341C8A267F5}"/>
              </a:ext>
            </a:extLst>
          </p:cNvPr>
          <p:cNvGrpSpPr/>
          <p:nvPr/>
        </p:nvGrpSpPr>
        <p:grpSpPr>
          <a:xfrm>
            <a:off x="12795516" y="4272772"/>
            <a:ext cx="492056" cy="511234"/>
            <a:chOff x="-105878" y="1740168"/>
            <a:chExt cx="461666" cy="461665"/>
          </a:xfrm>
        </p:grpSpPr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A91ECB5C-8C8F-44AB-9212-E83C91B8D313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B28E44D4-DB12-476F-AA78-CF82C1B6E76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48" name="直線接點 147">
                <a:extLst>
                  <a:ext uri="{FF2B5EF4-FFF2-40B4-BE49-F238E27FC236}">
                    <a16:creationId xmlns:a16="http://schemas.microsoft.com/office/drawing/2014/main" id="{30099532-DC94-4504-A320-6DFB3607524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接點 148">
                <a:extLst>
                  <a:ext uri="{FF2B5EF4-FFF2-40B4-BE49-F238E27FC236}">
                    <a16:creationId xmlns:a16="http://schemas.microsoft.com/office/drawing/2014/main" id="{25078CDD-5068-49EC-8C43-CEC03F4BB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8D23D601-BA50-4690-82F7-0D413B0C903C}"/>
              </a:ext>
            </a:extLst>
          </p:cNvPr>
          <p:cNvCxnSpPr>
            <a:cxnSpLocks/>
            <a:endCxn id="152" idx="2"/>
          </p:cNvCxnSpPr>
          <p:nvPr/>
        </p:nvCxnSpPr>
        <p:spPr>
          <a:xfrm flipH="1" flipV="1">
            <a:off x="16719145" y="4811517"/>
            <a:ext cx="15171" cy="14755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群組 150">
            <a:extLst>
              <a:ext uri="{FF2B5EF4-FFF2-40B4-BE49-F238E27FC236}">
                <a16:creationId xmlns:a16="http://schemas.microsoft.com/office/drawing/2014/main" id="{6D318239-F777-4625-885D-7F272B985ACB}"/>
              </a:ext>
            </a:extLst>
          </p:cNvPr>
          <p:cNvGrpSpPr/>
          <p:nvPr/>
        </p:nvGrpSpPr>
        <p:grpSpPr>
          <a:xfrm>
            <a:off x="16473116" y="4300283"/>
            <a:ext cx="492056" cy="511234"/>
            <a:chOff x="-105878" y="1740168"/>
            <a:chExt cx="461666" cy="461665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3A1F2E3-4FBE-42CF-977A-72658F3DDF2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981588CB-96EB-4AF5-9425-6820C65140E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54" name="直線接點 153">
                <a:extLst>
                  <a:ext uri="{FF2B5EF4-FFF2-40B4-BE49-F238E27FC236}">
                    <a16:creationId xmlns:a16="http://schemas.microsoft.com/office/drawing/2014/main" id="{A04261EA-3D2C-4033-858A-3CDE36581A4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接點 154">
                <a:extLst>
                  <a:ext uri="{FF2B5EF4-FFF2-40B4-BE49-F238E27FC236}">
                    <a16:creationId xmlns:a16="http://schemas.microsoft.com/office/drawing/2014/main" id="{C22F3E2D-7B28-41B4-B507-AF06EF3E9F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6" name="直線單箭頭接點 155">
            <a:extLst>
              <a:ext uri="{FF2B5EF4-FFF2-40B4-BE49-F238E27FC236}">
                <a16:creationId xmlns:a16="http://schemas.microsoft.com/office/drawing/2014/main" id="{31E42FBD-9C26-4128-81B7-3B48EA6425F0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5581130" y="2580710"/>
            <a:ext cx="15171" cy="1653196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單箭頭接點 156">
            <a:extLst>
              <a:ext uri="{FF2B5EF4-FFF2-40B4-BE49-F238E27FC236}">
                <a16:creationId xmlns:a16="http://schemas.microsoft.com/office/drawing/2014/main" id="{C8759FEA-AF97-40F4-B882-1A4E830B2A77}"/>
              </a:ext>
            </a:extLst>
          </p:cNvPr>
          <p:cNvCxnSpPr>
            <a:cxnSpLocks/>
            <a:stCxn id="129" idx="0"/>
          </p:cNvCxnSpPr>
          <p:nvPr/>
        </p:nvCxnSpPr>
        <p:spPr>
          <a:xfrm flipV="1">
            <a:off x="9312290" y="2580711"/>
            <a:ext cx="0" cy="1665692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B7671D1C-647B-4D36-BACA-E62D35BD1457}"/>
              </a:ext>
            </a:extLst>
          </p:cNvPr>
          <p:cNvCxnSpPr>
            <a:cxnSpLocks/>
          </p:cNvCxnSpPr>
          <p:nvPr/>
        </p:nvCxnSpPr>
        <p:spPr>
          <a:xfrm flipH="1" flipV="1">
            <a:off x="13037710" y="2547735"/>
            <a:ext cx="0" cy="1709039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單箭頭接點 158">
            <a:extLst>
              <a:ext uri="{FF2B5EF4-FFF2-40B4-BE49-F238E27FC236}">
                <a16:creationId xmlns:a16="http://schemas.microsoft.com/office/drawing/2014/main" id="{4CCFEBF4-9E75-4EEC-8B39-9660600E7733}"/>
              </a:ext>
            </a:extLst>
          </p:cNvPr>
          <p:cNvCxnSpPr>
            <a:cxnSpLocks/>
            <a:stCxn id="152" idx="0"/>
          </p:cNvCxnSpPr>
          <p:nvPr/>
        </p:nvCxnSpPr>
        <p:spPr>
          <a:xfrm flipH="1" flipV="1">
            <a:off x="16716910" y="2580711"/>
            <a:ext cx="2234" cy="1719572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B8648A90-3DF4-4567-B112-D401D76DF68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4417166" y="4468476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D2D1344-4857-4737-A299-2F4C78C67A26}"/>
              </a:ext>
            </a:extLst>
          </p:cNvPr>
          <p:cNvCxnSpPr>
            <a:cxnSpLocks/>
            <a:endCxn id="129" idx="1"/>
          </p:cNvCxnSpPr>
          <p:nvPr/>
        </p:nvCxnSpPr>
        <p:spPr>
          <a:xfrm>
            <a:off x="8199631" y="4498724"/>
            <a:ext cx="866631" cy="32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48523943-D74F-4447-A0DB-479CABB3F6D7}"/>
              </a:ext>
            </a:extLst>
          </p:cNvPr>
          <p:cNvCxnSpPr>
            <a:cxnSpLocks/>
          </p:cNvCxnSpPr>
          <p:nvPr/>
        </p:nvCxnSpPr>
        <p:spPr>
          <a:xfrm>
            <a:off x="11877581" y="4528387"/>
            <a:ext cx="91793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620AF92D-77A6-459D-B5E2-1408C5B14B58}"/>
              </a:ext>
            </a:extLst>
          </p:cNvPr>
          <p:cNvCxnSpPr>
            <a:cxnSpLocks/>
            <a:endCxn id="152" idx="1"/>
          </p:cNvCxnSpPr>
          <p:nvPr/>
        </p:nvCxnSpPr>
        <p:spPr>
          <a:xfrm>
            <a:off x="15513243" y="4555899"/>
            <a:ext cx="959873" cy="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148BC753-1DAD-4C9A-A04E-F2813197DA58}"/>
              </a:ext>
            </a:extLst>
          </p:cNvPr>
          <p:cNvCxnSpPr>
            <a:cxnSpLocks/>
          </p:cNvCxnSpPr>
          <p:nvPr/>
        </p:nvCxnSpPr>
        <p:spPr>
          <a:xfrm flipH="1">
            <a:off x="8782822" y="2580710"/>
            <a:ext cx="793408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/>
              <p:nvPr/>
            </p:nvSpPr>
            <p:spPr>
              <a:xfrm>
                <a:off x="11690859" y="278206"/>
                <a:ext cx="3968971" cy="17236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4617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4617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2,</m:t>
                              </m:r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4617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4617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DF511227-D070-43B9-B0D2-6A33A96A7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0859" y="278206"/>
                <a:ext cx="3968971" cy="1723677"/>
              </a:xfrm>
              <a:prstGeom prst="rect">
                <a:avLst/>
              </a:prstGeom>
              <a:blipFill>
                <a:blip r:embed="rId8"/>
                <a:stretch>
                  <a:fillRect l="-19745" t="-149265" r="-5096" b="-20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3D7CAA45-5381-499E-A008-FC5C2B7AE63A}"/>
              </a:ext>
            </a:extLst>
          </p:cNvPr>
          <p:cNvCxnSpPr>
            <a:cxnSpLocks/>
          </p:cNvCxnSpPr>
          <p:nvPr/>
        </p:nvCxnSpPr>
        <p:spPr>
          <a:xfrm>
            <a:off x="5581421" y="2580710"/>
            <a:ext cx="228257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124">
            <a:extLst>
              <a:ext uri="{FF2B5EF4-FFF2-40B4-BE49-F238E27FC236}">
                <a16:creationId xmlns:a16="http://schemas.microsoft.com/office/drawing/2014/main" id="{A8A57BA2-4899-45E4-AA78-0CACE71829E8}"/>
              </a:ext>
            </a:extLst>
          </p:cNvPr>
          <p:cNvSpPr/>
          <p:nvPr/>
        </p:nvSpPr>
        <p:spPr>
          <a:xfrm>
            <a:off x="5345403" y="6259659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C498D48F-F1E5-4DAC-81C0-0A670AAAC9E7}"/>
                  </a:ext>
                </a:extLst>
              </p:cNvPr>
              <p:cNvSpPr txBox="1"/>
              <p:nvPr/>
            </p:nvSpPr>
            <p:spPr>
              <a:xfrm>
                <a:off x="5029179" y="632157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26" name="文字方塊 125">
                <a:extLst>
                  <a:ext uri="{FF2B5EF4-FFF2-40B4-BE49-F238E27FC236}">
                    <a16:creationId xmlns:a16="http://schemas.microsoft.com/office/drawing/2014/main" id="{C498D48F-F1E5-4DAC-81C0-0A670AAA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179" y="6321570"/>
                <a:ext cx="1179353" cy="7014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矩形 126">
            <a:extLst>
              <a:ext uri="{FF2B5EF4-FFF2-40B4-BE49-F238E27FC236}">
                <a16:creationId xmlns:a16="http://schemas.microsoft.com/office/drawing/2014/main" id="{6C03518B-CB82-49F1-A27C-7FC4A67D7D07}"/>
              </a:ext>
            </a:extLst>
          </p:cNvPr>
          <p:cNvSpPr/>
          <p:nvPr/>
        </p:nvSpPr>
        <p:spPr>
          <a:xfrm>
            <a:off x="4401509" y="6259659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8D59FBD-E3BC-42FB-A29A-38A872CCCFA4}"/>
                  </a:ext>
                </a:extLst>
              </p:cNvPr>
              <p:cNvSpPr txBox="1"/>
              <p:nvPr/>
            </p:nvSpPr>
            <p:spPr>
              <a:xfrm>
                <a:off x="4102228" y="6338513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28D59FBD-E3BC-42FB-A29A-38A872CCC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228" y="6338513"/>
                <a:ext cx="1179353" cy="7014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矩形 130">
            <a:extLst>
              <a:ext uri="{FF2B5EF4-FFF2-40B4-BE49-F238E27FC236}">
                <a16:creationId xmlns:a16="http://schemas.microsoft.com/office/drawing/2014/main" id="{4F25357E-792D-4107-A691-AABF0BF91A1E}"/>
              </a:ext>
            </a:extLst>
          </p:cNvPr>
          <p:cNvSpPr/>
          <p:nvPr/>
        </p:nvSpPr>
        <p:spPr>
          <a:xfrm>
            <a:off x="3474560" y="6259659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文字方塊 164">
                <a:extLst>
                  <a:ext uri="{FF2B5EF4-FFF2-40B4-BE49-F238E27FC236}">
                    <a16:creationId xmlns:a16="http://schemas.microsoft.com/office/drawing/2014/main" id="{8D39E76D-0585-45E3-B93E-D046035D8D7C}"/>
                  </a:ext>
                </a:extLst>
              </p:cNvPr>
              <p:cNvSpPr txBox="1"/>
              <p:nvPr/>
            </p:nvSpPr>
            <p:spPr>
              <a:xfrm>
                <a:off x="3175279" y="6338513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5" name="文字方塊 164">
                <a:extLst>
                  <a:ext uri="{FF2B5EF4-FFF2-40B4-BE49-F238E27FC236}">
                    <a16:creationId xmlns:a16="http://schemas.microsoft.com/office/drawing/2014/main" id="{8D39E76D-0585-45E3-B93E-D046035D8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279" y="6338513"/>
                <a:ext cx="1179353" cy="701410"/>
              </a:xfrm>
              <a:prstGeom prst="rect">
                <a:avLst/>
              </a:prstGeom>
              <a:blipFill>
                <a:blip r:embed="rId11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矩形 165">
            <a:extLst>
              <a:ext uri="{FF2B5EF4-FFF2-40B4-BE49-F238E27FC236}">
                <a16:creationId xmlns:a16="http://schemas.microsoft.com/office/drawing/2014/main" id="{2D8F76F1-503F-48F4-B124-31EB9777CBCC}"/>
              </a:ext>
            </a:extLst>
          </p:cNvPr>
          <p:cNvSpPr/>
          <p:nvPr/>
        </p:nvSpPr>
        <p:spPr>
          <a:xfrm>
            <a:off x="9099045" y="6231740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581900A0-2A24-44E5-928C-8753BAD80789}"/>
                  </a:ext>
                </a:extLst>
              </p:cNvPr>
              <p:cNvSpPr txBox="1"/>
              <p:nvPr/>
            </p:nvSpPr>
            <p:spPr>
              <a:xfrm>
                <a:off x="8782821" y="629365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7" name="文字方塊 166">
                <a:extLst>
                  <a:ext uri="{FF2B5EF4-FFF2-40B4-BE49-F238E27FC236}">
                    <a16:creationId xmlns:a16="http://schemas.microsoft.com/office/drawing/2014/main" id="{581900A0-2A24-44E5-928C-8753BAD80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2821" y="6293652"/>
                <a:ext cx="1179353" cy="7014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矩形 167">
            <a:extLst>
              <a:ext uri="{FF2B5EF4-FFF2-40B4-BE49-F238E27FC236}">
                <a16:creationId xmlns:a16="http://schemas.microsoft.com/office/drawing/2014/main" id="{489558E0-D7DE-49E8-92AF-3E284976B230}"/>
              </a:ext>
            </a:extLst>
          </p:cNvPr>
          <p:cNvSpPr/>
          <p:nvPr/>
        </p:nvSpPr>
        <p:spPr>
          <a:xfrm>
            <a:off x="8155152" y="6231740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文字方塊 168">
                <a:extLst>
                  <a:ext uri="{FF2B5EF4-FFF2-40B4-BE49-F238E27FC236}">
                    <a16:creationId xmlns:a16="http://schemas.microsoft.com/office/drawing/2014/main" id="{AA66187E-270D-425E-BB8C-6B5503A0B26F}"/>
                  </a:ext>
                </a:extLst>
              </p:cNvPr>
              <p:cNvSpPr txBox="1"/>
              <p:nvPr/>
            </p:nvSpPr>
            <p:spPr>
              <a:xfrm>
                <a:off x="7855870" y="6310594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9" name="文字方塊 168">
                <a:extLst>
                  <a:ext uri="{FF2B5EF4-FFF2-40B4-BE49-F238E27FC236}">
                    <a16:creationId xmlns:a16="http://schemas.microsoft.com/office/drawing/2014/main" id="{AA66187E-270D-425E-BB8C-6B5503A0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870" y="6310594"/>
                <a:ext cx="1179353" cy="7014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0" name="矩形 169">
            <a:extLst>
              <a:ext uri="{FF2B5EF4-FFF2-40B4-BE49-F238E27FC236}">
                <a16:creationId xmlns:a16="http://schemas.microsoft.com/office/drawing/2014/main" id="{24FEE5EC-40B3-4BDE-ABD0-508D8973FDB2}"/>
              </a:ext>
            </a:extLst>
          </p:cNvPr>
          <p:cNvSpPr/>
          <p:nvPr/>
        </p:nvSpPr>
        <p:spPr>
          <a:xfrm>
            <a:off x="7228202" y="6231740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51EF13B0-E442-4CBF-A736-BFBAC9E30CFC}"/>
                  </a:ext>
                </a:extLst>
              </p:cNvPr>
              <p:cNvSpPr txBox="1"/>
              <p:nvPr/>
            </p:nvSpPr>
            <p:spPr>
              <a:xfrm>
                <a:off x="6928921" y="6310594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1" name="文字方塊 170">
                <a:extLst>
                  <a:ext uri="{FF2B5EF4-FFF2-40B4-BE49-F238E27FC236}">
                    <a16:creationId xmlns:a16="http://schemas.microsoft.com/office/drawing/2014/main" id="{51EF13B0-E442-4CBF-A736-BFBAC9E30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921" y="6310594"/>
                <a:ext cx="1179353" cy="701410"/>
              </a:xfrm>
              <a:prstGeom prst="rect">
                <a:avLst/>
              </a:prstGeom>
              <a:blipFill>
                <a:blip r:embed="rId1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矩形 171">
            <a:extLst>
              <a:ext uri="{FF2B5EF4-FFF2-40B4-BE49-F238E27FC236}">
                <a16:creationId xmlns:a16="http://schemas.microsoft.com/office/drawing/2014/main" id="{6B9C4549-506D-4921-8C01-87F39CE9C1A7}"/>
              </a:ext>
            </a:extLst>
          </p:cNvPr>
          <p:cNvSpPr/>
          <p:nvPr/>
        </p:nvSpPr>
        <p:spPr>
          <a:xfrm>
            <a:off x="12799759" y="6249211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E829B031-8443-4252-B42B-569360A0578E}"/>
                  </a:ext>
                </a:extLst>
              </p:cNvPr>
              <p:cNvSpPr txBox="1"/>
              <p:nvPr/>
            </p:nvSpPr>
            <p:spPr>
              <a:xfrm>
                <a:off x="12483535" y="631112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E829B031-8443-4252-B42B-569360A05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3535" y="6311122"/>
                <a:ext cx="1179353" cy="7014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5C613E91-2B51-4A93-A171-8D3FA276ACEB}"/>
              </a:ext>
            </a:extLst>
          </p:cNvPr>
          <p:cNvSpPr/>
          <p:nvPr/>
        </p:nvSpPr>
        <p:spPr>
          <a:xfrm>
            <a:off x="11855865" y="6249211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76E32E36-88F8-4442-8DDC-0D4DD4B94ADC}"/>
                  </a:ext>
                </a:extLst>
              </p:cNvPr>
              <p:cNvSpPr txBox="1"/>
              <p:nvPr/>
            </p:nvSpPr>
            <p:spPr>
              <a:xfrm>
                <a:off x="11556584" y="632806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76E32E36-88F8-4442-8DDC-0D4DD4B94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6584" y="6328065"/>
                <a:ext cx="1179353" cy="7014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矩形 175">
            <a:extLst>
              <a:ext uri="{FF2B5EF4-FFF2-40B4-BE49-F238E27FC236}">
                <a16:creationId xmlns:a16="http://schemas.microsoft.com/office/drawing/2014/main" id="{14772534-C991-406B-8C00-EDADD56F964B}"/>
              </a:ext>
            </a:extLst>
          </p:cNvPr>
          <p:cNvSpPr/>
          <p:nvPr/>
        </p:nvSpPr>
        <p:spPr>
          <a:xfrm>
            <a:off x="10928916" y="6249211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788EF0A-3F1E-427F-9867-EFFC0DA54AB6}"/>
                  </a:ext>
                </a:extLst>
              </p:cNvPr>
              <p:cNvSpPr txBox="1"/>
              <p:nvPr/>
            </p:nvSpPr>
            <p:spPr>
              <a:xfrm>
                <a:off x="10629634" y="632806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7" name="文字方塊 176">
                <a:extLst>
                  <a:ext uri="{FF2B5EF4-FFF2-40B4-BE49-F238E27FC236}">
                    <a16:creationId xmlns:a16="http://schemas.microsoft.com/office/drawing/2014/main" id="{E788EF0A-3F1E-427F-9867-EFFC0DA54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634" y="6328065"/>
                <a:ext cx="1179353" cy="701410"/>
              </a:xfrm>
              <a:prstGeom prst="rect">
                <a:avLst/>
              </a:prstGeom>
              <a:blipFill>
                <a:blip r:embed="rId17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8" name="矩形 177">
            <a:extLst>
              <a:ext uri="{FF2B5EF4-FFF2-40B4-BE49-F238E27FC236}">
                <a16:creationId xmlns:a16="http://schemas.microsoft.com/office/drawing/2014/main" id="{F0545D61-D960-464A-8BBA-9362F7791528}"/>
              </a:ext>
            </a:extLst>
          </p:cNvPr>
          <p:cNvSpPr/>
          <p:nvPr/>
        </p:nvSpPr>
        <p:spPr>
          <a:xfrm>
            <a:off x="16514635" y="6271618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文字方塊 178">
                <a:extLst>
                  <a:ext uri="{FF2B5EF4-FFF2-40B4-BE49-F238E27FC236}">
                    <a16:creationId xmlns:a16="http://schemas.microsoft.com/office/drawing/2014/main" id="{573E02FE-EDF7-46DE-BAA5-3B47291AA057}"/>
                  </a:ext>
                </a:extLst>
              </p:cNvPr>
              <p:cNvSpPr txBox="1"/>
              <p:nvPr/>
            </p:nvSpPr>
            <p:spPr>
              <a:xfrm>
                <a:off x="16198411" y="633353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9" name="文字方塊 178">
                <a:extLst>
                  <a:ext uri="{FF2B5EF4-FFF2-40B4-BE49-F238E27FC236}">
                    <a16:creationId xmlns:a16="http://schemas.microsoft.com/office/drawing/2014/main" id="{573E02FE-EDF7-46DE-BAA5-3B47291AA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8411" y="6333530"/>
                <a:ext cx="1179353" cy="7014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矩形 179">
            <a:extLst>
              <a:ext uri="{FF2B5EF4-FFF2-40B4-BE49-F238E27FC236}">
                <a16:creationId xmlns:a16="http://schemas.microsoft.com/office/drawing/2014/main" id="{8FC5FE51-5BCF-4ABF-87BC-EB77C3B0798F}"/>
              </a:ext>
            </a:extLst>
          </p:cNvPr>
          <p:cNvSpPr/>
          <p:nvPr/>
        </p:nvSpPr>
        <p:spPr>
          <a:xfrm>
            <a:off x="15570741" y="6271618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53E09230-8F52-4028-BEFC-CAA77CB73312}"/>
                  </a:ext>
                </a:extLst>
              </p:cNvPr>
              <p:cNvSpPr txBox="1"/>
              <p:nvPr/>
            </p:nvSpPr>
            <p:spPr>
              <a:xfrm>
                <a:off x="15271460" y="635047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53E09230-8F52-4028-BEFC-CAA77CB73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1460" y="6350472"/>
                <a:ext cx="1179353" cy="7014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矩形 181">
            <a:extLst>
              <a:ext uri="{FF2B5EF4-FFF2-40B4-BE49-F238E27FC236}">
                <a16:creationId xmlns:a16="http://schemas.microsoft.com/office/drawing/2014/main" id="{AE66A1AB-0C9F-41F2-8BE8-E6E2BCD01351}"/>
              </a:ext>
            </a:extLst>
          </p:cNvPr>
          <p:cNvSpPr/>
          <p:nvPr/>
        </p:nvSpPr>
        <p:spPr>
          <a:xfrm>
            <a:off x="14643791" y="6271618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3BFA6C9D-B465-4999-B04D-2DF6594A1C17}"/>
                  </a:ext>
                </a:extLst>
              </p:cNvPr>
              <p:cNvSpPr txBox="1"/>
              <p:nvPr/>
            </p:nvSpPr>
            <p:spPr>
              <a:xfrm>
                <a:off x="14344510" y="635047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83" name="文字方塊 182">
                <a:extLst>
                  <a:ext uri="{FF2B5EF4-FFF2-40B4-BE49-F238E27FC236}">
                    <a16:creationId xmlns:a16="http://schemas.microsoft.com/office/drawing/2014/main" id="{3BFA6C9D-B465-4999-B04D-2DF6594A1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4510" y="6350472"/>
                <a:ext cx="1179353" cy="701410"/>
              </a:xfrm>
              <a:prstGeom prst="rect">
                <a:avLst/>
              </a:prstGeom>
              <a:blipFill>
                <a:blip r:embed="rId20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0" name="群組 259">
            <a:extLst>
              <a:ext uri="{FF2B5EF4-FFF2-40B4-BE49-F238E27FC236}">
                <a16:creationId xmlns:a16="http://schemas.microsoft.com/office/drawing/2014/main" id="{4D731875-22A8-4404-BD13-2B29959EBBAF}"/>
              </a:ext>
            </a:extLst>
          </p:cNvPr>
          <p:cNvGrpSpPr/>
          <p:nvPr/>
        </p:nvGrpSpPr>
        <p:grpSpPr>
          <a:xfrm>
            <a:off x="11826093" y="7522380"/>
            <a:ext cx="934295" cy="710228"/>
            <a:chOff x="5686213" y="4717020"/>
            <a:chExt cx="566557" cy="430683"/>
          </a:xfrm>
        </p:grpSpPr>
        <p:sp>
          <p:nvSpPr>
            <p:cNvPr id="261" name="矩形 260">
              <a:extLst>
                <a:ext uri="{FF2B5EF4-FFF2-40B4-BE49-F238E27FC236}">
                  <a16:creationId xmlns:a16="http://schemas.microsoft.com/office/drawing/2014/main" id="{27D03E16-0745-4C61-99BB-CF4D59FFFA9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2" name="文字方塊 261">
                  <a:extLst>
                    <a:ext uri="{FF2B5EF4-FFF2-40B4-BE49-F238E27FC236}">
                      <a16:creationId xmlns:a16="http://schemas.microsoft.com/office/drawing/2014/main" id="{2230713A-0279-4B8B-8AF5-074BAFA77D8E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62" name="文字方塊 261">
                  <a:extLst>
                    <a:ext uri="{FF2B5EF4-FFF2-40B4-BE49-F238E27FC236}">
                      <a16:creationId xmlns:a16="http://schemas.microsoft.com/office/drawing/2014/main" id="{2230713A-0279-4B8B-8AF5-074BAFA77D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21"/>
                  <a:stretch>
                    <a:fillRect l="-6757" t="-13725" r="-4054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3" name="群組 262">
            <a:extLst>
              <a:ext uri="{FF2B5EF4-FFF2-40B4-BE49-F238E27FC236}">
                <a16:creationId xmlns:a16="http://schemas.microsoft.com/office/drawing/2014/main" id="{1017C076-CB95-4C23-96D8-2D1C84883D37}"/>
              </a:ext>
            </a:extLst>
          </p:cNvPr>
          <p:cNvGrpSpPr/>
          <p:nvPr/>
        </p:nvGrpSpPr>
        <p:grpSpPr>
          <a:xfrm>
            <a:off x="11840455" y="8232608"/>
            <a:ext cx="934295" cy="710228"/>
            <a:chOff x="5686213" y="4717020"/>
            <a:chExt cx="566557" cy="430683"/>
          </a:xfrm>
        </p:grpSpPr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6130DA64-729C-47F4-8D7B-60C738C5A88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8ABCA2F8-E407-47F4-B7EA-FA62F8BE3F9B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65" name="文字方塊 264">
                  <a:extLst>
                    <a:ext uri="{FF2B5EF4-FFF2-40B4-BE49-F238E27FC236}">
                      <a16:creationId xmlns:a16="http://schemas.microsoft.com/office/drawing/2014/main" id="{8ABCA2F8-E407-47F4-B7EA-FA62F8BE3F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22"/>
                  <a:stretch>
                    <a:fillRect l="-6667" t="-15686" r="-2667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6" name="群組 265">
            <a:extLst>
              <a:ext uri="{FF2B5EF4-FFF2-40B4-BE49-F238E27FC236}">
                <a16:creationId xmlns:a16="http://schemas.microsoft.com/office/drawing/2014/main" id="{DDF842BA-8BEB-461B-9328-DFEAD4D70A82}"/>
              </a:ext>
            </a:extLst>
          </p:cNvPr>
          <p:cNvGrpSpPr/>
          <p:nvPr/>
        </p:nvGrpSpPr>
        <p:grpSpPr>
          <a:xfrm>
            <a:off x="11841062" y="8946516"/>
            <a:ext cx="934295" cy="710228"/>
            <a:chOff x="5686213" y="4717020"/>
            <a:chExt cx="566557" cy="430683"/>
          </a:xfrm>
        </p:grpSpPr>
        <p:sp>
          <p:nvSpPr>
            <p:cNvPr id="267" name="矩形 266">
              <a:extLst>
                <a:ext uri="{FF2B5EF4-FFF2-40B4-BE49-F238E27FC236}">
                  <a16:creationId xmlns:a16="http://schemas.microsoft.com/office/drawing/2014/main" id="{F2F03E4D-6A71-485E-81C8-B1E118AFF55F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8" name="文字方塊 267">
                  <a:extLst>
                    <a:ext uri="{FF2B5EF4-FFF2-40B4-BE49-F238E27FC236}">
                      <a16:creationId xmlns:a16="http://schemas.microsoft.com/office/drawing/2014/main" id="{9A81DEB5-1607-41A9-B458-055E57B6C851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1,3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68" name="文字方塊 267">
                  <a:extLst>
                    <a:ext uri="{FF2B5EF4-FFF2-40B4-BE49-F238E27FC236}">
                      <a16:creationId xmlns:a16="http://schemas.microsoft.com/office/drawing/2014/main" id="{9A81DEB5-1607-41A9-B458-055E57B6C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23"/>
                  <a:stretch>
                    <a:fillRect l="-6667" t="-13725" r="-2667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9" name="群組 268">
            <a:extLst>
              <a:ext uri="{FF2B5EF4-FFF2-40B4-BE49-F238E27FC236}">
                <a16:creationId xmlns:a16="http://schemas.microsoft.com/office/drawing/2014/main" id="{920F006B-9365-4C68-9C11-782EA435D651}"/>
              </a:ext>
            </a:extLst>
          </p:cNvPr>
          <p:cNvGrpSpPr/>
          <p:nvPr/>
        </p:nvGrpSpPr>
        <p:grpSpPr>
          <a:xfrm>
            <a:off x="11841616" y="9652692"/>
            <a:ext cx="934295" cy="710228"/>
            <a:chOff x="5686213" y="4717020"/>
            <a:chExt cx="566557" cy="430683"/>
          </a:xfrm>
        </p:grpSpPr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6A52DFFF-40C2-40C5-9EDD-C19772FF2121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文字方塊 270">
                  <a:extLst>
                    <a:ext uri="{FF2B5EF4-FFF2-40B4-BE49-F238E27FC236}">
                      <a16:creationId xmlns:a16="http://schemas.microsoft.com/office/drawing/2014/main" id="{0B818BFE-7F88-4294-A527-966D7E4869E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1,4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71" name="文字方塊 270">
                  <a:extLst>
                    <a:ext uri="{FF2B5EF4-FFF2-40B4-BE49-F238E27FC236}">
                      <a16:creationId xmlns:a16="http://schemas.microsoft.com/office/drawing/2014/main" id="{0B818BFE-7F88-4294-A527-966D7E4869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66557" cy="385676"/>
                </a:xfrm>
                <a:prstGeom prst="rect">
                  <a:avLst/>
                </a:prstGeom>
                <a:blipFill>
                  <a:blip r:embed="rId24"/>
                  <a:stretch>
                    <a:fillRect l="-6667" t="-13462" r="-2667" b="-9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2" name="群組 271">
            <a:extLst>
              <a:ext uri="{FF2B5EF4-FFF2-40B4-BE49-F238E27FC236}">
                <a16:creationId xmlns:a16="http://schemas.microsoft.com/office/drawing/2014/main" id="{26FB575F-7BB2-4F74-893E-75E2245053D9}"/>
              </a:ext>
            </a:extLst>
          </p:cNvPr>
          <p:cNvGrpSpPr/>
          <p:nvPr/>
        </p:nvGrpSpPr>
        <p:grpSpPr>
          <a:xfrm>
            <a:off x="12771180" y="7546941"/>
            <a:ext cx="946027" cy="710228"/>
            <a:chOff x="5686213" y="4717020"/>
            <a:chExt cx="573672" cy="430683"/>
          </a:xfrm>
        </p:grpSpPr>
        <p:sp>
          <p:nvSpPr>
            <p:cNvPr id="273" name="矩形 272">
              <a:extLst>
                <a:ext uri="{FF2B5EF4-FFF2-40B4-BE49-F238E27FC236}">
                  <a16:creationId xmlns:a16="http://schemas.microsoft.com/office/drawing/2014/main" id="{B9E20F3C-6B2E-4B69-BE07-BC8DF1223272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文字方塊 273">
                  <a:extLst>
                    <a:ext uri="{FF2B5EF4-FFF2-40B4-BE49-F238E27FC236}">
                      <a16:creationId xmlns:a16="http://schemas.microsoft.com/office/drawing/2014/main" id="{88F6A0E3-EE5E-4D13-B172-9CDA97593E4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74" name="文字方塊 273">
                  <a:extLst>
                    <a:ext uri="{FF2B5EF4-FFF2-40B4-BE49-F238E27FC236}">
                      <a16:creationId xmlns:a16="http://schemas.microsoft.com/office/drawing/2014/main" id="{88F6A0E3-EE5E-4D13-B172-9CDA97593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25"/>
                  <a:stretch>
                    <a:fillRect l="-6667" t="-13725" r="-4000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5" name="群組 274">
            <a:extLst>
              <a:ext uri="{FF2B5EF4-FFF2-40B4-BE49-F238E27FC236}">
                <a16:creationId xmlns:a16="http://schemas.microsoft.com/office/drawing/2014/main" id="{CBEEB759-E85D-4373-BAB3-AA990E7F9C86}"/>
              </a:ext>
            </a:extLst>
          </p:cNvPr>
          <p:cNvGrpSpPr/>
          <p:nvPr/>
        </p:nvGrpSpPr>
        <p:grpSpPr>
          <a:xfrm>
            <a:off x="12785542" y="8257170"/>
            <a:ext cx="946027" cy="710228"/>
            <a:chOff x="5686213" y="4717020"/>
            <a:chExt cx="573672" cy="430683"/>
          </a:xfrm>
        </p:grpSpPr>
        <p:sp>
          <p:nvSpPr>
            <p:cNvPr id="276" name="矩形 275">
              <a:extLst>
                <a:ext uri="{FF2B5EF4-FFF2-40B4-BE49-F238E27FC236}">
                  <a16:creationId xmlns:a16="http://schemas.microsoft.com/office/drawing/2014/main" id="{7111B8A4-E1FC-494F-BB89-C7EA9ADCB99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文字方塊 276">
                  <a:extLst>
                    <a:ext uri="{FF2B5EF4-FFF2-40B4-BE49-F238E27FC236}">
                      <a16:creationId xmlns:a16="http://schemas.microsoft.com/office/drawing/2014/main" id="{FB82C5AB-0977-4953-A433-C5CAE15703B5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77" name="文字方塊 276">
                  <a:extLst>
                    <a:ext uri="{FF2B5EF4-FFF2-40B4-BE49-F238E27FC236}">
                      <a16:creationId xmlns:a16="http://schemas.microsoft.com/office/drawing/2014/main" id="{FB82C5AB-0977-4953-A433-C5CAE15703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26"/>
                  <a:stretch>
                    <a:fillRect l="-6579" t="-15686" r="-2632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8" name="群組 277">
            <a:extLst>
              <a:ext uri="{FF2B5EF4-FFF2-40B4-BE49-F238E27FC236}">
                <a16:creationId xmlns:a16="http://schemas.microsoft.com/office/drawing/2014/main" id="{2192E5C2-B089-4464-807A-325A07BCF9E5}"/>
              </a:ext>
            </a:extLst>
          </p:cNvPr>
          <p:cNvGrpSpPr/>
          <p:nvPr/>
        </p:nvGrpSpPr>
        <p:grpSpPr>
          <a:xfrm>
            <a:off x="12786149" y="8971077"/>
            <a:ext cx="946027" cy="710228"/>
            <a:chOff x="5686213" y="4717020"/>
            <a:chExt cx="573672" cy="430683"/>
          </a:xfrm>
        </p:grpSpPr>
        <p:sp>
          <p:nvSpPr>
            <p:cNvPr id="279" name="矩形 278">
              <a:extLst>
                <a:ext uri="{FF2B5EF4-FFF2-40B4-BE49-F238E27FC236}">
                  <a16:creationId xmlns:a16="http://schemas.microsoft.com/office/drawing/2014/main" id="{28AABCA9-EA4E-4F55-967B-5F28369109CB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0" name="文字方塊 279">
                  <a:extLst>
                    <a:ext uri="{FF2B5EF4-FFF2-40B4-BE49-F238E27FC236}">
                      <a16:creationId xmlns:a16="http://schemas.microsoft.com/office/drawing/2014/main" id="{013A88F1-396A-4043-ADAF-B252DEC9E129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2,3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0" name="文字方塊 279">
                  <a:extLst>
                    <a:ext uri="{FF2B5EF4-FFF2-40B4-BE49-F238E27FC236}">
                      <a16:creationId xmlns:a16="http://schemas.microsoft.com/office/drawing/2014/main" id="{013A88F1-396A-4043-ADAF-B252DEC9E1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27"/>
                  <a:stretch>
                    <a:fillRect l="-6579" t="-13725" r="-2632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1" name="群組 280">
            <a:extLst>
              <a:ext uri="{FF2B5EF4-FFF2-40B4-BE49-F238E27FC236}">
                <a16:creationId xmlns:a16="http://schemas.microsoft.com/office/drawing/2014/main" id="{5ABF2D0A-EA5A-42AE-B722-ABD69FDC79D1}"/>
              </a:ext>
            </a:extLst>
          </p:cNvPr>
          <p:cNvGrpSpPr/>
          <p:nvPr/>
        </p:nvGrpSpPr>
        <p:grpSpPr>
          <a:xfrm>
            <a:off x="12786703" y="9677253"/>
            <a:ext cx="946027" cy="710228"/>
            <a:chOff x="5686213" y="4717020"/>
            <a:chExt cx="573672" cy="430683"/>
          </a:xfrm>
        </p:grpSpPr>
        <p:sp>
          <p:nvSpPr>
            <p:cNvPr id="282" name="矩形 281">
              <a:extLst>
                <a:ext uri="{FF2B5EF4-FFF2-40B4-BE49-F238E27FC236}">
                  <a16:creationId xmlns:a16="http://schemas.microsoft.com/office/drawing/2014/main" id="{17B1D922-685A-4BEB-AD6C-7DD71A02689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3" name="文字方塊 282">
                  <a:extLst>
                    <a:ext uri="{FF2B5EF4-FFF2-40B4-BE49-F238E27FC236}">
                      <a16:creationId xmlns:a16="http://schemas.microsoft.com/office/drawing/2014/main" id="{A85D3605-93FC-48E7-B084-4D33CFCBF07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2,4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3" name="文字方塊 282">
                  <a:extLst>
                    <a:ext uri="{FF2B5EF4-FFF2-40B4-BE49-F238E27FC236}">
                      <a16:creationId xmlns:a16="http://schemas.microsoft.com/office/drawing/2014/main" id="{A85D3605-93FC-48E7-B084-4D33CFCBF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28"/>
                  <a:stretch>
                    <a:fillRect l="-8000" t="-13462" r="-2667" b="-9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4" name="群組 283">
            <a:extLst>
              <a:ext uri="{FF2B5EF4-FFF2-40B4-BE49-F238E27FC236}">
                <a16:creationId xmlns:a16="http://schemas.microsoft.com/office/drawing/2014/main" id="{025CBAA7-0F1E-4B64-9265-91AA6FCF5A8E}"/>
              </a:ext>
            </a:extLst>
          </p:cNvPr>
          <p:cNvGrpSpPr/>
          <p:nvPr/>
        </p:nvGrpSpPr>
        <p:grpSpPr>
          <a:xfrm>
            <a:off x="13721014" y="7522380"/>
            <a:ext cx="946027" cy="710228"/>
            <a:chOff x="5686213" y="4717020"/>
            <a:chExt cx="573672" cy="430683"/>
          </a:xfrm>
        </p:grpSpPr>
        <p:sp>
          <p:nvSpPr>
            <p:cNvPr id="285" name="矩形 284">
              <a:extLst>
                <a:ext uri="{FF2B5EF4-FFF2-40B4-BE49-F238E27FC236}">
                  <a16:creationId xmlns:a16="http://schemas.microsoft.com/office/drawing/2014/main" id="{CEACD89C-9A13-44E1-850A-B1DE2CDC4CC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" name="文字方塊 285">
                  <a:extLst>
                    <a:ext uri="{FF2B5EF4-FFF2-40B4-BE49-F238E27FC236}">
                      <a16:creationId xmlns:a16="http://schemas.microsoft.com/office/drawing/2014/main" id="{4303DBAB-FBB6-4426-8BD9-DE2BE566FBA2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3,1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6" name="文字方塊 285">
                  <a:extLst>
                    <a:ext uri="{FF2B5EF4-FFF2-40B4-BE49-F238E27FC236}">
                      <a16:creationId xmlns:a16="http://schemas.microsoft.com/office/drawing/2014/main" id="{4303DBAB-FBB6-4426-8BD9-DE2BE566FB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29"/>
                  <a:stretch>
                    <a:fillRect l="-6667" t="-13725" r="-4000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7" name="群組 286">
            <a:extLst>
              <a:ext uri="{FF2B5EF4-FFF2-40B4-BE49-F238E27FC236}">
                <a16:creationId xmlns:a16="http://schemas.microsoft.com/office/drawing/2014/main" id="{6746C3F2-9D39-4A74-8A2D-CEA9879AFD7B}"/>
              </a:ext>
            </a:extLst>
          </p:cNvPr>
          <p:cNvGrpSpPr/>
          <p:nvPr/>
        </p:nvGrpSpPr>
        <p:grpSpPr>
          <a:xfrm>
            <a:off x="13735376" y="8232608"/>
            <a:ext cx="946027" cy="710228"/>
            <a:chOff x="5686213" y="4717020"/>
            <a:chExt cx="573672" cy="430683"/>
          </a:xfrm>
        </p:grpSpPr>
        <p:sp>
          <p:nvSpPr>
            <p:cNvPr id="288" name="矩形 287">
              <a:extLst>
                <a:ext uri="{FF2B5EF4-FFF2-40B4-BE49-F238E27FC236}">
                  <a16:creationId xmlns:a16="http://schemas.microsoft.com/office/drawing/2014/main" id="{B0FFA815-DC7B-465A-8578-4961FC239C1E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2437486D-CE51-411B-B47E-CA2617EAE73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3,2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2437486D-CE51-411B-B47E-CA2617EAE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0"/>
                  <a:stretch>
                    <a:fillRect l="-6667" t="-15686" r="-4000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0" name="群組 289">
            <a:extLst>
              <a:ext uri="{FF2B5EF4-FFF2-40B4-BE49-F238E27FC236}">
                <a16:creationId xmlns:a16="http://schemas.microsoft.com/office/drawing/2014/main" id="{63C6F2D7-2EDA-45ED-81C5-F9F9CE56929D}"/>
              </a:ext>
            </a:extLst>
          </p:cNvPr>
          <p:cNvGrpSpPr/>
          <p:nvPr/>
        </p:nvGrpSpPr>
        <p:grpSpPr>
          <a:xfrm>
            <a:off x="13735983" y="8946516"/>
            <a:ext cx="946027" cy="710228"/>
            <a:chOff x="5686213" y="4717020"/>
            <a:chExt cx="573672" cy="430683"/>
          </a:xfrm>
        </p:grpSpPr>
        <p:sp>
          <p:nvSpPr>
            <p:cNvPr id="291" name="矩形 290">
              <a:extLst>
                <a:ext uri="{FF2B5EF4-FFF2-40B4-BE49-F238E27FC236}">
                  <a16:creationId xmlns:a16="http://schemas.microsoft.com/office/drawing/2014/main" id="{569812F1-960B-4D5F-AD62-8A1062D89BA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2" name="文字方塊 291">
                  <a:extLst>
                    <a:ext uri="{FF2B5EF4-FFF2-40B4-BE49-F238E27FC236}">
                      <a16:creationId xmlns:a16="http://schemas.microsoft.com/office/drawing/2014/main" id="{A986160E-7A90-4CA5-9C0F-0F92BE26B7B4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3,3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92" name="文字方塊 291">
                  <a:extLst>
                    <a:ext uri="{FF2B5EF4-FFF2-40B4-BE49-F238E27FC236}">
                      <a16:creationId xmlns:a16="http://schemas.microsoft.com/office/drawing/2014/main" id="{A986160E-7A90-4CA5-9C0F-0F92BE26B7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1"/>
                  <a:stretch>
                    <a:fillRect l="-6667" t="-13725" r="-4000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FCABBF43-946D-4B28-A31B-98334DFB36C6}"/>
              </a:ext>
            </a:extLst>
          </p:cNvPr>
          <p:cNvGrpSpPr/>
          <p:nvPr/>
        </p:nvGrpSpPr>
        <p:grpSpPr>
          <a:xfrm>
            <a:off x="13736537" y="9652692"/>
            <a:ext cx="946027" cy="710228"/>
            <a:chOff x="5686213" y="4717020"/>
            <a:chExt cx="573672" cy="430683"/>
          </a:xfrm>
        </p:grpSpPr>
        <p:sp>
          <p:nvSpPr>
            <p:cNvPr id="294" name="矩形 293">
              <a:extLst>
                <a:ext uri="{FF2B5EF4-FFF2-40B4-BE49-F238E27FC236}">
                  <a16:creationId xmlns:a16="http://schemas.microsoft.com/office/drawing/2014/main" id="{DEA49DFC-489C-44C3-B9CA-E9D4A0F3FF0F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文字方塊 294">
                  <a:extLst>
                    <a:ext uri="{FF2B5EF4-FFF2-40B4-BE49-F238E27FC236}">
                      <a16:creationId xmlns:a16="http://schemas.microsoft.com/office/drawing/2014/main" id="{9A2D2BED-3373-4657-B7BD-9107DD55D97C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3,4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95" name="文字方塊 294">
                  <a:extLst>
                    <a:ext uri="{FF2B5EF4-FFF2-40B4-BE49-F238E27FC236}">
                      <a16:creationId xmlns:a16="http://schemas.microsoft.com/office/drawing/2014/main" id="{9A2D2BED-3373-4657-B7BD-9107DD55D9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2"/>
                  <a:stretch>
                    <a:fillRect l="-6579" t="-13462" r="-2632" b="-9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6" name="群組 295">
            <a:extLst>
              <a:ext uri="{FF2B5EF4-FFF2-40B4-BE49-F238E27FC236}">
                <a16:creationId xmlns:a16="http://schemas.microsoft.com/office/drawing/2014/main" id="{C546E5B8-59ED-4DC0-84AE-C63A54529FD7}"/>
              </a:ext>
            </a:extLst>
          </p:cNvPr>
          <p:cNvGrpSpPr/>
          <p:nvPr/>
        </p:nvGrpSpPr>
        <p:grpSpPr>
          <a:xfrm>
            <a:off x="14639207" y="7565439"/>
            <a:ext cx="946027" cy="710228"/>
            <a:chOff x="5686213" y="4717020"/>
            <a:chExt cx="573672" cy="430683"/>
          </a:xfrm>
        </p:grpSpPr>
        <p:sp>
          <p:nvSpPr>
            <p:cNvPr id="297" name="矩形 296">
              <a:extLst>
                <a:ext uri="{FF2B5EF4-FFF2-40B4-BE49-F238E27FC236}">
                  <a16:creationId xmlns:a16="http://schemas.microsoft.com/office/drawing/2014/main" id="{21382CDF-51EA-40A7-AFCD-F60D5217A455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8" name="文字方塊 297">
                  <a:extLst>
                    <a:ext uri="{FF2B5EF4-FFF2-40B4-BE49-F238E27FC236}">
                      <a16:creationId xmlns:a16="http://schemas.microsoft.com/office/drawing/2014/main" id="{B69F3DD9-4D8E-4D0B-A5FF-8E221309AE67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4,1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98" name="文字方塊 297">
                  <a:extLst>
                    <a:ext uri="{FF2B5EF4-FFF2-40B4-BE49-F238E27FC236}">
                      <a16:creationId xmlns:a16="http://schemas.microsoft.com/office/drawing/2014/main" id="{B69F3DD9-4D8E-4D0B-A5FF-8E221309AE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3"/>
                  <a:stretch>
                    <a:fillRect l="-6579" t="-13725" r="-2632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9" name="群組 298">
            <a:extLst>
              <a:ext uri="{FF2B5EF4-FFF2-40B4-BE49-F238E27FC236}">
                <a16:creationId xmlns:a16="http://schemas.microsoft.com/office/drawing/2014/main" id="{520556E1-4271-4677-B915-909E489C8BB2}"/>
              </a:ext>
            </a:extLst>
          </p:cNvPr>
          <p:cNvGrpSpPr/>
          <p:nvPr/>
        </p:nvGrpSpPr>
        <p:grpSpPr>
          <a:xfrm>
            <a:off x="14653569" y="8275667"/>
            <a:ext cx="946027" cy="710228"/>
            <a:chOff x="5686213" y="4717020"/>
            <a:chExt cx="573672" cy="430683"/>
          </a:xfrm>
        </p:grpSpPr>
        <p:sp>
          <p:nvSpPr>
            <p:cNvPr id="300" name="矩形 299">
              <a:extLst>
                <a:ext uri="{FF2B5EF4-FFF2-40B4-BE49-F238E27FC236}">
                  <a16:creationId xmlns:a16="http://schemas.microsoft.com/office/drawing/2014/main" id="{53943D55-257C-438D-84B6-312D2BD28D80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A3C4069D-3F07-4439-9A51-6E6CB39EDE93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4,2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01" name="文字方塊 300">
                  <a:extLst>
                    <a:ext uri="{FF2B5EF4-FFF2-40B4-BE49-F238E27FC236}">
                      <a16:creationId xmlns:a16="http://schemas.microsoft.com/office/drawing/2014/main" id="{A3C4069D-3F07-4439-9A51-6E6CB39EDE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4"/>
                  <a:stretch>
                    <a:fillRect l="-5263" t="-13725" r="-3947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2" name="群組 301">
            <a:extLst>
              <a:ext uri="{FF2B5EF4-FFF2-40B4-BE49-F238E27FC236}">
                <a16:creationId xmlns:a16="http://schemas.microsoft.com/office/drawing/2014/main" id="{E8FC0276-630A-40A2-84CC-785E0372C762}"/>
              </a:ext>
            </a:extLst>
          </p:cNvPr>
          <p:cNvGrpSpPr/>
          <p:nvPr/>
        </p:nvGrpSpPr>
        <p:grpSpPr>
          <a:xfrm>
            <a:off x="14654176" y="8989575"/>
            <a:ext cx="946027" cy="710228"/>
            <a:chOff x="5686213" y="4717020"/>
            <a:chExt cx="573672" cy="430683"/>
          </a:xfrm>
        </p:grpSpPr>
        <p:sp>
          <p:nvSpPr>
            <p:cNvPr id="303" name="矩形 302">
              <a:extLst>
                <a:ext uri="{FF2B5EF4-FFF2-40B4-BE49-F238E27FC236}">
                  <a16:creationId xmlns:a16="http://schemas.microsoft.com/office/drawing/2014/main" id="{E6095060-163A-4931-996E-DBF50C00EEFA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4" name="文字方塊 303">
                  <a:extLst>
                    <a:ext uri="{FF2B5EF4-FFF2-40B4-BE49-F238E27FC236}">
                      <a16:creationId xmlns:a16="http://schemas.microsoft.com/office/drawing/2014/main" id="{9ADE15F2-02D2-4623-B907-D658AF735C1B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4,3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04" name="文字方塊 303">
                  <a:extLst>
                    <a:ext uri="{FF2B5EF4-FFF2-40B4-BE49-F238E27FC236}">
                      <a16:creationId xmlns:a16="http://schemas.microsoft.com/office/drawing/2014/main" id="{9ADE15F2-02D2-4623-B907-D658AF735C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5"/>
                  <a:stretch>
                    <a:fillRect l="-5263" t="-16000" r="-3947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5" name="群組 304">
            <a:extLst>
              <a:ext uri="{FF2B5EF4-FFF2-40B4-BE49-F238E27FC236}">
                <a16:creationId xmlns:a16="http://schemas.microsoft.com/office/drawing/2014/main" id="{8C825529-C906-48FB-AF1C-F8DC8D309C8B}"/>
              </a:ext>
            </a:extLst>
          </p:cNvPr>
          <p:cNvGrpSpPr/>
          <p:nvPr/>
        </p:nvGrpSpPr>
        <p:grpSpPr>
          <a:xfrm>
            <a:off x="14654730" y="9695751"/>
            <a:ext cx="946027" cy="710228"/>
            <a:chOff x="5686213" y="4717020"/>
            <a:chExt cx="573672" cy="430683"/>
          </a:xfrm>
        </p:grpSpPr>
        <p:sp>
          <p:nvSpPr>
            <p:cNvPr id="306" name="矩形 305">
              <a:extLst>
                <a:ext uri="{FF2B5EF4-FFF2-40B4-BE49-F238E27FC236}">
                  <a16:creationId xmlns:a16="http://schemas.microsoft.com/office/drawing/2014/main" id="{40C3BD83-EF82-44CB-8136-387C96AD3619}"/>
                </a:ext>
              </a:extLst>
            </p:cNvPr>
            <p:cNvSpPr/>
            <p:nvPr/>
          </p:nvSpPr>
          <p:spPr>
            <a:xfrm>
              <a:off x="5718207" y="4762148"/>
              <a:ext cx="462054" cy="38555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" name="文字方塊 306">
                  <a:extLst>
                    <a:ext uri="{FF2B5EF4-FFF2-40B4-BE49-F238E27FC236}">
                      <a16:creationId xmlns:a16="http://schemas.microsoft.com/office/drawing/2014/main" id="{2BCB28E2-AAE2-4C20-A36C-D3C07AAC5189}"/>
                    </a:ext>
                  </a:extLst>
                </p:cNvPr>
                <p:cNvSpPr txBox="1"/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sz="3958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4,4</m:t>
                            </m:r>
                          </m:sub>
                        </m:sSub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07" name="文字方塊 306">
                  <a:extLst>
                    <a:ext uri="{FF2B5EF4-FFF2-40B4-BE49-F238E27FC236}">
                      <a16:creationId xmlns:a16="http://schemas.microsoft.com/office/drawing/2014/main" id="{2BCB28E2-AAE2-4C20-A36C-D3C07AAC5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6213" y="4717020"/>
                  <a:ext cx="573672" cy="385676"/>
                </a:xfrm>
                <a:prstGeom prst="rect">
                  <a:avLst/>
                </a:prstGeom>
                <a:blipFill>
                  <a:blip r:embed="rId36"/>
                  <a:stretch>
                    <a:fillRect l="-5263" t="-13725" r="-3947"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文字方塊 307">
                <a:extLst>
                  <a:ext uri="{FF2B5EF4-FFF2-40B4-BE49-F238E27FC236}">
                    <a16:creationId xmlns:a16="http://schemas.microsoft.com/office/drawing/2014/main" id="{DD4A658E-556A-43EF-BC39-EC0558B43310}"/>
                  </a:ext>
                </a:extLst>
              </p:cNvPr>
              <p:cNvSpPr txBox="1"/>
              <p:nvPr/>
            </p:nvSpPr>
            <p:spPr>
              <a:xfrm>
                <a:off x="13448047" y="10413072"/>
                <a:ext cx="551322" cy="7346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4617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308" name="文字方塊 307">
                <a:extLst>
                  <a:ext uri="{FF2B5EF4-FFF2-40B4-BE49-F238E27FC236}">
                    <a16:creationId xmlns:a16="http://schemas.microsoft.com/office/drawing/2014/main" id="{DD4A658E-556A-43EF-BC39-EC0558B43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8047" y="10413072"/>
                <a:ext cx="551322" cy="734688"/>
              </a:xfrm>
              <a:prstGeom prst="rect">
                <a:avLst/>
              </a:prstGeom>
              <a:blipFill>
                <a:blip r:embed="rId37"/>
                <a:stretch>
                  <a:fillRect l="-20000" t="-18644" r="-17778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9" name="矩形 308">
            <a:extLst>
              <a:ext uri="{FF2B5EF4-FFF2-40B4-BE49-F238E27FC236}">
                <a16:creationId xmlns:a16="http://schemas.microsoft.com/office/drawing/2014/main" id="{201DF851-2271-4BE2-B6BF-1FD09959F419}"/>
              </a:ext>
            </a:extLst>
          </p:cNvPr>
          <p:cNvSpPr/>
          <p:nvPr/>
        </p:nvSpPr>
        <p:spPr>
          <a:xfrm>
            <a:off x="9120981" y="8499489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310" name="矩形 309">
            <a:extLst>
              <a:ext uri="{FF2B5EF4-FFF2-40B4-BE49-F238E27FC236}">
                <a16:creationId xmlns:a16="http://schemas.microsoft.com/office/drawing/2014/main" id="{91B5A42E-257A-4DB7-BF29-BA30E0369FB1}"/>
              </a:ext>
            </a:extLst>
          </p:cNvPr>
          <p:cNvSpPr/>
          <p:nvPr/>
        </p:nvSpPr>
        <p:spPr>
          <a:xfrm>
            <a:off x="9687969" y="8499489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311" name="矩形 310">
            <a:extLst>
              <a:ext uri="{FF2B5EF4-FFF2-40B4-BE49-F238E27FC236}">
                <a16:creationId xmlns:a16="http://schemas.microsoft.com/office/drawing/2014/main" id="{8E58AAF4-F0B2-454D-9215-2815C6C79434}"/>
              </a:ext>
            </a:extLst>
          </p:cNvPr>
          <p:cNvSpPr/>
          <p:nvPr/>
        </p:nvSpPr>
        <p:spPr>
          <a:xfrm>
            <a:off x="10254957" y="8499489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312" name="矩形 311">
            <a:extLst>
              <a:ext uri="{FF2B5EF4-FFF2-40B4-BE49-F238E27FC236}">
                <a16:creationId xmlns:a16="http://schemas.microsoft.com/office/drawing/2014/main" id="{B10B4533-4002-4B88-A021-FD68F94AF12B}"/>
              </a:ext>
            </a:extLst>
          </p:cNvPr>
          <p:cNvSpPr/>
          <p:nvPr/>
        </p:nvSpPr>
        <p:spPr>
          <a:xfrm>
            <a:off x="10821943" y="8510822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grpSp>
        <p:nvGrpSpPr>
          <p:cNvPr id="313" name="群組 312">
            <a:extLst>
              <a:ext uri="{FF2B5EF4-FFF2-40B4-BE49-F238E27FC236}">
                <a16:creationId xmlns:a16="http://schemas.microsoft.com/office/drawing/2014/main" id="{408B7C92-52DC-4F67-B432-2E07E44A565C}"/>
              </a:ext>
            </a:extLst>
          </p:cNvPr>
          <p:cNvGrpSpPr/>
          <p:nvPr/>
        </p:nvGrpSpPr>
        <p:grpSpPr>
          <a:xfrm>
            <a:off x="8826178" y="8540638"/>
            <a:ext cx="2857168" cy="744489"/>
            <a:chOff x="3387509" y="317020"/>
            <a:chExt cx="1732589" cy="4514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4" name="文字方塊 313">
                  <a:extLst>
                    <a:ext uri="{FF2B5EF4-FFF2-40B4-BE49-F238E27FC236}">
                      <a16:creationId xmlns:a16="http://schemas.microsoft.com/office/drawing/2014/main" id="{D3F9CBCF-FB78-4D49-92F0-7E48F37D4704}"/>
                    </a:ext>
                  </a:extLst>
                </p:cNvPr>
                <p:cNvSpPr txBox="1"/>
                <p:nvPr/>
              </p:nvSpPr>
              <p:spPr>
                <a:xfrm>
                  <a:off x="3387509" y="317020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14" name="文字方塊 313">
                  <a:extLst>
                    <a:ext uri="{FF2B5EF4-FFF2-40B4-BE49-F238E27FC236}">
                      <a16:creationId xmlns:a16="http://schemas.microsoft.com/office/drawing/2014/main" id="{D3F9CBCF-FB78-4D49-92F0-7E48F37D47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7509" y="317020"/>
                  <a:ext cx="715161" cy="425336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5" name="文字方塊 314">
                  <a:extLst>
                    <a:ext uri="{FF2B5EF4-FFF2-40B4-BE49-F238E27FC236}">
                      <a16:creationId xmlns:a16="http://schemas.microsoft.com/office/drawing/2014/main" id="{D7BE0FB5-D086-47CF-A703-DD9C56870749}"/>
                    </a:ext>
                  </a:extLst>
                </p:cNvPr>
                <p:cNvSpPr txBox="1"/>
                <p:nvPr/>
              </p:nvSpPr>
              <p:spPr>
                <a:xfrm>
                  <a:off x="4061116" y="336271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15" name="文字方塊 314">
                  <a:extLst>
                    <a:ext uri="{FF2B5EF4-FFF2-40B4-BE49-F238E27FC236}">
                      <a16:creationId xmlns:a16="http://schemas.microsoft.com/office/drawing/2014/main" id="{D7BE0FB5-D086-47CF-A703-DD9C568707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1116" y="336271"/>
                  <a:ext cx="715161" cy="425336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6" name="文字方塊 315">
                  <a:extLst>
                    <a:ext uri="{FF2B5EF4-FFF2-40B4-BE49-F238E27FC236}">
                      <a16:creationId xmlns:a16="http://schemas.microsoft.com/office/drawing/2014/main" id="{FFC7E0AC-9155-45D3-949E-F2F2BE847597}"/>
                    </a:ext>
                  </a:extLst>
                </p:cNvPr>
                <p:cNvSpPr txBox="1"/>
                <p:nvPr/>
              </p:nvSpPr>
              <p:spPr>
                <a:xfrm>
                  <a:off x="4404937" y="343143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16" name="文字方塊 315">
                  <a:extLst>
                    <a:ext uri="{FF2B5EF4-FFF2-40B4-BE49-F238E27FC236}">
                      <a16:creationId xmlns:a16="http://schemas.microsoft.com/office/drawing/2014/main" id="{FFC7E0AC-9155-45D3-949E-F2F2BE8475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4937" y="343143"/>
                  <a:ext cx="715161" cy="425336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7" name="文字方塊 316">
                  <a:extLst>
                    <a:ext uri="{FF2B5EF4-FFF2-40B4-BE49-F238E27FC236}">
                      <a16:creationId xmlns:a16="http://schemas.microsoft.com/office/drawing/2014/main" id="{6EB20791-FED8-4C54-B70A-463F1B94D0CF}"/>
                    </a:ext>
                  </a:extLst>
                </p:cNvPr>
                <p:cNvSpPr txBox="1"/>
                <p:nvPr/>
              </p:nvSpPr>
              <p:spPr>
                <a:xfrm>
                  <a:off x="3745089" y="325081"/>
                  <a:ext cx="715161" cy="4253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317" name="文字方塊 316">
                  <a:extLst>
                    <a:ext uri="{FF2B5EF4-FFF2-40B4-BE49-F238E27FC236}">
                      <a16:creationId xmlns:a16="http://schemas.microsoft.com/office/drawing/2014/main" id="{6EB20791-FED8-4C54-B70A-463F1B94D0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5089" y="325081"/>
                  <a:ext cx="715161" cy="425336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文字方塊 317">
                <a:extLst>
                  <a:ext uri="{FF2B5EF4-FFF2-40B4-BE49-F238E27FC236}">
                    <a16:creationId xmlns:a16="http://schemas.microsoft.com/office/drawing/2014/main" id="{98B409DD-7AAC-48B8-96F6-4B3BDD53CE37}"/>
                  </a:ext>
                </a:extLst>
              </p:cNvPr>
              <p:cNvSpPr txBox="1"/>
              <p:nvPr/>
            </p:nvSpPr>
            <p:spPr>
              <a:xfrm>
                <a:off x="9918802" y="9345035"/>
                <a:ext cx="523733" cy="71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617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318" name="文字方塊 317">
                <a:extLst>
                  <a:ext uri="{FF2B5EF4-FFF2-40B4-BE49-F238E27FC236}">
                    <a16:creationId xmlns:a16="http://schemas.microsoft.com/office/drawing/2014/main" id="{98B409DD-7AAC-48B8-96F6-4B3BDD53C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8802" y="9345035"/>
                <a:ext cx="523733" cy="710516"/>
              </a:xfrm>
              <a:prstGeom prst="rect">
                <a:avLst/>
              </a:prstGeom>
              <a:blipFill>
                <a:blip r:embed="rId42"/>
                <a:stretch>
                  <a:fillRect l="-23256" r="-18605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9" name="文字方塊 318">
            <a:extLst>
              <a:ext uri="{FF2B5EF4-FFF2-40B4-BE49-F238E27FC236}">
                <a16:creationId xmlns:a16="http://schemas.microsoft.com/office/drawing/2014/main" id="{E699788A-BB0F-4FA2-83BF-A46A8BBB4CE8}"/>
              </a:ext>
            </a:extLst>
          </p:cNvPr>
          <p:cNvSpPr txBox="1"/>
          <p:nvPr/>
        </p:nvSpPr>
        <p:spPr>
          <a:xfrm>
            <a:off x="7828402" y="8502868"/>
            <a:ext cx="574537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17" b="1" dirty="0"/>
              <a:t>=</a:t>
            </a:r>
            <a:endParaRPr lang="zh-TW" altLang="en-US" sz="4617" b="1" dirty="0"/>
          </a:p>
        </p:txBody>
      </p:sp>
      <p:sp>
        <p:nvSpPr>
          <p:cNvPr id="324" name="矩形 323">
            <a:extLst>
              <a:ext uri="{FF2B5EF4-FFF2-40B4-BE49-F238E27FC236}">
                <a16:creationId xmlns:a16="http://schemas.microsoft.com/office/drawing/2014/main" id="{CB52F776-400B-4394-AB5C-46DF7A47DF45}"/>
              </a:ext>
            </a:extLst>
          </p:cNvPr>
          <p:cNvSpPr/>
          <p:nvPr/>
        </p:nvSpPr>
        <p:spPr>
          <a:xfrm>
            <a:off x="5017429" y="8437469"/>
            <a:ext cx="474933" cy="890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5" name="文字方塊 324">
                <a:extLst>
                  <a:ext uri="{FF2B5EF4-FFF2-40B4-BE49-F238E27FC236}">
                    <a16:creationId xmlns:a16="http://schemas.microsoft.com/office/drawing/2014/main" id="{68332117-C910-4E42-AD80-A5E43BEB9AE3}"/>
                  </a:ext>
                </a:extLst>
              </p:cNvPr>
              <p:cNvSpPr txBox="1"/>
              <p:nvPr/>
            </p:nvSpPr>
            <p:spPr>
              <a:xfrm>
                <a:off x="4741295" y="8503724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325" name="文字方塊 324">
                <a:extLst>
                  <a:ext uri="{FF2B5EF4-FFF2-40B4-BE49-F238E27FC236}">
                    <a16:creationId xmlns:a16="http://schemas.microsoft.com/office/drawing/2014/main" id="{68332117-C910-4E42-AD80-A5E43BEB9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295" y="8503724"/>
                <a:ext cx="1179353" cy="701410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6" name="矩形 325">
            <a:extLst>
              <a:ext uri="{FF2B5EF4-FFF2-40B4-BE49-F238E27FC236}">
                <a16:creationId xmlns:a16="http://schemas.microsoft.com/office/drawing/2014/main" id="{69CFDCA4-157C-44A1-A247-657B82A33BF6}"/>
              </a:ext>
            </a:extLst>
          </p:cNvPr>
          <p:cNvSpPr/>
          <p:nvPr/>
        </p:nvSpPr>
        <p:spPr>
          <a:xfrm>
            <a:off x="5584417" y="8437469"/>
            <a:ext cx="474933" cy="890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" name="文字方塊 326">
                <a:extLst>
                  <a:ext uri="{FF2B5EF4-FFF2-40B4-BE49-F238E27FC236}">
                    <a16:creationId xmlns:a16="http://schemas.microsoft.com/office/drawing/2014/main" id="{15451640-4E06-4FD8-9EAC-D1FDD9225834}"/>
                  </a:ext>
                </a:extLst>
              </p:cNvPr>
              <p:cNvSpPr txBox="1"/>
              <p:nvPr/>
            </p:nvSpPr>
            <p:spPr>
              <a:xfrm>
                <a:off x="5285135" y="8503726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327" name="文字方塊 326">
                <a:extLst>
                  <a:ext uri="{FF2B5EF4-FFF2-40B4-BE49-F238E27FC236}">
                    <a16:creationId xmlns:a16="http://schemas.microsoft.com/office/drawing/2014/main" id="{15451640-4E06-4FD8-9EAC-D1FDD9225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135" y="8503726"/>
                <a:ext cx="1179353" cy="701410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8" name="矩形 327">
            <a:extLst>
              <a:ext uri="{FF2B5EF4-FFF2-40B4-BE49-F238E27FC236}">
                <a16:creationId xmlns:a16="http://schemas.microsoft.com/office/drawing/2014/main" id="{A17FF875-22C7-4A98-BD9C-870C46F9B19B}"/>
              </a:ext>
            </a:extLst>
          </p:cNvPr>
          <p:cNvSpPr/>
          <p:nvPr/>
        </p:nvSpPr>
        <p:spPr>
          <a:xfrm>
            <a:off x="6151405" y="8437469"/>
            <a:ext cx="474933" cy="890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9" name="文字方塊 328">
                <a:extLst>
                  <a:ext uri="{FF2B5EF4-FFF2-40B4-BE49-F238E27FC236}">
                    <a16:creationId xmlns:a16="http://schemas.microsoft.com/office/drawing/2014/main" id="{BB698733-6344-4A1F-AD3D-784EC015BBDE}"/>
                  </a:ext>
                </a:extLst>
              </p:cNvPr>
              <p:cNvSpPr txBox="1"/>
              <p:nvPr/>
            </p:nvSpPr>
            <p:spPr>
              <a:xfrm>
                <a:off x="5852123" y="8503726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329" name="文字方塊 328">
                <a:extLst>
                  <a:ext uri="{FF2B5EF4-FFF2-40B4-BE49-F238E27FC236}">
                    <a16:creationId xmlns:a16="http://schemas.microsoft.com/office/drawing/2014/main" id="{BB698733-6344-4A1F-AD3D-784EC015B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123" y="8503726"/>
                <a:ext cx="1179353" cy="701410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0" name="矩形 329">
            <a:extLst>
              <a:ext uri="{FF2B5EF4-FFF2-40B4-BE49-F238E27FC236}">
                <a16:creationId xmlns:a16="http://schemas.microsoft.com/office/drawing/2014/main" id="{4E221C14-2465-472E-B4D6-6CAECD037D06}"/>
              </a:ext>
            </a:extLst>
          </p:cNvPr>
          <p:cNvSpPr/>
          <p:nvPr/>
        </p:nvSpPr>
        <p:spPr>
          <a:xfrm>
            <a:off x="6718391" y="8448802"/>
            <a:ext cx="474933" cy="890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文字方塊 330">
                <a:extLst>
                  <a:ext uri="{FF2B5EF4-FFF2-40B4-BE49-F238E27FC236}">
                    <a16:creationId xmlns:a16="http://schemas.microsoft.com/office/drawing/2014/main" id="{649FC996-0FFE-4D6E-A980-01EC0C76260D}"/>
                  </a:ext>
                </a:extLst>
              </p:cNvPr>
              <p:cNvSpPr txBox="1"/>
              <p:nvPr/>
            </p:nvSpPr>
            <p:spPr>
              <a:xfrm>
                <a:off x="6419110" y="8515058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331" name="文字方塊 330">
                <a:extLst>
                  <a:ext uri="{FF2B5EF4-FFF2-40B4-BE49-F238E27FC236}">
                    <a16:creationId xmlns:a16="http://schemas.microsoft.com/office/drawing/2014/main" id="{649FC996-0FFE-4D6E-A980-01EC0C762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110" y="8515058"/>
                <a:ext cx="1179353" cy="701410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2" name="文字方塊 331">
                <a:extLst>
                  <a:ext uri="{FF2B5EF4-FFF2-40B4-BE49-F238E27FC236}">
                    <a16:creationId xmlns:a16="http://schemas.microsoft.com/office/drawing/2014/main" id="{D0D6004E-4F8A-47C5-877E-8732D9C821BA}"/>
                  </a:ext>
                </a:extLst>
              </p:cNvPr>
              <p:cNvSpPr txBox="1"/>
              <p:nvPr/>
            </p:nvSpPr>
            <p:spPr>
              <a:xfrm>
                <a:off x="5837841" y="9385769"/>
                <a:ext cx="520976" cy="710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332" name="文字方塊 331">
                <a:extLst>
                  <a:ext uri="{FF2B5EF4-FFF2-40B4-BE49-F238E27FC236}">
                    <a16:creationId xmlns:a16="http://schemas.microsoft.com/office/drawing/2014/main" id="{D0D6004E-4F8A-47C5-877E-8732D9C82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841" y="9385769"/>
                <a:ext cx="520976" cy="710516"/>
              </a:xfrm>
              <a:prstGeom prst="rect">
                <a:avLst/>
              </a:prstGeom>
              <a:blipFill>
                <a:blip r:embed="rId47"/>
                <a:stretch>
                  <a:fillRect l="-23810" r="-26190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7FCEE31E-1B7D-4CD7-B6CB-BD43A4708D1B}"/>
              </a:ext>
            </a:extLst>
          </p:cNvPr>
          <p:cNvSpPr/>
          <p:nvPr/>
        </p:nvSpPr>
        <p:spPr>
          <a:xfrm>
            <a:off x="11852993" y="7639858"/>
            <a:ext cx="852768" cy="27661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333" name="矩形 332">
            <a:extLst>
              <a:ext uri="{FF2B5EF4-FFF2-40B4-BE49-F238E27FC236}">
                <a16:creationId xmlns:a16="http://schemas.microsoft.com/office/drawing/2014/main" id="{F7217479-DE2E-492E-B52A-9552D944973A}"/>
              </a:ext>
            </a:extLst>
          </p:cNvPr>
          <p:cNvSpPr/>
          <p:nvPr/>
        </p:nvSpPr>
        <p:spPr>
          <a:xfrm>
            <a:off x="12817541" y="7639858"/>
            <a:ext cx="852768" cy="27661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334" name="矩形 333">
            <a:extLst>
              <a:ext uri="{FF2B5EF4-FFF2-40B4-BE49-F238E27FC236}">
                <a16:creationId xmlns:a16="http://schemas.microsoft.com/office/drawing/2014/main" id="{11874C3D-C7C8-447E-BA8E-0464995438AE}"/>
              </a:ext>
            </a:extLst>
          </p:cNvPr>
          <p:cNvSpPr/>
          <p:nvPr/>
        </p:nvSpPr>
        <p:spPr>
          <a:xfrm>
            <a:off x="13767690" y="7655733"/>
            <a:ext cx="852768" cy="27661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335" name="矩形 334">
            <a:extLst>
              <a:ext uri="{FF2B5EF4-FFF2-40B4-BE49-F238E27FC236}">
                <a16:creationId xmlns:a16="http://schemas.microsoft.com/office/drawing/2014/main" id="{EB244086-59A7-4A7A-8A16-2845852D85CA}"/>
              </a:ext>
            </a:extLst>
          </p:cNvPr>
          <p:cNvSpPr/>
          <p:nvPr/>
        </p:nvSpPr>
        <p:spPr>
          <a:xfrm>
            <a:off x="14685464" y="7655849"/>
            <a:ext cx="852768" cy="27661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</p:spTree>
    <p:extLst>
      <p:ext uri="{BB962C8B-B14F-4D97-AF65-F5344CB8AC3E}">
        <p14:creationId xmlns:p14="http://schemas.microsoft.com/office/powerpoint/2010/main" val="235496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  <p:bldP spid="310" grpId="0" animBg="1"/>
      <p:bldP spid="311" grpId="0" animBg="1"/>
      <p:bldP spid="312" grpId="0" animBg="1"/>
      <p:bldP spid="318" grpId="0"/>
      <p:bldP spid="324" grpId="0" animBg="1"/>
      <p:bldP spid="325" grpId="0"/>
      <p:bldP spid="326" grpId="0" animBg="1"/>
      <p:bldP spid="327" grpId="0"/>
      <p:bldP spid="328" grpId="0" animBg="1"/>
      <p:bldP spid="329" grpId="0"/>
      <p:bldP spid="330" grpId="0" animBg="1"/>
      <p:bldP spid="331" grpId="0"/>
      <p:bldP spid="332" grpId="0"/>
      <p:bldP spid="3" grpId="0" animBg="1"/>
      <p:bldP spid="3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889DA20-0DFE-4C6A-A325-4FAE473A3EBD}"/>
              </a:ext>
            </a:extLst>
          </p:cNvPr>
          <p:cNvSpPr/>
          <p:nvPr/>
        </p:nvSpPr>
        <p:spPr>
          <a:xfrm>
            <a:off x="2949612" y="124239"/>
            <a:ext cx="4027000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Self-attention</a:t>
            </a:r>
            <a:endParaRPr lang="zh-TW" altLang="en-US" sz="5277" b="1" i="1" u="sng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67AFFE3-2054-4E61-BAE4-6E04660225FC}"/>
              </a:ext>
            </a:extLst>
          </p:cNvPr>
          <p:cNvSpPr txBox="1"/>
          <p:nvPr/>
        </p:nvSpPr>
        <p:spPr>
          <a:xfrm>
            <a:off x="69850" y="10357407"/>
            <a:ext cx="199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 bunch of matrix multiplications, which can be executed efficiently on GPUs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8" name="文字方塊 277">
            <a:extLst>
              <a:ext uri="{FF2B5EF4-FFF2-40B4-BE49-F238E27FC236}">
                <a16:creationId xmlns:a16="http://schemas.microsoft.com/office/drawing/2014/main" id="{A454DEC8-EA81-4EC4-A964-FBFA81E1DC69}"/>
              </a:ext>
            </a:extLst>
          </p:cNvPr>
          <p:cNvSpPr txBox="1"/>
          <p:nvPr/>
        </p:nvSpPr>
        <p:spPr>
          <a:xfrm>
            <a:off x="12160182" y="1127752"/>
            <a:ext cx="574537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17" b="1" dirty="0"/>
              <a:t>=</a:t>
            </a:r>
            <a:endParaRPr lang="zh-TW" altLang="en-US" sz="4617" b="1" dirty="0"/>
          </a:p>
        </p:txBody>
      </p:sp>
      <p:grpSp>
        <p:nvGrpSpPr>
          <p:cNvPr id="279" name="群組 278">
            <a:extLst>
              <a:ext uri="{FF2B5EF4-FFF2-40B4-BE49-F238E27FC236}">
                <a16:creationId xmlns:a16="http://schemas.microsoft.com/office/drawing/2014/main" id="{A0AF9435-5DEC-47E3-9726-899FDBCA1B04}"/>
              </a:ext>
            </a:extLst>
          </p:cNvPr>
          <p:cNvGrpSpPr/>
          <p:nvPr/>
        </p:nvGrpSpPr>
        <p:grpSpPr>
          <a:xfrm>
            <a:off x="12886408" y="1065950"/>
            <a:ext cx="1054156" cy="841174"/>
            <a:chOff x="5091792" y="1543557"/>
            <a:chExt cx="639241" cy="510089"/>
          </a:xfrm>
        </p:grpSpPr>
        <p:sp>
          <p:nvSpPr>
            <p:cNvPr id="280" name="文字方塊 279">
              <a:extLst>
                <a:ext uri="{FF2B5EF4-FFF2-40B4-BE49-F238E27FC236}">
                  <a16:creationId xmlns:a16="http://schemas.microsoft.com/office/drawing/2014/main" id="{3B6CD58D-DC66-4A54-9D4E-5C0B35BF64EB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3329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1" name="文字方塊 280">
                  <a:extLst>
                    <a:ext uri="{FF2B5EF4-FFF2-40B4-BE49-F238E27FC236}">
                      <a16:creationId xmlns:a16="http://schemas.microsoft.com/office/drawing/2014/main" id="{538881E1-231E-459B-96D5-677D94E6EE51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35567" cy="369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1" name="文字方塊 280">
                  <a:extLst>
                    <a:ext uri="{FF2B5EF4-FFF2-40B4-BE49-F238E27FC236}">
                      <a16:creationId xmlns:a16="http://schemas.microsoft.com/office/drawing/2014/main" id="{538881E1-231E-459B-96D5-677D94E6EE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35567" cy="369345"/>
                </a:xfrm>
                <a:prstGeom prst="rect">
                  <a:avLst/>
                </a:prstGeom>
                <a:blipFill>
                  <a:blip r:embed="rId2"/>
                  <a:stretch>
                    <a:fillRect l="-11429" r="-4286" b="-4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40D43FF9-E35D-4563-B72D-28266682011E}"/>
              </a:ext>
            </a:extLst>
          </p:cNvPr>
          <p:cNvSpPr txBox="1"/>
          <p:nvPr/>
        </p:nvSpPr>
        <p:spPr>
          <a:xfrm>
            <a:off x="12160182" y="2296690"/>
            <a:ext cx="574537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17" b="1" dirty="0"/>
              <a:t>=</a:t>
            </a:r>
            <a:endParaRPr lang="zh-TW" altLang="en-US" sz="4617" b="1" dirty="0"/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8C8561E2-AA8C-4BAC-B7D0-143D309D882C}"/>
              </a:ext>
            </a:extLst>
          </p:cNvPr>
          <p:cNvGrpSpPr/>
          <p:nvPr/>
        </p:nvGrpSpPr>
        <p:grpSpPr>
          <a:xfrm>
            <a:off x="12886412" y="2258833"/>
            <a:ext cx="1054156" cy="852268"/>
            <a:chOff x="5091792" y="1543557"/>
            <a:chExt cx="639241" cy="516816"/>
          </a:xfrm>
        </p:grpSpPr>
        <p:sp>
          <p:nvSpPr>
            <p:cNvPr id="284" name="文字方塊 283">
              <a:extLst>
                <a:ext uri="{FF2B5EF4-FFF2-40B4-BE49-F238E27FC236}">
                  <a16:creationId xmlns:a16="http://schemas.microsoft.com/office/drawing/2014/main" id="{2CE22EAD-D2F6-4FCE-A3A9-1F4690BBCD2D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3329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5" name="文字方塊 284">
                  <a:extLst>
                    <a:ext uri="{FF2B5EF4-FFF2-40B4-BE49-F238E27FC236}">
                      <a16:creationId xmlns:a16="http://schemas.microsoft.com/office/drawing/2014/main" id="{ABE2B4CC-BD24-4C77-BAB5-AF6002331810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37279" cy="3760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5" name="文字方塊 284">
                  <a:extLst>
                    <a:ext uri="{FF2B5EF4-FFF2-40B4-BE49-F238E27FC236}">
                      <a16:creationId xmlns:a16="http://schemas.microsoft.com/office/drawing/2014/main" id="{ABE2B4CC-BD24-4C77-BAB5-AF6002331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37279" cy="376072"/>
                </a:xfrm>
                <a:prstGeom prst="rect">
                  <a:avLst/>
                </a:prstGeom>
                <a:blipFill>
                  <a:blip r:embed="rId3"/>
                  <a:stretch>
                    <a:fillRect l="-11268" t="-2041" r="-4225" b="-61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6" name="文字方塊 285">
            <a:extLst>
              <a:ext uri="{FF2B5EF4-FFF2-40B4-BE49-F238E27FC236}">
                <a16:creationId xmlns:a16="http://schemas.microsoft.com/office/drawing/2014/main" id="{71CDB789-2466-4EB8-8F51-21EFA14D3EC9}"/>
              </a:ext>
            </a:extLst>
          </p:cNvPr>
          <p:cNvSpPr txBox="1"/>
          <p:nvPr/>
        </p:nvSpPr>
        <p:spPr>
          <a:xfrm>
            <a:off x="12123751" y="3438544"/>
            <a:ext cx="574537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17" b="1" dirty="0"/>
              <a:t>=</a:t>
            </a:r>
            <a:endParaRPr lang="zh-TW" altLang="en-US" sz="4617" b="1" dirty="0"/>
          </a:p>
        </p:txBody>
      </p:sp>
      <p:grpSp>
        <p:nvGrpSpPr>
          <p:cNvPr id="287" name="群組 286">
            <a:extLst>
              <a:ext uri="{FF2B5EF4-FFF2-40B4-BE49-F238E27FC236}">
                <a16:creationId xmlns:a16="http://schemas.microsoft.com/office/drawing/2014/main" id="{61FF8CBC-0429-4624-A856-400D4D147613}"/>
              </a:ext>
            </a:extLst>
          </p:cNvPr>
          <p:cNvGrpSpPr/>
          <p:nvPr/>
        </p:nvGrpSpPr>
        <p:grpSpPr>
          <a:xfrm>
            <a:off x="12887201" y="3346826"/>
            <a:ext cx="1054156" cy="841174"/>
            <a:chOff x="5091792" y="1543557"/>
            <a:chExt cx="639241" cy="510089"/>
          </a:xfrm>
        </p:grpSpPr>
        <p:sp>
          <p:nvSpPr>
            <p:cNvPr id="288" name="文字方塊 287">
              <a:extLst>
                <a:ext uri="{FF2B5EF4-FFF2-40B4-BE49-F238E27FC236}">
                  <a16:creationId xmlns:a16="http://schemas.microsoft.com/office/drawing/2014/main" id="{286F0C4D-086B-4FC5-B679-5C67C258CC94}"/>
                </a:ext>
              </a:extLst>
            </p:cNvPr>
            <p:cNvSpPr txBox="1"/>
            <p:nvPr/>
          </p:nvSpPr>
          <p:spPr>
            <a:xfrm>
              <a:off x="5091792" y="1543557"/>
              <a:ext cx="639241" cy="3329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9371408D-78C5-454C-AD4F-72F77D9328F1}"/>
                    </a:ext>
                  </a:extLst>
                </p:cNvPr>
                <p:cNvSpPr txBox="1"/>
                <p:nvPr/>
              </p:nvSpPr>
              <p:spPr>
                <a:xfrm>
                  <a:off x="5182638" y="1684301"/>
                  <a:ext cx="527675" cy="369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89" name="文字方塊 288">
                  <a:extLst>
                    <a:ext uri="{FF2B5EF4-FFF2-40B4-BE49-F238E27FC236}">
                      <a16:creationId xmlns:a16="http://schemas.microsoft.com/office/drawing/2014/main" id="{9371408D-78C5-454C-AD4F-72F77D9328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2638" y="1684301"/>
                  <a:ext cx="527675" cy="369345"/>
                </a:xfrm>
                <a:prstGeom prst="rect">
                  <a:avLst/>
                </a:prstGeom>
                <a:blipFill>
                  <a:blip r:embed="rId4"/>
                  <a:stretch>
                    <a:fillRect l="-11594" r="-1449" b="-61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B0B1CFA2-6B9D-42F6-B349-69F050B746C3}"/>
                  </a:ext>
                </a:extLst>
              </p:cNvPr>
              <p:cNvSpPr/>
              <p:nvPr/>
            </p:nvSpPr>
            <p:spPr>
              <a:xfrm>
                <a:off x="9181839" y="995114"/>
                <a:ext cx="2825354" cy="1009233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B0B1CFA2-6B9D-42F6-B349-69F050B74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839" y="995114"/>
                <a:ext cx="2825354" cy="1009233"/>
              </a:xfrm>
              <a:prstGeom prst="rect">
                <a:avLst/>
              </a:prstGeom>
              <a:blipFill>
                <a:blip r:embed="rId5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矩形 289">
                <a:extLst>
                  <a:ext uri="{FF2B5EF4-FFF2-40B4-BE49-F238E27FC236}">
                    <a16:creationId xmlns:a16="http://schemas.microsoft.com/office/drawing/2014/main" id="{CE1B0C67-F351-4FE5-B0A8-69BF91E6121A}"/>
                  </a:ext>
                </a:extLst>
              </p:cNvPr>
              <p:cNvSpPr/>
              <p:nvPr/>
            </p:nvSpPr>
            <p:spPr>
              <a:xfrm>
                <a:off x="9181838" y="2171695"/>
                <a:ext cx="2825354" cy="100923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290" name="矩形 289">
                <a:extLst>
                  <a:ext uri="{FF2B5EF4-FFF2-40B4-BE49-F238E27FC236}">
                    <a16:creationId xmlns:a16="http://schemas.microsoft.com/office/drawing/2014/main" id="{CE1B0C67-F351-4FE5-B0A8-69BF91E612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838" y="2171695"/>
                <a:ext cx="2825354" cy="10092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矩形 290">
                <a:extLst>
                  <a:ext uri="{FF2B5EF4-FFF2-40B4-BE49-F238E27FC236}">
                    <a16:creationId xmlns:a16="http://schemas.microsoft.com/office/drawing/2014/main" id="{7EDEDEB6-4E63-484E-96B9-8CB0FD6DE4ED}"/>
                  </a:ext>
                </a:extLst>
              </p:cNvPr>
              <p:cNvSpPr/>
              <p:nvPr/>
            </p:nvSpPr>
            <p:spPr>
              <a:xfrm>
                <a:off x="9182929" y="3346826"/>
                <a:ext cx="2825354" cy="1009233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291" name="矩形 290">
                <a:extLst>
                  <a:ext uri="{FF2B5EF4-FFF2-40B4-BE49-F238E27FC236}">
                    <a16:creationId xmlns:a16="http://schemas.microsoft.com/office/drawing/2014/main" id="{7EDEDEB6-4E63-484E-96B9-8CB0FD6DE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2929" y="3346826"/>
                <a:ext cx="2825354" cy="10092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8" name="群組 307">
            <a:extLst>
              <a:ext uri="{FF2B5EF4-FFF2-40B4-BE49-F238E27FC236}">
                <a16:creationId xmlns:a16="http://schemas.microsoft.com/office/drawing/2014/main" id="{409AA4C6-627F-47FE-8391-66AD93069DB5}"/>
              </a:ext>
            </a:extLst>
          </p:cNvPr>
          <p:cNvGrpSpPr/>
          <p:nvPr/>
        </p:nvGrpSpPr>
        <p:grpSpPr>
          <a:xfrm>
            <a:off x="12886409" y="4571382"/>
            <a:ext cx="1121344" cy="2825354"/>
            <a:chOff x="6592432" y="2322887"/>
            <a:chExt cx="679984" cy="1713297"/>
          </a:xfrm>
        </p:grpSpPr>
        <p:sp>
          <p:nvSpPr>
            <p:cNvPr id="292" name="矩形 291">
              <a:extLst>
                <a:ext uri="{FF2B5EF4-FFF2-40B4-BE49-F238E27FC236}">
                  <a16:creationId xmlns:a16="http://schemas.microsoft.com/office/drawing/2014/main" id="{ECB4BF57-1779-477E-BADF-F1BA2469CB23}"/>
                </a:ext>
              </a:extLst>
            </p:cNvPr>
            <p:cNvSpPr/>
            <p:nvPr/>
          </p:nvSpPr>
          <p:spPr>
            <a:xfrm rot="5400000">
              <a:off x="6075775" y="2839544"/>
              <a:ext cx="1713297" cy="67998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4617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3" name="文字方塊 292">
                  <a:extLst>
                    <a:ext uri="{FF2B5EF4-FFF2-40B4-BE49-F238E27FC236}">
                      <a16:creationId xmlns:a16="http://schemas.microsoft.com/office/drawing/2014/main" id="{1264B58B-1C40-4DBB-9164-0C2FAC7E247B}"/>
                    </a:ext>
                  </a:extLst>
                </p:cNvPr>
                <p:cNvSpPr txBox="1"/>
                <p:nvPr/>
              </p:nvSpPr>
              <p:spPr>
                <a:xfrm>
                  <a:off x="6765262" y="2976096"/>
                  <a:ext cx="334322" cy="43085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4617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4617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TW" sz="4617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zh-TW" altLang="en-US" sz="4617" dirty="0"/>
                </a:p>
              </p:txBody>
            </p:sp>
          </mc:Choice>
          <mc:Fallback xmlns="">
            <p:sp>
              <p:nvSpPr>
                <p:cNvPr id="293" name="文字方塊 292">
                  <a:extLst>
                    <a:ext uri="{FF2B5EF4-FFF2-40B4-BE49-F238E27FC236}">
                      <a16:creationId xmlns:a16="http://schemas.microsoft.com/office/drawing/2014/main" id="{1264B58B-1C40-4DBB-9164-0C2FAC7E24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262" y="2976096"/>
                  <a:ext cx="334322" cy="430857"/>
                </a:xfrm>
                <a:prstGeom prst="rect">
                  <a:avLst/>
                </a:prstGeom>
                <a:blipFill>
                  <a:blip r:embed="rId8"/>
                  <a:stretch>
                    <a:fillRect l="-36364" r="-52273" b="-70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矩形 293">
                <a:extLst>
                  <a:ext uri="{FF2B5EF4-FFF2-40B4-BE49-F238E27FC236}">
                    <a16:creationId xmlns:a16="http://schemas.microsoft.com/office/drawing/2014/main" id="{8FE0ECA8-37F1-4A76-8A4B-FD0998846088}"/>
                  </a:ext>
                </a:extLst>
              </p:cNvPr>
              <p:cNvSpPr/>
              <p:nvPr/>
            </p:nvSpPr>
            <p:spPr>
              <a:xfrm>
                <a:off x="14168283" y="5402959"/>
                <a:ext cx="2825354" cy="1121344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294" name="矩形 293">
                <a:extLst>
                  <a:ext uri="{FF2B5EF4-FFF2-40B4-BE49-F238E27FC236}">
                    <a16:creationId xmlns:a16="http://schemas.microsoft.com/office/drawing/2014/main" id="{8FE0ECA8-37F1-4A76-8A4B-FD0998846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8283" y="5402959"/>
                <a:ext cx="2825354" cy="11213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矩形 294">
                <a:extLst>
                  <a:ext uri="{FF2B5EF4-FFF2-40B4-BE49-F238E27FC236}">
                    <a16:creationId xmlns:a16="http://schemas.microsoft.com/office/drawing/2014/main" id="{9525A9B5-E3F4-4A66-AF5D-727D5B3FA9F0}"/>
                  </a:ext>
                </a:extLst>
              </p:cNvPr>
              <p:cNvSpPr/>
              <p:nvPr/>
            </p:nvSpPr>
            <p:spPr>
              <a:xfrm>
                <a:off x="9355704" y="4754080"/>
                <a:ext cx="2588298" cy="245531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295" name="矩形 294">
                <a:extLst>
                  <a:ext uri="{FF2B5EF4-FFF2-40B4-BE49-F238E27FC236}">
                    <a16:creationId xmlns:a16="http://schemas.microsoft.com/office/drawing/2014/main" id="{9525A9B5-E3F4-4A66-AF5D-727D5B3FA9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704" y="4754080"/>
                <a:ext cx="2588298" cy="24553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6" name="箭號: 向右 295">
            <a:extLst>
              <a:ext uri="{FF2B5EF4-FFF2-40B4-BE49-F238E27FC236}">
                <a16:creationId xmlns:a16="http://schemas.microsoft.com/office/drawing/2014/main" id="{33285C0E-B95B-4E92-9FD9-CCF27D3867C4}"/>
              </a:ext>
            </a:extLst>
          </p:cNvPr>
          <p:cNvSpPr/>
          <p:nvPr/>
        </p:nvSpPr>
        <p:spPr>
          <a:xfrm flipH="1">
            <a:off x="8244944" y="5303379"/>
            <a:ext cx="849733" cy="11430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矩形 296">
                <a:extLst>
                  <a:ext uri="{FF2B5EF4-FFF2-40B4-BE49-F238E27FC236}">
                    <a16:creationId xmlns:a16="http://schemas.microsoft.com/office/drawing/2014/main" id="{21EA8291-B094-42C4-8E23-BAF7281554EE}"/>
                  </a:ext>
                </a:extLst>
              </p:cNvPr>
              <p:cNvSpPr/>
              <p:nvPr/>
            </p:nvSpPr>
            <p:spPr>
              <a:xfrm>
                <a:off x="5526133" y="4647225"/>
                <a:ext cx="2588298" cy="245531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sz="4617" i="1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297" name="矩形 296">
                <a:extLst>
                  <a:ext uri="{FF2B5EF4-FFF2-40B4-BE49-F238E27FC236}">
                    <a16:creationId xmlns:a16="http://schemas.microsoft.com/office/drawing/2014/main" id="{21EA8291-B094-42C4-8E23-BAF728155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133" y="4647225"/>
                <a:ext cx="2588298" cy="24553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8" name="矩形 297">
                <a:extLst>
                  <a:ext uri="{FF2B5EF4-FFF2-40B4-BE49-F238E27FC236}">
                    <a16:creationId xmlns:a16="http://schemas.microsoft.com/office/drawing/2014/main" id="{41C2811D-C291-412E-97EE-162BD9C53980}"/>
                  </a:ext>
                </a:extLst>
              </p:cNvPr>
              <p:cNvSpPr/>
              <p:nvPr/>
            </p:nvSpPr>
            <p:spPr>
              <a:xfrm>
                <a:off x="12816135" y="7660077"/>
                <a:ext cx="2588298" cy="245531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4617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TW" sz="4617" i="1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acc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298" name="矩形 297">
                <a:extLst>
                  <a:ext uri="{FF2B5EF4-FFF2-40B4-BE49-F238E27FC236}">
                    <a16:creationId xmlns:a16="http://schemas.microsoft.com/office/drawing/2014/main" id="{41C2811D-C291-412E-97EE-162BD9C53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6135" y="7660077"/>
                <a:ext cx="2588298" cy="24553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9" name="矩形 298">
                <a:extLst>
                  <a:ext uri="{FF2B5EF4-FFF2-40B4-BE49-F238E27FC236}">
                    <a16:creationId xmlns:a16="http://schemas.microsoft.com/office/drawing/2014/main" id="{EE7819C5-7497-47FA-849C-B1CED0ECDD85}"/>
                  </a:ext>
                </a:extLst>
              </p:cNvPr>
              <p:cNvSpPr/>
              <p:nvPr/>
            </p:nvSpPr>
            <p:spPr>
              <a:xfrm>
                <a:off x="9872935" y="8351017"/>
                <a:ext cx="2825354" cy="112134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299" name="矩形 298">
                <a:extLst>
                  <a:ext uri="{FF2B5EF4-FFF2-40B4-BE49-F238E27FC236}">
                    <a16:creationId xmlns:a16="http://schemas.microsoft.com/office/drawing/2014/main" id="{EE7819C5-7497-47FA-849C-B1CED0ECDD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2935" y="8351017"/>
                <a:ext cx="2825354" cy="112134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0" name="文字方塊 299">
            <a:extLst>
              <a:ext uri="{FF2B5EF4-FFF2-40B4-BE49-F238E27FC236}">
                <a16:creationId xmlns:a16="http://schemas.microsoft.com/office/drawing/2014/main" id="{E6F49C20-BA58-40B3-8CD8-23F5CB9BBB50}"/>
              </a:ext>
            </a:extLst>
          </p:cNvPr>
          <p:cNvSpPr txBox="1"/>
          <p:nvPr/>
        </p:nvSpPr>
        <p:spPr>
          <a:xfrm>
            <a:off x="9181837" y="8456318"/>
            <a:ext cx="574537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17" b="1" dirty="0"/>
              <a:t>=</a:t>
            </a:r>
            <a:endParaRPr lang="zh-TW" altLang="en-US" sz="4617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矩形 302">
                <a:extLst>
                  <a:ext uri="{FF2B5EF4-FFF2-40B4-BE49-F238E27FC236}">
                    <a16:creationId xmlns:a16="http://schemas.microsoft.com/office/drawing/2014/main" id="{BEA730FD-C40C-4A32-A7E7-5E7A57B34D97}"/>
                  </a:ext>
                </a:extLst>
              </p:cNvPr>
              <p:cNvSpPr/>
              <p:nvPr/>
            </p:nvSpPr>
            <p:spPr>
              <a:xfrm>
                <a:off x="14082815" y="1067192"/>
                <a:ext cx="2825354" cy="100923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303" name="矩形 302">
                <a:extLst>
                  <a:ext uri="{FF2B5EF4-FFF2-40B4-BE49-F238E27FC236}">
                    <a16:creationId xmlns:a16="http://schemas.microsoft.com/office/drawing/2014/main" id="{BEA730FD-C40C-4A32-A7E7-5E7A57B34D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2815" y="1067192"/>
                <a:ext cx="2825354" cy="100923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矩形 303">
                <a:extLst>
                  <a:ext uri="{FF2B5EF4-FFF2-40B4-BE49-F238E27FC236}">
                    <a16:creationId xmlns:a16="http://schemas.microsoft.com/office/drawing/2014/main" id="{9C29D341-0392-496B-9833-FA3E86A77D44}"/>
                  </a:ext>
                </a:extLst>
              </p:cNvPr>
              <p:cNvSpPr/>
              <p:nvPr/>
            </p:nvSpPr>
            <p:spPr>
              <a:xfrm>
                <a:off x="6352500" y="8327061"/>
                <a:ext cx="2825354" cy="112134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304" name="矩形 303">
                <a:extLst>
                  <a:ext uri="{FF2B5EF4-FFF2-40B4-BE49-F238E27FC236}">
                    <a16:creationId xmlns:a16="http://schemas.microsoft.com/office/drawing/2014/main" id="{9C29D341-0392-496B-9833-FA3E86A77D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2500" y="8327061"/>
                <a:ext cx="2825354" cy="112134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5" name="文字方塊 304">
            <a:extLst>
              <a:ext uri="{FF2B5EF4-FFF2-40B4-BE49-F238E27FC236}">
                <a16:creationId xmlns:a16="http://schemas.microsoft.com/office/drawing/2014/main" id="{BA2A8539-10E0-499D-9501-C43418E61EA5}"/>
              </a:ext>
            </a:extLst>
          </p:cNvPr>
          <p:cNvSpPr txBox="1"/>
          <p:nvPr/>
        </p:nvSpPr>
        <p:spPr>
          <a:xfrm>
            <a:off x="12151341" y="5583557"/>
            <a:ext cx="574537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17" b="1" dirty="0"/>
              <a:t>=</a:t>
            </a:r>
            <a:endParaRPr lang="zh-TW" altLang="en-US" sz="4617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矩形 305">
                <a:extLst>
                  <a:ext uri="{FF2B5EF4-FFF2-40B4-BE49-F238E27FC236}">
                    <a16:creationId xmlns:a16="http://schemas.microsoft.com/office/drawing/2014/main" id="{BFD49EF1-74B6-403E-9CF2-DC12CFC7E7C8}"/>
                  </a:ext>
                </a:extLst>
              </p:cNvPr>
              <p:cNvSpPr/>
              <p:nvPr/>
            </p:nvSpPr>
            <p:spPr>
              <a:xfrm>
                <a:off x="14082813" y="2223547"/>
                <a:ext cx="2825354" cy="100923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306" name="矩形 305">
                <a:extLst>
                  <a:ext uri="{FF2B5EF4-FFF2-40B4-BE49-F238E27FC236}">
                    <a16:creationId xmlns:a16="http://schemas.microsoft.com/office/drawing/2014/main" id="{BFD49EF1-74B6-403E-9CF2-DC12CFC7E7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2813" y="2223547"/>
                <a:ext cx="2825354" cy="10092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矩形 306">
                <a:extLst>
                  <a:ext uri="{FF2B5EF4-FFF2-40B4-BE49-F238E27FC236}">
                    <a16:creationId xmlns:a16="http://schemas.microsoft.com/office/drawing/2014/main" id="{DBE0E105-2C44-41A5-AC64-EC0968DB42FA}"/>
                  </a:ext>
                </a:extLst>
              </p:cNvPr>
              <p:cNvSpPr/>
              <p:nvPr/>
            </p:nvSpPr>
            <p:spPr>
              <a:xfrm>
                <a:off x="14073369" y="3364969"/>
                <a:ext cx="2825354" cy="100923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307" name="矩形 306">
                <a:extLst>
                  <a:ext uri="{FF2B5EF4-FFF2-40B4-BE49-F238E27FC236}">
                    <a16:creationId xmlns:a16="http://schemas.microsoft.com/office/drawing/2014/main" id="{DBE0E105-2C44-41A5-AC64-EC0968DB42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3369" y="3364969"/>
                <a:ext cx="2825354" cy="100923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圖片 33">
            <a:extLst>
              <a:ext uri="{FF2B5EF4-FFF2-40B4-BE49-F238E27FC236}">
                <a16:creationId xmlns:a16="http://schemas.microsoft.com/office/drawing/2014/main" id="{9C7A0E81-467E-4170-A39D-3C6B2F39E7C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24306" y="1180082"/>
            <a:ext cx="3878344" cy="3180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977EFF80-604A-4B13-A4F4-376A4545C5EF}"/>
                  </a:ext>
                </a:extLst>
              </p:cNvPr>
              <p:cNvSpPr/>
              <p:nvPr/>
            </p:nvSpPr>
            <p:spPr>
              <a:xfrm>
                <a:off x="6611698" y="3629532"/>
                <a:ext cx="1988099" cy="73351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I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977EFF80-604A-4B13-A4F4-376A4545C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698" y="3629532"/>
                <a:ext cx="1988099" cy="733510"/>
              </a:xfrm>
              <a:prstGeom prst="rect">
                <a:avLst/>
              </a:prstGeom>
              <a:blipFill>
                <a:blip r:embed="rId1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856D93B1-DE30-4606-8481-6EDF729AB006}"/>
                  </a:ext>
                </a:extLst>
              </p:cNvPr>
              <p:cNvSpPr/>
              <p:nvPr/>
            </p:nvSpPr>
            <p:spPr>
              <a:xfrm>
                <a:off x="6597746" y="1133620"/>
                <a:ext cx="2016000" cy="82324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4617" i="1">
                          <a:latin typeface="Cambria Math" panose="02040503050406030204" pitchFamily="18" charset="0"/>
                        </a:rPr>
                        <m:t>O</m:t>
                      </m:r>
                    </m:oMath>
                  </m:oMathPara>
                </a14:m>
                <a:endParaRPr lang="zh-TW" altLang="en-US" sz="4617" dirty="0"/>
              </a:p>
            </p:txBody>
          </p:sp>
        </mc:Choice>
        <mc:Fallback xmlns="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856D93B1-DE30-4606-8481-6EDF729AB0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746" y="1133620"/>
                <a:ext cx="2016000" cy="82324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>
            <a:extLst>
              <a:ext uri="{FF2B5EF4-FFF2-40B4-BE49-F238E27FC236}">
                <a16:creationId xmlns:a16="http://schemas.microsoft.com/office/drawing/2014/main" id="{F35846EC-3A67-465B-B239-068B27DD23C9}"/>
              </a:ext>
            </a:extLst>
          </p:cNvPr>
          <p:cNvSpPr/>
          <p:nvPr/>
        </p:nvSpPr>
        <p:spPr>
          <a:xfrm>
            <a:off x="2910304" y="1136193"/>
            <a:ext cx="3260793" cy="741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4EBCFD3-003D-4A0F-AC38-915A3D994442}"/>
              </a:ext>
            </a:extLst>
          </p:cNvPr>
          <p:cNvSpPr/>
          <p:nvPr/>
        </p:nvSpPr>
        <p:spPr>
          <a:xfrm>
            <a:off x="2940402" y="3662303"/>
            <a:ext cx="3260793" cy="741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6017D0BF-AA3B-48CD-AA63-8C7BE1B71C63}"/>
              </a:ext>
            </a:extLst>
          </p:cNvPr>
          <p:cNvSpPr/>
          <p:nvPr/>
        </p:nvSpPr>
        <p:spPr>
          <a:xfrm>
            <a:off x="6248744" y="1231626"/>
            <a:ext cx="301454" cy="5084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2382B984-4EA7-4E32-90A8-412E3106273A}"/>
              </a:ext>
            </a:extLst>
          </p:cNvPr>
          <p:cNvSpPr/>
          <p:nvPr/>
        </p:nvSpPr>
        <p:spPr>
          <a:xfrm>
            <a:off x="6248744" y="3741047"/>
            <a:ext cx="301454" cy="5084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</p:spTree>
    <p:extLst>
      <p:ext uri="{BB962C8B-B14F-4D97-AF65-F5344CB8AC3E}">
        <p14:creationId xmlns:p14="http://schemas.microsoft.com/office/powerpoint/2010/main" val="383134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8" grpId="0"/>
      <p:bldP spid="282" grpId="0"/>
      <p:bldP spid="286" grpId="0"/>
      <p:bldP spid="3" grpId="0" animBg="1"/>
      <p:bldP spid="290" grpId="0" animBg="1"/>
      <p:bldP spid="291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/>
      <p:bldP spid="303" grpId="0" animBg="1"/>
      <p:bldP spid="304" grpId="0" animBg="1"/>
      <p:bldP spid="305" grpId="0"/>
      <p:bldP spid="306" grpId="0" animBg="1"/>
      <p:bldP spid="30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42235" y="36011"/>
            <a:ext cx="5219700" cy="11339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25" dirty="0" err="1"/>
              <a:t>E</a:t>
            </a:r>
            <a:r>
              <a:rPr lang="en-US" spc="125" dirty="0" err="1"/>
              <a:t>LMo</a:t>
            </a:r>
            <a:r>
              <a:rPr spc="-75" dirty="0"/>
              <a:t> </a:t>
            </a:r>
            <a:r>
              <a:rPr spc="-125" dirty="0"/>
              <a:t>(2018)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0" y="1539875"/>
            <a:ext cx="9163639" cy="1134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3565" indent="-571500">
              <a:spcBef>
                <a:spcPts val="105"/>
              </a:spcBef>
              <a:buSzPct val="125316"/>
              <a:buFont typeface="Arial" panose="020B0604020202020204" pitchFamily="34" charset="0"/>
              <a:buChar char="•"/>
              <a:tabLst>
                <a:tab pos="535940" algn="l"/>
                <a:tab pos="536575" algn="l"/>
              </a:tabLst>
            </a:pP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mbeddings from </a:t>
            </a: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anguage </a:t>
            </a: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dels </a:t>
            </a:r>
          </a:p>
          <a:p>
            <a:pPr marL="583565" indent="-571500">
              <a:lnSpc>
                <a:spcPct val="100000"/>
              </a:lnSpc>
              <a:spcBef>
                <a:spcPts val="105"/>
              </a:spcBef>
              <a:buSzPct val="125316"/>
              <a:buFont typeface="Arial" panose="020B0604020202020204" pitchFamily="34" charset="0"/>
              <a:buChar char="•"/>
              <a:tabLst>
                <a:tab pos="535940" algn="l"/>
                <a:tab pos="536575" algn="l"/>
              </a:tabLst>
            </a:pPr>
            <a:r>
              <a:rPr sz="3600" spc="30" dirty="0">
                <a:latin typeface="Arial" panose="020B0604020202020204" pitchFamily="34" charset="0"/>
                <a:cs typeface="Arial" panose="020B0604020202020204" pitchFamily="34" charset="0"/>
              </a:rPr>
              <a:t>Bidirectional</a:t>
            </a:r>
            <a:r>
              <a:rPr sz="3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55" dirty="0">
                <a:latin typeface="Arial" panose="020B0604020202020204" pitchFamily="34" charset="0"/>
                <a:cs typeface="Arial" panose="020B0604020202020204" pitchFamily="34" charset="0"/>
              </a:rPr>
              <a:t>stacked</a:t>
            </a:r>
            <a:r>
              <a:rPr sz="36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spc="-25" dirty="0">
                <a:latin typeface="Arial" panose="020B0604020202020204" pitchFamily="34" charset="0"/>
                <a:cs typeface="Arial" panose="020B0604020202020204" pitchFamily="34" charset="0"/>
              </a:rPr>
              <a:t>LSTM!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13815" y="48308"/>
            <a:ext cx="6068096" cy="119676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92261" y="10636885"/>
            <a:ext cx="440690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45" dirty="0">
                <a:latin typeface="Arial"/>
                <a:cs typeface="Arial"/>
              </a:rPr>
              <a:t>https://ruder.io/nlp-imagenet/</a:t>
            </a:r>
            <a:endParaRPr sz="2600" dirty="0">
              <a:latin typeface="Arial"/>
              <a:cs typeface="Arial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C2D1302-C59A-8847-A0E9-09478505C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22007"/>
            <a:ext cx="14166850" cy="770946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56861" y="3692111"/>
            <a:ext cx="4094321" cy="61859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43046" y="12094"/>
            <a:ext cx="901827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40" dirty="0"/>
              <a:t>Multi-head</a:t>
            </a:r>
            <a:r>
              <a:rPr spc="-75" dirty="0"/>
              <a:t> </a:t>
            </a:r>
            <a:r>
              <a:rPr spc="229" dirty="0"/>
              <a:t>attention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4"/>
              <p:cNvSpPr txBox="1"/>
              <p:nvPr/>
            </p:nvSpPr>
            <p:spPr>
              <a:xfrm>
                <a:off x="1421811" y="2808492"/>
                <a:ext cx="16377285" cy="2465705"/>
              </a:xfrm>
              <a:prstGeom prst="rect">
                <a:avLst/>
              </a:prstGeom>
            </p:spPr>
            <p:txBody>
              <a:bodyPr vert="horz" wrap="square" lIns="0" tIns="37465" rIns="0" bIns="0" rtlCol="0">
                <a:spAutoFit/>
              </a:bodyPr>
              <a:lstStyle/>
              <a:p>
                <a:pPr marL="535940" marR="5080" indent="-523875">
                  <a:lnSpc>
                    <a:spcPts val="4700"/>
                  </a:lnSpc>
                  <a:spcBef>
                    <a:spcPts val="295"/>
                  </a:spcBef>
                  <a:buSzPct val="125316"/>
                  <a:buChar char="•"/>
                  <a:tabLst>
                    <a:tab pos="535940" algn="l"/>
                    <a:tab pos="536575" algn="l"/>
                  </a:tabLst>
                </a:pPr>
                <a:r>
                  <a:rPr lang="en-GB" sz="3950" spc="45" dirty="0">
                    <a:latin typeface="Arial"/>
                    <a:cs typeface="Arial"/>
                  </a:rPr>
                  <a:t>Multiple</a:t>
                </a:r>
                <a:r>
                  <a:rPr lang="en-GB" sz="3950" spc="5" dirty="0">
                    <a:latin typeface="Arial"/>
                    <a:cs typeface="Arial"/>
                  </a:rPr>
                  <a:t> </a:t>
                </a:r>
                <a:r>
                  <a:rPr lang="en-GB" sz="3950" spc="80" dirty="0">
                    <a:latin typeface="Arial"/>
                    <a:cs typeface="Arial"/>
                  </a:rPr>
                  <a:t>"heads"</a:t>
                </a:r>
                <a:r>
                  <a:rPr lang="en-GB" sz="3950" spc="10" dirty="0">
                    <a:latin typeface="Arial"/>
                    <a:cs typeface="Arial"/>
                  </a:rPr>
                  <a:t> </a:t>
                </a:r>
                <a:r>
                  <a:rPr lang="en-GB" sz="3950" spc="70" dirty="0">
                    <a:latin typeface="Arial"/>
                    <a:cs typeface="Arial"/>
                  </a:rPr>
                  <a:t>of</a:t>
                </a:r>
                <a:r>
                  <a:rPr lang="en-GB" sz="3950" spc="10" dirty="0">
                    <a:latin typeface="Arial"/>
                    <a:cs typeface="Arial"/>
                  </a:rPr>
                  <a:t> </a:t>
                </a:r>
                <a:r>
                  <a:rPr lang="en-GB" sz="3950" spc="40" dirty="0">
                    <a:latin typeface="Arial"/>
                    <a:cs typeface="Arial"/>
                  </a:rPr>
                  <a:t>attention</a:t>
                </a:r>
                <a:r>
                  <a:rPr lang="en-GB" sz="3950" spc="10" dirty="0">
                    <a:latin typeface="Arial"/>
                    <a:cs typeface="Arial"/>
                  </a:rPr>
                  <a:t> </a:t>
                </a:r>
                <a:r>
                  <a:rPr lang="en-GB" sz="3950" spc="35" dirty="0">
                    <a:latin typeface="Arial"/>
                    <a:cs typeface="Arial"/>
                  </a:rPr>
                  <a:t>just</a:t>
                </a:r>
                <a:r>
                  <a:rPr lang="en-GB" sz="3950" spc="5" dirty="0">
                    <a:latin typeface="Arial"/>
                    <a:cs typeface="Arial"/>
                  </a:rPr>
                  <a:t> </a:t>
                </a:r>
                <a:r>
                  <a:rPr lang="en-GB" sz="3950" spc="-15" dirty="0">
                    <a:latin typeface="Arial"/>
                    <a:cs typeface="Arial"/>
                  </a:rPr>
                  <a:t>means</a:t>
                </a:r>
                <a:r>
                  <a:rPr lang="en-GB" sz="3950" spc="10" dirty="0">
                    <a:latin typeface="Arial"/>
                    <a:cs typeface="Arial"/>
                  </a:rPr>
                  <a:t> </a:t>
                </a:r>
                <a:r>
                  <a:rPr lang="en-GB" sz="3950" dirty="0">
                    <a:latin typeface="Arial"/>
                    <a:cs typeface="Arial"/>
                  </a:rPr>
                  <a:t>learning</a:t>
                </a:r>
                <a:r>
                  <a:rPr lang="en-GB" sz="3950" spc="10" dirty="0">
                    <a:latin typeface="Arial"/>
                    <a:cs typeface="Arial"/>
                  </a:rPr>
                  <a:t> </a:t>
                </a:r>
                <a:r>
                  <a:rPr lang="en-GB" sz="3950" spc="30" dirty="0">
                    <a:latin typeface="Arial"/>
                    <a:cs typeface="Arial"/>
                  </a:rPr>
                  <a:t>different</a:t>
                </a:r>
                <a:r>
                  <a:rPr lang="en-GB" sz="3950" spc="10" dirty="0">
                    <a:latin typeface="Arial"/>
                    <a:cs typeface="Arial"/>
                  </a:rPr>
                  <a:t> </a:t>
                </a:r>
                <a:r>
                  <a:rPr lang="en-GB" sz="3950" spc="20" dirty="0">
                    <a:latin typeface="Arial"/>
                    <a:cs typeface="Arial"/>
                  </a:rPr>
                  <a:t>sets</a:t>
                </a:r>
                <a:r>
                  <a:rPr lang="en-GB" sz="3950" spc="10" dirty="0">
                    <a:latin typeface="Arial"/>
                    <a:cs typeface="Arial"/>
                  </a:rPr>
                  <a:t> </a:t>
                </a:r>
                <a:r>
                  <a:rPr lang="en-GB" sz="3950" spc="70" dirty="0">
                    <a:latin typeface="Arial"/>
                    <a:cs typeface="Arial"/>
                  </a:rPr>
                  <a:t>of</a:t>
                </a:r>
                <a:r>
                  <a:rPr lang="en-GB" sz="3950" spc="5" dirty="0">
                    <a:latin typeface="Arial"/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ar-AE" sz="4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ar-AE" sz="3950" spc="-35" dirty="0">
                    <a:latin typeface="Arial"/>
                    <a:cs typeface="Arial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4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ar-AE" sz="4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ar-AE" sz="3950" spc="-50" dirty="0">
                    <a:latin typeface="Arial"/>
                    <a:cs typeface="Arial"/>
                  </a:rPr>
                  <a:t>,</a:t>
                </a:r>
                <a:r>
                  <a:rPr lang="ar-AE" sz="3950" spc="-5" dirty="0">
                    <a:latin typeface="Arial"/>
                    <a:cs typeface="Arial"/>
                  </a:rPr>
                  <a:t> </a:t>
                </a:r>
                <a:r>
                  <a:rPr lang="en-GB" sz="3950" spc="25" dirty="0">
                    <a:latin typeface="Arial"/>
                    <a:cs typeface="Arial"/>
                  </a:rPr>
                  <a:t>and</a:t>
                </a:r>
                <a:r>
                  <a:rPr lang="en-GB" sz="3950" dirty="0">
                    <a:latin typeface="Arial"/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GB" sz="3950" dirty="0">
                    <a:latin typeface="Arial"/>
                    <a:cs typeface="Arial"/>
                  </a:rPr>
                  <a:t> </a:t>
                </a:r>
                <a:r>
                  <a:rPr lang="en-GB" sz="3950" spc="30" dirty="0">
                    <a:latin typeface="Arial"/>
                    <a:cs typeface="Arial"/>
                  </a:rPr>
                  <a:t>matrices</a:t>
                </a:r>
                <a:r>
                  <a:rPr lang="en-GB" sz="3950" dirty="0">
                    <a:latin typeface="Arial"/>
                    <a:cs typeface="Arial"/>
                  </a:rPr>
                  <a:t> </a:t>
                </a:r>
                <a:r>
                  <a:rPr lang="en-GB" sz="3950" spc="-10" dirty="0">
                    <a:latin typeface="Arial"/>
                    <a:cs typeface="Arial"/>
                  </a:rPr>
                  <a:t>simultaneously.</a:t>
                </a:r>
                <a:endParaRPr lang="en-GB" sz="3950" dirty="0">
                  <a:latin typeface="Arial"/>
                  <a:cs typeface="Arial"/>
                </a:endParaRPr>
              </a:p>
              <a:p>
                <a:pPr>
                  <a:lnSpc>
                    <a:spcPct val="100000"/>
                  </a:lnSpc>
                  <a:spcBef>
                    <a:spcPts val="15"/>
                  </a:spcBef>
                  <a:buFont typeface="Arial"/>
                  <a:buChar char="•"/>
                </a:pPr>
                <a:endParaRPr lang="en-GB" sz="4050" dirty="0">
                  <a:latin typeface="Arial"/>
                  <a:cs typeface="Arial"/>
                </a:endParaRPr>
              </a:p>
              <a:p>
                <a:pPr marL="535940" indent="-523875">
                  <a:lnSpc>
                    <a:spcPct val="100000"/>
                  </a:lnSpc>
                  <a:buSzPct val="125316"/>
                  <a:buChar char="•"/>
                  <a:tabLst>
                    <a:tab pos="535940" algn="l"/>
                    <a:tab pos="536575" algn="l"/>
                  </a:tabLst>
                </a:pPr>
                <a:r>
                  <a:rPr lang="en-GB" sz="3950" spc="30" dirty="0">
                    <a:latin typeface="Arial"/>
                    <a:cs typeface="Arial"/>
                  </a:rPr>
                  <a:t>Implemented</a:t>
                </a:r>
                <a:r>
                  <a:rPr lang="en-GB" sz="3950" spc="-5" dirty="0">
                    <a:latin typeface="Arial"/>
                    <a:cs typeface="Arial"/>
                  </a:rPr>
                  <a:t> </a:t>
                </a:r>
                <a:r>
                  <a:rPr lang="en-GB" sz="3950" spc="-35" dirty="0">
                    <a:latin typeface="Arial"/>
                    <a:cs typeface="Arial"/>
                  </a:rPr>
                  <a:t>as</a:t>
                </a:r>
                <a:r>
                  <a:rPr lang="en-GB" sz="3950" dirty="0">
                    <a:latin typeface="Arial"/>
                    <a:cs typeface="Arial"/>
                  </a:rPr>
                  <a:t> </a:t>
                </a:r>
                <a:r>
                  <a:rPr lang="en-GB" sz="3950" spc="35" dirty="0">
                    <a:latin typeface="Arial"/>
                    <a:cs typeface="Arial"/>
                  </a:rPr>
                  <a:t>just</a:t>
                </a:r>
                <a:r>
                  <a:rPr lang="en-GB" sz="3950" spc="-5" dirty="0">
                    <a:latin typeface="Arial"/>
                    <a:cs typeface="Arial"/>
                  </a:rPr>
                  <a:t> </a:t>
                </a:r>
                <a:r>
                  <a:rPr lang="en-GB" sz="3950" spc="-75" dirty="0">
                    <a:latin typeface="Arial"/>
                    <a:cs typeface="Arial"/>
                  </a:rPr>
                  <a:t>a</a:t>
                </a:r>
                <a:r>
                  <a:rPr lang="en-GB" sz="3950" dirty="0">
                    <a:latin typeface="Arial"/>
                    <a:cs typeface="Arial"/>
                  </a:rPr>
                  <a:t> single </a:t>
                </a:r>
                <a:r>
                  <a:rPr lang="en-GB" sz="3950" spc="40" dirty="0">
                    <a:latin typeface="Arial"/>
                    <a:cs typeface="Arial"/>
                  </a:rPr>
                  <a:t>matrix</a:t>
                </a:r>
                <a:r>
                  <a:rPr lang="en-GB" sz="3950" spc="-5" dirty="0">
                    <a:latin typeface="Arial"/>
                    <a:cs typeface="Arial"/>
                  </a:rPr>
                  <a:t> </a:t>
                </a:r>
                <a:r>
                  <a:rPr lang="en-GB" sz="3950" spc="-35" dirty="0">
                    <a:latin typeface="Arial"/>
                    <a:cs typeface="Arial"/>
                  </a:rPr>
                  <a:t>anyway...</a:t>
                </a:r>
                <a:endParaRPr sz="3950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4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811" y="2808492"/>
                <a:ext cx="16377285" cy="2465705"/>
              </a:xfrm>
              <a:prstGeom prst="rect">
                <a:avLst/>
              </a:prstGeom>
              <a:blipFill>
                <a:blip r:embed="rId3"/>
                <a:stretch>
                  <a:fillRect l="-2091" t="-10769" r="-232" b="-14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ject 7">
            <a:extLst>
              <a:ext uri="{FF2B5EF4-FFF2-40B4-BE49-F238E27FC236}">
                <a16:creationId xmlns:a16="http://schemas.microsoft.com/office/drawing/2014/main" id="{5514771B-1E64-834F-A90B-9C40214F40C1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FEBAF7FA-9A52-43FE-A44E-924758A67A0E}"/>
              </a:ext>
            </a:extLst>
          </p:cNvPr>
          <p:cNvCxnSpPr>
            <a:cxnSpLocks/>
          </p:cNvCxnSpPr>
          <p:nvPr/>
        </p:nvCxnSpPr>
        <p:spPr>
          <a:xfrm flipV="1">
            <a:off x="6794232" y="7821082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BC1ADA4C-3EDE-4EF5-9E58-BE8A9FEEB2B5}"/>
              </a:ext>
            </a:extLst>
          </p:cNvPr>
          <p:cNvCxnSpPr>
            <a:cxnSpLocks/>
          </p:cNvCxnSpPr>
          <p:nvPr/>
        </p:nvCxnSpPr>
        <p:spPr>
          <a:xfrm flipV="1">
            <a:off x="8928401" y="7816248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1D62AE9B-0F12-48B0-98F3-131EC32264A4}"/>
              </a:ext>
            </a:extLst>
          </p:cNvPr>
          <p:cNvCxnSpPr>
            <a:cxnSpLocks/>
          </p:cNvCxnSpPr>
          <p:nvPr/>
        </p:nvCxnSpPr>
        <p:spPr>
          <a:xfrm>
            <a:off x="3902781" y="7833122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2F49220C-299E-486B-9728-F63BD0E8FDF9}"/>
              </a:ext>
            </a:extLst>
          </p:cNvPr>
          <p:cNvCxnSpPr>
            <a:cxnSpLocks/>
          </p:cNvCxnSpPr>
          <p:nvPr/>
        </p:nvCxnSpPr>
        <p:spPr>
          <a:xfrm flipV="1">
            <a:off x="4430464" y="7824565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DF0E9D5-BFB6-430B-B7A6-CC1ED6A3BED7}"/>
              </a:ext>
            </a:extLst>
          </p:cNvPr>
          <p:cNvCxnSpPr>
            <a:cxnSpLocks/>
          </p:cNvCxnSpPr>
          <p:nvPr/>
        </p:nvCxnSpPr>
        <p:spPr>
          <a:xfrm flipV="1">
            <a:off x="3866784" y="7399766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64B57A16-7180-4774-8BF8-E837319C8538}"/>
              </a:ext>
            </a:extLst>
          </p:cNvPr>
          <p:cNvCxnSpPr>
            <a:cxnSpLocks/>
          </p:cNvCxnSpPr>
          <p:nvPr/>
        </p:nvCxnSpPr>
        <p:spPr>
          <a:xfrm flipV="1">
            <a:off x="5020092" y="7376851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CE1823E-F48D-4201-963F-B856C0DEFBDF}"/>
              </a:ext>
            </a:extLst>
          </p:cNvPr>
          <p:cNvSpPr/>
          <p:nvPr/>
        </p:nvSpPr>
        <p:spPr>
          <a:xfrm>
            <a:off x="2949612" y="124239"/>
            <a:ext cx="7306744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Multi-head Self-attention</a:t>
            </a:r>
            <a:endParaRPr lang="zh-TW" altLang="en-US" sz="5277" b="1" i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CEA257-6C41-43FC-BE26-00A9F07663A6}"/>
              </a:ext>
            </a:extLst>
          </p:cNvPr>
          <p:cNvSpPr/>
          <p:nvPr/>
        </p:nvSpPr>
        <p:spPr>
          <a:xfrm>
            <a:off x="6399176" y="10033635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E285AF8-2060-448A-8624-6BBF6F1FF398}"/>
              </a:ext>
            </a:extLst>
          </p:cNvPr>
          <p:cNvSpPr/>
          <p:nvPr/>
        </p:nvSpPr>
        <p:spPr>
          <a:xfrm>
            <a:off x="6529831" y="8255662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/>
              <p:nvPr/>
            </p:nvSpPr>
            <p:spPr>
              <a:xfrm>
                <a:off x="6230549" y="8334517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49" y="8334517"/>
                <a:ext cx="1179353" cy="721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2452422-F25D-41BF-8A03-773978232C2A}"/>
              </a:ext>
            </a:extLst>
          </p:cNvPr>
          <p:cNvCxnSpPr>
            <a:cxnSpLocks/>
          </p:cNvCxnSpPr>
          <p:nvPr/>
        </p:nvCxnSpPr>
        <p:spPr>
          <a:xfrm flipV="1">
            <a:off x="6781460" y="9152671"/>
            <a:ext cx="0" cy="83917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0DCA3CC-418B-482F-970B-9A0F14D677FF}"/>
              </a:ext>
            </a:extLst>
          </p:cNvPr>
          <p:cNvCxnSpPr>
            <a:cxnSpLocks/>
          </p:cNvCxnSpPr>
          <p:nvPr/>
        </p:nvCxnSpPr>
        <p:spPr>
          <a:xfrm>
            <a:off x="4395821" y="9616897"/>
            <a:ext cx="4566218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06DF0724-10C6-492F-8CEB-3C5C2EB8199C}"/>
              </a:ext>
            </a:extLst>
          </p:cNvPr>
          <p:cNvGrpSpPr/>
          <p:nvPr/>
        </p:nvGrpSpPr>
        <p:grpSpPr>
          <a:xfrm>
            <a:off x="8372364" y="8255663"/>
            <a:ext cx="1179353" cy="1341408"/>
            <a:chOff x="3154887" y="3748362"/>
            <a:chExt cx="715161" cy="81343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84D2D8C-7825-4094-B321-8D1F46277830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374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8D0FAA61-11F8-4343-9FAC-AA292A7C7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/>
              <p:nvPr/>
            </p:nvSpPr>
            <p:spPr>
              <a:xfrm>
                <a:off x="6246679" y="10146439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79" y="10146439"/>
                <a:ext cx="1179353" cy="721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群組 41">
            <a:extLst>
              <a:ext uri="{FF2B5EF4-FFF2-40B4-BE49-F238E27FC236}">
                <a16:creationId xmlns:a16="http://schemas.microsoft.com/office/drawing/2014/main" id="{D7E1C23A-1289-43B5-8C12-9C14808752E0}"/>
              </a:ext>
            </a:extLst>
          </p:cNvPr>
          <p:cNvGrpSpPr/>
          <p:nvPr/>
        </p:nvGrpSpPr>
        <p:grpSpPr>
          <a:xfrm>
            <a:off x="3883198" y="8255663"/>
            <a:ext cx="1179353" cy="1341408"/>
            <a:chOff x="1299972" y="3748362"/>
            <a:chExt cx="715161" cy="813431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3B9ACEB8-D3E3-4435-A9DC-290C63A78BFB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51E5C2E0-E1A6-4A3D-82A8-5ADA26D6A31B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968" dirty="0"/>
              </a:p>
            </p:txBody>
          </p:sp>
          <p:cxnSp>
            <p:nvCxnSpPr>
              <p:cNvPr id="19" name="直線單箭頭接點 18">
                <a:extLst>
                  <a:ext uri="{FF2B5EF4-FFF2-40B4-BE49-F238E27FC236}">
                    <a16:creationId xmlns:a16="http://schemas.microsoft.com/office/drawing/2014/main" id="{4CFB0120-F33F-48CB-A22B-16B52C4209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37428"/>
                </a:xfrm>
                <a:prstGeom prst="rect">
                  <a:avLst/>
                </a:prstGeom>
                <a:blipFill>
                  <a:blip r:embed="rId5"/>
                  <a:stretch>
                    <a:fillRect b="-120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8047BE0-D0E9-4803-A070-A7783EA9F01F}"/>
              </a:ext>
            </a:extLst>
          </p:cNvPr>
          <p:cNvSpPr txBox="1"/>
          <p:nvPr/>
        </p:nvSpPr>
        <p:spPr>
          <a:xfrm>
            <a:off x="11185933" y="174992"/>
            <a:ext cx="5777071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17" dirty="0"/>
              <a:t>(2 heads as example)</a:t>
            </a:r>
            <a:endParaRPr lang="zh-TW" altLang="en-US" sz="4617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221CF90-0A7D-4C0E-A2CC-15ED7B86ED19}"/>
              </a:ext>
            </a:extLst>
          </p:cNvPr>
          <p:cNvSpPr/>
          <p:nvPr/>
        </p:nvSpPr>
        <p:spPr>
          <a:xfrm>
            <a:off x="3629317" y="6447030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/>
              <p:nvPr/>
            </p:nvSpPr>
            <p:spPr>
              <a:xfrm>
                <a:off x="4645316" y="5680906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316" y="5680906"/>
                <a:ext cx="1179353" cy="721351"/>
              </a:xfrm>
              <a:prstGeom prst="rect">
                <a:avLst/>
              </a:prstGeom>
              <a:blipFill>
                <a:blip r:embed="rId6"/>
                <a:stretch>
                  <a:fillRect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矩形 63">
            <a:extLst>
              <a:ext uri="{FF2B5EF4-FFF2-40B4-BE49-F238E27FC236}">
                <a16:creationId xmlns:a16="http://schemas.microsoft.com/office/drawing/2014/main" id="{55E8DCFD-87AC-4F39-838D-EAF48E1AA2C6}"/>
              </a:ext>
            </a:extLst>
          </p:cNvPr>
          <p:cNvSpPr/>
          <p:nvPr/>
        </p:nvSpPr>
        <p:spPr>
          <a:xfrm>
            <a:off x="4816313" y="6421651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/>
              <p:nvPr/>
            </p:nvSpPr>
            <p:spPr>
              <a:xfrm>
                <a:off x="3426555" y="5664447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555" y="5664447"/>
                <a:ext cx="1179353" cy="721351"/>
              </a:xfrm>
              <a:prstGeom prst="rect">
                <a:avLst/>
              </a:prstGeom>
              <a:blipFill>
                <a:blip r:embed="rId7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370B5727-0DE9-417A-808A-F9623AEECD30}"/>
              </a:ext>
            </a:extLst>
          </p:cNvPr>
          <p:cNvCxnSpPr>
            <a:cxnSpLocks/>
          </p:cNvCxnSpPr>
          <p:nvPr/>
        </p:nvCxnSpPr>
        <p:spPr>
          <a:xfrm>
            <a:off x="6266549" y="7829639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237FA8A2-F1D5-42CD-B9AF-4A324B1D141B}"/>
              </a:ext>
            </a:extLst>
          </p:cNvPr>
          <p:cNvCxnSpPr>
            <a:cxnSpLocks/>
          </p:cNvCxnSpPr>
          <p:nvPr/>
        </p:nvCxnSpPr>
        <p:spPr>
          <a:xfrm flipV="1">
            <a:off x="6230552" y="7396283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554DB6FE-A524-4174-B121-6791CCB6A187}"/>
              </a:ext>
            </a:extLst>
          </p:cNvPr>
          <p:cNvCxnSpPr>
            <a:cxnSpLocks/>
          </p:cNvCxnSpPr>
          <p:nvPr/>
        </p:nvCxnSpPr>
        <p:spPr>
          <a:xfrm flipV="1">
            <a:off x="7383860" y="7373368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>
            <a:extLst>
              <a:ext uri="{FF2B5EF4-FFF2-40B4-BE49-F238E27FC236}">
                <a16:creationId xmlns:a16="http://schemas.microsoft.com/office/drawing/2014/main" id="{E8AC16EE-707D-4413-85C3-7E75144290EF}"/>
              </a:ext>
            </a:extLst>
          </p:cNvPr>
          <p:cNvSpPr/>
          <p:nvPr/>
        </p:nvSpPr>
        <p:spPr>
          <a:xfrm>
            <a:off x="5993085" y="6443548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/>
              <p:nvPr/>
            </p:nvSpPr>
            <p:spPr>
              <a:xfrm>
                <a:off x="7009084" y="5677423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9084" y="5677423"/>
                <a:ext cx="1179353" cy="721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矩形 85">
            <a:extLst>
              <a:ext uri="{FF2B5EF4-FFF2-40B4-BE49-F238E27FC236}">
                <a16:creationId xmlns:a16="http://schemas.microsoft.com/office/drawing/2014/main" id="{A283BE6A-E96F-404C-B925-4A5CF53515E9}"/>
              </a:ext>
            </a:extLst>
          </p:cNvPr>
          <p:cNvSpPr/>
          <p:nvPr/>
        </p:nvSpPr>
        <p:spPr>
          <a:xfrm>
            <a:off x="7180080" y="6418168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/>
              <p:nvPr/>
            </p:nvSpPr>
            <p:spPr>
              <a:xfrm>
                <a:off x="5825412" y="5663099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412" y="5663099"/>
                <a:ext cx="1179353" cy="7213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99FA4966-947C-4D89-8863-E3158BD623B4}"/>
              </a:ext>
            </a:extLst>
          </p:cNvPr>
          <p:cNvCxnSpPr>
            <a:cxnSpLocks/>
          </p:cNvCxnSpPr>
          <p:nvPr/>
        </p:nvCxnSpPr>
        <p:spPr>
          <a:xfrm>
            <a:off x="8400718" y="7824805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0D8C94F5-7013-4A18-A148-966A3554B83D}"/>
              </a:ext>
            </a:extLst>
          </p:cNvPr>
          <p:cNvCxnSpPr>
            <a:cxnSpLocks/>
          </p:cNvCxnSpPr>
          <p:nvPr/>
        </p:nvCxnSpPr>
        <p:spPr>
          <a:xfrm flipV="1">
            <a:off x="8364721" y="7391450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B8EBC7C4-AE97-4A58-9D77-A5533426A057}"/>
              </a:ext>
            </a:extLst>
          </p:cNvPr>
          <p:cNvCxnSpPr>
            <a:cxnSpLocks/>
          </p:cNvCxnSpPr>
          <p:nvPr/>
        </p:nvCxnSpPr>
        <p:spPr>
          <a:xfrm flipV="1">
            <a:off x="9518029" y="7368534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99928ECE-5F92-4944-8DEC-961DAF7A6383}"/>
              </a:ext>
            </a:extLst>
          </p:cNvPr>
          <p:cNvSpPr/>
          <p:nvPr/>
        </p:nvSpPr>
        <p:spPr>
          <a:xfrm>
            <a:off x="8127254" y="6438714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/>
              <p:nvPr/>
            </p:nvSpPr>
            <p:spPr>
              <a:xfrm>
                <a:off x="9143253" y="5672590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253" y="5672590"/>
                <a:ext cx="1179353" cy="7213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矩形 93">
            <a:extLst>
              <a:ext uri="{FF2B5EF4-FFF2-40B4-BE49-F238E27FC236}">
                <a16:creationId xmlns:a16="http://schemas.microsoft.com/office/drawing/2014/main" id="{707C68F1-12A8-468A-9EE4-D4AACADC6FA7}"/>
              </a:ext>
            </a:extLst>
          </p:cNvPr>
          <p:cNvSpPr/>
          <p:nvPr/>
        </p:nvSpPr>
        <p:spPr>
          <a:xfrm>
            <a:off x="9314249" y="6413335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/>
              <p:nvPr/>
            </p:nvSpPr>
            <p:spPr>
              <a:xfrm>
                <a:off x="8049397" y="5654534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397" y="5654534"/>
                <a:ext cx="1179353" cy="7213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BCD0C340-0787-45EC-9B0A-AE706691A384}"/>
              </a:ext>
            </a:extLst>
          </p:cNvPr>
          <p:cNvCxnSpPr>
            <a:cxnSpLocks/>
          </p:cNvCxnSpPr>
          <p:nvPr/>
        </p:nvCxnSpPr>
        <p:spPr>
          <a:xfrm flipV="1">
            <a:off x="13917166" y="7769599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F24611BE-7DBD-424E-933F-D5B988827534}"/>
              </a:ext>
            </a:extLst>
          </p:cNvPr>
          <p:cNvCxnSpPr>
            <a:cxnSpLocks/>
          </p:cNvCxnSpPr>
          <p:nvPr/>
        </p:nvCxnSpPr>
        <p:spPr>
          <a:xfrm flipV="1">
            <a:off x="16051335" y="7764766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單箭頭接點 137">
            <a:extLst>
              <a:ext uri="{FF2B5EF4-FFF2-40B4-BE49-F238E27FC236}">
                <a16:creationId xmlns:a16="http://schemas.microsoft.com/office/drawing/2014/main" id="{66B849B5-65EB-4729-9BA0-9E8295B706E2}"/>
              </a:ext>
            </a:extLst>
          </p:cNvPr>
          <p:cNvCxnSpPr>
            <a:cxnSpLocks/>
          </p:cNvCxnSpPr>
          <p:nvPr/>
        </p:nvCxnSpPr>
        <p:spPr>
          <a:xfrm>
            <a:off x="11025715" y="7781639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單箭頭接點 138">
            <a:extLst>
              <a:ext uri="{FF2B5EF4-FFF2-40B4-BE49-F238E27FC236}">
                <a16:creationId xmlns:a16="http://schemas.microsoft.com/office/drawing/2014/main" id="{A32D30F5-9C59-406C-AE2F-DE24A3834CEA}"/>
              </a:ext>
            </a:extLst>
          </p:cNvPr>
          <p:cNvCxnSpPr>
            <a:cxnSpLocks/>
          </p:cNvCxnSpPr>
          <p:nvPr/>
        </p:nvCxnSpPr>
        <p:spPr>
          <a:xfrm flipV="1">
            <a:off x="11553398" y="7773082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8636021D-BDCD-49E8-B26B-01EDEC5BE58C}"/>
              </a:ext>
            </a:extLst>
          </p:cNvPr>
          <p:cNvCxnSpPr>
            <a:cxnSpLocks/>
          </p:cNvCxnSpPr>
          <p:nvPr/>
        </p:nvCxnSpPr>
        <p:spPr>
          <a:xfrm flipV="1">
            <a:off x="10989718" y="7348284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單箭頭接點 140">
            <a:extLst>
              <a:ext uri="{FF2B5EF4-FFF2-40B4-BE49-F238E27FC236}">
                <a16:creationId xmlns:a16="http://schemas.microsoft.com/office/drawing/2014/main" id="{58BC020D-9550-4987-8E6C-B6C9A14C0DCA}"/>
              </a:ext>
            </a:extLst>
          </p:cNvPr>
          <p:cNvCxnSpPr>
            <a:cxnSpLocks/>
          </p:cNvCxnSpPr>
          <p:nvPr/>
        </p:nvCxnSpPr>
        <p:spPr>
          <a:xfrm flipV="1">
            <a:off x="12143026" y="7325368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 141">
            <a:extLst>
              <a:ext uri="{FF2B5EF4-FFF2-40B4-BE49-F238E27FC236}">
                <a16:creationId xmlns:a16="http://schemas.microsoft.com/office/drawing/2014/main" id="{624EE3C0-1EE9-49DD-AB30-B6C84B10A870}"/>
              </a:ext>
            </a:extLst>
          </p:cNvPr>
          <p:cNvSpPr/>
          <p:nvPr/>
        </p:nvSpPr>
        <p:spPr>
          <a:xfrm>
            <a:off x="13522111" y="9982153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BFD409F-0FB1-4969-B1DD-C786A43EF7EC}"/>
              </a:ext>
            </a:extLst>
          </p:cNvPr>
          <p:cNvSpPr/>
          <p:nvPr/>
        </p:nvSpPr>
        <p:spPr>
          <a:xfrm>
            <a:off x="13652765" y="8204180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/>
              <p:nvPr/>
            </p:nvSpPr>
            <p:spPr>
              <a:xfrm>
                <a:off x="13353484" y="8283035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3484" y="8283035"/>
                <a:ext cx="1179353" cy="72135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直線單箭頭接點 144">
            <a:extLst>
              <a:ext uri="{FF2B5EF4-FFF2-40B4-BE49-F238E27FC236}">
                <a16:creationId xmlns:a16="http://schemas.microsoft.com/office/drawing/2014/main" id="{A8AFCAAF-10B3-4B78-9D58-560632F4C7E1}"/>
              </a:ext>
            </a:extLst>
          </p:cNvPr>
          <p:cNvCxnSpPr>
            <a:cxnSpLocks/>
          </p:cNvCxnSpPr>
          <p:nvPr/>
        </p:nvCxnSpPr>
        <p:spPr>
          <a:xfrm flipV="1">
            <a:off x="13904394" y="9101189"/>
            <a:ext cx="0" cy="83917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AFC4CAD1-3CC4-4B14-BB30-F9DDD953646F}"/>
              </a:ext>
            </a:extLst>
          </p:cNvPr>
          <p:cNvCxnSpPr>
            <a:cxnSpLocks/>
          </p:cNvCxnSpPr>
          <p:nvPr/>
        </p:nvCxnSpPr>
        <p:spPr>
          <a:xfrm>
            <a:off x="11518756" y="9565415"/>
            <a:ext cx="4566218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8323770B-696E-42E2-ACD3-663DBB3F91C6}"/>
              </a:ext>
            </a:extLst>
          </p:cNvPr>
          <p:cNvGrpSpPr/>
          <p:nvPr/>
        </p:nvGrpSpPr>
        <p:grpSpPr>
          <a:xfrm>
            <a:off x="15495298" y="8204181"/>
            <a:ext cx="1179353" cy="1341408"/>
            <a:chOff x="3154887" y="3748362"/>
            <a:chExt cx="715161" cy="813431"/>
          </a:xfrm>
        </p:grpSpPr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9B36872D-A4A6-45F8-8A67-C6C52DF3A85E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3742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直線單箭頭接點 149">
              <a:extLst>
                <a:ext uri="{FF2B5EF4-FFF2-40B4-BE49-F238E27FC236}">
                  <a16:creationId xmlns:a16="http://schemas.microsoft.com/office/drawing/2014/main" id="{22B55BC7-1769-4A89-97BC-FF8D23C60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/>
              <p:nvPr/>
            </p:nvSpPr>
            <p:spPr>
              <a:xfrm>
                <a:off x="13369614" y="10094956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614" y="10094956"/>
                <a:ext cx="1179353" cy="72135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2" name="群組 151">
            <a:extLst>
              <a:ext uri="{FF2B5EF4-FFF2-40B4-BE49-F238E27FC236}">
                <a16:creationId xmlns:a16="http://schemas.microsoft.com/office/drawing/2014/main" id="{1F5C46DB-D09F-4D1A-B9CA-3BF24D986FA3}"/>
              </a:ext>
            </a:extLst>
          </p:cNvPr>
          <p:cNvGrpSpPr/>
          <p:nvPr/>
        </p:nvGrpSpPr>
        <p:grpSpPr>
          <a:xfrm>
            <a:off x="11006133" y="8204181"/>
            <a:ext cx="1179353" cy="1341408"/>
            <a:chOff x="1299972" y="3748362"/>
            <a:chExt cx="715161" cy="813431"/>
          </a:xfrm>
        </p:grpSpPr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AE8154E4-D37E-4827-BE33-1ADFCE55FA94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A7FC94DC-4C30-4E55-B3BB-38B4D7421A06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968" dirty="0"/>
              </a:p>
            </p:txBody>
          </p:sp>
          <p:cxnSp>
            <p:nvCxnSpPr>
              <p:cNvPr id="156" name="直線單箭頭接點 155">
                <a:extLst>
                  <a:ext uri="{FF2B5EF4-FFF2-40B4-BE49-F238E27FC236}">
                    <a16:creationId xmlns:a16="http://schemas.microsoft.com/office/drawing/2014/main" id="{CFD41D93-EBE4-44E2-9AD0-D7EB7A6A9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37428"/>
                </a:xfrm>
                <a:prstGeom prst="rect">
                  <a:avLst/>
                </a:prstGeom>
                <a:blipFill>
                  <a:blip r:embed="rId15"/>
                  <a:stretch>
                    <a:fillRect b="-140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7" name="矩形 156">
            <a:extLst>
              <a:ext uri="{FF2B5EF4-FFF2-40B4-BE49-F238E27FC236}">
                <a16:creationId xmlns:a16="http://schemas.microsoft.com/office/drawing/2014/main" id="{1BC277D8-1DB5-41E0-AADD-C26534F108A3}"/>
              </a:ext>
            </a:extLst>
          </p:cNvPr>
          <p:cNvSpPr/>
          <p:nvPr/>
        </p:nvSpPr>
        <p:spPr>
          <a:xfrm>
            <a:off x="10752252" y="6395548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/>
              <p:nvPr/>
            </p:nvSpPr>
            <p:spPr>
              <a:xfrm>
                <a:off x="11768251" y="5629424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8251" y="5629424"/>
                <a:ext cx="1179353" cy="721351"/>
              </a:xfrm>
              <a:prstGeom prst="rect">
                <a:avLst/>
              </a:prstGeom>
              <a:blipFill>
                <a:blip r:embed="rId16"/>
                <a:stretch>
                  <a:fillRect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矩形 158">
            <a:extLst>
              <a:ext uri="{FF2B5EF4-FFF2-40B4-BE49-F238E27FC236}">
                <a16:creationId xmlns:a16="http://schemas.microsoft.com/office/drawing/2014/main" id="{D894C578-DF7D-407A-9534-3E9D345E3EAC}"/>
              </a:ext>
            </a:extLst>
          </p:cNvPr>
          <p:cNvSpPr/>
          <p:nvPr/>
        </p:nvSpPr>
        <p:spPr>
          <a:xfrm>
            <a:off x="11939247" y="6370169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/>
              <p:nvPr/>
            </p:nvSpPr>
            <p:spPr>
              <a:xfrm>
                <a:off x="10549489" y="5612964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9489" y="5612964"/>
                <a:ext cx="1179353" cy="721351"/>
              </a:xfrm>
              <a:prstGeom prst="rect">
                <a:avLst/>
              </a:prstGeom>
              <a:blipFill>
                <a:blip r:embed="rId17"/>
                <a:stretch>
                  <a:fillRect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E39BDB91-DBF6-4144-86B6-4D1801C28215}"/>
              </a:ext>
            </a:extLst>
          </p:cNvPr>
          <p:cNvCxnSpPr>
            <a:cxnSpLocks/>
          </p:cNvCxnSpPr>
          <p:nvPr/>
        </p:nvCxnSpPr>
        <p:spPr>
          <a:xfrm>
            <a:off x="13389483" y="7778156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5247A413-CB58-4A93-BF6C-C8077A5E86C4}"/>
              </a:ext>
            </a:extLst>
          </p:cNvPr>
          <p:cNvCxnSpPr>
            <a:cxnSpLocks/>
          </p:cNvCxnSpPr>
          <p:nvPr/>
        </p:nvCxnSpPr>
        <p:spPr>
          <a:xfrm flipV="1">
            <a:off x="13353486" y="7344801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A5A08BF7-F061-4887-8ABA-D5BE774D695B}"/>
              </a:ext>
            </a:extLst>
          </p:cNvPr>
          <p:cNvCxnSpPr>
            <a:cxnSpLocks/>
          </p:cNvCxnSpPr>
          <p:nvPr/>
        </p:nvCxnSpPr>
        <p:spPr>
          <a:xfrm flipV="1">
            <a:off x="14506794" y="7321885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 164">
            <a:extLst>
              <a:ext uri="{FF2B5EF4-FFF2-40B4-BE49-F238E27FC236}">
                <a16:creationId xmlns:a16="http://schemas.microsoft.com/office/drawing/2014/main" id="{D0427B6D-3431-4783-B2E1-72D686D626F9}"/>
              </a:ext>
            </a:extLst>
          </p:cNvPr>
          <p:cNvSpPr/>
          <p:nvPr/>
        </p:nvSpPr>
        <p:spPr>
          <a:xfrm>
            <a:off x="13116020" y="6392065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/>
              <p:nvPr/>
            </p:nvSpPr>
            <p:spPr>
              <a:xfrm>
                <a:off x="14132019" y="5625941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019" y="5625941"/>
                <a:ext cx="1179353" cy="7213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矩形 166">
            <a:extLst>
              <a:ext uri="{FF2B5EF4-FFF2-40B4-BE49-F238E27FC236}">
                <a16:creationId xmlns:a16="http://schemas.microsoft.com/office/drawing/2014/main" id="{BCF914FA-1ED9-4BA6-90A3-519A5E75006E}"/>
              </a:ext>
            </a:extLst>
          </p:cNvPr>
          <p:cNvSpPr/>
          <p:nvPr/>
        </p:nvSpPr>
        <p:spPr>
          <a:xfrm>
            <a:off x="14303015" y="6366686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/>
              <p:nvPr/>
            </p:nvSpPr>
            <p:spPr>
              <a:xfrm>
                <a:off x="12948346" y="5611617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8346" y="5611617"/>
                <a:ext cx="1179353" cy="72135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18125834-BB27-4104-8BE8-742A89940A8B}"/>
              </a:ext>
            </a:extLst>
          </p:cNvPr>
          <p:cNvCxnSpPr>
            <a:cxnSpLocks/>
          </p:cNvCxnSpPr>
          <p:nvPr/>
        </p:nvCxnSpPr>
        <p:spPr>
          <a:xfrm>
            <a:off x="15523652" y="7773323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>
            <a:extLst>
              <a:ext uri="{FF2B5EF4-FFF2-40B4-BE49-F238E27FC236}">
                <a16:creationId xmlns:a16="http://schemas.microsoft.com/office/drawing/2014/main" id="{D73B6641-4B45-4FFA-AFEF-9B63389BEF6E}"/>
              </a:ext>
            </a:extLst>
          </p:cNvPr>
          <p:cNvCxnSpPr>
            <a:cxnSpLocks/>
          </p:cNvCxnSpPr>
          <p:nvPr/>
        </p:nvCxnSpPr>
        <p:spPr>
          <a:xfrm flipV="1">
            <a:off x="15487655" y="7339968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>
            <a:extLst>
              <a:ext uri="{FF2B5EF4-FFF2-40B4-BE49-F238E27FC236}">
                <a16:creationId xmlns:a16="http://schemas.microsoft.com/office/drawing/2014/main" id="{EC4A417B-89C4-4BB8-9006-F7BE8FB29823}"/>
              </a:ext>
            </a:extLst>
          </p:cNvPr>
          <p:cNvCxnSpPr>
            <a:cxnSpLocks/>
          </p:cNvCxnSpPr>
          <p:nvPr/>
        </p:nvCxnSpPr>
        <p:spPr>
          <a:xfrm flipV="1">
            <a:off x="16640963" y="7317052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 171">
            <a:extLst>
              <a:ext uri="{FF2B5EF4-FFF2-40B4-BE49-F238E27FC236}">
                <a16:creationId xmlns:a16="http://schemas.microsoft.com/office/drawing/2014/main" id="{AA0D07F5-F17A-4A33-8A87-6F438F59BAB2}"/>
              </a:ext>
            </a:extLst>
          </p:cNvPr>
          <p:cNvSpPr/>
          <p:nvPr/>
        </p:nvSpPr>
        <p:spPr>
          <a:xfrm>
            <a:off x="15250189" y="6387232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/>
              <p:nvPr/>
            </p:nvSpPr>
            <p:spPr>
              <a:xfrm>
                <a:off x="16266188" y="5621107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6188" y="5621107"/>
                <a:ext cx="1179353" cy="7213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66E2A0A3-9E7B-4E0C-B05F-DCFFCD7CBA43}"/>
              </a:ext>
            </a:extLst>
          </p:cNvPr>
          <p:cNvSpPr/>
          <p:nvPr/>
        </p:nvSpPr>
        <p:spPr>
          <a:xfrm>
            <a:off x="16437184" y="6361852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/>
              <p:nvPr/>
            </p:nvSpPr>
            <p:spPr>
              <a:xfrm>
                <a:off x="15172332" y="5603052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2332" y="5603052"/>
                <a:ext cx="1179353" cy="72135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C80A486D-33A7-447C-BDDE-5A21BDDFECB6}"/>
              </a:ext>
            </a:extLst>
          </p:cNvPr>
          <p:cNvGrpSpPr/>
          <p:nvPr/>
        </p:nvGrpSpPr>
        <p:grpSpPr>
          <a:xfrm>
            <a:off x="9685887" y="1246774"/>
            <a:ext cx="1179353" cy="999031"/>
            <a:chOff x="635402" y="1337615"/>
            <a:chExt cx="715161" cy="605813"/>
          </a:xfrm>
        </p:grpSpPr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46973DD6-6DCC-40CC-91A0-61F94845BE0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,1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639E50D1-C367-4D25-AB72-A5FD215B68F2}"/>
              </a:ext>
            </a:extLst>
          </p:cNvPr>
          <p:cNvCxnSpPr>
            <a:cxnSpLocks/>
            <a:stCxn id="65" idx="0"/>
            <a:endCxn id="120" idx="2"/>
          </p:cNvCxnSpPr>
          <p:nvPr/>
        </p:nvCxnSpPr>
        <p:spPr>
          <a:xfrm flipV="1">
            <a:off x="4016232" y="4153189"/>
            <a:ext cx="9219105" cy="151125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8">
            <a:extLst>
              <a:ext uri="{FF2B5EF4-FFF2-40B4-BE49-F238E27FC236}">
                <a16:creationId xmlns:a16="http://schemas.microsoft.com/office/drawing/2014/main" id="{C9EDB4F9-2812-467B-9C59-E6DCD6F16C5B}"/>
              </a:ext>
            </a:extLst>
          </p:cNvPr>
          <p:cNvCxnSpPr>
            <a:cxnSpLocks/>
          </p:cNvCxnSpPr>
          <p:nvPr/>
        </p:nvCxnSpPr>
        <p:spPr>
          <a:xfrm>
            <a:off x="13522112" y="4118765"/>
            <a:ext cx="175487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橢圓 119">
            <a:extLst>
              <a:ext uri="{FF2B5EF4-FFF2-40B4-BE49-F238E27FC236}">
                <a16:creationId xmlns:a16="http://schemas.microsoft.com/office/drawing/2014/main" id="{422D58AD-34BF-4383-9B94-2090FAF603AE}"/>
              </a:ext>
            </a:extLst>
          </p:cNvPr>
          <p:cNvSpPr/>
          <p:nvPr/>
        </p:nvSpPr>
        <p:spPr>
          <a:xfrm>
            <a:off x="13235337" y="4004772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E155D855-11B8-483B-9CA2-9D925F9944F4}"/>
              </a:ext>
            </a:extLst>
          </p:cNvPr>
          <p:cNvCxnSpPr>
            <a:cxnSpLocks/>
          </p:cNvCxnSpPr>
          <p:nvPr/>
        </p:nvCxnSpPr>
        <p:spPr>
          <a:xfrm flipV="1">
            <a:off x="13389482" y="4301605"/>
            <a:ext cx="0" cy="14841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群組 121">
            <a:extLst>
              <a:ext uri="{FF2B5EF4-FFF2-40B4-BE49-F238E27FC236}">
                <a16:creationId xmlns:a16="http://schemas.microsoft.com/office/drawing/2014/main" id="{892A7AE2-6FB4-41FA-92AC-23090057351A}"/>
              </a:ext>
            </a:extLst>
          </p:cNvPr>
          <p:cNvGrpSpPr/>
          <p:nvPr/>
        </p:nvGrpSpPr>
        <p:grpSpPr>
          <a:xfrm>
            <a:off x="15286829" y="3853981"/>
            <a:ext cx="492056" cy="511234"/>
            <a:chOff x="-105878" y="1740168"/>
            <a:chExt cx="461666" cy="461665"/>
          </a:xfrm>
        </p:grpSpPr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DF6F9045-93FE-4EE0-960A-2EBFB8FE6B14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24" name="群組 123">
              <a:extLst>
                <a:ext uri="{FF2B5EF4-FFF2-40B4-BE49-F238E27FC236}">
                  <a16:creationId xmlns:a16="http://schemas.microsoft.com/office/drawing/2014/main" id="{49C802D6-6C4B-4086-A6D3-59B0E7DCB845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25" name="直線接點 124">
                <a:extLst>
                  <a:ext uri="{FF2B5EF4-FFF2-40B4-BE49-F238E27FC236}">
                    <a16:creationId xmlns:a16="http://schemas.microsoft.com/office/drawing/2014/main" id="{356E42B5-91DC-4514-8679-11D887065DE4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接點 125">
                <a:extLst>
                  <a:ext uri="{FF2B5EF4-FFF2-40B4-BE49-F238E27FC236}">
                    <a16:creationId xmlns:a16="http://schemas.microsoft.com/office/drawing/2014/main" id="{95FD0C5A-771D-4937-AEB5-F81026C4638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7" name="直線單箭頭接點 126">
            <a:extLst>
              <a:ext uri="{FF2B5EF4-FFF2-40B4-BE49-F238E27FC236}">
                <a16:creationId xmlns:a16="http://schemas.microsoft.com/office/drawing/2014/main" id="{270141EF-E27D-4089-B320-1EE194C9963E}"/>
              </a:ext>
            </a:extLst>
          </p:cNvPr>
          <p:cNvCxnSpPr>
            <a:cxnSpLocks/>
          </p:cNvCxnSpPr>
          <p:nvPr/>
        </p:nvCxnSpPr>
        <p:spPr>
          <a:xfrm flipV="1">
            <a:off x="15550546" y="4365214"/>
            <a:ext cx="0" cy="14389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單箭頭接點 127">
            <a:extLst>
              <a:ext uri="{FF2B5EF4-FFF2-40B4-BE49-F238E27FC236}">
                <a16:creationId xmlns:a16="http://schemas.microsoft.com/office/drawing/2014/main" id="{778EA6E3-7FFC-41B5-89E6-D3DF97D875B2}"/>
              </a:ext>
            </a:extLst>
          </p:cNvPr>
          <p:cNvCxnSpPr>
            <a:cxnSpLocks/>
          </p:cNvCxnSpPr>
          <p:nvPr/>
        </p:nvCxnSpPr>
        <p:spPr>
          <a:xfrm flipH="1" flipV="1">
            <a:off x="15526821" y="1768404"/>
            <a:ext cx="0" cy="2085579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128">
            <a:extLst>
              <a:ext uri="{FF2B5EF4-FFF2-40B4-BE49-F238E27FC236}">
                <a16:creationId xmlns:a16="http://schemas.microsoft.com/office/drawing/2014/main" id="{94B0D476-B88C-41B2-B88A-0C41B9A678CA}"/>
              </a:ext>
            </a:extLst>
          </p:cNvPr>
          <p:cNvCxnSpPr>
            <a:cxnSpLocks/>
          </p:cNvCxnSpPr>
          <p:nvPr/>
        </p:nvCxnSpPr>
        <p:spPr>
          <a:xfrm flipH="1">
            <a:off x="10654396" y="1741686"/>
            <a:ext cx="486925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群組 129">
            <a:extLst>
              <a:ext uri="{FF2B5EF4-FFF2-40B4-BE49-F238E27FC236}">
                <a16:creationId xmlns:a16="http://schemas.microsoft.com/office/drawing/2014/main" id="{18A1249D-5B6D-43BF-B80E-6EA40DF6BD7B}"/>
              </a:ext>
            </a:extLst>
          </p:cNvPr>
          <p:cNvGrpSpPr/>
          <p:nvPr/>
        </p:nvGrpSpPr>
        <p:grpSpPr>
          <a:xfrm>
            <a:off x="8136085" y="3870213"/>
            <a:ext cx="492056" cy="511234"/>
            <a:chOff x="-105878" y="1740168"/>
            <a:chExt cx="461666" cy="461665"/>
          </a:xfrm>
        </p:grpSpPr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1893E83D-35DD-4BF2-948F-196C72891672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32" name="群組 131">
              <a:extLst>
                <a:ext uri="{FF2B5EF4-FFF2-40B4-BE49-F238E27FC236}">
                  <a16:creationId xmlns:a16="http://schemas.microsoft.com/office/drawing/2014/main" id="{5256D93F-8ABA-410E-82A8-5956F6A3F159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33" name="直線接點 132">
                <a:extLst>
                  <a:ext uri="{FF2B5EF4-FFF2-40B4-BE49-F238E27FC236}">
                    <a16:creationId xmlns:a16="http://schemas.microsoft.com/office/drawing/2014/main" id="{FBE09387-6E5C-44B8-A3B8-DCAE490519DD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接點 133">
                <a:extLst>
                  <a:ext uri="{FF2B5EF4-FFF2-40B4-BE49-F238E27FC236}">
                    <a16:creationId xmlns:a16="http://schemas.microsoft.com/office/drawing/2014/main" id="{4063C960-8AD5-433C-8E80-85A500164DA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5" name="橢圓 134">
            <a:extLst>
              <a:ext uri="{FF2B5EF4-FFF2-40B4-BE49-F238E27FC236}">
                <a16:creationId xmlns:a16="http://schemas.microsoft.com/office/drawing/2014/main" id="{A8AFD71D-4AB3-4288-9848-1AD56C58F527}"/>
              </a:ext>
            </a:extLst>
          </p:cNvPr>
          <p:cNvSpPr/>
          <p:nvPr/>
        </p:nvSpPr>
        <p:spPr>
          <a:xfrm>
            <a:off x="6078679" y="3961739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17BD5EA0-67CC-4BDC-9CF7-8BBA0F349714}"/>
              </a:ext>
            </a:extLst>
          </p:cNvPr>
          <p:cNvCxnSpPr>
            <a:cxnSpLocks/>
            <a:endCxn id="135" idx="3"/>
          </p:cNvCxnSpPr>
          <p:nvPr/>
        </p:nvCxnSpPr>
        <p:spPr>
          <a:xfrm flipV="1">
            <a:off x="3852563" y="4215103"/>
            <a:ext cx="2269586" cy="14322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單箭頭接點 182">
            <a:extLst>
              <a:ext uri="{FF2B5EF4-FFF2-40B4-BE49-F238E27FC236}">
                <a16:creationId xmlns:a16="http://schemas.microsoft.com/office/drawing/2014/main" id="{0CDDEB72-D5F1-4890-A600-F6965E86F643}"/>
              </a:ext>
            </a:extLst>
          </p:cNvPr>
          <p:cNvCxnSpPr>
            <a:cxnSpLocks/>
          </p:cNvCxnSpPr>
          <p:nvPr/>
        </p:nvCxnSpPr>
        <p:spPr>
          <a:xfrm flipH="1" flipV="1">
            <a:off x="6246678" y="4286102"/>
            <a:ext cx="0" cy="1436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單箭頭接點 183">
            <a:extLst>
              <a:ext uri="{FF2B5EF4-FFF2-40B4-BE49-F238E27FC236}">
                <a16:creationId xmlns:a16="http://schemas.microsoft.com/office/drawing/2014/main" id="{C78794A8-E1CF-4ED2-B6A6-130D0649E5DC}"/>
              </a:ext>
            </a:extLst>
          </p:cNvPr>
          <p:cNvCxnSpPr>
            <a:cxnSpLocks/>
          </p:cNvCxnSpPr>
          <p:nvPr/>
        </p:nvCxnSpPr>
        <p:spPr>
          <a:xfrm flipV="1">
            <a:off x="6476849" y="4102720"/>
            <a:ext cx="165923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單箭頭接點 184">
            <a:extLst>
              <a:ext uri="{FF2B5EF4-FFF2-40B4-BE49-F238E27FC236}">
                <a16:creationId xmlns:a16="http://schemas.microsoft.com/office/drawing/2014/main" id="{15D0B98A-F7FA-41F7-A931-815C005CD6D5}"/>
              </a:ext>
            </a:extLst>
          </p:cNvPr>
          <p:cNvCxnSpPr>
            <a:cxnSpLocks/>
          </p:cNvCxnSpPr>
          <p:nvPr/>
        </p:nvCxnSpPr>
        <p:spPr>
          <a:xfrm flipV="1">
            <a:off x="8391426" y="4342963"/>
            <a:ext cx="0" cy="14389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單箭頭接點 185">
            <a:extLst>
              <a:ext uri="{FF2B5EF4-FFF2-40B4-BE49-F238E27FC236}">
                <a16:creationId xmlns:a16="http://schemas.microsoft.com/office/drawing/2014/main" id="{D6C7C918-3F32-4408-9257-BFD2D0ED0922}"/>
              </a:ext>
            </a:extLst>
          </p:cNvPr>
          <p:cNvCxnSpPr>
            <a:cxnSpLocks/>
            <a:stCxn id="131" idx="0"/>
          </p:cNvCxnSpPr>
          <p:nvPr/>
        </p:nvCxnSpPr>
        <p:spPr>
          <a:xfrm flipH="1" flipV="1">
            <a:off x="8364722" y="1741686"/>
            <a:ext cx="0" cy="2128526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單箭頭接點 186">
            <a:extLst>
              <a:ext uri="{FF2B5EF4-FFF2-40B4-BE49-F238E27FC236}">
                <a16:creationId xmlns:a16="http://schemas.microsoft.com/office/drawing/2014/main" id="{79E644FD-4767-4F94-B97E-F2DFBB6DC76A}"/>
              </a:ext>
            </a:extLst>
          </p:cNvPr>
          <p:cNvCxnSpPr>
            <a:cxnSpLocks/>
          </p:cNvCxnSpPr>
          <p:nvPr/>
        </p:nvCxnSpPr>
        <p:spPr>
          <a:xfrm>
            <a:off x="8326108" y="1702930"/>
            <a:ext cx="146972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文字方塊 187">
                <a:extLst>
                  <a:ext uri="{FF2B5EF4-FFF2-40B4-BE49-F238E27FC236}">
                    <a16:creationId xmlns:a16="http://schemas.microsoft.com/office/drawing/2014/main" id="{FBFA01C2-8FDB-4266-98B7-459F1F12FC17}"/>
                  </a:ext>
                </a:extLst>
              </p:cNvPr>
              <p:cNvSpPr txBox="1"/>
              <p:nvPr/>
            </p:nvSpPr>
            <p:spPr>
              <a:xfrm>
                <a:off x="3169673" y="10033635"/>
                <a:ext cx="2456506" cy="62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88" name="文字方塊 187">
                <a:extLst>
                  <a:ext uri="{FF2B5EF4-FFF2-40B4-BE49-F238E27FC236}">
                    <a16:creationId xmlns:a16="http://schemas.microsoft.com/office/drawing/2014/main" id="{FBFA01C2-8FDB-4266-98B7-459F1F12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673" y="10033635"/>
                <a:ext cx="2456506" cy="629018"/>
              </a:xfrm>
              <a:prstGeom prst="rect">
                <a:avLst/>
              </a:prstGeom>
              <a:blipFill>
                <a:blip r:embed="rId23"/>
                <a:stretch>
                  <a:fillRect l="-4103" r="-513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文字方塊 188">
                <a:extLst>
                  <a:ext uri="{FF2B5EF4-FFF2-40B4-BE49-F238E27FC236}">
                    <a16:creationId xmlns:a16="http://schemas.microsoft.com/office/drawing/2014/main" id="{7B86C1F2-E043-4760-8970-BDCBAC6F6109}"/>
                  </a:ext>
                </a:extLst>
              </p:cNvPr>
              <p:cNvSpPr txBox="1"/>
              <p:nvPr/>
            </p:nvSpPr>
            <p:spPr>
              <a:xfrm>
                <a:off x="3185686" y="1487434"/>
                <a:ext cx="3031791" cy="62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89" name="文字方塊 188">
                <a:extLst>
                  <a:ext uri="{FF2B5EF4-FFF2-40B4-BE49-F238E27FC236}">
                    <a16:creationId xmlns:a16="http://schemas.microsoft.com/office/drawing/2014/main" id="{7B86C1F2-E043-4760-8970-BDCBAC6F6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686" y="1487434"/>
                <a:ext cx="3031791" cy="629018"/>
              </a:xfrm>
              <a:prstGeom prst="rect">
                <a:avLst/>
              </a:prstGeom>
              <a:blipFill>
                <a:blip r:embed="rId24"/>
                <a:stretch>
                  <a:fillRect l="-3766" r="-837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文字方塊 189">
                <a:extLst>
                  <a:ext uri="{FF2B5EF4-FFF2-40B4-BE49-F238E27FC236}">
                    <a16:creationId xmlns:a16="http://schemas.microsoft.com/office/drawing/2014/main" id="{A44D8D39-FF37-4AC9-B0F7-2E3562CBA6EF}"/>
                  </a:ext>
                </a:extLst>
              </p:cNvPr>
              <p:cNvSpPr txBox="1"/>
              <p:nvPr/>
            </p:nvSpPr>
            <p:spPr>
              <a:xfrm>
                <a:off x="3169672" y="2292322"/>
                <a:ext cx="3031791" cy="62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90" name="文字方塊 189">
                <a:extLst>
                  <a:ext uri="{FF2B5EF4-FFF2-40B4-BE49-F238E27FC236}">
                    <a16:creationId xmlns:a16="http://schemas.microsoft.com/office/drawing/2014/main" id="{A44D8D39-FF37-4AC9-B0F7-2E3562CBA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672" y="2292322"/>
                <a:ext cx="3031791" cy="629018"/>
              </a:xfrm>
              <a:prstGeom prst="rect">
                <a:avLst/>
              </a:prstGeom>
              <a:blipFill>
                <a:blip r:embed="rId25"/>
                <a:stretch>
                  <a:fillRect l="-3333" r="-833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4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3" grpId="0"/>
      <p:bldP spid="64" grpId="0" animBg="1"/>
      <p:bldP spid="65" grpId="0"/>
      <p:bldP spid="84" grpId="0" animBg="1"/>
      <p:bldP spid="85" grpId="0"/>
      <p:bldP spid="86" grpId="0" animBg="1"/>
      <p:bldP spid="87" grpId="0"/>
      <p:bldP spid="92" grpId="0" animBg="1"/>
      <p:bldP spid="93" grpId="0"/>
      <p:bldP spid="94" grpId="0" animBg="1"/>
      <p:bldP spid="95" grpId="0"/>
      <p:bldP spid="142" grpId="0" animBg="1"/>
      <p:bldP spid="143" grpId="0" animBg="1"/>
      <p:bldP spid="144" grpId="0"/>
      <p:bldP spid="151" grpId="0"/>
      <p:bldP spid="157" grpId="0" animBg="1"/>
      <p:bldP spid="158" grpId="0"/>
      <p:bldP spid="159" grpId="0" animBg="1"/>
      <p:bldP spid="160" grpId="0"/>
      <p:bldP spid="165" grpId="0" animBg="1"/>
      <p:bldP spid="166" grpId="0"/>
      <p:bldP spid="167" grpId="0" animBg="1"/>
      <p:bldP spid="168" grpId="0"/>
      <p:bldP spid="172" grpId="0" animBg="1"/>
      <p:bldP spid="173" grpId="0"/>
      <p:bldP spid="174" grpId="0" animBg="1"/>
      <p:bldP spid="175" grpId="0"/>
      <p:bldP spid="120" grpId="0" animBg="1"/>
      <p:bldP spid="135" grpId="0" animBg="1"/>
      <p:bldP spid="189" grpId="0"/>
      <p:bldP spid="19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FEBAF7FA-9A52-43FE-A44E-924758A67A0E}"/>
              </a:ext>
            </a:extLst>
          </p:cNvPr>
          <p:cNvCxnSpPr>
            <a:cxnSpLocks/>
          </p:cNvCxnSpPr>
          <p:nvPr/>
        </p:nvCxnSpPr>
        <p:spPr>
          <a:xfrm flipV="1">
            <a:off x="6794232" y="7821082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BC1ADA4C-3EDE-4EF5-9E58-BE8A9FEEB2B5}"/>
              </a:ext>
            </a:extLst>
          </p:cNvPr>
          <p:cNvCxnSpPr>
            <a:cxnSpLocks/>
          </p:cNvCxnSpPr>
          <p:nvPr/>
        </p:nvCxnSpPr>
        <p:spPr>
          <a:xfrm flipV="1">
            <a:off x="8928401" y="7816248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1D62AE9B-0F12-48B0-98F3-131EC32264A4}"/>
              </a:ext>
            </a:extLst>
          </p:cNvPr>
          <p:cNvCxnSpPr>
            <a:cxnSpLocks/>
          </p:cNvCxnSpPr>
          <p:nvPr/>
        </p:nvCxnSpPr>
        <p:spPr>
          <a:xfrm>
            <a:off x="3902781" y="7833122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2F49220C-299E-486B-9728-F63BD0E8FDF9}"/>
              </a:ext>
            </a:extLst>
          </p:cNvPr>
          <p:cNvCxnSpPr>
            <a:cxnSpLocks/>
          </p:cNvCxnSpPr>
          <p:nvPr/>
        </p:nvCxnSpPr>
        <p:spPr>
          <a:xfrm flipV="1">
            <a:off x="4430464" y="7824565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DF0E9D5-BFB6-430B-B7A6-CC1ED6A3BED7}"/>
              </a:ext>
            </a:extLst>
          </p:cNvPr>
          <p:cNvCxnSpPr>
            <a:cxnSpLocks/>
          </p:cNvCxnSpPr>
          <p:nvPr/>
        </p:nvCxnSpPr>
        <p:spPr>
          <a:xfrm flipV="1">
            <a:off x="3866784" y="7399766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64B57A16-7180-4774-8BF8-E837319C8538}"/>
              </a:ext>
            </a:extLst>
          </p:cNvPr>
          <p:cNvCxnSpPr>
            <a:cxnSpLocks/>
          </p:cNvCxnSpPr>
          <p:nvPr/>
        </p:nvCxnSpPr>
        <p:spPr>
          <a:xfrm flipV="1">
            <a:off x="5020092" y="7376851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CE1823E-F48D-4201-963F-B856C0DEFBDF}"/>
              </a:ext>
            </a:extLst>
          </p:cNvPr>
          <p:cNvSpPr/>
          <p:nvPr/>
        </p:nvSpPr>
        <p:spPr>
          <a:xfrm>
            <a:off x="2949612" y="124239"/>
            <a:ext cx="7306744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Multi-head Self-attention</a:t>
            </a:r>
            <a:endParaRPr lang="zh-TW" altLang="en-US" sz="5277" b="1" i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CEA257-6C41-43FC-BE26-00A9F07663A6}"/>
              </a:ext>
            </a:extLst>
          </p:cNvPr>
          <p:cNvSpPr/>
          <p:nvPr/>
        </p:nvSpPr>
        <p:spPr>
          <a:xfrm>
            <a:off x="6399176" y="10033635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E285AF8-2060-448A-8624-6BBF6F1FF398}"/>
              </a:ext>
            </a:extLst>
          </p:cNvPr>
          <p:cNvSpPr/>
          <p:nvPr/>
        </p:nvSpPr>
        <p:spPr>
          <a:xfrm>
            <a:off x="6529831" y="8255662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/>
              <p:nvPr/>
            </p:nvSpPr>
            <p:spPr>
              <a:xfrm>
                <a:off x="6230549" y="8334517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49" y="8334517"/>
                <a:ext cx="1179353" cy="721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2452422-F25D-41BF-8A03-773978232C2A}"/>
              </a:ext>
            </a:extLst>
          </p:cNvPr>
          <p:cNvCxnSpPr>
            <a:cxnSpLocks/>
          </p:cNvCxnSpPr>
          <p:nvPr/>
        </p:nvCxnSpPr>
        <p:spPr>
          <a:xfrm flipV="1">
            <a:off x="6781460" y="9152671"/>
            <a:ext cx="0" cy="83917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0DCA3CC-418B-482F-970B-9A0F14D677FF}"/>
              </a:ext>
            </a:extLst>
          </p:cNvPr>
          <p:cNvCxnSpPr>
            <a:cxnSpLocks/>
          </p:cNvCxnSpPr>
          <p:nvPr/>
        </p:nvCxnSpPr>
        <p:spPr>
          <a:xfrm>
            <a:off x="4395821" y="9616897"/>
            <a:ext cx="4566218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06DF0724-10C6-492F-8CEB-3C5C2EB8199C}"/>
              </a:ext>
            </a:extLst>
          </p:cNvPr>
          <p:cNvGrpSpPr/>
          <p:nvPr/>
        </p:nvGrpSpPr>
        <p:grpSpPr>
          <a:xfrm>
            <a:off x="8372364" y="8255663"/>
            <a:ext cx="1179353" cy="1341408"/>
            <a:chOff x="3154887" y="3748362"/>
            <a:chExt cx="715161" cy="81343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84D2D8C-7825-4094-B321-8D1F46277830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374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8D0FAA61-11F8-4343-9FAC-AA292A7C7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/>
              <p:nvPr/>
            </p:nvSpPr>
            <p:spPr>
              <a:xfrm>
                <a:off x="6246679" y="10146439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79" y="10146439"/>
                <a:ext cx="1179353" cy="721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群組 41">
            <a:extLst>
              <a:ext uri="{FF2B5EF4-FFF2-40B4-BE49-F238E27FC236}">
                <a16:creationId xmlns:a16="http://schemas.microsoft.com/office/drawing/2014/main" id="{D7E1C23A-1289-43B5-8C12-9C14808752E0}"/>
              </a:ext>
            </a:extLst>
          </p:cNvPr>
          <p:cNvGrpSpPr/>
          <p:nvPr/>
        </p:nvGrpSpPr>
        <p:grpSpPr>
          <a:xfrm>
            <a:off x="3883198" y="8255663"/>
            <a:ext cx="1179353" cy="1341408"/>
            <a:chOff x="1299972" y="3748362"/>
            <a:chExt cx="715161" cy="813431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3B9ACEB8-D3E3-4435-A9DC-290C63A78BFB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51E5C2E0-E1A6-4A3D-82A8-5ADA26D6A31B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968" dirty="0"/>
              </a:p>
            </p:txBody>
          </p:sp>
          <p:cxnSp>
            <p:nvCxnSpPr>
              <p:cNvPr id="19" name="直線單箭頭接點 18">
                <a:extLst>
                  <a:ext uri="{FF2B5EF4-FFF2-40B4-BE49-F238E27FC236}">
                    <a16:creationId xmlns:a16="http://schemas.microsoft.com/office/drawing/2014/main" id="{4CFB0120-F33F-48CB-A22B-16B52C4209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37428"/>
                </a:xfrm>
                <a:prstGeom prst="rect">
                  <a:avLst/>
                </a:prstGeom>
                <a:blipFill>
                  <a:blip r:embed="rId5"/>
                  <a:stretch>
                    <a:fillRect b="-120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8047BE0-D0E9-4803-A070-A7783EA9F01F}"/>
              </a:ext>
            </a:extLst>
          </p:cNvPr>
          <p:cNvSpPr txBox="1"/>
          <p:nvPr/>
        </p:nvSpPr>
        <p:spPr>
          <a:xfrm>
            <a:off x="11185933" y="174992"/>
            <a:ext cx="5777071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17" dirty="0"/>
              <a:t>(2 heads as example)</a:t>
            </a:r>
            <a:endParaRPr lang="zh-TW" altLang="en-US" sz="4617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221CF90-0A7D-4C0E-A2CC-15ED7B86ED19}"/>
              </a:ext>
            </a:extLst>
          </p:cNvPr>
          <p:cNvSpPr/>
          <p:nvPr/>
        </p:nvSpPr>
        <p:spPr>
          <a:xfrm>
            <a:off x="3629317" y="6447030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/>
              <p:nvPr/>
            </p:nvSpPr>
            <p:spPr>
              <a:xfrm>
                <a:off x="4645316" y="5680906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316" y="5680906"/>
                <a:ext cx="1179353" cy="721351"/>
              </a:xfrm>
              <a:prstGeom prst="rect">
                <a:avLst/>
              </a:prstGeom>
              <a:blipFill>
                <a:blip r:embed="rId6"/>
                <a:stretch>
                  <a:fillRect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矩形 63">
            <a:extLst>
              <a:ext uri="{FF2B5EF4-FFF2-40B4-BE49-F238E27FC236}">
                <a16:creationId xmlns:a16="http://schemas.microsoft.com/office/drawing/2014/main" id="{55E8DCFD-87AC-4F39-838D-EAF48E1AA2C6}"/>
              </a:ext>
            </a:extLst>
          </p:cNvPr>
          <p:cNvSpPr/>
          <p:nvPr/>
        </p:nvSpPr>
        <p:spPr>
          <a:xfrm>
            <a:off x="4816313" y="6421651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/>
              <p:nvPr/>
            </p:nvSpPr>
            <p:spPr>
              <a:xfrm>
                <a:off x="3426555" y="5664447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555" y="5664447"/>
                <a:ext cx="1179353" cy="721351"/>
              </a:xfrm>
              <a:prstGeom prst="rect">
                <a:avLst/>
              </a:prstGeom>
              <a:blipFill>
                <a:blip r:embed="rId7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370B5727-0DE9-417A-808A-F9623AEECD30}"/>
              </a:ext>
            </a:extLst>
          </p:cNvPr>
          <p:cNvCxnSpPr>
            <a:cxnSpLocks/>
          </p:cNvCxnSpPr>
          <p:nvPr/>
        </p:nvCxnSpPr>
        <p:spPr>
          <a:xfrm>
            <a:off x="6266549" y="7829639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237FA8A2-F1D5-42CD-B9AF-4A324B1D141B}"/>
              </a:ext>
            </a:extLst>
          </p:cNvPr>
          <p:cNvCxnSpPr>
            <a:cxnSpLocks/>
          </p:cNvCxnSpPr>
          <p:nvPr/>
        </p:nvCxnSpPr>
        <p:spPr>
          <a:xfrm flipV="1">
            <a:off x="6230552" y="7396283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554DB6FE-A524-4174-B121-6791CCB6A187}"/>
              </a:ext>
            </a:extLst>
          </p:cNvPr>
          <p:cNvCxnSpPr>
            <a:cxnSpLocks/>
          </p:cNvCxnSpPr>
          <p:nvPr/>
        </p:nvCxnSpPr>
        <p:spPr>
          <a:xfrm flipV="1">
            <a:off x="7383860" y="7373368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>
            <a:extLst>
              <a:ext uri="{FF2B5EF4-FFF2-40B4-BE49-F238E27FC236}">
                <a16:creationId xmlns:a16="http://schemas.microsoft.com/office/drawing/2014/main" id="{E8AC16EE-707D-4413-85C3-7E75144290EF}"/>
              </a:ext>
            </a:extLst>
          </p:cNvPr>
          <p:cNvSpPr/>
          <p:nvPr/>
        </p:nvSpPr>
        <p:spPr>
          <a:xfrm>
            <a:off x="5993085" y="6443548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/>
              <p:nvPr/>
            </p:nvSpPr>
            <p:spPr>
              <a:xfrm>
                <a:off x="7009084" y="5677423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9084" y="5677423"/>
                <a:ext cx="1179353" cy="721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矩形 85">
            <a:extLst>
              <a:ext uri="{FF2B5EF4-FFF2-40B4-BE49-F238E27FC236}">
                <a16:creationId xmlns:a16="http://schemas.microsoft.com/office/drawing/2014/main" id="{A283BE6A-E96F-404C-B925-4A5CF53515E9}"/>
              </a:ext>
            </a:extLst>
          </p:cNvPr>
          <p:cNvSpPr/>
          <p:nvPr/>
        </p:nvSpPr>
        <p:spPr>
          <a:xfrm>
            <a:off x="7180080" y="6418168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/>
              <p:nvPr/>
            </p:nvSpPr>
            <p:spPr>
              <a:xfrm>
                <a:off x="5825412" y="5663099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412" y="5663099"/>
                <a:ext cx="1179353" cy="7213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99FA4966-947C-4D89-8863-E3158BD623B4}"/>
              </a:ext>
            </a:extLst>
          </p:cNvPr>
          <p:cNvCxnSpPr>
            <a:cxnSpLocks/>
          </p:cNvCxnSpPr>
          <p:nvPr/>
        </p:nvCxnSpPr>
        <p:spPr>
          <a:xfrm>
            <a:off x="8400718" y="7824805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0D8C94F5-7013-4A18-A148-966A3554B83D}"/>
              </a:ext>
            </a:extLst>
          </p:cNvPr>
          <p:cNvCxnSpPr>
            <a:cxnSpLocks/>
          </p:cNvCxnSpPr>
          <p:nvPr/>
        </p:nvCxnSpPr>
        <p:spPr>
          <a:xfrm flipV="1">
            <a:off x="8364721" y="7391450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B8EBC7C4-AE97-4A58-9D77-A5533426A057}"/>
              </a:ext>
            </a:extLst>
          </p:cNvPr>
          <p:cNvCxnSpPr>
            <a:cxnSpLocks/>
          </p:cNvCxnSpPr>
          <p:nvPr/>
        </p:nvCxnSpPr>
        <p:spPr>
          <a:xfrm flipV="1">
            <a:off x="9518029" y="7368534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99928ECE-5F92-4944-8DEC-961DAF7A6383}"/>
              </a:ext>
            </a:extLst>
          </p:cNvPr>
          <p:cNvSpPr/>
          <p:nvPr/>
        </p:nvSpPr>
        <p:spPr>
          <a:xfrm>
            <a:off x="8127254" y="6438714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/>
              <p:nvPr/>
            </p:nvSpPr>
            <p:spPr>
              <a:xfrm>
                <a:off x="9143253" y="5672590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253" y="5672590"/>
                <a:ext cx="1179353" cy="7213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矩形 93">
            <a:extLst>
              <a:ext uri="{FF2B5EF4-FFF2-40B4-BE49-F238E27FC236}">
                <a16:creationId xmlns:a16="http://schemas.microsoft.com/office/drawing/2014/main" id="{707C68F1-12A8-468A-9EE4-D4AACADC6FA7}"/>
              </a:ext>
            </a:extLst>
          </p:cNvPr>
          <p:cNvSpPr/>
          <p:nvPr/>
        </p:nvSpPr>
        <p:spPr>
          <a:xfrm>
            <a:off x="9314249" y="6413335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/>
              <p:nvPr/>
            </p:nvSpPr>
            <p:spPr>
              <a:xfrm>
                <a:off x="8049397" y="5654534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397" y="5654534"/>
                <a:ext cx="1179353" cy="7213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BCD0C340-0787-45EC-9B0A-AE706691A384}"/>
              </a:ext>
            </a:extLst>
          </p:cNvPr>
          <p:cNvCxnSpPr>
            <a:cxnSpLocks/>
          </p:cNvCxnSpPr>
          <p:nvPr/>
        </p:nvCxnSpPr>
        <p:spPr>
          <a:xfrm flipV="1">
            <a:off x="13917166" y="7769599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F24611BE-7DBD-424E-933F-D5B988827534}"/>
              </a:ext>
            </a:extLst>
          </p:cNvPr>
          <p:cNvCxnSpPr>
            <a:cxnSpLocks/>
          </p:cNvCxnSpPr>
          <p:nvPr/>
        </p:nvCxnSpPr>
        <p:spPr>
          <a:xfrm flipV="1">
            <a:off x="16051335" y="7764766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單箭頭接點 137">
            <a:extLst>
              <a:ext uri="{FF2B5EF4-FFF2-40B4-BE49-F238E27FC236}">
                <a16:creationId xmlns:a16="http://schemas.microsoft.com/office/drawing/2014/main" id="{66B849B5-65EB-4729-9BA0-9E8295B706E2}"/>
              </a:ext>
            </a:extLst>
          </p:cNvPr>
          <p:cNvCxnSpPr>
            <a:cxnSpLocks/>
          </p:cNvCxnSpPr>
          <p:nvPr/>
        </p:nvCxnSpPr>
        <p:spPr>
          <a:xfrm>
            <a:off x="11025715" y="7781639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單箭頭接點 138">
            <a:extLst>
              <a:ext uri="{FF2B5EF4-FFF2-40B4-BE49-F238E27FC236}">
                <a16:creationId xmlns:a16="http://schemas.microsoft.com/office/drawing/2014/main" id="{A32D30F5-9C59-406C-AE2F-DE24A3834CEA}"/>
              </a:ext>
            </a:extLst>
          </p:cNvPr>
          <p:cNvCxnSpPr>
            <a:cxnSpLocks/>
          </p:cNvCxnSpPr>
          <p:nvPr/>
        </p:nvCxnSpPr>
        <p:spPr>
          <a:xfrm flipV="1">
            <a:off x="11553398" y="7773082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8636021D-BDCD-49E8-B26B-01EDEC5BE58C}"/>
              </a:ext>
            </a:extLst>
          </p:cNvPr>
          <p:cNvCxnSpPr>
            <a:cxnSpLocks/>
          </p:cNvCxnSpPr>
          <p:nvPr/>
        </p:nvCxnSpPr>
        <p:spPr>
          <a:xfrm flipV="1">
            <a:off x="10989718" y="7348284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單箭頭接點 140">
            <a:extLst>
              <a:ext uri="{FF2B5EF4-FFF2-40B4-BE49-F238E27FC236}">
                <a16:creationId xmlns:a16="http://schemas.microsoft.com/office/drawing/2014/main" id="{58BC020D-9550-4987-8E6C-B6C9A14C0DCA}"/>
              </a:ext>
            </a:extLst>
          </p:cNvPr>
          <p:cNvCxnSpPr>
            <a:cxnSpLocks/>
          </p:cNvCxnSpPr>
          <p:nvPr/>
        </p:nvCxnSpPr>
        <p:spPr>
          <a:xfrm flipV="1">
            <a:off x="12143026" y="7325368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 141">
            <a:extLst>
              <a:ext uri="{FF2B5EF4-FFF2-40B4-BE49-F238E27FC236}">
                <a16:creationId xmlns:a16="http://schemas.microsoft.com/office/drawing/2014/main" id="{624EE3C0-1EE9-49DD-AB30-B6C84B10A870}"/>
              </a:ext>
            </a:extLst>
          </p:cNvPr>
          <p:cNvSpPr/>
          <p:nvPr/>
        </p:nvSpPr>
        <p:spPr>
          <a:xfrm>
            <a:off x="13522111" y="9982153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BFD409F-0FB1-4969-B1DD-C786A43EF7EC}"/>
              </a:ext>
            </a:extLst>
          </p:cNvPr>
          <p:cNvSpPr/>
          <p:nvPr/>
        </p:nvSpPr>
        <p:spPr>
          <a:xfrm>
            <a:off x="13652765" y="8204180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/>
              <p:nvPr/>
            </p:nvSpPr>
            <p:spPr>
              <a:xfrm>
                <a:off x="13353484" y="8283035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3484" y="8283035"/>
                <a:ext cx="1179353" cy="72135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直線單箭頭接點 144">
            <a:extLst>
              <a:ext uri="{FF2B5EF4-FFF2-40B4-BE49-F238E27FC236}">
                <a16:creationId xmlns:a16="http://schemas.microsoft.com/office/drawing/2014/main" id="{A8AFCAAF-10B3-4B78-9D58-560632F4C7E1}"/>
              </a:ext>
            </a:extLst>
          </p:cNvPr>
          <p:cNvCxnSpPr>
            <a:cxnSpLocks/>
          </p:cNvCxnSpPr>
          <p:nvPr/>
        </p:nvCxnSpPr>
        <p:spPr>
          <a:xfrm flipV="1">
            <a:off x="13904394" y="9101189"/>
            <a:ext cx="0" cy="83917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AFC4CAD1-3CC4-4B14-BB30-F9DDD953646F}"/>
              </a:ext>
            </a:extLst>
          </p:cNvPr>
          <p:cNvCxnSpPr>
            <a:cxnSpLocks/>
          </p:cNvCxnSpPr>
          <p:nvPr/>
        </p:nvCxnSpPr>
        <p:spPr>
          <a:xfrm>
            <a:off x="11518756" y="9565415"/>
            <a:ext cx="4566218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8323770B-696E-42E2-ACD3-663DBB3F91C6}"/>
              </a:ext>
            </a:extLst>
          </p:cNvPr>
          <p:cNvGrpSpPr/>
          <p:nvPr/>
        </p:nvGrpSpPr>
        <p:grpSpPr>
          <a:xfrm>
            <a:off x="15495298" y="8204181"/>
            <a:ext cx="1179353" cy="1341408"/>
            <a:chOff x="3154887" y="3748362"/>
            <a:chExt cx="715161" cy="813431"/>
          </a:xfrm>
        </p:grpSpPr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9B36872D-A4A6-45F8-8A67-C6C52DF3A85E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3742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直線單箭頭接點 149">
              <a:extLst>
                <a:ext uri="{FF2B5EF4-FFF2-40B4-BE49-F238E27FC236}">
                  <a16:creationId xmlns:a16="http://schemas.microsoft.com/office/drawing/2014/main" id="{22B55BC7-1769-4A89-97BC-FF8D23C60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/>
              <p:nvPr/>
            </p:nvSpPr>
            <p:spPr>
              <a:xfrm>
                <a:off x="13369614" y="10094956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614" y="10094956"/>
                <a:ext cx="1179353" cy="72135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2" name="群組 151">
            <a:extLst>
              <a:ext uri="{FF2B5EF4-FFF2-40B4-BE49-F238E27FC236}">
                <a16:creationId xmlns:a16="http://schemas.microsoft.com/office/drawing/2014/main" id="{1F5C46DB-D09F-4D1A-B9CA-3BF24D986FA3}"/>
              </a:ext>
            </a:extLst>
          </p:cNvPr>
          <p:cNvGrpSpPr/>
          <p:nvPr/>
        </p:nvGrpSpPr>
        <p:grpSpPr>
          <a:xfrm>
            <a:off x="11006133" y="8204181"/>
            <a:ext cx="1179353" cy="1341408"/>
            <a:chOff x="1299972" y="3748362"/>
            <a:chExt cx="715161" cy="813431"/>
          </a:xfrm>
        </p:grpSpPr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AE8154E4-D37E-4827-BE33-1ADFCE55FA94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A7FC94DC-4C30-4E55-B3BB-38B4D7421A06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968" dirty="0"/>
              </a:p>
            </p:txBody>
          </p:sp>
          <p:cxnSp>
            <p:nvCxnSpPr>
              <p:cNvPr id="156" name="直線單箭頭接點 155">
                <a:extLst>
                  <a:ext uri="{FF2B5EF4-FFF2-40B4-BE49-F238E27FC236}">
                    <a16:creationId xmlns:a16="http://schemas.microsoft.com/office/drawing/2014/main" id="{CFD41D93-EBE4-44E2-9AD0-D7EB7A6A9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37428"/>
                </a:xfrm>
                <a:prstGeom prst="rect">
                  <a:avLst/>
                </a:prstGeom>
                <a:blipFill>
                  <a:blip r:embed="rId15"/>
                  <a:stretch>
                    <a:fillRect b="-140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7" name="矩形 156">
            <a:extLst>
              <a:ext uri="{FF2B5EF4-FFF2-40B4-BE49-F238E27FC236}">
                <a16:creationId xmlns:a16="http://schemas.microsoft.com/office/drawing/2014/main" id="{1BC277D8-1DB5-41E0-AADD-C26534F108A3}"/>
              </a:ext>
            </a:extLst>
          </p:cNvPr>
          <p:cNvSpPr/>
          <p:nvPr/>
        </p:nvSpPr>
        <p:spPr>
          <a:xfrm>
            <a:off x="10752252" y="6395548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/>
              <p:nvPr/>
            </p:nvSpPr>
            <p:spPr>
              <a:xfrm>
                <a:off x="11768251" y="5629424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8251" y="5629424"/>
                <a:ext cx="1179353" cy="721351"/>
              </a:xfrm>
              <a:prstGeom prst="rect">
                <a:avLst/>
              </a:prstGeom>
              <a:blipFill>
                <a:blip r:embed="rId16"/>
                <a:stretch>
                  <a:fillRect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矩形 158">
            <a:extLst>
              <a:ext uri="{FF2B5EF4-FFF2-40B4-BE49-F238E27FC236}">
                <a16:creationId xmlns:a16="http://schemas.microsoft.com/office/drawing/2014/main" id="{D894C578-DF7D-407A-9534-3E9D345E3EAC}"/>
              </a:ext>
            </a:extLst>
          </p:cNvPr>
          <p:cNvSpPr/>
          <p:nvPr/>
        </p:nvSpPr>
        <p:spPr>
          <a:xfrm>
            <a:off x="11939247" y="6370169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/>
              <p:nvPr/>
            </p:nvSpPr>
            <p:spPr>
              <a:xfrm>
                <a:off x="10549489" y="5612964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9489" y="5612964"/>
                <a:ext cx="1179353" cy="721351"/>
              </a:xfrm>
              <a:prstGeom prst="rect">
                <a:avLst/>
              </a:prstGeom>
              <a:blipFill>
                <a:blip r:embed="rId17"/>
                <a:stretch>
                  <a:fillRect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E39BDB91-DBF6-4144-86B6-4D1801C28215}"/>
              </a:ext>
            </a:extLst>
          </p:cNvPr>
          <p:cNvCxnSpPr>
            <a:cxnSpLocks/>
          </p:cNvCxnSpPr>
          <p:nvPr/>
        </p:nvCxnSpPr>
        <p:spPr>
          <a:xfrm>
            <a:off x="13389483" y="7778156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5247A413-CB58-4A93-BF6C-C8077A5E86C4}"/>
              </a:ext>
            </a:extLst>
          </p:cNvPr>
          <p:cNvCxnSpPr>
            <a:cxnSpLocks/>
          </p:cNvCxnSpPr>
          <p:nvPr/>
        </p:nvCxnSpPr>
        <p:spPr>
          <a:xfrm flipV="1">
            <a:off x="13353486" y="7344801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A5A08BF7-F061-4887-8ABA-D5BE774D695B}"/>
              </a:ext>
            </a:extLst>
          </p:cNvPr>
          <p:cNvCxnSpPr>
            <a:cxnSpLocks/>
          </p:cNvCxnSpPr>
          <p:nvPr/>
        </p:nvCxnSpPr>
        <p:spPr>
          <a:xfrm flipV="1">
            <a:off x="14506794" y="7321885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 164">
            <a:extLst>
              <a:ext uri="{FF2B5EF4-FFF2-40B4-BE49-F238E27FC236}">
                <a16:creationId xmlns:a16="http://schemas.microsoft.com/office/drawing/2014/main" id="{D0427B6D-3431-4783-B2E1-72D686D626F9}"/>
              </a:ext>
            </a:extLst>
          </p:cNvPr>
          <p:cNvSpPr/>
          <p:nvPr/>
        </p:nvSpPr>
        <p:spPr>
          <a:xfrm>
            <a:off x="13116020" y="6392065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/>
              <p:nvPr/>
            </p:nvSpPr>
            <p:spPr>
              <a:xfrm>
                <a:off x="14132019" y="5625941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019" y="5625941"/>
                <a:ext cx="1179353" cy="7213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矩形 166">
            <a:extLst>
              <a:ext uri="{FF2B5EF4-FFF2-40B4-BE49-F238E27FC236}">
                <a16:creationId xmlns:a16="http://schemas.microsoft.com/office/drawing/2014/main" id="{BCF914FA-1ED9-4BA6-90A3-519A5E75006E}"/>
              </a:ext>
            </a:extLst>
          </p:cNvPr>
          <p:cNvSpPr/>
          <p:nvPr/>
        </p:nvSpPr>
        <p:spPr>
          <a:xfrm>
            <a:off x="14303015" y="6366686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/>
              <p:nvPr/>
            </p:nvSpPr>
            <p:spPr>
              <a:xfrm>
                <a:off x="12948346" y="5611617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8346" y="5611617"/>
                <a:ext cx="1179353" cy="72135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18125834-BB27-4104-8BE8-742A89940A8B}"/>
              </a:ext>
            </a:extLst>
          </p:cNvPr>
          <p:cNvCxnSpPr>
            <a:cxnSpLocks/>
          </p:cNvCxnSpPr>
          <p:nvPr/>
        </p:nvCxnSpPr>
        <p:spPr>
          <a:xfrm>
            <a:off x="15523652" y="7773323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>
            <a:extLst>
              <a:ext uri="{FF2B5EF4-FFF2-40B4-BE49-F238E27FC236}">
                <a16:creationId xmlns:a16="http://schemas.microsoft.com/office/drawing/2014/main" id="{D73B6641-4B45-4FFA-AFEF-9B63389BEF6E}"/>
              </a:ext>
            </a:extLst>
          </p:cNvPr>
          <p:cNvCxnSpPr>
            <a:cxnSpLocks/>
          </p:cNvCxnSpPr>
          <p:nvPr/>
        </p:nvCxnSpPr>
        <p:spPr>
          <a:xfrm flipV="1">
            <a:off x="15487655" y="7339968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>
            <a:extLst>
              <a:ext uri="{FF2B5EF4-FFF2-40B4-BE49-F238E27FC236}">
                <a16:creationId xmlns:a16="http://schemas.microsoft.com/office/drawing/2014/main" id="{EC4A417B-89C4-4BB8-9006-F7BE8FB29823}"/>
              </a:ext>
            </a:extLst>
          </p:cNvPr>
          <p:cNvCxnSpPr>
            <a:cxnSpLocks/>
          </p:cNvCxnSpPr>
          <p:nvPr/>
        </p:nvCxnSpPr>
        <p:spPr>
          <a:xfrm flipV="1">
            <a:off x="16640963" y="7317052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 171">
            <a:extLst>
              <a:ext uri="{FF2B5EF4-FFF2-40B4-BE49-F238E27FC236}">
                <a16:creationId xmlns:a16="http://schemas.microsoft.com/office/drawing/2014/main" id="{AA0D07F5-F17A-4A33-8A87-6F438F59BAB2}"/>
              </a:ext>
            </a:extLst>
          </p:cNvPr>
          <p:cNvSpPr/>
          <p:nvPr/>
        </p:nvSpPr>
        <p:spPr>
          <a:xfrm>
            <a:off x="15250189" y="6387232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/>
              <p:nvPr/>
            </p:nvSpPr>
            <p:spPr>
              <a:xfrm>
                <a:off x="16266188" y="5621107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6188" y="5621107"/>
                <a:ext cx="1179353" cy="7213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66E2A0A3-9E7B-4E0C-B05F-DCFFCD7CBA43}"/>
              </a:ext>
            </a:extLst>
          </p:cNvPr>
          <p:cNvSpPr/>
          <p:nvPr/>
        </p:nvSpPr>
        <p:spPr>
          <a:xfrm>
            <a:off x="16437184" y="6361852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/>
              <p:nvPr/>
            </p:nvSpPr>
            <p:spPr>
              <a:xfrm>
                <a:off x="15172332" y="5603052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2332" y="5603052"/>
                <a:ext cx="1179353" cy="72135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C80A486D-33A7-447C-BDDE-5A21BDDFECB6}"/>
              </a:ext>
            </a:extLst>
          </p:cNvPr>
          <p:cNvGrpSpPr/>
          <p:nvPr/>
        </p:nvGrpSpPr>
        <p:grpSpPr>
          <a:xfrm>
            <a:off x="9685887" y="1246774"/>
            <a:ext cx="1179353" cy="999031"/>
            <a:chOff x="635402" y="1337615"/>
            <a:chExt cx="715161" cy="605813"/>
          </a:xfrm>
        </p:grpSpPr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46973DD6-6DCC-40CC-91A0-61F94845BE0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,1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6" name="直線單箭頭接點 95">
            <a:extLst>
              <a:ext uri="{FF2B5EF4-FFF2-40B4-BE49-F238E27FC236}">
                <a16:creationId xmlns:a16="http://schemas.microsoft.com/office/drawing/2014/main" id="{B84EF51E-785D-447E-9D58-92C9B25BA859}"/>
              </a:ext>
            </a:extLst>
          </p:cNvPr>
          <p:cNvCxnSpPr>
            <a:cxnSpLocks/>
            <a:endCxn id="99" idx="2"/>
          </p:cNvCxnSpPr>
          <p:nvPr/>
        </p:nvCxnSpPr>
        <p:spPr>
          <a:xfrm flipV="1">
            <a:off x="5053779" y="4096615"/>
            <a:ext cx="9346770" cy="16064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單箭頭接點 97">
            <a:extLst>
              <a:ext uri="{FF2B5EF4-FFF2-40B4-BE49-F238E27FC236}">
                <a16:creationId xmlns:a16="http://schemas.microsoft.com/office/drawing/2014/main" id="{0A5B9176-4CD5-4D36-A198-A357C4E766C1}"/>
              </a:ext>
            </a:extLst>
          </p:cNvPr>
          <p:cNvCxnSpPr>
            <a:cxnSpLocks/>
          </p:cNvCxnSpPr>
          <p:nvPr/>
        </p:nvCxnSpPr>
        <p:spPr>
          <a:xfrm flipV="1">
            <a:off x="14721660" y="4108363"/>
            <a:ext cx="165923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橢圓 98">
            <a:extLst>
              <a:ext uri="{FF2B5EF4-FFF2-40B4-BE49-F238E27FC236}">
                <a16:creationId xmlns:a16="http://schemas.microsoft.com/office/drawing/2014/main" id="{F8FFDDD2-8D56-4BF5-93C5-8F9CEA3720B3}"/>
              </a:ext>
            </a:extLst>
          </p:cNvPr>
          <p:cNvSpPr/>
          <p:nvPr/>
        </p:nvSpPr>
        <p:spPr>
          <a:xfrm>
            <a:off x="14400550" y="3948198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5930367C-EC7D-4770-B419-ABEF5B6D3096}"/>
              </a:ext>
            </a:extLst>
          </p:cNvPr>
          <p:cNvCxnSpPr>
            <a:cxnSpLocks/>
          </p:cNvCxnSpPr>
          <p:nvPr/>
        </p:nvCxnSpPr>
        <p:spPr>
          <a:xfrm flipV="1">
            <a:off x="14554695" y="4245031"/>
            <a:ext cx="0" cy="14841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7188C8DB-AA8B-49D9-95C5-68CD0CECAA7F}"/>
              </a:ext>
            </a:extLst>
          </p:cNvPr>
          <p:cNvGrpSpPr/>
          <p:nvPr/>
        </p:nvGrpSpPr>
        <p:grpSpPr>
          <a:xfrm>
            <a:off x="16420062" y="3858808"/>
            <a:ext cx="492056" cy="511234"/>
            <a:chOff x="-105878" y="1740168"/>
            <a:chExt cx="461666" cy="461665"/>
          </a:xfrm>
        </p:grpSpPr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A517E6BA-2450-42B2-A6E0-4E2913B2118C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15" name="群組 114">
              <a:extLst>
                <a:ext uri="{FF2B5EF4-FFF2-40B4-BE49-F238E27FC236}">
                  <a16:creationId xmlns:a16="http://schemas.microsoft.com/office/drawing/2014/main" id="{9CA1BEAD-99C8-4944-89E6-EBD26976FC31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16" name="直線接點 115">
                <a:extLst>
                  <a:ext uri="{FF2B5EF4-FFF2-40B4-BE49-F238E27FC236}">
                    <a16:creationId xmlns:a16="http://schemas.microsoft.com/office/drawing/2014/main" id="{0816AA98-ADF5-449E-968B-CC18EB98A696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6">
                <a:extLst>
                  <a:ext uri="{FF2B5EF4-FFF2-40B4-BE49-F238E27FC236}">
                    <a16:creationId xmlns:a16="http://schemas.microsoft.com/office/drawing/2014/main" id="{DA916ABB-36C5-4D83-8A62-661C1281E0A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DDB94854-EA5E-4CBA-93DE-1752F7B0CD51}"/>
              </a:ext>
            </a:extLst>
          </p:cNvPr>
          <p:cNvGrpSpPr/>
          <p:nvPr/>
        </p:nvGrpSpPr>
        <p:grpSpPr>
          <a:xfrm>
            <a:off x="9685886" y="2344998"/>
            <a:ext cx="1179353" cy="999031"/>
            <a:chOff x="635402" y="1337615"/>
            <a:chExt cx="715161" cy="605813"/>
          </a:xfrm>
        </p:grpSpPr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7878276E-BCBE-40E7-A80A-1B1DCC1FDE4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249E86AA-C6CD-4D66-8DE7-F654F26234E8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249E86AA-C6CD-4D66-8DE7-F654F2623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98807C0F-9002-41D4-B36F-7A7E29961CD1}"/>
              </a:ext>
            </a:extLst>
          </p:cNvPr>
          <p:cNvCxnSpPr>
            <a:cxnSpLocks/>
          </p:cNvCxnSpPr>
          <p:nvPr/>
        </p:nvCxnSpPr>
        <p:spPr>
          <a:xfrm flipV="1">
            <a:off x="16683780" y="4370041"/>
            <a:ext cx="0" cy="14389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8">
            <a:extLst>
              <a:ext uri="{FF2B5EF4-FFF2-40B4-BE49-F238E27FC236}">
                <a16:creationId xmlns:a16="http://schemas.microsoft.com/office/drawing/2014/main" id="{04BF7C7C-7B19-4513-8CA1-4AFBE66A7D43}"/>
              </a:ext>
            </a:extLst>
          </p:cNvPr>
          <p:cNvCxnSpPr>
            <a:cxnSpLocks/>
          </p:cNvCxnSpPr>
          <p:nvPr/>
        </p:nvCxnSpPr>
        <p:spPr>
          <a:xfrm flipH="1" flipV="1">
            <a:off x="16666089" y="2866628"/>
            <a:ext cx="0" cy="917368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CE831CA5-AAEF-4505-9E47-26E1DC75F040}"/>
              </a:ext>
            </a:extLst>
          </p:cNvPr>
          <p:cNvCxnSpPr>
            <a:cxnSpLocks/>
          </p:cNvCxnSpPr>
          <p:nvPr/>
        </p:nvCxnSpPr>
        <p:spPr>
          <a:xfrm flipH="1" flipV="1">
            <a:off x="10679520" y="2844511"/>
            <a:ext cx="598656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群組 120">
            <a:extLst>
              <a:ext uri="{FF2B5EF4-FFF2-40B4-BE49-F238E27FC236}">
                <a16:creationId xmlns:a16="http://schemas.microsoft.com/office/drawing/2014/main" id="{81FA5E1B-A2C3-4F0A-B5C6-8B2418D1C52A}"/>
              </a:ext>
            </a:extLst>
          </p:cNvPr>
          <p:cNvGrpSpPr/>
          <p:nvPr/>
        </p:nvGrpSpPr>
        <p:grpSpPr>
          <a:xfrm>
            <a:off x="9305688" y="3852746"/>
            <a:ext cx="492056" cy="511234"/>
            <a:chOff x="-105878" y="1740168"/>
            <a:chExt cx="461666" cy="461665"/>
          </a:xfrm>
        </p:grpSpPr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568F52B1-96C8-4C34-913E-25417A457580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grpSp>
          <p:nvGrpSpPr>
            <p:cNvPr id="123" name="群組 122">
              <a:extLst>
                <a:ext uri="{FF2B5EF4-FFF2-40B4-BE49-F238E27FC236}">
                  <a16:creationId xmlns:a16="http://schemas.microsoft.com/office/drawing/2014/main" id="{9B848EC9-3D83-4D3E-A782-0AB2B1FB5507}"/>
                </a:ext>
              </a:extLst>
            </p:cNvPr>
            <p:cNvGrpSpPr/>
            <p:nvPr/>
          </p:nvGrpSpPr>
          <p:grpSpPr>
            <a:xfrm rot="21265833">
              <a:off x="-30571" y="1828628"/>
              <a:ext cx="317144" cy="302092"/>
              <a:chOff x="-43095" y="1828685"/>
              <a:chExt cx="317144" cy="302092"/>
            </a:xfrm>
          </p:grpSpPr>
          <p:cxnSp>
            <p:nvCxnSpPr>
              <p:cNvPr id="124" name="直線接點 123">
                <a:extLst>
                  <a:ext uri="{FF2B5EF4-FFF2-40B4-BE49-F238E27FC236}">
                    <a16:creationId xmlns:a16="http://schemas.microsoft.com/office/drawing/2014/main" id="{34539F8C-9817-48B8-99E7-F4E5DA459D52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接點 124">
                <a:extLst>
                  <a:ext uri="{FF2B5EF4-FFF2-40B4-BE49-F238E27FC236}">
                    <a16:creationId xmlns:a16="http://schemas.microsoft.com/office/drawing/2014/main" id="{24498099-D0B1-440B-A602-44FA9A01FA8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橢圓 125">
            <a:extLst>
              <a:ext uri="{FF2B5EF4-FFF2-40B4-BE49-F238E27FC236}">
                <a16:creationId xmlns:a16="http://schemas.microsoft.com/office/drawing/2014/main" id="{A4ACC9F5-3D5C-4176-95D5-A09FE93D9D84}"/>
              </a:ext>
            </a:extLst>
          </p:cNvPr>
          <p:cNvSpPr/>
          <p:nvPr/>
        </p:nvSpPr>
        <p:spPr>
          <a:xfrm>
            <a:off x="7288667" y="3944531"/>
            <a:ext cx="296833" cy="29683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cxnSp>
        <p:nvCxnSpPr>
          <p:cNvPr id="127" name="直線單箭頭接點 126">
            <a:extLst>
              <a:ext uri="{FF2B5EF4-FFF2-40B4-BE49-F238E27FC236}">
                <a16:creationId xmlns:a16="http://schemas.microsoft.com/office/drawing/2014/main" id="{352F2CC4-FB6B-4368-AA84-20361C297069}"/>
              </a:ext>
            </a:extLst>
          </p:cNvPr>
          <p:cNvCxnSpPr>
            <a:cxnSpLocks/>
            <a:endCxn id="126" idx="3"/>
          </p:cNvCxnSpPr>
          <p:nvPr/>
        </p:nvCxnSpPr>
        <p:spPr>
          <a:xfrm flipV="1">
            <a:off x="5062551" y="4197895"/>
            <a:ext cx="2269586" cy="14322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130">
            <a:extLst>
              <a:ext uri="{FF2B5EF4-FFF2-40B4-BE49-F238E27FC236}">
                <a16:creationId xmlns:a16="http://schemas.microsoft.com/office/drawing/2014/main" id="{92440216-0A7D-402A-B31F-A26B1484FF90}"/>
              </a:ext>
            </a:extLst>
          </p:cNvPr>
          <p:cNvCxnSpPr>
            <a:cxnSpLocks/>
          </p:cNvCxnSpPr>
          <p:nvPr/>
        </p:nvCxnSpPr>
        <p:spPr>
          <a:xfrm flipH="1" flipV="1">
            <a:off x="7456666" y="4268894"/>
            <a:ext cx="0" cy="1436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單箭頭接點 133">
            <a:extLst>
              <a:ext uri="{FF2B5EF4-FFF2-40B4-BE49-F238E27FC236}">
                <a16:creationId xmlns:a16="http://schemas.microsoft.com/office/drawing/2014/main" id="{49A94B28-D0FA-4E1E-B755-A661C56891F0}"/>
              </a:ext>
            </a:extLst>
          </p:cNvPr>
          <p:cNvCxnSpPr>
            <a:cxnSpLocks/>
          </p:cNvCxnSpPr>
          <p:nvPr/>
        </p:nvCxnSpPr>
        <p:spPr>
          <a:xfrm flipV="1">
            <a:off x="7646451" y="4085253"/>
            <a:ext cx="165923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>
            <a:extLst>
              <a:ext uri="{FF2B5EF4-FFF2-40B4-BE49-F238E27FC236}">
                <a16:creationId xmlns:a16="http://schemas.microsoft.com/office/drawing/2014/main" id="{867D178D-C84B-4DCE-ACFE-EC4B92BC9B53}"/>
              </a:ext>
            </a:extLst>
          </p:cNvPr>
          <p:cNvCxnSpPr>
            <a:cxnSpLocks/>
          </p:cNvCxnSpPr>
          <p:nvPr/>
        </p:nvCxnSpPr>
        <p:spPr>
          <a:xfrm flipV="1">
            <a:off x="9561028" y="4325496"/>
            <a:ext cx="0" cy="14389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BE7EED1B-24B5-4D6C-B0E2-0C883BB62CEA}"/>
              </a:ext>
            </a:extLst>
          </p:cNvPr>
          <p:cNvCxnSpPr>
            <a:cxnSpLocks/>
          </p:cNvCxnSpPr>
          <p:nvPr/>
        </p:nvCxnSpPr>
        <p:spPr>
          <a:xfrm flipH="1" flipV="1">
            <a:off x="9557194" y="2844512"/>
            <a:ext cx="0" cy="1008236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單箭頭接點 178">
            <a:extLst>
              <a:ext uri="{FF2B5EF4-FFF2-40B4-BE49-F238E27FC236}">
                <a16:creationId xmlns:a16="http://schemas.microsoft.com/office/drawing/2014/main" id="{FB229E63-F052-4878-B387-3F45DCC1BEED}"/>
              </a:ext>
            </a:extLst>
          </p:cNvPr>
          <p:cNvCxnSpPr>
            <a:cxnSpLocks/>
          </p:cNvCxnSpPr>
          <p:nvPr/>
        </p:nvCxnSpPr>
        <p:spPr>
          <a:xfrm>
            <a:off x="9518029" y="2866627"/>
            <a:ext cx="32911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文字方塊 179">
                <a:extLst>
                  <a:ext uri="{FF2B5EF4-FFF2-40B4-BE49-F238E27FC236}">
                    <a16:creationId xmlns:a16="http://schemas.microsoft.com/office/drawing/2014/main" id="{DD50E574-B1AC-44CA-8149-0E8A8AD12849}"/>
                  </a:ext>
                </a:extLst>
              </p:cNvPr>
              <p:cNvSpPr txBox="1"/>
              <p:nvPr/>
            </p:nvSpPr>
            <p:spPr>
              <a:xfrm>
                <a:off x="3169672" y="10033635"/>
                <a:ext cx="2460674" cy="62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80" name="文字方塊 179">
                <a:extLst>
                  <a:ext uri="{FF2B5EF4-FFF2-40B4-BE49-F238E27FC236}">
                    <a16:creationId xmlns:a16="http://schemas.microsoft.com/office/drawing/2014/main" id="{DD50E574-B1AC-44CA-8149-0E8A8AD12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672" y="10033635"/>
                <a:ext cx="2460674" cy="629018"/>
              </a:xfrm>
              <a:prstGeom prst="rect">
                <a:avLst/>
              </a:prstGeom>
              <a:blipFill>
                <a:blip r:embed="rId24"/>
                <a:stretch>
                  <a:fillRect l="-4103" r="-1026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20A7F60D-CC9C-4DB7-9060-4E26FC8FE814}"/>
                  </a:ext>
                </a:extLst>
              </p:cNvPr>
              <p:cNvSpPr txBox="1"/>
              <p:nvPr/>
            </p:nvSpPr>
            <p:spPr>
              <a:xfrm>
                <a:off x="3185686" y="1487434"/>
                <a:ext cx="3031791" cy="62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81" name="文字方塊 180">
                <a:extLst>
                  <a:ext uri="{FF2B5EF4-FFF2-40B4-BE49-F238E27FC236}">
                    <a16:creationId xmlns:a16="http://schemas.microsoft.com/office/drawing/2014/main" id="{20A7F60D-CC9C-4DB7-9060-4E26FC8FE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686" y="1487434"/>
                <a:ext cx="3031791" cy="629018"/>
              </a:xfrm>
              <a:prstGeom prst="rect">
                <a:avLst/>
              </a:prstGeom>
              <a:blipFill>
                <a:blip r:embed="rId25"/>
                <a:stretch>
                  <a:fillRect l="-3766" r="-837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文字方塊 181">
                <a:extLst>
                  <a:ext uri="{FF2B5EF4-FFF2-40B4-BE49-F238E27FC236}">
                    <a16:creationId xmlns:a16="http://schemas.microsoft.com/office/drawing/2014/main" id="{1E087325-E0CC-4FA1-B331-05F40467767B}"/>
                  </a:ext>
                </a:extLst>
              </p:cNvPr>
              <p:cNvSpPr txBox="1"/>
              <p:nvPr/>
            </p:nvSpPr>
            <p:spPr>
              <a:xfrm>
                <a:off x="3169672" y="2292322"/>
                <a:ext cx="3031791" cy="629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82" name="文字方塊 181">
                <a:extLst>
                  <a:ext uri="{FF2B5EF4-FFF2-40B4-BE49-F238E27FC236}">
                    <a16:creationId xmlns:a16="http://schemas.microsoft.com/office/drawing/2014/main" id="{1E087325-E0CC-4FA1-B331-05F404677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9672" y="2292322"/>
                <a:ext cx="3031791" cy="629018"/>
              </a:xfrm>
              <a:prstGeom prst="rect">
                <a:avLst/>
              </a:prstGeom>
              <a:blipFill>
                <a:blip r:embed="rId26"/>
                <a:stretch>
                  <a:fillRect l="-3333" r="-833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37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2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FEBAF7FA-9A52-43FE-A44E-924758A67A0E}"/>
              </a:ext>
            </a:extLst>
          </p:cNvPr>
          <p:cNvCxnSpPr>
            <a:cxnSpLocks/>
          </p:cNvCxnSpPr>
          <p:nvPr/>
        </p:nvCxnSpPr>
        <p:spPr>
          <a:xfrm flipV="1">
            <a:off x="6794232" y="7821082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BC1ADA4C-3EDE-4EF5-9E58-BE8A9FEEB2B5}"/>
              </a:ext>
            </a:extLst>
          </p:cNvPr>
          <p:cNvCxnSpPr>
            <a:cxnSpLocks/>
          </p:cNvCxnSpPr>
          <p:nvPr/>
        </p:nvCxnSpPr>
        <p:spPr>
          <a:xfrm flipV="1">
            <a:off x="8928401" y="7816248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1D62AE9B-0F12-48B0-98F3-131EC32264A4}"/>
              </a:ext>
            </a:extLst>
          </p:cNvPr>
          <p:cNvCxnSpPr>
            <a:cxnSpLocks/>
          </p:cNvCxnSpPr>
          <p:nvPr/>
        </p:nvCxnSpPr>
        <p:spPr>
          <a:xfrm>
            <a:off x="3902781" y="7833122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2F49220C-299E-486B-9728-F63BD0E8FDF9}"/>
              </a:ext>
            </a:extLst>
          </p:cNvPr>
          <p:cNvCxnSpPr>
            <a:cxnSpLocks/>
          </p:cNvCxnSpPr>
          <p:nvPr/>
        </p:nvCxnSpPr>
        <p:spPr>
          <a:xfrm flipV="1">
            <a:off x="4430464" y="7824565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DF0E9D5-BFB6-430B-B7A6-CC1ED6A3BED7}"/>
              </a:ext>
            </a:extLst>
          </p:cNvPr>
          <p:cNvCxnSpPr>
            <a:cxnSpLocks/>
          </p:cNvCxnSpPr>
          <p:nvPr/>
        </p:nvCxnSpPr>
        <p:spPr>
          <a:xfrm flipV="1">
            <a:off x="3866784" y="7399766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64B57A16-7180-4774-8BF8-E837319C8538}"/>
              </a:ext>
            </a:extLst>
          </p:cNvPr>
          <p:cNvCxnSpPr>
            <a:cxnSpLocks/>
          </p:cNvCxnSpPr>
          <p:nvPr/>
        </p:nvCxnSpPr>
        <p:spPr>
          <a:xfrm flipV="1">
            <a:off x="5020092" y="7376851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CE1823E-F48D-4201-963F-B856C0DEFBDF}"/>
              </a:ext>
            </a:extLst>
          </p:cNvPr>
          <p:cNvSpPr/>
          <p:nvPr/>
        </p:nvSpPr>
        <p:spPr>
          <a:xfrm>
            <a:off x="2949612" y="124239"/>
            <a:ext cx="7306744" cy="904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277" b="1" i="1" u="sng" dirty="0"/>
              <a:t>Multi-head Self-attention</a:t>
            </a:r>
            <a:endParaRPr lang="zh-TW" altLang="en-US" sz="5277" b="1" i="1" u="sng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CEA257-6C41-43FC-BE26-00A9F07663A6}"/>
              </a:ext>
            </a:extLst>
          </p:cNvPr>
          <p:cNvSpPr/>
          <p:nvPr/>
        </p:nvSpPr>
        <p:spPr>
          <a:xfrm>
            <a:off x="6399176" y="10033635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E285AF8-2060-448A-8624-6BBF6F1FF398}"/>
              </a:ext>
            </a:extLst>
          </p:cNvPr>
          <p:cNvSpPr/>
          <p:nvPr/>
        </p:nvSpPr>
        <p:spPr>
          <a:xfrm>
            <a:off x="6529831" y="8255662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/>
              <p:nvPr/>
            </p:nvSpPr>
            <p:spPr>
              <a:xfrm>
                <a:off x="6230549" y="8334517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F611EDB-4EE7-4247-AF5E-DF99E9812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49" y="8334517"/>
                <a:ext cx="1179353" cy="7213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2452422-F25D-41BF-8A03-773978232C2A}"/>
              </a:ext>
            </a:extLst>
          </p:cNvPr>
          <p:cNvCxnSpPr>
            <a:cxnSpLocks/>
          </p:cNvCxnSpPr>
          <p:nvPr/>
        </p:nvCxnSpPr>
        <p:spPr>
          <a:xfrm flipV="1">
            <a:off x="6781460" y="9152671"/>
            <a:ext cx="0" cy="83917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0DCA3CC-418B-482F-970B-9A0F14D677FF}"/>
              </a:ext>
            </a:extLst>
          </p:cNvPr>
          <p:cNvCxnSpPr>
            <a:cxnSpLocks/>
          </p:cNvCxnSpPr>
          <p:nvPr/>
        </p:nvCxnSpPr>
        <p:spPr>
          <a:xfrm>
            <a:off x="4395821" y="9616897"/>
            <a:ext cx="4566218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06DF0724-10C6-492F-8CEB-3C5C2EB8199C}"/>
              </a:ext>
            </a:extLst>
          </p:cNvPr>
          <p:cNvGrpSpPr/>
          <p:nvPr/>
        </p:nvGrpSpPr>
        <p:grpSpPr>
          <a:xfrm>
            <a:off x="8372364" y="8255663"/>
            <a:ext cx="1179353" cy="1341408"/>
            <a:chOff x="3154887" y="3748362"/>
            <a:chExt cx="715161" cy="81343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84D2D8C-7825-4094-B321-8D1F46277830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CAE55535-1353-49C5-B3CD-693B983833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374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8D0FAA61-11F8-4343-9FAC-AA292A7C7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/>
              <p:nvPr/>
            </p:nvSpPr>
            <p:spPr>
              <a:xfrm>
                <a:off x="6246679" y="10146439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081FC01-0DAE-4DE3-929C-91D6FBDF2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79" y="10146439"/>
                <a:ext cx="1179353" cy="721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群組 41">
            <a:extLst>
              <a:ext uri="{FF2B5EF4-FFF2-40B4-BE49-F238E27FC236}">
                <a16:creationId xmlns:a16="http://schemas.microsoft.com/office/drawing/2014/main" id="{D7E1C23A-1289-43B5-8C12-9C14808752E0}"/>
              </a:ext>
            </a:extLst>
          </p:cNvPr>
          <p:cNvGrpSpPr/>
          <p:nvPr/>
        </p:nvGrpSpPr>
        <p:grpSpPr>
          <a:xfrm>
            <a:off x="3883198" y="8255663"/>
            <a:ext cx="1179353" cy="1341408"/>
            <a:chOff x="1299972" y="3748362"/>
            <a:chExt cx="715161" cy="813431"/>
          </a:xfrm>
        </p:grpSpPr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3B9ACEB8-D3E3-4435-A9DC-290C63A78BFB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51E5C2E0-E1A6-4A3D-82A8-5ADA26D6A31B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968" dirty="0"/>
              </a:p>
            </p:txBody>
          </p:sp>
          <p:cxnSp>
            <p:nvCxnSpPr>
              <p:cNvPr id="19" name="直線單箭頭接點 18">
                <a:extLst>
                  <a:ext uri="{FF2B5EF4-FFF2-40B4-BE49-F238E27FC236}">
                    <a16:creationId xmlns:a16="http://schemas.microsoft.com/office/drawing/2014/main" id="{4CFB0120-F33F-48CB-A22B-16B52C4209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B327653C-8387-4F7D-9B60-A89815B2D9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37428"/>
                </a:xfrm>
                <a:prstGeom prst="rect">
                  <a:avLst/>
                </a:prstGeom>
                <a:blipFill>
                  <a:blip r:embed="rId5"/>
                  <a:stretch>
                    <a:fillRect b="-120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8047BE0-D0E9-4803-A070-A7783EA9F01F}"/>
              </a:ext>
            </a:extLst>
          </p:cNvPr>
          <p:cNvSpPr txBox="1"/>
          <p:nvPr/>
        </p:nvSpPr>
        <p:spPr>
          <a:xfrm>
            <a:off x="11185933" y="174992"/>
            <a:ext cx="5777071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17" dirty="0"/>
              <a:t>(2 heads as example)</a:t>
            </a:r>
            <a:endParaRPr lang="zh-TW" altLang="en-US" sz="4617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221CF90-0A7D-4C0E-A2CC-15ED7B86ED19}"/>
              </a:ext>
            </a:extLst>
          </p:cNvPr>
          <p:cNvSpPr/>
          <p:nvPr/>
        </p:nvSpPr>
        <p:spPr>
          <a:xfrm>
            <a:off x="3629317" y="6447030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/>
              <p:nvPr/>
            </p:nvSpPr>
            <p:spPr>
              <a:xfrm>
                <a:off x="4645316" y="5680906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8BC01294-7889-4FBA-B708-F74A49C81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316" y="5680906"/>
                <a:ext cx="1179353" cy="721351"/>
              </a:xfrm>
              <a:prstGeom prst="rect">
                <a:avLst/>
              </a:prstGeom>
              <a:blipFill>
                <a:blip r:embed="rId6"/>
                <a:stretch>
                  <a:fillRect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矩形 63">
            <a:extLst>
              <a:ext uri="{FF2B5EF4-FFF2-40B4-BE49-F238E27FC236}">
                <a16:creationId xmlns:a16="http://schemas.microsoft.com/office/drawing/2014/main" id="{55E8DCFD-87AC-4F39-838D-EAF48E1AA2C6}"/>
              </a:ext>
            </a:extLst>
          </p:cNvPr>
          <p:cNvSpPr/>
          <p:nvPr/>
        </p:nvSpPr>
        <p:spPr>
          <a:xfrm>
            <a:off x="4816313" y="6421651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/>
              <p:nvPr/>
            </p:nvSpPr>
            <p:spPr>
              <a:xfrm>
                <a:off x="3426555" y="5664447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04340317-C68A-4B3D-9D7E-4687FBD92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555" y="5664447"/>
                <a:ext cx="1179353" cy="721351"/>
              </a:xfrm>
              <a:prstGeom prst="rect">
                <a:avLst/>
              </a:prstGeom>
              <a:blipFill>
                <a:blip r:embed="rId7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370B5727-0DE9-417A-808A-F9623AEECD30}"/>
              </a:ext>
            </a:extLst>
          </p:cNvPr>
          <p:cNvCxnSpPr>
            <a:cxnSpLocks/>
          </p:cNvCxnSpPr>
          <p:nvPr/>
        </p:nvCxnSpPr>
        <p:spPr>
          <a:xfrm>
            <a:off x="6266549" y="7829639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237FA8A2-F1D5-42CD-B9AF-4A324B1D141B}"/>
              </a:ext>
            </a:extLst>
          </p:cNvPr>
          <p:cNvCxnSpPr>
            <a:cxnSpLocks/>
          </p:cNvCxnSpPr>
          <p:nvPr/>
        </p:nvCxnSpPr>
        <p:spPr>
          <a:xfrm flipV="1">
            <a:off x="6230552" y="7396283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554DB6FE-A524-4174-B121-6791CCB6A187}"/>
              </a:ext>
            </a:extLst>
          </p:cNvPr>
          <p:cNvCxnSpPr>
            <a:cxnSpLocks/>
          </p:cNvCxnSpPr>
          <p:nvPr/>
        </p:nvCxnSpPr>
        <p:spPr>
          <a:xfrm flipV="1">
            <a:off x="7383860" y="7373368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>
            <a:extLst>
              <a:ext uri="{FF2B5EF4-FFF2-40B4-BE49-F238E27FC236}">
                <a16:creationId xmlns:a16="http://schemas.microsoft.com/office/drawing/2014/main" id="{E8AC16EE-707D-4413-85C3-7E75144290EF}"/>
              </a:ext>
            </a:extLst>
          </p:cNvPr>
          <p:cNvSpPr/>
          <p:nvPr/>
        </p:nvSpPr>
        <p:spPr>
          <a:xfrm>
            <a:off x="5993085" y="6443548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/>
              <p:nvPr/>
            </p:nvSpPr>
            <p:spPr>
              <a:xfrm>
                <a:off x="7009084" y="5677423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85" name="文字方塊 84">
                <a:extLst>
                  <a:ext uri="{FF2B5EF4-FFF2-40B4-BE49-F238E27FC236}">
                    <a16:creationId xmlns:a16="http://schemas.microsoft.com/office/drawing/2014/main" id="{EDF4CA8B-ACE4-4BAC-ADA9-8F1A37D8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9084" y="5677423"/>
                <a:ext cx="1179353" cy="721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矩形 85">
            <a:extLst>
              <a:ext uri="{FF2B5EF4-FFF2-40B4-BE49-F238E27FC236}">
                <a16:creationId xmlns:a16="http://schemas.microsoft.com/office/drawing/2014/main" id="{A283BE6A-E96F-404C-B925-4A5CF53515E9}"/>
              </a:ext>
            </a:extLst>
          </p:cNvPr>
          <p:cNvSpPr/>
          <p:nvPr/>
        </p:nvSpPr>
        <p:spPr>
          <a:xfrm>
            <a:off x="7180080" y="6418168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/>
              <p:nvPr/>
            </p:nvSpPr>
            <p:spPr>
              <a:xfrm>
                <a:off x="5825412" y="5663099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8B39BD47-3F92-40C9-AEB1-ECC528E5B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412" y="5663099"/>
                <a:ext cx="1179353" cy="7213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99FA4966-947C-4D89-8863-E3158BD623B4}"/>
              </a:ext>
            </a:extLst>
          </p:cNvPr>
          <p:cNvCxnSpPr>
            <a:cxnSpLocks/>
          </p:cNvCxnSpPr>
          <p:nvPr/>
        </p:nvCxnSpPr>
        <p:spPr>
          <a:xfrm>
            <a:off x="8400718" y="7824805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0D8C94F5-7013-4A18-A148-966A3554B83D}"/>
              </a:ext>
            </a:extLst>
          </p:cNvPr>
          <p:cNvCxnSpPr>
            <a:cxnSpLocks/>
          </p:cNvCxnSpPr>
          <p:nvPr/>
        </p:nvCxnSpPr>
        <p:spPr>
          <a:xfrm flipV="1">
            <a:off x="8364721" y="7391450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B8EBC7C4-AE97-4A58-9D77-A5533426A057}"/>
              </a:ext>
            </a:extLst>
          </p:cNvPr>
          <p:cNvCxnSpPr>
            <a:cxnSpLocks/>
          </p:cNvCxnSpPr>
          <p:nvPr/>
        </p:nvCxnSpPr>
        <p:spPr>
          <a:xfrm flipV="1">
            <a:off x="9518029" y="7368534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99928ECE-5F92-4944-8DEC-961DAF7A6383}"/>
              </a:ext>
            </a:extLst>
          </p:cNvPr>
          <p:cNvSpPr/>
          <p:nvPr/>
        </p:nvSpPr>
        <p:spPr>
          <a:xfrm>
            <a:off x="8127254" y="6438714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/>
              <p:nvPr/>
            </p:nvSpPr>
            <p:spPr>
              <a:xfrm>
                <a:off x="9143253" y="5672590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93" name="文字方塊 92">
                <a:extLst>
                  <a:ext uri="{FF2B5EF4-FFF2-40B4-BE49-F238E27FC236}">
                    <a16:creationId xmlns:a16="http://schemas.microsoft.com/office/drawing/2014/main" id="{FB089001-CD01-40FC-BFE7-FCDB2C2C2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253" y="5672590"/>
                <a:ext cx="1179353" cy="7213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矩形 93">
            <a:extLst>
              <a:ext uri="{FF2B5EF4-FFF2-40B4-BE49-F238E27FC236}">
                <a16:creationId xmlns:a16="http://schemas.microsoft.com/office/drawing/2014/main" id="{707C68F1-12A8-468A-9EE4-D4AACADC6FA7}"/>
              </a:ext>
            </a:extLst>
          </p:cNvPr>
          <p:cNvSpPr/>
          <p:nvPr/>
        </p:nvSpPr>
        <p:spPr>
          <a:xfrm>
            <a:off x="9314249" y="6413335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/>
              <p:nvPr/>
            </p:nvSpPr>
            <p:spPr>
              <a:xfrm>
                <a:off x="8049397" y="5654534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95" name="文字方塊 94">
                <a:extLst>
                  <a:ext uri="{FF2B5EF4-FFF2-40B4-BE49-F238E27FC236}">
                    <a16:creationId xmlns:a16="http://schemas.microsoft.com/office/drawing/2014/main" id="{A6D8155C-3A19-4A2C-B8CE-80721882E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397" y="5654534"/>
                <a:ext cx="1179353" cy="7213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BCD0C340-0787-45EC-9B0A-AE706691A384}"/>
              </a:ext>
            </a:extLst>
          </p:cNvPr>
          <p:cNvCxnSpPr>
            <a:cxnSpLocks/>
          </p:cNvCxnSpPr>
          <p:nvPr/>
        </p:nvCxnSpPr>
        <p:spPr>
          <a:xfrm flipV="1">
            <a:off x="13917166" y="7769599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F24611BE-7DBD-424E-933F-D5B988827534}"/>
              </a:ext>
            </a:extLst>
          </p:cNvPr>
          <p:cNvCxnSpPr>
            <a:cxnSpLocks/>
          </p:cNvCxnSpPr>
          <p:nvPr/>
        </p:nvCxnSpPr>
        <p:spPr>
          <a:xfrm flipV="1">
            <a:off x="16051335" y="7764766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單箭頭接點 137">
            <a:extLst>
              <a:ext uri="{FF2B5EF4-FFF2-40B4-BE49-F238E27FC236}">
                <a16:creationId xmlns:a16="http://schemas.microsoft.com/office/drawing/2014/main" id="{66B849B5-65EB-4729-9BA0-9E8295B706E2}"/>
              </a:ext>
            </a:extLst>
          </p:cNvPr>
          <p:cNvCxnSpPr>
            <a:cxnSpLocks/>
          </p:cNvCxnSpPr>
          <p:nvPr/>
        </p:nvCxnSpPr>
        <p:spPr>
          <a:xfrm>
            <a:off x="11025715" y="7781639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單箭頭接點 138">
            <a:extLst>
              <a:ext uri="{FF2B5EF4-FFF2-40B4-BE49-F238E27FC236}">
                <a16:creationId xmlns:a16="http://schemas.microsoft.com/office/drawing/2014/main" id="{A32D30F5-9C59-406C-AE2F-DE24A3834CEA}"/>
              </a:ext>
            </a:extLst>
          </p:cNvPr>
          <p:cNvCxnSpPr>
            <a:cxnSpLocks/>
          </p:cNvCxnSpPr>
          <p:nvPr/>
        </p:nvCxnSpPr>
        <p:spPr>
          <a:xfrm flipV="1">
            <a:off x="11553398" y="7773082"/>
            <a:ext cx="0" cy="839174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8636021D-BDCD-49E8-B26B-01EDEC5BE58C}"/>
              </a:ext>
            </a:extLst>
          </p:cNvPr>
          <p:cNvCxnSpPr>
            <a:cxnSpLocks/>
          </p:cNvCxnSpPr>
          <p:nvPr/>
        </p:nvCxnSpPr>
        <p:spPr>
          <a:xfrm flipV="1">
            <a:off x="10989718" y="7348284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單箭頭接點 140">
            <a:extLst>
              <a:ext uri="{FF2B5EF4-FFF2-40B4-BE49-F238E27FC236}">
                <a16:creationId xmlns:a16="http://schemas.microsoft.com/office/drawing/2014/main" id="{58BC020D-9550-4987-8E6C-B6C9A14C0DCA}"/>
              </a:ext>
            </a:extLst>
          </p:cNvPr>
          <p:cNvCxnSpPr>
            <a:cxnSpLocks/>
          </p:cNvCxnSpPr>
          <p:nvPr/>
        </p:nvCxnSpPr>
        <p:spPr>
          <a:xfrm flipV="1">
            <a:off x="12143026" y="7325368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 141">
            <a:extLst>
              <a:ext uri="{FF2B5EF4-FFF2-40B4-BE49-F238E27FC236}">
                <a16:creationId xmlns:a16="http://schemas.microsoft.com/office/drawing/2014/main" id="{624EE3C0-1EE9-49DD-AB30-B6C84B10A870}"/>
              </a:ext>
            </a:extLst>
          </p:cNvPr>
          <p:cNvSpPr/>
          <p:nvPr/>
        </p:nvSpPr>
        <p:spPr>
          <a:xfrm>
            <a:off x="13522111" y="9982153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BFD409F-0FB1-4969-B1DD-C786A43EF7EC}"/>
              </a:ext>
            </a:extLst>
          </p:cNvPr>
          <p:cNvSpPr/>
          <p:nvPr/>
        </p:nvSpPr>
        <p:spPr>
          <a:xfrm>
            <a:off x="13652765" y="8204180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/>
              <p:nvPr/>
            </p:nvSpPr>
            <p:spPr>
              <a:xfrm>
                <a:off x="13353484" y="8283035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4" name="文字方塊 143">
                <a:extLst>
                  <a:ext uri="{FF2B5EF4-FFF2-40B4-BE49-F238E27FC236}">
                    <a16:creationId xmlns:a16="http://schemas.microsoft.com/office/drawing/2014/main" id="{CDB5045F-D656-4550-8F42-320E4DFF8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3484" y="8283035"/>
                <a:ext cx="1179353" cy="72135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5" name="直線單箭頭接點 144">
            <a:extLst>
              <a:ext uri="{FF2B5EF4-FFF2-40B4-BE49-F238E27FC236}">
                <a16:creationId xmlns:a16="http://schemas.microsoft.com/office/drawing/2014/main" id="{A8AFCAAF-10B3-4B78-9D58-560632F4C7E1}"/>
              </a:ext>
            </a:extLst>
          </p:cNvPr>
          <p:cNvCxnSpPr>
            <a:cxnSpLocks/>
          </p:cNvCxnSpPr>
          <p:nvPr/>
        </p:nvCxnSpPr>
        <p:spPr>
          <a:xfrm flipV="1">
            <a:off x="13904394" y="9101189"/>
            <a:ext cx="0" cy="839174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AFC4CAD1-3CC4-4B14-BB30-F9DDD953646F}"/>
              </a:ext>
            </a:extLst>
          </p:cNvPr>
          <p:cNvCxnSpPr>
            <a:cxnSpLocks/>
          </p:cNvCxnSpPr>
          <p:nvPr/>
        </p:nvCxnSpPr>
        <p:spPr>
          <a:xfrm>
            <a:off x="11518756" y="9565415"/>
            <a:ext cx="4566218" cy="0"/>
          </a:xfrm>
          <a:prstGeom prst="straightConnector1">
            <a:avLst/>
          </a:prstGeom>
          <a:ln w="254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8323770B-696E-42E2-ACD3-663DBB3F91C6}"/>
              </a:ext>
            </a:extLst>
          </p:cNvPr>
          <p:cNvGrpSpPr/>
          <p:nvPr/>
        </p:nvGrpSpPr>
        <p:grpSpPr>
          <a:xfrm>
            <a:off x="15495298" y="8204181"/>
            <a:ext cx="1179353" cy="1341408"/>
            <a:chOff x="3154887" y="3748362"/>
            <a:chExt cx="715161" cy="813431"/>
          </a:xfrm>
        </p:grpSpPr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9B36872D-A4A6-45F8-8A67-C6C52DF3A85E}"/>
                </a:ext>
              </a:extLst>
            </p:cNvPr>
            <p:cNvSpPr/>
            <p:nvPr/>
          </p:nvSpPr>
          <p:spPr>
            <a:xfrm>
              <a:off x="3346646" y="3748362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/>
                <p:nvPr/>
              </p:nvSpPr>
              <p:spPr>
                <a:xfrm>
                  <a:off x="3154887" y="3785905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49" name="文字方塊 148">
                  <a:extLst>
                    <a:ext uri="{FF2B5EF4-FFF2-40B4-BE49-F238E27FC236}">
                      <a16:creationId xmlns:a16="http://schemas.microsoft.com/office/drawing/2014/main" id="{AAB99A89-8376-43D3-AE0C-D0ABD7C02F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4887" y="3785905"/>
                  <a:ext cx="715161" cy="43742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0" name="直線單箭頭接點 149">
              <a:extLst>
                <a:ext uri="{FF2B5EF4-FFF2-40B4-BE49-F238E27FC236}">
                  <a16:creationId xmlns:a16="http://schemas.microsoft.com/office/drawing/2014/main" id="{22B55BC7-1769-4A89-97BC-FF8D23C60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0646" y="4290299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/>
              <p:nvPr/>
            </p:nvSpPr>
            <p:spPr>
              <a:xfrm>
                <a:off x="13369614" y="10094956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51" name="文字方塊 150">
                <a:extLst>
                  <a:ext uri="{FF2B5EF4-FFF2-40B4-BE49-F238E27FC236}">
                    <a16:creationId xmlns:a16="http://schemas.microsoft.com/office/drawing/2014/main" id="{1823B9F6-342A-4423-AD7F-AA9C79DCB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614" y="10094956"/>
                <a:ext cx="1179353" cy="72135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2" name="群組 151">
            <a:extLst>
              <a:ext uri="{FF2B5EF4-FFF2-40B4-BE49-F238E27FC236}">
                <a16:creationId xmlns:a16="http://schemas.microsoft.com/office/drawing/2014/main" id="{1F5C46DB-D09F-4D1A-B9CA-3BF24D986FA3}"/>
              </a:ext>
            </a:extLst>
          </p:cNvPr>
          <p:cNvGrpSpPr/>
          <p:nvPr/>
        </p:nvGrpSpPr>
        <p:grpSpPr>
          <a:xfrm>
            <a:off x="11006133" y="8204181"/>
            <a:ext cx="1179353" cy="1341408"/>
            <a:chOff x="1299972" y="3748362"/>
            <a:chExt cx="715161" cy="813431"/>
          </a:xfrm>
        </p:grpSpPr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AE8154E4-D37E-4827-BE33-1ADFCE55FA94}"/>
                </a:ext>
              </a:extLst>
            </p:cNvPr>
            <p:cNvGrpSpPr/>
            <p:nvPr/>
          </p:nvGrpSpPr>
          <p:grpSpPr>
            <a:xfrm>
              <a:off x="1488062" y="3748362"/>
              <a:ext cx="288000" cy="813431"/>
              <a:chOff x="2212165" y="3748362"/>
              <a:chExt cx="288000" cy="813431"/>
            </a:xfrm>
          </p:grpSpPr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A7FC94DC-4C30-4E55-B3BB-38B4D7421A06}"/>
                  </a:ext>
                </a:extLst>
              </p:cNvPr>
              <p:cNvSpPr/>
              <p:nvPr/>
            </p:nvSpPr>
            <p:spPr>
              <a:xfrm>
                <a:off x="2212165" y="3748362"/>
                <a:ext cx="288000" cy="5400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968" dirty="0"/>
              </a:p>
            </p:txBody>
          </p:sp>
          <p:cxnSp>
            <p:nvCxnSpPr>
              <p:cNvPr id="156" name="直線單箭頭接點 155">
                <a:extLst>
                  <a:ext uri="{FF2B5EF4-FFF2-40B4-BE49-F238E27FC236}">
                    <a16:creationId xmlns:a16="http://schemas.microsoft.com/office/drawing/2014/main" id="{CFD41D93-EBE4-44E2-9AD0-D7EB7A6A95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44779" y="4290299"/>
                <a:ext cx="0" cy="271494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/>
                <p:nvPr/>
              </p:nvSpPr>
              <p:spPr>
                <a:xfrm>
                  <a:off x="1299972" y="3796179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54" name="文字方塊 153">
                  <a:extLst>
                    <a:ext uri="{FF2B5EF4-FFF2-40B4-BE49-F238E27FC236}">
                      <a16:creationId xmlns:a16="http://schemas.microsoft.com/office/drawing/2014/main" id="{42B091D5-5DFD-4BCB-8E6D-ABD6C86093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9972" y="3796179"/>
                  <a:ext cx="715161" cy="437428"/>
                </a:xfrm>
                <a:prstGeom prst="rect">
                  <a:avLst/>
                </a:prstGeom>
                <a:blipFill>
                  <a:blip r:embed="rId15"/>
                  <a:stretch>
                    <a:fillRect b="-140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7" name="矩形 156">
            <a:extLst>
              <a:ext uri="{FF2B5EF4-FFF2-40B4-BE49-F238E27FC236}">
                <a16:creationId xmlns:a16="http://schemas.microsoft.com/office/drawing/2014/main" id="{1BC277D8-1DB5-41E0-AADD-C26534F108A3}"/>
              </a:ext>
            </a:extLst>
          </p:cNvPr>
          <p:cNvSpPr/>
          <p:nvPr/>
        </p:nvSpPr>
        <p:spPr>
          <a:xfrm>
            <a:off x="10752252" y="6395548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/>
              <p:nvPr/>
            </p:nvSpPr>
            <p:spPr>
              <a:xfrm>
                <a:off x="11768251" y="5629424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58" name="文字方塊 157">
                <a:extLst>
                  <a:ext uri="{FF2B5EF4-FFF2-40B4-BE49-F238E27FC236}">
                    <a16:creationId xmlns:a16="http://schemas.microsoft.com/office/drawing/2014/main" id="{DFD6171F-8E7D-4038-BC94-2C90BE25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8251" y="5629424"/>
                <a:ext cx="1179353" cy="721351"/>
              </a:xfrm>
              <a:prstGeom prst="rect">
                <a:avLst/>
              </a:prstGeom>
              <a:blipFill>
                <a:blip r:embed="rId16"/>
                <a:stretch>
                  <a:fillRect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矩形 158">
            <a:extLst>
              <a:ext uri="{FF2B5EF4-FFF2-40B4-BE49-F238E27FC236}">
                <a16:creationId xmlns:a16="http://schemas.microsoft.com/office/drawing/2014/main" id="{D894C578-DF7D-407A-9534-3E9D345E3EAC}"/>
              </a:ext>
            </a:extLst>
          </p:cNvPr>
          <p:cNvSpPr/>
          <p:nvPr/>
        </p:nvSpPr>
        <p:spPr>
          <a:xfrm>
            <a:off x="11939247" y="6370169"/>
            <a:ext cx="474933" cy="890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/>
              <p:nvPr/>
            </p:nvSpPr>
            <p:spPr>
              <a:xfrm>
                <a:off x="10549489" y="5612964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0" name="文字方塊 159">
                <a:extLst>
                  <a:ext uri="{FF2B5EF4-FFF2-40B4-BE49-F238E27FC236}">
                    <a16:creationId xmlns:a16="http://schemas.microsoft.com/office/drawing/2014/main" id="{D4E6863D-4EC1-45B6-AE20-803112A8F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9489" y="5612964"/>
                <a:ext cx="1179353" cy="721351"/>
              </a:xfrm>
              <a:prstGeom prst="rect">
                <a:avLst/>
              </a:prstGeom>
              <a:blipFill>
                <a:blip r:embed="rId17"/>
                <a:stretch>
                  <a:fillRect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2" name="直線單箭頭接點 161">
            <a:extLst>
              <a:ext uri="{FF2B5EF4-FFF2-40B4-BE49-F238E27FC236}">
                <a16:creationId xmlns:a16="http://schemas.microsoft.com/office/drawing/2014/main" id="{E39BDB91-DBF6-4144-86B6-4D1801C28215}"/>
              </a:ext>
            </a:extLst>
          </p:cNvPr>
          <p:cNvCxnSpPr>
            <a:cxnSpLocks/>
          </p:cNvCxnSpPr>
          <p:nvPr/>
        </p:nvCxnSpPr>
        <p:spPr>
          <a:xfrm>
            <a:off x="13389483" y="7778156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單箭頭接點 162">
            <a:extLst>
              <a:ext uri="{FF2B5EF4-FFF2-40B4-BE49-F238E27FC236}">
                <a16:creationId xmlns:a16="http://schemas.microsoft.com/office/drawing/2014/main" id="{5247A413-CB58-4A93-BF6C-C8077A5E86C4}"/>
              </a:ext>
            </a:extLst>
          </p:cNvPr>
          <p:cNvCxnSpPr>
            <a:cxnSpLocks/>
          </p:cNvCxnSpPr>
          <p:nvPr/>
        </p:nvCxnSpPr>
        <p:spPr>
          <a:xfrm flipV="1">
            <a:off x="13353486" y="7344801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A5A08BF7-F061-4887-8ABA-D5BE774D695B}"/>
              </a:ext>
            </a:extLst>
          </p:cNvPr>
          <p:cNvCxnSpPr>
            <a:cxnSpLocks/>
          </p:cNvCxnSpPr>
          <p:nvPr/>
        </p:nvCxnSpPr>
        <p:spPr>
          <a:xfrm flipV="1">
            <a:off x="14506794" y="7321885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矩形 164">
            <a:extLst>
              <a:ext uri="{FF2B5EF4-FFF2-40B4-BE49-F238E27FC236}">
                <a16:creationId xmlns:a16="http://schemas.microsoft.com/office/drawing/2014/main" id="{D0427B6D-3431-4783-B2E1-72D686D626F9}"/>
              </a:ext>
            </a:extLst>
          </p:cNvPr>
          <p:cNvSpPr/>
          <p:nvPr/>
        </p:nvSpPr>
        <p:spPr>
          <a:xfrm>
            <a:off x="13116020" y="6392065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/>
              <p:nvPr/>
            </p:nvSpPr>
            <p:spPr>
              <a:xfrm>
                <a:off x="14132019" y="5625941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6" name="文字方塊 165">
                <a:extLst>
                  <a:ext uri="{FF2B5EF4-FFF2-40B4-BE49-F238E27FC236}">
                    <a16:creationId xmlns:a16="http://schemas.microsoft.com/office/drawing/2014/main" id="{049B8D0A-1FBF-421E-BEFD-1197C26F1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019" y="5625941"/>
                <a:ext cx="1179353" cy="7213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矩形 166">
            <a:extLst>
              <a:ext uri="{FF2B5EF4-FFF2-40B4-BE49-F238E27FC236}">
                <a16:creationId xmlns:a16="http://schemas.microsoft.com/office/drawing/2014/main" id="{BCF914FA-1ED9-4BA6-90A3-519A5E75006E}"/>
              </a:ext>
            </a:extLst>
          </p:cNvPr>
          <p:cNvSpPr/>
          <p:nvPr/>
        </p:nvSpPr>
        <p:spPr>
          <a:xfrm>
            <a:off x="14303015" y="6366686"/>
            <a:ext cx="474933" cy="8905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/>
              <p:nvPr/>
            </p:nvSpPr>
            <p:spPr>
              <a:xfrm>
                <a:off x="12948346" y="5611617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8" name="文字方塊 167">
                <a:extLst>
                  <a:ext uri="{FF2B5EF4-FFF2-40B4-BE49-F238E27FC236}">
                    <a16:creationId xmlns:a16="http://schemas.microsoft.com/office/drawing/2014/main" id="{C3084C0B-494B-4A76-A8B4-A485FA58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8346" y="5611617"/>
                <a:ext cx="1179353" cy="72135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18125834-BB27-4104-8BE8-742A89940A8B}"/>
              </a:ext>
            </a:extLst>
          </p:cNvPr>
          <p:cNvCxnSpPr>
            <a:cxnSpLocks/>
          </p:cNvCxnSpPr>
          <p:nvPr/>
        </p:nvCxnSpPr>
        <p:spPr>
          <a:xfrm>
            <a:off x="15523652" y="7773323"/>
            <a:ext cx="115099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>
            <a:extLst>
              <a:ext uri="{FF2B5EF4-FFF2-40B4-BE49-F238E27FC236}">
                <a16:creationId xmlns:a16="http://schemas.microsoft.com/office/drawing/2014/main" id="{D73B6641-4B45-4FFA-AFEF-9B63389BEF6E}"/>
              </a:ext>
            </a:extLst>
          </p:cNvPr>
          <p:cNvCxnSpPr>
            <a:cxnSpLocks/>
          </p:cNvCxnSpPr>
          <p:nvPr/>
        </p:nvCxnSpPr>
        <p:spPr>
          <a:xfrm flipV="1">
            <a:off x="15487655" y="7339968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>
            <a:extLst>
              <a:ext uri="{FF2B5EF4-FFF2-40B4-BE49-F238E27FC236}">
                <a16:creationId xmlns:a16="http://schemas.microsoft.com/office/drawing/2014/main" id="{EC4A417B-89C4-4BB8-9006-F7BE8FB29823}"/>
              </a:ext>
            </a:extLst>
          </p:cNvPr>
          <p:cNvCxnSpPr>
            <a:cxnSpLocks/>
          </p:cNvCxnSpPr>
          <p:nvPr/>
        </p:nvCxnSpPr>
        <p:spPr>
          <a:xfrm flipV="1">
            <a:off x="16640963" y="7317052"/>
            <a:ext cx="0" cy="447714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 171">
            <a:extLst>
              <a:ext uri="{FF2B5EF4-FFF2-40B4-BE49-F238E27FC236}">
                <a16:creationId xmlns:a16="http://schemas.microsoft.com/office/drawing/2014/main" id="{AA0D07F5-F17A-4A33-8A87-6F438F59BAB2}"/>
              </a:ext>
            </a:extLst>
          </p:cNvPr>
          <p:cNvSpPr/>
          <p:nvPr/>
        </p:nvSpPr>
        <p:spPr>
          <a:xfrm>
            <a:off x="15250189" y="6387232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/>
              <p:nvPr/>
            </p:nvSpPr>
            <p:spPr>
              <a:xfrm>
                <a:off x="16266188" y="5621107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3" name="文字方塊 172">
                <a:extLst>
                  <a:ext uri="{FF2B5EF4-FFF2-40B4-BE49-F238E27FC236}">
                    <a16:creationId xmlns:a16="http://schemas.microsoft.com/office/drawing/2014/main" id="{D50407BE-769C-4470-9EC6-A20901DDC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6188" y="5621107"/>
                <a:ext cx="1179353" cy="72135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矩形 173">
            <a:extLst>
              <a:ext uri="{FF2B5EF4-FFF2-40B4-BE49-F238E27FC236}">
                <a16:creationId xmlns:a16="http://schemas.microsoft.com/office/drawing/2014/main" id="{66E2A0A3-9E7B-4E0C-B05F-DCFFCD7CBA43}"/>
              </a:ext>
            </a:extLst>
          </p:cNvPr>
          <p:cNvSpPr/>
          <p:nvPr/>
        </p:nvSpPr>
        <p:spPr>
          <a:xfrm>
            <a:off x="16437184" y="6361852"/>
            <a:ext cx="474933" cy="8905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/>
              <p:nvPr/>
            </p:nvSpPr>
            <p:spPr>
              <a:xfrm>
                <a:off x="15172332" y="5603052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,1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75" name="文字方塊 174">
                <a:extLst>
                  <a:ext uri="{FF2B5EF4-FFF2-40B4-BE49-F238E27FC236}">
                    <a16:creationId xmlns:a16="http://schemas.microsoft.com/office/drawing/2014/main" id="{06B0F45E-DF7E-4906-A2A2-1DA507130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2332" y="5603052"/>
                <a:ext cx="1179353" cy="72135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C80A486D-33A7-447C-BDDE-5A21BDDFECB6}"/>
              </a:ext>
            </a:extLst>
          </p:cNvPr>
          <p:cNvGrpSpPr/>
          <p:nvPr/>
        </p:nvGrpSpPr>
        <p:grpSpPr>
          <a:xfrm>
            <a:off x="9685887" y="1246774"/>
            <a:ext cx="1179353" cy="999031"/>
            <a:chOff x="635402" y="1337615"/>
            <a:chExt cx="715161" cy="605813"/>
          </a:xfrm>
        </p:grpSpPr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46973DD6-6DCC-40CC-91A0-61F94845BE0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,1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78" name="文字方塊 177">
                  <a:extLst>
                    <a:ext uri="{FF2B5EF4-FFF2-40B4-BE49-F238E27FC236}">
                      <a16:creationId xmlns:a16="http://schemas.microsoft.com/office/drawing/2014/main" id="{55279803-A406-401B-B21E-523EB4209F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DDB94854-EA5E-4CBA-93DE-1752F7B0CD51}"/>
              </a:ext>
            </a:extLst>
          </p:cNvPr>
          <p:cNvGrpSpPr/>
          <p:nvPr/>
        </p:nvGrpSpPr>
        <p:grpSpPr>
          <a:xfrm>
            <a:off x="9685886" y="2344998"/>
            <a:ext cx="1179353" cy="999031"/>
            <a:chOff x="635402" y="1337615"/>
            <a:chExt cx="715161" cy="605813"/>
          </a:xfrm>
        </p:grpSpPr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7878276E-BCBE-40E7-A80A-1B1DCC1FDE4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249E86AA-C6CD-4D66-8DE7-F654F26234E8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249E86AA-C6CD-4D66-8DE7-F654F2623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1482EF19-EE9A-4A14-A8A3-7BA998AB1EE4}"/>
              </a:ext>
            </a:extLst>
          </p:cNvPr>
          <p:cNvGrpSpPr/>
          <p:nvPr/>
        </p:nvGrpSpPr>
        <p:grpSpPr>
          <a:xfrm>
            <a:off x="12763952" y="1759742"/>
            <a:ext cx="1179353" cy="999031"/>
            <a:chOff x="635402" y="1337615"/>
            <a:chExt cx="715161" cy="605813"/>
          </a:xfrm>
        </p:grpSpPr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84A5889F-39F0-4928-8D07-07BE346B3189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文字方塊 128">
                  <a:extLst>
                    <a:ext uri="{FF2B5EF4-FFF2-40B4-BE49-F238E27FC236}">
                      <a16:creationId xmlns:a16="http://schemas.microsoft.com/office/drawing/2014/main" id="{155CDA8A-7761-408B-93B4-A4B2EE3B3E4C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29" name="文字方塊 128">
                  <a:extLst>
                    <a:ext uri="{FF2B5EF4-FFF2-40B4-BE49-F238E27FC236}">
                      <a16:creationId xmlns:a16="http://schemas.microsoft.com/office/drawing/2014/main" id="{155CDA8A-7761-408B-93B4-A4B2EE3B3E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0" name="直線單箭頭接點 129">
            <a:extLst>
              <a:ext uri="{FF2B5EF4-FFF2-40B4-BE49-F238E27FC236}">
                <a16:creationId xmlns:a16="http://schemas.microsoft.com/office/drawing/2014/main" id="{FEC2854F-CBFD-47E3-8C1F-4F74562605BB}"/>
              </a:ext>
            </a:extLst>
          </p:cNvPr>
          <p:cNvCxnSpPr>
            <a:cxnSpLocks/>
            <a:endCxn id="129" idx="1"/>
          </p:cNvCxnSpPr>
          <p:nvPr/>
        </p:nvCxnSpPr>
        <p:spPr>
          <a:xfrm flipV="1">
            <a:off x="10782278" y="2251556"/>
            <a:ext cx="1981674" cy="7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9E433444-1C21-469F-A073-E6C6E607D9E8}"/>
              </a:ext>
            </a:extLst>
          </p:cNvPr>
          <p:cNvSpPr/>
          <p:nvPr/>
        </p:nvSpPr>
        <p:spPr>
          <a:xfrm>
            <a:off x="9685885" y="1088575"/>
            <a:ext cx="1096393" cy="24154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042EC140-A9ED-4249-8817-E0359838645F}"/>
              </a:ext>
            </a:extLst>
          </p:cNvPr>
          <p:cNvGrpSpPr/>
          <p:nvPr/>
        </p:nvGrpSpPr>
        <p:grpSpPr>
          <a:xfrm>
            <a:off x="3483733" y="3023309"/>
            <a:ext cx="1179353" cy="999031"/>
            <a:chOff x="635402" y="1337615"/>
            <a:chExt cx="715161" cy="605813"/>
          </a:xfrm>
        </p:grpSpPr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4A6DBFC9-33FC-4599-88A5-5915D06F34BD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文字方塊 179">
                  <a:extLst>
                    <a:ext uri="{FF2B5EF4-FFF2-40B4-BE49-F238E27FC236}">
                      <a16:creationId xmlns:a16="http://schemas.microsoft.com/office/drawing/2014/main" id="{F92EA39A-2673-4906-9EA4-A9359A29F970}"/>
                    </a:ext>
                  </a:extLst>
                </p:cNvPr>
                <p:cNvSpPr txBox="1"/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80" name="文字方塊 179">
                  <a:extLst>
                    <a:ext uri="{FF2B5EF4-FFF2-40B4-BE49-F238E27FC236}">
                      <a16:creationId xmlns:a16="http://schemas.microsoft.com/office/drawing/2014/main" id="{F92EA39A-2673-4906-9EA4-A9359A29F9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02" y="1417137"/>
                  <a:ext cx="715161" cy="43742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AB53DBF8-9AF0-432E-BD50-E3B75EE0305C}"/>
              </a:ext>
            </a:extLst>
          </p:cNvPr>
          <p:cNvSpPr txBox="1"/>
          <p:nvPr/>
        </p:nvSpPr>
        <p:spPr>
          <a:xfrm>
            <a:off x="4478740" y="3095673"/>
            <a:ext cx="705162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17" dirty="0"/>
              <a:t>=</a:t>
            </a:r>
            <a:endParaRPr lang="zh-TW" altLang="en-US" sz="461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9415197-8472-438D-879E-9BB2713E7CBC}"/>
                  </a:ext>
                </a:extLst>
              </p:cNvPr>
              <p:cNvSpPr/>
              <p:nvPr/>
            </p:nvSpPr>
            <p:spPr>
              <a:xfrm>
                <a:off x="5137688" y="2959109"/>
                <a:ext cx="2334668" cy="117165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𝑂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9415197-8472-438D-879E-9BB2713E7C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688" y="2959109"/>
                <a:ext cx="2334668" cy="117165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群組 8">
            <a:extLst>
              <a:ext uri="{FF2B5EF4-FFF2-40B4-BE49-F238E27FC236}">
                <a16:creationId xmlns:a16="http://schemas.microsoft.com/office/drawing/2014/main" id="{903BC6F5-B6F9-45F0-802A-B3574E2BE3B7}"/>
              </a:ext>
            </a:extLst>
          </p:cNvPr>
          <p:cNvGrpSpPr/>
          <p:nvPr/>
        </p:nvGrpSpPr>
        <p:grpSpPr>
          <a:xfrm>
            <a:off x="7445189" y="2541776"/>
            <a:ext cx="1179355" cy="2097255"/>
            <a:chOff x="2942081" y="1373762"/>
            <a:chExt cx="715162" cy="1271777"/>
          </a:xfrm>
        </p:grpSpPr>
        <p:grpSp>
          <p:nvGrpSpPr>
            <p:cNvPr id="181" name="群組 180">
              <a:extLst>
                <a:ext uri="{FF2B5EF4-FFF2-40B4-BE49-F238E27FC236}">
                  <a16:creationId xmlns:a16="http://schemas.microsoft.com/office/drawing/2014/main" id="{75696754-E78E-4274-BBD1-CADCBDAB1EBA}"/>
                </a:ext>
              </a:extLst>
            </p:cNvPr>
            <p:cNvGrpSpPr/>
            <p:nvPr/>
          </p:nvGrpSpPr>
          <p:grpSpPr>
            <a:xfrm>
              <a:off x="2942082" y="1373762"/>
              <a:ext cx="715161" cy="605813"/>
              <a:chOff x="635402" y="1337615"/>
              <a:chExt cx="715161" cy="605813"/>
            </a:xfrm>
          </p:grpSpPr>
          <p:sp>
            <p:nvSpPr>
              <p:cNvPr id="182" name="矩形 181">
                <a:extLst>
                  <a:ext uri="{FF2B5EF4-FFF2-40B4-BE49-F238E27FC236}">
                    <a16:creationId xmlns:a16="http://schemas.microsoft.com/office/drawing/2014/main" id="{71775892-5E04-4092-B5CC-3572C33690DA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968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文字方塊 182">
                    <a:extLst>
                      <a:ext uri="{FF2B5EF4-FFF2-40B4-BE49-F238E27FC236}">
                        <a16:creationId xmlns:a16="http://schemas.microsoft.com/office/drawing/2014/main" id="{F992FCBD-7E73-4DD5-A3DB-0B45971751F3}"/>
                      </a:ext>
                    </a:extLst>
                  </p:cNvPr>
                  <p:cNvSpPr txBox="1"/>
                  <p:nvPr/>
                </p:nvSpPr>
                <p:spPr>
                  <a:xfrm>
                    <a:off x="635402" y="1417137"/>
                    <a:ext cx="715161" cy="4374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3958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3958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3958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3958" i="1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3958" dirty="0"/>
                  </a:p>
                </p:txBody>
              </p:sp>
            </mc:Choice>
            <mc:Fallback xmlns="">
              <p:sp>
                <p:nvSpPr>
                  <p:cNvPr id="183" name="文字方塊 182">
                    <a:extLst>
                      <a:ext uri="{FF2B5EF4-FFF2-40B4-BE49-F238E27FC236}">
                        <a16:creationId xmlns:a16="http://schemas.microsoft.com/office/drawing/2014/main" id="{F992FCBD-7E73-4DD5-A3DB-0B45971751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5402" y="1417137"/>
                    <a:ext cx="715161" cy="437428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4" name="群組 183">
              <a:extLst>
                <a:ext uri="{FF2B5EF4-FFF2-40B4-BE49-F238E27FC236}">
                  <a16:creationId xmlns:a16="http://schemas.microsoft.com/office/drawing/2014/main" id="{91B1154F-5B4A-41DC-868B-DE80C1786624}"/>
                </a:ext>
              </a:extLst>
            </p:cNvPr>
            <p:cNvGrpSpPr/>
            <p:nvPr/>
          </p:nvGrpSpPr>
          <p:grpSpPr>
            <a:xfrm>
              <a:off x="2942081" y="2039726"/>
              <a:ext cx="715161" cy="605813"/>
              <a:chOff x="635402" y="1337615"/>
              <a:chExt cx="715161" cy="605813"/>
            </a:xfrm>
          </p:grpSpPr>
          <p:sp>
            <p:nvSpPr>
              <p:cNvPr id="185" name="矩形 184">
                <a:extLst>
                  <a:ext uri="{FF2B5EF4-FFF2-40B4-BE49-F238E27FC236}">
                    <a16:creationId xmlns:a16="http://schemas.microsoft.com/office/drawing/2014/main" id="{DEDA2056-72C7-4AC3-9C8E-0362F6ADED28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968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6" name="文字方塊 185">
                    <a:extLst>
                      <a:ext uri="{FF2B5EF4-FFF2-40B4-BE49-F238E27FC236}">
                        <a16:creationId xmlns:a16="http://schemas.microsoft.com/office/drawing/2014/main" id="{1527409F-BFAA-4D86-BCC8-5B6EC320B76E}"/>
                      </a:ext>
                    </a:extLst>
                  </p:cNvPr>
                  <p:cNvSpPr txBox="1"/>
                  <p:nvPr/>
                </p:nvSpPr>
                <p:spPr>
                  <a:xfrm>
                    <a:off x="635402" y="1417137"/>
                    <a:ext cx="715161" cy="4374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3958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3958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3958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3958" i="1"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3958" dirty="0"/>
                  </a:p>
                </p:txBody>
              </p:sp>
            </mc:Choice>
            <mc:Fallback xmlns="">
              <p:sp>
                <p:nvSpPr>
                  <p:cNvPr id="186" name="文字方塊 185">
                    <a:extLst>
                      <a:ext uri="{FF2B5EF4-FFF2-40B4-BE49-F238E27FC236}">
                        <a16:creationId xmlns:a16="http://schemas.microsoft.com/office/drawing/2014/main" id="{1527409F-BFAA-4D86-BCC8-5B6EC320B7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5402" y="1417137"/>
                    <a:ext cx="715161" cy="437428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88" name="矩形 187">
            <a:extLst>
              <a:ext uri="{FF2B5EF4-FFF2-40B4-BE49-F238E27FC236}">
                <a16:creationId xmlns:a16="http://schemas.microsoft.com/office/drawing/2014/main" id="{10F74109-C27C-410E-9CCF-02A94A0B38E5}"/>
              </a:ext>
            </a:extLst>
          </p:cNvPr>
          <p:cNvSpPr/>
          <p:nvPr/>
        </p:nvSpPr>
        <p:spPr>
          <a:xfrm>
            <a:off x="3131574" y="2191599"/>
            <a:ext cx="5723023" cy="274251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</p:spTree>
    <p:extLst>
      <p:ext uri="{BB962C8B-B14F-4D97-AF65-F5344CB8AC3E}">
        <p14:creationId xmlns:p14="http://schemas.microsoft.com/office/powerpoint/2010/main" val="264567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18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21811" y="2138355"/>
            <a:ext cx="15335839" cy="62132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35" dirty="0">
                <a:latin typeface="Arial"/>
                <a:cs typeface="Arial"/>
              </a:rPr>
              <a:t>Self-attention</a:t>
            </a:r>
            <a:r>
              <a:rPr sz="3950" spc="10" dirty="0">
                <a:latin typeface="Arial"/>
                <a:cs typeface="Arial"/>
              </a:rPr>
              <a:t> </a:t>
            </a:r>
            <a:r>
              <a:rPr sz="3950" spc="-30" dirty="0">
                <a:latin typeface="Arial"/>
                <a:cs typeface="Arial"/>
              </a:rPr>
              <a:t>layer</a:t>
            </a:r>
            <a:r>
              <a:rPr sz="3950" spc="10" dirty="0">
                <a:latin typeface="Arial"/>
                <a:cs typeface="Arial"/>
              </a:rPr>
              <a:t> </a:t>
            </a:r>
            <a:r>
              <a:rPr lang="en-US" sz="3950" spc="145" dirty="0">
                <a:latin typeface="Arial"/>
                <a:cs typeface="Arial"/>
              </a:rPr>
              <a:t>=</a:t>
            </a:r>
            <a:r>
              <a:rPr sz="3950" spc="145" dirty="0">
                <a:latin typeface="Arial"/>
                <a:cs typeface="Arial"/>
              </a:rPr>
              <a:t>&gt;</a:t>
            </a:r>
            <a:r>
              <a:rPr sz="3950" spc="10" dirty="0">
                <a:latin typeface="Arial"/>
                <a:cs typeface="Arial"/>
              </a:rPr>
              <a:t> </a:t>
            </a:r>
            <a:r>
              <a:rPr sz="3950" spc="-30" dirty="0">
                <a:latin typeface="Arial"/>
                <a:cs typeface="Arial"/>
              </a:rPr>
              <a:t>Layer</a:t>
            </a:r>
            <a:r>
              <a:rPr sz="3950" spc="10" dirty="0">
                <a:latin typeface="Arial"/>
                <a:cs typeface="Arial"/>
              </a:rPr>
              <a:t> normalization </a:t>
            </a:r>
            <a:r>
              <a:rPr lang="en-US" sz="3950" spc="145" dirty="0">
                <a:latin typeface="Arial"/>
                <a:cs typeface="Arial"/>
              </a:rPr>
              <a:t>=</a:t>
            </a:r>
            <a:r>
              <a:rPr sz="3950" spc="145" dirty="0">
                <a:latin typeface="Arial"/>
                <a:cs typeface="Arial"/>
              </a:rPr>
              <a:t>&gt;</a:t>
            </a:r>
            <a:r>
              <a:rPr sz="3950" spc="10" dirty="0">
                <a:latin typeface="Arial"/>
                <a:cs typeface="Arial"/>
              </a:rPr>
              <a:t> </a:t>
            </a:r>
            <a:r>
              <a:rPr sz="3950" spc="-45" dirty="0">
                <a:latin typeface="Arial"/>
                <a:cs typeface="Arial"/>
              </a:rPr>
              <a:t>Dense</a:t>
            </a:r>
            <a:r>
              <a:rPr sz="3950" spc="10" dirty="0">
                <a:latin typeface="Arial"/>
                <a:cs typeface="Arial"/>
              </a:rPr>
              <a:t> </a:t>
            </a:r>
            <a:r>
              <a:rPr sz="3950" spc="-30" dirty="0">
                <a:latin typeface="Arial"/>
                <a:cs typeface="Arial"/>
              </a:rPr>
              <a:t>layer</a:t>
            </a:r>
            <a:endParaRPr sz="395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0967" y="3916060"/>
            <a:ext cx="14377187" cy="6246014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507F3751-26D2-0F46-835F-8C487008924D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2A783F9-B718-8D41-B36E-B8ABD611B6D4}"/>
              </a:ext>
            </a:extLst>
          </p:cNvPr>
          <p:cNvSpPr txBox="1">
            <a:spLocks/>
          </p:cNvSpPr>
          <p:nvPr/>
        </p:nvSpPr>
        <p:spPr>
          <a:xfrm>
            <a:off x="7370949" y="36011"/>
            <a:ext cx="5362575" cy="1133900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GB"/>
              <a:t>Transformer</a:t>
            </a:r>
            <a:endParaRPr lang="en-GB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21810" y="2146311"/>
            <a:ext cx="15564439" cy="62132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35" dirty="0">
                <a:latin typeface="Arial"/>
                <a:cs typeface="Arial"/>
              </a:rPr>
              <a:t>Self-attention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-30" dirty="0">
                <a:latin typeface="Arial"/>
                <a:cs typeface="Arial"/>
              </a:rPr>
              <a:t>layer</a:t>
            </a:r>
            <a:r>
              <a:rPr sz="3950" spc="10" dirty="0">
                <a:latin typeface="Arial"/>
                <a:cs typeface="Arial"/>
              </a:rPr>
              <a:t> </a:t>
            </a:r>
            <a:r>
              <a:rPr lang="en-US" sz="3950" spc="145" dirty="0">
                <a:latin typeface="Arial"/>
                <a:cs typeface="Arial"/>
              </a:rPr>
              <a:t>=</a:t>
            </a:r>
            <a:r>
              <a:rPr sz="3950" spc="145" dirty="0">
                <a:latin typeface="Arial"/>
                <a:cs typeface="Arial"/>
              </a:rPr>
              <a:t>&gt;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b="1" spc="-15" dirty="0">
                <a:latin typeface="Arial"/>
                <a:cs typeface="Arial"/>
              </a:rPr>
              <a:t>Layer</a:t>
            </a:r>
            <a:r>
              <a:rPr sz="3950" b="1" spc="10" dirty="0">
                <a:latin typeface="Arial"/>
                <a:cs typeface="Arial"/>
              </a:rPr>
              <a:t> </a:t>
            </a:r>
            <a:r>
              <a:rPr sz="3950" b="1" dirty="0">
                <a:latin typeface="Arial"/>
                <a:cs typeface="Arial"/>
              </a:rPr>
              <a:t>normalization</a:t>
            </a:r>
            <a:r>
              <a:rPr sz="3950" b="1" spc="10" dirty="0">
                <a:latin typeface="Arial"/>
                <a:cs typeface="Arial"/>
              </a:rPr>
              <a:t> </a:t>
            </a:r>
            <a:r>
              <a:rPr lang="en-US" sz="3950" spc="145" dirty="0">
                <a:latin typeface="Arial"/>
                <a:cs typeface="Arial"/>
              </a:rPr>
              <a:t>=</a:t>
            </a:r>
            <a:r>
              <a:rPr sz="3950" spc="145" dirty="0">
                <a:latin typeface="Arial"/>
                <a:cs typeface="Arial"/>
              </a:rPr>
              <a:t>&gt;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-45" dirty="0">
                <a:latin typeface="Arial"/>
                <a:cs typeface="Arial"/>
              </a:rPr>
              <a:t>Dense</a:t>
            </a:r>
            <a:r>
              <a:rPr sz="3950" spc="10" dirty="0">
                <a:latin typeface="Arial"/>
                <a:cs typeface="Arial"/>
              </a:rPr>
              <a:t> </a:t>
            </a:r>
            <a:r>
              <a:rPr sz="3950" spc="-30" dirty="0">
                <a:latin typeface="Arial"/>
                <a:cs typeface="Arial"/>
              </a:rPr>
              <a:t>layer</a:t>
            </a:r>
            <a:endParaRPr sz="395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0967" y="3916060"/>
            <a:ext cx="14377187" cy="6246014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EDFE4AAA-83E2-1946-BE62-012AFD785598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5C65073-1D56-2341-BADE-80CCDAFA9096}"/>
              </a:ext>
            </a:extLst>
          </p:cNvPr>
          <p:cNvSpPr txBox="1">
            <a:spLocks/>
          </p:cNvSpPr>
          <p:nvPr/>
        </p:nvSpPr>
        <p:spPr>
          <a:xfrm>
            <a:off x="7370949" y="36011"/>
            <a:ext cx="5362575" cy="1133900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GB"/>
              <a:t>Transformer</a:t>
            </a:r>
            <a:endParaRPr lang="en-GB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60773" y="6043894"/>
            <a:ext cx="3756631" cy="40937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04699" y="12094"/>
            <a:ext cx="889508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00" dirty="0"/>
              <a:t>Layer</a:t>
            </a:r>
            <a:r>
              <a:rPr spc="-50" dirty="0"/>
              <a:t> </a:t>
            </a:r>
            <a:r>
              <a:rPr spc="165" dirty="0"/>
              <a:t>Normalization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54628" y="1735118"/>
            <a:ext cx="8982710" cy="799642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535940" marR="86360" indent="-523875">
              <a:lnSpc>
                <a:spcPts val="4700"/>
              </a:lnSpc>
              <a:spcBef>
                <a:spcPts val="29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25" dirty="0">
                <a:latin typeface="Arial"/>
                <a:cs typeface="Arial"/>
              </a:rPr>
              <a:t>Neural </a:t>
            </a:r>
            <a:r>
              <a:rPr sz="3950" spc="25" dirty="0">
                <a:latin typeface="Arial"/>
                <a:cs typeface="Arial"/>
              </a:rPr>
              <a:t>net </a:t>
            </a:r>
            <a:r>
              <a:rPr sz="3950" spc="-25" dirty="0">
                <a:latin typeface="Arial"/>
                <a:cs typeface="Arial"/>
              </a:rPr>
              <a:t>layers </a:t>
            </a:r>
            <a:r>
              <a:rPr sz="3950" spc="75" dirty="0">
                <a:latin typeface="Arial"/>
                <a:cs typeface="Arial"/>
              </a:rPr>
              <a:t>work </a:t>
            </a:r>
            <a:r>
              <a:rPr sz="3950" spc="55" dirty="0">
                <a:latin typeface="Arial"/>
                <a:cs typeface="Arial"/>
              </a:rPr>
              <a:t>best </a:t>
            </a:r>
            <a:r>
              <a:rPr sz="3950" spc="20" dirty="0">
                <a:latin typeface="Arial"/>
                <a:cs typeface="Arial"/>
              </a:rPr>
              <a:t>when </a:t>
            </a:r>
            <a:r>
              <a:rPr sz="3950" spc="25" dirty="0">
                <a:latin typeface="Arial"/>
                <a:cs typeface="Arial"/>
              </a:rPr>
              <a:t> </a:t>
            </a:r>
            <a:r>
              <a:rPr sz="3950" spc="60" dirty="0">
                <a:latin typeface="Arial"/>
                <a:cs typeface="Arial"/>
              </a:rPr>
              <a:t>input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40" dirty="0">
                <a:latin typeface="Arial"/>
                <a:cs typeface="Arial"/>
              </a:rPr>
              <a:t>vectors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-35" dirty="0">
                <a:latin typeface="Arial"/>
                <a:cs typeface="Arial"/>
              </a:rPr>
              <a:t>have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uniform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15" dirty="0">
                <a:latin typeface="Arial"/>
                <a:cs typeface="Arial"/>
              </a:rPr>
              <a:t>mean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and </a:t>
            </a:r>
            <a:r>
              <a:rPr sz="3950" spc="-1085" dirty="0">
                <a:latin typeface="Arial"/>
                <a:cs typeface="Arial"/>
              </a:rPr>
              <a:t> </a:t>
            </a:r>
            <a:r>
              <a:rPr sz="3950" spc="100" dirty="0">
                <a:latin typeface="Arial"/>
                <a:cs typeface="Arial"/>
              </a:rPr>
              <a:t>std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in each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dimension</a:t>
            </a:r>
            <a:endParaRPr sz="3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4200" dirty="0">
              <a:latin typeface="Arial"/>
              <a:cs typeface="Arial"/>
            </a:endParaRPr>
          </a:p>
          <a:p>
            <a:pPr marL="1106805" marR="1229360" lvl="1" indent="-571500">
              <a:lnSpc>
                <a:spcPts val="4700"/>
              </a:lnSpc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-30" dirty="0">
                <a:latin typeface="Arial"/>
                <a:cs typeface="Arial"/>
              </a:rPr>
              <a:t>remember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60" dirty="0">
                <a:latin typeface="Arial"/>
                <a:cs typeface="Arial"/>
              </a:rPr>
              <a:t>input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data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20" dirty="0">
                <a:latin typeface="Arial"/>
                <a:cs typeface="Arial"/>
              </a:rPr>
              <a:t>scaling, </a:t>
            </a:r>
            <a:r>
              <a:rPr sz="3950" spc="-1080" dirty="0">
                <a:latin typeface="Arial"/>
                <a:cs typeface="Arial"/>
              </a:rPr>
              <a:t> </a:t>
            </a:r>
            <a:r>
              <a:rPr sz="3950" spc="50" dirty="0">
                <a:latin typeface="Arial"/>
                <a:cs typeface="Arial"/>
              </a:rPr>
              <a:t>weight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10" dirty="0">
                <a:latin typeface="Arial"/>
                <a:cs typeface="Arial"/>
              </a:rPr>
              <a:t>initialization</a:t>
            </a:r>
            <a:endParaRPr sz="395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4200" dirty="0">
              <a:latin typeface="Arial"/>
              <a:cs typeface="Arial"/>
            </a:endParaRPr>
          </a:p>
          <a:p>
            <a:pPr marL="535940" marR="469900" indent="-523875">
              <a:lnSpc>
                <a:spcPts val="4700"/>
              </a:lnSpc>
              <a:spcBef>
                <a:spcPts val="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35" dirty="0">
                <a:latin typeface="Arial"/>
                <a:cs typeface="Arial"/>
              </a:rPr>
              <a:t>As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50" dirty="0">
                <a:latin typeface="Arial"/>
                <a:cs typeface="Arial"/>
              </a:rPr>
              <a:t>inputs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flow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30" dirty="0">
                <a:latin typeface="Arial"/>
                <a:cs typeface="Arial"/>
              </a:rPr>
              <a:t>through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45" dirty="0">
                <a:latin typeface="Arial"/>
                <a:cs typeface="Arial"/>
              </a:rPr>
              <a:t>network, </a:t>
            </a:r>
            <a:r>
              <a:rPr sz="3950" spc="-1085" dirty="0">
                <a:latin typeface="Arial"/>
                <a:cs typeface="Arial"/>
              </a:rPr>
              <a:t> </a:t>
            </a:r>
            <a:r>
              <a:rPr sz="3950" spc="-15" dirty="0">
                <a:latin typeface="Arial"/>
                <a:cs typeface="Arial"/>
              </a:rPr>
              <a:t>means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and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130" dirty="0">
                <a:latin typeface="Arial"/>
                <a:cs typeface="Arial"/>
              </a:rPr>
              <a:t>std's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50" dirty="0">
                <a:latin typeface="Arial"/>
                <a:cs typeface="Arial"/>
              </a:rPr>
              <a:t>get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75" dirty="0">
                <a:latin typeface="Arial"/>
                <a:cs typeface="Arial"/>
              </a:rPr>
              <a:t>blown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55" dirty="0">
                <a:latin typeface="Arial"/>
                <a:cs typeface="Arial"/>
              </a:rPr>
              <a:t>out</a:t>
            </a:r>
            <a:endParaRPr sz="3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4150" dirty="0">
              <a:latin typeface="Arial"/>
              <a:cs typeface="Arial"/>
            </a:endParaRPr>
          </a:p>
          <a:p>
            <a:pPr marL="535940" marR="5080" indent="-523875">
              <a:lnSpc>
                <a:spcPts val="4700"/>
              </a:lnSpc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30" dirty="0">
                <a:latin typeface="Arial"/>
                <a:cs typeface="Arial"/>
              </a:rPr>
              <a:t>Layer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10" dirty="0">
                <a:latin typeface="Arial"/>
                <a:cs typeface="Arial"/>
              </a:rPr>
              <a:t>Normalization</a:t>
            </a:r>
            <a:r>
              <a:rPr sz="3950" dirty="0">
                <a:latin typeface="Arial"/>
                <a:cs typeface="Arial"/>
              </a:rPr>
              <a:t> is </a:t>
            </a:r>
            <a:r>
              <a:rPr sz="3950" spc="-75" dirty="0">
                <a:latin typeface="Arial"/>
                <a:cs typeface="Arial"/>
              </a:rPr>
              <a:t>a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40" dirty="0">
                <a:latin typeface="Arial"/>
                <a:cs typeface="Arial"/>
              </a:rPr>
              <a:t>hack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110" dirty="0">
                <a:latin typeface="Arial"/>
                <a:cs typeface="Arial"/>
              </a:rPr>
              <a:t>to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-15" dirty="0">
                <a:latin typeface="Arial"/>
                <a:cs typeface="Arial"/>
              </a:rPr>
              <a:t>reset </a:t>
            </a:r>
            <a:r>
              <a:rPr sz="3950" spc="-108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things </a:t>
            </a:r>
            <a:r>
              <a:rPr sz="3950" spc="110" dirty="0">
                <a:latin typeface="Arial"/>
                <a:cs typeface="Arial"/>
              </a:rPr>
              <a:t>to </a:t>
            </a:r>
            <a:r>
              <a:rPr sz="3950" spc="-15" dirty="0">
                <a:latin typeface="Arial"/>
                <a:cs typeface="Arial"/>
              </a:rPr>
              <a:t>where </a:t>
            </a:r>
            <a:r>
              <a:rPr sz="3950" spc="35" dirty="0">
                <a:latin typeface="Arial"/>
                <a:cs typeface="Arial"/>
              </a:rPr>
              <a:t>we </a:t>
            </a:r>
            <a:r>
              <a:rPr sz="3950" spc="55" dirty="0">
                <a:latin typeface="Arial"/>
                <a:cs typeface="Arial"/>
              </a:rPr>
              <a:t>want </a:t>
            </a:r>
            <a:r>
              <a:rPr sz="3950" spc="40" dirty="0">
                <a:latin typeface="Arial"/>
                <a:cs typeface="Arial"/>
              </a:rPr>
              <a:t>them </a:t>
            </a:r>
            <a:r>
              <a:rPr sz="3950" dirty="0">
                <a:latin typeface="Arial"/>
                <a:cs typeface="Arial"/>
              </a:rPr>
              <a:t>in 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30" dirty="0">
                <a:latin typeface="Arial"/>
                <a:cs typeface="Arial"/>
              </a:rPr>
              <a:t>between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20" dirty="0">
                <a:latin typeface="Arial"/>
                <a:cs typeface="Arial"/>
              </a:rPr>
              <a:t>layers</a:t>
            </a:r>
            <a:endParaRPr sz="39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432" y="10560685"/>
            <a:ext cx="541591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40" dirty="0">
                <a:latin typeface="Arial"/>
                <a:cs typeface="Arial"/>
              </a:rPr>
              <a:t>https://arxiv.org/pdf/1803.08494.pdf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626472" y="1185743"/>
            <a:ext cx="9478010" cy="4521835"/>
            <a:chOff x="10626472" y="1185743"/>
            <a:chExt cx="9478010" cy="452183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26472" y="1185743"/>
              <a:ext cx="5202938" cy="4521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62025" y="1185743"/>
              <a:ext cx="4442074" cy="45215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21811" y="2138355"/>
            <a:ext cx="16076343" cy="62132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35" dirty="0">
                <a:latin typeface="Arial"/>
                <a:cs typeface="Arial"/>
              </a:rPr>
              <a:t>Self-attention</a:t>
            </a:r>
            <a:r>
              <a:rPr sz="3950" spc="10" dirty="0">
                <a:latin typeface="Arial"/>
                <a:cs typeface="Arial"/>
              </a:rPr>
              <a:t> </a:t>
            </a:r>
            <a:r>
              <a:rPr sz="3950" spc="-30" dirty="0">
                <a:latin typeface="Arial"/>
                <a:cs typeface="Arial"/>
              </a:rPr>
              <a:t>layer</a:t>
            </a:r>
            <a:r>
              <a:rPr sz="3950" spc="10" dirty="0">
                <a:latin typeface="Arial"/>
                <a:cs typeface="Arial"/>
              </a:rPr>
              <a:t> </a:t>
            </a:r>
            <a:r>
              <a:rPr lang="en-US" sz="3950" spc="145" dirty="0">
                <a:latin typeface="Arial"/>
                <a:cs typeface="Arial"/>
              </a:rPr>
              <a:t>=</a:t>
            </a:r>
            <a:r>
              <a:rPr sz="3950" spc="145" dirty="0">
                <a:latin typeface="Arial"/>
                <a:cs typeface="Arial"/>
              </a:rPr>
              <a:t>&gt;</a:t>
            </a:r>
            <a:r>
              <a:rPr sz="3950" spc="10" dirty="0">
                <a:latin typeface="Arial"/>
                <a:cs typeface="Arial"/>
              </a:rPr>
              <a:t> </a:t>
            </a:r>
            <a:r>
              <a:rPr sz="3950" spc="-30" dirty="0">
                <a:latin typeface="Arial"/>
                <a:cs typeface="Arial"/>
              </a:rPr>
              <a:t>Layer</a:t>
            </a:r>
            <a:r>
              <a:rPr sz="3950" spc="10" dirty="0">
                <a:latin typeface="Arial"/>
                <a:cs typeface="Arial"/>
              </a:rPr>
              <a:t> normalization </a:t>
            </a:r>
            <a:r>
              <a:rPr lang="en-US" sz="3950" spc="145" dirty="0">
                <a:latin typeface="Arial"/>
                <a:cs typeface="Arial"/>
              </a:rPr>
              <a:t>=</a:t>
            </a:r>
            <a:r>
              <a:rPr sz="3950" spc="145" dirty="0">
                <a:latin typeface="Arial"/>
                <a:cs typeface="Arial"/>
              </a:rPr>
              <a:t>&gt;</a:t>
            </a:r>
            <a:r>
              <a:rPr sz="3950" spc="10" dirty="0">
                <a:latin typeface="Arial"/>
                <a:cs typeface="Arial"/>
              </a:rPr>
              <a:t> </a:t>
            </a:r>
            <a:r>
              <a:rPr sz="3950" spc="-45" dirty="0">
                <a:latin typeface="Arial"/>
                <a:cs typeface="Arial"/>
              </a:rPr>
              <a:t>Dense</a:t>
            </a:r>
            <a:r>
              <a:rPr sz="3950" spc="10" dirty="0">
                <a:latin typeface="Arial"/>
                <a:cs typeface="Arial"/>
              </a:rPr>
              <a:t> </a:t>
            </a:r>
            <a:r>
              <a:rPr sz="3950" spc="-30" dirty="0">
                <a:latin typeface="Arial"/>
                <a:cs typeface="Arial"/>
              </a:rPr>
              <a:t>layer</a:t>
            </a:r>
            <a:endParaRPr sz="395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0967" y="3916060"/>
            <a:ext cx="14377187" cy="6246014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405741B1-2709-8A44-839D-7C66E84FC896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16FBED01-F662-BE43-9C08-290F49F6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0949" y="36011"/>
            <a:ext cx="5362575" cy="11339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Transformer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70949" y="36011"/>
            <a:ext cx="5362575" cy="11339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Transformer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1" y="3499570"/>
            <a:ext cx="14778990" cy="48994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70" dirty="0">
                <a:latin typeface="Arial"/>
                <a:cs typeface="Arial"/>
              </a:rPr>
              <a:t>S</a:t>
            </a:r>
            <a:r>
              <a:rPr lang="en-US" sz="3950" spc="-70" dirty="0">
                <a:latin typeface="Arial"/>
                <a:cs typeface="Arial"/>
              </a:rPr>
              <a:t>o far</a:t>
            </a:r>
            <a:r>
              <a:rPr sz="3950" spc="-145" dirty="0">
                <a:latin typeface="Arial"/>
                <a:cs typeface="Arial"/>
              </a:rPr>
              <a:t>: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dirty="0">
                <a:latin typeface="Arial"/>
                <a:cs typeface="Arial"/>
              </a:rPr>
              <a:t>Learned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35" dirty="0">
                <a:latin typeface="Arial"/>
                <a:cs typeface="Arial"/>
              </a:rPr>
              <a:t>query,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75" dirty="0">
                <a:latin typeface="Arial"/>
                <a:cs typeface="Arial"/>
              </a:rPr>
              <a:t>key,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30" dirty="0">
                <a:latin typeface="Arial"/>
                <a:cs typeface="Arial"/>
              </a:rPr>
              <a:t>value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40" dirty="0">
                <a:latin typeface="Arial"/>
                <a:cs typeface="Arial"/>
              </a:rPr>
              <a:t>weights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45" dirty="0">
                <a:latin typeface="Arial"/>
                <a:cs typeface="Arial"/>
              </a:rPr>
              <a:t>Multiple</a:t>
            </a:r>
            <a:r>
              <a:rPr sz="3950" spc="-30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heads</a:t>
            </a: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-15" dirty="0">
                <a:latin typeface="Arial"/>
                <a:cs typeface="Arial"/>
              </a:rPr>
              <a:t>Order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of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10" dirty="0">
                <a:latin typeface="Arial"/>
                <a:cs typeface="Arial"/>
              </a:rPr>
              <a:t>sequence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does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75" dirty="0">
                <a:latin typeface="Arial"/>
                <a:cs typeface="Arial"/>
              </a:rPr>
              <a:t>not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65" dirty="0">
                <a:latin typeface="Arial"/>
                <a:cs typeface="Arial"/>
              </a:rPr>
              <a:t>a</a:t>
            </a:r>
            <a:r>
              <a:rPr lang="en-US" sz="3950" spc="65" dirty="0">
                <a:latin typeface="Arial"/>
                <a:cs typeface="Arial"/>
              </a:rPr>
              <a:t>ff</a:t>
            </a:r>
            <a:r>
              <a:rPr sz="3950" spc="65" dirty="0">
                <a:latin typeface="Arial"/>
                <a:cs typeface="Arial"/>
              </a:rPr>
              <a:t>ect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result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of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60" dirty="0">
                <a:latin typeface="Arial"/>
                <a:cs typeface="Arial"/>
              </a:rPr>
              <a:t>computations</a:t>
            </a:r>
            <a:endParaRPr sz="395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A085585-09D5-6749-81B2-E8FE0418950C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21811" y="3499570"/>
            <a:ext cx="17300132" cy="54867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70" dirty="0">
                <a:latin typeface="Arial"/>
                <a:cs typeface="Arial"/>
              </a:rPr>
              <a:t>S</a:t>
            </a:r>
            <a:r>
              <a:rPr lang="en-US" sz="3950" spc="-70" dirty="0">
                <a:latin typeface="Arial"/>
                <a:cs typeface="Arial"/>
              </a:rPr>
              <a:t>o far</a:t>
            </a:r>
            <a:r>
              <a:rPr sz="3950" spc="-145" dirty="0">
                <a:latin typeface="Arial"/>
                <a:cs typeface="Arial"/>
              </a:rPr>
              <a:t>: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dirty="0">
                <a:latin typeface="Arial"/>
                <a:cs typeface="Arial"/>
              </a:rPr>
              <a:t>Learned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35" dirty="0">
                <a:latin typeface="Arial"/>
                <a:cs typeface="Arial"/>
              </a:rPr>
              <a:t>query,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75" dirty="0">
                <a:latin typeface="Arial"/>
                <a:cs typeface="Arial"/>
              </a:rPr>
              <a:t>key,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30" dirty="0">
                <a:latin typeface="Arial"/>
                <a:cs typeface="Arial"/>
              </a:rPr>
              <a:t>value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40" dirty="0">
                <a:latin typeface="Arial"/>
                <a:cs typeface="Arial"/>
              </a:rPr>
              <a:t>weights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45" dirty="0">
                <a:latin typeface="Arial"/>
                <a:cs typeface="Arial"/>
              </a:rPr>
              <a:t>Multiple</a:t>
            </a:r>
            <a:r>
              <a:rPr sz="3950" spc="-30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heads</a:t>
            </a:r>
          </a:p>
          <a:p>
            <a:pPr marL="1106805" indent="-571500">
              <a:lnSpc>
                <a:spcPct val="100000"/>
              </a:lnSpc>
              <a:spcBef>
                <a:spcPts val="488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b="1" dirty="0">
                <a:latin typeface="Arial"/>
                <a:cs typeface="Arial"/>
              </a:rPr>
              <a:t>Order</a:t>
            </a:r>
            <a:r>
              <a:rPr sz="3950" b="1" spc="5" dirty="0">
                <a:latin typeface="Arial"/>
                <a:cs typeface="Arial"/>
              </a:rPr>
              <a:t> </a:t>
            </a:r>
            <a:r>
              <a:rPr sz="3950" b="1" dirty="0">
                <a:latin typeface="Arial"/>
                <a:cs typeface="Arial"/>
              </a:rPr>
              <a:t>of</a:t>
            </a:r>
            <a:r>
              <a:rPr sz="3950" b="1" spc="5" dirty="0">
                <a:latin typeface="Arial"/>
                <a:cs typeface="Arial"/>
              </a:rPr>
              <a:t> </a:t>
            </a:r>
            <a:r>
              <a:rPr sz="3950" b="1" spc="25" dirty="0">
                <a:latin typeface="Arial"/>
                <a:cs typeface="Arial"/>
              </a:rPr>
              <a:t>the</a:t>
            </a:r>
            <a:r>
              <a:rPr sz="3950" b="1" spc="5" dirty="0">
                <a:latin typeface="Arial"/>
                <a:cs typeface="Arial"/>
              </a:rPr>
              <a:t> </a:t>
            </a:r>
            <a:r>
              <a:rPr sz="3950" b="1" spc="10" dirty="0">
                <a:latin typeface="Arial"/>
                <a:cs typeface="Arial"/>
              </a:rPr>
              <a:t>sequence</a:t>
            </a:r>
            <a:r>
              <a:rPr sz="3950" b="1" spc="5" dirty="0">
                <a:latin typeface="Arial"/>
                <a:cs typeface="Arial"/>
              </a:rPr>
              <a:t> </a:t>
            </a:r>
            <a:r>
              <a:rPr sz="3950" b="1" dirty="0">
                <a:latin typeface="Arial"/>
                <a:cs typeface="Arial"/>
              </a:rPr>
              <a:t>does</a:t>
            </a:r>
            <a:r>
              <a:rPr sz="3950" b="1" spc="5" dirty="0">
                <a:latin typeface="Arial"/>
                <a:cs typeface="Arial"/>
              </a:rPr>
              <a:t> not </a:t>
            </a:r>
            <a:r>
              <a:rPr lang="en-US" sz="3950" b="1" spc="55" dirty="0">
                <a:latin typeface="Arial" panose="020B0604020202020204" pitchFamily="34" charset="0"/>
                <a:cs typeface="Arial" panose="020B0604020202020204" pitchFamily="34" charset="0"/>
              </a:rPr>
              <a:t>aff</a:t>
            </a:r>
            <a:r>
              <a:rPr sz="3950" b="1" spc="55" dirty="0">
                <a:latin typeface="Arial" panose="020B0604020202020204" pitchFamily="34" charset="0"/>
                <a:cs typeface="Arial" panose="020B0604020202020204" pitchFamily="34" charset="0"/>
              </a:rPr>
              <a:t>ect</a:t>
            </a:r>
            <a:r>
              <a:rPr sz="3950" b="1" spc="10" dirty="0">
                <a:latin typeface="Arial"/>
                <a:cs typeface="Arial"/>
              </a:rPr>
              <a:t> </a:t>
            </a:r>
            <a:r>
              <a:rPr sz="3950" b="1" spc="-25" dirty="0">
                <a:latin typeface="Arial"/>
                <a:cs typeface="Arial"/>
              </a:rPr>
              <a:t>result</a:t>
            </a:r>
            <a:r>
              <a:rPr sz="3950" b="1" spc="5" dirty="0">
                <a:latin typeface="Arial"/>
                <a:cs typeface="Arial"/>
              </a:rPr>
              <a:t> </a:t>
            </a:r>
            <a:r>
              <a:rPr sz="3950" b="1" dirty="0">
                <a:latin typeface="Arial"/>
                <a:cs typeface="Arial"/>
              </a:rPr>
              <a:t>of</a:t>
            </a:r>
            <a:r>
              <a:rPr sz="3950" b="1" spc="5" dirty="0">
                <a:latin typeface="Arial"/>
                <a:cs typeface="Arial"/>
              </a:rPr>
              <a:t> computations</a:t>
            </a:r>
            <a:endParaRPr sz="3950" dirty="0">
              <a:latin typeface="Arial"/>
              <a:cs typeface="Arial"/>
            </a:endParaRPr>
          </a:p>
          <a:p>
            <a:pPr marL="7231380">
              <a:lnSpc>
                <a:spcPct val="100000"/>
              </a:lnSpc>
              <a:spcBef>
                <a:spcPts val="4300"/>
              </a:spcBef>
            </a:pPr>
            <a:r>
              <a:rPr sz="4100" spc="155" dirty="0">
                <a:latin typeface="Arial"/>
                <a:cs typeface="Arial"/>
              </a:rPr>
              <a:t>Let's</a:t>
            </a:r>
            <a:r>
              <a:rPr sz="4100" spc="-5" dirty="0">
                <a:latin typeface="Arial"/>
                <a:cs typeface="Arial"/>
              </a:rPr>
              <a:t> </a:t>
            </a:r>
            <a:r>
              <a:rPr sz="4100" spc="125" dirty="0">
                <a:latin typeface="Arial"/>
                <a:cs typeface="Arial"/>
              </a:rPr>
              <a:t>encode</a:t>
            </a:r>
            <a:r>
              <a:rPr sz="4100" dirty="0">
                <a:latin typeface="Arial"/>
                <a:cs typeface="Arial"/>
              </a:rPr>
              <a:t> </a:t>
            </a:r>
            <a:r>
              <a:rPr sz="4100" spc="85" dirty="0">
                <a:latin typeface="Arial"/>
                <a:cs typeface="Arial"/>
              </a:rPr>
              <a:t>each</a:t>
            </a:r>
            <a:r>
              <a:rPr sz="4100" dirty="0">
                <a:latin typeface="Arial"/>
                <a:cs typeface="Arial"/>
              </a:rPr>
              <a:t> </a:t>
            </a:r>
            <a:r>
              <a:rPr sz="4100" spc="135" dirty="0">
                <a:latin typeface="Arial"/>
                <a:cs typeface="Arial"/>
              </a:rPr>
              <a:t>vector</a:t>
            </a:r>
            <a:r>
              <a:rPr sz="4100" dirty="0">
                <a:latin typeface="Arial"/>
                <a:cs typeface="Arial"/>
              </a:rPr>
              <a:t> </a:t>
            </a:r>
            <a:r>
              <a:rPr sz="4100" spc="160" dirty="0">
                <a:latin typeface="Arial"/>
                <a:cs typeface="Arial"/>
              </a:rPr>
              <a:t>with</a:t>
            </a:r>
            <a:r>
              <a:rPr sz="4100" dirty="0">
                <a:latin typeface="Arial"/>
                <a:cs typeface="Arial"/>
              </a:rPr>
              <a:t> </a:t>
            </a:r>
            <a:r>
              <a:rPr sz="4100" spc="140" dirty="0">
                <a:latin typeface="Arial"/>
                <a:cs typeface="Arial"/>
              </a:rPr>
              <a:t>position</a:t>
            </a:r>
            <a:endParaRPr sz="41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759485" y="7922769"/>
            <a:ext cx="1801495" cy="740410"/>
            <a:chOff x="6759485" y="7922769"/>
            <a:chExt cx="1801495" cy="740410"/>
          </a:xfrm>
        </p:grpSpPr>
        <p:sp>
          <p:nvSpPr>
            <p:cNvPr id="6" name="object 6"/>
            <p:cNvSpPr/>
            <p:nvPr/>
          </p:nvSpPr>
          <p:spPr>
            <a:xfrm>
              <a:off x="6790897" y="7954181"/>
              <a:ext cx="1564640" cy="602615"/>
            </a:xfrm>
            <a:custGeom>
              <a:avLst/>
              <a:gdLst/>
              <a:ahLst/>
              <a:cxnLst/>
              <a:rect l="l" t="t" r="r" b="b"/>
              <a:pathLst>
                <a:path w="1564640" h="602615">
                  <a:moveTo>
                    <a:pt x="0" y="0"/>
                  </a:moveTo>
                  <a:lnTo>
                    <a:pt x="1535280" y="591206"/>
                  </a:lnTo>
                  <a:lnTo>
                    <a:pt x="1564594" y="602495"/>
                  </a:lnTo>
                </a:path>
              </a:pathLst>
            </a:custGeom>
            <a:ln w="628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81024" y="8428130"/>
              <a:ext cx="280035" cy="234950"/>
            </a:xfrm>
            <a:custGeom>
              <a:avLst/>
              <a:gdLst/>
              <a:ahLst/>
              <a:cxnLst/>
              <a:rect l="l" t="t" r="r" b="b"/>
              <a:pathLst>
                <a:path w="280034" h="234950">
                  <a:moveTo>
                    <a:pt x="90307" y="0"/>
                  </a:moveTo>
                  <a:lnTo>
                    <a:pt x="0" y="234514"/>
                  </a:lnTo>
                  <a:lnTo>
                    <a:pt x="279667" y="207564"/>
                  </a:lnTo>
                  <a:lnTo>
                    <a:pt x="903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7">
            <a:extLst>
              <a:ext uri="{FF2B5EF4-FFF2-40B4-BE49-F238E27FC236}">
                <a16:creationId xmlns:a16="http://schemas.microsoft.com/office/drawing/2014/main" id="{C34D172C-C7DE-6149-BA4A-B57C23123E89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6264252C-4C5F-A04E-B027-AF486383F688}"/>
              </a:ext>
            </a:extLst>
          </p:cNvPr>
          <p:cNvSpPr txBox="1">
            <a:spLocks/>
          </p:cNvSpPr>
          <p:nvPr/>
        </p:nvSpPr>
        <p:spPr>
          <a:xfrm>
            <a:off x="7370949" y="36011"/>
            <a:ext cx="5362575" cy="1133900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GB"/>
              <a:t>Transformer</a:t>
            </a:r>
            <a:endParaRPr lang="en-GB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42235" y="36011"/>
            <a:ext cx="5219700" cy="11339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25" dirty="0" err="1"/>
              <a:t>E</a:t>
            </a:r>
            <a:r>
              <a:rPr lang="en-US" spc="125" dirty="0" err="1"/>
              <a:t>LM</a:t>
            </a:r>
            <a:r>
              <a:rPr spc="125" dirty="0" err="1"/>
              <a:t>o</a:t>
            </a:r>
            <a:r>
              <a:rPr spc="-75" dirty="0"/>
              <a:t> </a:t>
            </a:r>
            <a:r>
              <a:rPr spc="-125" dirty="0"/>
              <a:t>(2018)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13815" y="48308"/>
            <a:ext cx="6068096" cy="11967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2754" y="1997075"/>
            <a:ext cx="13818592" cy="8076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3DCAF4-ABB9-294E-A08E-FDFA5356C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250" y="9540875"/>
            <a:ext cx="13335000" cy="74161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7FAEBA-ACE6-4DA9-B05D-A24B9CE6E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Positional Encoding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9A8B7FC-4077-425E-8442-D6477FE18C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49175" y="3010591"/>
                <a:ext cx="10085059" cy="7175679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3958" dirty="0"/>
                  <a:t>No position information in self-attention.</a:t>
                </a:r>
              </a:p>
              <a:p>
                <a:r>
                  <a:rPr lang="en-US" altLang="zh-TW" sz="3958" dirty="0"/>
                  <a:t>Original paper: each position has a unique positional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9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3958" dirty="0"/>
                  <a:t> (not learned from data)</a:t>
                </a:r>
              </a:p>
              <a:p>
                <a:r>
                  <a:rPr lang="en-US" altLang="zh-TW" sz="3958" dirty="0"/>
                  <a:t>In other words: 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9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zh-TW" altLang="en-US" sz="3958" dirty="0"/>
                  <a:t> </a:t>
                </a:r>
                <a:r>
                  <a:rPr lang="en-US" altLang="zh-TW" sz="3958" dirty="0"/>
                  <a:t>appends a one-hot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9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zh-TW" altLang="en-US" sz="3958" dirty="0"/>
              </a:p>
              <a:p>
                <a:endParaRPr lang="zh-TW" altLang="en-US" sz="3958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9A8B7FC-4077-425E-8442-D6477FE18C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49175" y="3010591"/>
                <a:ext cx="10085059" cy="7175679"/>
              </a:xfrm>
              <a:blipFill>
                <a:blip r:embed="rId2"/>
                <a:stretch>
                  <a:fillRect l="-1887" t="-2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矩形 84">
            <a:extLst>
              <a:ext uri="{FF2B5EF4-FFF2-40B4-BE49-F238E27FC236}">
                <a16:creationId xmlns:a16="http://schemas.microsoft.com/office/drawing/2014/main" id="{60E065B5-170C-4C2E-B80C-521A72F8D008}"/>
              </a:ext>
            </a:extLst>
          </p:cNvPr>
          <p:cNvSpPr/>
          <p:nvPr/>
        </p:nvSpPr>
        <p:spPr>
          <a:xfrm>
            <a:off x="15044911" y="2274380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3B33503E-D298-4F85-9811-F6429793A0F0}"/>
              </a:ext>
            </a:extLst>
          </p:cNvPr>
          <p:cNvSpPr/>
          <p:nvPr/>
        </p:nvSpPr>
        <p:spPr>
          <a:xfrm>
            <a:off x="15092779" y="3929612"/>
            <a:ext cx="767072" cy="10974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806CE855-D0E9-4CB6-BA49-390610756CC1}"/>
              </a:ext>
            </a:extLst>
          </p:cNvPr>
          <p:cNvCxnSpPr/>
          <p:nvPr/>
        </p:nvCxnSpPr>
        <p:spPr>
          <a:xfrm flipV="1">
            <a:off x="15455119" y="3326786"/>
            <a:ext cx="0" cy="515679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文字方塊 87">
                <a:extLst>
                  <a:ext uri="{FF2B5EF4-FFF2-40B4-BE49-F238E27FC236}">
                    <a16:creationId xmlns:a16="http://schemas.microsoft.com/office/drawing/2014/main" id="{F32298CF-C7E4-4D97-A419-FFF0739AF3D5}"/>
                  </a:ext>
                </a:extLst>
              </p:cNvPr>
              <p:cNvSpPr txBox="1"/>
              <p:nvPr/>
            </p:nvSpPr>
            <p:spPr>
              <a:xfrm>
                <a:off x="14916551" y="4045744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88" name="文字方塊 87">
                <a:extLst>
                  <a:ext uri="{FF2B5EF4-FFF2-40B4-BE49-F238E27FC236}">
                    <a16:creationId xmlns:a16="http://schemas.microsoft.com/office/drawing/2014/main" id="{F32298CF-C7E4-4D97-A419-FFF0739AF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6551" y="4045744"/>
                <a:ext cx="1179353" cy="7213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群組 72">
            <a:extLst>
              <a:ext uri="{FF2B5EF4-FFF2-40B4-BE49-F238E27FC236}">
                <a16:creationId xmlns:a16="http://schemas.microsoft.com/office/drawing/2014/main" id="{2B40011F-DFFF-403E-B0F9-A7CEDBA066AE}"/>
              </a:ext>
            </a:extLst>
          </p:cNvPr>
          <p:cNvGrpSpPr/>
          <p:nvPr/>
        </p:nvGrpSpPr>
        <p:grpSpPr>
          <a:xfrm>
            <a:off x="13949333" y="496408"/>
            <a:ext cx="3033254" cy="1736183"/>
            <a:chOff x="401919" y="3795863"/>
            <a:chExt cx="1839368" cy="1052823"/>
          </a:xfrm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6A55BB47-268D-4F74-BE1C-CF3439137706}"/>
                </a:ext>
              </a:extLst>
            </p:cNvPr>
            <p:cNvSpPr/>
            <p:nvPr/>
          </p:nvSpPr>
          <p:spPr>
            <a:xfrm>
              <a:off x="1717885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文字方塊 75">
                  <a:extLst>
                    <a:ext uri="{FF2B5EF4-FFF2-40B4-BE49-F238E27FC236}">
                      <a16:creationId xmlns:a16="http://schemas.microsoft.com/office/drawing/2014/main" id="{001FF3C7-826C-4C78-8FB9-C1688C25281F}"/>
                    </a:ext>
                  </a:extLst>
                </p:cNvPr>
                <p:cNvSpPr txBox="1"/>
                <p:nvPr/>
              </p:nvSpPr>
              <p:spPr>
                <a:xfrm>
                  <a:off x="1526126" y="3833406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6" name="文字方塊 75">
                  <a:extLst>
                    <a:ext uri="{FF2B5EF4-FFF2-40B4-BE49-F238E27FC236}">
                      <a16:creationId xmlns:a16="http://schemas.microsoft.com/office/drawing/2014/main" id="{001FF3C7-826C-4C78-8FB9-C1688C252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26" y="3833406"/>
                  <a:ext cx="715161" cy="4374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ECD7207E-EAD5-486B-80AB-AC7FA11778D3}"/>
                </a:ext>
              </a:extLst>
            </p:cNvPr>
            <p:cNvSpPr/>
            <p:nvPr/>
          </p:nvSpPr>
          <p:spPr>
            <a:xfrm>
              <a:off x="1145507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文字方塊 77">
                  <a:extLst>
                    <a:ext uri="{FF2B5EF4-FFF2-40B4-BE49-F238E27FC236}">
                      <a16:creationId xmlns:a16="http://schemas.microsoft.com/office/drawing/2014/main" id="{ABC151D6-1989-482C-AE0E-A587311965AC}"/>
                    </a:ext>
                  </a:extLst>
                </p:cNvPr>
                <p:cNvSpPr txBox="1"/>
                <p:nvPr/>
              </p:nvSpPr>
              <p:spPr>
                <a:xfrm>
                  <a:off x="964022" y="3843680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78" name="文字方塊 77">
                  <a:extLst>
                    <a:ext uri="{FF2B5EF4-FFF2-40B4-BE49-F238E27FC236}">
                      <a16:creationId xmlns:a16="http://schemas.microsoft.com/office/drawing/2014/main" id="{ABC151D6-1989-482C-AE0E-A58731196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22" y="3843680"/>
                  <a:ext cx="715161" cy="43742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F89CD16C-558A-46C4-95A6-9FB716CA5A2A}"/>
                </a:ext>
              </a:extLst>
            </p:cNvPr>
            <p:cNvSpPr/>
            <p:nvPr/>
          </p:nvSpPr>
          <p:spPr>
            <a:xfrm>
              <a:off x="583404" y="3795863"/>
              <a:ext cx="288000" cy="540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文字方塊 79">
                  <a:extLst>
                    <a:ext uri="{FF2B5EF4-FFF2-40B4-BE49-F238E27FC236}">
                      <a16:creationId xmlns:a16="http://schemas.microsoft.com/office/drawing/2014/main" id="{4F10F7AC-9D0D-4B05-9920-47669D5BD2AD}"/>
                    </a:ext>
                  </a:extLst>
                </p:cNvPr>
                <p:cNvSpPr txBox="1"/>
                <p:nvPr/>
              </p:nvSpPr>
              <p:spPr>
                <a:xfrm>
                  <a:off x="401919" y="3843680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0" name="文字方塊 79">
                  <a:extLst>
                    <a:ext uri="{FF2B5EF4-FFF2-40B4-BE49-F238E27FC236}">
                      <a16:creationId xmlns:a16="http://schemas.microsoft.com/office/drawing/2014/main" id="{4F10F7AC-9D0D-4B05-9920-47669D5BD2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919" y="3843680"/>
                  <a:ext cx="715161" cy="437428"/>
                </a:xfrm>
                <a:prstGeom prst="rect">
                  <a:avLst/>
                </a:prstGeom>
                <a:blipFill>
                  <a:blip r:embed="rId6"/>
                  <a:stretch>
                    <a:fillRect b="-120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6F4CCC87-B024-4456-9FF4-CE202C85EA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8095" y="4339810"/>
              <a:ext cx="0" cy="508876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單箭頭接點 81">
              <a:extLst>
                <a:ext uri="{FF2B5EF4-FFF2-40B4-BE49-F238E27FC236}">
                  <a16:creationId xmlns:a16="http://schemas.microsoft.com/office/drawing/2014/main" id="{695ADC9A-1F96-4CF3-B97E-BA49DC5D19F6}"/>
                </a:ext>
              </a:extLst>
            </p:cNvPr>
            <p:cNvCxnSpPr>
              <a:cxnSpLocks/>
            </p:cNvCxnSpPr>
            <p:nvPr/>
          </p:nvCxnSpPr>
          <p:spPr>
            <a:xfrm>
              <a:off x="716018" y="4619649"/>
              <a:ext cx="1145867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單箭頭接點 82">
              <a:extLst>
                <a:ext uri="{FF2B5EF4-FFF2-40B4-BE49-F238E27FC236}">
                  <a16:creationId xmlns:a16="http://schemas.microsoft.com/office/drawing/2014/main" id="{076807AE-8CFC-46E7-ADF7-DB7886076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018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單箭頭接點 83">
              <a:extLst>
                <a:ext uri="{FF2B5EF4-FFF2-40B4-BE49-F238E27FC236}">
                  <a16:creationId xmlns:a16="http://schemas.microsoft.com/office/drawing/2014/main" id="{2699F9AA-3D8C-4749-82E9-DA2CD7652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1885" y="4337800"/>
              <a:ext cx="0" cy="271494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B603BF97-6E87-49E5-93F8-CA594AB3DC63}"/>
                  </a:ext>
                </a:extLst>
              </p:cNvPr>
              <p:cNvSpPr txBox="1"/>
              <p:nvPr/>
            </p:nvSpPr>
            <p:spPr>
              <a:xfrm>
                <a:off x="14892413" y="2387184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B603BF97-6E87-49E5-93F8-CA594AB3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2413" y="2387184"/>
                <a:ext cx="1179353" cy="7213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群組 20">
            <a:extLst>
              <a:ext uri="{FF2B5EF4-FFF2-40B4-BE49-F238E27FC236}">
                <a16:creationId xmlns:a16="http://schemas.microsoft.com/office/drawing/2014/main" id="{936C04CF-2F7F-432D-A010-FB5DCB3855F4}"/>
              </a:ext>
            </a:extLst>
          </p:cNvPr>
          <p:cNvGrpSpPr/>
          <p:nvPr/>
        </p:nvGrpSpPr>
        <p:grpSpPr>
          <a:xfrm>
            <a:off x="13375031" y="2296063"/>
            <a:ext cx="1179353" cy="999030"/>
            <a:chOff x="6596954" y="2212974"/>
            <a:chExt cx="715161" cy="605813"/>
          </a:xfrm>
        </p:grpSpPr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952283C5-7E33-45B6-8E6B-F4EA96701D94}"/>
                </a:ext>
              </a:extLst>
            </p:cNvPr>
            <p:cNvSpPr/>
            <p:nvPr/>
          </p:nvSpPr>
          <p:spPr>
            <a:xfrm>
              <a:off x="6714726" y="2212974"/>
              <a:ext cx="461666" cy="60581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文字方塊 88">
                  <a:extLst>
                    <a:ext uri="{FF2B5EF4-FFF2-40B4-BE49-F238E27FC236}">
                      <a16:creationId xmlns:a16="http://schemas.microsoft.com/office/drawing/2014/main" id="{B6165539-4B4C-44F1-B4A9-A65A3D8CF3EB}"/>
                    </a:ext>
                  </a:extLst>
                </p:cNvPr>
                <p:cNvSpPr txBox="1"/>
                <p:nvPr/>
              </p:nvSpPr>
              <p:spPr>
                <a:xfrm>
                  <a:off x="6596954" y="2265820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9" name="文字方塊 88">
                  <a:extLst>
                    <a:ext uri="{FF2B5EF4-FFF2-40B4-BE49-F238E27FC236}">
                      <a16:creationId xmlns:a16="http://schemas.microsoft.com/office/drawing/2014/main" id="{B6165539-4B4C-44F1-B4A9-A65A3D8CF3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954" y="2265820"/>
                  <a:ext cx="715161" cy="43742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7C32B17-0E14-4440-8822-41D84C600640}"/>
              </a:ext>
            </a:extLst>
          </p:cNvPr>
          <p:cNvSpPr txBox="1"/>
          <p:nvPr/>
        </p:nvSpPr>
        <p:spPr>
          <a:xfrm>
            <a:off x="14366599" y="2318766"/>
            <a:ext cx="744166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17" b="1" dirty="0"/>
              <a:t>+</a:t>
            </a:r>
            <a:endParaRPr lang="zh-TW" altLang="en-US" sz="4617" b="1" dirty="0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45F36913-AA16-463A-BFA7-C0EB35CE0749}"/>
              </a:ext>
            </a:extLst>
          </p:cNvPr>
          <p:cNvGrpSpPr/>
          <p:nvPr/>
        </p:nvGrpSpPr>
        <p:grpSpPr>
          <a:xfrm>
            <a:off x="2889250" y="7137837"/>
            <a:ext cx="4495800" cy="3569392"/>
            <a:chOff x="454139" y="4330186"/>
            <a:chExt cx="2726258" cy="2164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7F348E56-13FB-49C9-8BC4-C650E516BED4}"/>
                    </a:ext>
                  </a:extLst>
                </p:cNvPr>
                <p:cNvSpPr/>
                <p:nvPr/>
              </p:nvSpPr>
              <p:spPr>
                <a:xfrm>
                  <a:off x="454139" y="5033052"/>
                  <a:ext cx="775939" cy="4374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3958" i="1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7F348E56-13FB-49C9-8BC4-C650E516BE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139" y="5033052"/>
                  <a:ext cx="775939" cy="437428"/>
                </a:xfrm>
                <a:prstGeom prst="rect">
                  <a:avLst/>
                </a:prstGeom>
                <a:blipFill>
                  <a:blip r:embed="rId9"/>
                  <a:stretch>
                    <a:fillRect l="-980" b="-140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E12D52E-A364-4786-9B81-DEB42E6791BB}"/>
                </a:ext>
              </a:extLst>
            </p:cNvPr>
            <p:cNvSpPr/>
            <p:nvPr/>
          </p:nvSpPr>
          <p:spPr>
            <a:xfrm>
              <a:off x="1322559" y="4330186"/>
              <a:ext cx="303414" cy="212568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F2DC81C3-583E-4674-B6ED-920C8CC770DC}"/>
                </a:ext>
              </a:extLst>
            </p:cNvPr>
            <p:cNvSpPr txBox="1"/>
            <p:nvPr/>
          </p:nvSpPr>
          <p:spPr>
            <a:xfrm>
              <a:off x="1322559" y="5410169"/>
              <a:ext cx="427512" cy="425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958" dirty="0"/>
                <a:t>1</a:t>
              </a:r>
              <a:endParaRPr lang="zh-TW" altLang="en-US" sz="3958" dirty="0"/>
            </a:p>
          </p:txBody>
        </p: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8D624B34-8CA2-4B56-8C63-26C51806D3D9}"/>
                </a:ext>
              </a:extLst>
            </p:cNvPr>
            <p:cNvSpPr txBox="1"/>
            <p:nvPr/>
          </p:nvSpPr>
          <p:spPr>
            <a:xfrm>
              <a:off x="1322559" y="5044400"/>
              <a:ext cx="427512" cy="425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958" dirty="0"/>
                <a:t>0</a:t>
              </a:r>
              <a:endParaRPr lang="zh-TW" altLang="en-US" sz="3958" dirty="0"/>
            </a:p>
          </p:txBody>
        </p:sp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4D557D60-E255-4CCF-86AB-49444C4D26E0}"/>
                </a:ext>
              </a:extLst>
            </p:cNvPr>
            <p:cNvSpPr txBox="1"/>
            <p:nvPr/>
          </p:nvSpPr>
          <p:spPr>
            <a:xfrm>
              <a:off x="1327440" y="5752960"/>
              <a:ext cx="427512" cy="425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958" dirty="0"/>
                <a:t>0</a:t>
              </a:r>
              <a:endParaRPr lang="zh-TW" altLang="en-US" sz="3958" dirty="0"/>
            </a:p>
          </p:txBody>
        </p:sp>
        <p:sp>
          <p:nvSpPr>
            <p:cNvPr id="98" name="文字方塊 97">
              <a:extLst>
                <a:ext uri="{FF2B5EF4-FFF2-40B4-BE49-F238E27FC236}">
                  <a16:creationId xmlns:a16="http://schemas.microsoft.com/office/drawing/2014/main" id="{246A6EBB-B0EC-4D7D-9EB4-E9CA1E3E997E}"/>
                </a:ext>
              </a:extLst>
            </p:cNvPr>
            <p:cNvSpPr txBox="1"/>
            <p:nvPr/>
          </p:nvSpPr>
          <p:spPr>
            <a:xfrm rot="5400000">
              <a:off x="1368762" y="6068245"/>
              <a:ext cx="427512" cy="425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958" dirty="0"/>
                <a:t>…</a:t>
              </a:r>
              <a:endParaRPr lang="zh-TW" altLang="en-US" sz="3958" dirty="0"/>
            </a:p>
          </p:txBody>
        </p:sp>
        <p:sp>
          <p:nvSpPr>
            <p:cNvPr id="99" name="文字方塊 98">
              <a:extLst>
                <a:ext uri="{FF2B5EF4-FFF2-40B4-BE49-F238E27FC236}">
                  <a16:creationId xmlns:a16="http://schemas.microsoft.com/office/drawing/2014/main" id="{B4A1B8FD-83AF-4F59-AD5A-E9ABCF3BB2C3}"/>
                </a:ext>
              </a:extLst>
            </p:cNvPr>
            <p:cNvSpPr txBox="1"/>
            <p:nvPr/>
          </p:nvSpPr>
          <p:spPr>
            <a:xfrm rot="5400000">
              <a:off x="627121" y="5060049"/>
              <a:ext cx="1885061" cy="425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958" dirty="0"/>
                <a:t>………</a:t>
              </a:r>
              <a:endParaRPr lang="zh-TW" altLang="en-US" sz="3958" dirty="0"/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FD751DF-0544-404B-9424-814C93E84AF2}"/>
                </a:ext>
              </a:extLst>
            </p:cNvPr>
            <p:cNvSpPr txBox="1"/>
            <p:nvPr/>
          </p:nvSpPr>
          <p:spPr>
            <a:xfrm>
              <a:off x="2028490" y="5417959"/>
              <a:ext cx="1151907" cy="425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958" dirty="0" err="1"/>
                <a:t>i-th</a:t>
              </a:r>
              <a:r>
                <a:rPr lang="en-US" altLang="zh-TW" sz="3958" dirty="0"/>
                <a:t> dim</a:t>
              </a:r>
              <a:endParaRPr lang="zh-TW" altLang="en-US" sz="3958" dirty="0"/>
            </a:p>
          </p:txBody>
        </p:sp>
        <p:sp>
          <p:nvSpPr>
            <p:cNvPr id="28" name="箭號: 向右 27">
              <a:extLst>
                <a:ext uri="{FF2B5EF4-FFF2-40B4-BE49-F238E27FC236}">
                  <a16:creationId xmlns:a16="http://schemas.microsoft.com/office/drawing/2014/main" id="{75F8FD71-01C3-4FBA-B24E-A3E972D7473D}"/>
                </a:ext>
              </a:extLst>
            </p:cNvPr>
            <p:cNvSpPr/>
            <p:nvPr/>
          </p:nvSpPr>
          <p:spPr>
            <a:xfrm flipH="1">
              <a:off x="1704569" y="5499788"/>
              <a:ext cx="320634" cy="30989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968"/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3172D70-3F06-428E-9DB4-90FF267C1E17}"/>
              </a:ext>
            </a:extLst>
          </p:cNvPr>
          <p:cNvGrpSpPr/>
          <p:nvPr/>
        </p:nvGrpSpPr>
        <p:grpSpPr>
          <a:xfrm>
            <a:off x="10097436" y="6003264"/>
            <a:ext cx="1179353" cy="2845617"/>
            <a:chOff x="4572000" y="4271618"/>
            <a:chExt cx="715161" cy="1725585"/>
          </a:xfrm>
        </p:grpSpPr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EA825B0F-A102-4B47-A327-5D2E5843A78F}"/>
                </a:ext>
              </a:extLst>
            </p:cNvPr>
            <p:cNvSpPr/>
            <p:nvPr/>
          </p:nvSpPr>
          <p:spPr>
            <a:xfrm>
              <a:off x="4668355" y="4271618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6B03E468-F6BE-4EE2-A75B-47063B8CB0CA}"/>
                    </a:ext>
                  </a:extLst>
                </p:cNvPr>
                <p:cNvSpPr txBox="1"/>
                <p:nvPr/>
              </p:nvSpPr>
              <p:spPr>
                <a:xfrm>
                  <a:off x="4572000" y="4342040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01" name="文字方塊 100">
                  <a:extLst>
                    <a:ext uri="{FF2B5EF4-FFF2-40B4-BE49-F238E27FC236}">
                      <a16:creationId xmlns:a16="http://schemas.microsoft.com/office/drawing/2014/main" id="{6B03E468-F6BE-4EE2-A75B-47063B8CB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4342040"/>
                  <a:ext cx="715161" cy="43742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E5882A90-A88E-4D19-8B89-814FD7E80777}"/>
                </a:ext>
              </a:extLst>
            </p:cNvPr>
            <p:cNvSpPr/>
            <p:nvPr/>
          </p:nvSpPr>
          <p:spPr>
            <a:xfrm>
              <a:off x="4671727" y="5016730"/>
              <a:ext cx="465153" cy="9804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矩形 101">
                  <a:extLst>
                    <a:ext uri="{FF2B5EF4-FFF2-40B4-BE49-F238E27FC236}">
                      <a16:creationId xmlns:a16="http://schemas.microsoft.com/office/drawing/2014/main" id="{55C913C4-4946-4E07-A9FA-DC2158741FC0}"/>
                    </a:ext>
                  </a:extLst>
                </p:cNvPr>
                <p:cNvSpPr/>
                <p:nvPr/>
              </p:nvSpPr>
              <p:spPr>
                <a:xfrm>
                  <a:off x="4664122" y="5210070"/>
                  <a:ext cx="460020" cy="4374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02" name="矩形 101">
                  <a:extLst>
                    <a:ext uri="{FF2B5EF4-FFF2-40B4-BE49-F238E27FC236}">
                      <a16:creationId xmlns:a16="http://schemas.microsoft.com/office/drawing/2014/main" id="{55C913C4-4946-4E07-A9FA-DC2158741F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4122" y="5210070"/>
                  <a:ext cx="460020" cy="437428"/>
                </a:xfrm>
                <a:prstGeom prst="rect">
                  <a:avLst/>
                </a:prstGeom>
                <a:blipFill>
                  <a:blip r:embed="rId11"/>
                  <a:stretch>
                    <a:fillRect l="-1639" b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059D0D8A-ACED-4C5E-A783-BEB62706E3CE}"/>
                  </a:ext>
                </a:extLst>
              </p:cNvPr>
              <p:cNvSpPr/>
              <p:nvPr/>
            </p:nvSpPr>
            <p:spPr>
              <a:xfrm>
                <a:off x="6634064" y="6793900"/>
                <a:ext cx="3417986" cy="11474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059D0D8A-ACED-4C5E-A783-BEB62706E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064" y="6793900"/>
                <a:ext cx="3417986" cy="11474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C2DD0A97-D73F-43D7-8F99-28E9E0707161}"/>
              </a:ext>
            </a:extLst>
          </p:cNvPr>
          <p:cNvCxnSpPr>
            <a:cxnSpLocks/>
          </p:cNvCxnSpPr>
          <p:nvPr/>
        </p:nvCxnSpPr>
        <p:spPr>
          <a:xfrm>
            <a:off x="7902841" y="6542790"/>
            <a:ext cx="0" cy="182194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B1BF07A-B622-47C0-B653-937516A46361}"/>
                  </a:ext>
                </a:extLst>
              </p:cNvPr>
              <p:cNvSpPr txBox="1"/>
              <p:nvPr/>
            </p:nvSpPr>
            <p:spPr>
              <a:xfrm>
                <a:off x="6912376" y="8027299"/>
                <a:ext cx="806759" cy="609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7B1BF07A-B622-47C0-B653-937516A46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376" y="8027299"/>
                <a:ext cx="806759" cy="609077"/>
              </a:xfrm>
              <a:prstGeom prst="rect">
                <a:avLst/>
              </a:prstGeom>
              <a:blipFill>
                <a:blip r:embed="rId13"/>
                <a:stretch>
                  <a:fillRect l="-14063" t="-2041" r="-3125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文字方塊 104">
                <a:extLst>
                  <a:ext uri="{FF2B5EF4-FFF2-40B4-BE49-F238E27FC236}">
                    <a16:creationId xmlns:a16="http://schemas.microsoft.com/office/drawing/2014/main" id="{19237BFC-1940-4A0E-B91B-467E4C83AB79}"/>
                  </a:ext>
                </a:extLst>
              </p:cNvPr>
              <p:cNvSpPr txBox="1"/>
              <p:nvPr/>
            </p:nvSpPr>
            <p:spPr>
              <a:xfrm>
                <a:off x="8663747" y="8018406"/>
                <a:ext cx="699354" cy="6090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05" name="文字方塊 104">
                <a:extLst>
                  <a:ext uri="{FF2B5EF4-FFF2-40B4-BE49-F238E27FC236}">
                    <a16:creationId xmlns:a16="http://schemas.microsoft.com/office/drawing/2014/main" id="{19237BFC-1940-4A0E-B91B-467E4C83A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3747" y="8018406"/>
                <a:ext cx="699354" cy="609077"/>
              </a:xfrm>
              <a:prstGeom prst="rect">
                <a:avLst/>
              </a:prstGeom>
              <a:blipFill>
                <a:blip r:embed="rId14"/>
                <a:stretch>
                  <a:fillRect l="-23214" r="-23214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F62D10E3-2B49-4D29-A0A1-3F6B9634F0A6}"/>
                  </a:ext>
                </a:extLst>
              </p:cNvPr>
              <p:cNvSpPr/>
              <p:nvPr/>
            </p:nvSpPr>
            <p:spPr>
              <a:xfrm>
                <a:off x="12011122" y="6753357"/>
                <a:ext cx="1205500" cy="1193496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06" name="矩形 105">
                <a:extLst>
                  <a:ext uri="{FF2B5EF4-FFF2-40B4-BE49-F238E27FC236}">
                    <a16:creationId xmlns:a16="http://schemas.microsoft.com/office/drawing/2014/main" id="{F62D10E3-2B49-4D29-A0A1-3F6B9634F0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1122" y="6753357"/>
                <a:ext cx="1205500" cy="119349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1A3842EB-D548-4F43-B513-DFF979CC35AF}"/>
                  </a:ext>
                </a:extLst>
              </p:cNvPr>
              <p:cNvSpPr/>
              <p:nvPr/>
            </p:nvSpPr>
            <p:spPr>
              <a:xfrm>
                <a:off x="12040106" y="9108905"/>
                <a:ext cx="2070818" cy="1193496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1A3842EB-D548-4F43-B513-DFF979CC3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0106" y="9108905"/>
                <a:ext cx="2070818" cy="119349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F641757F-3897-4FC6-8D4B-FD1AF404EDEC}"/>
              </a:ext>
            </a:extLst>
          </p:cNvPr>
          <p:cNvSpPr txBox="1"/>
          <p:nvPr/>
        </p:nvSpPr>
        <p:spPr>
          <a:xfrm>
            <a:off x="11223281" y="9323255"/>
            <a:ext cx="744166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17" b="1" dirty="0"/>
              <a:t>+</a:t>
            </a:r>
            <a:endParaRPr lang="zh-TW" altLang="en-US" sz="4617" b="1" dirty="0"/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17C80598-0FCD-4F40-B86C-54638F3F44BF}"/>
              </a:ext>
            </a:extLst>
          </p:cNvPr>
          <p:cNvSpPr txBox="1"/>
          <p:nvPr/>
        </p:nvSpPr>
        <p:spPr>
          <a:xfrm>
            <a:off x="11214518" y="6880272"/>
            <a:ext cx="744166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17" b="1" dirty="0"/>
              <a:t>=</a:t>
            </a:r>
            <a:endParaRPr lang="zh-TW" altLang="en-US" sz="4617" b="1" dirty="0"/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44584636-D941-4AA9-8317-C935BBC2C55E}"/>
              </a:ext>
            </a:extLst>
          </p:cNvPr>
          <p:cNvGrpSpPr/>
          <p:nvPr/>
        </p:nvGrpSpPr>
        <p:grpSpPr>
          <a:xfrm>
            <a:off x="13279804" y="6801398"/>
            <a:ext cx="1179353" cy="1097416"/>
            <a:chOff x="7695346" y="3967554"/>
            <a:chExt cx="715161" cy="665474"/>
          </a:xfrm>
        </p:grpSpPr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2C31C5C0-8377-406C-85F1-BB9678775AA4}"/>
                </a:ext>
              </a:extLst>
            </p:cNvPr>
            <p:cNvSpPr/>
            <p:nvPr/>
          </p:nvSpPr>
          <p:spPr>
            <a:xfrm>
              <a:off x="7791701" y="3967554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文字方塊 111">
                  <a:extLst>
                    <a:ext uri="{FF2B5EF4-FFF2-40B4-BE49-F238E27FC236}">
                      <a16:creationId xmlns:a16="http://schemas.microsoft.com/office/drawing/2014/main" id="{525B49F8-4687-490B-A700-E6A98A15E994}"/>
                    </a:ext>
                  </a:extLst>
                </p:cNvPr>
                <p:cNvSpPr txBox="1"/>
                <p:nvPr/>
              </p:nvSpPr>
              <p:spPr>
                <a:xfrm>
                  <a:off x="7695346" y="4037976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12" name="文字方塊 111">
                  <a:extLst>
                    <a:ext uri="{FF2B5EF4-FFF2-40B4-BE49-F238E27FC236}">
                      <a16:creationId xmlns:a16="http://schemas.microsoft.com/office/drawing/2014/main" id="{525B49F8-4687-490B-A700-E6A98A15E9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5346" y="4037976"/>
                  <a:ext cx="715161" cy="4374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681F812-6C5F-48E7-B2D5-3A755CB9307D}"/>
              </a:ext>
            </a:extLst>
          </p:cNvPr>
          <p:cNvGrpSpPr/>
          <p:nvPr/>
        </p:nvGrpSpPr>
        <p:grpSpPr>
          <a:xfrm>
            <a:off x="14326476" y="8918810"/>
            <a:ext cx="779613" cy="1616873"/>
            <a:chOff x="7787468" y="4712666"/>
            <a:chExt cx="472758" cy="980473"/>
          </a:xfrm>
        </p:grpSpPr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4A76C1A9-E8D8-470D-9F54-7A6F41F2B9F7}"/>
                </a:ext>
              </a:extLst>
            </p:cNvPr>
            <p:cNvSpPr/>
            <p:nvPr/>
          </p:nvSpPr>
          <p:spPr>
            <a:xfrm>
              <a:off x="7795073" y="4712666"/>
              <a:ext cx="465153" cy="9804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5666F92D-7BAA-4096-8A0A-5F334551D6F9}"/>
                    </a:ext>
                  </a:extLst>
                </p:cNvPr>
                <p:cNvSpPr/>
                <p:nvPr/>
              </p:nvSpPr>
              <p:spPr>
                <a:xfrm>
                  <a:off x="7787468" y="4906006"/>
                  <a:ext cx="460020" cy="4374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5666F92D-7BAA-4096-8A0A-5F334551D6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468" y="4906006"/>
                  <a:ext cx="460020" cy="437428"/>
                </a:xfrm>
                <a:prstGeom prst="rect">
                  <a:avLst/>
                </a:prstGeom>
                <a:blipFill>
                  <a:blip r:embed="rId17"/>
                  <a:stretch>
                    <a:fillRect l="-3333" b="-120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5" name="矩形 114">
            <a:extLst>
              <a:ext uri="{FF2B5EF4-FFF2-40B4-BE49-F238E27FC236}">
                <a16:creationId xmlns:a16="http://schemas.microsoft.com/office/drawing/2014/main" id="{B98E9669-047A-4081-B0B2-44A28FB075BE}"/>
              </a:ext>
            </a:extLst>
          </p:cNvPr>
          <p:cNvSpPr/>
          <p:nvPr/>
        </p:nvSpPr>
        <p:spPr>
          <a:xfrm>
            <a:off x="14672983" y="6062859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6CB7FB8D-9DD5-4C5F-B169-254F4A7E4095}"/>
                  </a:ext>
                </a:extLst>
              </p:cNvPr>
              <p:cNvSpPr txBox="1"/>
              <p:nvPr/>
            </p:nvSpPr>
            <p:spPr>
              <a:xfrm>
                <a:off x="14520486" y="6175663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17" name="文字方塊 116">
                <a:extLst>
                  <a:ext uri="{FF2B5EF4-FFF2-40B4-BE49-F238E27FC236}">
                    <a16:creationId xmlns:a16="http://schemas.microsoft.com/office/drawing/2014/main" id="{6CB7FB8D-9DD5-4C5F-B169-254F4A7E4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486" y="6175663"/>
                <a:ext cx="1179353" cy="7213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9DC49AC9-75A6-4ED9-8C89-396E8F40186A}"/>
              </a:ext>
            </a:extLst>
          </p:cNvPr>
          <p:cNvGrpSpPr/>
          <p:nvPr/>
        </p:nvGrpSpPr>
        <p:grpSpPr>
          <a:xfrm>
            <a:off x="15219222" y="8535454"/>
            <a:ext cx="1179353" cy="999030"/>
            <a:chOff x="6596954" y="2212974"/>
            <a:chExt cx="715161" cy="605813"/>
          </a:xfrm>
        </p:grpSpPr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2AE40094-1FB6-4BE9-8D17-8A28985D0CBA}"/>
                </a:ext>
              </a:extLst>
            </p:cNvPr>
            <p:cNvSpPr/>
            <p:nvPr/>
          </p:nvSpPr>
          <p:spPr>
            <a:xfrm>
              <a:off x="6714726" y="2212974"/>
              <a:ext cx="461666" cy="60581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文字方塊 119">
                  <a:extLst>
                    <a:ext uri="{FF2B5EF4-FFF2-40B4-BE49-F238E27FC236}">
                      <a16:creationId xmlns:a16="http://schemas.microsoft.com/office/drawing/2014/main" id="{FFEDA905-B89C-424A-9BD2-9407CFB0AD3F}"/>
                    </a:ext>
                  </a:extLst>
                </p:cNvPr>
                <p:cNvSpPr txBox="1"/>
                <p:nvPr/>
              </p:nvSpPr>
              <p:spPr>
                <a:xfrm>
                  <a:off x="6596954" y="2265820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20" name="文字方塊 119">
                  <a:extLst>
                    <a:ext uri="{FF2B5EF4-FFF2-40B4-BE49-F238E27FC236}">
                      <a16:creationId xmlns:a16="http://schemas.microsoft.com/office/drawing/2014/main" id="{FFEDA905-B89C-424A-9BD2-9407CFB0AD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954" y="2265820"/>
                  <a:ext cx="715161" cy="43742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1" name="矩形 120">
            <a:extLst>
              <a:ext uri="{FF2B5EF4-FFF2-40B4-BE49-F238E27FC236}">
                <a16:creationId xmlns:a16="http://schemas.microsoft.com/office/drawing/2014/main" id="{73E0694B-A7C3-4B92-8AE8-21686E284B2D}"/>
              </a:ext>
            </a:extLst>
          </p:cNvPr>
          <p:cNvSpPr/>
          <p:nvPr/>
        </p:nvSpPr>
        <p:spPr>
          <a:xfrm>
            <a:off x="11891000" y="6542791"/>
            <a:ext cx="2549383" cy="16168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5D346E98-F27D-4E8F-90D6-2958D91331FA}"/>
              </a:ext>
            </a:extLst>
          </p:cNvPr>
          <p:cNvSpPr/>
          <p:nvPr/>
        </p:nvSpPr>
        <p:spPr>
          <a:xfrm>
            <a:off x="11926846" y="8803861"/>
            <a:ext cx="3266051" cy="18740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" grpId="0"/>
      <p:bldP spid="104" grpId="0" animBg="1"/>
      <p:bldP spid="34" grpId="0"/>
      <p:bldP spid="105" grpId="0"/>
      <p:bldP spid="106" grpId="0" animBg="1"/>
      <p:bldP spid="107" grpId="0" animBg="1"/>
      <p:bldP spid="108" grpId="0"/>
      <p:bldP spid="109" grpId="0"/>
      <p:bldP spid="115" grpId="0" animBg="1"/>
      <p:bldP spid="117" grpId="0"/>
      <p:bldP spid="121" grpId="0" animBg="1"/>
      <p:bldP spid="1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B7EDBB6-3511-4DAC-BD46-28180ACC66D2}"/>
              </a:ext>
            </a:extLst>
          </p:cNvPr>
          <p:cNvSpPr/>
          <p:nvPr/>
        </p:nvSpPr>
        <p:spPr>
          <a:xfrm>
            <a:off x="2832013" y="10497395"/>
            <a:ext cx="14753069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968" dirty="0"/>
              <a:t>source of image: http://jalammar.github.io/illustrated-transformer/</a:t>
            </a:r>
            <a:endParaRPr lang="zh-TW" altLang="en-US" sz="2968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342936-827A-437C-BB9B-8D5A4A540BDA}"/>
              </a:ext>
            </a:extLst>
          </p:cNvPr>
          <p:cNvGrpSpPr/>
          <p:nvPr/>
        </p:nvGrpSpPr>
        <p:grpSpPr>
          <a:xfrm>
            <a:off x="7202937" y="867337"/>
            <a:ext cx="1179353" cy="2845617"/>
            <a:chOff x="4572000" y="4271618"/>
            <a:chExt cx="715161" cy="172558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54BA7E1-39A2-4C80-B6D9-249770FCF789}"/>
                </a:ext>
              </a:extLst>
            </p:cNvPr>
            <p:cNvSpPr/>
            <p:nvPr/>
          </p:nvSpPr>
          <p:spPr>
            <a:xfrm>
              <a:off x="4668355" y="4271618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字方塊 7">
                  <a:extLst>
                    <a:ext uri="{FF2B5EF4-FFF2-40B4-BE49-F238E27FC236}">
                      <a16:creationId xmlns:a16="http://schemas.microsoft.com/office/drawing/2014/main" id="{F5EB0D24-EAB0-4FFC-B8D1-E41C1F96C9C5}"/>
                    </a:ext>
                  </a:extLst>
                </p:cNvPr>
                <p:cNvSpPr txBox="1"/>
                <p:nvPr/>
              </p:nvSpPr>
              <p:spPr>
                <a:xfrm>
                  <a:off x="4572000" y="4342040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8" name="文字方塊 7">
                  <a:extLst>
                    <a:ext uri="{FF2B5EF4-FFF2-40B4-BE49-F238E27FC236}">
                      <a16:creationId xmlns:a16="http://schemas.microsoft.com/office/drawing/2014/main" id="{F5EB0D24-EAB0-4FFC-B8D1-E41C1F96C9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4342040"/>
                  <a:ext cx="715161" cy="4374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9A70C38-4DC6-4F03-B788-CE8A0FDEE998}"/>
                </a:ext>
              </a:extLst>
            </p:cNvPr>
            <p:cNvSpPr/>
            <p:nvPr/>
          </p:nvSpPr>
          <p:spPr>
            <a:xfrm>
              <a:off x="4671727" y="5016730"/>
              <a:ext cx="465153" cy="9804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BD6EA430-4F92-483B-A55E-E177D654673E}"/>
                    </a:ext>
                  </a:extLst>
                </p:cNvPr>
                <p:cNvSpPr/>
                <p:nvPr/>
              </p:nvSpPr>
              <p:spPr>
                <a:xfrm>
                  <a:off x="4664122" y="5210070"/>
                  <a:ext cx="460020" cy="4374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BD6EA430-4F92-483B-A55E-E177D65467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4122" y="5210070"/>
                  <a:ext cx="460020" cy="437428"/>
                </a:xfrm>
                <a:prstGeom prst="rect">
                  <a:avLst/>
                </a:prstGeom>
                <a:blipFill>
                  <a:blip r:embed="rId4"/>
                  <a:stretch>
                    <a:fillRect l="-3333" b="-140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72B979D-202E-4241-B5DF-6C86574453BD}"/>
                  </a:ext>
                </a:extLst>
              </p:cNvPr>
              <p:cNvSpPr/>
              <p:nvPr/>
            </p:nvSpPr>
            <p:spPr>
              <a:xfrm>
                <a:off x="3739564" y="1657973"/>
                <a:ext cx="3417986" cy="11474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958" i="1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72B979D-202E-4241-B5DF-6C86574453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564" y="1657973"/>
                <a:ext cx="3417986" cy="11474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8260DC1-605E-4A8D-83B5-BE0F6A99A8D6}"/>
              </a:ext>
            </a:extLst>
          </p:cNvPr>
          <p:cNvCxnSpPr>
            <a:cxnSpLocks/>
          </p:cNvCxnSpPr>
          <p:nvPr/>
        </p:nvCxnSpPr>
        <p:spPr>
          <a:xfrm>
            <a:off x="5008342" y="1406863"/>
            <a:ext cx="0" cy="182194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7C64E8-C741-4D58-865B-00BA249A85DF}"/>
                  </a:ext>
                </a:extLst>
              </p:cNvPr>
              <p:cNvSpPr txBox="1"/>
              <p:nvPr/>
            </p:nvSpPr>
            <p:spPr>
              <a:xfrm>
                <a:off x="4017876" y="2891372"/>
                <a:ext cx="806759" cy="609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7C64E8-C741-4D58-865B-00BA249A8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876" y="2891372"/>
                <a:ext cx="806759" cy="609077"/>
              </a:xfrm>
              <a:prstGeom prst="rect">
                <a:avLst/>
              </a:prstGeom>
              <a:blipFill>
                <a:blip r:embed="rId6"/>
                <a:stretch>
                  <a:fillRect l="-12500" r="-3125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8931715-A5F3-4126-ABAE-511009CBDF82}"/>
                  </a:ext>
                </a:extLst>
              </p:cNvPr>
              <p:cNvSpPr txBox="1"/>
              <p:nvPr/>
            </p:nvSpPr>
            <p:spPr>
              <a:xfrm>
                <a:off x="5769247" y="2882478"/>
                <a:ext cx="699354" cy="6090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E8931715-A5F3-4126-ABAE-511009CBD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247" y="2882478"/>
                <a:ext cx="699354" cy="609077"/>
              </a:xfrm>
              <a:prstGeom prst="rect">
                <a:avLst/>
              </a:prstGeom>
              <a:blipFill>
                <a:blip r:embed="rId7"/>
                <a:stretch>
                  <a:fillRect l="-23214" t="-2041" r="-23214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01D15BE-ABDC-4952-A291-90C197513FD7}"/>
                  </a:ext>
                </a:extLst>
              </p:cNvPr>
              <p:cNvSpPr/>
              <p:nvPr/>
            </p:nvSpPr>
            <p:spPr>
              <a:xfrm>
                <a:off x="4346247" y="5580561"/>
                <a:ext cx="1205500" cy="1193496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01D15BE-ABDC-4952-A291-90C197513F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247" y="5580561"/>
                <a:ext cx="1205500" cy="11934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9338C3D3-4BBE-4F86-BE5F-6FCDB10FF32C}"/>
                  </a:ext>
                </a:extLst>
              </p:cNvPr>
              <p:cNvSpPr/>
              <p:nvPr/>
            </p:nvSpPr>
            <p:spPr>
              <a:xfrm>
                <a:off x="4375231" y="7936110"/>
                <a:ext cx="2070818" cy="1193496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9338C3D3-4BBE-4F86-BE5F-6FCDB10FF3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31" y="7936110"/>
                <a:ext cx="2070818" cy="119349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>
            <a:extLst>
              <a:ext uri="{FF2B5EF4-FFF2-40B4-BE49-F238E27FC236}">
                <a16:creationId xmlns:a16="http://schemas.microsoft.com/office/drawing/2014/main" id="{30E954D6-3D5C-4EAB-9747-952996C20DF0}"/>
              </a:ext>
            </a:extLst>
          </p:cNvPr>
          <p:cNvSpPr txBox="1"/>
          <p:nvPr/>
        </p:nvSpPr>
        <p:spPr>
          <a:xfrm>
            <a:off x="3558406" y="8150459"/>
            <a:ext cx="744166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17" b="1" dirty="0"/>
              <a:t>+</a:t>
            </a:r>
            <a:endParaRPr lang="zh-TW" altLang="en-US" sz="4617" b="1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B1956C5-3932-4396-8BC4-F2336D44919E}"/>
              </a:ext>
            </a:extLst>
          </p:cNvPr>
          <p:cNvSpPr txBox="1"/>
          <p:nvPr/>
        </p:nvSpPr>
        <p:spPr>
          <a:xfrm>
            <a:off x="3549643" y="5707477"/>
            <a:ext cx="744166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17" b="1" dirty="0"/>
              <a:t>=</a:t>
            </a:r>
            <a:endParaRPr lang="zh-TW" altLang="en-US" sz="4617" b="1" dirty="0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FC361017-7494-4285-B394-B9C1F8A6FF53}"/>
              </a:ext>
            </a:extLst>
          </p:cNvPr>
          <p:cNvGrpSpPr/>
          <p:nvPr/>
        </p:nvGrpSpPr>
        <p:grpSpPr>
          <a:xfrm>
            <a:off x="5614929" y="5628603"/>
            <a:ext cx="1179353" cy="1097416"/>
            <a:chOff x="7695346" y="3967554"/>
            <a:chExt cx="715161" cy="665474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5D16168C-F20E-4A51-8F32-37E67A1D7065}"/>
                </a:ext>
              </a:extLst>
            </p:cNvPr>
            <p:cNvSpPr/>
            <p:nvPr/>
          </p:nvSpPr>
          <p:spPr>
            <a:xfrm>
              <a:off x="7791701" y="3967554"/>
              <a:ext cx="465153" cy="6654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字方塊 20">
                  <a:extLst>
                    <a:ext uri="{FF2B5EF4-FFF2-40B4-BE49-F238E27FC236}">
                      <a16:creationId xmlns:a16="http://schemas.microsoft.com/office/drawing/2014/main" id="{CEA49060-DF3A-47A8-8E9C-C81BF83D366A}"/>
                    </a:ext>
                  </a:extLst>
                </p:cNvPr>
                <p:cNvSpPr txBox="1"/>
                <p:nvPr/>
              </p:nvSpPr>
              <p:spPr>
                <a:xfrm>
                  <a:off x="7695346" y="4037976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1" name="文字方塊 20">
                  <a:extLst>
                    <a:ext uri="{FF2B5EF4-FFF2-40B4-BE49-F238E27FC236}">
                      <a16:creationId xmlns:a16="http://schemas.microsoft.com/office/drawing/2014/main" id="{CEA49060-DF3A-47A8-8E9C-C81BF83D3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5346" y="4037976"/>
                  <a:ext cx="715161" cy="43742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208E082-2D44-4ED3-A3B9-E569F22DCE5B}"/>
              </a:ext>
            </a:extLst>
          </p:cNvPr>
          <p:cNvGrpSpPr/>
          <p:nvPr/>
        </p:nvGrpSpPr>
        <p:grpSpPr>
          <a:xfrm>
            <a:off x="6661601" y="7746015"/>
            <a:ext cx="779613" cy="1616873"/>
            <a:chOff x="7787468" y="4712666"/>
            <a:chExt cx="472758" cy="980473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945C26D5-ABE9-4FB9-BE76-3EC3CBA1A386}"/>
                </a:ext>
              </a:extLst>
            </p:cNvPr>
            <p:cNvSpPr/>
            <p:nvPr/>
          </p:nvSpPr>
          <p:spPr>
            <a:xfrm>
              <a:off x="7795073" y="4712666"/>
              <a:ext cx="465153" cy="98047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C920E7A2-B7E9-4565-9319-800A57CB7753}"/>
                    </a:ext>
                  </a:extLst>
                </p:cNvPr>
                <p:cNvSpPr/>
                <p:nvPr/>
              </p:nvSpPr>
              <p:spPr>
                <a:xfrm>
                  <a:off x="7787468" y="4906006"/>
                  <a:ext cx="460020" cy="4374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C920E7A2-B7E9-4565-9319-800A57CB77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7468" y="4906006"/>
                  <a:ext cx="460020" cy="437428"/>
                </a:xfrm>
                <a:prstGeom prst="rect">
                  <a:avLst/>
                </a:prstGeom>
                <a:blipFill>
                  <a:blip r:embed="rId11"/>
                  <a:stretch>
                    <a:fillRect l="-3279" b="-140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C7CD734A-69C9-44D1-BE7E-42A7CBB0A964}"/>
              </a:ext>
            </a:extLst>
          </p:cNvPr>
          <p:cNvSpPr/>
          <p:nvPr/>
        </p:nvSpPr>
        <p:spPr>
          <a:xfrm>
            <a:off x="7008108" y="4890064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942081EA-FEB7-4951-91E3-6C50B1736D62}"/>
                  </a:ext>
                </a:extLst>
              </p:cNvPr>
              <p:cNvSpPr txBox="1"/>
              <p:nvPr/>
            </p:nvSpPr>
            <p:spPr>
              <a:xfrm>
                <a:off x="6855611" y="5002868"/>
                <a:ext cx="1179353" cy="72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942081EA-FEB7-4951-91E3-6C50B1736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611" y="5002868"/>
                <a:ext cx="1179353" cy="72135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群組 26">
            <a:extLst>
              <a:ext uri="{FF2B5EF4-FFF2-40B4-BE49-F238E27FC236}">
                <a16:creationId xmlns:a16="http://schemas.microsoft.com/office/drawing/2014/main" id="{F23764CE-BDDC-4A64-9270-2839351CC854}"/>
              </a:ext>
            </a:extLst>
          </p:cNvPr>
          <p:cNvGrpSpPr/>
          <p:nvPr/>
        </p:nvGrpSpPr>
        <p:grpSpPr>
          <a:xfrm>
            <a:off x="7554347" y="7362659"/>
            <a:ext cx="1179353" cy="999030"/>
            <a:chOff x="6596954" y="2212974"/>
            <a:chExt cx="715161" cy="605813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F748B8FA-DF92-40C2-9CEB-2FC8C13F5981}"/>
                </a:ext>
              </a:extLst>
            </p:cNvPr>
            <p:cNvSpPr/>
            <p:nvPr/>
          </p:nvSpPr>
          <p:spPr>
            <a:xfrm>
              <a:off x="6714726" y="2212974"/>
              <a:ext cx="461666" cy="60581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A8A9008C-ADDB-4BB3-B866-5936FB98D9A2}"/>
                    </a:ext>
                  </a:extLst>
                </p:cNvPr>
                <p:cNvSpPr txBox="1"/>
                <p:nvPr/>
              </p:nvSpPr>
              <p:spPr>
                <a:xfrm>
                  <a:off x="6596954" y="2265820"/>
                  <a:ext cx="715161" cy="437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3958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3958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zh-TW" altLang="en-US" sz="3958" dirty="0"/>
                </a:p>
              </p:txBody>
            </p:sp>
          </mc:Choice>
          <mc:Fallback xmlns=""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A8A9008C-ADDB-4BB3-B866-5936FB98D9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954" y="2265820"/>
                  <a:ext cx="715161" cy="43742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22982995-6DFF-49C9-A085-C318D22063FA}"/>
              </a:ext>
            </a:extLst>
          </p:cNvPr>
          <p:cNvSpPr/>
          <p:nvPr/>
        </p:nvSpPr>
        <p:spPr>
          <a:xfrm>
            <a:off x="4226125" y="5369996"/>
            <a:ext cx="2549383" cy="16168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28C356E-220C-4C23-9F6D-2850524562F0}"/>
              </a:ext>
            </a:extLst>
          </p:cNvPr>
          <p:cNvSpPr/>
          <p:nvPr/>
        </p:nvSpPr>
        <p:spPr>
          <a:xfrm>
            <a:off x="4261971" y="7631066"/>
            <a:ext cx="3266051" cy="18740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F727228-5153-4353-AEA8-C49AF43355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9699268" y="9418506"/>
            <a:ext cx="7264846" cy="445199"/>
          </a:xfrm>
          <a:prstGeom prst="rect">
            <a:avLst/>
          </a:prstGeom>
        </p:spPr>
      </p:pic>
      <p:sp>
        <p:nvSpPr>
          <p:cNvPr id="1024" name="文字方塊 1023">
            <a:extLst>
              <a:ext uri="{FF2B5EF4-FFF2-40B4-BE49-F238E27FC236}">
                <a16:creationId xmlns:a16="http://schemas.microsoft.com/office/drawing/2014/main" id="{0CC58275-6391-4E27-9C17-9DF3394B23D7}"/>
              </a:ext>
            </a:extLst>
          </p:cNvPr>
          <p:cNvSpPr txBox="1"/>
          <p:nvPr/>
        </p:nvSpPr>
        <p:spPr>
          <a:xfrm>
            <a:off x="9006376" y="9824658"/>
            <a:ext cx="1783136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968" dirty="0"/>
              <a:t>-1</a:t>
            </a:r>
            <a:endParaRPr lang="zh-TW" altLang="en-US" sz="2968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8090CD0B-07FB-4270-A3D2-1595207AC524}"/>
              </a:ext>
            </a:extLst>
          </p:cNvPr>
          <p:cNvSpPr txBox="1"/>
          <p:nvPr/>
        </p:nvSpPr>
        <p:spPr>
          <a:xfrm>
            <a:off x="15688023" y="9863705"/>
            <a:ext cx="1783136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968" dirty="0"/>
              <a:t>1</a:t>
            </a:r>
            <a:endParaRPr lang="zh-TW" altLang="en-US" sz="2968" dirty="0"/>
          </a:p>
        </p:txBody>
      </p:sp>
      <p:pic>
        <p:nvPicPr>
          <p:cNvPr id="1025" name="圖片 1024">
            <a:extLst>
              <a:ext uri="{FF2B5EF4-FFF2-40B4-BE49-F238E27FC236}">
                <a16:creationId xmlns:a16="http://schemas.microsoft.com/office/drawing/2014/main" id="{C032F404-806F-4972-AB11-EE5C59D405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4225" y="807877"/>
            <a:ext cx="6795112" cy="823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7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172" y="3270932"/>
            <a:ext cx="3839486" cy="59165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5530" y="3164565"/>
            <a:ext cx="6952080" cy="6223264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A2149D15-D43F-2B40-A745-646BCF258C2E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2966FEAF-76F4-9B44-9DCB-686DC30A65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70949" y="36011"/>
            <a:ext cx="5362575" cy="11339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Transformer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427" y="3288438"/>
            <a:ext cx="13145651" cy="627363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21811" y="1733322"/>
            <a:ext cx="968184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25" dirty="0">
                <a:latin typeface="Arial"/>
                <a:cs typeface="Arial"/>
              </a:rPr>
              <a:t>Position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45" dirty="0">
                <a:latin typeface="Arial"/>
                <a:cs typeface="Arial"/>
              </a:rPr>
              <a:t>embedding: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just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55" dirty="0">
                <a:latin typeface="Arial"/>
                <a:cs typeface="Arial"/>
              </a:rPr>
              <a:t>what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75" dirty="0">
                <a:latin typeface="Arial"/>
                <a:cs typeface="Arial"/>
              </a:rPr>
              <a:t>it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20" dirty="0">
                <a:latin typeface="Arial"/>
                <a:cs typeface="Arial"/>
              </a:rPr>
              <a:t>sounds!</a:t>
            </a:r>
            <a:endParaRPr sz="395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92836" y="628357"/>
            <a:ext cx="5243245" cy="4351971"/>
          </a:xfrm>
          <a:prstGeom prst="rect">
            <a:avLst/>
          </a:prstGeom>
        </p:spPr>
      </p:pic>
      <p:sp>
        <p:nvSpPr>
          <p:cNvPr id="9" name="object 7">
            <a:extLst>
              <a:ext uri="{FF2B5EF4-FFF2-40B4-BE49-F238E27FC236}">
                <a16:creationId xmlns:a16="http://schemas.microsoft.com/office/drawing/2014/main" id="{CC2132AF-731F-3345-8CD3-6CD84BFB09E4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2995032A-0953-914C-9EF8-FD3BB7FFAB91}"/>
              </a:ext>
            </a:extLst>
          </p:cNvPr>
          <p:cNvSpPr txBox="1">
            <a:spLocks/>
          </p:cNvSpPr>
          <p:nvPr/>
        </p:nvSpPr>
        <p:spPr>
          <a:xfrm>
            <a:off x="7370949" y="36011"/>
            <a:ext cx="5362575" cy="1133900"/>
          </a:xfrm>
          <a:prstGeom prst="rect">
            <a:avLst/>
          </a:prstGeom>
        </p:spPr>
        <p:txBody>
          <a:bodyPr vert="horz" wrap="square" lIns="0" tIns="17145" rIns="0" bIns="0" rtlCol="0" anchor="ctr">
            <a:sp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GB"/>
              <a:t>Transformer</a:t>
            </a:r>
            <a:endParaRPr lang="en-GB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2513" y="12094"/>
            <a:ext cx="9699625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75" dirty="0"/>
              <a:t>Transformer:</a:t>
            </a:r>
            <a:r>
              <a:rPr spc="-25" dirty="0"/>
              <a:t> </a:t>
            </a:r>
            <a:r>
              <a:rPr spc="185" dirty="0"/>
              <a:t>last</a:t>
            </a:r>
            <a:r>
              <a:rPr spc="-20" dirty="0"/>
              <a:t> </a:t>
            </a:r>
            <a:r>
              <a:rPr spc="295" dirty="0"/>
              <a:t>trick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1" y="1845171"/>
            <a:ext cx="16235680" cy="122555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535940" marR="5080" indent="-523875">
              <a:lnSpc>
                <a:spcPts val="4700"/>
              </a:lnSpc>
              <a:spcBef>
                <a:spcPts val="24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dirty="0">
                <a:latin typeface="Arial"/>
                <a:cs typeface="Arial"/>
              </a:rPr>
              <a:t>Since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-40" dirty="0">
                <a:latin typeface="Arial"/>
                <a:cs typeface="Arial"/>
              </a:rPr>
              <a:t>Transformer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-35" dirty="0">
                <a:latin typeface="Arial"/>
                <a:cs typeface="Arial"/>
              </a:rPr>
              <a:t>sees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-25" dirty="0">
                <a:latin typeface="Arial"/>
                <a:cs typeface="Arial"/>
              </a:rPr>
              <a:t>all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50" dirty="0">
                <a:latin typeface="Arial"/>
                <a:cs typeface="Arial"/>
              </a:rPr>
              <a:t>inputs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at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30" dirty="0">
                <a:latin typeface="Arial"/>
                <a:cs typeface="Arial"/>
              </a:rPr>
              <a:t>once,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110" dirty="0">
                <a:latin typeface="Arial"/>
                <a:cs typeface="Arial"/>
              </a:rPr>
              <a:t>to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65" dirty="0">
                <a:latin typeface="Arial"/>
                <a:cs typeface="Arial"/>
              </a:rPr>
              <a:t>predict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next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50" dirty="0">
                <a:latin typeface="Arial"/>
                <a:cs typeface="Arial"/>
              </a:rPr>
              <a:t>vector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in </a:t>
            </a:r>
            <a:r>
              <a:rPr sz="3950" spc="-1085" dirty="0">
                <a:latin typeface="Arial"/>
                <a:cs typeface="Arial"/>
              </a:rPr>
              <a:t> </a:t>
            </a:r>
            <a:r>
              <a:rPr sz="3950" spc="10" dirty="0">
                <a:latin typeface="Arial"/>
                <a:cs typeface="Arial"/>
              </a:rPr>
              <a:t>sequence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-60" dirty="0">
                <a:latin typeface="Arial"/>
                <a:cs typeface="Arial"/>
              </a:rPr>
              <a:t>(e.g.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-10" dirty="0">
                <a:latin typeface="Arial"/>
                <a:cs typeface="Arial"/>
              </a:rPr>
              <a:t>generate</a:t>
            </a:r>
            <a:r>
              <a:rPr sz="3950" dirty="0">
                <a:latin typeface="Arial"/>
                <a:cs typeface="Arial"/>
              </a:rPr>
              <a:t> text), </a:t>
            </a:r>
            <a:r>
              <a:rPr sz="3950" spc="35" dirty="0">
                <a:latin typeface="Arial"/>
                <a:cs typeface="Arial"/>
              </a:rPr>
              <a:t>we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need </a:t>
            </a:r>
            <a:r>
              <a:rPr sz="3950" spc="110" dirty="0">
                <a:latin typeface="Arial"/>
                <a:cs typeface="Arial"/>
              </a:rPr>
              <a:t>to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20" dirty="0">
                <a:latin typeface="Arial"/>
                <a:cs typeface="Arial"/>
              </a:rPr>
              <a:t>mask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10" dirty="0">
                <a:latin typeface="Arial"/>
                <a:cs typeface="Arial"/>
              </a:rPr>
              <a:t>future.</a:t>
            </a:r>
            <a:endParaRPr sz="39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4662" y="3811389"/>
            <a:ext cx="16029678" cy="5923144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6D3F5D58-AC57-254E-B3BF-2623524761F0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2513" y="12094"/>
            <a:ext cx="9699625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75" dirty="0"/>
              <a:t>Transformer:</a:t>
            </a:r>
            <a:r>
              <a:rPr spc="-25" dirty="0"/>
              <a:t> </a:t>
            </a:r>
            <a:r>
              <a:rPr spc="185" dirty="0"/>
              <a:t>last</a:t>
            </a:r>
            <a:r>
              <a:rPr spc="-20" dirty="0"/>
              <a:t> </a:t>
            </a:r>
            <a:r>
              <a:rPr spc="295" dirty="0"/>
              <a:t>trick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1" y="1845171"/>
            <a:ext cx="16235680" cy="122555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535940" marR="5080" indent="-523875">
              <a:lnSpc>
                <a:spcPts val="4700"/>
              </a:lnSpc>
              <a:spcBef>
                <a:spcPts val="24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dirty="0">
                <a:latin typeface="Arial"/>
                <a:cs typeface="Arial"/>
              </a:rPr>
              <a:t>Since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-40" dirty="0">
                <a:latin typeface="Arial"/>
                <a:cs typeface="Arial"/>
              </a:rPr>
              <a:t>Transformer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-35" dirty="0">
                <a:latin typeface="Arial"/>
                <a:cs typeface="Arial"/>
              </a:rPr>
              <a:t>sees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-25" dirty="0">
                <a:latin typeface="Arial"/>
                <a:cs typeface="Arial"/>
              </a:rPr>
              <a:t>all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50" dirty="0">
                <a:latin typeface="Arial"/>
                <a:cs typeface="Arial"/>
              </a:rPr>
              <a:t>inputs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at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30" dirty="0">
                <a:latin typeface="Arial"/>
                <a:cs typeface="Arial"/>
              </a:rPr>
              <a:t>once,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110" dirty="0">
                <a:latin typeface="Arial"/>
                <a:cs typeface="Arial"/>
              </a:rPr>
              <a:t>to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65" dirty="0">
                <a:latin typeface="Arial"/>
                <a:cs typeface="Arial"/>
              </a:rPr>
              <a:t>predict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next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50" dirty="0">
                <a:latin typeface="Arial"/>
                <a:cs typeface="Arial"/>
              </a:rPr>
              <a:t>vector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in </a:t>
            </a:r>
            <a:r>
              <a:rPr sz="3950" spc="-1085" dirty="0">
                <a:latin typeface="Arial"/>
                <a:cs typeface="Arial"/>
              </a:rPr>
              <a:t> </a:t>
            </a:r>
            <a:r>
              <a:rPr sz="3950" spc="10" dirty="0">
                <a:latin typeface="Arial"/>
                <a:cs typeface="Arial"/>
              </a:rPr>
              <a:t>sequence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-60" dirty="0">
                <a:latin typeface="Arial"/>
                <a:cs typeface="Arial"/>
              </a:rPr>
              <a:t>(e.g.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-10" dirty="0">
                <a:latin typeface="Arial"/>
                <a:cs typeface="Arial"/>
              </a:rPr>
              <a:t>generate</a:t>
            </a:r>
            <a:r>
              <a:rPr sz="3950" dirty="0">
                <a:latin typeface="Arial"/>
                <a:cs typeface="Arial"/>
              </a:rPr>
              <a:t> text), </a:t>
            </a:r>
            <a:r>
              <a:rPr sz="3950" spc="35" dirty="0">
                <a:latin typeface="Arial"/>
                <a:cs typeface="Arial"/>
              </a:rPr>
              <a:t>we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need </a:t>
            </a:r>
            <a:r>
              <a:rPr sz="3950" spc="110" dirty="0">
                <a:latin typeface="Arial"/>
                <a:cs typeface="Arial"/>
              </a:rPr>
              <a:t>to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20" dirty="0">
                <a:latin typeface="Arial"/>
                <a:cs typeface="Arial"/>
              </a:rPr>
              <a:t>mask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10" dirty="0">
                <a:latin typeface="Arial"/>
                <a:cs typeface="Arial"/>
              </a:rPr>
              <a:t>future.</a:t>
            </a:r>
            <a:endParaRPr sz="39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3186" y="4292936"/>
            <a:ext cx="14945984" cy="5197126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B69A89C3-6076-D446-8878-4D8DFDE239B8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ACAE42-54B9-4A59-AA96-9C8E8063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Seq2seq with Attention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2F0CE48-7F60-4640-B2C1-9D1CF0ED480A}"/>
              </a:ext>
            </a:extLst>
          </p:cNvPr>
          <p:cNvSpPr/>
          <p:nvPr/>
        </p:nvSpPr>
        <p:spPr>
          <a:xfrm>
            <a:off x="3537099" y="6108852"/>
            <a:ext cx="6618946" cy="245424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AA96A69-EFF7-42A0-AADB-E900BB05DB3F}"/>
              </a:ext>
            </a:extLst>
          </p:cNvPr>
          <p:cNvSpPr/>
          <p:nvPr/>
        </p:nvSpPr>
        <p:spPr>
          <a:xfrm>
            <a:off x="4117991" y="6768940"/>
            <a:ext cx="761321" cy="9990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DADBD8C-E4B4-4472-AB8D-A8FCE21BBB56}"/>
              </a:ext>
            </a:extLst>
          </p:cNvPr>
          <p:cNvSpPr/>
          <p:nvPr/>
        </p:nvSpPr>
        <p:spPr>
          <a:xfrm>
            <a:off x="5699328" y="6768938"/>
            <a:ext cx="767072" cy="999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D50F58F2-375B-46F1-9211-EF5B429D1635}"/>
              </a:ext>
            </a:extLst>
          </p:cNvPr>
          <p:cNvCxnSpPr>
            <a:cxnSpLocks/>
          </p:cNvCxnSpPr>
          <p:nvPr/>
        </p:nvCxnSpPr>
        <p:spPr>
          <a:xfrm>
            <a:off x="4909490" y="7369138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F0DD2C08-02DC-46B2-90E7-4E5FA7F8A37E}"/>
              </a:ext>
            </a:extLst>
          </p:cNvPr>
          <p:cNvCxnSpPr>
            <a:cxnSpLocks/>
          </p:cNvCxnSpPr>
          <p:nvPr/>
        </p:nvCxnSpPr>
        <p:spPr>
          <a:xfrm flipV="1">
            <a:off x="4496136" y="7814989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B1650B74-009B-499C-95B2-EE4A14338323}"/>
              </a:ext>
            </a:extLst>
          </p:cNvPr>
          <p:cNvSpPr/>
          <p:nvPr/>
        </p:nvSpPr>
        <p:spPr>
          <a:xfrm>
            <a:off x="7286415" y="6768938"/>
            <a:ext cx="767072" cy="999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C216970B-F44B-4C96-A1FE-966DD3EBC7DB}"/>
              </a:ext>
            </a:extLst>
          </p:cNvPr>
          <p:cNvCxnSpPr>
            <a:cxnSpLocks/>
          </p:cNvCxnSpPr>
          <p:nvPr/>
        </p:nvCxnSpPr>
        <p:spPr>
          <a:xfrm>
            <a:off x="6496577" y="7369138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078A44B0-C1B0-4A65-96A9-51026779E268}"/>
              </a:ext>
            </a:extLst>
          </p:cNvPr>
          <p:cNvSpPr/>
          <p:nvPr/>
        </p:nvSpPr>
        <p:spPr>
          <a:xfrm>
            <a:off x="8910595" y="6768938"/>
            <a:ext cx="767072" cy="999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26860DDC-5915-48FB-B032-2613D5BF803A}"/>
              </a:ext>
            </a:extLst>
          </p:cNvPr>
          <p:cNvCxnSpPr>
            <a:cxnSpLocks/>
          </p:cNvCxnSpPr>
          <p:nvPr/>
        </p:nvCxnSpPr>
        <p:spPr>
          <a:xfrm>
            <a:off x="8120757" y="7369138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9971F672-8AAB-445C-BB5E-CAF1E053A728}"/>
              </a:ext>
            </a:extLst>
          </p:cNvPr>
          <p:cNvCxnSpPr>
            <a:cxnSpLocks/>
          </p:cNvCxnSpPr>
          <p:nvPr/>
        </p:nvCxnSpPr>
        <p:spPr>
          <a:xfrm flipH="1">
            <a:off x="4878062" y="7176020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4A515C10-7F11-4083-9A98-747D54965489}"/>
              </a:ext>
            </a:extLst>
          </p:cNvPr>
          <p:cNvCxnSpPr>
            <a:cxnSpLocks/>
          </p:cNvCxnSpPr>
          <p:nvPr/>
        </p:nvCxnSpPr>
        <p:spPr>
          <a:xfrm flipH="1">
            <a:off x="6465149" y="7176020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88B0F8BE-2012-4878-80DF-9F563BAAE77C}"/>
              </a:ext>
            </a:extLst>
          </p:cNvPr>
          <p:cNvCxnSpPr>
            <a:cxnSpLocks/>
          </p:cNvCxnSpPr>
          <p:nvPr/>
        </p:nvCxnSpPr>
        <p:spPr>
          <a:xfrm flipH="1">
            <a:off x="8089329" y="7176020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6FBBB622-FDBF-4A8F-BFBF-5771C6717E53}"/>
              </a:ext>
            </a:extLst>
          </p:cNvPr>
          <p:cNvSpPr/>
          <p:nvPr/>
        </p:nvSpPr>
        <p:spPr>
          <a:xfrm>
            <a:off x="4133546" y="9107860"/>
            <a:ext cx="761321" cy="9990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0674091-EA7F-47DC-BFB9-5E8B9C493CDA}"/>
              </a:ext>
            </a:extLst>
          </p:cNvPr>
          <p:cNvSpPr/>
          <p:nvPr/>
        </p:nvSpPr>
        <p:spPr>
          <a:xfrm>
            <a:off x="5714884" y="9107858"/>
            <a:ext cx="767072" cy="999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7E5D759-A30E-4CF4-9958-6218D19B53E6}"/>
              </a:ext>
            </a:extLst>
          </p:cNvPr>
          <p:cNvSpPr/>
          <p:nvPr/>
        </p:nvSpPr>
        <p:spPr>
          <a:xfrm>
            <a:off x="7301971" y="9107858"/>
            <a:ext cx="767072" cy="999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2492FD9-0F6C-4E5C-A8A5-B6BFDD385F61}"/>
              </a:ext>
            </a:extLst>
          </p:cNvPr>
          <p:cNvSpPr/>
          <p:nvPr/>
        </p:nvSpPr>
        <p:spPr>
          <a:xfrm>
            <a:off x="8926150" y="9107858"/>
            <a:ext cx="767072" cy="999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2FA805A-6259-4A86-9935-8792D57D4645}"/>
                  </a:ext>
                </a:extLst>
              </p:cNvPr>
              <p:cNvSpPr txBox="1"/>
              <p:nvPr/>
            </p:nvSpPr>
            <p:spPr>
              <a:xfrm>
                <a:off x="8720008" y="9252143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2FA805A-6259-4A86-9935-8792D57D4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0008" y="9252143"/>
                <a:ext cx="1179353" cy="7014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B00A69A-0EFD-4F54-B69F-CF8FBB20454C}"/>
                  </a:ext>
                </a:extLst>
              </p:cNvPr>
              <p:cNvSpPr txBox="1"/>
              <p:nvPr/>
            </p:nvSpPr>
            <p:spPr>
              <a:xfrm>
                <a:off x="7110184" y="9264366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B00A69A-0EFD-4F54-B69F-CF8FBB204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184" y="9264366"/>
                <a:ext cx="1179353" cy="7014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0782D6B5-9912-4EC8-B677-0F9B8A101E44}"/>
                  </a:ext>
                </a:extLst>
              </p:cNvPr>
              <p:cNvSpPr txBox="1"/>
              <p:nvPr/>
            </p:nvSpPr>
            <p:spPr>
              <a:xfrm>
                <a:off x="5523097" y="9296251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0782D6B5-9912-4EC8-B677-0F9B8A10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097" y="9296251"/>
                <a:ext cx="1179353" cy="7014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F55AF7C1-4F30-4B98-8D54-A72985A00722}"/>
                  </a:ext>
                </a:extLst>
              </p:cNvPr>
              <p:cNvSpPr txBox="1"/>
              <p:nvPr/>
            </p:nvSpPr>
            <p:spPr>
              <a:xfrm>
                <a:off x="3972748" y="9222072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F55AF7C1-4F30-4B98-8D54-A72985A00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748" y="9222072"/>
                <a:ext cx="1179353" cy="7014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23">
            <a:extLst>
              <a:ext uri="{FF2B5EF4-FFF2-40B4-BE49-F238E27FC236}">
                <a16:creationId xmlns:a16="http://schemas.microsoft.com/office/drawing/2014/main" id="{1967DF42-4970-4E46-80C2-DCAF8487B299}"/>
              </a:ext>
            </a:extLst>
          </p:cNvPr>
          <p:cNvSpPr/>
          <p:nvPr/>
        </p:nvSpPr>
        <p:spPr>
          <a:xfrm>
            <a:off x="4131985" y="4552804"/>
            <a:ext cx="761321" cy="9990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D56B4FF-412B-476C-934E-F9AFB4C51890}"/>
              </a:ext>
            </a:extLst>
          </p:cNvPr>
          <p:cNvSpPr/>
          <p:nvPr/>
        </p:nvSpPr>
        <p:spPr>
          <a:xfrm>
            <a:off x="5713322" y="4552802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7DC989B-04D1-497D-9408-A921784E91DD}"/>
              </a:ext>
            </a:extLst>
          </p:cNvPr>
          <p:cNvSpPr/>
          <p:nvPr/>
        </p:nvSpPr>
        <p:spPr>
          <a:xfrm>
            <a:off x="7300409" y="4552802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169D686-25E2-47CC-BC2D-B142C4645598}"/>
              </a:ext>
            </a:extLst>
          </p:cNvPr>
          <p:cNvSpPr/>
          <p:nvPr/>
        </p:nvSpPr>
        <p:spPr>
          <a:xfrm>
            <a:off x="8924589" y="4552802"/>
            <a:ext cx="767072" cy="999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A99145D-9E9C-41E8-9EBD-E31A7761910A}"/>
                  </a:ext>
                </a:extLst>
              </p:cNvPr>
              <p:cNvSpPr txBox="1"/>
              <p:nvPr/>
            </p:nvSpPr>
            <p:spPr>
              <a:xfrm>
                <a:off x="8718447" y="469708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A99145D-9E9C-41E8-9EBD-E31A776191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447" y="4697087"/>
                <a:ext cx="1179353" cy="7014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810ABA54-D04A-4CEB-9A9F-5761AEC52D18}"/>
                  </a:ext>
                </a:extLst>
              </p:cNvPr>
              <p:cNvSpPr txBox="1"/>
              <p:nvPr/>
            </p:nvSpPr>
            <p:spPr>
              <a:xfrm>
                <a:off x="7108622" y="470931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810ABA54-D04A-4CEB-9A9F-5761AEC52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622" y="4709310"/>
                <a:ext cx="1179353" cy="7014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B721A5F9-B4BE-4CC7-987B-D6BBC92437F3}"/>
                  </a:ext>
                </a:extLst>
              </p:cNvPr>
              <p:cNvSpPr txBox="1"/>
              <p:nvPr/>
            </p:nvSpPr>
            <p:spPr>
              <a:xfrm>
                <a:off x="5521535" y="474119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B721A5F9-B4BE-4CC7-987B-D6BBC9243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1535" y="4741195"/>
                <a:ext cx="1179353" cy="7014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8B445443-13D0-44FA-8BFE-F6FD157EEBD0}"/>
                  </a:ext>
                </a:extLst>
              </p:cNvPr>
              <p:cNvSpPr txBox="1"/>
              <p:nvPr/>
            </p:nvSpPr>
            <p:spPr>
              <a:xfrm>
                <a:off x="3971186" y="4667017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8B445443-13D0-44FA-8BFE-F6FD157EE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186" y="4667017"/>
                <a:ext cx="1179353" cy="7014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39E96C51-CB2A-4338-99D5-49859360B268}"/>
              </a:ext>
            </a:extLst>
          </p:cNvPr>
          <p:cNvCxnSpPr>
            <a:cxnSpLocks/>
          </p:cNvCxnSpPr>
          <p:nvPr/>
        </p:nvCxnSpPr>
        <p:spPr>
          <a:xfrm flipV="1">
            <a:off x="6080768" y="7814989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C06CE500-1BD1-4532-B176-46CB2C5637A5}"/>
              </a:ext>
            </a:extLst>
          </p:cNvPr>
          <p:cNvCxnSpPr>
            <a:cxnSpLocks/>
          </p:cNvCxnSpPr>
          <p:nvPr/>
        </p:nvCxnSpPr>
        <p:spPr>
          <a:xfrm flipV="1">
            <a:off x="7681273" y="7783843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CFE1977A-0EF0-41AC-8C56-66D10B0CFA10}"/>
              </a:ext>
            </a:extLst>
          </p:cNvPr>
          <p:cNvCxnSpPr>
            <a:cxnSpLocks/>
          </p:cNvCxnSpPr>
          <p:nvPr/>
        </p:nvCxnSpPr>
        <p:spPr>
          <a:xfrm flipV="1">
            <a:off x="9313524" y="7783843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AA2146AE-01C0-4610-8FED-805A7650900F}"/>
              </a:ext>
            </a:extLst>
          </p:cNvPr>
          <p:cNvCxnSpPr>
            <a:cxnSpLocks/>
          </p:cNvCxnSpPr>
          <p:nvPr/>
        </p:nvCxnSpPr>
        <p:spPr>
          <a:xfrm flipV="1">
            <a:off x="4494872" y="5507216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FF61C3FD-5898-4DA4-910E-295CDA8EFFE4}"/>
              </a:ext>
            </a:extLst>
          </p:cNvPr>
          <p:cNvCxnSpPr>
            <a:cxnSpLocks/>
          </p:cNvCxnSpPr>
          <p:nvPr/>
        </p:nvCxnSpPr>
        <p:spPr>
          <a:xfrm flipV="1">
            <a:off x="6079503" y="5507216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C119F0C9-1842-48F9-BDC8-FF2351FC9DFE}"/>
              </a:ext>
            </a:extLst>
          </p:cNvPr>
          <p:cNvCxnSpPr>
            <a:cxnSpLocks/>
          </p:cNvCxnSpPr>
          <p:nvPr/>
        </p:nvCxnSpPr>
        <p:spPr>
          <a:xfrm flipV="1">
            <a:off x="7680009" y="5476070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81F92690-08AE-4333-880E-F6DD5952B5A3}"/>
              </a:ext>
            </a:extLst>
          </p:cNvPr>
          <p:cNvCxnSpPr>
            <a:cxnSpLocks/>
          </p:cNvCxnSpPr>
          <p:nvPr/>
        </p:nvCxnSpPr>
        <p:spPr>
          <a:xfrm flipV="1">
            <a:off x="9312259" y="5476070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02F9A34-7D88-4A8E-AE72-A9A74BBA7191}"/>
              </a:ext>
            </a:extLst>
          </p:cNvPr>
          <p:cNvSpPr txBox="1"/>
          <p:nvPr/>
        </p:nvSpPr>
        <p:spPr>
          <a:xfrm>
            <a:off x="5169392" y="10171786"/>
            <a:ext cx="3381351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17" b="1" i="1" u="sng" dirty="0"/>
              <a:t>Encoder</a:t>
            </a:r>
            <a:endParaRPr lang="zh-TW" altLang="en-US" sz="4617" b="1" i="1" u="sng" dirty="0"/>
          </a:p>
        </p:txBody>
      </p:sp>
      <p:sp>
        <p:nvSpPr>
          <p:cNvPr id="40" name="右大括弧 39">
            <a:extLst>
              <a:ext uri="{FF2B5EF4-FFF2-40B4-BE49-F238E27FC236}">
                <a16:creationId xmlns:a16="http://schemas.microsoft.com/office/drawing/2014/main" id="{45F16DE1-8EB1-414B-8E07-875EB51AB266}"/>
              </a:ext>
            </a:extLst>
          </p:cNvPr>
          <p:cNvSpPr/>
          <p:nvPr/>
        </p:nvSpPr>
        <p:spPr>
          <a:xfrm rot="16200000" flipV="1">
            <a:off x="5094188" y="3053380"/>
            <a:ext cx="518274" cy="2383323"/>
          </a:xfrm>
          <a:prstGeom prst="rightBrace">
            <a:avLst>
              <a:gd name="adj1" fmla="val 4672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41" name="右大括弧 40">
            <a:extLst>
              <a:ext uri="{FF2B5EF4-FFF2-40B4-BE49-F238E27FC236}">
                <a16:creationId xmlns:a16="http://schemas.microsoft.com/office/drawing/2014/main" id="{80CE9758-367B-4070-A5FF-AE1066254FA5}"/>
              </a:ext>
            </a:extLst>
          </p:cNvPr>
          <p:cNvSpPr/>
          <p:nvPr/>
        </p:nvSpPr>
        <p:spPr>
          <a:xfrm rot="16200000" flipV="1">
            <a:off x="8225267" y="3064388"/>
            <a:ext cx="518274" cy="2383323"/>
          </a:xfrm>
          <a:prstGeom prst="rightBrace">
            <a:avLst>
              <a:gd name="adj1" fmla="val 4672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F30BC4D-73BE-46E7-AC74-64975A02D322}"/>
              </a:ext>
            </a:extLst>
          </p:cNvPr>
          <p:cNvSpPr/>
          <p:nvPr/>
        </p:nvSpPr>
        <p:spPr>
          <a:xfrm>
            <a:off x="4959756" y="2324059"/>
            <a:ext cx="761321" cy="1285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FE6715BD-3FFA-4833-9983-79F145230AC2}"/>
                  </a:ext>
                </a:extLst>
              </p:cNvPr>
              <p:cNvSpPr txBox="1"/>
              <p:nvPr/>
            </p:nvSpPr>
            <p:spPr>
              <a:xfrm>
                <a:off x="5071540" y="2703996"/>
                <a:ext cx="599267" cy="609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FE6715BD-3FFA-4833-9983-79F145230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540" y="2703996"/>
                <a:ext cx="599267" cy="609077"/>
              </a:xfrm>
              <a:prstGeom prst="rect">
                <a:avLst/>
              </a:prstGeom>
              <a:blipFill>
                <a:blip r:embed="rId10"/>
                <a:stretch>
                  <a:fillRect l="-10417" t="-2083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矩形 43">
            <a:extLst>
              <a:ext uri="{FF2B5EF4-FFF2-40B4-BE49-F238E27FC236}">
                <a16:creationId xmlns:a16="http://schemas.microsoft.com/office/drawing/2014/main" id="{E2EB4900-0994-4A1E-932C-D3EBFC02EC5E}"/>
              </a:ext>
            </a:extLst>
          </p:cNvPr>
          <p:cNvSpPr/>
          <p:nvPr/>
        </p:nvSpPr>
        <p:spPr>
          <a:xfrm>
            <a:off x="8117845" y="2403544"/>
            <a:ext cx="761321" cy="1285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FA02DED6-088E-40DF-8DB8-5BA0B2990B87}"/>
                  </a:ext>
                </a:extLst>
              </p:cNvPr>
              <p:cNvSpPr txBox="1"/>
              <p:nvPr/>
            </p:nvSpPr>
            <p:spPr>
              <a:xfrm>
                <a:off x="8215939" y="2762098"/>
                <a:ext cx="606201" cy="6090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FA02DED6-088E-40DF-8DB8-5BA0B2990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5939" y="2762098"/>
                <a:ext cx="606201" cy="609077"/>
              </a:xfrm>
              <a:prstGeom prst="rect">
                <a:avLst/>
              </a:prstGeom>
              <a:blipFill>
                <a:blip r:embed="rId11"/>
                <a:stretch>
                  <a:fillRect l="-12500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群組 48">
            <a:extLst>
              <a:ext uri="{FF2B5EF4-FFF2-40B4-BE49-F238E27FC236}">
                <a16:creationId xmlns:a16="http://schemas.microsoft.com/office/drawing/2014/main" id="{ED2250D6-EE34-47C5-854E-FE6EB55D8325}"/>
              </a:ext>
            </a:extLst>
          </p:cNvPr>
          <p:cNvGrpSpPr/>
          <p:nvPr/>
        </p:nvGrpSpPr>
        <p:grpSpPr>
          <a:xfrm>
            <a:off x="11763687" y="3100175"/>
            <a:ext cx="701411" cy="2330412"/>
            <a:chOff x="1435404" y="5157069"/>
            <a:chExt cx="425336" cy="1413164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661C1DC-CA70-49B7-A9EA-9433C65677C5}"/>
                </a:ext>
              </a:extLst>
            </p:cNvPr>
            <p:cNvSpPr/>
            <p:nvPr/>
          </p:nvSpPr>
          <p:spPr>
            <a:xfrm>
              <a:off x="1467114" y="5231885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530A34F8-0CE1-40C3-B9DE-3C38C9A75845}"/>
                </a:ext>
              </a:extLst>
            </p:cNvPr>
            <p:cNvSpPr txBox="1"/>
            <p:nvPr/>
          </p:nvSpPr>
          <p:spPr>
            <a:xfrm rot="5400000">
              <a:off x="941490" y="5650983"/>
              <a:ext cx="1413164" cy="42533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3958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0848EAB2-9D81-4196-A119-C2E3AD38E67F}"/>
              </a:ext>
            </a:extLst>
          </p:cNvPr>
          <p:cNvSpPr txBox="1"/>
          <p:nvPr/>
        </p:nvSpPr>
        <p:spPr>
          <a:xfrm>
            <a:off x="12216689" y="10198092"/>
            <a:ext cx="3381351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617" b="1" i="1" u="sng" dirty="0"/>
              <a:t>Decoder</a:t>
            </a:r>
            <a:endParaRPr lang="zh-TW" altLang="en-US" sz="4617" b="1" i="1" u="sng" dirty="0"/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C440CF5E-456C-4561-A15D-AC9D1C902C93}"/>
              </a:ext>
            </a:extLst>
          </p:cNvPr>
          <p:cNvSpPr/>
          <p:nvPr/>
        </p:nvSpPr>
        <p:spPr>
          <a:xfrm>
            <a:off x="11188371" y="6060229"/>
            <a:ext cx="5008090" cy="245424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F7D866D5-09E3-4DDD-92BD-1A2C7533309E}"/>
              </a:ext>
            </a:extLst>
          </p:cNvPr>
          <p:cNvSpPr/>
          <p:nvPr/>
        </p:nvSpPr>
        <p:spPr>
          <a:xfrm>
            <a:off x="11769262" y="6720317"/>
            <a:ext cx="761321" cy="9990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D68F58A0-2069-4791-8C87-0A351163030C}"/>
              </a:ext>
            </a:extLst>
          </p:cNvPr>
          <p:cNvSpPr/>
          <p:nvPr/>
        </p:nvSpPr>
        <p:spPr>
          <a:xfrm>
            <a:off x="13350600" y="6720315"/>
            <a:ext cx="767072" cy="999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8C912C26-D888-417D-91EC-202B0FDE957F}"/>
              </a:ext>
            </a:extLst>
          </p:cNvPr>
          <p:cNvCxnSpPr>
            <a:cxnSpLocks/>
          </p:cNvCxnSpPr>
          <p:nvPr/>
        </p:nvCxnSpPr>
        <p:spPr>
          <a:xfrm>
            <a:off x="12560762" y="7268520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CFB3C03C-0318-4829-9F1E-35CD044BE64C}"/>
              </a:ext>
            </a:extLst>
          </p:cNvPr>
          <p:cNvCxnSpPr>
            <a:cxnSpLocks/>
          </p:cNvCxnSpPr>
          <p:nvPr/>
        </p:nvCxnSpPr>
        <p:spPr>
          <a:xfrm flipV="1">
            <a:off x="12147408" y="7766366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82">
            <a:extLst>
              <a:ext uri="{FF2B5EF4-FFF2-40B4-BE49-F238E27FC236}">
                <a16:creationId xmlns:a16="http://schemas.microsoft.com/office/drawing/2014/main" id="{E4E5F0A3-5093-4AFF-9A6A-197374DB70C6}"/>
              </a:ext>
            </a:extLst>
          </p:cNvPr>
          <p:cNvSpPr/>
          <p:nvPr/>
        </p:nvSpPr>
        <p:spPr>
          <a:xfrm>
            <a:off x="14937687" y="6720315"/>
            <a:ext cx="767072" cy="999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771C9946-4DCC-4E40-942B-DC7233FE5C0B}"/>
              </a:ext>
            </a:extLst>
          </p:cNvPr>
          <p:cNvCxnSpPr>
            <a:cxnSpLocks/>
          </p:cNvCxnSpPr>
          <p:nvPr/>
        </p:nvCxnSpPr>
        <p:spPr>
          <a:xfrm>
            <a:off x="14147849" y="7285852"/>
            <a:ext cx="789837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80614F2D-F354-4672-A13A-40E136BE8343}"/>
              </a:ext>
            </a:extLst>
          </p:cNvPr>
          <p:cNvCxnSpPr>
            <a:cxnSpLocks/>
          </p:cNvCxnSpPr>
          <p:nvPr/>
        </p:nvCxnSpPr>
        <p:spPr>
          <a:xfrm flipV="1">
            <a:off x="13732040" y="7766366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CCFCE8AE-C21C-47E1-A809-7CD0713B3B62}"/>
              </a:ext>
            </a:extLst>
          </p:cNvPr>
          <p:cNvCxnSpPr>
            <a:cxnSpLocks/>
          </p:cNvCxnSpPr>
          <p:nvPr/>
        </p:nvCxnSpPr>
        <p:spPr>
          <a:xfrm flipV="1">
            <a:off x="15332545" y="7735220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4E77D33F-F0AF-4181-A5F5-CB31DB113875}"/>
              </a:ext>
            </a:extLst>
          </p:cNvPr>
          <p:cNvCxnSpPr>
            <a:cxnSpLocks/>
          </p:cNvCxnSpPr>
          <p:nvPr/>
        </p:nvCxnSpPr>
        <p:spPr>
          <a:xfrm flipV="1">
            <a:off x="12146143" y="5458593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8D02D5FB-51EB-4185-8F5E-DA0FF4B29791}"/>
              </a:ext>
            </a:extLst>
          </p:cNvPr>
          <p:cNvCxnSpPr>
            <a:cxnSpLocks/>
          </p:cNvCxnSpPr>
          <p:nvPr/>
        </p:nvCxnSpPr>
        <p:spPr>
          <a:xfrm flipV="1">
            <a:off x="13730775" y="5458593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單箭頭接點 110">
            <a:extLst>
              <a:ext uri="{FF2B5EF4-FFF2-40B4-BE49-F238E27FC236}">
                <a16:creationId xmlns:a16="http://schemas.microsoft.com/office/drawing/2014/main" id="{319D88B6-F099-4205-A6F6-2EE065B56992}"/>
              </a:ext>
            </a:extLst>
          </p:cNvPr>
          <p:cNvCxnSpPr>
            <a:cxnSpLocks/>
          </p:cNvCxnSpPr>
          <p:nvPr/>
        </p:nvCxnSpPr>
        <p:spPr>
          <a:xfrm flipV="1">
            <a:off x="15331280" y="5427447"/>
            <a:ext cx="0" cy="129286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矩形 118">
            <a:extLst>
              <a:ext uri="{FF2B5EF4-FFF2-40B4-BE49-F238E27FC236}">
                <a16:creationId xmlns:a16="http://schemas.microsoft.com/office/drawing/2014/main" id="{478985D5-220D-40E0-BB48-C5253BDA09EB}"/>
              </a:ext>
            </a:extLst>
          </p:cNvPr>
          <p:cNvSpPr/>
          <p:nvPr/>
        </p:nvSpPr>
        <p:spPr>
          <a:xfrm>
            <a:off x="11758738" y="9063594"/>
            <a:ext cx="761321" cy="9990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17F438E0-E275-4736-BE15-295EBAE23381}"/>
              </a:ext>
            </a:extLst>
          </p:cNvPr>
          <p:cNvSpPr/>
          <p:nvPr/>
        </p:nvSpPr>
        <p:spPr>
          <a:xfrm>
            <a:off x="13340075" y="9063592"/>
            <a:ext cx="767072" cy="999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044B1352-54FC-4840-9E99-6E38992C39BF}"/>
              </a:ext>
            </a:extLst>
          </p:cNvPr>
          <p:cNvSpPr/>
          <p:nvPr/>
        </p:nvSpPr>
        <p:spPr>
          <a:xfrm>
            <a:off x="14927162" y="9063592"/>
            <a:ext cx="767072" cy="999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文字方塊 121">
                <a:extLst>
                  <a:ext uri="{FF2B5EF4-FFF2-40B4-BE49-F238E27FC236}">
                    <a16:creationId xmlns:a16="http://schemas.microsoft.com/office/drawing/2014/main" id="{FC16B291-69FA-4A5B-8F5C-13DCF786802D}"/>
                  </a:ext>
                </a:extLst>
              </p:cNvPr>
              <p:cNvSpPr txBox="1"/>
              <p:nvPr/>
            </p:nvSpPr>
            <p:spPr>
              <a:xfrm>
                <a:off x="14735375" y="9220100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22" name="文字方塊 121">
                <a:extLst>
                  <a:ext uri="{FF2B5EF4-FFF2-40B4-BE49-F238E27FC236}">
                    <a16:creationId xmlns:a16="http://schemas.microsoft.com/office/drawing/2014/main" id="{FC16B291-69FA-4A5B-8F5C-13DCF7868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5375" y="9220100"/>
                <a:ext cx="1179353" cy="7014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文字方塊 122">
                <a:extLst>
                  <a:ext uri="{FF2B5EF4-FFF2-40B4-BE49-F238E27FC236}">
                    <a16:creationId xmlns:a16="http://schemas.microsoft.com/office/drawing/2014/main" id="{3D719ADE-1963-4036-A07C-A33AC7BE1C07}"/>
                  </a:ext>
                </a:extLst>
              </p:cNvPr>
              <p:cNvSpPr txBox="1"/>
              <p:nvPr/>
            </p:nvSpPr>
            <p:spPr>
              <a:xfrm>
                <a:off x="13148288" y="9251985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23" name="文字方塊 122">
                <a:extLst>
                  <a:ext uri="{FF2B5EF4-FFF2-40B4-BE49-F238E27FC236}">
                    <a16:creationId xmlns:a16="http://schemas.microsoft.com/office/drawing/2014/main" id="{3D719ADE-1963-4036-A07C-A33AC7BE1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8288" y="9251985"/>
                <a:ext cx="1179353" cy="7014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文字方塊 123">
                <a:extLst>
                  <a:ext uri="{FF2B5EF4-FFF2-40B4-BE49-F238E27FC236}">
                    <a16:creationId xmlns:a16="http://schemas.microsoft.com/office/drawing/2014/main" id="{8FC8BDEF-0AC1-4474-B149-D47F78EF9F6B}"/>
                  </a:ext>
                </a:extLst>
              </p:cNvPr>
              <p:cNvSpPr txBox="1"/>
              <p:nvPr/>
            </p:nvSpPr>
            <p:spPr>
              <a:xfrm>
                <a:off x="11597939" y="9177806"/>
                <a:ext cx="1179353" cy="701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24" name="文字方塊 123">
                <a:extLst>
                  <a:ext uri="{FF2B5EF4-FFF2-40B4-BE49-F238E27FC236}">
                    <a16:creationId xmlns:a16="http://schemas.microsoft.com/office/drawing/2014/main" id="{8FC8BDEF-0AC1-4474-B149-D47F78EF9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7939" y="9177806"/>
                <a:ext cx="1179353" cy="7014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矩形 124">
            <a:extLst>
              <a:ext uri="{FF2B5EF4-FFF2-40B4-BE49-F238E27FC236}">
                <a16:creationId xmlns:a16="http://schemas.microsoft.com/office/drawing/2014/main" id="{5AB3E00A-15C9-47B7-B6DA-65430A9D0559}"/>
              </a:ext>
            </a:extLst>
          </p:cNvPr>
          <p:cNvSpPr/>
          <p:nvPr/>
        </p:nvSpPr>
        <p:spPr>
          <a:xfrm>
            <a:off x="5071540" y="168110"/>
            <a:ext cx="12450049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968" dirty="0"/>
              <a:t>Review: https://www.youtube.com/watch?v=ZjfjPzXw6og&amp;feature=youtu.be</a:t>
            </a:r>
            <a:endParaRPr lang="zh-TW" altLang="en-US" sz="2968" dirty="0"/>
          </a:p>
        </p:txBody>
      </p: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7526C1F6-D34C-4240-BFA4-F016914EDB89}"/>
              </a:ext>
            </a:extLst>
          </p:cNvPr>
          <p:cNvGrpSpPr/>
          <p:nvPr/>
        </p:nvGrpSpPr>
        <p:grpSpPr>
          <a:xfrm>
            <a:off x="13383430" y="3090841"/>
            <a:ext cx="701411" cy="2330412"/>
            <a:chOff x="1435404" y="5157069"/>
            <a:chExt cx="425336" cy="1413164"/>
          </a:xfrm>
        </p:grpSpPr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43E07CB3-2CD2-4F5C-962D-DD4A93C6037B}"/>
                </a:ext>
              </a:extLst>
            </p:cNvPr>
            <p:cNvSpPr/>
            <p:nvPr/>
          </p:nvSpPr>
          <p:spPr>
            <a:xfrm>
              <a:off x="1467114" y="5231885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128" name="文字方塊 127">
              <a:extLst>
                <a:ext uri="{FF2B5EF4-FFF2-40B4-BE49-F238E27FC236}">
                  <a16:creationId xmlns:a16="http://schemas.microsoft.com/office/drawing/2014/main" id="{52C7B4A7-9C25-4E6A-9A75-B554B2951114}"/>
                </a:ext>
              </a:extLst>
            </p:cNvPr>
            <p:cNvSpPr txBox="1"/>
            <p:nvPr/>
          </p:nvSpPr>
          <p:spPr>
            <a:xfrm rot="5400000">
              <a:off x="941490" y="5650983"/>
              <a:ext cx="1413164" cy="42533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3958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259182F9-5BFE-41E0-8746-CF7CB9F6A749}"/>
              </a:ext>
            </a:extLst>
          </p:cNvPr>
          <p:cNvGrpSpPr/>
          <p:nvPr/>
        </p:nvGrpSpPr>
        <p:grpSpPr>
          <a:xfrm>
            <a:off x="14957119" y="3100174"/>
            <a:ext cx="701411" cy="2330412"/>
            <a:chOff x="1435404" y="5157069"/>
            <a:chExt cx="425336" cy="1413164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075B45B5-D877-45AC-9287-332D3B61C575}"/>
                </a:ext>
              </a:extLst>
            </p:cNvPr>
            <p:cNvSpPr/>
            <p:nvPr/>
          </p:nvSpPr>
          <p:spPr>
            <a:xfrm>
              <a:off x="1467114" y="5231885"/>
              <a:ext cx="299260" cy="12718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968" dirty="0"/>
            </a:p>
          </p:txBody>
        </p:sp>
        <p:sp>
          <p:nvSpPr>
            <p:cNvPr id="131" name="文字方塊 130">
              <a:extLst>
                <a:ext uri="{FF2B5EF4-FFF2-40B4-BE49-F238E27FC236}">
                  <a16:creationId xmlns:a16="http://schemas.microsoft.com/office/drawing/2014/main" id="{E548E596-8FFE-45EA-98D0-602786C1F121}"/>
                </a:ext>
              </a:extLst>
            </p:cNvPr>
            <p:cNvSpPr txBox="1"/>
            <p:nvPr/>
          </p:nvSpPr>
          <p:spPr>
            <a:xfrm rot="5400000">
              <a:off x="941490" y="5650983"/>
              <a:ext cx="1413164" cy="42533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TW" altLang="en-US" sz="3958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C4BCAC6D-4F58-4EEE-AFB6-E68506AA1D89}"/>
                  </a:ext>
                </a:extLst>
              </p:cNvPr>
              <p:cNvSpPr txBox="1"/>
              <p:nvPr/>
            </p:nvSpPr>
            <p:spPr>
              <a:xfrm>
                <a:off x="11849276" y="4007727"/>
                <a:ext cx="627479" cy="609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2" name="文字方塊 131">
                <a:extLst>
                  <a:ext uri="{FF2B5EF4-FFF2-40B4-BE49-F238E27FC236}">
                    <a16:creationId xmlns:a16="http://schemas.microsoft.com/office/drawing/2014/main" id="{C4BCAC6D-4F58-4EEE-AFB6-E68506AA1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9276" y="4007727"/>
                <a:ext cx="627479" cy="609077"/>
              </a:xfrm>
              <a:prstGeom prst="rect">
                <a:avLst/>
              </a:prstGeom>
              <a:blipFill>
                <a:blip r:embed="rId15"/>
                <a:stretch>
                  <a:fillRect l="-12000" r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87E870FA-31F8-47F7-9CD3-E44D0EFE831A}"/>
                  </a:ext>
                </a:extLst>
              </p:cNvPr>
              <p:cNvSpPr txBox="1"/>
              <p:nvPr/>
            </p:nvSpPr>
            <p:spPr>
              <a:xfrm>
                <a:off x="13483500" y="4065272"/>
                <a:ext cx="638316" cy="609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3" name="文字方塊 132">
                <a:extLst>
                  <a:ext uri="{FF2B5EF4-FFF2-40B4-BE49-F238E27FC236}">
                    <a16:creationId xmlns:a16="http://schemas.microsoft.com/office/drawing/2014/main" id="{87E870FA-31F8-47F7-9CD3-E44D0EFE8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3500" y="4065272"/>
                <a:ext cx="638316" cy="609077"/>
              </a:xfrm>
              <a:prstGeom prst="rect">
                <a:avLst/>
              </a:prstGeom>
              <a:blipFill>
                <a:blip r:embed="rId16"/>
                <a:stretch>
                  <a:fillRect l="-9615" t="-2041"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202492D0-435A-471B-B5AF-D47F4662AAD5}"/>
                  </a:ext>
                </a:extLst>
              </p:cNvPr>
              <p:cNvSpPr txBox="1"/>
              <p:nvPr/>
            </p:nvSpPr>
            <p:spPr>
              <a:xfrm>
                <a:off x="15032345" y="4085295"/>
                <a:ext cx="638316" cy="609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95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p>
                          <m:r>
                            <a:rPr lang="en-US" altLang="zh-TW" sz="3958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3958" dirty="0"/>
              </a:p>
            </p:txBody>
          </p:sp>
        </mc:Choice>
        <mc:Fallback xmlns="">
          <p:sp>
            <p:nvSpPr>
              <p:cNvPr id="134" name="文字方塊 133">
                <a:extLst>
                  <a:ext uri="{FF2B5EF4-FFF2-40B4-BE49-F238E27FC236}">
                    <a16:creationId xmlns:a16="http://schemas.microsoft.com/office/drawing/2014/main" id="{202492D0-435A-471B-B5AF-D47F4662A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2345" y="4085295"/>
                <a:ext cx="638316" cy="609077"/>
              </a:xfrm>
              <a:prstGeom prst="rect">
                <a:avLst/>
              </a:prstGeom>
              <a:blipFill>
                <a:blip r:embed="rId17"/>
                <a:stretch>
                  <a:fillRect l="-9615" r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矩形: 圓角 135">
            <a:extLst>
              <a:ext uri="{FF2B5EF4-FFF2-40B4-BE49-F238E27FC236}">
                <a16:creationId xmlns:a16="http://schemas.microsoft.com/office/drawing/2014/main" id="{E29AED20-2FE8-4170-BA58-91CCA32D2A2C}"/>
              </a:ext>
            </a:extLst>
          </p:cNvPr>
          <p:cNvSpPr/>
          <p:nvPr/>
        </p:nvSpPr>
        <p:spPr>
          <a:xfrm>
            <a:off x="3489487" y="6031807"/>
            <a:ext cx="6666299" cy="2573548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617" dirty="0"/>
              <a:t>Self-Attention Layer</a:t>
            </a:r>
            <a:endParaRPr lang="zh-TW" altLang="en-US" sz="4617" dirty="0"/>
          </a:p>
        </p:txBody>
      </p:sp>
      <p:sp>
        <p:nvSpPr>
          <p:cNvPr id="137" name="矩形: 圓角 136">
            <a:extLst>
              <a:ext uri="{FF2B5EF4-FFF2-40B4-BE49-F238E27FC236}">
                <a16:creationId xmlns:a16="http://schemas.microsoft.com/office/drawing/2014/main" id="{37A6A1A1-3991-433E-AE9B-570FAE9C710D}"/>
              </a:ext>
            </a:extLst>
          </p:cNvPr>
          <p:cNvSpPr/>
          <p:nvPr/>
        </p:nvSpPr>
        <p:spPr>
          <a:xfrm>
            <a:off x="11113560" y="6068841"/>
            <a:ext cx="5201955" cy="2438811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617" dirty="0"/>
              <a:t>Self-Attention Layer</a:t>
            </a:r>
            <a:endParaRPr lang="zh-TW" altLang="en-US" sz="4617" dirty="0"/>
          </a:p>
        </p:txBody>
      </p:sp>
      <p:sp>
        <p:nvSpPr>
          <p:cNvPr id="56" name="手繪多邊形 26">
            <a:extLst>
              <a:ext uri="{FF2B5EF4-FFF2-40B4-BE49-F238E27FC236}">
                <a16:creationId xmlns:a16="http://schemas.microsoft.com/office/drawing/2014/main" id="{E175D7A8-E01B-45E1-BB46-7881C70337FC}"/>
              </a:ext>
            </a:extLst>
          </p:cNvPr>
          <p:cNvSpPr/>
          <p:nvPr/>
        </p:nvSpPr>
        <p:spPr>
          <a:xfrm>
            <a:off x="12370027" y="4957835"/>
            <a:ext cx="1226171" cy="3846790"/>
          </a:xfrm>
          <a:custGeom>
            <a:avLst/>
            <a:gdLst>
              <a:gd name="connsiteX0" fmla="*/ 0 w 685800"/>
              <a:gd name="connsiteY0" fmla="*/ 0 h 2016606"/>
              <a:gd name="connsiteX1" fmla="*/ 215900 w 685800"/>
              <a:gd name="connsiteY1" fmla="*/ 381000 h 2016606"/>
              <a:gd name="connsiteX2" fmla="*/ 266700 w 685800"/>
              <a:gd name="connsiteY2" fmla="*/ 1524000 h 2016606"/>
              <a:gd name="connsiteX3" fmla="*/ 342900 w 685800"/>
              <a:gd name="connsiteY3" fmla="*/ 1917700 h 2016606"/>
              <a:gd name="connsiteX4" fmla="*/ 546100 w 685800"/>
              <a:gd name="connsiteY4" fmla="*/ 2006600 h 2016606"/>
              <a:gd name="connsiteX5" fmla="*/ 685800 w 685800"/>
              <a:gd name="connsiteY5" fmla="*/ 1739900 h 2016606"/>
              <a:gd name="connsiteX0" fmla="*/ 0 w 705050"/>
              <a:gd name="connsiteY0" fmla="*/ 0 h 2016606"/>
              <a:gd name="connsiteX1" fmla="*/ 215900 w 705050"/>
              <a:gd name="connsiteY1" fmla="*/ 381000 h 2016606"/>
              <a:gd name="connsiteX2" fmla="*/ 266700 w 705050"/>
              <a:gd name="connsiteY2" fmla="*/ 1524000 h 2016606"/>
              <a:gd name="connsiteX3" fmla="*/ 342900 w 705050"/>
              <a:gd name="connsiteY3" fmla="*/ 1917700 h 2016606"/>
              <a:gd name="connsiteX4" fmla="*/ 546100 w 705050"/>
              <a:gd name="connsiteY4" fmla="*/ 2006600 h 2016606"/>
              <a:gd name="connsiteX5" fmla="*/ 705050 w 705050"/>
              <a:gd name="connsiteY5" fmla="*/ 1440344 h 2016606"/>
              <a:gd name="connsiteX0" fmla="*/ 0 w 743551"/>
              <a:gd name="connsiteY0" fmla="*/ 0 h 2016606"/>
              <a:gd name="connsiteX1" fmla="*/ 215900 w 743551"/>
              <a:gd name="connsiteY1" fmla="*/ 381000 h 2016606"/>
              <a:gd name="connsiteX2" fmla="*/ 266700 w 743551"/>
              <a:gd name="connsiteY2" fmla="*/ 1524000 h 2016606"/>
              <a:gd name="connsiteX3" fmla="*/ 342900 w 743551"/>
              <a:gd name="connsiteY3" fmla="*/ 1917700 h 2016606"/>
              <a:gd name="connsiteX4" fmla="*/ 546100 w 743551"/>
              <a:gd name="connsiteY4" fmla="*/ 2006600 h 2016606"/>
              <a:gd name="connsiteX5" fmla="*/ 743551 w 743551"/>
              <a:gd name="connsiteY5" fmla="*/ 1415381 h 2016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551" h="2016606">
                <a:moveTo>
                  <a:pt x="0" y="0"/>
                </a:moveTo>
                <a:cubicBezTo>
                  <a:pt x="85725" y="63500"/>
                  <a:pt x="171450" y="127000"/>
                  <a:pt x="215900" y="381000"/>
                </a:cubicBezTo>
                <a:cubicBezTo>
                  <a:pt x="260350" y="635000"/>
                  <a:pt x="245533" y="1267883"/>
                  <a:pt x="266700" y="1524000"/>
                </a:cubicBezTo>
                <a:cubicBezTo>
                  <a:pt x="287867" y="1780117"/>
                  <a:pt x="296333" y="1837267"/>
                  <a:pt x="342900" y="1917700"/>
                </a:cubicBezTo>
                <a:cubicBezTo>
                  <a:pt x="389467" y="1998133"/>
                  <a:pt x="488950" y="2036233"/>
                  <a:pt x="546100" y="2006600"/>
                </a:cubicBezTo>
                <a:cubicBezTo>
                  <a:pt x="603250" y="1976967"/>
                  <a:pt x="702276" y="1533914"/>
                  <a:pt x="743551" y="1415381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 dirty="0"/>
          </a:p>
        </p:txBody>
      </p:sp>
      <p:sp>
        <p:nvSpPr>
          <p:cNvPr id="135" name="手繪多邊形 26">
            <a:extLst>
              <a:ext uri="{FF2B5EF4-FFF2-40B4-BE49-F238E27FC236}">
                <a16:creationId xmlns:a16="http://schemas.microsoft.com/office/drawing/2014/main" id="{F9D6419C-60F7-4A9A-8596-B135DAEDF67A}"/>
              </a:ext>
            </a:extLst>
          </p:cNvPr>
          <p:cNvSpPr/>
          <p:nvPr/>
        </p:nvSpPr>
        <p:spPr>
          <a:xfrm>
            <a:off x="13937706" y="4956268"/>
            <a:ext cx="1226171" cy="3846790"/>
          </a:xfrm>
          <a:custGeom>
            <a:avLst/>
            <a:gdLst>
              <a:gd name="connsiteX0" fmla="*/ 0 w 685800"/>
              <a:gd name="connsiteY0" fmla="*/ 0 h 2016606"/>
              <a:gd name="connsiteX1" fmla="*/ 215900 w 685800"/>
              <a:gd name="connsiteY1" fmla="*/ 381000 h 2016606"/>
              <a:gd name="connsiteX2" fmla="*/ 266700 w 685800"/>
              <a:gd name="connsiteY2" fmla="*/ 1524000 h 2016606"/>
              <a:gd name="connsiteX3" fmla="*/ 342900 w 685800"/>
              <a:gd name="connsiteY3" fmla="*/ 1917700 h 2016606"/>
              <a:gd name="connsiteX4" fmla="*/ 546100 w 685800"/>
              <a:gd name="connsiteY4" fmla="*/ 2006600 h 2016606"/>
              <a:gd name="connsiteX5" fmla="*/ 685800 w 685800"/>
              <a:gd name="connsiteY5" fmla="*/ 1739900 h 2016606"/>
              <a:gd name="connsiteX0" fmla="*/ 0 w 705050"/>
              <a:gd name="connsiteY0" fmla="*/ 0 h 2016606"/>
              <a:gd name="connsiteX1" fmla="*/ 215900 w 705050"/>
              <a:gd name="connsiteY1" fmla="*/ 381000 h 2016606"/>
              <a:gd name="connsiteX2" fmla="*/ 266700 w 705050"/>
              <a:gd name="connsiteY2" fmla="*/ 1524000 h 2016606"/>
              <a:gd name="connsiteX3" fmla="*/ 342900 w 705050"/>
              <a:gd name="connsiteY3" fmla="*/ 1917700 h 2016606"/>
              <a:gd name="connsiteX4" fmla="*/ 546100 w 705050"/>
              <a:gd name="connsiteY4" fmla="*/ 2006600 h 2016606"/>
              <a:gd name="connsiteX5" fmla="*/ 705050 w 705050"/>
              <a:gd name="connsiteY5" fmla="*/ 1440344 h 2016606"/>
              <a:gd name="connsiteX0" fmla="*/ 0 w 743551"/>
              <a:gd name="connsiteY0" fmla="*/ 0 h 2016606"/>
              <a:gd name="connsiteX1" fmla="*/ 215900 w 743551"/>
              <a:gd name="connsiteY1" fmla="*/ 381000 h 2016606"/>
              <a:gd name="connsiteX2" fmla="*/ 266700 w 743551"/>
              <a:gd name="connsiteY2" fmla="*/ 1524000 h 2016606"/>
              <a:gd name="connsiteX3" fmla="*/ 342900 w 743551"/>
              <a:gd name="connsiteY3" fmla="*/ 1917700 h 2016606"/>
              <a:gd name="connsiteX4" fmla="*/ 546100 w 743551"/>
              <a:gd name="connsiteY4" fmla="*/ 2006600 h 2016606"/>
              <a:gd name="connsiteX5" fmla="*/ 743551 w 743551"/>
              <a:gd name="connsiteY5" fmla="*/ 1415381 h 2016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551" h="2016606">
                <a:moveTo>
                  <a:pt x="0" y="0"/>
                </a:moveTo>
                <a:cubicBezTo>
                  <a:pt x="85725" y="63500"/>
                  <a:pt x="171450" y="127000"/>
                  <a:pt x="215900" y="381000"/>
                </a:cubicBezTo>
                <a:cubicBezTo>
                  <a:pt x="260350" y="635000"/>
                  <a:pt x="245533" y="1267883"/>
                  <a:pt x="266700" y="1524000"/>
                </a:cubicBezTo>
                <a:cubicBezTo>
                  <a:pt x="287867" y="1780117"/>
                  <a:pt x="296333" y="1837267"/>
                  <a:pt x="342900" y="1917700"/>
                </a:cubicBezTo>
                <a:cubicBezTo>
                  <a:pt x="389467" y="1998133"/>
                  <a:pt x="488950" y="2036233"/>
                  <a:pt x="546100" y="2006600"/>
                </a:cubicBezTo>
                <a:cubicBezTo>
                  <a:pt x="603250" y="1976967"/>
                  <a:pt x="702276" y="1533914"/>
                  <a:pt x="743551" y="1415381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968"/>
          </a:p>
        </p:txBody>
      </p:sp>
    </p:spTree>
    <p:extLst>
      <p:ext uri="{BB962C8B-B14F-4D97-AF65-F5344CB8AC3E}">
        <p14:creationId xmlns:p14="http://schemas.microsoft.com/office/powerpoint/2010/main" val="37988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35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0" y="2658516"/>
            <a:ext cx="12135439" cy="55149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488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10" dirty="0">
                <a:latin typeface="Arial"/>
                <a:cs typeface="Arial"/>
              </a:rPr>
              <a:t>"NLP's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65" dirty="0">
                <a:latin typeface="Arial"/>
                <a:cs typeface="Arial"/>
              </a:rPr>
              <a:t>ImageNet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Moment":</a:t>
            </a:r>
            <a:r>
              <a:rPr sz="3950" spc="-15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ELMO</a:t>
            </a:r>
            <a:r>
              <a:rPr lang="en-US" sz="3950" spc="70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/</a:t>
            </a:r>
            <a:r>
              <a:rPr lang="en-US" sz="3950" spc="70" dirty="0">
                <a:latin typeface="Arial"/>
                <a:cs typeface="Arial"/>
              </a:rPr>
              <a:t> </a:t>
            </a:r>
            <a:r>
              <a:rPr sz="3950" spc="70" dirty="0" err="1">
                <a:latin typeface="Arial"/>
                <a:cs typeface="Arial"/>
              </a:rPr>
              <a:t>ULMFit</a:t>
            </a:r>
            <a:endParaRPr sz="3950" dirty="0">
              <a:latin typeface="Arial"/>
              <a:cs typeface="Arial"/>
            </a:endParaRPr>
          </a:p>
          <a:p>
            <a:pPr marL="535940" indent="-523875">
              <a:lnSpc>
                <a:spcPct val="100000"/>
              </a:lnSpc>
              <a:spcBef>
                <a:spcPts val="484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35" dirty="0">
                <a:latin typeface="Arial"/>
                <a:cs typeface="Arial"/>
              </a:rPr>
              <a:t>Transformers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40" dirty="0">
                <a:latin typeface="Arial"/>
                <a:cs typeface="Arial"/>
              </a:rPr>
              <a:t>Attention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in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detail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b="1" spc="-190" dirty="0">
                <a:latin typeface="Arial"/>
                <a:cs typeface="Arial"/>
              </a:rPr>
              <a:t>BERT,</a:t>
            </a:r>
            <a:r>
              <a:rPr sz="3950" b="1" spc="-10" dirty="0">
                <a:latin typeface="Arial"/>
                <a:cs typeface="Arial"/>
              </a:rPr>
              <a:t> </a:t>
            </a:r>
            <a:r>
              <a:rPr sz="3950" b="1" spc="-95" dirty="0">
                <a:latin typeface="Arial"/>
                <a:cs typeface="Arial"/>
              </a:rPr>
              <a:t>GPT-2,</a:t>
            </a:r>
            <a:r>
              <a:rPr lang="en-US" sz="3950" b="1" spc="-95" dirty="0">
                <a:latin typeface="Arial"/>
                <a:cs typeface="Arial"/>
              </a:rPr>
              <a:t> GPT-3,</a:t>
            </a:r>
            <a:r>
              <a:rPr sz="3950" b="1" spc="-5" dirty="0">
                <a:latin typeface="Arial"/>
                <a:cs typeface="Arial"/>
              </a:rPr>
              <a:t> </a:t>
            </a:r>
            <a:r>
              <a:rPr sz="3950" b="1" spc="-75" dirty="0">
                <a:latin typeface="Arial"/>
                <a:cs typeface="Arial"/>
              </a:rPr>
              <a:t>DistillBERT,</a:t>
            </a:r>
            <a:r>
              <a:rPr sz="3950" b="1" spc="-5" dirty="0">
                <a:latin typeface="Arial"/>
                <a:cs typeface="Arial"/>
              </a:rPr>
              <a:t> </a:t>
            </a:r>
            <a:r>
              <a:rPr sz="3950" b="1" spc="-70" dirty="0">
                <a:latin typeface="Arial"/>
                <a:cs typeface="Arial"/>
              </a:rPr>
              <a:t>T5</a:t>
            </a:r>
            <a:endParaRPr lang="en-US" sz="3950" b="1" spc="-7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lang="en-GB" sz="3950" spc="-70" dirty="0" err="1">
                <a:latin typeface="Arial"/>
                <a:cs typeface="Arial"/>
              </a:rPr>
              <a:t>ViT</a:t>
            </a:r>
            <a:r>
              <a:rPr lang="en-GB" sz="3950" spc="-70" dirty="0">
                <a:latin typeface="Arial"/>
                <a:cs typeface="Arial"/>
              </a:rPr>
              <a:t>, DINO, </a:t>
            </a:r>
            <a:r>
              <a:rPr lang="en-GB" sz="3950" spc="-70" dirty="0" err="1">
                <a:latin typeface="Arial"/>
                <a:cs typeface="Arial"/>
              </a:rPr>
              <a:t>CvT</a:t>
            </a:r>
            <a:r>
              <a:rPr lang="en-GB" sz="3950" spc="-70" dirty="0">
                <a:latin typeface="Arial"/>
                <a:cs typeface="Arial"/>
              </a:rPr>
              <a:t>, </a:t>
            </a:r>
            <a:r>
              <a:rPr lang="en-GB" sz="3950" spc="-70" dirty="0" err="1">
                <a:latin typeface="Arial"/>
                <a:cs typeface="Arial"/>
              </a:rPr>
              <a:t>CyTran</a:t>
            </a:r>
            <a:endParaRPr lang="en-GB" sz="39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8825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59289" y="435136"/>
            <a:ext cx="6876199" cy="98417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21442" y="12094"/>
            <a:ext cx="1366139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29" dirty="0"/>
              <a:t>Attention</a:t>
            </a:r>
            <a:r>
              <a:rPr spc="-5" dirty="0"/>
              <a:t> </a:t>
            </a:r>
            <a:r>
              <a:rPr spc="155" dirty="0"/>
              <a:t>is</a:t>
            </a:r>
            <a:r>
              <a:rPr dirty="0"/>
              <a:t> </a:t>
            </a:r>
            <a:r>
              <a:rPr spc="105" dirty="0"/>
              <a:t>all</a:t>
            </a:r>
            <a:r>
              <a:rPr dirty="0"/>
              <a:t> </a:t>
            </a:r>
            <a:r>
              <a:rPr spc="204" dirty="0"/>
              <a:t>you</a:t>
            </a:r>
            <a:r>
              <a:rPr dirty="0"/>
              <a:t> </a:t>
            </a:r>
            <a:r>
              <a:rPr spc="155" dirty="0"/>
              <a:t>need</a:t>
            </a:r>
            <a:r>
              <a:rPr spc="-5" dirty="0"/>
              <a:t> </a:t>
            </a:r>
            <a:r>
              <a:rPr spc="-125" dirty="0"/>
              <a:t>(2017)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21811" y="5227266"/>
            <a:ext cx="768858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30" dirty="0">
                <a:latin typeface="Arial"/>
                <a:cs typeface="Arial"/>
              </a:rPr>
              <a:t>Encoder-decoder</a:t>
            </a:r>
            <a:r>
              <a:rPr sz="3950" spc="-25" dirty="0">
                <a:latin typeface="Arial"/>
                <a:cs typeface="Arial"/>
              </a:rPr>
              <a:t> </a:t>
            </a:r>
            <a:r>
              <a:rPr sz="3950" spc="50" dirty="0">
                <a:latin typeface="Arial"/>
                <a:cs typeface="Arial"/>
              </a:rPr>
              <a:t>for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20" dirty="0">
                <a:latin typeface="Arial"/>
                <a:cs typeface="Arial"/>
              </a:rPr>
              <a:t>translation</a:t>
            </a:r>
            <a:endParaRPr sz="3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90881" y="2158171"/>
            <a:ext cx="10657127" cy="68973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21442" y="12094"/>
            <a:ext cx="1366139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29" dirty="0"/>
              <a:t>Attention</a:t>
            </a:r>
            <a:r>
              <a:rPr spc="-5" dirty="0"/>
              <a:t> </a:t>
            </a:r>
            <a:r>
              <a:rPr spc="155" dirty="0"/>
              <a:t>is</a:t>
            </a:r>
            <a:r>
              <a:rPr dirty="0"/>
              <a:t> </a:t>
            </a:r>
            <a:r>
              <a:rPr spc="105" dirty="0"/>
              <a:t>all</a:t>
            </a:r>
            <a:r>
              <a:rPr dirty="0"/>
              <a:t> </a:t>
            </a:r>
            <a:r>
              <a:rPr spc="204" dirty="0"/>
              <a:t>you</a:t>
            </a:r>
            <a:r>
              <a:rPr dirty="0"/>
              <a:t> </a:t>
            </a:r>
            <a:r>
              <a:rPr spc="155" dirty="0"/>
              <a:t>need</a:t>
            </a:r>
            <a:r>
              <a:rPr spc="-5" dirty="0"/>
              <a:t> </a:t>
            </a:r>
            <a:r>
              <a:rPr spc="-125" dirty="0"/>
              <a:t>(2017)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87446" y="3360077"/>
            <a:ext cx="7867650" cy="42519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30" dirty="0">
                <a:latin typeface="Arial"/>
                <a:cs typeface="Arial"/>
              </a:rPr>
              <a:t>Encoder-decoder</a:t>
            </a:r>
            <a:r>
              <a:rPr sz="3950" spc="-15" dirty="0">
                <a:latin typeface="Arial"/>
                <a:cs typeface="Arial"/>
              </a:rPr>
              <a:t> </a:t>
            </a:r>
            <a:r>
              <a:rPr sz="3950" spc="50" dirty="0">
                <a:latin typeface="Arial"/>
                <a:cs typeface="Arial"/>
              </a:rPr>
              <a:t>for</a:t>
            </a:r>
            <a:r>
              <a:rPr sz="3950" spc="-15" dirty="0">
                <a:latin typeface="Arial"/>
                <a:cs typeface="Arial"/>
              </a:rPr>
              <a:t> </a:t>
            </a:r>
            <a:r>
              <a:rPr sz="3950" spc="20" dirty="0">
                <a:latin typeface="Arial"/>
                <a:cs typeface="Arial"/>
              </a:rPr>
              <a:t>translation</a:t>
            </a:r>
            <a:endParaRPr sz="3950">
              <a:latin typeface="Arial"/>
              <a:cs typeface="Arial"/>
            </a:endParaRPr>
          </a:p>
          <a:p>
            <a:pPr marL="535940" marR="5080" indent="-523875">
              <a:lnSpc>
                <a:spcPts val="4700"/>
              </a:lnSpc>
              <a:spcBef>
                <a:spcPts val="501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dirty="0">
                <a:latin typeface="Arial"/>
                <a:cs typeface="Arial"/>
              </a:rPr>
              <a:t>Later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40" dirty="0">
                <a:latin typeface="Arial"/>
                <a:cs typeface="Arial"/>
              </a:rPr>
              <a:t>models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20" dirty="0">
                <a:latin typeface="Arial"/>
                <a:cs typeface="Arial"/>
              </a:rPr>
              <a:t>made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75" dirty="0">
                <a:latin typeface="Arial"/>
                <a:cs typeface="Arial"/>
              </a:rPr>
              <a:t>it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50" dirty="0">
                <a:latin typeface="Arial"/>
                <a:cs typeface="Arial"/>
              </a:rPr>
              <a:t>mostly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just </a:t>
            </a:r>
            <a:r>
              <a:rPr sz="3950" spc="-108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30" dirty="0">
                <a:latin typeface="Arial"/>
                <a:cs typeface="Arial"/>
              </a:rPr>
              <a:t>encoder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or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just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50" dirty="0">
                <a:latin typeface="Arial"/>
                <a:cs typeface="Arial"/>
              </a:rPr>
              <a:t>decoder</a:t>
            </a:r>
            <a:endParaRPr sz="3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4150">
              <a:latin typeface="Arial"/>
              <a:cs typeface="Arial"/>
            </a:endParaRPr>
          </a:p>
          <a:p>
            <a:pPr marL="535940" marR="209550" indent="-523875">
              <a:lnSpc>
                <a:spcPts val="4700"/>
              </a:lnSpc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50" dirty="0">
                <a:latin typeface="Arial"/>
                <a:cs typeface="Arial"/>
              </a:rPr>
              <a:t>...but</a:t>
            </a:r>
            <a:r>
              <a:rPr sz="3950" spc="-15" dirty="0">
                <a:latin typeface="Arial"/>
                <a:cs typeface="Arial"/>
              </a:rPr>
              <a:t> </a:t>
            </a:r>
            <a:r>
              <a:rPr sz="3950" spc="20" dirty="0">
                <a:latin typeface="Arial"/>
                <a:cs typeface="Arial"/>
              </a:rPr>
              <a:t>then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latest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40" dirty="0">
                <a:latin typeface="Arial"/>
                <a:cs typeface="Arial"/>
              </a:rPr>
              <a:t>models</a:t>
            </a:r>
            <a:r>
              <a:rPr sz="3950" spc="-15" dirty="0">
                <a:latin typeface="Arial"/>
                <a:cs typeface="Arial"/>
              </a:rPr>
              <a:t> </a:t>
            </a:r>
            <a:r>
              <a:rPr sz="3950" spc="-75" dirty="0">
                <a:latin typeface="Arial"/>
                <a:cs typeface="Arial"/>
              </a:rPr>
              <a:t>are </a:t>
            </a:r>
            <a:r>
              <a:rPr sz="3950" spc="-1080" dirty="0">
                <a:latin typeface="Arial"/>
                <a:cs typeface="Arial"/>
              </a:rPr>
              <a:t> </a:t>
            </a:r>
            <a:r>
              <a:rPr sz="3950" spc="75" dirty="0">
                <a:latin typeface="Arial"/>
                <a:cs typeface="Arial"/>
              </a:rPr>
              <a:t>back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110" dirty="0">
                <a:latin typeface="Arial"/>
                <a:cs typeface="Arial"/>
              </a:rPr>
              <a:t>to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40" dirty="0">
                <a:latin typeface="Arial"/>
                <a:cs typeface="Arial"/>
              </a:rPr>
              <a:t>encoder-decoder</a:t>
            </a:r>
            <a:endParaRPr sz="3950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5F56FB5-EA10-064B-A9CE-1959E4060918}"/>
              </a:ext>
            </a:extLst>
          </p:cNvPr>
          <p:cNvSpPr txBox="1"/>
          <p:nvPr/>
        </p:nvSpPr>
        <p:spPr>
          <a:xfrm>
            <a:off x="13284835" y="10703238"/>
            <a:ext cx="6597015" cy="36163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745"/>
              </a:lnSpc>
            </a:pPr>
            <a:r>
              <a:rPr sz="2600" u="sng" spc="50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http://www.peterbloem.nl/blog/transformers</a:t>
            </a:r>
            <a:endParaRPr sz="2600" u="sng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42235" y="36011"/>
            <a:ext cx="5219700" cy="11339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25" dirty="0" err="1"/>
              <a:t>E</a:t>
            </a:r>
            <a:r>
              <a:rPr lang="en-US" spc="125" dirty="0" err="1"/>
              <a:t>LM</a:t>
            </a:r>
            <a:r>
              <a:rPr spc="125" dirty="0" err="1"/>
              <a:t>o</a:t>
            </a:r>
            <a:r>
              <a:rPr spc="-75" dirty="0"/>
              <a:t> </a:t>
            </a:r>
            <a:r>
              <a:rPr spc="-125" dirty="0"/>
              <a:t>(2018)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13815" y="48308"/>
            <a:ext cx="6068096" cy="1196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CBE8B3-DAB1-3D4C-B8F2-3B5A1C316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50" y="3273425"/>
            <a:ext cx="15392400" cy="4592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1E933D-F7D4-254C-842A-775AADFE0D5A}"/>
              </a:ext>
            </a:extLst>
          </p:cNvPr>
          <p:cNvSpPr txBox="1"/>
          <p:nvPr/>
        </p:nvSpPr>
        <p:spPr>
          <a:xfrm>
            <a:off x="69850" y="4740275"/>
            <a:ext cx="449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</a:rPr>
              <a:t>Q&amp;A</a:t>
            </a:r>
          </a:p>
          <a:p>
            <a:pPr algn="r"/>
            <a:r>
              <a:rPr lang="en-US" sz="3200" dirty="0">
                <a:solidFill>
                  <a:srgbClr val="FF0000"/>
                </a:solidFill>
              </a:rPr>
              <a:t>Textual entailment</a:t>
            </a:r>
          </a:p>
          <a:p>
            <a:pPr algn="r"/>
            <a:r>
              <a:rPr lang="en-US" sz="3200" dirty="0">
                <a:solidFill>
                  <a:srgbClr val="FF0000"/>
                </a:solidFill>
              </a:rPr>
              <a:t>Semantic role labeling</a:t>
            </a:r>
          </a:p>
          <a:p>
            <a:pPr algn="r"/>
            <a:r>
              <a:rPr lang="en-US" sz="3200" dirty="0">
                <a:solidFill>
                  <a:srgbClr val="FF0000"/>
                </a:solidFill>
              </a:rPr>
              <a:t>Coreference resolution</a:t>
            </a:r>
          </a:p>
          <a:p>
            <a:pPr algn="r"/>
            <a:r>
              <a:rPr lang="en-US" sz="3200" dirty="0">
                <a:solidFill>
                  <a:srgbClr val="FF0000"/>
                </a:solidFill>
              </a:rPr>
              <a:t>Named entity recognition</a:t>
            </a:r>
          </a:p>
          <a:p>
            <a:pPr algn="r"/>
            <a:r>
              <a:rPr lang="en-US" sz="3200" dirty="0">
                <a:solidFill>
                  <a:srgbClr val="FF0000"/>
                </a:solidFill>
              </a:rPr>
              <a:t>Sentiment analysis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711223"/>
            <a:ext cx="12225655" cy="3110865"/>
            <a:chOff x="0" y="6711223"/>
            <a:chExt cx="12225655" cy="31108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12049" y="6711223"/>
              <a:ext cx="6413154" cy="28267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770979"/>
              <a:ext cx="6228764" cy="305054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64020" y="12094"/>
            <a:ext cx="557657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70" dirty="0"/>
              <a:t>GPT</a:t>
            </a:r>
            <a:r>
              <a:rPr spc="-30" dirty="0"/>
              <a:t> </a:t>
            </a:r>
            <a:r>
              <a:rPr spc="570" dirty="0"/>
              <a:t>/</a:t>
            </a:r>
            <a:r>
              <a:rPr spc="-25" dirty="0"/>
              <a:t> </a:t>
            </a:r>
            <a:r>
              <a:rPr spc="-150" dirty="0"/>
              <a:t>GPT-2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21811" y="1824229"/>
            <a:ext cx="8442325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20" dirty="0">
                <a:latin typeface="Arial"/>
                <a:cs typeface="Arial"/>
              </a:rPr>
              <a:t>Generative</a:t>
            </a:r>
            <a:r>
              <a:rPr sz="3950" spc="-25" dirty="0">
                <a:latin typeface="Arial"/>
                <a:cs typeface="Arial"/>
              </a:rPr>
              <a:t> </a:t>
            </a:r>
            <a:r>
              <a:rPr sz="3950" spc="15" dirty="0">
                <a:latin typeface="Arial"/>
                <a:cs typeface="Arial"/>
              </a:rPr>
              <a:t>Pre-trained</a:t>
            </a:r>
            <a:r>
              <a:rPr sz="3950" spc="-25" dirty="0">
                <a:latin typeface="Arial"/>
                <a:cs typeface="Arial"/>
              </a:rPr>
              <a:t> </a:t>
            </a:r>
            <a:r>
              <a:rPr sz="3950" spc="-40" dirty="0">
                <a:latin typeface="Arial"/>
                <a:cs typeface="Arial"/>
              </a:rPr>
              <a:t>Transformer</a:t>
            </a:r>
            <a:endParaRPr sz="3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8027" y="10008288"/>
            <a:ext cx="1424813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30" dirty="0">
                <a:latin typeface="Arial"/>
                <a:cs typeface="Arial"/>
              </a:rPr>
              <a:t>https://docs.google.com/presentation/d/1fIhGikFPnb7G5kr58OvYC3GN4io7MznnM0aAgadvJfc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60" y="6711225"/>
            <a:ext cx="6413154" cy="282675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64020" y="12094"/>
            <a:ext cx="557657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70" dirty="0"/>
              <a:t>GPT</a:t>
            </a:r>
            <a:r>
              <a:rPr spc="-30" dirty="0"/>
              <a:t> </a:t>
            </a:r>
            <a:r>
              <a:rPr spc="570" dirty="0"/>
              <a:t>/</a:t>
            </a:r>
            <a:r>
              <a:rPr spc="-25" dirty="0"/>
              <a:t> </a:t>
            </a:r>
            <a:r>
              <a:rPr spc="-150" dirty="0"/>
              <a:t>GPT-2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21811" y="1824229"/>
            <a:ext cx="16375380" cy="246798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20" dirty="0">
                <a:latin typeface="Arial"/>
                <a:cs typeface="Arial"/>
              </a:rPr>
              <a:t>Generative</a:t>
            </a:r>
            <a:r>
              <a:rPr sz="3950" spc="-15" dirty="0">
                <a:latin typeface="Arial"/>
                <a:cs typeface="Arial"/>
              </a:rPr>
              <a:t> </a:t>
            </a:r>
            <a:r>
              <a:rPr sz="3950" spc="15" dirty="0">
                <a:latin typeface="Arial"/>
                <a:cs typeface="Arial"/>
              </a:rPr>
              <a:t>Pre-trained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-40" dirty="0">
                <a:latin typeface="Arial"/>
                <a:cs typeface="Arial"/>
              </a:rPr>
              <a:t>Transformer</a:t>
            </a:r>
            <a:endParaRPr sz="3950" dirty="0">
              <a:latin typeface="Arial"/>
              <a:cs typeface="Arial"/>
            </a:endParaRPr>
          </a:p>
          <a:p>
            <a:pPr marL="535940" marR="5080" indent="-523875">
              <a:lnSpc>
                <a:spcPts val="4700"/>
              </a:lnSpc>
              <a:spcBef>
                <a:spcPts val="496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95" dirty="0">
                <a:latin typeface="Arial"/>
                <a:cs typeface="Arial"/>
              </a:rPr>
              <a:t>GPT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-15" dirty="0">
                <a:latin typeface="Arial"/>
                <a:cs typeface="Arial"/>
              </a:rPr>
              <a:t>learns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110" dirty="0">
                <a:latin typeface="Arial"/>
                <a:cs typeface="Arial"/>
              </a:rPr>
              <a:t>to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65" dirty="0">
                <a:latin typeface="Arial"/>
                <a:cs typeface="Arial"/>
              </a:rPr>
              <a:t>predict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next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word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in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10" dirty="0">
                <a:latin typeface="Arial"/>
                <a:cs typeface="Arial"/>
              </a:rPr>
              <a:t>sequence,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just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like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-35" dirty="0" err="1">
                <a:latin typeface="Arial"/>
                <a:cs typeface="Arial"/>
              </a:rPr>
              <a:t>ELM</a:t>
            </a:r>
            <a:r>
              <a:rPr lang="en-US" sz="3950" spc="-35" dirty="0" err="1">
                <a:latin typeface="Arial"/>
                <a:cs typeface="Arial"/>
              </a:rPr>
              <a:t>o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or </a:t>
            </a:r>
            <a:r>
              <a:rPr sz="3950" spc="-1085" dirty="0">
                <a:latin typeface="Arial"/>
                <a:cs typeface="Arial"/>
              </a:rPr>
              <a:t> </a:t>
            </a:r>
            <a:r>
              <a:rPr sz="3950" spc="-35" dirty="0">
                <a:latin typeface="Arial"/>
                <a:cs typeface="Arial"/>
              </a:rPr>
              <a:t>ULMFIT</a:t>
            </a:r>
            <a:endParaRPr sz="395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63345" y="5924750"/>
            <a:ext cx="11922698" cy="365115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548560" y="9976417"/>
            <a:ext cx="541591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40" dirty="0">
                <a:latin typeface="Arial"/>
                <a:cs typeface="Arial"/>
              </a:rPr>
              <a:t>https://arxiv.org/pdf/1810.04805.pdf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64020" y="12094"/>
            <a:ext cx="557657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70" dirty="0"/>
              <a:t>GPT</a:t>
            </a:r>
            <a:r>
              <a:rPr spc="-30" dirty="0"/>
              <a:t> </a:t>
            </a:r>
            <a:r>
              <a:rPr spc="570" dirty="0"/>
              <a:t>/</a:t>
            </a:r>
            <a:r>
              <a:rPr spc="-25" dirty="0"/>
              <a:t> </a:t>
            </a:r>
            <a:r>
              <a:rPr spc="-150" dirty="0"/>
              <a:t>GPT-2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1" y="1819996"/>
            <a:ext cx="16949420" cy="36302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30860" indent="-518795">
              <a:lnSpc>
                <a:spcPct val="100000"/>
              </a:lnSpc>
              <a:spcBef>
                <a:spcPts val="114"/>
              </a:spcBef>
              <a:buSzPct val="125641"/>
              <a:buChar char="•"/>
              <a:tabLst>
                <a:tab pos="530860" algn="l"/>
                <a:tab pos="531495" algn="l"/>
              </a:tabLst>
            </a:pPr>
            <a:r>
              <a:rPr sz="3900" spc="-15" dirty="0">
                <a:latin typeface="Arial"/>
                <a:cs typeface="Arial"/>
              </a:rPr>
              <a:t>Generative</a:t>
            </a:r>
            <a:r>
              <a:rPr sz="3900" spc="-10" dirty="0">
                <a:latin typeface="Arial"/>
                <a:cs typeface="Arial"/>
              </a:rPr>
              <a:t> </a:t>
            </a:r>
            <a:r>
              <a:rPr sz="3900" spc="20" dirty="0">
                <a:latin typeface="Arial"/>
                <a:cs typeface="Arial"/>
              </a:rPr>
              <a:t>Pre-trained</a:t>
            </a:r>
            <a:r>
              <a:rPr sz="3900" spc="-10" dirty="0">
                <a:latin typeface="Arial"/>
                <a:cs typeface="Arial"/>
              </a:rPr>
              <a:t> </a:t>
            </a:r>
            <a:r>
              <a:rPr sz="3900" spc="-35" dirty="0">
                <a:latin typeface="Arial"/>
                <a:cs typeface="Arial"/>
              </a:rPr>
              <a:t>Transformer</a:t>
            </a:r>
            <a:endParaRPr sz="3900" dirty="0">
              <a:latin typeface="Arial"/>
              <a:cs typeface="Arial"/>
            </a:endParaRPr>
          </a:p>
          <a:p>
            <a:pPr marL="530860" marR="742315" indent="-518795">
              <a:lnSpc>
                <a:spcPts val="4620"/>
              </a:lnSpc>
              <a:spcBef>
                <a:spcPts val="4959"/>
              </a:spcBef>
              <a:buSzPct val="125641"/>
              <a:buChar char="•"/>
              <a:tabLst>
                <a:tab pos="530860" algn="l"/>
                <a:tab pos="531495" algn="l"/>
              </a:tabLst>
            </a:pPr>
            <a:r>
              <a:rPr sz="3900" spc="-90" dirty="0">
                <a:latin typeface="Arial"/>
                <a:cs typeface="Arial"/>
              </a:rPr>
              <a:t>GPT</a:t>
            </a:r>
            <a:r>
              <a:rPr sz="3900" spc="5" dirty="0">
                <a:latin typeface="Arial"/>
                <a:cs typeface="Arial"/>
              </a:rPr>
              <a:t> </a:t>
            </a:r>
            <a:r>
              <a:rPr sz="3900" spc="-10" dirty="0">
                <a:latin typeface="Arial"/>
                <a:cs typeface="Arial"/>
              </a:rPr>
              <a:t>learns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114" dirty="0">
                <a:latin typeface="Arial"/>
                <a:cs typeface="Arial"/>
              </a:rPr>
              <a:t>to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65" dirty="0">
                <a:latin typeface="Arial"/>
                <a:cs typeface="Arial"/>
              </a:rPr>
              <a:t>predict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30" dirty="0">
                <a:latin typeface="Arial"/>
                <a:cs typeface="Arial"/>
              </a:rPr>
              <a:t>the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40" dirty="0">
                <a:latin typeface="Arial"/>
                <a:cs typeface="Arial"/>
              </a:rPr>
              <a:t>next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75" dirty="0">
                <a:latin typeface="Arial"/>
                <a:cs typeface="Arial"/>
              </a:rPr>
              <a:t>word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5" dirty="0">
                <a:latin typeface="Arial"/>
                <a:cs typeface="Arial"/>
              </a:rPr>
              <a:t>in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30" dirty="0">
                <a:latin typeface="Arial"/>
                <a:cs typeface="Arial"/>
              </a:rPr>
              <a:t>the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15" dirty="0">
                <a:latin typeface="Arial"/>
                <a:cs typeface="Arial"/>
              </a:rPr>
              <a:t>sequence,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40" dirty="0">
                <a:latin typeface="Arial"/>
                <a:cs typeface="Arial"/>
              </a:rPr>
              <a:t>just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5" dirty="0">
                <a:latin typeface="Arial"/>
                <a:cs typeface="Arial"/>
              </a:rPr>
              <a:t>like </a:t>
            </a:r>
            <a:r>
              <a:rPr sz="3900" spc="-25" dirty="0">
                <a:latin typeface="Arial"/>
                <a:cs typeface="Arial"/>
              </a:rPr>
              <a:t>ELMO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40" dirty="0">
                <a:latin typeface="Arial"/>
                <a:cs typeface="Arial"/>
              </a:rPr>
              <a:t>or </a:t>
            </a:r>
            <a:r>
              <a:rPr sz="3900" spc="-1065" dirty="0">
                <a:latin typeface="Arial"/>
                <a:cs typeface="Arial"/>
              </a:rPr>
              <a:t> </a:t>
            </a:r>
            <a:r>
              <a:rPr sz="3900" spc="-25" dirty="0">
                <a:latin typeface="Arial"/>
                <a:cs typeface="Arial"/>
              </a:rPr>
              <a:t>ULMFIT</a:t>
            </a:r>
            <a:endParaRPr sz="3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4000" dirty="0">
              <a:latin typeface="Arial"/>
              <a:cs typeface="Arial"/>
            </a:endParaRPr>
          </a:p>
          <a:p>
            <a:pPr marL="530860" indent="-518795">
              <a:lnSpc>
                <a:spcPct val="100000"/>
              </a:lnSpc>
              <a:buSzPct val="125641"/>
              <a:buChar char="•"/>
              <a:tabLst>
                <a:tab pos="530860" algn="l"/>
                <a:tab pos="531495" algn="l"/>
              </a:tabLst>
            </a:pPr>
            <a:r>
              <a:rPr sz="3900" spc="5" dirty="0">
                <a:latin typeface="Arial"/>
                <a:cs typeface="Arial"/>
              </a:rPr>
              <a:t>Since </a:t>
            </a:r>
            <a:r>
              <a:rPr sz="3900" spc="75" dirty="0">
                <a:latin typeface="Arial"/>
                <a:cs typeface="Arial"/>
              </a:rPr>
              <a:t>it</a:t>
            </a:r>
            <a:r>
              <a:rPr sz="3900" spc="5" dirty="0">
                <a:latin typeface="Arial"/>
                <a:cs typeface="Arial"/>
              </a:rPr>
              <a:t> </a:t>
            </a:r>
            <a:r>
              <a:rPr sz="3900" spc="65" dirty="0">
                <a:latin typeface="Arial"/>
                <a:cs typeface="Arial"/>
              </a:rPr>
              <a:t>conditions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25" dirty="0">
                <a:latin typeface="Arial"/>
                <a:cs typeface="Arial"/>
              </a:rPr>
              <a:t>only</a:t>
            </a:r>
            <a:r>
              <a:rPr sz="3900" spc="5" dirty="0">
                <a:latin typeface="Arial"/>
                <a:cs typeface="Arial"/>
              </a:rPr>
              <a:t> </a:t>
            </a:r>
            <a:r>
              <a:rPr sz="3900" spc="40" dirty="0">
                <a:latin typeface="Arial"/>
                <a:cs typeface="Arial"/>
              </a:rPr>
              <a:t>on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35" dirty="0">
                <a:latin typeface="Arial"/>
                <a:cs typeface="Arial"/>
              </a:rPr>
              <a:t>preceding</a:t>
            </a:r>
            <a:r>
              <a:rPr sz="3900" spc="5" dirty="0">
                <a:latin typeface="Arial"/>
                <a:cs typeface="Arial"/>
              </a:rPr>
              <a:t> </a:t>
            </a:r>
            <a:r>
              <a:rPr sz="3900" spc="55" dirty="0">
                <a:latin typeface="Arial"/>
                <a:cs typeface="Arial"/>
              </a:rPr>
              <a:t>words,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75" dirty="0">
                <a:latin typeface="Arial"/>
                <a:cs typeface="Arial"/>
              </a:rPr>
              <a:t>it</a:t>
            </a:r>
            <a:r>
              <a:rPr sz="3900" spc="5" dirty="0">
                <a:latin typeface="Arial"/>
                <a:cs typeface="Arial"/>
              </a:rPr>
              <a:t> </a:t>
            </a:r>
            <a:r>
              <a:rPr sz="3900" spc="-10" dirty="0">
                <a:latin typeface="Arial"/>
                <a:cs typeface="Arial"/>
              </a:rPr>
              <a:t>uses</a:t>
            </a:r>
            <a:r>
              <a:rPr sz="3900" spc="10" dirty="0">
                <a:latin typeface="Arial"/>
                <a:cs typeface="Arial"/>
              </a:rPr>
              <a:t> </a:t>
            </a:r>
            <a:r>
              <a:rPr sz="3900" spc="35" dirty="0">
                <a:latin typeface="Arial"/>
                <a:cs typeface="Arial"/>
              </a:rPr>
              <a:t>masked</a:t>
            </a:r>
            <a:r>
              <a:rPr sz="3900" spc="5" dirty="0">
                <a:latin typeface="Arial"/>
                <a:cs typeface="Arial"/>
              </a:rPr>
              <a:t> </a:t>
            </a:r>
            <a:r>
              <a:rPr sz="3900" spc="45" dirty="0">
                <a:latin typeface="Arial"/>
                <a:cs typeface="Arial"/>
              </a:rPr>
              <a:t>self-attention</a:t>
            </a:r>
            <a:endParaRPr sz="39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64485" y="5753781"/>
            <a:ext cx="10905661" cy="391726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557250" y="10607675"/>
            <a:ext cx="613918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40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http://jalammar.github.io/illustrated-gpt2/</a:t>
            </a:r>
            <a:endParaRPr sz="2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5261" y="4044894"/>
            <a:ext cx="13173981" cy="59360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264020" y="12094"/>
            <a:ext cx="557657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70" dirty="0"/>
              <a:t>GPT</a:t>
            </a:r>
            <a:r>
              <a:rPr spc="-30" dirty="0"/>
              <a:t> </a:t>
            </a:r>
            <a:r>
              <a:rPr spc="570" dirty="0"/>
              <a:t>/</a:t>
            </a:r>
            <a:r>
              <a:rPr spc="-25" dirty="0"/>
              <a:t> </a:t>
            </a:r>
            <a:r>
              <a:rPr spc="-150" dirty="0"/>
              <a:t>GPT-2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78" y="1157968"/>
            <a:ext cx="11874319" cy="514998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822202" y="9974908"/>
            <a:ext cx="213614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60" dirty="0">
                <a:latin typeface="Arial"/>
                <a:cs typeface="Arial"/>
              </a:rPr>
              <a:t>117M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75" dirty="0">
                <a:latin typeface="Arial"/>
                <a:cs typeface="Arial"/>
              </a:rPr>
              <a:t>params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646127" y="10800878"/>
            <a:ext cx="368935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63</a:t>
            </a:fld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23247" y="9974908"/>
            <a:ext cx="213614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60" dirty="0">
                <a:latin typeface="Arial"/>
                <a:cs typeface="Arial"/>
              </a:rPr>
              <a:t>345M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75" dirty="0">
                <a:latin typeface="Arial"/>
                <a:cs typeface="Arial"/>
              </a:rPr>
              <a:t>params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254037" y="9974908"/>
            <a:ext cx="213614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60" dirty="0">
                <a:latin typeface="Arial"/>
                <a:cs typeface="Arial"/>
              </a:rPr>
              <a:t>762M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75" dirty="0">
                <a:latin typeface="Arial"/>
                <a:cs typeface="Arial"/>
              </a:rPr>
              <a:t>params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584826" y="9974908"/>
            <a:ext cx="198120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40" dirty="0">
                <a:latin typeface="Arial"/>
                <a:cs typeface="Arial"/>
              </a:rPr>
              <a:t>1.5B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spc="75" dirty="0">
                <a:latin typeface="Arial"/>
                <a:cs typeface="Arial"/>
              </a:rPr>
              <a:t>params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09763" y="1666050"/>
            <a:ext cx="625348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10" dirty="0">
                <a:latin typeface="Arial"/>
                <a:cs typeface="Arial"/>
              </a:rPr>
              <a:t>Trained</a:t>
            </a:r>
            <a:r>
              <a:rPr sz="4100" spc="-15" dirty="0">
                <a:latin typeface="Arial"/>
                <a:cs typeface="Arial"/>
              </a:rPr>
              <a:t> </a:t>
            </a:r>
            <a:r>
              <a:rPr sz="4100" spc="125" dirty="0">
                <a:latin typeface="Arial"/>
                <a:cs typeface="Arial"/>
              </a:rPr>
              <a:t>on</a:t>
            </a:r>
            <a:r>
              <a:rPr sz="4100" spc="-15" dirty="0">
                <a:latin typeface="Arial"/>
                <a:cs typeface="Arial"/>
              </a:rPr>
              <a:t> </a:t>
            </a:r>
            <a:r>
              <a:rPr sz="4100" spc="130" dirty="0">
                <a:latin typeface="Arial"/>
                <a:cs typeface="Arial"/>
              </a:rPr>
              <a:t>8M</a:t>
            </a:r>
            <a:r>
              <a:rPr sz="4100" spc="-10" dirty="0">
                <a:latin typeface="Arial"/>
                <a:cs typeface="Arial"/>
              </a:rPr>
              <a:t> </a:t>
            </a:r>
            <a:r>
              <a:rPr sz="4100" spc="165" dirty="0">
                <a:latin typeface="Arial"/>
                <a:cs typeface="Arial"/>
              </a:rPr>
              <a:t>web</a:t>
            </a:r>
            <a:r>
              <a:rPr sz="4100" spc="-15" dirty="0">
                <a:latin typeface="Arial"/>
                <a:cs typeface="Arial"/>
              </a:rPr>
              <a:t> </a:t>
            </a:r>
            <a:r>
              <a:rPr sz="4100" spc="100" dirty="0">
                <a:latin typeface="Arial"/>
                <a:cs typeface="Arial"/>
              </a:rPr>
              <a:t>pages</a:t>
            </a:r>
            <a:endParaRPr sz="4100">
              <a:latin typeface="Arial"/>
              <a:cs typeface="Arial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E7236D0E-394B-7641-9D77-2297F4147BB5}"/>
              </a:ext>
            </a:extLst>
          </p:cNvPr>
          <p:cNvSpPr txBox="1"/>
          <p:nvPr/>
        </p:nvSpPr>
        <p:spPr>
          <a:xfrm>
            <a:off x="13557250" y="10607675"/>
            <a:ext cx="613918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40" dirty="0"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http://jalammar.github.io/illustrated-gpt2/</a:t>
            </a:r>
            <a:endParaRPr sz="2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77134" y="12092"/>
            <a:ext cx="8550275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05" dirty="0"/>
              <a:t>Talk</a:t>
            </a:r>
            <a:r>
              <a:rPr spc="-15" dirty="0"/>
              <a:t> </a:t>
            </a:r>
            <a:r>
              <a:rPr spc="360" dirty="0"/>
              <a:t>to</a:t>
            </a:r>
            <a:r>
              <a:rPr spc="-15" dirty="0"/>
              <a:t> </a:t>
            </a:r>
            <a:r>
              <a:rPr spc="80" dirty="0"/>
              <a:t>Transformer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400032" y="4555247"/>
            <a:ext cx="7105015" cy="129286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865505" marR="5080" indent="-853440">
              <a:lnSpc>
                <a:spcPct val="102200"/>
              </a:lnSpc>
              <a:spcBef>
                <a:spcPts val="15"/>
              </a:spcBef>
            </a:pPr>
            <a:r>
              <a:rPr sz="4100" u="sng" spc="1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https://talktotransforme</a:t>
            </a:r>
            <a:r>
              <a:rPr sz="4100" u="sng" spc="-2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</a:t>
            </a:r>
            <a:r>
              <a:rPr sz="4100" u="sng" spc="1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.com </a:t>
            </a:r>
            <a:r>
              <a:rPr sz="4100" spc="70" dirty="0">
                <a:latin typeface="Arial"/>
                <a:cs typeface="Arial"/>
              </a:rPr>
              <a:t> </a:t>
            </a:r>
            <a:r>
              <a:rPr sz="4100" spc="45" dirty="0">
                <a:latin typeface="Arial"/>
                <a:cs typeface="Arial"/>
              </a:rPr>
              <a:t>1.5B</a:t>
            </a:r>
            <a:r>
              <a:rPr sz="4100" spc="-5" dirty="0">
                <a:latin typeface="Arial"/>
                <a:cs typeface="Arial"/>
              </a:rPr>
              <a:t> </a:t>
            </a:r>
            <a:r>
              <a:rPr sz="4100" spc="95" dirty="0">
                <a:latin typeface="Arial"/>
                <a:cs typeface="Arial"/>
              </a:rPr>
              <a:t>parameter</a:t>
            </a:r>
            <a:r>
              <a:rPr sz="4100" dirty="0">
                <a:latin typeface="Arial"/>
                <a:cs typeface="Arial"/>
              </a:rPr>
              <a:t> </a:t>
            </a:r>
            <a:r>
              <a:rPr sz="4100" spc="130" dirty="0">
                <a:latin typeface="Arial"/>
                <a:cs typeface="Arial"/>
              </a:rPr>
              <a:t>model</a:t>
            </a:r>
            <a:endParaRPr sz="4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20" y="956001"/>
            <a:ext cx="8780748" cy="957426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9646127" y="10800878"/>
            <a:ext cx="368935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64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80770" y="12094"/>
            <a:ext cx="2543175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0" dirty="0"/>
              <a:t>BE</a:t>
            </a:r>
            <a:r>
              <a:rPr spc="-254" dirty="0"/>
              <a:t>R</a:t>
            </a:r>
            <a:r>
              <a:rPr spc="-114" dirty="0"/>
              <a:t>T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pc="25" dirty="0"/>
              <a:t>Full</a:t>
            </a:r>
            <a:r>
              <a:rPr spc="-5" dirty="0"/>
              <a:t> </a:t>
            </a:r>
            <a:r>
              <a:rPr spc="60" dirty="0"/>
              <a:t>Stack</a:t>
            </a:r>
            <a:r>
              <a:rPr dirty="0"/>
              <a:t> </a:t>
            </a:r>
            <a:r>
              <a:rPr spc="35" dirty="0"/>
              <a:t>Deep</a:t>
            </a:r>
            <a:r>
              <a:rPr dirty="0"/>
              <a:t> </a:t>
            </a:r>
            <a:r>
              <a:rPr spc="45" dirty="0"/>
              <a:t>Learning</a:t>
            </a:r>
            <a:r>
              <a:rPr dirty="0"/>
              <a:t> </a:t>
            </a:r>
            <a:r>
              <a:rPr spc="130" dirty="0"/>
              <a:t>-</a:t>
            </a:r>
            <a:r>
              <a:rPr spc="-5" dirty="0"/>
              <a:t> </a:t>
            </a:r>
            <a:r>
              <a:rPr spc="5" dirty="0"/>
              <a:t>UC</a:t>
            </a:r>
            <a:r>
              <a:rPr dirty="0"/>
              <a:t> </a:t>
            </a:r>
            <a:r>
              <a:rPr spc="40" dirty="0"/>
              <a:t>Berkeley</a:t>
            </a:r>
            <a:r>
              <a:rPr dirty="0"/>
              <a:t> </a:t>
            </a:r>
            <a:r>
              <a:rPr spc="50" dirty="0"/>
              <a:t>Spring</a:t>
            </a:r>
            <a:r>
              <a:rPr dirty="0"/>
              <a:t> 2021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1" y="1832244"/>
            <a:ext cx="16668115" cy="39420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94030" indent="-481965">
              <a:lnSpc>
                <a:spcPct val="100000"/>
              </a:lnSpc>
              <a:spcBef>
                <a:spcPts val="90"/>
              </a:spcBef>
              <a:buSzPct val="124657"/>
              <a:buFont typeface="Arial"/>
              <a:buChar char="•"/>
              <a:tabLst>
                <a:tab pos="494030" algn="l"/>
                <a:tab pos="494665" algn="l"/>
              </a:tabLst>
            </a:pPr>
            <a:r>
              <a:rPr sz="3650" i="1" spc="15" dirty="0">
                <a:latin typeface="Arial"/>
                <a:cs typeface="Arial"/>
              </a:rPr>
              <a:t>Bidirectional</a:t>
            </a:r>
            <a:r>
              <a:rPr sz="3650" i="1" dirty="0">
                <a:latin typeface="Arial"/>
                <a:cs typeface="Arial"/>
              </a:rPr>
              <a:t> </a:t>
            </a:r>
            <a:r>
              <a:rPr sz="3650" dirty="0">
                <a:latin typeface="Arial"/>
                <a:cs typeface="Arial"/>
              </a:rPr>
              <a:t>Encoder</a:t>
            </a:r>
            <a:r>
              <a:rPr sz="3650" spc="5" dirty="0">
                <a:latin typeface="Arial"/>
                <a:cs typeface="Arial"/>
              </a:rPr>
              <a:t> </a:t>
            </a:r>
            <a:r>
              <a:rPr sz="3650" spc="-10" dirty="0">
                <a:latin typeface="Arial"/>
                <a:cs typeface="Arial"/>
              </a:rPr>
              <a:t>Representations</a:t>
            </a:r>
            <a:r>
              <a:rPr sz="3650" dirty="0">
                <a:latin typeface="Arial"/>
                <a:cs typeface="Arial"/>
              </a:rPr>
              <a:t> </a:t>
            </a:r>
            <a:r>
              <a:rPr sz="3650" spc="25" dirty="0">
                <a:latin typeface="Arial"/>
                <a:cs typeface="Arial"/>
              </a:rPr>
              <a:t>from</a:t>
            </a:r>
            <a:r>
              <a:rPr sz="3650" spc="5" dirty="0">
                <a:latin typeface="Arial"/>
                <a:cs typeface="Arial"/>
              </a:rPr>
              <a:t> </a:t>
            </a:r>
            <a:r>
              <a:rPr sz="3650" spc="-40" dirty="0">
                <a:latin typeface="Arial"/>
                <a:cs typeface="Arial"/>
              </a:rPr>
              <a:t>Transformers</a:t>
            </a:r>
            <a:endParaRPr sz="3650" dirty="0">
              <a:latin typeface="Arial"/>
              <a:cs typeface="Arial"/>
            </a:endParaRPr>
          </a:p>
          <a:p>
            <a:pPr marL="494030" indent="-481965">
              <a:lnSpc>
                <a:spcPct val="100000"/>
              </a:lnSpc>
              <a:spcBef>
                <a:spcPts val="4380"/>
              </a:spcBef>
              <a:buSzPct val="124657"/>
              <a:buChar char="•"/>
              <a:tabLst>
                <a:tab pos="494030" algn="l"/>
                <a:tab pos="494665" algn="l"/>
              </a:tabLst>
            </a:pPr>
            <a:r>
              <a:rPr sz="3650" dirty="0">
                <a:latin typeface="Arial"/>
                <a:cs typeface="Arial"/>
              </a:rPr>
              <a:t>Encoder</a:t>
            </a:r>
            <a:r>
              <a:rPr sz="3650" spc="-10" dirty="0">
                <a:latin typeface="Arial"/>
                <a:cs typeface="Arial"/>
              </a:rPr>
              <a:t> </a:t>
            </a:r>
            <a:r>
              <a:rPr sz="3650" spc="60" dirty="0">
                <a:latin typeface="Arial"/>
                <a:cs typeface="Arial"/>
              </a:rPr>
              <a:t>blocks</a:t>
            </a:r>
            <a:r>
              <a:rPr sz="3650" spc="-10" dirty="0">
                <a:latin typeface="Arial"/>
                <a:cs typeface="Arial"/>
              </a:rPr>
              <a:t> </a:t>
            </a:r>
            <a:r>
              <a:rPr sz="3650" spc="10" dirty="0">
                <a:latin typeface="Arial"/>
                <a:cs typeface="Arial"/>
              </a:rPr>
              <a:t>only</a:t>
            </a:r>
            <a:r>
              <a:rPr sz="3650" spc="-5" dirty="0">
                <a:latin typeface="Arial"/>
                <a:cs typeface="Arial"/>
              </a:rPr>
              <a:t> </a:t>
            </a:r>
            <a:r>
              <a:rPr sz="3650" spc="-75" dirty="0">
                <a:latin typeface="Arial"/>
                <a:cs typeface="Arial"/>
              </a:rPr>
              <a:t>(no</a:t>
            </a:r>
            <a:r>
              <a:rPr sz="3650" spc="-10" dirty="0">
                <a:latin typeface="Arial"/>
                <a:cs typeface="Arial"/>
              </a:rPr>
              <a:t> </a:t>
            </a:r>
            <a:r>
              <a:rPr sz="3650" spc="-25" dirty="0">
                <a:latin typeface="Arial"/>
                <a:cs typeface="Arial"/>
              </a:rPr>
              <a:t>masking)</a:t>
            </a:r>
            <a:endParaRPr sz="3650" dirty="0">
              <a:latin typeface="Arial"/>
              <a:cs typeface="Arial"/>
            </a:endParaRPr>
          </a:p>
          <a:p>
            <a:pPr marL="494030" indent="-481965">
              <a:lnSpc>
                <a:spcPct val="100000"/>
              </a:lnSpc>
              <a:spcBef>
                <a:spcPts val="4385"/>
              </a:spcBef>
              <a:buSzPct val="124657"/>
              <a:buChar char="•"/>
              <a:tabLst>
                <a:tab pos="494030" algn="l"/>
                <a:tab pos="494665" algn="l"/>
              </a:tabLst>
            </a:pPr>
            <a:r>
              <a:rPr sz="3650" spc="-130" dirty="0">
                <a:latin typeface="Arial"/>
                <a:cs typeface="Arial"/>
              </a:rPr>
              <a:t>BERT</a:t>
            </a:r>
            <a:r>
              <a:rPr sz="3650" spc="-5" dirty="0">
                <a:latin typeface="Arial"/>
                <a:cs typeface="Arial"/>
              </a:rPr>
              <a:t> involves</a:t>
            </a:r>
            <a:r>
              <a:rPr sz="3650" dirty="0">
                <a:latin typeface="Arial"/>
                <a:cs typeface="Arial"/>
              </a:rPr>
              <a:t> </a:t>
            </a:r>
            <a:r>
              <a:rPr sz="3650" spc="20" dirty="0">
                <a:latin typeface="Arial"/>
                <a:cs typeface="Arial"/>
              </a:rPr>
              <a:t>pre-training</a:t>
            </a:r>
            <a:r>
              <a:rPr sz="3650" dirty="0">
                <a:latin typeface="Arial"/>
                <a:cs typeface="Arial"/>
              </a:rPr>
              <a:t> </a:t>
            </a:r>
            <a:r>
              <a:rPr sz="3650" spc="25" dirty="0">
                <a:latin typeface="Arial"/>
                <a:cs typeface="Arial"/>
              </a:rPr>
              <a:t>on</a:t>
            </a:r>
            <a:r>
              <a:rPr sz="3650" dirty="0">
                <a:latin typeface="Arial"/>
                <a:cs typeface="Arial"/>
              </a:rPr>
              <a:t> </a:t>
            </a:r>
            <a:r>
              <a:rPr sz="3650" spc="-80" dirty="0">
                <a:latin typeface="Arial"/>
                <a:cs typeface="Arial"/>
              </a:rPr>
              <a:t>A</a:t>
            </a:r>
            <a:r>
              <a:rPr sz="3650" spc="-5" dirty="0">
                <a:latin typeface="Arial"/>
                <a:cs typeface="Arial"/>
              </a:rPr>
              <a:t> </a:t>
            </a:r>
            <a:r>
              <a:rPr sz="3650" spc="-75" dirty="0">
                <a:latin typeface="Arial"/>
                <a:cs typeface="Arial"/>
              </a:rPr>
              <a:t>LOT</a:t>
            </a:r>
            <a:r>
              <a:rPr sz="3650" dirty="0">
                <a:latin typeface="Arial"/>
                <a:cs typeface="Arial"/>
              </a:rPr>
              <a:t> </a:t>
            </a:r>
            <a:r>
              <a:rPr sz="3650" spc="60" dirty="0">
                <a:latin typeface="Arial"/>
                <a:cs typeface="Arial"/>
              </a:rPr>
              <a:t>of</a:t>
            </a:r>
            <a:r>
              <a:rPr sz="3650" dirty="0">
                <a:latin typeface="Arial"/>
                <a:cs typeface="Arial"/>
              </a:rPr>
              <a:t> </a:t>
            </a:r>
            <a:r>
              <a:rPr sz="3650" spc="60" dirty="0">
                <a:latin typeface="Arial"/>
                <a:cs typeface="Arial"/>
              </a:rPr>
              <a:t>text</a:t>
            </a:r>
            <a:r>
              <a:rPr sz="3650" dirty="0">
                <a:latin typeface="Arial"/>
                <a:cs typeface="Arial"/>
              </a:rPr>
              <a:t> </a:t>
            </a:r>
            <a:r>
              <a:rPr sz="3650" spc="60" dirty="0">
                <a:latin typeface="Arial"/>
                <a:cs typeface="Arial"/>
              </a:rPr>
              <a:t>with</a:t>
            </a:r>
            <a:r>
              <a:rPr sz="3650" spc="-5" dirty="0">
                <a:latin typeface="Arial"/>
                <a:cs typeface="Arial"/>
              </a:rPr>
              <a:t> </a:t>
            </a:r>
            <a:r>
              <a:rPr sz="3650" spc="125" dirty="0">
                <a:latin typeface="Arial"/>
                <a:cs typeface="Arial"/>
              </a:rPr>
              <a:t>15%</a:t>
            </a:r>
            <a:r>
              <a:rPr sz="3650" dirty="0">
                <a:latin typeface="Arial"/>
                <a:cs typeface="Arial"/>
              </a:rPr>
              <a:t> </a:t>
            </a:r>
            <a:r>
              <a:rPr sz="3650" spc="60" dirty="0">
                <a:latin typeface="Arial"/>
                <a:cs typeface="Arial"/>
              </a:rPr>
              <a:t>of</a:t>
            </a:r>
            <a:r>
              <a:rPr sz="3650" dirty="0">
                <a:latin typeface="Arial"/>
                <a:cs typeface="Arial"/>
              </a:rPr>
              <a:t> </a:t>
            </a:r>
            <a:r>
              <a:rPr sz="3650" spc="-30" dirty="0">
                <a:latin typeface="Arial"/>
                <a:cs typeface="Arial"/>
              </a:rPr>
              <a:t>all</a:t>
            </a:r>
            <a:r>
              <a:rPr sz="3650" dirty="0">
                <a:latin typeface="Arial"/>
                <a:cs typeface="Arial"/>
              </a:rPr>
              <a:t> </a:t>
            </a:r>
            <a:r>
              <a:rPr sz="3650" spc="45" dirty="0">
                <a:latin typeface="Arial"/>
                <a:cs typeface="Arial"/>
              </a:rPr>
              <a:t>words</a:t>
            </a:r>
            <a:r>
              <a:rPr sz="3650" dirty="0">
                <a:latin typeface="Arial"/>
                <a:cs typeface="Arial"/>
              </a:rPr>
              <a:t> </a:t>
            </a:r>
            <a:r>
              <a:rPr sz="3650" spc="15" dirty="0">
                <a:latin typeface="Arial"/>
                <a:cs typeface="Arial"/>
              </a:rPr>
              <a:t>masked</a:t>
            </a:r>
            <a:r>
              <a:rPr sz="3650" spc="-5" dirty="0">
                <a:latin typeface="Arial"/>
                <a:cs typeface="Arial"/>
              </a:rPr>
              <a:t> </a:t>
            </a:r>
            <a:r>
              <a:rPr sz="3650" spc="60" dirty="0">
                <a:latin typeface="Arial"/>
                <a:cs typeface="Arial"/>
              </a:rPr>
              <a:t>out</a:t>
            </a:r>
            <a:endParaRPr sz="3650" dirty="0">
              <a:latin typeface="Arial"/>
              <a:cs typeface="Arial"/>
            </a:endParaRPr>
          </a:p>
          <a:p>
            <a:pPr marL="1107440" lvl="1" indent="-571500">
              <a:lnSpc>
                <a:spcPct val="100000"/>
              </a:lnSpc>
              <a:spcBef>
                <a:spcPts val="4380"/>
              </a:spcBef>
              <a:buSzPct val="124657"/>
              <a:buFont typeface="Wingdings" pitchFamily="2" charset="2"/>
              <a:buChar char="Ø"/>
              <a:tabLst>
                <a:tab pos="1017269" algn="l"/>
                <a:tab pos="1017905" algn="l"/>
              </a:tabLst>
            </a:pPr>
            <a:r>
              <a:rPr sz="3650" spc="-10" dirty="0">
                <a:latin typeface="Arial"/>
                <a:cs typeface="Arial"/>
              </a:rPr>
              <a:t>also</a:t>
            </a:r>
            <a:r>
              <a:rPr sz="3650" dirty="0">
                <a:latin typeface="Arial"/>
                <a:cs typeface="Arial"/>
              </a:rPr>
              <a:t> </a:t>
            </a:r>
            <a:r>
              <a:rPr sz="3650" spc="15" dirty="0">
                <a:latin typeface="Arial"/>
                <a:cs typeface="Arial"/>
              </a:rPr>
              <a:t>sometimes</a:t>
            </a:r>
            <a:r>
              <a:rPr sz="3650" spc="5" dirty="0">
                <a:latin typeface="Arial"/>
                <a:cs typeface="Arial"/>
              </a:rPr>
              <a:t> </a:t>
            </a:r>
            <a:r>
              <a:rPr sz="3650" spc="40" dirty="0">
                <a:latin typeface="Arial"/>
                <a:cs typeface="Arial"/>
              </a:rPr>
              <a:t>predicting</a:t>
            </a:r>
            <a:r>
              <a:rPr sz="3650" spc="5" dirty="0">
                <a:latin typeface="Arial"/>
                <a:cs typeface="Arial"/>
              </a:rPr>
              <a:t> </a:t>
            </a:r>
            <a:r>
              <a:rPr sz="3650" spc="10" dirty="0">
                <a:latin typeface="Arial"/>
                <a:cs typeface="Arial"/>
              </a:rPr>
              <a:t>whether</a:t>
            </a:r>
            <a:r>
              <a:rPr sz="3650" dirty="0">
                <a:latin typeface="Arial"/>
                <a:cs typeface="Arial"/>
              </a:rPr>
              <a:t> </a:t>
            </a:r>
            <a:r>
              <a:rPr sz="3650" spc="-10" dirty="0">
                <a:latin typeface="Arial"/>
                <a:cs typeface="Arial"/>
              </a:rPr>
              <a:t>one</a:t>
            </a:r>
            <a:r>
              <a:rPr sz="3650" spc="5" dirty="0">
                <a:latin typeface="Arial"/>
                <a:cs typeface="Arial"/>
              </a:rPr>
              <a:t> </a:t>
            </a:r>
            <a:r>
              <a:rPr sz="3650" dirty="0">
                <a:latin typeface="Arial"/>
                <a:cs typeface="Arial"/>
              </a:rPr>
              <a:t>sentence</a:t>
            </a:r>
            <a:r>
              <a:rPr sz="3650" spc="5" dirty="0">
                <a:latin typeface="Arial"/>
                <a:cs typeface="Arial"/>
              </a:rPr>
              <a:t> </a:t>
            </a:r>
            <a:r>
              <a:rPr sz="3650" spc="40" dirty="0">
                <a:latin typeface="Arial"/>
                <a:cs typeface="Arial"/>
              </a:rPr>
              <a:t>follows</a:t>
            </a:r>
            <a:r>
              <a:rPr sz="3650" dirty="0">
                <a:latin typeface="Arial"/>
                <a:cs typeface="Arial"/>
              </a:rPr>
              <a:t> another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3893" y="6366544"/>
            <a:ext cx="6413154" cy="282675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43830" y="6519044"/>
            <a:ext cx="6207619" cy="287275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9646127" y="10800878"/>
            <a:ext cx="368935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65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80770" y="12094"/>
            <a:ext cx="2543175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0" dirty="0"/>
              <a:t>BE</a:t>
            </a:r>
            <a:r>
              <a:rPr spc="-254" dirty="0"/>
              <a:t>R</a:t>
            </a:r>
            <a:r>
              <a:rPr spc="-114" dirty="0"/>
              <a:t>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0" y="1824229"/>
            <a:ext cx="17012239" cy="18447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40" dirty="0">
                <a:latin typeface="Arial"/>
                <a:cs typeface="Arial"/>
              </a:rPr>
              <a:t>340M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5" dirty="0">
                <a:latin typeface="Arial"/>
                <a:cs typeface="Arial"/>
              </a:rPr>
              <a:t>parameters: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dirty="0">
                <a:latin typeface="Arial"/>
                <a:cs typeface="Arial"/>
              </a:rPr>
              <a:t>24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20" dirty="0">
                <a:latin typeface="Arial"/>
                <a:cs typeface="Arial"/>
              </a:rPr>
              <a:t>transformer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65" dirty="0">
                <a:latin typeface="Arial"/>
                <a:cs typeface="Arial"/>
              </a:rPr>
              <a:t>blocks,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50" dirty="0">
                <a:latin typeface="Arial"/>
                <a:cs typeface="Arial"/>
              </a:rPr>
              <a:t>embedding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75" dirty="0">
                <a:latin typeface="Arial"/>
                <a:cs typeface="Arial"/>
              </a:rPr>
              <a:t>dim</a:t>
            </a:r>
            <a:r>
              <a:rPr sz="3950" spc="10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of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1024,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16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spc="40" dirty="0">
                <a:latin typeface="Arial"/>
                <a:cs typeface="Arial"/>
              </a:rPr>
              <a:t>attention</a:t>
            </a:r>
            <a:r>
              <a:rPr sz="3950" spc="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heads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4201" y="4590334"/>
            <a:ext cx="13409071" cy="535705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9646127" y="10800878"/>
            <a:ext cx="368935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66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4724" y="2427986"/>
            <a:ext cx="17349534" cy="58107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20967" y="12094"/>
            <a:ext cx="586232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85" dirty="0"/>
              <a:t>Transformers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9646127" y="10800878"/>
            <a:ext cx="368935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67</a:t>
            </a:fld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9907" y="10032145"/>
            <a:ext cx="194443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45" dirty="0">
                <a:latin typeface="Arial"/>
                <a:cs typeface="Arial"/>
              </a:rPr>
              <a:t>https://medium.com/huggingface/encoder-decoders-in-transformers-a-hybrid-pre-trained-architecture-for-seq2seq-af4d7bf14bb8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5261" y="12092"/>
            <a:ext cx="10053955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80" dirty="0"/>
              <a:t>Number</a:t>
            </a:r>
            <a:r>
              <a:rPr spc="-20" dirty="0"/>
              <a:t> </a:t>
            </a:r>
            <a:r>
              <a:rPr spc="295" dirty="0"/>
              <a:t>of</a:t>
            </a:r>
            <a:r>
              <a:rPr spc="-20" dirty="0"/>
              <a:t> </a:t>
            </a:r>
            <a:r>
              <a:rPr spc="170" dirty="0"/>
              <a:t>parameters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803650" y="1551302"/>
            <a:ext cx="19474180" cy="8200390"/>
            <a:chOff x="630032" y="1624545"/>
            <a:chExt cx="19474180" cy="82003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032" y="1893574"/>
              <a:ext cx="13316102" cy="79309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20616" y="1624545"/>
              <a:ext cx="6283484" cy="76024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01676" y="4403449"/>
              <a:ext cx="516780" cy="51678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18412" y="10081448"/>
            <a:ext cx="1686750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50" dirty="0"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</a:t>
            </a:r>
            <a:r>
              <a:rPr sz="2600" i="1" u="sng" spc="50" dirty="0">
                <a:latin typeface="Arial"/>
                <a:cs typeface="Arial"/>
              </a:rPr>
              <a:t>w.micr</a:t>
            </a:r>
            <a:r>
              <a:rPr sz="2600" i="1" u="sng" spc="50" dirty="0"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osoft</a:t>
            </a:r>
            <a:r>
              <a:rPr sz="2600" i="1" spc="50" dirty="0"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.com/en-us/research/blog/turing-nlg-a-17-billion-paramete</a:t>
            </a:r>
            <a:r>
              <a:rPr sz="2600" i="1" spc="50" dirty="0">
                <a:latin typeface="Arial"/>
                <a:cs typeface="Arial"/>
              </a:rPr>
              <a:t>r</a:t>
            </a:r>
            <a:r>
              <a:rPr sz="2600" i="1" spc="50" dirty="0"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-language-model-by-microsoft/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646127" y="10800878"/>
            <a:ext cx="368935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68</a:t>
            </a:fld>
            <a:endParaRPr sz="1950"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D9F689-BED1-0136-4FA4-24F2486E4363}"/>
              </a:ext>
            </a:extLst>
          </p:cNvPr>
          <p:cNvSpPr/>
          <p:nvPr/>
        </p:nvSpPr>
        <p:spPr>
          <a:xfrm>
            <a:off x="16802740" y="1227287"/>
            <a:ext cx="7010400" cy="8194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961" y="24289"/>
            <a:ext cx="1644650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30" dirty="0"/>
              <a:t>T5:</a:t>
            </a:r>
            <a:r>
              <a:rPr spc="5" dirty="0"/>
              <a:t> </a:t>
            </a:r>
            <a:r>
              <a:rPr spc="95" dirty="0"/>
              <a:t>Text-to-Text</a:t>
            </a:r>
            <a:r>
              <a:rPr spc="5" dirty="0"/>
              <a:t> </a:t>
            </a:r>
            <a:r>
              <a:rPr spc="15" dirty="0"/>
              <a:t>Transfer</a:t>
            </a:r>
            <a:r>
              <a:rPr spc="5" dirty="0"/>
              <a:t> </a:t>
            </a:r>
            <a:r>
              <a:rPr spc="80" dirty="0"/>
              <a:t>Transformer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01603" y="3203818"/>
            <a:ext cx="200025" cy="147066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3900" spc="5" dirty="0">
                <a:latin typeface="Arial"/>
                <a:cs typeface="Arial"/>
              </a:rPr>
              <a:t>•</a:t>
            </a:r>
            <a:endParaRPr sz="3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3900" spc="5" dirty="0">
                <a:latin typeface="Arial"/>
                <a:cs typeface="Arial"/>
              </a:rPr>
              <a:t>•</a:t>
            </a:r>
            <a:endParaRPr sz="3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2322" y="3148915"/>
            <a:ext cx="6997065" cy="5302885"/>
          </a:xfrm>
          <a:prstGeom prst="rect">
            <a:avLst/>
          </a:prstGeom>
        </p:spPr>
        <p:txBody>
          <a:bodyPr vert="horz" wrap="square" lIns="0" tIns="261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60"/>
              </a:spcBef>
            </a:pPr>
            <a:r>
              <a:rPr sz="3100" spc="-5" dirty="0">
                <a:latin typeface="Arial"/>
                <a:cs typeface="Arial"/>
              </a:rPr>
              <a:t>Feb</a:t>
            </a:r>
            <a:r>
              <a:rPr sz="3100" spc="-30" dirty="0">
                <a:latin typeface="Arial"/>
                <a:cs typeface="Arial"/>
              </a:rPr>
              <a:t> </a:t>
            </a:r>
            <a:r>
              <a:rPr sz="3100" spc="15" dirty="0">
                <a:latin typeface="Arial"/>
                <a:cs typeface="Arial"/>
              </a:rPr>
              <a:t>2020</a:t>
            </a:r>
            <a:endParaRPr sz="3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970"/>
              </a:spcBef>
            </a:pPr>
            <a:r>
              <a:rPr sz="3100" dirty="0">
                <a:latin typeface="Arial"/>
                <a:cs typeface="Arial"/>
              </a:rPr>
              <a:t>Evaluated </a:t>
            </a:r>
            <a:r>
              <a:rPr sz="3100" spc="75" dirty="0">
                <a:latin typeface="Arial"/>
                <a:cs typeface="Arial"/>
              </a:rPr>
              <a:t>most</a:t>
            </a:r>
            <a:r>
              <a:rPr sz="3100" dirty="0">
                <a:latin typeface="Arial"/>
                <a:cs typeface="Arial"/>
              </a:rPr>
              <a:t> </a:t>
            </a:r>
            <a:r>
              <a:rPr sz="3100" spc="20" dirty="0">
                <a:latin typeface="Arial"/>
                <a:cs typeface="Arial"/>
              </a:rPr>
              <a:t>recent</a:t>
            </a:r>
            <a:r>
              <a:rPr sz="3100" dirty="0">
                <a:latin typeface="Arial"/>
                <a:cs typeface="Arial"/>
              </a:rPr>
              <a:t> </a:t>
            </a:r>
            <a:r>
              <a:rPr sz="3100" spc="20" dirty="0">
                <a:latin typeface="Arial"/>
                <a:cs typeface="Arial"/>
              </a:rPr>
              <a:t>transfer</a:t>
            </a:r>
            <a:r>
              <a:rPr sz="3100" dirty="0">
                <a:latin typeface="Arial"/>
                <a:cs typeface="Arial"/>
              </a:rPr>
              <a:t> </a:t>
            </a:r>
            <a:r>
              <a:rPr sz="3100" spc="10" dirty="0">
                <a:latin typeface="Arial"/>
                <a:cs typeface="Arial"/>
              </a:rPr>
              <a:t>learning </a:t>
            </a:r>
            <a:r>
              <a:rPr sz="3100" spc="-844" dirty="0">
                <a:latin typeface="Arial"/>
                <a:cs typeface="Arial"/>
              </a:rPr>
              <a:t> </a:t>
            </a:r>
            <a:r>
              <a:rPr sz="3100" spc="35" dirty="0">
                <a:latin typeface="Arial"/>
                <a:cs typeface="Arial"/>
              </a:rPr>
              <a:t>techniques</a:t>
            </a:r>
            <a:endParaRPr sz="3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60"/>
              </a:spcBef>
            </a:pPr>
            <a:r>
              <a:rPr sz="3100" spc="45" dirty="0">
                <a:latin typeface="Arial"/>
                <a:cs typeface="Arial"/>
              </a:rPr>
              <a:t>Input</a:t>
            </a:r>
            <a:r>
              <a:rPr sz="3100" dirty="0">
                <a:latin typeface="Arial"/>
                <a:cs typeface="Arial"/>
              </a:rPr>
              <a:t> </a:t>
            </a:r>
            <a:r>
              <a:rPr sz="3100" spc="35" dirty="0">
                <a:latin typeface="Arial"/>
                <a:cs typeface="Arial"/>
              </a:rPr>
              <a:t>and</a:t>
            </a:r>
            <a:r>
              <a:rPr sz="3100" dirty="0">
                <a:latin typeface="Arial"/>
                <a:cs typeface="Arial"/>
              </a:rPr>
              <a:t> </a:t>
            </a:r>
            <a:r>
              <a:rPr sz="3100" spc="80" dirty="0">
                <a:latin typeface="Arial"/>
                <a:cs typeface="Arial"/>
              </a:rPr>
              <a:t>output</a:t>
            </a:r>
            <a:r>
              <a:rPr sz="3100" spc="5" dirty="0">
                <a:latin typeface="Arial"/>
                <a:cs typeface="Arial"/>
              </a:rPr>
              <a:t> </a:t>
            </a:r>
            <a:r>
              <a:rPr sz="3100" spc="-45" dirty="0">
                <a:latin typeface="Arial"/>
                <a:cs typeface="Arial"/>
              </a:rPr>
              <a:t>are</a:t>
            </a:r>
            <a:r>
              <a:rPr sz="3100" dirty="0">
                <a:latin typeface="Arial"/>
                <a:cs typeface="Arial"/>
              </a:rPr>
              <a:t> </a:t>
            </a:r>
            <a:r>
              <a:rPr sz="3100" spc="85" dirty="0">
                <a:latin typeface="Arial"/>
                <a:cs typeface="Arial"/>
              </a:rPr>
              <a:t>both</a:t>
            </a:r>
            <a:r>
              <a:rPr sz="3100" spc="5" dirty="0">
                <a:latin typeface="Arial"/>
                <a:cs typeface="Arial"/>
              </a:rPr>
              <a:t> </a:t>
            </a:r>
            <a:r>
              <a:rPr sz="3100" spc="70" dirty="0">
                <a:latin typeface="Arial"/>
                <a:cs typeface="Arial"/>
              </a:rPr>
              <a:t>text</a:t>
            </a:r>
            <a:r>
              <a:rPr sz="3100" dirty="0">
                <a:latin typeface="Arial"/>
                <a:cs typeface="Arial"/>
              </a:rPr>
              <a:t> </a:t>
            </a:r>
            <a:r>
              <a:rPr sz="3100" spc="35" dirty="0">
                <a:latin typeface="Arial"/>
                <a:cs typeface="Arial"/>
              </a:rPr>
              <a:t>strings</a:t>
            </a:r>
            <a:endParaRPr sz="3100">
              <a:latin typeface="Arial"/>
              <a:cs typeface="Arial"/>
            </a:endParaRPr>
          </a:p>
          <a:p>
            <a:pPr marL="12700" marR="35560">
              <a:lnSpc>
                <a:spcPct val="100000"/>
              </a:lnSpc>
              <a:spcBef>
                <a:spcPts val="1970"/>
              </a:spcBef>
            </a:pPr>
            <a:r>
              <a:rPr sz="3100" spc="-45" dirty="0">
                <a:latin typeface="Arial"/>
                <a:cs typeface="Arial"/>
              </a:rPr>
              <a:t>Trained </a:t>
            </a:r>
            <a:r>
              <a:rPr sz="3100" spc="45" dirty="0">
                <a:latin typeface="Arial"/>
                <a:cs typeface="Arial"/>
              </a:rPr>
              <a:t>on </a:t>
            </a:r>
            <a:r>
              <a:rPr sz="3100" spc="20" dirty="0">
                <a:latin typeface="Arial"/>
                <a:cs typeface="Arial"/>
              </a:rPr>
              <a:t>C4 </a:t>
            </a:r>
            <a:r>
              <a:rPr sz="3100" spc="-5" dirty="0">
                <a:latin typeface="Arial"/>
                <a:cs typeface="Arial"/>
              </a:rPr>
              <a:t>(Colossal </a:t>
            </a:r>
            <a:r>
              <a:rPr sz="3100" spc="-10" dirty="0">
                <a:latin typeface="Arial"/>
                <a:cs typeface="Arial"/>
              </a:rPr>
              <a:t>Clean </a:t>
            </a:r>
            <a:r>
              <a:rPr sz="3100" spc="30" dirty="0">
                <a:latin typeface="Arial"/>
                <a:cs typeface="Arial"/>
              </a:rPr>
              <a:t>Crawled </a:t>
            </a:r>
            <a:r>
              <a:rPr sz="3100" spc="-855" dirty="0">
                <a:latin typeface="Arial"/>
                <a:cs typeface="Arial"/>
              </a:rPr>
              <a:t> </a:t>
            </a:r>
            <a:r>
              <a:rPr sz="3100" spc="5" dirty="0">
                <a:latin typeface="Arial"/>
                <a:cs typeface="Arial"/>
              </a:rPr>
              <a:t>Corpus)</a:t>
            </a:r>
            <a:r>
              <a:rPr sz="3100" dirty="0">
                <a:latin typeface="Arial"/>
                <a:cs typeface="Arial"/>
              </a:rPr>
              <a:t> </a:t>
            </a:r>
            <a:r>
              <a:rPr sz="3100" spc="185" dirty="0">
                <a:latin typeface="Arial"/>
                <a:cs typeface="Arial"/>
              </a:rPr>
              <a:t>-</a:t>
            </a:r>
            <a:r>
              <a:rPr sz="3100" spc="5" dirty="0">
                <a:latin typeface="Arial"/>
                <a:cs typeface="Arial"/>
              </a:rPr>
              <a:t> </a:t>
            </a:r>
            <a:r>
              <a:rPr sz="3100" spc="30" dirty="0">
                <a:latin typeface="Arial"/>
                <a:cs typeface="Arial"/>
              </a:rPr>
              <a:t>100x</a:t>
            </a:r>
            <a:r>
              <a:rPr sz="3100" spc="5" dirty="0">
                <a:latin typeface="Arial"/>
                <a:cs typeface="Arial"/>
              </a:rPr>
              <a:t> </a:t>
            </a:r>
            <a:r>
              <a:rPr sz="3100" spc="-15" dirty="0">
                <a:latin typeface="Arial"/>
                <a:cs typeface="Arial"/>
              </a:rPr>
              <a:t>larger</a:t>
            </a:r>
            <a:r>
              <a:rPr sz="3100" spc="5" dirty="0">
                <a:latin typeface="Arial"/>
                <a:cs typeface="Arial"/>
              </a:rPr>
              <a:t> </a:t>
            </a:r>
            <a:r>
              <a:rPr sz="3100" spc="25" dirty="0">
                <a:latin typeface="Arial"/>
                <a:cs typeface="Arial"/>
              </a:rPr>
              <a:t>than</a:t>
            </a:r>
            <a:r>
              <a:rPr sz="3100" spc="5" dirty="0">
                <a:latin typeface="Arial"/>
                <a:cs typeface="Arial"/>
              </a:rPr>
              <a:t> </a:t>
            </a:r>
            <a:r>
              <a:rPr sz="3100" spc="25" dirty="0">
                <a:latin typeface="Arial"/>
                <a:cs typeface="Arial"/>
              </a:rPr>
              <a:t>Wikipedia</a:t>
            </a:r>
            <a:endParaRPr sz="3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55"/>
              </a:spcBef>
            </a:pPr>
            <a:r>
              <a:rPr sz="3100" spc="35" dirty="0">
                <a:latin typeface="Arial"/>
                <a:cs typeface="Arial"/>
              </a:rPr>
              <a:t>11B</a:t>
            </a:r>
            <a:r>
              <a:rPr sz="3100" spc="-30" dirty="0">
                <a:latin typeface="Arial"/>
                <a:cs typeface="Arial"/>
              </a:rPr>
              <a:t> </a:t>
            </a:r>
            <a:r>
              <a:rPr sz="3100" spc="20" dirty="0">
                <a:latin typeface="Arial"/>
                <a:cs typeface="Arial"/>
              </a:rPr>
              <a:t>parameters</a:t>
            </a:r>
            <a:endParaRPr sz="3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70"/>
              </a:spcBef>
            </a:pPr>
            <a:r>
              <a:rPr sz="3100" spc="-125" dirty="0">
                <a:latin typeface="Arial"/>
                <a:cs typeface="Arial"/>
              </a:rPr>
              <a:t>SOTA</a:t>
            </a:r>
            <a:r>
              <a:rPr sz="3100" dirty="0">
                <a:latin typeface="Arial"/>
                <a:cs typeface="Arial"/>
              </a:rPr>
              <a:t> </a:t>
            </a:r>
            <a:r>
              <a:rPr sz="3100" spc="45" dirty="0">
                <a:latin typeface="Arial"/>
                <a:cs typeface="Arial"/>
              </a:rPr>
              <a:t>on</a:t>
            </a:r>
            <a:r>
              <a:rPr sz="3100" dirty="0">
                <a:latin typeface="Arial"/>
                <a:cs typeface="Arial"/>
              </a:rPr>
              <a:t> </a:t>
            </a:r>
            <a:r>
              <a:rPr sz="3100" spc="-30" dirty="0">
                <a:latin typeface="Arial"/>
                <a:cs typeface="Arial"/>
              </a:rPr>
              <a:t>GLUE,</a:t>
            </a:r>
            <a:r>
              <a:rPr sz="3100" dirty="0">
                <a:latin typeface="Arial"/>
                <a:cs typeface="Arial"/>
              </a:rPr>
              <a:t> </a:t>
            </a:r>
            <a:r>
              <a:rPr sz="3100" spc="-10" dirty="0">
                <a:latin typeface="Arial"/>
                <a:cs typeface="Arial"/>
              </a:rPr>
              <a:t>SuperGLUE,</a:t>
            </a:r>
            <a:r>
              <a:rPr sz="3100" dirty="0">
                <a:latin typeface="Arial"/>
                <a:cs typeface="Arial"/>
              </a:rPr>
              <a:t> </a:t>
            </a:r>
            <a:r>
              <a:rPr sz="3100" spc="-25" dirty="0">
                <a:latin typeface="Arial"/>
                <a:cs typeface="Arial"/>
              </a:rPr>
              <a:t>SQuAD</a:t>
            </a:r>
            <a:endParaRPr sz="3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1603" y="5119990"/>
            <a:ext cx="200025" cy="147066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3900" spc="5" dirty="0">
                <a:latin typeface="Arial"/>
                <a:cs typeface="Arial"/>
              </a:rPr>
              <a:t>•</a:t>
            </a:r>
            <a:endParaRPr sz="3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3900" spc="5" dirty="0">
                <a:latin typeface="Arial"/>
                <a:cs typeface="Arial"/>
              </a:rPr>
              <a:t>•</a:t>
            </a:r>
            <a:endParaRPr sz="3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1603" y="7036162"/>
            <a:ext cx="200025" cy="147066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3900" spc="5" dirty="0">
                <a:latin typeface="Arial"/>
                <a:cs typeface="Arial"/>
              </a:rPr>
              <a:t>•</a:t>
            </a:r>
            <a:endParaRPr sz="3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3900" spc="5" dirty="0">
                <a:latin typeface="Arial"/>
                <a:cs typeface="Arial"/>
              </a:rPr>
              <a:t>•</a:t>
            </a:r>
            <a:endParaRPr sz="39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91147" y="4733450"/>
            <a:ext cx="1558771" cy="153974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466661" y="10041318"/>
            <a:ext cx="1117092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45" dirty="0">
                <a:latin typeface="Arial"/>
                <a:cs typeface="Arial"/>
              </a:rPr>
              <a:t>https://ai.googleblog.com/2020/02/exploring-transfer-learning-with-t5.html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46127" y="10800878"/>
            <a:ext cx="368935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69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69319" y="1420368"/>
            <a:ext cx="8176843" cy="918730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48422" y="12094"/>
            <a:ext cx="580771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0" dirty="0"/>
              <a:t>Q&amp;A:</a:t>
            </a:r>
            <a:r>
              <a:rPr spc="-60" dirty="0"/>
              <a:t> </a:t>
            </a:r>
            <a:r>
              <a:rPr spc="-10" dirty="0"/>
              <a:t>SQuAD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21811" y="4421008"/>
            <a:ext cx="7008495" cy="2440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10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dirty="0">
                <a:latin typeface="Arial"/>
                <a:cs typeface="Arial"/>
              </a:rPr>
              <a:t>100K</a:t>
            </a:r>
            <a:r>
              <a:rPr sz="3950" spc="-1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question-answer</a:t>
            </a:r>
            <a:r>
              <a:rPr sz="3950" spc="-15" dirty="0">
                <a:latin typeface="Arial"/>
                <a:cs typeface="Arial"/>
              </a:rPr>
              <a:t> </a:t>
            </a:r>
            <a:r>
              <a:rPr sz="3950" spc="15" dirty="0">
                <a:latin typeface="Arial"/>
                <a:cs typeface="Arial"/>
              </a:rPr>
              <a:t>pairs</a:t>
            </a:r>
            <a:endParaRPr sz="3950">
              <a:latin typeface="Arial"/>
              <a:cs typeface="Arial"/>
            </a:endParaRPr>
          </a:p>
          <a:p>
            <a:pPr marL="535940" marR="5080" indent="-523875">
              <a:lnSpc>
                <a:spcPts val="4700"/>
              </a:lnSpc>
              <a:spcBef>
                <a:spcPts val="496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dirty="0">
                <a:latin typeface="Arial"/>
                <a:cs typeface="Arial"/>
              </a:rPr>
              <a:t>Answers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-75" dirty="0">
                <a:latin typeface="Arial"/>
                <a:cs typeface="Arial"/>
              </a:rPr>
              <a:t>are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always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15" dirty="0">
                <a:latin typeface="Arial"/>
                <a:cs typeface="Arial"/>
              </a:rPr>
              <a:t>spans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in </a:t>
            </a:r>
            <a:r>
              <a:rPr sz="3950" spc="-1085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the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question</a:t>
            </a:r>
            <a:endParaRPr sz="3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4334" y="10441244"/>
            <a:ext cx="486346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25" dirty="0">
                <a:latin typeface="Arial"/>
                <a:cs typeface="Arial"/>
              </a:rPr>
              <a:t>https://arxiv.org/abs/1606.05250</a:t>
            </a:r>
            <a:endParaRPr sz="2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961" y="12094"/>
            <a:ext cx="1644650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30" dirty="0"/>
              <a:t>T5:</a:t>
            </a:r>
            <a:r>
              <a:rPr spc="5" dirty="0"/>
              <a:t> </a:t>
            </a:r>
            <a:r>
              <a:rPr spc="95" dirty="0"/>
              <a:t>Text-to-Text</a:t>
            </a:r>
            <a:r>
              <a:rPr spc="5" dirty="0"/>
              <a:t> </a:t>
            </a:r>
            <a:r>
              <a:rPr spc="15" dirty="0"/>
              <a:t>Transfer</a:t>
            </a:r>
            <a:r>
              <a:rPr spc="5" dirty="0"/>
              <a:t> </a:t>
            </a:r>
            <a:r>
              <a:rPr spc="80" dirty="0"/>
              <a:t>Transformer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8082" y="1890681"/>
            <a:ext cx="10982675" cy="724528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9278" y="9583077"/>
            <a:ext cx="17397730" cy="80220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6991350" marR="5080" indent="-6979284">
              <a:lnSpc>
                <a:spcPct val="103099"/>
              </a:lnSpc>
              <a:spcBef>
                <a:spcPts val="40"/>
              </a:spcBef>
            </a:pPr>
            <a:r>
              <a:rPr sz="2600" i="1" u="sng" spc="45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https://medium.com/@Moscow25/the-best-deep-natural-language-papers-you-should-</a:t>
            </a:r>
            <a:r>
              <a:rPr sz="2600" i="1" u="sng" spc="-20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sz="2600" i="1" u="sng" spc="60" dirty="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ead-bert-gpt-2-and-looking- </a:t>
            </a:r>
            <a:r>
              <a:rPr sz="2600" i="1" u="sng" spc="40" dirty="0">
                <a:latin typeface="Arial"/>
                <a:cs typeface="Arial"/>
              </a:rPr>
              <a:t> </a:t>
            </a:r>
            <a:r>
              <a:rPr sz="2600" i="1" u="sng" spc="35" dirty="0">
                <a:latin typeface="Arial"/>
                <a:cs typeface="Arial"/>
              </a:rPr>
              <a:t>forward-1647f4438797</a:t>
            </a:r>
            <a:endParaRPr sz="2600" u="sng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46127" y="10800878"/>
            <a:ext cx="368935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70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6991" y="1418583"/>
            <a:ext cx="15000461" cy="863094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73841" y="36009"/>
            <a:ext cx="2756535" cy="11339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0" dirty="0"/>
              <a:t>GP</a:t>
            </a:r>
            <a:r>
              <a:rPr spc="-1095" dirty="0"/>
              <a:t>T</a:t>
            </a:r>
            <a:r>
              <a:rPr lang="ro-RO" spc="-1095" dirty="0"/>
              <a:t> </a:t>
            </a:r>
            <a:r>
              <a:rPr spc="225" dirty="0"/>
              <a:t>-3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8215" y="1184247"/>
            <a:ext cx="17547664" cy="953778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666229" y="10800751"/>
            <a:ext cx="305435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96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80474" y="264583"/>
            <a:ext cx="14143150" cy="40914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69382" y="4559674"/>
            <a:ext cx="14565336" cy="573673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882" y="395247"/>
            <a:ext cx="19236336" cy="1051885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81830" y="35637"/>
            <a:ext cx="15057020" cy="102679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50" spc="-220" dirty="0"/>
              <a:t>Really,</a:t>
            </a:r>
            <a:r>
              <a:rPr sz="6550" spc="-10" dirty="0"/>
              <a:t> </a:t>
            </a:r>
            <a:r>
              <a:rPr sz="6550" spc="-35" dirty="0"/>
              <a:t>really</a:t>
            </a:r>
            <a:r>
              <a:rPr sz="6550" spc="-10" dirty="0"/>
              <a:t> </a:t>
            </a:r>
            <a:r>
              <a:rPr sz="6550" spc="310" dirty="0"/>
              <a:t>good</a:t>
            </a:r>
            <a:r>
              <a:rPr sz="6550" spc="-10" dirty="0"/>
              <a:t> </a:t>
            </a:r>
            <a:r>
              <a:rPr sz="6550" spc="155" dirty="0"/>
              <a:t>text</a:t>
            </a:r>
            <a:r>
              <a:rPr sz="6550" spc="-10" dirty="0"/>
              <a:t> </a:t>
            </a:r>
            <a:r>
              <a:rPr sz="6550" spc="90" dirty="0"/>
              <a:t>generation</a:t>
            </a:r>
            <a:endParaRPr sz="6550" dirty="0"/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9423560-B494-0847-B9B4-9DEAD0530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25" y="1445285"/>
            <a:ext cx="17595850" cy="9164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1B8E9F-0704-0D4D-8025-267CB84D4FA8}"/>
              </a:ext>
            </a:extLst>
          </p:cNvPr>
          <p:cNvSpPr txBox="1"/>
          <p:nvPr/>
        </p:nvSpPr>
        <p:spPr>
          <a:xfrm>
            <a:off x="9229140" y="112211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Text typed by 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04A14C-ECB6-C14A-8488-32A3A620C828}"/>
              </a:ext>
            </a:extLst>
          </p:cNvPr>
          <p:cNvSpPr txBox="1"/>
          <p:nvPr/>
        </p:nvSpPr>
        <p:spPr>
          <a:xfrm>
            <a:off x="9594850" y="9893824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Text generated by the transformer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21CAC6-A369-A141-BE04-C8A42C2D6BC3}"/>
              </a:ext>
            </a:extLst>
          </p:cNvPr>
          <p:cNvCxnSpPr>
            <a:cxnSpLocks/>
          </p:cNvCxnSpPr>
          <p:nvPr/>
        </p:nvCxnSpPr>
        <p:spPr>
          <a:xfrm flipH="1">
            <a:off x="8985250" y="1768450"/>
            <a:ext cx="1524000" cy="16002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C0B4CB-2732-0644-8B86-6C4929394125}"/>
              </a:ext>
            </a:extLst>
          </p:cNvPr>
          <p:cNvCxnSpPr>
            <a:cxnSpLocks/>
          </p:cNvCxnSpPr>
          <p:nvPr/>
        </p:nvCxnSpPr>
        <p:spPr>
          <a:xfrm flipH="1" flipV="1">
            <a:off x="11210340" y="8702675"/>
            <a:ext cx="558744" cy="11911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73313" y="10836633"/>
            <a:ext cx="1758314" cy="42925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r>
              <a:rPr sz="2450" spc="-125" dirty="0">
                <a:latin typeface="Arial"/>
                <a:cs typeface="Arial"/>
              </a:rPr>
              <a:t>GSV</a:t>
            </a:r>
            <a:r>
              <a:rPr sz="2450" spc="5" dirty="0">
                <a:latin typeface="Arial"/>
                <a:cs typeface="Arial"/>
              </a:rPr>
              <a:t> </a:t>
            </a:r>
            <a:r>
              <a:rPr sz="2450" spc="-15" dirty="0">
                <a:latin typeface="Arial"/>
                <a:cs typeface="Arial"/>
              </a:rPr>
              <a:t>B</a:t>
            </a:r>
            <a:r>
              <a:rPr sz="2450" spc="-55" dirty="0">
                <a:latin typeface="Arial"/>
                <a:cs typeface="Arial"/>
              </a:rPr>
              <a:t>r</a:t>
            </a:r>
            <a:r>
              <a:rPr sz="2450" spc="-10" dirty="0">
                <a:latin typeface="Arial"/>
                <a:cs typeface="Arial"/>
              </a:rPr>
              <a:t>eakfa</a:t>
            </a:r>
            <a:endParaRPr sz="24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092253" cy="113085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747250" y="10620187"/>
            <a:ext cx="9926955" cy="63927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641600">
              <a:lnSpc>
                <a:spcPct val="100000"/>
              </a:lnSpc>
              <a:spcBef>
                <a:spcPts val="125"/>
              </a:spcBef>
            </a:pPr>
            <a:r>
              <a:rPr sz="1950" i="1" spc="25" dirty="0">
                <a:latin typeface="Arial"/>
                <a:cs typeface="Arial"/>
              </a:rPr>
              <a:t>https://twitter.com/an_open_mind/status/1284487376312709120</a:t>
            </a:r>
            <a:endParaRPr sz="1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86732" y="3591444"/>
            <a:ext cx="10111740" cy="3669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12999"/>
              </a:lnSpc>
              <a:spcBef>
                <a:spcPts val="105"/>
              </a:spcBef>
            </a:pPr>
            <a:r>
              <a:rPr sz="7050" spc="125" dirty="0">
                <a:solidFill>
                  <a:srgbClr val="000000"/>
                </a:solidFill>
              </a:rPr>
              <a:t>One </a:t>
            </a:r>
            <a:r>
              <a:rPr sz="7050" spc="140" dirty="0">
                <a:solidFill>
                  <a:srgbClr val="000000"/>
                </a:solidFill>
              </a:rPr>
              <a:t>problem: </a:t>
            </a:r>
            <a:r>
              <a:rPr sz="7050" spc="145" dirty="0">
                <a:solidFill>
                  <a:srgbClr val="000000"/>
                </a:solidFill>
              </a:rPr>
              <a:t> perpetuating</a:t>
            </a:r>
            <a:r>
              <a:rPr sz="7050" spc="-80" dirty="0">
                <a:solidFill>
                  <a:srgbClr val="000000"/>
                </a:solidFill>
              </a:rPr>
              <a:t> </a:t>
            </a:r>
            <a:r>
              <a:rPr sz="7050" spc="75" dirty="0">
                <a:solidFill>
                  <a:srgbClr val="000000"/>
                </a:solidFill>
              </a:rPr>
              <a:t>unfortunate </a:t>
            </a:r>
            <a:r>
              <a:rPr sz="7050" spc="-1945" dirty="0">
                <a:solidFill>
                  <a:srgbClr val="000000"/>
                </a:solidFill>
              </a:rPr>
              <a:t> </a:t>
            </a:r>
            <a:r>
              <a:rPr sz="7050" spc="55" dirty="0">
                <a:solidFill>
                  <a:srgbClr val="000000"/>
                </a:solidFill>
              </a:rPr>
              <a:t>things</a:t>
            </a:r>
            <a:endParaRPr sz="705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5622" y="2400353"/>
            <a:ext cx="13771696" cy="72236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86943" y="35637"/>
            <a:ext cx="9730740" cy="102679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50" spc="-105" dirty="0">
                <a:solidFill>
                  <a:srgbClr val="000000"/>
                </a:solidFill>
              </a:rPr>
              <a:t>Reasonable</a:t>
            </a:r>
            <a:r>
              <a:rPr sz="6550" spc="-5" dirty="0">
                <a:solidFill>
                  <a:srgbClr val="000000"/>
                </a:solidFill>
              </a:rPr>
              <a:t> </a:t>
            </a:r>
            <a:r>
              <a:rPr sz="6550" spc="65" dirty="0">
                <a:solidFill>
                  <a:srgbClr val="000000"/>
                </a:solidFill>
              </a:rPr>
              <a:t>mental</a:t>
            </a:r>
            <a:r>
              <a:rPr sz="6550" dirty="0">
                <a:solidFill>
                  <a:srgbClr val="000000"/>
                </a:solidFill>
              </a:rPr>
              <a:t> </a:t>
            </a:r>
            <a:r>
              <a:rPr sz="6550" spc="175" dirty="0">
                <a:solidFill>
                  <a:srgbClr val="000000"/>
                </a:solidFill>
              </a:rPr>
              <a:t>model</a:t>
            </a:r>
            <a:endParaRPr sz="655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56250" y="42568"/>
            <a:ext cx="11638136" cy="1011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0" spc="-90" dirty="0"/>
              <a:t>Useful</a:t>
            </a:r>
            <a:r>
              <a:rPr sz="6500" spc="-15" dirty="0"/>
              <a:t> </a:t>
            </a:r>
            <a:r>
              <a:rPr sz="6500" spc="110" dirty="0"/>
              <a:t>for</a:t>
            </a:r>
            <a:r>
              <a:rPr sz="6500" spc="-15" dirty="0"/>
              <a:t> </a:t>
            </a:r>
            <a:r>
              <a:rPr sz="6500" spc="50" dirty="0"/>
              <a:t>more</a:t>
            </a:r>
            <a:r>
              <a:rPr sz="6500" spc="-10" dirty="0"/>
              <a:t> </a:t>
            </a:r>
            <a:r>
              <a:rPr sz="6500" spc="20" dirty="0"/>
              <a:t>than</a:t>
            </a:r>
            <a:r>
              <a:rPr sz="6500" spc="-15" dirty="0"/>
              <a:t> </a:t>
            </a:r>
            <a:r>
              <a:rPr sz="6500" spc="15" dirty="0"/>
              <a:t>text</a:t>
            </a:r>
            <a:r>
              <a:rPr lang="en-US" sz="6500" spc="15" dirty="0"/>
              <a:t>…</a:t>
            </a:r>
            <a:endParaRPr sz="6500" dirty="0"/>
          </a:p>
        </p:txBody>
      </p:sp>
      <p:pic>
        <p:nvPicPr>
          <p:cNvPr id="5" name="GPT 3_ mindblowing AI" descr="GPT 3_ mindblowing AI">
            <a:hlinkClick r:id="" action="ppaction://media"/>
            <a:extLst>
              <a:ext uri="{FF2B5EF4-FFF2-40B4-BE49-F238E27FC236}">
                <a16:creationId xmlns:a16="http://schemas.microsoft.com/office/drawing/2014/main" id="{E8649556-05B8-D947-A527-2D8473E644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971" y="1054383"/>
            <a:ext cx="17904158" cy="10071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18E3AAAF-C2E1-EE49-A13B-1F45D1C90E40}"/>
              </a:ext>
            </a:extLst>
          </p:cNvPr>
          <p:cNvSpPr txBox="1">
            <a:spLocks/>
          </p:cNvSpPr>
          <p:nvPr/>
        </p:nvSpPr>
        <p:spPr>
          <a:xfrm>
            <a:off x="5556250" y="42568"/>
            <a:ext cx="11638136" cy="1011815"/>
          </a:xfrm>
          <a:prstGeom prst="rect">
            <a:avLst/>
          </a:prstGeom>
        </p:spPr>
        <p:txBody>
          <a:bodyPr vert="horz" wrap="square" lIns="0" tIns="11430" rIns="0" bIns="0" rtlCol="0" anchor="ctr">
            <a:sp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6500" spc="-90"/>
              <a:t>Useful</a:t>
            </a:r>
            <a:r>
              <a:rPr lang="en-GB" sz="6500" spc="-15"/>
              <a:t> </a:t>
            </a:r>
            <a:r>
              <a:rPr lang="en-GB" sz="6500" spc="110"/>
              <a:t>for</a:t>
            </a:r>
            <a:r>
              <a:rPr lang="en-GB" sz="6500" spc="-15"/>
              <a:t> </a:t>
            </a:r>
            <a:r>
              <a:rPr lang="en-GB" sz="6500" spc="50"/>
              <a:t>more</a:t>
            </a:r>
            <a:r>
              <a:rPr lang="en-GB" sz="6500" spc="-10"/>
              <a:t> </a:t>
            </a:r>
            <a:r>
              <a:rPr lang="en-GB" sz="6500" spc="20"/>
              <a:t>than</a:t>
            </a:r>
            <a:r>
              <a:rPr lang="en-GB" sz="6500" spc="-15"/>
              <a:t> </a:t>
            </a:r>
            <a:r>
              <a:rPr lang="en-GB" sz="6500" spc="15"/>
              <a:t>text…</a:t>
            </a:r>
            <a:endParaRPr lang="en-GB" sz="6500" dirty="0"/>
          </a:p>
        </p:txBody>
      </p:sp>
      <p:pic>
        <p:nvPicPr>
          <p:cNvPr id="9" name="GPT3() The Excel spreadsheet function to rule them all" descr="GPT3() The Excel spreadsheet function to rule them all">
            <a:hlinkClick r:id="" action="ppaction://media"/>
            <a:extLst>
              <a:ext uri="{FF2B5EF4-FFF2-40B4-BE49-F238E27FC236}">
                <a16:creationId xmlns:a16="http://schemas.microsoft.com/office/drawing/2014/main" id="{857F1C72-525E-DE42-AD96-A6879BAF6F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5800" y="1707753"/>
            <a:ext cx="16192500" cy="7893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2897" y="12094"/>
            <a:ext cx="1499870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35" dirty="0"/>
              <a:t>Natural</a:t>
            </a:r>
            <a:r>
              <a:rPr spc="5" dirty="0"/>
              <a:t> </a:t>
            </a:r>
            <a:r>
              <a:rPr spc="135" dirty="0"/>
              <a:t>Language</a:t>
            </a:r>
            <a:r>
              <a:rPr spc="5" dirty="0"/>
              <a:t> </a:t>
            </a:r>
            <a:r>
              <a:rPr spc="110" dirty="0"/>
              <a:t>Inference:</a:t>
            </a:r>
            <a:r>
              <a:rPr spc="10" dirty="0"/>
              <a:t> </a:t>
            </a:r>
            <a:r>
              <a:rPr spc="15" dirty="0"/>
              <a:t>SNLI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0" y="1508556"/>
            <a:ext cx="14421439" cy="165814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83870" indent="-471805">
              <a:lnSpc>
                <a:spcPct val="100000"/>
              </a:lnSpc>
              <a:spcBef>
                <a:spcPts val="110"/>
              </a:spcBef>
              <a:buSzPct val="125352"/>
              <a:buChar char="•"/>
              <a:tabLst>
                <a:tab pos="483234" algn="l"/>
                <a:tab pos="484505" algn="l"/>
              </a:tabLst>
            </a:pPr>
            <a:r>
              <a:rPr sz="3550" spc="5" dirty="0">
                <a:latin typeface="Arial"/>
                <a:cs typeface="Arial"/>
              </a:rPr>
              <a:t>What </a:t>
            </a:r>
            <a:r>
              <a:rPr sz="3550" dirty="0">
                <a:latin typeface="Arial"/>
                <a:cs typeface="Arial"/>
              </a:rPr>
              <a:t>relation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25" dirty="0">
                <a:latin typeface="Arial"/>
                <a:cs typeface="Arial"/>
              </a:rPr>
              <a:t>exists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30" dirty="0">
                <a:latin typeface="Arial"/>
                <a:cs typeface="Arial"/>
              </a:rPr>
              <a:t>between</a:t>
            </a:r>
            <a:r>
              <a:rPr lang="en-US" sz="3550" spc="30" dirty="0">
                <a:latin typeface="Arial"/>
                <a:cs typeface="Arial"/>
              </a:rPr>
              <a:t> a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30" dirty="0">
                <a:latin typeface="Arial"/>
                <a:cs typeface="Arial"/>
              </a:rPr>
              <a:t>piece</a:t>
            </a:r>
            <a:r>
              <a:rPr sz="3550" spc="10" dirty="0">
                <a:latin typeface="Arial"/>
                <a:cs typeface="Arial"/>
              </a:rPr>
              <a:t> </a:t>
            </a:r>
            <a:r>
              <a:rPr sz="3550" spc="65" dirty="0">
                <a:latin typeface="Arial"/>
                <a:cs typeface="Arial"/>
              </a:rPr>
              <a:t>of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65" dirty="0">
                <a:latin typeface="Arial"/>
                <a:cs typeface="Arial"/>
              </a:rPr>
              <a:t>text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sz="3550" spc="25" dirty="0">
                <a:latin typeface="Arial"/>
                <a:cs typeface="Arial"/>
              </a:rPr>
              <a:t>and</a:t>
            </a:r>
            <a:r>
              <a:rPr sz="3550" spc="5" dirty="0">
                <a:latin typeface="Arial"/>
                <a:cs typeface="Arial"/>
              </a:rPr>
              <a:t> </a:t>
            </a:r>
            <a:r>
              <a:rPr lang="en-US" sz="3550" spc="5" dirty="0">
                <a:latin typeface="Arial"/>
                <a:cs typeface="Arial"/>
              </a:rPr>
              <a:t>a </a:t>
            </a:r>
            <a:r>
              <a:rPr sz="3550" spc="25" dirty="0">
                <a:latin typeface="Arial"/>
                <a:cs typeface="Arial"/>
              </a:rPr>
              <a:t>hypothesis?</a:t>
            </a:r>
            <a:endParaRPr sz="3550" dirty="0">
              <a:latin typeface="Arial"/>
              <a:cs typeface="Arial"/>
            </a:endParaRPr>
          </a:p>
          <a:p>
            <a:pPr marL="483870" indent="-471805">
              <a:lnSpc>
                <a:spcPct val="100000"/>
              </a:lnSpc>
              <a:spcBef>
                <a:spcPts val="4325"/>
              </a:spcBef>
              <a:buSzPct val="125352"/>
              <a:buChar char="•"/>
              <a:tabLst>
                <a:tab pos="483234" algn="l"/>
                <a:tab pos="484505" algn="l"/>
              </a:tabLst>
            </a:pPr>
            <a:r>
              <a:rPr sz="3550" spc="5" dirty="0">
                <a:latin typeface="Arial"/>
                <a:cs typeface="Arial"/>
              </a:rPr>
              <a:t>570K</a:t>
            </a:r>
            <a:r>
              <a:rPr sz="3550" spc="-40" dirty="0">
                <a:latin typeface="Arial"/>
                <a:cs typeface="Arial"/>
              </a:rPr>
              <a:t> </a:t>
            </a:r>
            <a:r>
              <a:rPr sz="3550" spc="15" dirty="0">
                <a:latin typeface="Arial"/>
                <a:cs typeface="Arial"/>
              </a:rPr>
              <a:t>pairs</a:t>
            </a:r>
            <a:endParaRPr sz="355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454" y="3849622"/>
            <a:ext cx="19299935" cy="549965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27258" y="9842971"/>
            <a:ext cx="1071308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spc="145" dirty="0">
                <a:latin typeface="Arial"/>
                <a:cs typeface="Arial"/>
              </a:rPr>
              <a:t>https://nlp.stanfo</a:t>
            </a:r>
            <a:r>
              <a:rPr sz="4100" spc="40" dirty="0">
                <a:latin typeface="Arial"/>
                <a:cs typeface="Arial"/>
              </a:rPr>
              <a:t>r</a:t>
            </a:r>
            <a:r>
              <a:rPr sz="4100" spc="120" dirty="0">
                <a:latin typeface="Arial"/>
                <a:cs typeface="Arial"/>
              </a:rPr>
              <a:t>d.edu/pubs/snli_pape</a:t>
            </a:r>
            <a:r>
              <a:rPr sz="4100" spc="-295" dirty="0">
                <a:latin typeface="Arial"/>
                <a:cs typeface="Arial"/>
              </a:rPr>
              <a:t>r</a:t>
            </a:r>
            <a:r>
              <a:rPr sz="4100" spc="160" dirty="0">
                <a:latin typeface="Arial"/>
                <a:cs typeface="Arial"/>
              </a:rPr>
              <a:t>.pdf</a:t>
            </a:r>
            <a:endParaRPr sz="4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337" y="147467"/>
            <a:ext cx="10135826" cy="1065976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30592" y="2959856"/>
            <a:ext cx="6781800" cy="102679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50" spc="40" dirty="0">
                <a:solidFill>
                  <a:srgbClr val="000000"/>
                </a:solidFill>
              </a:rPr>
              <a:t>Image</a:t>
            </a:r>
            <a:r>
              <a:rPr sz="6550" spc="-80" dirty="0">
                <a:solidFill>
                  <a:srgbClr val="000000"/>
                </a:solidFill>
              </a:rPr>
              <a:t> </a:t>
            </a:r>
            <a:r>
              <a:rPr sz="6550" spc="55" dirty="0">
                <a:solidFill>
                  <a:srgbClr val="000000"/>
                </a:solidFill>
              </a:rPr>
              <a:t>Generation</a:t>
            </a:r>
            <a:endParaRPr sz="6550"/>
          </a:p>
        </p:txBody>
      </p:sp>
      <p:sp>
        <p:nvSpPr>
          <p:cNvPr id="4" name="object 4"/>
          <p:cNvSpPr txBox="1"/>
          <p:nvPr/>
        </p:nvSpPr>
        <p:spPr>
          <a:xfrm>
            <a:off x="12523578" y="10191660"/>
            <a:ext cx="351599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i="1" spc="45" dirty="0">
                <a:latin typeface="Arial"/>
                <a:cs typeface="Arial"/>
              </a:rPr>
              <a:t>https://openai.com/blog/dall-e/</a:t>
            </a:r>
            <a:endParaRPr sz="195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32951" y="5426728"/>
            <a:ext cx="8785318" cy="1667153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69129" y="12092"/>
            <a:ext cx="1096645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60" dirty="0"/>
              <a:t>No</a:t>
            </a:r>
            <a:r>
              <a:rPr spc="-5" dirty="0"/>
              <a:t> </a:t>
            </a:r>
            <a:r>
              <a:rPr spc="190" dirty="0"/>
              <a:t>sign</a:t>
            </a:r>
            <a:r>
              <a:rPr spc="-5" dirty="0"/>
              <a:t> </a:t>
            </a:r>
            <a:r>
              <a:rPr spc="295" dirty="0"/>
              <a:t>of</a:t>
            </a:r>
            <a:r>
              <a:rPr dirty="0"/>
              <a:t> </a:t>
            </a:r>
            <a:r>
              <a:rPr spc="235" dirty="0"/>
              <a:t>slowing</a:t>
            </a:r>
            <a:r>
              <a:rPr spc="-5" dirty="0"/>
              <a:t> </a:t>
            </a:r>
            <a:r>
              <a:rPr spc="330" dirty="0"/>
              <a:t>down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9774" y="1969375"/>
            <a:ext cx="16024552" cy="885468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596368" y="10800751"/>
            <a:ext cx="445134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105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1722" y="1370935"/>
            <a:ext cx="17076111" cy="8635402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5261" y="12094"/>
            <a:ext cx="10053955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80" dirty="0"/>
              <a:t>Number</a:t>
            </a:r>
            <a:r>
              <a:rPr spc="-20" dirty="0"/>
              <a:t> </a:t>
            </a:r>
            <a:r>
              <a:rPr spc="295" dirty="0"/>
              <a:t>of</a:t>
            </a:r>
            <a:r>
              <a:rPr spc="-20" dirty="0"/>
              <a:t> </a:t>
            </a:r>
            <a:r>
              <a:rPr spc="170" dirty="0"/>
              <a:t>parameters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1" y="4117353"/>
            <a:ext cx="9020810" cy="308738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535940" marR="219075" indent="-523875">
              <a:lnSpc>
                <a:spcPts val="4700"/>
              </a:lnSpc>
              <a:spcBef>
                <a:spcPts val="29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70" dirty="0">
                <a:latin typeface="Arial"/>
                <a:cs typeface="Arial"/>
              </a:rPr>
              <a:t>The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way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things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75" dirty="0">
                <a:latin typeface="Arial"/>
                <a:cs typeface="Arial"/>
              </a:rPr>
              <a:t>are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trending,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20" dirty="0">
                <a:latin typeface="Arial"/>
                <a:cs typeface="Arial"/>
              </a:rPr>
              <a:t>only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75" dirty="0">
                <a:latin typeface="Arial"/>
                <a:cs typeface="Arial"/>
              </a:rPr>
              <a:t>big </a:t>
            </a:r>
            <a:r>
              <a:rPr sz="3950" spc="-1085" dirty="0">
                <a:latin typeface="Arial"/>
                <a:cs typeface="Arial"/>
              </a:rPr>
              <a:t> </a:t>
            </a:r>
            <a:r>
              <a:rPr sz="3950" spc="35" dirty="0">
                <a:latin typeface="Arial"/>
                <a:cs typeface="Arial"/>
              </a:rPr>
              <a:t>companies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can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50" dirty="0">
                <a:latin typeface="Arial"/>
                <a:cs typeface="Arial"/>
              </a:rPr>
              <a:t>a</a:t>
            </a:r>
            <a:r>
              <a:rPr lang="en-US" sz="3950" spc="50" dirty="0">
                <a:latin typeface="Arial"/>
                <a:cs typeface="Arial"/>
              </a:rPr>
              <a:t>ff</a:t>
            </a:r>
            <a:r>
              <a:rPr sz="3950" spc="50" dirty="0">
                <a:latin typeface="Arial"/>
                <a:cs typeface="Arial"/>
              </a:rPr>
              <a:t>ord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110" dirty="0">
                <a:latin typeface="Arial"/>
                <a:cs typeface="Arial"/>
              </a:rPr>
              <a:t>to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45" dirty="0">
                <a:latin typeface="Arial"/>
                <a:cs typeface="Arial"/>
              </a:rPr>
              <a:t>compete!</a:t>
            </a:r>
            <a:endParaRPr sz="3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4150" dirty="0">
              <a:latin typeface="Arial"/>
              <a:cs typeface="Arial"/>
            </a:endParaRPr>
          </a:p>
          <a:p>
            <a:pPr marL="535940" marR="5080" indent="-523875">
              <a:lnSpc>
                <a:spcPts val="4700"/>
              </a:lnSpc>
              <a:spcBef>
                <a:spcPts val="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75" dirty="0">
                <a:latin typeface="Arial"/>
                <a:cs typeface="Arial"/>
              </a:rPr>
              <a:t>But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15" dirty="0">
                <a:latin typeface="Arial"/>
                <a:cs typeface="Arial"/>
              </a:rPr>
              <a:t>there</a:t>
            </a:r>
            <a:r>
              <a:rPr sz="3950" dirty="0">
                <a:latin typeface="Arial"/>
                <a:cs typeface="Arial"/>
              </a:rPr>
              <a:t> is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10" dirty="0">
                <a:latin typeface="Arial"/>
                <a:cs typeface="Arial"/>
              </a:rPr>
              <a:t>another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40" dirty="0">
                <a:latin typeface="Arial"/>
                <a:cs typeface="Arial"/>
              </a:rPr>
              <a:t>direction</a:t>
            </a:r>
            <a:r>
              <a:rPr sz="3950" dirty="0">
                <a:latin typeface="Arial"/>
                <a:cs typeface="Arial"/>
              </a:rPr>
              <a:t> </a:t>
            </a:r>
            <a:r>
              <a:rPr sz="3950" spc="110" dirty="0">
                <a:latin typeface="Arial"/>
                <a:cs typeface="Arial"/>
              </a:rPr>
              <a:t>to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go</a:t>
            </a:r>
            <a:r>
              <a:rPr sz="3950" dirty="0">
                <a:latin typeface="Arial"/>
                <a:cs typeface="Arial"/>
              </a:rPr>
              <a:t> in: </a:t>
            </a:r>
            <a:r>
              <a:rPr sz="3950" spc="-1080" dirty="0">
                <a:latin typeface="Arial"/>
                <a:cs typeface="Arial"/>
              </a:rPr>
              <a:t> </a:t>
            </a:r>
            <a:r>
              <a:rPr sz="3950" spc="60" dirty="0">
                <a:latin typeface="Arial"/>
                <a:cs typeface="Arial"/>
              </a:rPr>
              <a:t>doing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more </a:t>
            </a:r>
            <a:r>
              <a:rPr sz="3950" spc="75" dirty="0">
                <a:latin typeface="Arial"/>
                <a:cs typeface="Arial"/>
              </a:rPr>
              <a:t>with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20" dirty="0">
                <a:latin typeface="Arial"/>
                <a:cs typeface="Arial"/>
              </a:rPr>
              <a:t>less</a:t>
            </a:r>
            <a:endParaRPr sz="395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95050" y="1798263"/>
            <a:ext cx="8272041" cy="729535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3748660" y="10596669"/>
            <a:ext cx="60458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40" dirty="0">
                <a:latin typeface="Arial"/>
                <a:cs typeface="Arial"/>
              </a:rPr>
              <a:t>https://gluebenchmark.com/leaderboard</a:t>
            </a:r>
            <a:endParaRPr sz="2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11650" y="0"/>
            <a:ext cx="13076049" cy="505007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8315" y="12092"/>
            <a:ext cx="4987925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40" dirty="0"/>
              <a:t>DistillBE</a:t>
            </a:r>
            <a:r>
              <a:rPr spc="-254" dirty="0"/>
              <a:t>R</a:t>
            </a:r>
            <a:r>
              <a:rPr spc="-114" dirty="0"/>
              <a:t>T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10952" y="2842360"/>
            <a:ext cx="19782790" cy="6894195"/>
            <a:chOff x="110952" y="2842360"/>
            <a:chExt cx="19782790" cy="68941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952" y="4919764"/>
              <a:ext cx="11543219" cy="29379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82682" y="5704856"/>
              <a:ext cx="5832283" cy="403129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8612071" y="2873773"/>
              <a:ext cx="1250315" cy="1416685"/>
            </a:xfrm>
            <a:custGeom>
              <a:avLst/>
              <a:gdLst/>
              <a:ahLst/>
              <a:cxnLst/>
              <a:rect l="l" t="t" r="r" b="b"/>
              <a:pathLst>
                <a:path w="1250315" h="1416685">
                  <a:moveTo>
                    <a:pt x="286568" y="0"/>
                  </a:moveTo>
                  <a:lnTo>
                    <a:pt x="963185" y="0"/>
                  </a:lnTo>
                  <a:lnTo>
                    <a:pt x="1020210" y="219"/>
                  </a:lnTo>
                  <a:lnTo>
                    <a:pt x="1066199" y="1755"/>
                  </a:lnTo>
                  <a:lnTo>
                    <a:pt x="1131371" y="14043"/>
                  </a:lnTo>
                  <a:lnTo>
                    <a:pt x="1165649" y="30972"/>
                  </a:lnTo>
                  <a:lnTo>
                    <a:pt x="1218780" y="84103"/>
                  </a:lnTo>
                  <a:lnTo>
                    <a:pt x="1235710" y="118381"/>
                  </a:lnTo>
                  <a:lnTo>
                    <a:pt x="1247998" y="183553"/>
                  </a:lnTo>
                  <a:lnTo>
                    <a:pt x="1249534" y="229542"/>
                  </a:lnTo>
                  <a:lnTo>
                    <a:pt x="1249753" y="286568"/>
                  </a:lnTo>
                  <a:lnTo>
                    <a:pt x="1249753" y="1130040"/>
                  </a:lnTo>
                  <a:lnTo>
                    <a:pt x="1249534" y="1187066"/>
                  </a:lnTo>
                  <a:lnTo>
                    <a:pt x="1247998" y="1233055"/>
                  </a:lnTo>
                  <a:lnTo>
                    <a:pt x="1235710" y="1298227"/>
                  </a:lnTo>
                  <a:lnTo>
                    <a:pt x="1218780" y="1332505"/>
                  </a:lnTo>
                  <a:lnTo>
                    <a:pt x="1165649" y="1385636"/>
                  </a:lnTo>
                  <a:lnTo>
                    <a:pt x="1131371" y="1402565"/>
                  </a:lnTo>
                  <a:lnTo>
                    <a:pt x="1066199" y="1414853"/>
                  </a:lnTo>
                  <a:lnTo>
                    <a:pt x="1020210" y="1416389"/>
                  </a:lnTo>
                  <a:lnTo>
                    <a:pt x="963185" y="1416609"/>
                  </a:lnTo>
                  <a:lnTo>
                    <a:pt x="286568" y="1416609"/>
                  </a:lnTo>
                  <a:lnTo>
                    <a:pt x="229542" y="1416389"/>
                  </a:lnTo>
                  <a:lnTo>
                    <a:pt x="183553" y="1414853"/>
                  </a:lnTo>
                  <a:lnTo>
                    <a:pt x="118381" y="1402565"/>
                  </a:lnTo>
                  <a:lnTo>
                    <a:pt x="84103" y="1385636"/>
                  </a:lnTo>
                  <a:lnTo>
                    <a:pt x="30972" y="1332505"/>
                  </a:lnTo>
                  <a:lnTo>
                    <a:pt x="14043" y="1298227"/>
                  </a:lnTo>
                  <a:lnTo>
                    <a:pt x="1755" y="1233055"/>
                  </a:lnTo>
                  <a:lnTo>
                    <a:pt x="219" y="1187066"/>
                  </a:lnTo>
                  <a:lnTo>
                    <a:pt x="0" y="1130040"/>
                  </a:lnTo>
                  <a:lnTo>
                    <a:pt x="0" y="286568"/>
                  </a:lnTo>
                  <a:lnTo>
                    <a:pt x="219" y="229542"/>
                  </a:lnTo>
                  <a:lnTo>
                    <a:pt x="1755" y="183553"/>
                  </a:lnTo>
                  <a:lnTo>
                    <a:pt x="14043" y="118381"/>
                  </a:lnTo>
                  <a:lnTo>
                    <a:pt x="30972" y="84103"/>
                  </a:lnTo>
                  <a:lnTo>
                    <a:pt x="84103" y="30972"/>
                  </a:lnTo>
                  <a:lnTo>
                    <a:pt x="118381" y="14043"/>
                  </a:lnTo>
                  <a:lnTo>
                    <a:pt x="183553" y="1755"/>
                  </a:lnTo>
                  <a:lnTo>
                    <a:pt x="229542" y="219"/>
                  </a:lnTo>
                  <a:lnTo>
                    <a:pt x="286568" y="0"/>
                  </a:lnTo>
                  <a:close/>
                </a:path>
              </a:pathLst>
            </a:custGeom>
            <a:ln w="62825">
              <a:solidFill>
                <a:srgbClr val="EE2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8212" y="8767681"/>
            <a:ext cx="11838940" cy="129286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804545">
              <a:lnSpc>
                <a:spcPct val="102200"/>
              </a:lnSpc>
              <a:spcBef>
                <a:spcPts val="15"/>
              </a:spcBef>
              <a:tabLst>
                <a:tab pos="6645909" algn="l"/>
              </a:tabLst>
            </a:pPr>
            <a:r>
              <a:rPr sz="4100" spc="120" dirty="0">
                <a:latin typeface="Arial"/>
                <a:cs typeface="Arial"/>
              </a:rPr>
              <a:t>Knowledge</a:t>
            </a:r>
            <a:r>
              <a:rPr sz="4100" spc="15" dirty="0">
                <a:latin typeface="Arial"/>
                <a:cs typeface="Arial"/>
              </a:rPr>
              <a:t> </a:t>
            </a:r>
            <a:r>
              <a:rPr sz="4100" spc="95" dirty="0">
                <a:latin typeface="Arial"/>
                <a:cs typeface="Arial"/>
              </a:rPr>
              <a:t>Distillation:	</a:t>
            </a:r>
            <a:r>
              <a:rPr sz="4100" spc="10" dirty="0">
                <a:latin typeface="Arial"/>
                <a:cs typeface="Arial"/>
              </a:rPr>
              <a:t>a </a:t>
            </a:r>
            <a:r>
              <a:rPr sz="4100" spc="75" dirty="0">
                <a:latin typeface="Arial"/>
                <a:cs typeface="Arial"/>
              </a:rPr>
              <a:t>smaller </a:t>
            </a:r>
            <a:r>
              <a:rPr sz="4100" spc="130" dirty="0">
                <a:latin typeface="Arial"/>
                <a:cs typeface="Arial"/>
              </a:rPr>
              <a:t>model </a:t>
            </a:r>
            <a:r>
              <a:rPr sz="4100" spc="85" dirty="0">
                <a:latin typeface="Arial"/>
                <a:cs typeface="Arial"/>
              </a:rPr>
              <a:t>is </a:t>
            </a:r>
            <a:r>
              <a:rPr sz="4100" spc="90" dirty="0">
                <a:latin typeface="Arial"/>
                <a:cs typeface="Arial"/>
              </a:rPr>
              <a:t> </a:t>
            </a:r>
            <a:r>
              <a:rPr sz="4100" spc="105" dirty="0">
                <a:latin typeface="Arial"/>
                <a:cs typeface="Arial"/>
              </a:rPr>
              <a:t>trained</a:t>
            </a:r>
            <a:r>
              <a:rPr sz="4100" spc="5" dirty="0">
                <a:latin typeface="Arial"/>
                <a:cs typeface="Arial"/>
              </a:rPr>
              <a:t> </a:t>
            </a:r>
            <a:r>
              <a:rPr sz="4100" spc="195" dirty="0">
                <a:latin typeface="Arial"/>
                <a:cs typeface="Arial"/>
              </a:rPr>
              <a:t>to</a:t>
            </a:r>
            <a:r>
              <a:rPr sz="4100" spc="5" dirty="0">
                <a:latin typeface="Arial"/>
                <a:cs typeface="Arial"/>
              </a:rPr>
              <a:t> </a:t>
            </a:r>
            <a:r>
              <a:rPr sz="4100" spc="110" dirty="0">
                <a:latin typeface="Arial"/>
                <a:cs typeface="Arial"/>
              </a:rPr>
              <a:t>reproduce</a:t>
            </a:r>
            <a:r>
              <a:rPr sz="4100" spc="10" dirty="0">
                <a:latin typeface="Arial"/>
                <a:cs typeface="Arial"/>
              </a:rPr>
              <a:t> </a:t>
            </a:r>
            <a:r>
              <a:rPr sz="4100" spc="110" dirty="0">
                <a:latin typeface="Arial"/>
                <a:cs typeface="Arial"/>
              </a:rPr>
              <a:t>the</a:t>
            </a:r>
            <a:r>
              <a:rPr sz="4100" spc="5" dirty="0">
                <a:latin typeface="Arial"/>
                <a:cs typeface="Arial"/>
              </a:rPr>
              <a:t> </a:t>
            </a:r>
            <a:r>
              <a:rPr sz="4100" spc="170" dirty="0">
                <a:latin typeface="Arial"/>
                <a:cs typeface="Arial"/>
              </a:rPr>
              <a:t>output</a:t>
            </a:r>
            <a:r>
              <a:rPr sz="4100" spc="10" dirty="0">
                <a:latin typeface="Arial"/>
                <a:cs typeface="Arial"/>
              </a:rPr>
              <a:t> </a:t>
            </a:r>
            <a:r>
              <a:rPr sz="4100" spc="160" dirty="0">
                <a:latin typeface="Arial"/>
                <a:cs typeface="Arial"/>
              </a:rPr>
              <a:t>of</a:t>
            </a:r>
            <a:r>
              <a:rPr sz="4100" spc="5" dirty="0">
                <a:latin typeface="Arial"/>
                <a:cs typeface="Arial"/>
              </a:rPr>
              <a:t> </a:t>
            </a:r>
            <a:r>
              <a:rPr sz="4100" spc="10" dirty="0">
                <a:latin typeface="Arial"/>
                <a:cs typeface="Arial"/>
              </a:rPr>
              <a:t>a </a:t>
            </a:r>
            <a:r>
              <a:rPr sz="4100" spc="70" dirty="0">
                <a:latin typeface="Arial"/>
                <a:cs typeface="Arial"/>
              </a:rPr>
              <a:t>larger</a:t>
            </a:r>
            <a:r>
              <a:rPr sz="4100" spc="5" dirty="0">
                <a:latin typeface="Arial"/>
                <a:cs typeface="Arial"/>
              </a:rPr>
              <a:t> </a:t>
            </a:r>
            <a:r>
              <a:rPr sz="4100" spc="130" dirty="0">
                <a:latin typeface="Arial"/>
                <a:cs typeface="Arial"/>
              </a:rPr>
              <a:t>model</a:t>
            </a:r>
            <a:endParaRPr sz="4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576265" y="10800878"/>
            <a:ext cx="508634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84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5682" y="12092"/>
            <a:ext cx="11572875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35" dirty="0"/>
              <a:t>Papers</a:t>
            </a:r>
            <a:r>
              <a:rPr spc="-30" dirty="0"/>
              <a:t> </a:t>
            </a:r>
            <a:r>
              <a:rPr spc="200" dirty="0"/>
              <a:t>and</a:t>
            </a:r>
            <a:r>
              <a:rPr spc="-30" dirty="0"/>
              <a:t> </a:t>
            </a:r>
            <a:r>
              <a:rPr spc="180" dirty="0"/>
              <a:t>Leaderboards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568" y="1096194"/>
            <a:ext cx="12080637" cy="94810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395749" y="5316196"/>
            <a:ext cx="512699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u="sng" spc="1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paperswithcode.com</a:t>
            </a:r>
            <a:endParaRPr sz="4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576265" y="10800878"/>
            <a:ext cx="508634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85</a:t>
            </a:fld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77142"/>
            <a:ext cx="20104100" cy="9732010"/>
            <a:chOff x="0" y="1577142"/>
            <a:chExt cx="20104100" cy="97320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166" y="1577142"/>
              <a:ext cx="7622990" cy="89872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8762" y="1719849"/>
              <a:ext cx="11110200" cy="341228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28154" y="12092"/>
            <a:ext cx="7447915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200" dirty="0"/>
              <a:t>Implementations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9576265" y="10800878"/>
            <a:ext cx="508634" cy="3187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86</a:t>
            </a:fld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97050" y="7545516"/>
            <a:ext cx="67398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45" dirty="0">
                <a:latin typeface="Arial"/>
                <a:cs typeface="Arial"/>
              </a:rPr>
              <a:t>https://github.com/huggingface/transformers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135" dirty="0"/>
              <a:t>Outline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21810" y="2658516"/>
            <a:ext cx="12135439" cy="55149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5940" indent="-523875">
              <a:lnSpc>
                <a:spcPct val="100000"/>
              </a:lnSpc>
              <a:spcBef>
                <a:spcPts val="488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10" dirty="0">
                <a:latin typeface="Arial"/>
                <a:cs typeface="Arial"/>
              </a:rPr>
              <a:t>"NLP's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65" dirty="0">
                <a:latin typeface="Arial"/>
                <a:cs typeface="Arial"/>
              </a:rPr>
              <a:t>ImageNet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Moment":</a:t>
            </a:r>
            <a:r>
              <a:rPr sz="3950" spc="-15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ELMO</a:t>
            </a:r>
            <a:r>
              <a:rPr lang="en-US" sz="3950" spc="70" dirty="0">
                <a:latin typeface="Arial"/>
                <a:cs typeface="Arial"/>
              </a:rPr>
              <a:t> </a:t>
            </a:r>
            <a:r>
              <a:rPr sz="3950" spc="70" dirty="0">
                <a:latin typeface="Arial"/>
                <a:cs typeface="Arial"/>
              </a:rPr>
              <a:t>/</a:t>
            </a:r>
            <a:r>
              <a:rPr lang="en-US" sz="3950" spc="70" dirty="0">
                <a:latin typeface="Arial"/>
                <a:cs typeface="Arial"/>
              </a:rPr>
              <a:t> </a:t>
            </a:r>
            <a:r>
              <a:rPr sz="3950" spc="70" dirty="0" err="1">
                <a:latin typeface="Arial"/>
                <a:cs typeface="Arial"/>
              </a:rPr>
              <a:t>ULMFit</a:t>
            </a:r>
            <a:endParaRPr sz="3950" dirty="0">
              <a:latin typeface="Arial"/>
              <a:cs typeface="Arial"/>
            </a:endParaRPr>
          </a:p>
          <a:p>
            <a:pPr marL="535940" indent="-523875">
              <a:lnSpc>
                <a:spcPct val="100000"/>
              </a:lnSpc>
              <a:spcBef>
                <a:spcPts val="4845"/>
              </a:spcBef>
              <a:buSzPct val="125316"/>
              <a:buChar char="•"/>
              <a:tabLst>
                <a:tab pos="535940" algn="l"/>
                <a:tab pos="536575" algn="l"/>
              </a:tabLst>
            </a:pPr>
            <a:r>
              <a:rPr sz="3950" spc="-35" dirty="0">
                <a:latin typeface="Arial"/>
                <a:cs typeface="Arial"/>
              </a:rPr>
              <a:t>Transformers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40" dirty="0">
                <a:latin typeface="Arial"/>
                <a:cs typeface="Arial"/>
              </a:rPr>
              <a:t>Attention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dirty="0">
                <a:latin typeface="Arial"/>
                <a:cs typeface="Arial"/>
              </a:rPr>
              <a:t>in</a:t>
            </a:r>
            <a:r>
              <a:rPr sz="3950" spc="-20" dirty="0">
                <a:latin typeface="Arial"/>
                <a:cs typeface="Arial"/>
              </a:rPr>
              <a:t> </a:t>
            </a:r>
            <a:r>
              <a:rPr sz="3950" spc="25" dirty="0">
                <a:latin typeface="Arial"/>
                <a:cs typeface="Arial"/>
              </a:rPr>
              <a:t>detail</a:t>
            </a:r>
            <a:endParaRPr sz="395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sz="3950" spc="-190" dirty="0">
                <a:latin typeface="Arial"/>
                <a:cs typeface="Arial"/>
              </a:rPr>
              <a:t>BERT,</a:t>
            </a:r>
            <a:r>
              <a:rPr sz="3950" spc="-10" dirty="0">
                <a:latin typeface="Arial"/>
                <a:cs typeface="Arial"/>
              </a:rPr>
              <a:t> </a:t>
            </a:r>
            <a:r>
              <a:rPr sz="3950" spc="-95" dirty="0">
                <a:latin typeface="Arial"/>
                <a:cs typeface="Arial"/>
              </a:rPr>
              <a:t>GPT-2,</a:t>
            </a:r>
            <a:r>
              <a:rPr lang="en-US" sz="3950" spc="-95" dirty="0">
                <a:latin typeface="Arial"/>
                <a:cs typeface="Arial"/>
              </a:rPr>
              <a:t> GPT-3,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75" dirty="0">
                <a:latin typeface="Arial"/>
                <a:cs typeface="Arial"/>
              </a:rPr>
              <a:t>DistillBERT,</a:t>
            </a:r>
            <a:r>
              <a:rPr sz="3950" spc="-5" dirty="0">
                <a:latin typeface="Arial"/>
                <a:cs typeface="Arial"/>
              </a:rPr>
              <a:t> </a:t>
            </a:r>
            <a:r>
              <a:rPr sz="3950" spc="-70" dirty="0">
                <a:latin typeface="Arial"/>
                <a:cs typeface="Arial"/>
              </a:rPr>
              <a:t>T5</a:t>
            </a:r>
            <a:endParaRPr lang="en-US" sz="3950" spc="-70" dirty="0">
              <a:latin typeface="Arial"/>
              <a:cs typeface="Arial"/>
            </a:endParaRPr>
          </a:p>
          <a:p>
            <a:pPr marL="1106805" lvl="1" indent="-571500">
              <a:lnSpc>
                <a:spcPct val="100000"/>
              </a:lnSpc>
              <a:spcBef>
                <a:spcPts val="4825"/>
              </a:spcBef>
              <a:buSzPct val="125316"/>
              <a:buFont typeface="Wingdings" pitchFamily="2" charset="2"/>
              <a:buChar char="Ø"/>
              <a:tabLst>
                <a:tab pos="1059180" algn="l"/>
                <a:tab pos="1059815" algn="l"/>
              </a:tabLst>
            </a:pPr>
            <a:r>
              <a:rPr lang="en-GB" sz="3950" b="1" spc="-70" dirty="0" err="1">
                <a:latin typeface="Arial"/>
                <a:cs typeface="Arial"/>
              </a:rPr>
              <a:t>ViT</a:t>
            </a:r>
            <a:r>
              <a:rPr lang="en-GB" sz="3950" b="1" spc="-70" dirty="0">
                <a:latin typeface="Arial"/>
                <a:cs typeface="Arial"/>
              </a:rPr>
              <a:t>, DINO, </a:t>
            </a:r>
            <a:r>
              <a:rPr lang="en-GB" sz="3950" b="1" spc="-70" dirty="0" err="1">
                <a:latin typeface="Arial"/>
                <a:cs typeface="Arial"/>
              </a:rPr>
              <a:t>CvT</a:t>
            </a:r>
            <a:r>
              <a:rPr lang="en-GB" sz="3950" b="1" spc="-70" dirty="0">
                <a:latin typeface="Arial"/>
                <a:cs typeface="Arial"/>
              </a:rPr>
              <a:t>, </a:t>
            </a:r>
            <a:r>
              <a:rPr lang="en-GB" sz="3950" b="1" spc="-70" dirty="0" err="1">
                <a:latin typeface="Arial"/>
                <a:cs typeface="Arial"/>
              </a:rPr>
              <a:t>CyTran</a:t>
            </a:r>
            <a:endParaRPr lang="en-GB" sz="395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2208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C8647-BD80-4E62-AA62-4EFF933E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</a:rPr>
              <a:t>An image is worth 16x16 words: Transformers for image recognition at scale (ICLR 2021)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0AD89-4CD3-4E3A-92E3-04221E9CF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7" y="3812996"/>
            <a:ext cx="17339786" cy="5423079"/>
          </a:xfrm>
        </p:spPr>
        <p:txBody>
          <a:bodyPr vert="horz" lIns="150781" tIns="75390" rIns="150781" bIns="75390" rtlCol="0" anchor="t"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The </a:t>
            </a:r>
            <a:r>
              <a:rPr lang="en-US" b="1" dirty="0"/>
              <a:t>Vision Transformer (</a:t>
            </a:r>
            <a:r>
              <a:rPr lang="en-US" b="1" dirty="0" err="1"/>
              <a:t>ViT</a:t>
            </a:r>
            <a:r>
              <a:rPr lang="en-US" b="1" dirty="0"/>
              <a:t>)</a:t>
            </a:r>
            <a:r>
              <a:rPr lang="en-US" dirty="0"/>
              <a:t> is an Artificial Neural Network (ANN) architecture for Computer Vision for category-level recognition.</a:t>
            </a:r>
          </a:p>
          <a:p>
            <a:pPr>
              <a:buClr>
                <a:schemeClr val="tx1"/>
              </a:buClr>
            </a:pPr>
            <a:r>
              <a:rPr lang="en-US" dirty="0"/>
              <a:t>It can be seen as an extension of Convolutional Neural Networks (CNNs) with an arbitrarily large </a:t>
            </a:r>
            <a:r>
              <a:rPr lang="en-US" b="1" dirty="0"/>
              <a:t>receptive field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894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9CD6-0B88-44F1-A48B-1E7A708C8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ngsana New"/>
              </a:rPr>
              <a:t>Receptive Field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C06BC9B-DE96-439B-B751-4A08D0F8523C}"/>
                  </a:ext>
                </a:extLst>
              </p:cNvPr>
              <p:cNvSpPr/>
              <p:nvPr/>
            </p:nvSpPr>
            <p:spPr>
              <a:xfrm>
                <a:off x="3088665" y="3644265"/>
                <a:ext cx="14157607" cy="211852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617" dirty="0"/>
                  <a:t>Region of layer </a:t>
                </a:r>
                <a14:m>
                  <m:oMath xmlns:m="http://schemas.openxmlformats.org/officeDocument/2006/math">
                    <m:r>
                      <a:rPr lang="en-US" sz="4617" i="1" dirty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4617" i="1" dirty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4617" dirty="0"/>
                  <a:t> that neuron </a:t>
                </a:r>
                <a14:m>
                  <m:oMath xmlns:m="http://schemas.openxmlformats.org/officeDocument/2006/math">
                    <m:r>
                      <a:rPr lang="en-US" sz="4617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4617" dirty="0"/>
                  <a:t> has access to in order to produce its activation</a:t>
                </a:r>
                <a:endParaRPr lang="en-US" sz="4617" i="1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C06BC9B-DE96-439B-B751-4A08D0F852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665" y="3644265"/>
                <a:ext cx="14157607" cy="2118526"/>
              </a:xfrm>
              <a:prstGeom prst="rect">
                <a:avLst/>
              </a:prstGeom>
              <a:blipFill>
                <a:blip r:embed="rId2"/>
                <a:stretch>
                  <a:fillRect l="-1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D307F09E-A288-4DB0-B62A-E6AD6021285C}"/>
                  </a:ext>
                </a:extLst>
              </p:cNvPr>
              <p:cNvSpPr/>
              <p:nvPr/>
            </p:nvSpPr>
            <p:spPr>
              <a:xfrm>
                <a:off x="2170029" y="3295436"/>
                <a:ext cx="12203096" cy="68009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958" dirty="0"/>
                  <a:t>Receptive field of neuron </a:t>
                </a:r>
                <a14:m>
                  <m:oMath xmlns:m="http://schemas.openxmlformats.org/officeDocument/2006/math">
                    <m:r>
                      <a:rPr lang="en-US" sz="3958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3958" dirty="0"/>
                  <a:t> of layer </a:t>
                </a:r>
                <a14:m>
                  <m:oMath xmlns:m="http://schemas.openxmlformats.org/officeDocument/2006/math">
                    <m:r>
                      <a:rPr lang="en-US" sz="3958" i="1" dirty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3958" dirty="0"/>
                  <a:t> w.r.t layer </a:t>
                </a:r>
                <a14:m>
                  <m:oMath xmlns:m="http://schemas.openxmlformats.org/officeDocument/2006/math">
                    <m:r>
                      <a:rPr lang="en-US" sz="3958" i="1" dirty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3958" i="1" dirty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3958" dirty="0"/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D307F09E-A288-4DB0-B62A-E6AD60212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029" y="3295436"/>
                <a:ext cx="12203096" cy="680090"/>
              </a:xfrm>
              <a:prstGeom prst="roundRect">
                <a:avLst/>
              </a:prstGeom>
              <a:blipFill>
                <a:blip r:embed="rId3"/>
                <a:stretch>
                  <a:fillRect t="-16364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96F9B87-D7A2-4160-A9EA-5AEAD3E590DB}"/>
              </a:ext>
            </a:extLst>
          </p:cNvPr>
          <p:cNvSpPr txBox="1"/>
          <p:nvPr/>
        </p:nvSpPr>
        <p:spPr>
          <a:xfrm>
            <a:off x="1989955" y="5876755"/>
            <a:ext cx="16357957" cy="1666434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/>
          <a:p>
            <a:pPr marL="376961">
              <a:lnSpc>
                <a:spcPct val="110000"/>
              </a:lnSpc>
              <a:spcBef>
                <a:spcPts val="1649"/>
              </a:spcBef>
              <a:buSzPct val="80000"/>
            </a:pPr>
            <a:r>
              <a:rPr lang="en-US" sz="4617" dirty="0">
                <a:solidFill>
                  <a:srgbClr val="242941"/>
                </a:solidFill>
              </a:rPr>
              <a:t>The receptive field of a CNN is strictly dependent upon the </a:t>
            </a:r>
            <a:r>
              <a:rPr lang="en-US" sz="4617" b="1" dirty="0">
                <a:solidFill>
                  <a:srgbClr val="242941"/>
                </a:solidFill>
              </a:rPr>
              <a:t>kernel size</a:t>
            </a:r>
            <a:r>
              <a:rPr lang="en-US" sz="4617" dirty="0">
                <a:solidFill>
                  <a:srgbClr val="242941"/>
                </a:solidFill>
              </a:rPr>
              <a:t> of the given convolutional layer.</a:t>
            </a:r>
            <a:endParaRPr lang="en-US" sz="2968" dirty="0"/>
          </a:p>
        </p:txBody>
      </p:sp>
      <p:pic>
        <p:nvPicPr>
          <p:cNvPr id="10" name="Picture 10" descr="Chart&#10;&#10;Description automatically generated">
            <a:extLst>
              <a:ext uri="{FF2B5EF4-FFF2-40B4-BE49-F238E27FC236}">
                <a16:creationId xmlns:a16="http://schemas.microsoft.com/office/drawing/2014/main" id="{16F1F999-C452-4307-9D8E-842B81323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456" y="7538643"/>
            <a:ext cx="3784300" cy="2886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756C32-59CE-4226-8046-185E9199FBC9}"/>
              </a:ext>
            </a:extLst>
          </p:cNvPr>
          <p:cNvSpPr txBox="1"/>
          <p:nvPr/>
        </p:nvSpPr>
        <p:spPr>
          <a:xfrm>
            <a:off x="298450" y="10707231"/>
            <a:ext cx="20046744" cy="4060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49" dirty="0"/>
              <a:t>Image source: </a:t>
            </a:r>
            <a:r>
              <a:rPr lang="en-US" sz="1649" dirty="0">
                <a:ea typeface="+mn-lt"/>
                <a:cs typeface="+mn-lt"/>
              </a:rPr>
              <a:t>Lin, </a:t>
            </a:r>
            <a:r>
              <a:rPr lang="en-US" sz="1649" dirty="0" err="1">
                <a:ea typeface="+mn-lt"/>
                <a:cs typeface="+mn-lt"/>
              </a:rPr>
              <a:t>Haoning</a:t>
            </a:r>
            <a:r>
              <a:rPr lang="en-US" sz="1649" dirty="0">
                <a:ea typeface="+mn-lt"/>
                <a:cs typeface="+mn-lt"/>
              </a:rPr>
              <a:t> &amp; Shi, </a:t>
            </a:r>
            <a:r>
              <a:rPr lang="en-US" sz="1649" dirty="0" err="1">
                <a:ea typeface="+mn-lt"/>
                <a:cs typeface="+mn-lt"/>
              </a:rPr>
              <a:t>Zhenwei</a:t>
            </a:r>
            <a:r>
              <a:rPr lang="en-US" sz="1649" dirty="0">
                <a:ea typeface="+mn-lt"/>
                <a:cs typeface="+mn-lt"/>
              </a:rPr>
              <a:t> &amp; Zou, </a:t>
            </a:r>
            <a:r>
              <a:rPr lang="en-US" sz="1649" dirty="0" err="1">
                <a:ea typeface="+mn-lt"/>
                <a:cs typeface="+mn-lt"/>
              </a:rPr>
              <a:t>Zhengxia</a:t>
            </a:r>
            <a:r>
              <a:rPr lang="en-US" sz="1649" dirty="0">
                <a:ea typeface="+mn-lt"/>
                <a:cs typeface="+mn-lt"/>
              </a:rPr>
              <a:t>. (2017). Maritime Semantic Labeling of Optical Remote Sensing Images with Multi-Scale Fully Convolutional Network. Remote Sensing. 9. 480. 10.3390/rs9050480. </a:t>
            </a:r>
          </a:p>
        </p:txBody>
      </p:sp>
    </p:spTree>
    <p:extLst>
      <p:ext uri="{BB962C8B-B14F-4D97-AF65-F5344CB8AC3E}">
        <p14:creationId xmlns:p14="http://schemas.microsoft.com/office/powerpoint/2010/main" val="41341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46090" y="12094"/>
            <a:ext cx="2612390" cy="118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0" dirty="0"/>
              <a:t>GLUE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68339"/>
            <a:ext cx="20104099" cy="77574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54322" y="9990852"/>
            <a:ext cx="679577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i="1" spc="60" dirty="0">
                <a:latin typeface="Arial"/>
                <a:cs typeface="Arial"/>
              </a:rPr>
              <a:t>https://mccormickml.com/2019/11/05/GLUE/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E21D-0118-4C3A-8321-8184546C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ngsana New"/>
              </a:rPr>
              <a:t>Attention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FAB77-FB13-41BD-B565-B9EDF7BD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187" y="3225154"/>
            <a:ext cx="11670186" cy="3267896"/>
          </a:xfrm>
        </p:spPr>
        <p:txBody>
          <a:bodyPr vert="horz" lIns="150781" tIns="75390" rIns="150781" bIns="75390" rtlCol="0" anchor="t">
            <a:normAutofit/>
          </a:bodyPr>
          <a:lstStyle/>
          <a:p>
            <a:r>
              <a:rPr lang="en-US" dirty="0"/>
              <a:t>Attention is a mechanism for creating arbitrarily long-range weighted dependencies between word tokens in language models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DD3566B-54AA-4F22-A66A-0A07CB1F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5057" y="2832516"/>
            <a:ext cx="4507716" cy="398940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22BF80-3984-46A2-B108-3128EE57CB39}"/>
              </a:ext>
            </a:extLst>
          </p:cNvPr>
          <p:cNvSpPr txBox="1">
            <a:spLocks/>
          </p:cNvSpPr>
          <p:nvPr/>
        </p:nvSpPr>
        <p:spPr>
          <a:xfrm>
            <a:off x="1265701" y="7537119"/>
            <a:ext cx="17079290" cy="2654966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617" dirty="0">
                <a:solidFill>
                  <a:schemeClr val="tx1"/>
                </a:solidFill>
              </a:rPr>
              <a:t>If we can find a way to translate this tool to images, we can effectively find a way to replace/expand convolutions</a:t>
            </a:r>
          </a:p>
        </p:txBody>
      </p:sp>
    </p:spTree>
    <p:extLst>
      <p:ext uri="{BB962C8B-B14F-4D97-AF65-F5344CB8AC3E}">
        <p14:creationId xmlns:p14="http://schemas.microsoft.com/office/powerpoint/2010/main" val="24419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0D29-CA37-4F4A-9B48-B69D153CE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ngsana New"/>
              </a:rPr>
              <a:t>Self-attention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2E5E25-CB38-4D1F-8754-5BB66B91C3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82157" y="3592912"/>
                <a:ext cx="17339786" cy="6828635"/>
              </a:xfrm>
            </p:spPr>
            <p:txBody>
              <a:bodyPr vert="horz" lIns="150781" tIns="75390" rIns="150781" bIns="75390" rtlCol="0" anchor="t">
                <a:normAutofit/>
              </a:bodyPr>
              <a:lstStyle/>
              <a:p>
                <a:pPr marL="1062761" indent="-685800">
                  <a:buClr>
                    <a:schemeClr val="tx1"/>
                  </a:buClr>
                </a:pPr>
                <a:r>
                  <a:rPr lang="en-US" dirty="0">
                    <a:solidFill>
                      <a:schemeClr val="tx1"/>
                    </a:solidFill>
                  </a:rPr>
                  <a:t>The self-attention mechanism = a tool to relate a pixel in an image to all the pixels inside the same image</a:t>
                </a:r>
              </a:p>
              <a:p>
                <a:pPr marL="1062761" indent="-685800">
                  <a:buClr>
                    <a:schemeClr val="tx1"/>
                  </a:buClr>
                </a:pPr>
                <a:r>
                  <a:rPr lang="en-US" dirty="0">
                    <a:solidFill>
                      <a:schemeClr val="tx1"/>
                    </a:solidFill>
                  </a:rPr>
                  <a:t>For each pixel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we create:</a:t>
                </a:r>
              </a:p>
              <a:p>
                <a:pPr marL="1130884" indent="-753923">
                  <a:buClr>
                    <a:schemeClr val="tx1"/>
                  </a:buClr>
                  <a:buSzPct val="80000"/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</a:rPr>
                  <a:t>A row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,∙</m:t>
                        </m:r>
                      </m:sub>
                    </m:sSub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called </a:t>
                </a:r>
                <a:r>
                  <a:rPr lang="en-US" b="1" dirty="0">
                    <a:solidFill>
                      <a:schemeClr val="tx1"/>
                    </a:solidFill>
                  </a:rPr>
                  <a:t>query</a:t>
                </a:r>
              </a:p>
              <a:p>
                <a:pPr marL="1130884" indent="-753923">
                  <a:buClr>
                    <a:schemeClr val="tx1"/>
                  </a:buClr>
                  <a:buSzPct val="80000"/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</a:rPr>
                  <a:t>A row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called </a:t>
                </a:r>
                <a:r>
                  <a:rPr lang="en-US" b="1" dirty="0">
                    <a:solidFill>
                      <a:schemeClr val="tx1"/>
                    </a:solidFill>
                  </a:rPr>
                  <a:t>key</a:t>
                </a:r>
              </a:p>
              <a:p>
                <a:pPr marL="1130884" indent="-753923">
                  <a:buClr>
                    <a:schemeClr val="tx1"/>
                  </a:buClr>
                  <a:buSzPct val="80000"/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</a:rPr>
                  <a:t>A row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called </a:t>
                </a:r>
                <a:r>
                  <a:rPr lang="en-US" b="1" dirty="0">
                    <a:solidFill>
                      <a:schemeClr val="tx1"/>
                    </a:solidFill>
                  </a:rPr>
                  <a:t>value</a:t>
                </a:r>
              </a:p>
              <a:p>
                <a:pPr indent="0">
                  <a:buClr>
                    <a:srgbClr val="E5E7F0"/>
                  </a:buClr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we suppose they share the dimensions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2E5E25-CB38-4D1F-8754-5BB66B91C3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82157" y="3592912"/>
                <a:ext cx="17339786" cy="6828635"/>
              </a:xfrm>
              <a:blipFill>
                <a:blip r:embed="rId2"/>
                <a:stretch>
                  <a:fillRect t="-2412" r="-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10C5C83-F1FE-4B67-AE44-014468842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860728"/>
              </p:ext>
            </p:extLst>
          </p:nvPr>
        </p:nvGraphicFramePr>
        <p:xfrm>
          <a:off x="10023288" y="5747735"/>
          <a:ext cx="2110924" cy="897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731">
                  <a:extLst>
                    <a:ext uri="{9D8B030D-6E8A-4147-A177-3AD203B41FA5}">
                      <a16:colId xmlns:a16="http://schemas.microsoft.com/office/drawing/2014/main" val="784039028"/>
                    </a:ext>
                  </a:extLst>
                </a:gridCol>
                <a:gridCol w="527731">
                  <a:extLst>
                    <a:ext uri="{9D8B030D-6E8A-4147-A177-3AD203B41FA5}">
                      <a16:colId xmlns:a16="http://schemas.microsoft.com/office/drawing/2014/main" val="2295017853"/>
                    </a:ext>
                  </a:extLst>
                </a:gridCol>
                <a:gridCol w="527731">
                  <a:extLst>
                    <a:ext uri="{9D8B030D-6E8A-4147-A177-3AD203B41FA5}">
                      <a16:colId xmlns:a16="http://schemas.microsoft.com/office/drawing/2014/main" val="3713893967"/>
                    </a:ext>
                  </a:extLst>
                </a:gridCol>
                <a:gridCol w="527731">
                  <a:extLst>
                    <a:ext uri="{9D8B030D-6E8A-4147-A177-3AD203B41FA5}">
                      <a16:colId xmlns:a16="http://schemas.microsoft.com/office/drawing/2014/main" val="2523339241"/>
                    </a:ext>
                  </a:extLst>
                </a:gridCol>
              </a:tblGrid>
              <a:tr h="528854"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0" marB="7539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900" dirty="0"/>
                    </a:p>
                  </a:txBody>
                  <a:tcPr marL="150781" marR="150781" marT="75390" marB="7539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0" marB="7539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900" dirty="0"/>
                    </a:p>
                  </a:txBody>
                  <a:tcPr marL="150781" marR="150781" marT="75390" marB="75390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98101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D8A653A-474A-40B4-B4BF-6EF086246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644903"/>
              </p:ext>
            </p:extLst>
          </p:nvPr>
        </p:nvGraphicFramePr>
        <p:xfrm>
          <a:off x="10023288" y="6680005"/>
          <a:ext cx="2110924" cy="897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731">
                  <a:extLst>
                    <a:ext uri="{9D8B030D-6E8A-4147-A177-3AD203B41FA5}">
                      <a16:colId xmlns:a16="http://schemas.microsoft.com/office/drawing/2014/main" val="784039028"/>
                    </a:ext>
                  </a:extLst>
                </a:gridCol>
                <a:gridCol w="527731">
                  <a:extLst>
                    <a:ext uri="{9D8B030D-6E8A-4147-A177-3AD203B41FA5}">
                      <a16:colId xmlns:a16="http://schemas.microsoft.com/office/drawing/2014/main" val="2295017853"/>
                    </a:ext>
                  </a:extLst>
                </a:gridCol>
                <a:gridCol w="527731">
                  <a:extLst>
                    <a:ext uri="{9D8B030D-6E8A-4147-A177-3AD203B41FA5}">
                      <a16:colId xmlns:a16="http://schemas.microsoft.com/office/drawing/2014/main" val="3713893967"/>
                    </a:ext>
                  </a:extLst>
                </a:gridCol>
                <a:gridCol w="527731">
                  <a:extLst>
                    <a:ext uri="{9D8B030D-6E8A-4147-A177-3AD203B41FA5}">
                      <a16:colId xmlns:a16="http://schemas.microsoft.com/office/drawing/2014/main" val="2523339241"/>
                    </a:ext>
                  </a:extLst>
                </a:gridCol>
              </a:tblGrid>
              <a:tr h="528854"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0" marB="753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0" marB="753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0" marB="753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900" dirty="0"/>
                    </a:p>
                  </a:txBody>
                  <a:tcPr marL="150781" marR="150781" marT="75390" marB="753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9810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777AB80-0B71-47ED-9D1A-8A05E4ED4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372264"/>
              </p:ext>
            </p:extLst>
          </p:nvPr>
        </p:nvGraphicFramePr>
        <p:xfrm>
          <a:off x="10023288" y="7612275"/>
          <a:ext cx="2110924" cy="897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7731">
                  <a:extLst>
                    <a:ext uri="{9D8B030D-6E8A-4147-A177-3AD203B41FA5}">
                      <a16:colId xmlns:a16="http://schemas.microsoft.com/office/drawing/2014/main" val="784039028"/>
                    </a:ext>
                  </a:extLst>
                </a:gridCol>
                <a:gridCol w="527731">
                  <a:extLst>
                    <a:ext uri="{9D8B030D-6E8A-4147-A177-3AD203B41FA5}">
                      <a16:colId xmlns:a16="http://schemas.microsoft.com/office/drawing/2014/main" val="2295017853"/>
                    </a:ext>
                  </a:extLst>
                </a:gridCol>
                <a:gridCol w="527731">
                  <a:extLst>
                    <a:ext uri="{9D8B030D-6E8A-4147-A177-3AD203B41FA5}">
                      <a16:colId xmlns:a16="http://schemas.microsoft.com/office/drawing/2014/main" val="3713893967"/>
                    </a:ext>
                  </a:extLst>
                </a:gridCol>
                <a:gridCol w="527731">
                  <a:extLst>
                    <a:ext uri="{9D8B030D-6E8A-4147-A177-3AD203B41FA5}">
                      <a16:colId xmlns:a16="http://schemas.microsoft.com/office/drawing/2014/main" val="2523339241"/>
                    </a:ext>
                  </a:extLst>
                </a:gridCol>
              </a:tblGrid>
              <a:tr h="665765">
                <a:tc>
                  <a:txBody>
                    <a:bodyPr/>
                    <a:lstStyle/>
                    <a:p>
                      <a:endParaRPr lang="en-US" sz="4900"/>
                    </a:p>
                  </a:txBody>
                  <a:tcPr marL="150781" marR="150781" marT="75390" marB="7539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900" dirty="0"/>
                    </a:p>
                  </a:txBody>
                  <a:tcPr marL="150781" marR="150781" marT="75390" marB="7539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900" dirty="0"/>
                    </a:p>
                  </a:txBody>
                  <a:tcPr marL="150781" marR="150781" marT="75390" marB="7539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900" dirty="0"/>
                    </a:p>
                  </a:txBody>
                  <a:tcPr marL="150781" marR="150781" marT="75390" marB="7539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981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8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29CE7-32EC-4BD7-91AF-A69E1902B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ngsana New"/>
              </a:rPr>
              <a:t>Self-attention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17280-F191-492A-BA7A-3BD7A67C7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7" y="3592911"/>
            <a:ext cx="17339786" cy="1786904"/>
          </a:xfrm>
        </p:spPr>
        <p:txBody>
          <a:bodyPr vert="horz" lIns="150781" tIns="75390" rIns="150781" bIns="75390" rtlCol="0" anchor="t">
            <a:normAutofit/>
          </a:bodyPr>
          <a:lstStyle/>
          <a:p>
            <a:r>
              <a:rPr lang="en-US" dirty="0"/>
              <a:t>We can now view the process of self-attention as a question-making: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FCA5A8E-44CF-466C-803F-5909A38C066B}"/>
                  </a:ext>
                </a:extLst>
              </p:cNvPr>
              <p:cNvSpPr/>
              <p:nvPr/>
            </p:nvSpPr>
            <p:spPr>
              <a:xfrm>
                <a:off x="3455392" y="4968876"/>
                <a:ext cx="5402977" cy="150780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958" dirty="0"/>
                  <a:t>«</a:t>
                </a:r>
                <a:r>
                  <a:rPr lang="en-US" sz="3958" i="1" dirty="0"/>
                  <a:t>Pixel </a:t>
                </a:r>
                <a14:m>
                  <m:oMath xmlns:m="http://schemas.openxmlformats.org/officeDocument/2006/math">
                    <m:r>
                      <a:rPr lang="it-IT" sz="3958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958" i="1" dirty="0"/>
                  <a:t>, what are you looking at?</a:t>
                </a:r>
                <a:r>
                  <a:rPr lang="en-US" sz="3958" dirty="0"/>
                  <a:t>»</a:t>
                </a: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FCA5A8E-44CF-466C-803F-5909A38C06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392" y="4968876"/>
                <a:ext cx="5402977" cy="1507808"/>
              </a:xfrm>
              <a:prstGeom prst="roundRect">
                <a:avLst/>
              </a:prstGeom>
              <a:blipFill>
                <a:blip r:embed="rId2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84573D2-2B0C-44DB-8135-CE447DE698A0}"/>
                  </a:ext>
                </a:extLst>
              </p:cNvPr>
              <p:cNvSpPr/>
              <p:nvPr/>
            </p:nvSpPr>
            <p:spPr>
              <a:xfrm>
                <a:off x="10664597" y="4968875"/>
                <a:ext cx="5402977" cy="150780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0781" tIns="75390" rIns="150781" bIns="75390" rtlCol="0" anchor="ctr"/>
              <a:lstStyle/>
              <a:p>
                <a:pPr algn="ctr"/>
                <a:r>
                  <a:rPr lang="en-US" sz="3958" dirty="0"/>
                  <a:t>«</a:t>
                </a:r>
                <a:r>
                  <a:rPr lang="en-US" sz="3958" i="1" dirty="0"/>
                  <a:t>Pixel </a:t>
                </a:r>
                <a14:m>
                  <m:oMath xmlns:m="http://schemas.openxmlformats.org/officeDocument/2006/math">
                    <m:r>
                      <a:rPr lang="en-US" sz="3958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3958" i="1" dirty="0"/>
                  <a:t>, where is your attention directed?</a:t>
                </a:r>
                <a:r>
                  <a:rPr lang="en-US" sz="3958" dirty="0"/>
                  <a:t>»</a:t>
                </a: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84573D2-2B0C-44DB-8135-CE447DE698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4597" y="4968875"/>
                <a:ext cx="5402977" cy="1507808"/>
              </a:xfrm>
              <a:prstGeom prst="roundRect">
                <a:avLst/>
              </a:prstGeo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8118DA-3FEA-43D9-B94D-0BD5F18BC84C}"/>
              </a:ext>
            </a:extLst>
          </p:cNvPr>
          <p:cNvSpPr txBox="1">
            <a:spLocks/>
          </p:cNvSpPr>
          <p:nvPr/>
        </p:nvSpPr>
        <p:spPr>
          <a:xfrm>
            <a:off x="1094264" y="6985478"/>
            <a:ext cx="17339786" cy="3137648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4572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2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4617" dirty="0">
                <a:solidFill>
                  <a:schemeClr val="tx1"/>
                </a:solidFill>
              </a:rPr>
              <a:t> For images, we can view self-attention as a mechanism for </a:t>
            </a:r>
            <a:r>
              <a:rPr lang="en-US" sz="4617" b="1" dirty="0">
                <a:solidFill>
                  <a:schemeClr val="tx1"/>
                </a:solidFill>
              </a:rPr>
              <a:t>building (semantic) long-range learnable relationships between pixels in the same image</a:t>
            </a:r>
            <a:endParaRPr lang="en-US" sz="4617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102B-ADE4-4446-B61E-5FC386528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ngsana New"/>
              </a:rPr>
              <a:t>Self-attention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6C00F-6335-4E1E-8951-C02E1B10F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7" y="3058896"/>
            <a:ext cx="17339786" cy="1033000"/>
          </a:xfrm>
        </p:spPr>
        <p:txBody>
          <a:bodyPr vert="horz" lIns="150781" tIns="75390" rIns="150781" bIns="75390" rtlCol="0" anchor="t">
            <a:normAutofit/>
          </a:bodyPr>
          <a:lstStyle/>
          <a:p>
            <a:r>
              <a:rPr lang="en-US" dirty="0">
                <a:solidFill>
                  <a:srgbClr val="242941"/>
                </a:solidFill>
              </a:rPr>
              <a:t>How does this process relate to the key-value store example?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4E46E6-7D1C-4713-85B6-835FD42B961C}"/>
              </a:ext>
            </a:extLst>
          </p:cNvPr>
          <p:cNvSpPr/>
          <p:nvPr/>
        </p:nvSpPr>
        <p:spPr>
          <a:xfrm>
            <a:off x="1696283" y="3942685"/>
            <a:ext cx="15894804" cy="10366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58" dirty="0"/>
              <a:t>In the key-value store, we're applying a so-called </a:t>
            </a:r>
            <a:r>
              <a:rPr lang="en-US" sz="3958" b="1" dirty="0"/>
              <a:t>hard attention</a:t>
            </a:r>
            <a:endParaRPr lang="en-US" sz="3958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AD804F-1926-4AA2-9ABC-D88F494BC2E7}"/>
              </a:ext>
            </a:extLst>
          </p:cNvPr>
          <p:cNvSpPr/>
          <p:nvPr/>
        </p:nvSpPr>
        <p:spPr>
          <a:xfrm>
            <a:off x="2088942" y="5120659"/>
            <a:ext cx="8010227" cy="738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1" tIns="75390" rIns="150781" bIns="75390" rtlCol="0" anchor="ctr"/>
          <a:lstStyle/>
          <a:p>
            <a:r>
              <a:rPr lang="en-US" sz="3628" dirty="0"/>
              <a:t>We formulate a query</a:t>
            </a:r>
            <a:endParaRPr lang="en-US" sz="2968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44765-609F-416B-BEC1-E0F9B0E0FA8E}"/>
              </a:ext>
            </a:extLst>
          </p:cNvPr>
          <p:cNvSpPr/>
          <p:nvPr/>
        </p:nvSpPr>
        <p:spPr>
          <a:xfrm>
            <a:off x="2088942" y="6000214"/>
            <a:ext cx="8010227" cy="738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1" tIns="75390" rIns="150781" bIns="75390" rtlCol="0" anchor="ctr"/>
          <a:lstStyle/>
          <a:p>
            <a:r>
              <a:rPr lang="en-US" sz="3628" dirty="0"/>
              <a:t>We pick the best-matching key</a:t>
            </a:r>
            <a:endParaRPr lang="en-US" sz="2968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464065-AED5-4B78-A380-92DC97A7E1AD}"/>
              </a:ext>
            </a:extLst>
          </p:cNvPr>
          <p:cNvSpPr/>
          <p:nvPr/>
        </p:nvSpPr>
        <p:spPr>
          <a:xfrm>
            <a:off x="2088942" y="6864062"/>
            <a:ext cx="8010227" cy="738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1" tIns="75390" rIns="150781" bIns="75390" rtlCol="0" anchor="ctr"/>
          <a:lstStyle/>
          <a:p>
            <a:r>
              <a:rPr lang="en-US" sz="3628" dirty="0"/>
              <a:t>We retrieve the corresponding value</a:t>
            </a:r>
            <a:endParaRPr lang="en-US" sz="2968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3F97A3-FE1A-4136-96D0-3F996FBEEB52}"/>
              </a:ext>
            </a:extLst>
          </p:cNvPr>
          <p:cNvSpPr/>
          <p:nvPr/>
        </p:nvSpPr>
        <p:spPr>
          <a:xfrm>
            <a:off x="1696283" y="7793507"/>
            <a:ext cx="15894804" cy="10366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50781" tIns="75390" rIns="150781" bIns="75390" rtlCol="0" anchor="ctr"/>
          <a:lstStyle/>
          <a:p>
            <a:pPr algn="ctr"/>
            <a:r>
              <a:rPr lang="en-US" sz="3958" dirty="0"/>
              <a:t>In the attention mechanism, we apply </a:t>
            </a:r>
            <a:r>
              <a:rPr lang="en-US" sz="3958" b="1" dirty="0"/>
              <a:t>soft attention</a:t>
            </a:r>
            <a:endParaRPr lang="en-US" sz="395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9CD9EA0-F052-42BE-8490-8B4527692C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7467" y="9029680"/>
                <a:ext cx="17339786" cy="1806595"/>
              </a:xfrm>
              <a:prstGeom prst="rect">
                <a:avLst/>
              </a:prstGeom>
            </p:spPr>
            <p:txBody>
              <a:bodyPr vert="horz" lIns="150781" tIns="75390" rIns="150781" bIns="75390" rtlCol="0" anchor="t">
                <a:normAutofit fontScale="77500" lnSpcReduction="20000"/>
              </a:bodyPr>
              <a:lstStyle>
                <a:lvl1pPr marL="4572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Clr>
                    <a:schemeClr val="tx2">
                      <a:lumMod val="10000"/>
                      <a:lumOff val="90000"/>
                    </a:schemeClr>
                  </a:buClr>
                  <a:buSzPct val="80000"/>
                  <a:buFont typeface="Wingdings" panose="05000000000000000000" pitchFamily="2" charset="2"/>
                  <a:buChar char="§"/>
                  <a:defRPr sz="2800" kern="1200">
                    <a:solidFill>
                      <a:schemeClr val="tx2">
                        <a:alpha val="7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10000"/>
                      <a:lumOff val="90000"/>
                    </a:schemeClr>
                  </a:buClr>
                  <a:buSzPct val="80000"/>
                  <a:buFont typeface="Wingdings" panose="05000000000000000000" pitchFamily="2" charset="2"/>
                  <a:buChar char="§"/>
                  <a:defRPr sz="2400" kern="1200">
                    <a:solidFill>
                      <a:schemeClr val="tx2">
                        <a:alpha val="7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2573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10000"/>
                      <a:lumOff val="90000"/>
                    </a:schemeClr>
                  </a:buClr>
                  <a:buSzPct val="80000"/>
                  <a:buFont typeface="Wingdings" panose="05000000000000000000" pitchFamily="2" charset="2"/>
                  <a:buChar char="§"/>
                  <a:defRPr sz="2000" kern="1200">
                    <a:solidFill>
                      <a:schemeClr val="tx2">
                        <a:alpha val="7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10000"/>
                      <a:lumOff val="90000"/>
                    </a:schemeClr>
                  </a:buClr>
                  <a:buSzPct val="80000"/>
                  <a:buFont typeface="Wingdings" panose="05000000000000000000" pitchFamily="2" charset="2"/>
                  <a:buChar char="§"/>
                  <a:defRPr sz="1800" kern="1200">
                    <a:solidFill>
                      <a:schemeClr val="tx2">
                        <a:alpha val="7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11455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Clr>
                    <a:schemeClr val="tx2">
                      <a:lumMod val="10000"/>
                      <a:lumOff val="90000"/>
                    </a:schemeClr>
                  </a:buClr>
                  <a:buSzPct val="80000"/>
                  <a:buFont typeface="Wingdings" panose="05000000000000000000" pitchFamily="2" charset="2"/>
                  <a:buChar char="§"/>
                  <a:defRPr sz="1800" kern="1200">
                    <a:solidFill>
                      <a:schemeClr val="tx2">
                        <a:alpha val="7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4617" dirty="0">
                    <a:solidFill>
                      <a:schemeClr val="tx1"/>
                    </a:solidFill>
                  </a:rPr>
                  <a:t>Soft attention is </a:t>
                </a:r>
                <a:r>
                  <a:rPr lang="en-US" sz="4617" b="1" dirty="0">
                    <a:solidFill>
                      <a:schemeClr val="tx1"/>
                    </a:solidFill>
                  </a:rPr>
                  <a:t>differentiable</a:t>
                </a:r>
                <a:r>
                  <a:rPr lang="en-US" sz="4617" dirty="0">
                    <a:solidFill>
                      <a:schemeClr val="tx1"/>
                    </a:solidFill>
                  </a:rPr>
                  <a:t>, hence we can use it in ANNs</a:t>
                </a: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sz="461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4617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617" dirty="0">
                    <a:solidFill>
                      <a:schemeClr val="tx1"/>
                    </a:solidFill>
                  </a:rPr>
                  <a:t>measures the </a:t>
                </a:r>
                <a:r>
                  <a:rPr lang="en-US" sz="4617" b="1" dirty="0">
                    <a:solidFill>
                      <a:schemeClr val="tx1"/>
                    </a:solidFill>
                  </a:rPr>
                  <a:t>extent to which a given pixel attends to all the other pixels in the image</a:t>
                </a:r>
                <a:r>
                  <a:rPr lang="en-US" sz="4617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29CD9EA0-F052-42BE-8490-8B4527692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467" y="9029680"/>
                <a:ext cx="17339786" cy="1806595"/>
              </a:xfrm>
              <a:prstGeom prst="rect">
                <a:avLst/>
              </a:prstGeom>
              <a:blipFill>
                <a:blip r:embed="rId3"/>
                <a:stretch>
                  <a:fillRect t="-694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DB4C15-13A3-4F42-928C-1299CDEFE3CF}"/>
                  </a:ext>
                </a:extLst>
              </p:cNvPr>
              <p:cNvSpPr txBox="1"/>
              <p:nvPr/>
            </p:nvSpPr>
            <p:spPr>
              <a:xfrm>
                <a:off x="9741453" y="5738195"/>
                <a:ext cx="5720797" cy="66784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968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968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it-IT" sz="2968">
                          <a:latin typeface="Cambria Math" panose="02040503050406030204" pitchFamily="18" charset="0"/>
                        </a:rPr>
                        <m:t>argmax</m:t>
                      </m:r>
                      <m:d>
                        <m:dPr>
                          <m:ctrlPr>
                            <a:rPr lang="it-IT" sz="296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968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968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968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968" i="1">
                                  <a:latin typeface="Cambria Math" panose="02040503050406030204" pitchFamily="18" charset="0"/>
                                </a:rPr>
                                <m:t>,∙</m:t>
                              </m:r>
                            </m:sub>
                          </m:sSub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it-IT" sz="2968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968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968" i="1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</m:e>
                      </m:d>
                      <m:r>
                        <a:rPr lang="it-IT" sz="2968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968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DB4C15-13A3-4F42-928C-1299CDEFE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453" y="5738195"/>
                <a:ext cx="5720797" cy="667843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8547CD9-8069-4AD2-80A0-65FB2E708601}"/>
                  </a:ext>
                </a:extLst>
              </p:cNvPr>
              <p:cNvSpPr txBox="1"/>
              <p:nvPr/>
            </p:nvSpPr>
            <p:spPr>
              <a:xfrm>
                <a:off x="9817653" y="6408146"/>
                <a:ext cx="5720797" cy="66784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968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968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it-IT" sz="2968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it-IT" sz="296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968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968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968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2968" i="1">
                                  <a:latin typeface="Cambria Math" panose="02040503050406030204" pitchFamily="18" charset="0"/>
                                </a:rPr>
                                <m:t>,∙</m:t>
                              </m:r>
                            </m:sub>
                          </m:sSub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it-IT" sz="2968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968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it-IT" sz="2968" i="1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</m:e>
                      </m:d>
                      <m:r>
                        <a:rPr lang="it-IT" sz="2968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968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8547CD9-8069-4AD2-80A0-65FB2E708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7653" y="6408146"/>
                <a:ext cx="5720797" cy="667843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>
            <a:extLst>
              <a:ext uri="{FF2B5EF4-FFF2-40B4-BE49-F238E27FC236}">
                <a16:creationId xmlns:a16="http://schemas.microsoft.com/office/drawing/2014/main" id="{66D0208D-4685-4BB9-912A-2E35DEDA80DC}"/>
              </a:ext>
            </a:extLst>
          </p:cNvPr>
          <p:cNvSpPr/>
          <p:nvPr/>
        </p:nvSpPr>
        <p:spPr>
          <a:xfrm>
            <a:off x="10436744" y="5858855"/>
            <a:ext cx="229449" cy="1164676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DEA093F-EEF8-4030-9C2C-A22D1AAD3919}"/>
              </a:ext>
            </a:extLst>
          </p:cNvPr>
          <p:cNvSpPr/>
          <p:nvPr/>
        </p:nvSpPr>
        <p:spPr>
          <a:xfrm rot="18266476">
            <a:off x="12860343" y="5080949"/>
            <a:ext cx="1203895" cy="386203"/>
          </a:xfrm>
          <a:prstGeom prst="right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28749C2-4E46-489A-BBE9-EFB759856851}"/>
              </a:ext>
            </a:extLst>
          </p:cNvPr>
          <p:cNvSpPr/>
          <p:nvPr/>
        </p:nvSpPr>
        <p:spPr>
          <a:xfrm rot="3769659">
            <a:off x="11777508" y="7397810"/>
            <a:ext cx="1203895" cy="386203"/>
          </a:xfrm>
          <a:prstGeom prst="right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</p:spTree>
    <p:extLst>
      <p:ext uri="{BB962C8B-B14F-4D97-AF65-F5344CB8AC3E}">
        <p14:creationId xmlns:p14="http://schemas.microsoft.com/office/powerpoint/2010/main" val="3835410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08CB4-F589-49F1-9731-F6014DCC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ngsana New"/>
              </a:rPr>
              <a:t>Embedding the input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7A81E-3447-4EE1-80AD-0D0E3CB45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7" y="3443663"/>
            <a:ext cx="17339786" cy="5632182"/>
          </a:xfrm>
        </p:spPr>
        <p:txBody>
          <a:bodyPr vert="horz" lIns="150781" tIns="75390" rIns="150781" bIns="75390" rtlCol="0" anchor="t"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 err="1"/>
              <a:t>ViT</a:t>
            </a:r>
            <a:r>
              <a:rPr lang="en-US" dirty="0"/>
              <a:t> draws heavily from language </a:t>
            </a:r>
            <a:r>
              <a:rPr lang="en-US" b="1" dirty="0"/>
              <a:t>transformers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One of the staples of transformers is the </a:t>
            </a:r>
            <a:r>
              <a:rPr lang="en-US" b="1" dirty="0"/>
              <a:t>embedding of the input in a lower dimension</a:t>
            </a:r>
            <a:r>
              <a:rPr lang="en-US" dirty="0"/>
              <a:t> to reduce complexity</a:t>
            </a:r>
          </a:p>
          <a:p>
            <a:pPr>
              <a:buClr>
                <a:schemeClr val="tx1"/>
              </a:buClr>
            </a:pPr>
            <a:r>
              <a:rPr lang="en-US" dirty="0"/>
              <a:t>Moreover, the transformer attaches an additional learnable embedding called </a:t>
            </a:r>
            <a:r>
              <a:rPr lang="en-US" dirty="0">
                <a:latin typeface="Courier New"/>
                <a:cs typeface="Courier New"/>
              </a:rPr>
              <a:t>[class]</a:t>
            </a:r>
            <a:r>
              <a:rPr lang="en-US" dirty="0">
                <a:ea typeface="+mn-lt"/>
                <a:cs typeface="+mn-lt"/>
              </a:rPr>
              <a:t>, a </a:t>
            </a:r>
            <a:r>
              <a:rPr lang="en-US" i="1" dirty="0">
                <a:ea typeface="+mn-lt"/>
                <a:cs typeface="+mn-lt"/>
              </a:rPr>
              <a:t>learnable initial context</a:t>
            </a:r>
            <a:endParaRPr lang="en-US" dirty="0">
              <a:ea typeface="+mn-lt"/>
              <a:cs typeface="+mn-lt"/>
            </a:endParaRPr>
          </a:p>
          <a:p>
            <a:pPr>
              <a:buClr>
                <a:srgbClr val="E5E7F0"/>
              </a:buClr>
            </a:pPr>
            <a:endParaRPr lang="en-US" dirty="0">
              <a:solidFill>
                <a:srgbClr val="242941">
                  <a:alpha val="70000"/>
                </a:srgb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1B8D49-F2C7-441E-BD77-C157490EE22C}"/>
              </a:ext>
            </a:extLst>
          </p:cNvPr>
          <p:cNvSpPr/>
          <p:nvPr/>
        </p:nvSpPr>
        <p:spPr>
          <a:xfrm>
            <a:off x="9694777" y="8718268"/>
            <a:ext cx="576515" cy="827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68"/>
              <a:t>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0A112E-1716-47C9-B24E-F7B8C4773847}"/>
              </a:ext>
            </a:extLst>
          </p:cNvPr>
          <p:cNvSpPr/>
          <p:nvPr/>
        </p:nvSpPr>
        <p:spPr>
          <a:xfrm>
            <a:off x="10626069" y="8718268"/>
            <a:ext cx="576515" cy="827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1" tIns="75390" rIns="150781" bIns="75390" rtlCol="0" anchor="ctr"/>
          <a:lstStyle/>
          <a:p>
            <a:pPr algn="ctr"/>
            <a:r>
              <a:rPr lang="en-US" sz="2968"/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20B489B-88DF-4BDE-99E5-0FCA53501BD3}"/>
              </a:ext>
            </a:extLst>
          </p:cNvPr>
          <p:cNvSpPr/>
          <p:nvPr/>
        </p:nvSpPr>
        <p:spPr>
          <a:xfrm>
            <a:off x="11527797" y="8703485"/>
            <a:ext cx="576515" cy="827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1" tIns="75390" rIns="150781" bIns="75390" rtlCol="0" anchor="ctr"/>
          <a:lstStyle/>
          <a:p>
            <a:pPr algn="ctr"/>
            <a:r>
              <a:rPr lang="en-US" sz="2968"/>
              <a:t>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E3BBB1-9974-4E33-AD77-ED99194263F3}"/>
              </a:ext>
            </a:extLst>
          </p:cNvPr>
          <p:cNvSpPr/>
          <p:nvPr/>
        </p:nvSpPr>
        <p:spPr>
          <a:xfrm>
            <a:off x="13050387" y="8703484"/>
            <a:ext cx="576515" cy="827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1" tIns="75390" rIns="150781" bIns="75390" rtlCol="0" anchor="ctr"/>
          <a:lstStyle/>
          <a:p>
            <a:pPr algn="ctr"/>
            <a:r>
              <a:rPr lang="en-US" sz="2968"/>
              <a:t>N</a:t>
            </a:r>
            <a:endParaRPr lang="en-US" sz="2968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5F6A84-5CF0-4645-99D1-79184A27D413}"/>
              </a:ext>
            </a:extLst>
          </p:cNvPr>
          <p:cNvSpPr txBox="1"/>
          <p:nvPr/>
        </p:nvSpPr>
        <p:spPr>
          <a:xfrm>
            <a:off x="12354690" y="8798645"/>
            <a:ext cx="739122" cy="6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968"/>
              <a:t>...</a:t>
            </a:r>
          </a:p>
        </p:txBody>
      </p:sp>
      <p:sp>
        <p:nvSpPr>
          <p:cNvPr id="9" name="Flowchart: Internal Storage 8">
            <a:extLst>
              <a:ext uri="{FF2B5EF4-FFF2-40B4-BE49-F238E27FC236}">
                <a16:creationId xmlns:a16="http://schemas.microsoft.com/office/drawing/2014/main" id="{B2F2C867-A506-4BFC-8C4A-365A8AE4833F}"/>
              </a:ext>
            </a:extLst>
          </p:cNvPr>
          <p:cNvSpPr/>
          <p:nvPr/>
        </p:nvSpPr>
        <p:spPr>
          <a:xfrm>
            <a:off x="3555709" y="8580864"/>
            <a:ext cx="1005205" cy="1005205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0" name="Flowchart: Internal Storage 9">
            <a:extLst>
              <a:ext uri="{FF2B5EF4-FFF2-40B4-BE49-F238E27FC236}">
                <a16:creationId xmlns:a16="http://schemas.microsoft.com/office/drawing/2014/main" id="{C9E73A9E-C456-416B-ABA8-A26175FEA31C}"/>
              </a:ext>
            </a:extLst>
          </p:cNvPr>
          <p:cNvSpPr/>
          <p:nvPr/>
        </p:nvSpPr>
        <p:spPr>
          <a:xfrm>
            <a:off x="3792228" y="8817382"/>
            <a:ext cx="1005205" cy="1005205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1" name="Flowchart: Internal Storage 10">
            <a:extLst>
              <a:ext uri="{FF2B5EF4-FFF2-40B4-BE49-F238E27FC236}">
                <a16:creationId xmlns:a16="http://schemas.microsoft.com/office/drawing/2014/main" id="{43D9D83F-F4B0-4FF8-BA02-AF0D910090C8}"/>
              </a:ext>
            </a:extLst>
          </p:cNvPr>
          <p:cNvSpPr/>
          <p:nvPr/>
        </p:nvSpPr>
        <p:spPr>
          <a:xfrm>
            <a:off x="4028746" y="9053901"/>
            <a:ext cx="1005205" cy="1005205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365D47-5D6A-41D7-AC2F-13485AEC3F18}"/>
                  </a:ext>
                </a:extLst>
              </p:cNvPr>
              <p:cNvSpPr txBox="1"/>
              <p:nvPr/>
            </p:nvSpPr>
            <p:spPr>
              <a:xfrm>
                <a:off x="1065545" y="8661785"/>
                <a:ext cx="2379971" cy="107404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968" dirty="0"/>
                  <a:t>Input image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968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it-IT" sz="296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</m:sSup>
                    </m:oMath>
                  </m:oMathPara>
                </a14:m>
                <a:endParaRPr lang="en-US" sz="2968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365D47-5D6A-41D7-AC2F-13485AEC3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545" y="8661785"/>
                <a:ext cx="2379971" cy="1074043"/>
              </a:xfrm>
              <a:prstGeom prst="rect">
                <a:avLst/>
              </a:prstGeom>
              <a:blipFill>
                <a:blip r:embed="rId2"/>
                <a:stretch>
                  <a:fillRect l="-3723" t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734FB6B-29F5-4828-ABB3-D764B917ED58}"/>
              </a:ext>
            </a:extLst>
          </p:cNvPr>
          <p:cNvSpPr/>
          <p:nvPr/>
        </p:nvSpPr>
        <p:spPr>
          <a:xfrm rot="2820000">
            <a:off x="3358169" y="8715157"/>
            <a:ext cx="1034772" cy="384341"/>
          </a:xfrm>
          <a:prstGeom prst="roundRect">
            <a:avLst/>
          </a:prstGeom>
          <a:solidFill>
            <a:srgbClr val="8095BA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05386BA4-5290-44D3-B0C6-1C626896A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839311"/>
              </p:ext>
            </p:extLst>
          </p:nvPr>
        </p:nvGraphicFramePr>
        <p:xfrm>
          <a:off x="6655377" y="8416243"/>
          <a:ext cx="904684" cy="13570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342">
                  <a:extLst>
                    <a:ext uri="{9D8B030D-6E8A-4147-A177-3AD203B41FA5}">
                      <a16:colId xmlns:a16="http://schemas.microsoft.com/office/drawing/2014/main" val="897538851"/>
                    </a:ext>
                  </a:extLst>
                </a:gridCol>
                <a:gridCol w="452342">
                  <a:extLst>
                    <a:ext uri="{9D8B030D-6E8A-4147-A177-3AD203B41FA5}">
                      <a16:colId xmlns:a16="http://schemas.microsoft.com/office/drawing/2014/main" val="517797465"/>
                    </a:ext>
                  </a:extLst>
                </a:gridCol>
              </a:tblGrid>
              <a:tr h="45234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50781" marR="150781" marT="75390" marB="753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50781" marR="150781" marT="75390" marB="753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610618"/>
                  </a:ext>
                </a:extLst>
              </a:tr>
              <a:tr h="45234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50781" marR="150781" marT="75390" marB="753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50781" marR="150781" marT="75390" marB="753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754557"/>
                  </a:ext>
                </a:extLst>
              </a:tr>
              <a:tr h="45234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50781" marR="150781" marT="75390" marB="753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50781" marR="150781" marT="75390" marB="753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0909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1548E5-1D17-481B-BD15-F66883882D32}"/>
                  </a:ext>
                </a:extLst>
              </p:cNvPr>
              <p:cNvSpPr txBox="1"/>
              <p:nvPr/>
            </p:nvSpPr>
            <p:spPr>
              <a:xfrm>
                <a:off x="6209823" y="9703625"/>
                <a:ext cx="1903496" cy="610648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68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968" i="1" dirty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it-IT" sz="2968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968" i="1" dirty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it-IT" sz="2968" i="1" dirty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it-IT" sz="2968" i="1" dirty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it-IT" sz="2968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sz="2968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1548E5-1D17-481B-BD15-F66883882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823" y="9703625"/>
                <a:ext cx="1903496" cy="6106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D64B792B-A52E-4083-8A95-FA52E5E2864B}"/>
              </a:ext>
            </a:extLst>
          </p:cNvPr>
          <p:cNvCxnSpPr>
            <a:cxnSpLocks/>
          </p:cNvCxnSpPr>
          <p:nvPr/>
        </p:nvCxnSpPr>
        <p:spPr>
          <a:xfrm flipV="1">
            <a:off x="4293649" y="8907326"/>
            <a:ext cx="2233308" cy="352349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F848CE21-6FE9-43F9-9D91-CEFD830D0B82}"/>
              </a:ext>
            </a:extLst>
          </p:cNvPr>
          <p:cNvCxnSpPr>
            <a:cxnSpLocks/>
          </p:cNvCxnSpPr>
          <p:nvPr/>
        </p:nvCxnSpPr>
        <p:spPr>
          <a:xfrm>
            <a:off x="7688482" y="8868633"/>
            <a:ext cx="2887695" cy="595223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EC6DDF28-D9AE-44F2-9CA2-11246C43B2F7}"/>
              </a:ext>
            </a:extLst>
          </p:cNvPr>
          <p:cNvSpPr/>
          <p:nvPr/>
        </p:nvSpPr>
        <p:spPr>
          <a:xfrm>
            <a:off x="9445324" y="8505770"/>
            <a:ext cx="1052324" cy="1225094"/>
          </a:xfrm>
          <a:prstGeom prst="ellipse">
            <a:avLst/>
          </a:prstGeom>
          <a:solidFill>
            <a:srgbClr val="8095BA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988D12-38FE-47A0-811C-3C29227DE4E7}"/>
              </a:ext>
            </a:extLst>
          </p:cNvPr>
          <p:cNvSpPr/>
          <p:nvPr/>
        </p:nvSpPr>
        <p:spPr>
          <a:xfrm>
            <a:off x="14667478" y="9144951"/>
            <a:ext cx="3156972" cy="9423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68" dirty="0"/>
              <a:t>Learnable [class] embedding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9435A5E1-DA87-4D14-B95D-7F8878FBA3FC}"/>
              </a:ext>
            </a:extLst>
          </p:cNvPr>
          <p:cNvCxnSpPr>
            <a:stCxn id="18" idx="4"/>
            <a:endCxn id="19" idx="1"/>
          </p:cNvCxnSpPr>
          <p:nvPr/>
        </p:nvCxnSpPr>
        <p:spPr>
          <a:xfrm rot="5400000" flipH="1" flipV="1">
            <a:off x="12262120" y="7325508"/>
            <a:ext cx="114723" cy="4695991"/>
          </a:xfrm>
          <a:prstGeom prst="bentConnector4">
            <a:avLst>
              <a:gd name="adj1" fmla="val -328576"/>
              <a:gd name="adj2" fmla="val 5560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llout: Line 20">
            <a:extLst>
              <a:ext uri="{FF2B5EF4-FFF2-40B4-BE49-F238E27FC236}">
                <a16:creationId xmlns:a16="http://schemas.microsoft.com/office/drawing/2014/main" id="{1FB8ABD4-D99C-4610-9D41-816FAB91ADE9}"/>
              </a:ext>
            </a:extLst>
          </p:cNvPr>
          <p:cNvSpPr/>
          <p:nvPr/>
        </p:nvSpPr>
        <p:spPr>
          <a:xfrm>
            <a:off x="17654389" y="6548193"/>
            <a:ext cx="2097703" cy="1982487"/>
          </a:xfrm>
          <a:prstGeom prst="borderCallout1">
            <a:avLst>
              <a:gd name="adj1" fmla="val 47470"/>
              <a:gd name="adj2" fmla="val -13259"/>
              <a:gd name="adj3" fmla="val 11835"/>
              <a:gd name="adj4" fmla="val -1176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it-IT" sz="2968" dirty="0" err="1"/>
              <a:t>Equivalent</a:t>
            </a:r>
            <a:r>
              <a:rPr lang="it-IT" sz="2968" dirty="0"/>
              <a:t> to RNN «</a:t>
            </a:r>
            <a:r>
              <a:rPr lang="it-IT" sz="2968" dirty="0" err="1"/>
              <a:t>context</a:t>
            </a:r>
            <a:r>
              <a:rPr lang="it-IT" sz="2968" dirty="0"/>
              <a:t> token»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5FD3969-4A53-45AE-B03D-CA2410F7AE13}"/>
              </a:ext>
            </a:extLst>
          </p:cNvPr>
          <p:cNvSpPr/>
          <p:nvPr/>
        </p:nvSpPr>
        <p:spPr>
          <a:xfrm>
            <a:off x="5237516" y="8681372"/>
            <a:ext cx="777896" cy="69032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1" tIns="75390" rIns="150781" bIns="75390" rtlCol="0" anchor="ctr"/>
          <a:lstStyle/>
          <a:p>
            <a:pPr algn="ctr"/>
            <a:r>
              <a:rPr lang="en-US" sz="2968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7926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/>
      <p:bldP spid="13" grpId="0" animBg="1"/>
      <p:bldP spid="15" grpId="0"/>
      <p:bldP spid="18" grpId="0" animBg="1"/>
      <p:bldP spid="19" grpId="0" animBg="1"/>
      <p:bldP spid="21" grpId="0" animBg="1"/>
      <p:bldP spid="2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4B04C-D632-4C05-821E-F3B49664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ngsana New"/>
              </a:rPr>
              <a:t>Embedding the input as patches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6C15B9-4239-44C0-BA2E-87589EAEB9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7050" y="3216275"/>
                <a:ext cx="17339786" cy="6593040"/>
              </a:xfrm>
            </p:spPr>
            <p:txBody>
              <a:bodyPr vert="horz" lIns="150781" tIns="75390" rIns="150781" bIns="75390" rtlCol="0" anchor="t">
                <a:norm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dirty="0">
                    <a:solidFill>
                      <a:schemeClr val="tx1"/>
                    </a:solidFill>
                  </a:rPr>
                  <a:t>After operating this embedding, the model is still too complex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>
                    <a:solidFill>
                      <a:schemeClr val="tx1"/>
                    </a:solidFill>
                  </a:rPr>
                  <a:t>Self-attention is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which is still huge if we have, e.g., images of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224</m:t>
                    </m:r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224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dirty="0" err="1">
                    <a:solidFill>
                      <a:schemeClr val="tx1"/>
                    </a:solidFill>
                  </a:rPr>
                  <a:t>ViT</a:t>
                </a:r>
                <a:r>
                  <a:rPr lang="en-US" dirty="0">
                    <a:solidFill>
                      <a:schemeClr val="tx1"/>
                    </a:solidFill>
                  </a:rPr>
                  <a:t> solves this issue by applying the embedding to </a:t>
                </a:r>
                <a:r>
                  <a:rPr lang="en-US" b="1" dirty="0">
                    <a:solidFill>
                      <a:schemeClr val="tx1"/>
                    </a:solidFill>
                  </a:rPr>
                  <a:t>image patches</a:t>
                </a:r>
                <a:r>
                  <a:rPr lang="en-US" dirty="0">
                    <a:solidFill>
                      <a:schemeClr val="tx1"/>
                    </a:solidFill>
                  </a:rPr>
                  <a:t> instead of pixels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dirty="0">
                    <a:solidFill>
                      <a:schemeClr val="tx1"/>
                    </a:solidFill>
                  </a:rPr>
                  <a:t>For an RBG image, we have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patches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of shape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p>
                          <m:sSup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)×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6C15B9-4239-44C0-BA2E-87589EAEB9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7050" y="3216275"/>
                <a:ext cx="17339786" cy="6593040"/>
              </a:xfrm>
              <a:blipFill>
                <a:blip r:embed="rId2"/>
                <a:stretch>
                  <a:fillRect l="-1025"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66DD441-D692-47CC-9CE9-68B12F1D9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092" y="7635875"/>
            <a:ext cx="9153758" cy="2818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0C201C-7431-4EE0-A317-56E7E1FF093C}"/>
              </a:ext>
            </a:extLst>
          </p:cNvPr>
          <p:cNvSpPr txBox="1"/>
          <p:nvPr/>
        </p:nvSpPr>
        <p:spPr>
          <a:xfrm>
            <a:off x="10890250" y="10453950"/>
            <a:ext cx="2984202" cy="4060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49" dirty="0"/>
              <a:t>Image source: [</a:t>
            </a:r>
            <a:r>
              <a:rPr lang="en-US" sz="1649" dirty="0" err="1"/>
              <a:t>ViT</a:t>
            </a:r>
            <a:r>
              <a:rPr lang="en-US" sz="1649" dirty="0"/>
              <a:t>]</a:t>
            </a:r>
            <a:endParaRPr lang="en-US" sz="1649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132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EE35-C64A-4B01-87BB-1531786F9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ngsana New"/>
              </a:rPr>
              <a:t>Permutation Invariance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739E-E24D-44E0-B9BB-85ED73DA5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018" y="2788071"/>
            <a:ext cx="18328832" cy="6593040"/>
          </a:xfrm>
        </p:spPr>
        <p:txBody>
          <a:bodyPr vert="horz" lIns="150781" tIns="75390" rIns="150781" bIns="75390" rtlCol="0" anchor="t"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242941"/>
                </a:solidFill>
              </a:rPr>
              <a:t>We still have one issue to solve: attention works on (non-ordered) </a:t>
            </a:r>
            <a:r>
              <a:rPr lang="en-US" b="1" dirty="0">
                <a:solidFill>
                  <a:srgbClr val="242941"/>
                </a:solidFill>
              </a:rPr>
              <a:t>sets</a:t>
            </a:r>
            <a:r>
              <a:rPr lang="en-US" dirty="0">
                <a:solidFill>
                  <a:srgbClr val="242941"/>
                </a:solidFill>
              </a:rPr>
              <a:t>, which means that the attention mechanism has </a:t>
            </a:r>
            <a:r>
              <a:rPr lang="en-US" b="1" dirty="0">
                <a:solidFill>
                  <a:srgbClr val="242941"/>
                </a:solidFill>
              </a:rPr>
              <a:t>no way to determine which is the position of any one of the N embeddings</a:t>
            </a:r>
            <a:endParaRPr lang="en-US" dirty="0">
              <a:solidFill>
                <a:srgbClr val="242941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242941"/>
                </a:solidFill>
              </a:rPr>
              <a:t>The effect of this is that we may induce </a:t>
            </a:r>
            <a:r>
              <a:rPr lang="en-US" b="1" dirty="0">
                <a:solidFill>
                  <a:srgbClr val="242941"/>
                </a:solidFill>
              </a:rPr>
              <a:t>permutation invariance</a:t>
            </a:r>
            <a:r>
              <a:rPr lang="en-US" dirty="0">
                <a:solidFill>
                  <a:srgbClr val="242941"/>
                </a:solidFill>
              </a:rPr>
              <a:t> in our </a:t>
            </a:r>
            <a:r>
              <a:rPr lang="en-US" dirty="0" err="1">
                <a:solidFill>
                  <a:srgbClr val="242941"/>
                </a:solidFill>
              </a:rPr>
              <a:t>ViT</a:t>
            </a:r>
            <a:r>
              <a:rPr lang="en-US" dirty="0">
                <a:solidFill>
                  <a:srgbClr val="242941"/>
                </a:solidFill>
              </a:rPr>
              <a:t>, which is a property we don't really want.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B2613FE-C19A-4119-AA83-406C14FA7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88" y="6995363"/>
            <a:ext cx="7878695" cy="3429549"/>
          </a:xfrm>
          <a:prstGeom prst="rect">
            <a:avLst/>
          </a:prstGeom>
        </p:spPr>
      </p:pic>
      <p:pic>
        <p:nvPicPr>
          <p:cNvPr id="8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B53E0B3-217C-4EE9-BE92-CF73C89FF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765" y="6995363"/>
            <a:ext cx="8002285" cy="342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2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09FDC-C7EB-4D84-9259-8ED880783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ngsana New"/>
              </a:rPr>
              <a:t>Positional embedding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471C36-43B5-46B9-B0EC-60F0C243E3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60592" y="2793159"/>
                <a:ext cx="11355675" cy="7914072"/>
              </a:xfrm>
            </p:spPr>
            <p:txBody>
              <a:bodyPr vert="horz" lIns="150781" tIns="75390" rIns="150781" bIns="75390" rtlCol="0" anchor="t">
                <a:normAutofit fontScale="92500" lnSpcReduction="10000"/>
              </a:bodyPr>
              <a:lstStyle/>
              <a:p>
                <a:pPr>
                  <a:lnSpc>
                    <a:spcPct val="110000"/>
                  </a:lnSpc>
                  <a:buClr>
                    <a:schemeClr val="tx1"/>
                  </a:buClr>
                </a:pPr>
                <a:r>
                  <a:rPr lang="en-US" dirty="0">
                    <a:solidFill>
                      <a:schemeClr val="tx1"/>
                    </a:solidFill>
                  </a:rPr>
                  <a:t>We solve this issue by attaching positional embeddings to each embedding</a:t>
                </a:r>
              </a:p>
              <a:p>
                <a:pPr>
                  <a:lnSpc>
                    <a:spcPct val="110000"/>
                  </a:lnSpc>
                  <a:buClr>
                    <a:schemeClr val="tx1"/>
                  </a:buClr>
                </a:pPr>
                <a:r>
                  <a:rPr lang="en-US" dirty="0" err="1">
                    <a:solidFill>
                      <a:schemeClr val="tx1"/>
                    </a:solidFill>
                  </a:rPr>
                  <a:t>ViT</a:t>
                </a:r>
                <a:r>
                  <a:rPr lang="en-US" dirty="0">
                    <a:solidFill>
                      <a:schemeClr val="tx1"/>
                    </a:solidFill>
                  </a:rPr>
                  <a:t> lets the positional embedding be a </a:t>
                </a:r>
                <a:r>
                  <a:rPr lang="en-US" b="1" dirty="0">
                    <a:solidFill>
                      <a:schemeClr val="tx1"/>
                    </a:solidFill>
                  </a:rPr>
                  <a:t>learnable 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𝑝𝑜𝑠</m:t>
                        </m:r>
                      </m:sub>
                    </m:sSub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+1)×</m:t>
                        </m:r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10000"/>
                  </a:lnSpc>
                  <a:buClr>
                    <a:schemeClr val="tx1"/>
                  </a:buClr>
                </a:pPr>
                <a:r>
                  <a:rPr lang="en-US" dirty="0">
                    <a:solidFill>
                      <a:schemeClr val="tx1"/>
                    </a:solidFill>
                  </a:rPr>
                  <a:t>We just sum it to the input embedding from before.</a:t>
                </a:r>
              </a:p>
              <a:p>
                <a:pPr>
                  <a:lnSpc>
                    <a:spcPct val="110000"/>
                  </a:lnSpc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𝑐𝑙𝑎𝑠𝑠</m:t>
                            </m:r>
                          </m:sub>
                        </m:s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Sup>
                          <m:sSubSup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d>
                              <m:dPr>
                                <m:ctrlP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;…;</m:t>
                        </m:r>
                        <m:sSubSup>
                          <m:sSubSupPr>
                            <m:ctrlPr>
                              <a:rPr lang="it-IT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d>
                              <m:dPr>
                                <m:ctrlPr>
                                  <a:rPr lang="it-IT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sup>
                        </m:sSubSup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𝑝𝑜𝑠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10000"/>
                  </a:lnSpc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d>
                          <m:dPr>
                            <m:ctrlP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10000"/>
                  </a:lnSpc>
                  <a:buClr>
                    <a:schemeClr val="tx1"/>
                  </a:buClr>
                </a:pPr>
                <a:r>
                  <a:rPr lang="en-US" dirty="0">
                    <a:solidFill>
                      <a:schemeClr val="tx1"/>
                    </a:solidFill>
                  </a:rPr>
                  <a:t>We add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𝑝𝑜𝑠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471C36-43B5-46B9-B0EC-60F0C243E3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60592" y="2793159"/>
                <a:ext cx="11355675" cy="7914072"/>
              </a:xfrm>
              <a:blipFill>
                <a:blip r:embed="rId2"/>
                <a:stretch>
                  <a:fillRect l="-1341" t="-1122" b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0CA147D-965E-4F76-820D-6D173D2C2F4E}"/>
              </a:ext>
            </a:extLst>
          </p:cNvPr>
          <p:cNvGraphicFramePr>
            <a:graphicFrameLocks noGrp="1"/>
          </p:cNvGraphicFramePr>
          <p:nvPr/>
        </p:nvGraphicFramePr>
        <p:xfrm>
          <a:off x="13240434" y="6449415"/>
          <a:ext cx="5838565" cy="909540"/>
        </p:xfrm>
        <a:graphic>
          <a:graphicData uri="http://schemas.openxmlformats.org/drawingml/2006/table">
            <a:tbl>
              <a:tblPr bandCol="1">
                <a:tableStyleId>{073A0DAA-6AF3-43AB-8588-CEC1D06C72B9}</a:tableStyleId>
              </a:tblPr>
              <a:tblGrid>
                <a:gridCol w="343445">
                  <a:extLst>
                    <a:ext uri="{9D8B030D-6E8A-4147-A177-3AD203B41FA5}">
                      <a16:colId xmlns:a16="http://schemas.microsoft.com/office/drawing/2014/main" val="1126106127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883398827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1622270121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164578188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892563263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805630502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048304461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993757325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243324850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1667734476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964573414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494225720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597490567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538505837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689822305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638260836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594292986"/>
                    </a:ext>
                  </a:extLst>
                </a:gridCol>
              </a:tblGrid>
              <a:tr h="301562"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extLst>
                  <a:ext uri="{0D108BD9-81ED-4DB2-BD59-A6C34878D82A}">
                    <a16:rowId xmlns:a16="http://schemas.microsoft.com/office/drawing/2014/main" val="2900612889"/>
                  </a:ext>
                </a:extLst>
              </a:tr>
              <a:tr h="30156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extLst>
                  <a:ext uri="{0D108BD9-81ED-4DB2-BD59-A6C34878D82A}">
                    <a16:rowId xmlns:a16="http://schemas.microsoft.com/office/drawing/2014/main" val="2523199924"/>
                  </a:ext>
                </a:extLst>
              </a:tr>
              <a:tr h="301562"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/>
                </a:tc>
                <a:extLst>
                  <a:ext uri="{0D108BD9-81ED-4DB2-BD59-A6C34878D82A}">
                    <a16:rowId xmlns:a16="http://schemas.microsoft.com/office/drawing/2014/main" val="518187168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50FDE8C-DCE2-476F-A76B-11C789F49933}"/>
              </a:ext>
            </a:extLst>
          </p:cNvPr>
          <p:cNvGraphicFramePr>
            <a:graphicFrameLocks noGrp="1"/>
          </p:cNvGraphicFramePr>
          <p:nvPr/>
        </p:nvGraphicFramePr>
        <p:xfrm>
          <a:off x="13240433" y="5035845"/>
          <a:ext cx="5838565" cy="952398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343445">
                  <a:extLst>
                    <a:ext uri="{9D8B030D-6E8A-4147-A177-3AD203B41FA5}">
                      <a16:colId xmlns:a16="http://schemas.microsoft.com/office/drawing/2014/main" val="1126106127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883398827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1622270121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164578188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892563263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805630502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048304461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993757325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243324850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1667734476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964573414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494225720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597490567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538505837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689822305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638260836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977068748"/>
                    </a:ext>
                  </a:extLst>
                </a:gridCol>
              </a:tblGrid>
              <a:tr h="31746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49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600">
                          <a:effectLst/>
                        </a:rPr>
                        <a:t>​</a:t>
                      </a:r>
                      <a:endParaRPr lang="en-US" sz="16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49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600">
                          <a:effectLst/>
                        </a:rPr>
                        <a:t>​</a:t>
                      </a:r>
                      <a:endParaRPr lang="en-US" sz="16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49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49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49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49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490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16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00612889"/>
                  </a:ext>
                </a:extLst>
              </a:tr>
              <a:tr h="31746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23199924"/>
                  </a:ext>
                </a:extLst>
              </a:tr>
              <a:tr h="317466"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18187168"/>
                  </a:ext>
                </a:extLst>
              </a:tr>
            </a:tbl>
          </a:graphicData>
        </a:graphic>
      </p:graphicFrame>
      <p:sp>
        <p:nvSpPr>
          <p:cNvPr id="21" name="Right Brace 20">
            <a:extLst>
              <a:ext uri="{FF2B5EF4-FFF2-40B4-BE49-F238E27FC236}">
                <a16:creationId xmlns:a16="http://schemas.microsoft.com/office/drawing/2014/main" id="{F9BC8251-9715-444A-A5F0-F6A58CD4D339}"/>
              </a:ext>
            </a:extLst>
          </p:cNvPr>
          <p:cNvSpPr/>
          <p:nvPr/>
        </p:nvSpPr>
        <p:spPr>
          <a:xfrm rot="-5400000">
            <a:off x="15719521" y="1759506"/>
            <a:ext cx="816729" cy="609405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3AF443-F629-434B-8711-2068C059991A}"/>
              </a:ext>
            </a:extLst>
          </p:cNvPr>
          <p:cNvSpPr txBox="1"/>
          <p:nvPr/>
        </p:nvSpPr>
        <p:spPr>
          <a:xfrm>
            <a:off x="15627797" y="3675677"/>
            <a:ext cx="1272213" cy="6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968"/>
              <a:t>N+1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20F82E-5B9A-4F23-BAD5-C7801B91F1DB}"/>
              </a:ext>
            </a:extLst>
          </p:cNvPr>
          <p:cNvSpPr txBox="1"/>
          <p:nvPr/>
        </p:nvSpPr>
        <p:spPr>
          <a:xfrm>
            <a:off x="12612182" y="5293430"/>
            <a:ext cx="534015" cy="6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968"/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DD4F69-AC99-4EEF-8A92-7BBA7939EA96}"/>
              </a:ext>
            </a:extLst>
          </p:cNvPr>
          <p:cNvSpPr txBox="1"/>
          <p:nvPr/>
        </p:nvSpPr>
        <p:spPr>
          <a:xfrm>
            <a:off x="12659301" y="6581347"/>
            <a:ext cx="534015" cy="6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968"/>
              <a:t>D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F2F266B-D479-4E4C-9D84-558D9BDAB6A5}"/>
              </a:ext>
            </a:extLst>
          </p:cNvPr>
          <p:cNvGraphicFramePr>
            <a:graphicFrameLocks noGrp="1"/>
          </p:cNvGraphicFramePr>
          <p:nvPr/>
        </p:nvGraphicFramePr>
        <p:xfrm>
          <a:off x="13240434" y="7957222"/>
          <a:ext cx="5838565" cy="909540"/>
        </p:xfrm>
        <a:graphic>
          <a:graphicData uri="http://schemas.openxmlformats.org/drawingml/2006/table">
            <a:tbl>
              <a:tblPr bandCol="1">
                <a:tableStyleId>{93296810-A885-4BE3-A3E7-6D5BEEA58F35}</a:tableStyleId>
              </a:tblPr>
              <a:tblGrid>
                <a:gridCol w="343445">
                  <a:extLst>
                    <a:ext uri="{9D8B030D-6E8A-4147-A177-3AD203B41FA5}">
                      <a16:colId xmlns:a16="http://schemas.microsoft.com/office/drawing/2014/main" val="1126106127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883398827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1622270121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164578188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892563263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805630502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048304461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993757325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243324850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1667734476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964573414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494225720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597490567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538505837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689822305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2638260836"/>
                    </a:ext>
                  </a:extLst>
                </a:gridCol>
                <a:gridCol w="343445">
                  <a:extLst>
                    <a:ext uri="{9D8B030D-6E8A-4147-A177-3AD203B41FA5}">
                      <a16:colId xmlns:a16="http://schemas.microsoft.com/office/drawing/2014/main" val="3594292986"/>
                    </a:ext>
                  </a:extLst>
                </a:gridCol>
              </a:tblGrid>
              <a:tr h="301562"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612889"/>
                  </a:ext>
                </a:extLst>
              </a:tr>
              <a:tr h="30156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199924"/>
                  </a:ext>
                </a:extLst>
              </a:tr>
              <a:tr h="301562"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000">
                          <a:effectLst/>
                        </a:rPr>
                        <a:t>​</a:t>
                      </a: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dirty="0">
                        <a:effectLst/>
                      </a:endParaRPr>
                    </a:p>
                  </a:txBody>
                  <a:tcPr marL="150781" marR="150781" marT="75390" marB="7539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187168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FD8181C1-D3FB-4C23-BFF3-B14DCE52A05F}"/>
              </a:ext>
            </a:extLst>
          </p:cNvPr>
          <p:cNvSpPr txBox="1"/>
          <p:nvPr/>
        </p:nvSpPr>
        <p:spPr>
          <a:xfrm>
            <a:off x="15879099" y="5858858"/>
            <a:ext cx="486896" cy="6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968"/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C41770-1AA9-459B-B36B-5F7D6CEEBD16}"/>
              </a:ext>
            </a:extLst>
          </p:cNvPr>
          <p:cNvSpPr txBox="1"/>
          <p:nvPr/>
        </p:nvSpPr>
        <p:spPr>
          <a:xfrm>
            <a:off x="15879099" y="7350957"/>
            <a:ext cx="486896" cy="6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968"/>
              <a:t>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51C4B6-D9E8-476A-AA83-D6E17E26481A}"/>
              </a:ext>
            </a:extLst>
          </p:cNvPr>
          <p:cNvSpPr txBox="1"/>
          <p:nvPr/>
        </p:nvSpPr>
        <p:spPr>
          <a:xfrm>
            <a:off x="14826775" y="8921589"/>
            <a:ext cx="2591544" cy="6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968" dirty="0"/>
              <a:t>Embeddings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32273C-B457-4DAD-9E59-AC53D67633D6}"/>
              </a:ext>
            </a:extLst>
          </p:cNvPr>
          <p:cNvSpPr txBox="1"/>
          <p:nvPr/>
        </p:nvSpPr>
        <p:spPr>
          <a:xfrm>
            <a:off x="12659301" y="8136274"/>
            <a:ext cx="534015" cy="6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968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3276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 animBg="1"/>
      <p:bldP spid="22" grpId="0"/>
      <p:bldP spid="23" grpId="0"/>
      <p:bldP spid="24" grpId="0"/>
      <p:bldP spid="27" grpId="0"/>
      <p:bldP spid="28" grpId="0"/>
      <p:bldP spid="29" grpId="0"/>
      <p:bldP spid="30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0A6A8-0488-4BE8-8453-F6D61AF5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ngsana New"/>
              </a:rPr>
              <a:t>Building the ViT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A8DFF-A409-4325-A9CE-D3CBD75EB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50781" tIns="75390" rIns="150781" bIns="75390" rtlCol="0" anchor="t"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The CNN is (mainly) a stack of convolutional layers</a:t>
            </a:r>
          </a:p>
          <a:p>
            <a:pPr>
              <a:buClr>
                <a:schemeClr val="tx1"/>
              </a:buClr>
            </a:pPr>
            <a:r>
              <a:rPr lang="en-US" dirty="0"/>
              <a:t>The </a:t>
            </a:r>
            <a:r>
              <a:rPr lang="en-US" dirty="0" err="1"/>
              <a:t>ViT</a:t>
            </a:r>
            <a:r>
              <a:rPr lang="en-US" dirty="0"/>
              <a:t> is a </a:t>
            </a:r>
            <a:r>
              <a:rPr lang="en-US" b="1" dirty="0"/>
              <a:t>stack of MSA layers</a:t>
            </a:r>
          </a:p>
          <a:p>
            <a:pPr>
              <a:buClr>
                <a:schemeClr val="tx1"/>
              </a:buClr>
            </a:pPr>
            <a:endParaRPr lang="en-US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5915FA-D521-4E70-9C4B-45C4E90C1A68}"/>
              </a:ext>
            </a:extLst>
          </p:cNvPr>
          <p:cNvSpPr/>
          <p:nvPr/>
        </p:nvSpPr>
        <p:spPr>
          <a:xfrm>
            <a:off x="6020759" y="6133241"/>
            <a:ext cx="2311972" cy="26637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EEA5AF-363E-4545-8DEA-5C83F81DC0B8}"/>
              </a:ext>
            </a:extLst>
          </p:cNvPr>
          <p:cNvSpPr/>
          <p:nvPr/>
        </p:nvSpPr>
        <p:spPr>
          <a:xfrm>
            <a:off x="6355827" y="6450462"/>
            <a:ext cx="636630" cy="2060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2968" dirty="0"/>
              <a:t>MSA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4F1C02-6AC4-4E30-8351-A1D0E6E21E7A}"/>
              </a:ext>
            </a:extLst>
          </p:cNvPr>
          <p:cNvSpPr/>
          <p:nvPr/>
        </p:nvSpPr>
        <p:spPr>
          <a:xfrm>
            <a:off x="7361032" y="6450462"/>
            <a:ext cx="636630" cy="206067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2968" dirty="0"/>
              <a:t>MLP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17D219-880B-4268-BCA7-DDC5B61858D2}"/>
              </a:ext>
            </a:extLst>
          </p:cNvPr>
          <p:cNvCxnSpPr>
            <a:cxnSpLocks/>
          </p:cNvCxnSpPr>
          <p:nvPr/>
        </p:nvCxnSpPr>
        <p:spPr>
          <a:xfrm>
            <a:off x="5534910" y="7465137"/>
            <a:ext cx="4858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5F194AF-4D9E-4A11-B129-CB7160B451DC}"/>
                  </a:ext>
                </a:extLst>
              </p:cNvPr>
              <p:cNvSpPr/>
              <p:nvPr/>
            </p:nvSpPr>
            <p:spPr>
              <a:xfrm>
                <a:off x="4898280" y="6434802"/>
                <a:ext cx="636630" cy="2060670"/>
              </a:xfrm>
              <a:prstGeom prst="rect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96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sz="2968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5F194AF-4D9E-4A11-B129-CB7160B451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280" y="6434802"/>
                <a:ext cx="636630" cy="20606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E28A7DC-EF28-407D-8C2E-13AEA6A056C4}"/>
                  </a:ext>
                </a:extLst>
              </p:cNvPr>
              <p:cNvSpPr/>
              <p:nvPr/>
            </p:nvSpPr>
            <p:spPr>
              <a:xfrm>
                <a:off x="8751566" y="6433709"/>
                <a:ext cx="636630" cy="2060670"/>
              </a:xfrm>
              <a:prstGeom prst="rect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96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sz="2968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E28A7DC-EF28-407D-8C2E-13AEA6A056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1566" y="6433709"/>
                <a:ext cx="636630" cy="20606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918E79-19AE-4F28-A93F-547033BAB6E1}"/>
              </a:ext>
            </a:extLst>
          </p:cNvPr>
          <p:cNvCxnSpPr>
            <a:cxnSpLocks/>
          </p:cNvCxnSpPr>
          <p:nvPr/>
        </p:nvCxnSpPr>
        <p:spPr>
          <a:xfrm flipV="1">
            <a:off x="8332731" y="7464045"/>
            <a:ext cx="418835" cy="1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74DB2E0-4C14-4DAB-BA94-F29B3174DBA4}"/>
              </a:ext>
            </a:extLst>
          </p:cNvPr>
          <p:cNvSpPr/>
          <p:nvPr/>
        </p:nvSpPr>
        <p:spPr>
          <a:xfrm>
            <a:off x="9874045" y="6133241"/>
            <a:ext cx="2311972" cy="26637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2A62E6-BAD7-488F-8C83-F6F93F3BE70B}"/>
              </a:ext>
            </a:extLst>
          </p:cNvPr>
          <p:cNvSpPr/>
          <p:nvPr/>
        </p:nvSpPr>
        <p:spPr>
          <a:xfrm>
            <a:off x="10209113" y="6450462"/>
            <a:ext cx="636630" cy="2060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2968" dirty="0"/>
              <a:t>MSA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F7D56D-DC5F-4115-9962-56154A64CF64}"/>
              </a:ext>
            </a:extLst>
          </p:cNvPr>
          <p:cNvSpPr/>
          <p:nvPr/>
        </p:nvSpPr>
        <p:spPr>
          <a:xfrm>
            <a:off x="11214318" y="6450462"/>
            <a:ext cx="636630" cy="206067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2968" dirty="0"/>
              <a:t>MLP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80C744-8EDD-4892-8AB7-E0E73917E389}"/>
              </a:ext>
            </a:extLst>
          </p:cNvPr>
          <p:cNvCxnSpPr>
            <a:cxnSpLocks/>
          </p:cNvCxnSpPr>
          <p:nvPr/>
        </p:nvCxnSpPr>
        <p:spPr>
          <a:xfrm flipV="1">
            <a:off x="12186017" y="7464045"/>
            <a:ext cx="418835" cy="1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C4148E-0306-4BBA-A902-D98A0E9F70D3}"/>
              </a:ext>
            </a:extLst>
          </p:cNvPr>
          <p:cNvCxnSpPr>
            <a:cxnSpLocks/>
          </p:cNvCxnSpPr>
          <p:nvPr/>
        </p:nvCxnSpPr>
        <p:spPr>
          <a:xfrm>
            <a:off x="9388196" y="7464045"/>
            <a:ext cx="485849" cy="1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F4E888C-9C03-4521-BAE3-7583146BD8B1}"/>
              </a:ext>
            </a:extLst>
          </p:cNvPr>
          <p:cNvSpPr/>
          <p:nvPr/>
        </p:nvSpPr>
        <p:spPr>
          <a:xfrm>
            <a:off x="13815286" y="6133241"/>
            <a:ext cx="2311972" cy="26637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7FEE58-DA51-4001-AD7B-1A0A81A172DA}"/>
              </a:ext>
            </a:extLst>
          </p:cNvPr>
          <p:cNvSpPr/>
          <p:nvPr/>
        </p:nvSpPr>
        <p:spPr>
          <a:xfrm>
            <a:off x="14150354" y="6450462"/>
            <a:ext cx="636630" cy="2060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2968" dirty="0"/>
              <a:t>MSA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F2F71E-45BD-4497-86AE-C7176757DB88}"/>
              </a:ext>
            </a:extLst>
          </p:cNvPr>
          <p:cNvSpPr/>
          <p:nvPr/>
        </p:nvSpPr>
        <p:spPr>
          <a:xfrm>
            <a:off x="15155559" y="6450462"/>
            <a:ext cx="636630" cy="206067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2968" dirty="0"/>
              <a:t>MLP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6593F1F-8BE7-4D38-9286-1050DF2EC531}"/>
              </a:ext>
            </a:extLst>
          </p:cNvPr>
          <p:cNvCxnSpPr>
            <a:cxnSpLocks/>
          </p:cNvCxnSpPr>
          <p:nvPr/>
        </p:nvCxnSpPr>
        <p:spPr>
          <a:xfrm>
            <a:off x="13329437" y="7464045"/>
            <a:ext cx="485849" cy="1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5E4E612-7D90-4F09-B6D9-8F0EC06AD61D}"/>
              </a:ext>
            </a:extLst>
          </p:cNvPr>
          <p:cNvSpPr txBox="1"/>
          <p:nvPr/>
        </p:nvSpPr>
        <p:spPr>
          <a:xfrm>
            <a:off x="12655112" y="7170860"/>
            <a:ext cx="447558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968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7EF78EC-0A39-4C43-9076-1C568070AEFE}"/>
                  </a:ext>
                </a:extLst>
              </p:cNvPr>
              <p:cNvSpPr/>
              <p:nvPr/>
            </p:nvSpPr>
            <p:spPr>
              <a:xfrm>
                <a:off x="16642425" y="6433709"/>
                <a:ext cx="636630" cy="2060670"/>
              </a:xfrm>
              <a:prstGeom prst="rect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96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it-IT" sz="2968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7EF78EC-0A39-4C43-9076-1C568070A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2425" y="6433709"/>
                <a:ext cx="636630" cy="20606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925AEC4-A838-42BE-A239-8BDDF772DD8C}"/>
              </a:ext>
            </a:extLst>
          </p:cNvPr>
          <p:cNvCxnSpPr>
            <a:cxnSpLocks/>
          </p:cNvCxnSpPr>
          <p:nvPr/>
        </p:nvCxnSpPr>
        <p:spPr>
          <a:xfrm flipV="1">
            <a:off x="16127258" y="7464045"/>
            <a:ext cx="515168" cy="1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picture containing sky, building, outdoor, old&#10;&#10;Description automatically generated">
            <a:extLst>
              <a:ext uri="{FF2B5EF4-FFF2-40B4-BE49-F238E27FC236}">
                <a16:creationId xmlns:a16="http://schemas.microsoft.com/office/drawing/2014/main" id="{8332A7D0-D593-4803-A590-9449BC666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22" y="7056184"/>
            <a:ext cx="1417365" cy="1417365"/>
          </a:xfrm>
          <a:prstGeom prst="rect">
            <a:avLst/>
          </a:prstGeom>
        </p:spPr>
      </p:pic>
      <p:pic>
        <p:nvPicPr>
          <p:cNvPr id="36" name="Picture 35" descr="A cat lying on a carpet&#10;&#10;Description automatically generated with low confidence">
            <a:extLst>
              <a:ext uri="{FF2B5EF4-FFF2-40B4-BE49-F238E27FC236}">
                <a16:creationId xmlns:a16="http://schemas.microsoft.com/office/drawing/2014/main" id="{F4AE6223-BBEB-49C7-8717-C584873E1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70" y="8268301"/>
            <a:ext cx="1612516" cy="1612516"/>
          </a:xfrm>
          <a:prstGeom prst="rect">
            <a:avLst/>
          </a:prstGeom>
        </p:spPr>
      </p:pic>
      <p:pic>
        <p:nvPicPr>
          <p:cNvPr id="38" name="Picture 37" descr="A dog and cat&#10;&#10;Description automatically generated with medium confidence">
            <a:extLst>
              <a:ext uri="{FF2B5EF4-FFF2-40B4-BE49-F238E27FC236}">
                <a16:creationId xmlns:a16="http://schemas.microsoft.com/office/drawing/2014/main" id="{9BB49442-13C8-4EFE-9007-56969F2D81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05" y="5814925"/>
            <a:ext cx="1507808" cy="1507808"/>
          </a:xfrm>
          <a:prstGeom prst="rect">
            <a:avLst/>
          </a:prstGeom>
        </p:spPr>
      </p:pic>
      <p:sp>
        <p:nvSpPr>
          <p:cNvPr id="39" name="Right Brace 38">
            <a:extLst>
              <a:ext uri="{FF2B5EF4-FFF2-40B4-BE49-F238E27FC236}">
                <a16:creationId xmlns:a16="http://schemas.microsoft.com/office/drawing/2014/main" id="{D905A68E-02B0-48A2-8BE3-AE413084DC9F}"/>
              </a:ext>
            </a:extLst>
          </p:cNvPr>
          <p:cNvSpPr/>
          <p:nvPr/>
        </p:nvSpPr>
        <p:spPr>
          <a:xfrm>
            <a:off x="3719259" y="5814927"/>
            <a:ext cx="927720" cy="4065891"/>
          </a:xfrm>
          <a:prstGeom prst="rightBrace">
            <a:avLst>
              <a:gd name="adj1" fmla="val 8333"/>
              <a:gd name="adj2" fmla="val 3928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C72A8C-0DEF-455C-AF95-AA38EFF86313}"/>
              </a:ext>
            </a:extLst>
          </p:cNvPr>
          <p:cNvSpPr txBox="1"/>
          <p:nvPr/>
        </p:nvSpPr>
        <p:spPr>
          <a:xfrm>
            <a:off x="4137768" y="9246114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/>
              <a:t>Embed</a:t>
            </a:r>
            <a:endParaRPr lang="it-IT" sz="3600" dirty="0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4568764F-7E49-4075-8012-E3E46D5F7287}"/>
              </a:ext>
            </a:extLst>
          </p:cNvPr>
          <p:cNvSpPr/>
          <p:nvPr/>
        </p:nvSpPr>
        <p:spPr>
          <a:xfrm>
            <a:off x="17540827" y="7134458"/>
            <a:ext cx="636630" cy="6857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B87229-2851-4031-A492-8EC48AD14137}"/>
              </a:ext>
            </a:extLst>
          </p:cNvPr>
          <p:cNvSpPr txBox="1"/>
          <p:nvPr/>
        </p:nvSpPr>
        <p:spPr>
          <a:xfrm>
            <a:off x="18294810" y="6840978"/>
            <a:ext cx="615874" cy="1208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56" dirty="0"/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005725-9C62-4A80-B81C-72FBF5086119}"/>
              </a:ext>
            </a:extLst>
          </p:cNvPr>
          <p:cNvSpPr txBox="1"/>
          <p:nvPr/>
        </p:nvSpPr>
        <p:spPr>
          <a:xfrm>
            <a:off x="11569938" y="9393798"/>
            <a:ext cx="6733254" cy="80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617" dirty="0" err="1"/>
              <a:t>We’re</a:t>
            </a:r>
            <a:r>
              <a:rPr lang="it-IT" sz="4617" dirty="0"/>
              <a:t> </a:t>
            </a:r>
            <a:r>
              <a:rPr lang="it-IT" sz="4617" dirty="0" err="1"/>
              <a:t>missing</a:t>
            </a:r>
            <a:r>
              <a:rPr lang="it-IT" sz="4617" dirty="0"/>
              <a:t> one last step</a:t>
            </a:r>
          </a:p>
        </p:txBody>
      </p:sp>
    </p:spTree>
    <p:extLst>
      <p:ext uri="{BB962C8B-B14F-4D97-AF65-F5344CB8AC3E}">
        <p14:creationId xmlns:p14="http://schemas.microsoft.com/office/powerpoint/2010/main" val="3667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24" grpId="0" animBg="1"/>
      <p:bldP spid="25" grpId="0" animBg="1"/>
      <p:bldP spid="26" grpId="0" animBg="1"/>
      <p:bldP spid="28" grpId="0"/>
      <p:bldP spid="29" grpId="0" animBg="1"/>
      <p:bldP spid="39" grpId="0" animBg="1"/>
      <p:bldP spid="40" grpId="0"/>
      <p:bldP spid="47" grpId="0" animBg="1"/>
      <p:bldP spid="48" grpId="0"/>
      <p:bldP spid="4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FDFF-7408-4032-AC48-7413C3B75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Classifier</a:t>
            </a:r>
            <a:r>
              <a:rPr lang="it-IT" dirty="0"/>
              <a:t> (MLP-head)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77D74F-76F7-478D-B610-9694E55C1D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82157" y="3195149"/>
                <a:ext cx="17339786" cy="5001988"/>
              </a:xfrm>
            </p:spPr>
            <p:txBody>
              <a:bodyPr>
                <a:normAutofit/>
              </a:bodyPr>
              <a:lstStyle/>
              <a:p>
                <a:r>
                  <a:rPr lang="it-IT" dirty="0"/>
                  <a:t>The </a:t>
                </a:r>
                <a:r>
                  <a:rPr lang="it-IT" dirty="0" err="1"/>
                  <a:t>final</a:t>
                </a:r>
                <a:r>
                  <a:rPr lang="it-IT" dirty="0"/>
                  <a:t> </a:t>
                </a:r>
                <a:r>
                  <a:rPr lang="it-IT" dirty="0" err="1"/>
                  <a:t>classifier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a 1D </a:t>
                </a:r>
                <a:r>
                  <a:rPr lang="it-IT" dirty="0" err="1"/>
                  <a:t>fully-connected</a:t>
                </a:r>
                <a:r>
                  <a:rPr lang="it-IT" dirty="0"/>
                  <a:t> </a:t>
                </a:r>
                <a:r>
                  <a:rPr lang="it-IT" dirty="0" err="1"/>
                  <a:t>layer</a:t>
                </a:r>
                <a:r>
                  <a:rPr lang="it-IT" dirty="0"/>
                  <a:t> + </a:t>
                </a:r>
                <a:r>
                  <a:rPr lang="it-IT" dirty="0" err="1"/>
                  <a:t>layernorm</a:t>
                </a:r>
                <a:endParaRPr lang="it-IT" dirty="0"/>
              </a:p>
              <a:p>
                <a:r>
                  <a:rPr lang="it-IT" dirty="0" err="1"/>
                  <a:t>It</a:t>
                </a:r>
                <a:r>
                  <a:rPr lang="it-IT" dirty="0"/>
                  <a:t> </a:t>
                </a:r>
                <a:r>
                  <a:rPr lang="it-IT" dirty="0" err="1"/>
                  <a:t>operates</a:t>
                </a:r>
                <a:r>
                  <a:rPr lang="it-IT" dirty="0"/>
                  <a:t> </a:t>
                </a:r>
                <a:r>
                  <a:rPr lang="it-IT" dirty="0" err="1"/>
                  <a:t>only</a:t>
                </a:r>
                <a:r>
                  <a:rPr lang="it-IT" dirty="0"/>
                  <a:t> on the first component of the </a:t>
                </a:r>
                <a:r>
                  <a:rPr lang="it-IT" dirty="0" err="1"/>
                  <a:t>embedding</a:t>
                </a:r>
                <a:endParaRPr lang="it-IT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it-IT" dirty="0" err="1"/>
                  <a:t>It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the </a:t>
                </a:r>
                <a:r>
                  <a:rPr lang="it-IT" dirty="0" err="1"/>
                  <a:t>equivalent</a:t>
                </a:r>
                <a:r>
                  <a:rPr lang="it-IT" dirty="0"/>
                  <a:t> of the RNN </a:t>
                </a:r>
                <a:r>
                  <a:rPr lang="it-IT" dirty="0" err="1"/>
                  <a:t>context</a:t>
                </a:r>
                <a:r>
                  <a:rPr lang="it-IT" dirty="0"/>
                  <a:t> (the [CLS] token), </a:t>
                </a:r>
                <a:r>
                  <a:rPr lang="it-IT" dirty="0" err="1"/>
                  <a:t>which</a:t>
                </a:r>
                <a:r>
                  <a:rPr lang="it-IT" dirty="0"/>
                  <a:t> </a:t>
                </a:r>
                <a:r>
                  <a:rPr lang="it-IT" dirty="0" err="1"/>
                  <a:t>gets</a:t>
                </a:r>
                <a:r>
                  <a:rPr lang="it-IT" dirty="0"/>
                  <a:t> «</a:t>
                </a:r>
                <a:r>
                  <a:rPr lang="it-IT" dirty="0" err="1"/>
                  <a:t>updated</a:t>
                </a:r>
                <a:r>
                  <a:rPr lang="it-IT" dirty="0"/>
                  <a:t>» </a:t>
                </a:r>
                <a:r>
                  <a:rPr lang="it-IT" dirty="0" err="1"/>
                  <a:t>layer</a:t>
                </a:r>
                <a:r>
                  <a:rPr lang="it-IT" dirty="0"/>
                  <a:t>-by-</a:t>
                </a:r>
                <a:r>
                  <a:rPr lang="it-IT" dirty="0" err="1"/>
                  <a:t>layer</a:t>
                </a:r>
                <a:endParaRPr lang="it-IT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it-IT" dirty="0"/>
                  <a:t>Linear </a:t>
                </a:r>
                <a:r>
                  <a:rPr lang="it-IT" dirty="0" err="1"/>
                  <a:t>reprojection</a:t>
                </a:r>
                <a:r>
                  <a:rPr lang="it-IT" dirty="0"/>
                  <a:t> </a:t>
                </a:r>
                <a:r>
                  <a:rPr lang="it-IT" dirty="0" err="1"/>
                  <a:t>onto</a:t>
                </a:r>
                <a:r>
                  <a:rPr lang="it-IT" dirty="0"/>
                  <a:t>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it-IT" dirty="0"/>
                  <a:t>-</a:t>
                </a:r>
                <a:r>
                  <a:rPr lang="it-IT" dirty="0" err="1"/>
                  <a:t>dimensional</a:t>
                </a:r>
                <a:r>
                  <a:rPr lang="it-IT" dirty="0"/>
                  <a:t> space</a:t>
                </a:r>
              </a:p>
              <a:p>
                <a:pPr marL="1507846" lvl="2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it-IT" dirty="0"/>
                  <a:t> = </a:t>
                </a:r>
                <a:r>
                  <a:rPr lang="it-IT" dirty="0" err="1"/>
                  <a:t>num</a:t>
                </a:r>
                <a:r>
                  <a:rPr lang="it-IT" dirty="0"/>
                  <a:t> classes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it-IT" dirty="0" err="1"/>
                  <a:t>Expresses</a:t>
                </a:r>
                <a:r>
                  <a:rPr lang="it-IT" dirty="0"/>
                  <a:t> the confidence of the network in the </a:t>
                </a:r>
                <a:r>
                  <a:rPr lang="it-IT" dirty="0" err="1"/>
                  <a:t>prediction</a:t>
                </a:r>
                <a:r>
                  <a:rPr lang="it-IT" dirty="0"/>
                  <a:t> for </a:t>
                </a:r>
                <a:r>
                  <a:rPr lang="it-IT" dirty="0" err="1"/>
                  <a:t>each</a:t>
                </a:r>
                <a:r>
                  <a:rPr lang="it-IT" dirty="0"/>
                  <a:t> class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77D74F-76F7-478D-B610-9694E55C1D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82157" y="3195149"/>
                <a:ext cx="17339786" cy="5001988"/>
              </a:xfrm>
              <a:blipFill>
                <a:blip r:embed="rId2"/>
                <a:stretch>
                  <a:fillRect l="-1390" t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90A88D-C979-4347-827C-02A9504F2EF2}"/>
              </a:ext>
            </a:extLst>
          </p:cNvPr>
          <p:cNvSpPr/>
          <p:nvPr/>
        </p:nvSpPr>
        <p:spPr>
          <a:xfrm>
            <a:off x="6008194" y="8440060"/>
            <a:ext cx="2311972" cy="15910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24565-7C16-49B0-8A65-51B725D0939A}"/>
              </a:ext>
            </a:extLst>
          </p:cNvPr>
          <p:cNvSpPr/>
          <p:nvPr/>
        </p:nvSpPr>
        <p:spPr>
          <a:xfrm>
            <a:off x="6343262" y="8757281"/>
            <a:ext cx="636630" cy="1013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2968" dirty="0"/>
              <a:t>MSA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0D42E7-D164-4D98-B2B8-E847BD463F6D}"/>
              </a:ext>
            </a:extLst>
          </p:cNvPr>
          <p:cNvSpPr/>
          <p:nvPr/>
        </p:nvSpPr>
        <p:spPr>
          <a:xfrm>
            <a:off x="7348467" y="8757281"/>
            <a:ext cx="636630" cy="101358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it-IT" sz="2968" dirty="0"/>
              <a:t>MLP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DC5C86-034C-4D55-B50F-C2D14BCA9E07}"/>
                  </a:ext>
                </a:extLst>
              </p:cNvPr>
              <p:cNvSpPr/>
              <p:nvPr/>
            </p:nvSpPr>
            <p:spPr>
              <a:xfrm>
                <a:off x="8835333" y="8723774"/>
                <a:ext cx="490037" cy="1030335"/>
              </a:xfrm>
              <a:prstGeom prst="rect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96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it-IT" sz="2968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it-IT" sz="2968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DC5C86-034C-4D55-B50F-C2D14BCA9E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333" y="8723774"/>
                <a:ext cx="490037" cy="1030335"/>
              </a:xfrm>
              <a:prstGeom prst="rect">
                <a:avLst/>
              </a:prstGeom>
              <a:blipFill>
                <a:blip r:embed="rId3"/>
                <a:stretch>
                  <a:fillRect l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B14357-EE59-40B9-A0E1-E41F7A4C028F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8320165" y="9235587"/>
            <a:ext cx="515168" cy="3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81FA2BE3-3092-483B-8E55-3688A06A5542}"/>
              </a:ext>
            </a:extLst>
          </p:cNvPr>
          <p:cNvSpPr/>
          <p:nvPr/>
        </p:nvSpPr>
        <p:spPr>
          <a:xfrm>
            <a:off x="8835333" y="8723774"/>
            <a:ext cx="485849" cy="21467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FE7819E-E501-44AC-83FF-8FF07BD83E91}"/>
              </a:ext>
            </a:extLst>
          </p:cNvPr>
          <p:cNvSpPr/>
          <p:nvPr/>
        </p:nvSpPr>
        <p:spPr>
          <a:xfrm>
            <a:off x="11365531" y="8377338"/>
            <a:ext cx="485849" cy="485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1489635-6869-4D68-8268-916E5286C88E}"/>
              </a:ext>
            </a:extLst>
          </p:cNvPr>
          <p:cNvSpPr/>
          <p:nvPr/>
        </p:nvSpPr>
        <p:spPr>
          <a:xfrm>
            <a:off x="11365531" y="8971848"/>
            <a:ext cx="485849" cy="485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4B6765A-355F-466F-A69B-FBAFEE500B49}"/>
              </a:ext>
            </a:extLst>
          </p:cNvPr>
          <p:cNvSpPr/>
          <p:nvPr/>
        </p:nvSpPr>
        <p:spPr>
          <a:xfrm>
            <a:off x="11365531" y="9566359"/>
            <a:ext cx="485849" cy="4858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698DAFB-2EE0-4BB1-B822-31A153D24638}"/>
              </a:ext>
            </a:extLst>
          </p:cNvPr>
          <p:cNvGrpSpPr/>
          <p:nvPr/>
        </p:nvGrpSpPr>
        <p:grpSpPr>
          <a:xfrm>
            <a:off x="13278038" y="8176323"/>
            <a:ext cx="486373" cy="2183996"/>
            <a:chOff x="7416164" y="5067467"/>
            <a:chExt cx="294958" cy="1324470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A03F53B-CE3A-4870-A252-B959A57EDC5C}"/>
                </a:ext>
              </a:extLst>
            </p:cNvPr>
            <p:cNvSpPr/>
            <p:nvPr/>
          </p:nvSpPr>
          <p:spPr>
            <a:xfrm>
              <a:off x="7416482" y="5067467"/>
              <a:ext cx="294640" cy="294640"/>
            </a:xfrm>
            <a:prstGeom prst="ellipse">
              <a:avLst/>
            </a:prstGeom>
            <a:grpFill/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968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98F0F3-2C5C-44A6-A121-D325FEBB75FF}"/>
                </a:ext>
              </a:extLst>
            </p:cNvPr>
            <p:cNvSpPr/>
            <p:nvPr/>
          </p:nvSpPr>
          <p:spPr>
            <a:xfrm>
              <a:off x="7416482" y="5402588"/>
              <a:ext cx="294640" cy="294640"/>
            </a:xfrm>
            <a:prstGeom prst="ellipse">
              <a:avLst/>
            </a:prstGeom>
            <a:grpFill/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968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85712C8-6AED-443F-A191-3B7502EAE74B}"/>
                </a:ext>
              </a:extLst>
            </p:cNvPr>
            <p:cNvSpPr/>
            <p:nvPr/>
          </p:nvSpPr>
          <p:spPr>
            <a:xfrm>
              <a:off x="7416482" y="5757713"/>
              <a:ext cx="294640" cy="294640"/>
            </a:xfrm>
            <a:prstGeom prst="ellipse">
              <a:avLst/>
            </a:prstGeom>
            <a:grpFill/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968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52CE60B-AA43-44DD-98F9-5EEF1039F101}"/>
                </a:ext>
              </a:extLst>
            </p:cNvPr>
            <p:cNvSpPr/>
            <p:nvPr/>
          </p:nvSpPr>
          <p:spPr>
            <a:xfrm>
              <a:off x="7416164" y="6097297"/>
              <a:ext cx="294640" cy="294640"/>
            </a:xfrm>
            <a:prstGeom prst="ellipse">
              <a:avLst/>
            </a:prstGeom>
            <a:grpFill/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968"/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E092EF0-3E7D-4517-A834-BA7818E06734}"/>
              </a:ext>
            </a:extLst>
          </p:cNvPr>
          <p:cNvCxnSpPr>
            <a:stCxn id="42" idx="6"/>
            <a:endCxn id="11" idx="2"/>
          </p:cNvCxnSpPr>
          <p:nvPr/>
        </p:nvCxnSpPr>
        <p:spPr>
          <a:xfrm flipV="1">
            <a:off x="11851381" y="8419247"/>
            <a:ext cx="1427182" cy="201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57222B5-3B92-4C34-8F9F-AC34A38D6219}"/>
              </a:ext>
            </a:extLst>
          </p:cNvPr>
          <p:cNvCxnSpPr>
            <a:stCxn id="42" idx="6"/>
            <a:endCxn id="12" idx="2"/>
          </p:cNvCxnSpPr>
          <p:nvPr/>
        </p:nvCxnSpPr>
        <p:spPr>
          <a:xfrm>
            <a:off x="11851381" y="8620263"/>
            <a:ext cx="1427182" cy="351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9D53BB0-DAD8-4F77-98F3-E435956A6793}"/>
              </a:ext>
            </a:extLst>
          </p:cNvPr>
          <p:cNvCxnSpPr>
            <a:stCxn id="42" idx="6"/>
            <a:endCxn id="13" idx="2"/>
          </p:cNvCxnSpPr>
          <p:nvPr/>
        </p:nvCxnSpPr>
        <p:spPr>
          <a:xfrm>
            <a:off x="11851381" y="8620262"/>
            <a:ext cx="1427182" cy="937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003DA25-F483-4136-8827-DE3995F47FDD}"/>
              </a:ext>
            </a:extLst>
          </p:cNvPr>
          <p:cNvCxnSpPr>
            <a:stCxn id="42" idx="6"/>
            <a:endCxn id="45" idx="2"/>
          </p:cNvCxnSpPr>
          <p:nvPr/>
        </p:nvCxnSpPr>
        <p:spPr>
          <a:xfrm>
            <a:off x="11851381" y="8620262"/>
            <a:ext cx="1426657" cy="1497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ADCBFF0-52A8-4C99-A47C-0E8376C8AFAF}"/>
              </a:ext>
            </a:extLst>
          </p:cNvPr>
          <p:cNvCxnSpPr>
            <a:stCxn id="43" idx="6"/>
            <a:endCxn id="11" idx="2"/>
          </p:cNvCxnSpPr>
          <p:nvPr/>
        </p:nvCxnSpPr>
        <p:spPr>
          <a:xfrm flipV="1">
            <a:off x="11851381" y="8419249"/>
            <a:ext cx="1427182" cy="795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13A3419-76C3-48B5-A90D-D5146E6D78E6}"/>
              </a:ext>
            </a:extLst>
          </p:cNvPr>
          <p:cNvCxnSpPr>
            <a:stCxn id="43" idx="6"/>
            <a:endCxn id="12" idx="2"/>
          </p:cNvCxnSpPr>
          <p:nvPr/>
        </p:nvCxnSpPr>
        <p:spPr>
          <a:xfrm flipV="1">
            <a:off x="11851381" y="8971848"/>
            <a:ext cx="1427182" cy="242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5370BA7-E927-46BB-ADCF-975B1FE19956}"/>
              </a:ext>
            </a:extLst>
          </p:cNvPr>
          <p:cNvCxnSpPr>
            <a:stCxn id="43" idx="6"/>
            <a:endCxn id="13" idx="2"/>
          </p:cNvCxnSpPr>
          <p:nvPr/>
        </p:nvCxnSpPr>
        <p:spPr>
          <a:xfrm>
            <a:off x="11851381" y="9214773"/>
            <a:ext cx="1427182" cy="342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E757EF8-0769-4157-B8BB-0B080246232A}"/>
              </a:ext>
            </a:extLst>
          </p:cNvPr>
          <p:cNvCxnSpPr>
            <a:stCxn id="43" idx="6"/>
            <a:endCxn id="45" idx="2"/>
          </p:cNvCxnSpPr>
          <p:nvPr/>
        </p:nvCxnSpPr>
        <p:spPr>
          <a:xfrm>
            <a:off x="11851381" y="9214773"/>
            <a:ext cx="1426657" cy="902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66629BF-8CF7-41E1-A530-FE0C33511634}"/>
              </a:ext>
            </a:extLst>
          </p:cNvPr>
          <p:cNvCxnSpPr>
            <a:stCxn id="44" idx="6"/>
            <a:endCxn id="11" idx="2"/>
          </p:cNvCxnSpPr>
          <p:nvPr/>
        </p:nvCxnSpPr>
        <p:spPr>
          <a:xfrm flipV="1">
            <a:off x="11851381" y="8419247"/>
            <a:ext cx="1427182" cy="1390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662368C-39FF-4B99-8A95-CFC95A0A55A2}"/>
              </a:ext>
            </a:extLst>
          </p:cNvPr>
          <p:cNvCxnSpPr>
            <a:cxnSpLocks/>
            <a:stCxn id="44" idx="6"/>
            <a:endCxn id="12" idx="2"/>
          </p:cNvCxnSpPr>
          <p:nvPr/>
        </p:nvCxnSpPr>
        <p:spPr>
          <a:xfrm flipV="1">
            <a:off x="11851381" y="8971849"/>
            <a:ext cx="1427182" cy="837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00666E1-1D80-4D63-BE61-12021F9616A8}"/>
              </a:ext>
            </a:extLst>
          </p:cNvPr>
          <p:cNvCxnSpPr>
            <a:stCxn id="44" idx="6"/>
            <a:endCxn id="13" idx="2"/>
          </p:cNvCxnSpPr>
          <p:nvPr/>
        </p:nvCxnSpPr>
        <p:spPr>
          <a:xfrm flipV="1">
            <a:off x="11851381" y="9557434"/>
            <a:ext cx="1427182" cy="251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B6FB328-DB6F-43C5-8958-B85C8CB566C4}"/>
              </a:ext>
            </a:extLst>
          </p:cNvPr>
          <p:cNvCxnSpPr>
            <a:stCxn id="44" idx="6"/>
            <a:endCxn id="45" idx="2"/>
          </p:cNvCxnSpPr>
          <p:nvPr/>
        </p:nvCxnSpPr>
        <p:spPr>
          <a:xfrm>
            <a:off x="11851381" y="9809283"/>
            <a:ext cx="1426657" cy="308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FAF94744-0F87-4486-BAA0-51D0F4B567BF}"/>
              </a:ext>
            </a:extLst>
          </p:cNvPr>
          <p:cNvSpPr/>
          <p:nvPr/>
        </p:nvSpPr>
        <p:spPr>
          <a:xfrm>
            <a:off x="8611256" y="8590816"/>
            <a:ext cx="958088" cy="482493"/>
          </a:xfrm>
          <a:prstGeom prst="ellipse">
            <a:avLst/>
          </a:prstGeom>
          <a:solidFill>
            <a:srgbClr val="BDC2DB">
              <a:alpha val="32157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7DF2235B-2F3B-4592-AFB3-34CA64182E61}"/>
              </a:ext>
            </a:extLst>
          </p:cNvPr>
          <p:cNvSpPr/>
          <p:nvPr/>
        </p:nvSpPr>
        <p:spPr>
          <a:xfrm rot="1784826">
            <a:off x="9668332" y="8823861"/>
            <a:ext cx="485849" cy="485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75" name="Left Brace 74">
            <a:extLst>
              <a:ext uri="{FF2B5EF4-FFF2-40B4-BE49-F238E27FC236}">
                <a16:creationId xmlns:a16="http://schemas.microsoft.com/office/drawing/2014/main" id="{F2DECEAC-88C4-4557-94C5-A4520C79FD59}"/>
              </a:ext>
            </a:extLst>
          </p:cNvPr>
          <p:cNvSpPr/>
          <p:nvPr/>
        </p:nvSpPr>
        <p:spPr>
          <a:xfrm>
            <a:off x="10359977" y="8197136"/>
            <a:ext cx="237687" cy="1988815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968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0AD862-7432-438B-94D0-FB1CA11E371F}"/>
              </a:ext>
            </a:extLst>
          </p:cNvPr>
          <p:cNvSpPr txBox="1"/>
          <p:nvPr/>
        </p:nvSpPr>
        <p:spPr>
          <a:xfrm>
            <a:off x="5188334" y="8931078"/>
            <a:ext cx="447558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968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7242A28-C0A7-42B3-94DB-B4E4A3458A77}"/>
                  </a:ext>
                </a:extLst>
              </p:cNvPr>
              <p:cNvSpPr txBox="1"/>
              <p:nvPr/>
            </p:nvSpPr>
            <p:spPr>
              <a:xfrm>
                <a:off x="8471641" y="9903560"/>
                <a:ext cx="1268552" cy="304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sz="1979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979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sz="1979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it-IT" sz="1979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sz="1979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it-IT" sz="1979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7242A28-C0A7-42B3-94DB-B4E4A3458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641" y="9903560"/>
                <a:ext cx="1268552" cy="304571"/>
              </a:xfrm>
              <a:prstGeom prst="rect">
                <a:avLst/>
              </a:prstGeom>
              <a:blipFill>
                <a:blip r:embed="rId4"/>
                <a:stretch>
                  <a:fillRect r="-297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BD7D928-49D3-4FBE-929A-4983336F81F8}"/>
                  </a:ext>
                </a:extLst>
              </p:cNvPr>
              <p:cNvSpPr txBox="1"/>
              <p:nvPr/>
            </p:nvSpPr>
            <p:spPr>
              <a:xfrm>
                <a:off x="11452187" y="10121782"/>
                <a:ext cx="360612" cy="456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968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it-IT" sz="2968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BD7D928-49D3-4FBE-929A-4983336F8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2187" y="10121782"/>
                <a:ext cx="360612" cy="456728"/>
              </a:xfrm>
              <a:prstGeom prst="rect">
                <a:avLst/>
              </a:prstGeom>
              <a:blipFill>
                <a:blip r:embed="rId5"/>
                <a:stretch>
                  <a:fillRect l="-20000" r="-20000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12E79F3-28FD-4749-A55C-C407A09C6EE1}"/>
                  </a:ext>
                </a:extLst>
              </p:cNvPr>
              <p:cNvSpPr txBox="1"/>
              <p:nvPr/>
            </p:nvSpPr>
            <p:spPr>
              <a:xfrm>
                <a:off x="13335667" y="10383571"/>
                <a:ext cx="254878" cy="456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968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it-IT" sz="2968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12E79F3-28FD-4749-A55C-C407A09C6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667" y="10383571"/>
                <a:ext cx="254878" cy="456728"/>
              </a:xfrm>
              <a:prstGeom prst="rect">
                <a:avLst/>
              </a:prstGeom>
              <a:blipFill>
                <a:blip r:embed="rId6"/>
                <a:stretch>
                  <a:fillRect l="-20000"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79">
            <a:extLst>
              <a:ext uri="{FF2B5EF4-FFF2-40B4-BE49-F238E27FC236}">
                <a16:creationId xmlns:a16="http://schemas.microsoft.com/office/drawing/2014/main" id="{44AC7CF8-7AE9-4815-984F-DEB83322BB84}"/>
              </a:ext>
            </a:extLst>
          </p:cNvPr>
          <p:cNvSpPr txBox="1"/>
          <p:nvPr/>
        </p:nvSpPr>
        <p:spPr>
          <a:xfrm>
            <a:off x="13763886" y="8104193"/>
            <a:ext cx="649280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968" dirty="0" err="1"/>
              <a:t>cat</a:t>
            </a:r>
            <a:endParaRPr lang="it-IT" sz="2968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86ACB82-716E-4B4F-86AD-9E10BC325A75}"/>
              </a:ext>
            </a:extLst>
          </p:cNvPr>
          <p:cNvSpPr txBox="1"/>
          <p:nvPr/>
        </p:nvSpPr>
        <p:spPr>
          <a:xfrm>
            <a:off x="13783271" y="8724024"/>
            <a:ext cx="764953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968" dirty="0"/>
              <a:t>dog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D7C9CD4-D23B-4AFC-97D4-5E88A368C3C9}"/>
              </a:ext>
            </a:extLst>
          </p:cNvPr>
          <p:cNvSpPr txBox="1"/>
          <p:nvPr/>
        </p:nvSpPr>
        <p:spPr>
          <a:xfrm>
            <a:off x="13763886" y="9253837"/>
            <a:ext cx="1425390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968" dirty="0"/>
              <a:t>building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22A83AA-3FD4-46B1-9F11-17248EF9B3F6}"/>
              </a:ext>
            </a:extLst>
          </p:cNvPr>
          <p:cNvSpPr txBox="1"/>
          <p:nvPr/>
        </p:nvSpPr>
        <p:spPr>
          <a:xfrm>
            <a:off x="13783271" y="9783075"/>
            <a:ext cx="918841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968" dirty="0" err="1"/>
              <a:t>duck</a:t>
            </a:r>
            <a:endParaRPr lang="it-IT" sz="2968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F0CC95B-B5E5-4096-82FA-18119F7A8985}"/>
              </a:ext>
            </a:extLst>
          </p:cNvPr>
          <p:cNvSpPr/>
          <p:nvPr/>
        </p:nvSpPr>
        <p:spPr>
          <a:xfrm rot="16200000">
            <a:off x="10129122" y="8959107"/>
            <a:ext cx="1740057" cy="57651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5390" rIns="0" bIns="75390" rtlCol="0" anchor="ctr"/>
          <a:lstStyle/>
          <a:p>
            <a:pPr algn="ctr"/>
            <a:r>
              <a:rPr lang="en-US" sz="2309">
                <a:ea typeface="+mn-lt"/>
                <a:cs typeface="+mn-lt"/>
              </a:rPr>
              <a:t>layer norm.</a:t>
            </a:r>
            <a:endParaRPr lang="en-US" sz="2309"/>
          </a:p>
        </p:txBody>
      </p:sp>
    </p:spTree>
    <p:extLst>
      <p:ext uri="{BB962C8B-B14F-4D97-AF65-F5344CB8AC3E}">
        <p14:creationId xmlns:p14="http://schemas.microsoft.com/office/powerpoint/2010/main" val="401598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  <p:bldP spid="41" grpId="0" animBg="1"/>
      <p:bldP spid="42" grpId="0" animBg="1"/>
      <p:bldP spid="43" grpId="0" animBg="1"/>
      <p:bldP spid="44" grpId="0" animBg="1"/>
      <p:bldP spid="73" grpId="0" animBg="1"/>
      <p:bldP spid="74" grpId="0" animBg="1"/>
      <p:bldP spid="75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4150</TotalTime>
  <Words>4792</Words>
  <Application>Microsoft Macintosh PowerPoint</Application>
  <PresentationFormat>Custom</PresentationFormat>
  <Paragraphs>1123</Paragraphs>
  <Slides>122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30" baseType="lpstr">
      <vt:lpstr>微軟正黑體</vt:lpstr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Multi-Head Self-Attention. Language Transformers. Vision Transformers.</vt:lpstr>
      <vt:lpstr>Outline</vt:lpstr>
      <vt:lpstr>Beyond embeddings</vt:lpstr>
      <vt:lpstr>ELMo (2018)</vt:lpstr>
      <vt:lpstr>ELMo (2018)</vt:lpstr>
      <vt:lpstr>ELMo (2018)</vt:lpstr>
      <vt:lpstr>Q&amp;A: SQuAD</vt:lpstr>
      <vt:lpstr>Natural Language Inference: SNLI</vt:lpstr>
      <vt:lpstr>GLUE</vt:lpstr>
      <vt:lpstr>GLUE</vt:lpstr>
      <vt:lpstr>ULMFit (2018)</vt:lpstr>
      <vt:lpstr>ULMFit (2018)</vt:lpstr>
      <vt:lpstr>Pre-training is here!</vt:lpstr>
      <vt:lpstr>Pre-training is here!</vt:lpstr>
      <vt:lpstr>Outline</vt:lpstr>
      <vt:lpstr>Rise of Transformers</vt:lpstr>
      <vt:lpstr>Rise of Transformers</vt:lpstr>
      <vt:lpstr>Attention is all you need (2017)</vt:lpstr>
      <vt:lpstr>Attention is all you need (2017)</vt:lpstr>
      <vt:lpstr>Attention is all you need (2017)</vt:lpstr>
      <vt:lpstr>Outline</vt:lpstr>
      <vt:lpstr>Basic self-attention</vt:lpstr>
      <vt:lpstr>Basic self-attention</vt:lpstr>
      <vt:lpstr>Basic self-attention</vt:lpstr>
      <vt:lpstr>Basic self-attention</vt:lpstr>
      <vt:lpstr>Query, Key, Value</vt:lpstr>
      <vt:lpstr>Query, Key, Value</vt:lpstr>
      <vt:lpstr>Self-Attention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Multi-head attention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Layer Normalization</vt:lpstr>
      <vt:lpstr>Transformer</vt:lpstr>
      <vt:lpstr>Transformer</vt:lpstr>
      <vt:lpstr>PowerPoint Presentation</vt:lpstr>
      <vt:lpstr>Positional Encoding </vt:lpstr>
      <vt:lpstr>PowerPoint Presentation</vt:lpstr>
      <vt:lpstr>Transformer</vt:lpstr>
      <vt:lpstr>PowerPoint Presentation</vt:lpstr>
      <vt:lpstr>Transformer: last trick</vt:lpstr>
      <vt:lpstr>Transformer: last trick</vt:lpstr>
      <vt:lpstr>Seq2seq with Attention</vt:lpstr>
      <vt:lpstr>Outline</vt:lpstr>
      <vt:lpstr>Attention is all you need (2017)</vt:lpstr>
      <vt:lpstr>Attention is all you need (2017)</vt:lpstr>
      <vt:lpstr>GPT / GPT-2</vt:lpstr>
      <vt:lpstr>GPT / GPT-2</vt:lpstr>
      <vt:lpstr>GPT / GPT-2</vt:lpstr>
      <vt:lpstr>GPT / GPT-2</vt:lpstr>
      <vt:lpstr>Talk to Transformer</vt:lpstr>
      <vt:lpstr>BERT</vt:lpstr>
      <vt:lpstr>BERT</vt:lpstr>
      <vt:lpstr>Transformers</vt:lpstr>
      <vt:lpstr>Number of parameters</vt:lpstr>
      <vt:lpstr>T5: Text-to-Text Transfer Transformer</vt:lpstr>
      <vt:lpstr>T5: Text-to-Text Transfer Transformer</vt:lpstr>
      <vt:lpstr>PowerPoint Presentation</vt:lpstr>
      <vt:lpstr>GPT -3</vt:lpstr>
      <vt:lpstr>PowerPoint Presentation</vt:lpstr>
      <vt:lpstr>PowerPoint Presentation</vt:lpstr>
      <vt:lpstr>Really, really good text generation</vt:lpstr>
      <vt:lpstr>One problem:  perpetuating unfortunate  things</vt:lpstr>
      <vt:lpstr>Reasonable mental model</vt:lpstr>
      <vt:lpstr>Useful for more than text…</vt:lpstr>
      <vt:lpstr>PowerPoint Presentation</vt:lpstr>
      <vt:lpstr>Image Generation</vt:lpstr>
      <vt:lpstr>No sign of slowing down</vt:lpstr>
      <vt:lpstr>PowerPoint Presentation</vt:lpstr>
      <vt:lpstr>Number of parameters</vt:lpstr>
      <vt:lpstr>DistillBERT</vt:lpstr>
      <vt:lpstr>Papers and Leaderboards</vt:lpstr>
      <vt:lpstr>Implementations</vt:lpstr>
      <vt:lpstr>Outline</vt:lpstr>
      <vt:lpstr>An image is worth 16x16 words: Transformers for image recognition at scale (ICLR 2021)</vt:lpstr>
      <vt:lpstr>Receptive Field</vt:lpstr>
      <vt:lpstr>Attention</vt:lpstr>
      <vt:lpstr>Self-attention</vt:lpstr>
      <vt:lpstr>Self-attention</vt:lpstr>
      <vt:lpstr>Self-attention</vt:lpstr>
      <vt:lpstr>Embedding the input</vt:lpstr>
      <vt:lpstr>Embedding the input as patches</vt:lpstr>
      <vt:lpstr>Permutation Invariance</vt:lpstr>
      <vt:lpstr>Positional embedding</vt:lpstr>
      <vt:lpstr>Building the ViT</vt:lpstr>
      <vt:lpstr>Classifier (MLP-head)</vt:lpstr>
      <vt:lpstr>Architectural specs</vt:lpstr>
      <vt:lpstr>Training methodology</vt:lpstr>
      <vt:lpstr>Emerging Properties in Self-Supervised Vision Transformers (ICCV 2021)</vt:lpstr>
      <vt:lpstr>DINO (ICCV 2021)</vt:lpstr>
      <vt:lpstr>DINO (ICCV 2021)</vt:lpstr>
      <vt:lpstr>CyTran: Cycle-Consistent Transformers for Non-Contrast to Contrast CT Translation (2021)</vt:lpstr>
      <vt:lpstr>CyTran (2021)</vt:lpstr>
      <vt:lpstr>CyTran (2021)</vt:lpstr>
      <vt:lpstr>SepTr (INTERSPEECH, 2022)</vt:lpstr>
      <vt:lpstr>Motivation</vt:lpstr>
      <vt:lpstr>SepTr (INTERSPEECH, 2022)</vt:lpstr>
      <vt:lpstr>SepTr (INTERSPEECH, 2022)</vt:lpstr>
      <vt:lpstr>SepTr (INTERSPEECH, 2022)</vt:lpstr>
      <vt:lpstr>SepTr (INTERSPEECH, 2022)</vt:lpstr>
      <vt:lpstr>PowerPoint Presentation</vt:lpstr>
      <vt:lpstr>SepTr (INTERSPEECH, 2022)</vt:lpstr>
      <vt:lpstr>SepTr (INTERSPEECH, 2022)</vt:lpstr>
      <vt:lpstr>SepTr (INTERSPEECH, 2022)</vt:lpstr>
      <vt:lpstr>SepTr (INTERSPEECH, 2022)</vt:lpstr>
      <vt:lpstr>Results (1)</vt:lpstr>
      <vt:lpstr>Results (1)</vt:lpstr>
      <vt:lpstr>Results (1)</vt:lpstr>
      <vt:lpstr>Results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fsdl-berkeley-lecture4-transformers</dc:title>
  <cp:lastModifiedBy>Radu Ionescu</cp:lastModifiedBy>
  <cp:revision>85</cp:revision>
  <dcterms:created xsi:type="dcterms:W3CDTF">2021-12-15T12:55:32Z</dcterms:created>
  <dcterms:modified xsi:type="dcterms:W3CDTF">2023-12-22T16:24:45Z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2021-02-10T00:00:00Z</vt:filetime>
  </property>
  <property fmtid="{D5CDD505-2E9C-101B-9397-08002B2CF9AE}" pid="3" name="Creator">
    <vt:lpwstr>Keynote</vt:lpwstr>
  </property>
  <property fmtid="{D5CDD505-2E9C-101B-9397-08002B2CF9AE}" pid="4" name="LastSaved">
    <vt:filetime>2021-12-15T00:00:00Z</vt:filetime>
  </property>
</Properties>
</file>