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72" r:id="rId2"/>
    <p:sldId id="655" r:id="rId3"/>
    <p:sldId id="511" r:id="rId4"/>
    <p:sldId id="538" r:id="rId5"/>
    <p:sldId id="459" r:id="rId6"/>
    <p:sldId id="517" r:id="rId7"/>
    <p:sldId id="530" r:id="rId8"/>
    <p:sldId id="528" r:id="rId9"/>
    <p:sldId id="529" r:id="rId10"/>
    <p:sldId id="531" r:id="rId11"/>
    <p:sldId id="522" r:id="rId12"/>
    <p:sldId id="353" r:id="rId13"/>
    <p:sldId id="466" r:id="rId14"/>
    <p:sldId id="267" r:id="rId15"/>
    <p:sldId id="318" r:id="rId16"/>
    <p:sldId id="319" r:id="rId17"/>
    <p:sldId id="321" r:id="rId18"/>
    <p:sldId id="467" r:id="rId19"/>
    <p:sldId id="460" r:id="rId20"/>
    <p:sldId id="372" r:id="rId21"/>
    <p:sldId id="268" r:id="rId22"/>
    <p:sldId id="269" r:id="rId23"/>
    <p:sldId id="373" r:id="rId24"/>
    <p:sldId id="374" r:id="rId25"/>
    <p:sldId id="325" r:id="rId26"/>
    <p:sldId id="405" r:id="rId27"/>
    <p:sldId id="326" r:id="rId28"/>
    <p:sldId id="525" r:id="rId29"/>
    <p:sldId id="526" r:id="rId30"/>
    <p:sldId id="270" r:id="rId31"/>
    <p:sldId id="328" r:id="rId32"/>
    <p:sldId id="502" r:id="rId33"/>
    <p:sldId id="440" r:id="rId34"/>
    <p:sldId id="504" r:id="rId35"/>
    <p:sldId id="505" r:id="rId36"/>
    <p:sldId id="494" r:id="rId37"/>
    <p:sldId id="496" r:id="rId38"/>
    <p:sldId id="497" r:id="rId39"/>
    <p:sldId id="479" r:id="rId40"/>
    <p:sldId id="533" r:id="rId41"/>
    <p:sldId id="506" r:id="rId42"/>
    <p:sldId id="281" r:id="rId43"/>
    <p:sldId id="330" r:id="rId44"/>
    <p:sldId id="381" r:id="rId45"/>
    <p:sldId id="444" r:id="rId46"/>
    <p:sldId id="507" r:id="rId47"/>
    <p:sldId id="443" r:id="rId48"/>
    <p:sldId id="482" r:id="rId49"/>
    <p:sldId id="512" r:id="rId50"/>
    <p:sldId id="487" r:id="rId51"/>
    <p:sldId id="488" r:id="rId52"/>
    <p:sldId id="515" r:id="rId53"/>
    <p:sldId id="449" r:id="rId54"/>
    <p:sldId id="451" r:id="rId55"/>
    <p:sldId id="450" r:id="rId56"/>
    <p:sldId id="453" r:id="rId57"/>
    <p:sldId id="454" r:id="rId58"/>
    <p:sldId id="399" r:id="rId59"/>
    <p:sldId id="510" r:id="rId60"/>
    <p:sldId id="1217" r:id="rId61"/>
    <p:sldId id="266" r:id="rId62"/>
    <p:sldId id="1218" r:id="rId63"/>
    <p:sldId id="1220" r:id="rId64"/>
    <p:sldId id="1207" r:id="rId65"/>
    <p:sldId id="1209" r:id="rId66"/>
    <p:sldId id="1211" r:id="rId67"/>
    <p:sldId id="1219" r:id="rId68"/>
    <p:sldId id="1210" r:id="rId69"/>
    <p:sldId id="1221" r:id="rId70"/>
    <p:sldId id="822" r:id="rId71"/>
    <p:sldId id="820" r:id="rId72"/>
    <p:sldId id="823" r:id="rId73"/>
    <p:sldId id="764" r:id="rId74"/>
    <p:sldId id="821" r:id="rId75"/>
    <p:sldId id="824" r:id="rId76"/>
    <p:sldId id="849" r:id="rId77"/>
    <p:sldId id="850" r:id="rId78"/>
    <p:sldId id="856" r:id="rId79"/>
    <p:sldId id="853" r:id="rId80"/>
    <p:sldId id="858" r:id="rId81"/>
    <p:sldId id="863" r:id="rId82"/>
    <p:sldId id="862" r:id="rId83"/>
    <p:sldId id="864" r:id="rId84"/>
    <p:sldId id="869" r:id="rId85"/>
    <p:sldId id="857" r:id="rId86"/>
    <p:sldId id="867" r:id="rId87"/>
    <p:sldId id="868" r:id="rId88"/>
    <p:sldId id="865" r:id="rId89"/>
    <p:sldId id="866" r:id="rId90"/>
    <p:sldId id="1222" r:id="rId91"/>
    <p:sldId id="1223" r:id="rId92"/>
    <p:sldId id="1224" r:id="rId93"/>
    <p:sldId id="1225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2A01104-6840-4BB7-AAA1-89269A2D8E20}">
          <p14:sldIdLst>
            <p14:sldId id="272"/>
            <p14:sldId id="655"/>
          </p14:sldIdLst>
        </p14:section>
        <p14:section name="Intro" id="{BC11CADF-69B8-4551-9354-160C4714B456}">
          <p14:sldIdLst>
            <p14:sldId id="511"/>
            <p14:sldId id="538"/>
            <p14:sldId id="459"/>
            <p14:sldId id="517"/>
            <p14:sldId id="530"/>
            <p14:sldId id="528"/>
            <p14:sldId id="529"/>
            <p14:sldId id="531"/>
          </p14:sldIdLst>
        </p14:section>
        <p14:section name="word2vec Explained" id="{294DBAAD-058B-49F7-A27E-C57CFAB8E26A}">
          <p14:sldIdLst>
            <p14:sldId id="522"/>
            <p14:sldId id="353"/>
            <p14:sldId id="466"/>
            <p14:sldId id="267"/>
            <p14:sldId id="318"/>
            <p14:sldId id="319"/>
            <p14:sldId id="321"/>
            <p14:sldId id="467"/>
            <p14:sldId id="460"/>
            <p14:sldId id="372"/>
          </p14:sldIdLst>
        </p14:section>
        <p14:section name="NIPS 2014" id="{1003B9F7-E75B-4B8F-8884-2C5890820155}">
          <p14:sldIdLst>
            <p14:sldId id="268"/>
            <p14:sldId id="269"/>
            <p14:sldId id="373"/>
            <p14:sldId id="374"/>
            <p14:sldId id="325"/>
            <p14:sldId id="405"/>
            <p14:sldId id="326"/>
            <p14:sldId id="525"/>
            <p14:sldId id="526"/>
          </p14:sldIdLst>
        </p14:section>
        <p14:section name="Hyperparameters" id="{9278CB70-8817-4BE3-9CA9-55CAC5EF8159}">
          <p14:sldIdLst>
            <p14:sldId id="270"/>
            <p14:sldId id="328"/>
            <p14:sldId id="502"/>
            <p14:sldId id="440"/>
            <p14:sldId id="504"/>
            <p14:sldId id="505"/>
            <p14:sldId id="494"/>
            <p14:sldId id="496"/>
            <p14:sldId id="497"/>
            <p14:sldId id="479"/>
            <p14:sldId id="533"/>
            <p14:sldId id="506"/>
            <p14:sldId id="281"/>
            <p14:sldId id="330"/>
            <p14:sldId id="381"/>
          </p14:sldIdLst>
        </p14:section>
        <p14:section name="Experiments" id="{DB8ADEAE-4FB6-4032-B2B5-21D7E5576B66}">
          <p14:sldIdLst>
            <p14:sldId id="444"/>
            <p14:sldId id="507"/>
            <p14:sldId id="443"/>
            <p14:sldId id="482"/>
            <p14:sldId id="512"/>
            <p14:sldId id="487"/>
            <p14:sldId id="488"/>
            <p14:sldId id="515"/>
            <p14:sldId id="449"/>
          </p14:sldIdLst>
        </p14:section>
        <p14:section name="Prior Claims" id="{10755476-012C-4646-9867-9026AABD2047}">
          <p14:sldIdLst>
            <p14:sldId id="451"/>
            <p14:sldId id="450"/>
            <p14:sldId id="453"/>
            <p14:sldId id="454"/>
          </p14:sldIdLst>
        </p14:section>
        <p14:section name="Conclusion" id="{8BF2BE82-7073-4C1A-8068-ECC771987D28}">
          <p14:sldIdLst>
            <p14:sldId id="399"/>
            <p14:sldId id="510"/>
            <p14:sldId id="1217"/>
            <p14:sldId id="266"/>
            <p14:sldId id="1218"/>
            <p14:sldId id="1220"/>
            <p14:sldId id="1207"/>
            <p14:sldId id="1209"/>
            <p14:sldId id="1211"/>
            <p14:sldId id="1219"/>
            <p14:sldId id="1210"/>
            <p14:sldId id="1221"/>
            <p14:sldId id="822"/>
            <p14:sldId id="820"/>
            <p14:sldId id="823"/>
            <p14:sldId id="764"/>
            <p14:sldId id="821"/>
            <p14:sldId id="824"/>
            <p14:sldId id="849"/>
            <p14:sldId id="850"/>
            <p14:sldId id="856"/>
            <p14:sldId id="853"/>
            <p14:sldId id="858"/>
            <p14:sldId id="863"/>
            <p14:sldId id="862"/>
            <p14:sldId id="864"/>
            <p14:sldId id="869"/>
            <p14:sldId id="857"/>
            <p14:sldId id="867"/>
            <p14:sldId id="868"/>
            <p14:sldId id="865"/>
            <p14:sldId id="866"/>
            <p14:sldId id="1222"/>
            <p14:sldId id="1223"/>
            <p14:sldId id="1224"/>
            <p14:sldId id="12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82925" autoAdjust="0"/>
  </p:normalViewPr>
  <p:slideViewPr>
    <p:cSldViewPr snapToGrid="0">
      <p:cViewPr varScale="1">
        <p:scale>
          <a:sx n="105" d="100"/>
          <a:sy n="105" d="100"/>
        </p:scale>
        <p:origin x="10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WordSim-353 Relatedness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Vanilla
Setting
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0.54</c:v>
                </c:pt>
                <c:pt idx="1">
                  <c:v>0.58699999999999997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82-4146-8D17-49B6A2019517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Sheet1!$D$2:$D$3</c:f>
            </c:numRef>
          </c:val>
          <c:extLst>
            <c:ext xmlns:c16="http://schemas.microsoft.com/office/drawing/2014/chart" uri="{C3380CC4-5D6E-409C-BE32-E72D297353CC}">
              <c16:uniqueId val="{00000001-FE82-4146-8D17-49B6A2019517}"/>
            </c:ext>
          </c:extLst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Sheet1!$E$2:$E$3</c:f>
            </c:numRef>
          </c:val>
          <c:extLst>
            <c:ext xmlns:c16="http://schemas.microsoft.com/office/drawing/2014/chart" uri="{C3380CC4-5D6E-409C-BE32-E72D297353CC}">
              <c16:uniqueId val="{00000002-FE82-4146-8D17-49B6A2019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0"/>
        <c:axId val="202457008"/>
        <c:axId val="202457400"/>
      </c:barChart>
      <c:catAx>
        <c:axId val="20245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202457400"/>
        <c:crosses val="autoZero"/>
        <c:auto val="1"/>
        <c:lblAlgn val="ctr"/>
        <c:lblOffset val="100"/>
        <c:noMultiLvlLbl val="0"/>
      </c:catAx>
      <c:valAx>
        <c:axId val="202457400"/>
        <c:scaling>
          <c:orientation val="minMax"/>
          <c:max val="0.70000000000000007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/>
                  <a:t>Spearman’s Correlation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202457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WordSim-353 Relatedness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Vanilla
Setting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0.54</c:v>
                </c:pt>
                <c:pt idx="1">
                  <c:v>0.58699999999999997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E-0248-BA6D-459F9CF31B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word2vec
Setting
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rtl="0"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0.68799999999999994</c:v>
                </c:pt>
                <c:pt idx="1">
                  <c:v>0.623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E-0248-BA6D-459F9CF31B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Sheet1!$D$2:$D$3</c:f>
            </c:numRef>
          </c:val>
          <c:extLst>
            <c:ext xmlns:c16="http://schemas.microsoft.com/office/drawing/2014/chart" uri="{C3380CC4-5D6E-409C-BE32-E72D297353CC}">
              <c16:uniqueId val="{00000002-3A6E-0248-BA6D-459F9CF31B2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Sheet1!$E$2:$E$3</c:f>
            </c:numRef>
          </c:val>
          <c:extLst>
            <c:ext xmlns:c16="http://schemas.microsoft.com/office/drawing/2014/chart" uri="{C3380CC4-5D6E-409C-BE32-E72D297353CC}">
              <c16:uniqueId val="{00000003-3A6E-0248-BA6D-459F9CF31B2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Sheet1!$F$2:$F$3</c:f>
            </c:numRef>
          </c:val>
          <c:extLst>
            <c:ext xmlns:c16="http://schemas.microsoft.com/office/drawing/2014/chart" uri="{C3380CC4-5D6E-409C-BE32-E72D297353CC}">
              <c16:uniqueId val="{00000004-3A6E-0248-BA6D-459F9CF31B2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Sheet1!$G$2:$G$3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5-3A6E-0248-BA6D-459F9CF31B2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202457792"/>
        <c:axId val="202458184"/>
      </c:barChart>
      <c:catAx>
        <c:axId val="20245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202458184"/>
        <c:crosses val="autoZero"/>
        <c:auto val="1"/>
        <c:lblAlgn val="ctr"/>
        <c:lblOffset val="100"/>
        <c:noMultiLvlLbl val="0"/>
      </c:catAx>
      <c:valAx>
        <c:axId val="202458184"/>
        <c:scaling>
          <c:orientation val="minMax"/>
          <c:max val="0.70000000000000007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/>
                  <a:t>Spearman’s Correlation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202457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 dirty="0"/>
              <a:t>WordSim-353 Relatedness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R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Vanilla
Setting
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0.54</c:v>
                </c:pt>
                <c:pt idx="1">
                  <c:v>0.58699999999999997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07-E046-B9DB-AED57B484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word2vec
Setting
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 rtl="0"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0.68799999999999994</c:v>
                </c:pt>
                <c:pt idx="1">
                  <c:v>0.623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07-E046-B9DB-AED57B484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Sheet1!$D$2:$D$3</c:f>
            </c:numRef>
          </c:val>
          <c:extLst>
            <c:ext xmlns:c16="http://schemas.microsoft.com/office/drawing/2014/chart" uri="{C3380CC4-5D6E-409C-BE32-E72D297353CC}">
              <c16:uniqueId val="{00000002-5607-E046-B9DB-AED57B4842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Sheet1!$E$2:$E$3</c:f>
            </c:numRef>
          </c:val>
          <c:extLst>
            <c:ext xmlns:c16="http://schemas.microsoft.com/office/drawing/2014/chart" uri="{C3380CC4-5D6E-409C-BE32-E72D297353CC}">
              <c16:uniqueId val="{00000003-5607-E046-B9DB-AED57B48427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Optimal
Setting
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RO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PPMI (Sparse Vectors)</c:v>
                </c:pt>
                <c:pt idx="1">
                  <c:v>SGNS (Embeddings)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0.69699999999999995</c:v>
                </c:pt>
                <c:pt idx="1">
                  <c:v>0.68100000000000005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607-E046-B9DB-AED57B4842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0"/>
        <c:axId val="202459752"/>
        <c:axId val="202460144"/>
      </c:barChart>
      <c:catAx>
        <c:axId val="202459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202460144"/>
        <c:crosses val="autoZero"/>
        <c:auto val="1"/>
        <c:lblAlgn val="ctr"/>
        <c:lblOffset val="100"/>
        <c:noMultiLvlLbl val="0"/>
      </c:catAx>
      <c:valAx>
        <c:axId val="202460144"/>
        <c:scaling>
          <c:orientation val="minMax"/>
          <c:max val="0.70000000000000007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600" dirty="0"/>
                  <a:t>Spearman’s Correlation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R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RO"/>
          </a:p>
        </c:txPr>
        <c:crossAx val="202459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R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751D22-33F3-4B36-A6AB-3EEBF177D1B0}" type="datetimeFigureOut">
              <a:rPr lang="en-GB" smtClean="0"/>
              <a:t>22/12/2022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87F05-FCD8-4F5C-AFF0-93765CD6FD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076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60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(3)</a:t>
            </a:r>
            <a:r>
              <a:rPr lang="en-US" b="0" baseline="0" dirty="0"/>
              <a:t> Finally, we were able to apply almost every hyperparameter to every method,</a:t>
            </a:r>
          </a:p>
          <a:p>
            <a:endParaRPr lang="en-US" b="0" baseline="0" dirty="0"/>
          </a:p>
          <a:p>
            <a:r>
              <a:rPr lang="en-US" b="0" baseline="0" dirty="0"/>
              <a:t>and perform systematic “apples to apples” comparisons of the algorithms.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00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what is word2vec?...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527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Word2vec is *not* an algorithm.</a:t>
            </a:r>
          </a:p>
          <a:p>
            <a:endParaRPr lang="en-US" dirty="0"/>
          </a:p>
          <a:p>
            <a:r>
              <a:rPr lang="en-US" dirty="0"/>
              <a:t>It’s actually a software package</a:t>
            </a:r>
          </a:p>
          <a:p>
            <a:endParaRPr lang="en-US" dirty="0"/>
          </a:p>
          <a:p>
            <a:r>
              <a:rPr lang="en-US" dirty="0"/>
              <a:t>With two distinct models</a:t>
            </a:r>
          </a:p>
          <a:p>
            <a:endParaRPr lang="en-US" dirty="0"/>
          </a:p>
          <a:p>
            <a:r>
              <a:rPr lang="en-US" dirty="0"/>
              <a:t>Various ways</a:t>
            </a:r>
            <a:r>
              <a:rPr lang="en-US" baseline="0" dirty="0"/>
              <a:t> to train these models</a:t>
            </a:r>
          </a:p>
          <a:p>
            <a:endParaRPr lang="en-US" baseline="0" dirty="0"/>
          </a:p>
          <a:p>
            <a:r>
              <a:rPr lang="en-US" baseline="0" dirty="0"/>
              <a:t>And a rich preprocessing pipeline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06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we’re going to focus on Skip-Grams</a:t>
            </a:r>
            <a:r>
              <a:rPr lang="en-US" baseline="0" dirty="0"/>
              <a:t> with Negative Sampling,</a:t>
            </a:r>
          </a:p>
          <a:p>
            <a:r>
              <a:rPr lang="en-US" baseline="0" dirty="0"/>
              <a:t>Which is considered the state-of-the-art.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6476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</a:t>
            </a:r>
            <a:r>
              <a:rPr lang="en-US" baseline="0" dirty="0"/>
              <a:t> how does SGNS work?</a:t>
            </a:r>
          </a:p>
          <a:p>
            <a:endParaRPr lang="en-US" baseline="0" dirty="0"/>
          </a:p>
          <a:p>
            <a:r>
              <a:rPr lang="en-US" baseline="0" dirty="0"/>
              <a:t>Let’s say we have this sentence,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372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we want to understand what a wombat 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132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SGNS does is take the context words around “wombat”,</a:t>
            </a:r>
          </a:p>
          <a:p>
            <a:r>
              <a:rPr lang="en-US" dirty="0"/>
              <a:t>And</a:t>
            </a:r>
            <a:r>
              <a:rPr lang="en-US" baseline="0" dirty="0"/>
              <a:t> in this way</a:t>
            </a:r>
            <a:r>
              <a:rPr lang="en-GB" baseline="0" dirty="0"/>
              <a:t>,</a:t>
            </a:r>
          </a:p>
          <a:p>
            <a:r>
              <a:rPr lang="en-US" baseline="0" dirty="0"/>
              <a:t>Constructs a dataset of word-context pairs, 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25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using D,</a:t>
            </a:r>
          </a:p>
          <a:p>
            <a:endParaRPr lang="en-US" dirty="0"/>
          </a:p>
          <a:p>
            <a:r>
              <a:rPr lang="en-US" dirty="0"/>
              <a:t>SGNS is going to learn a vector for</a:t>
            </a:r>
            <a:r>
              <a:rPr lang="en-US" baseline="0" dirty="0"/>
              <a:t> each word in the vocabulary</a:t>
            </a:r>
          </a:p>
          <a:p>
            <a:endParaRPr lang="en-US" baseline="0" dirty="0"/>
          </a:p>
          <a:p>
            <a:r>
              <a:rPr lang="en-US" baseline="0" dirty="0"/>
              <a:t>A vector of say… 100 latent dimensions.</a:t>
            </a:r>
          </a:p>
          <a:p>
            <a:endParaRPr lang="en-US" baseline="0" dirty="0"/>
          </a:p>
          <a:p>
            <a:r>
              <a:rPr lang="en-US" baseline="0" dirty="0"/>
              <a:t>Effectively, it’s learning a matrix W,</a:t>
            </a:r>
          </a:p>
          <a:p>
            <a:endParaRPr lang="en-US" baseline="0" dirty="0"/>
          </a:p>
          <a:p>
            <a:r>
              <a:rPr lang="en-US" baseline="0" dirty="0"/>
              <a:t>Where each row is a vector that represents a specific word.</a:t>
            </a:r>
          </a:p>
          <a:p>
            <a:endParaRPr lang="en-US" baseline="0" dirty="0"/>
          </a:p>
          <a:p>
            <a:r>
              <a:rPr lang="en-US" baseline="0" dirty="0"/>
              <a:t>Now, a key point in understanding SGNS,</a:t>
            </a:r>
          </a:p>
          <a:p>
            <a:r>
              <a:rPr lang="en-US" baseline="0" dirty="0"/>
              <a:t>Is that it also learns an auxiliary matrix C of context vectors</a:t>
            </a:r>
          </a:p>
          <a:p>
            <a:endParaRPr lang="en-US" baseline="0" dirty="0"/>
          </a:p>
          <a:p>
            <a:r>
              <a:rPr lang="en-US" baseline="0" dirty="0"/>
              <a:t>So in fact, each word has two different embeddings</a:t>
            </a:r>
          </a:p>
          <a:p>
            <a:endParaRPr lang="en-US" baseline="0" dirty="0"/>
          </a:p>
          <a:p>
            <a:r>
              <a:rPr lang="en-US" baseline="0" dirty="0"/>
              <a:t>Which are not necessarily similar.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679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…SGNS maximizes the similarity between word</a:t>
            </a:r>
            <a:r>
              <a:rPr lang="en-US" baseline="0" dirty="0"/>
              <a:t> and context vectors that were </a:t>
            </a:r>
            <a:r>
              <a:rPr lang="en-US" b="1" baseline="0" dirty="0"/>
              <a:t>observed together</a:t>
            </a:r>
            <a:r>
              <a:rPr lang="en-US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76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…and</a:t>
            </a:r>
            <a:r>
              <a:rPr lang="en-US" baseline="0" dirty="0"/>
              <a:t> minimizes the similarity between word and context vectors </a:t>
            </a:r>
            <a:r>
              <a:rPr lang="en-US" b="1" baseline="0" dirty="0"/>
              <a:t>hallucinated together</a:t>
            </a:r>
            <a:r>
              <a:rPr lang="en-US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30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955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the way SGNS hallucinates is really important.</a:t>
            </a:r>
          </a:p>
          <a:p>
            <a:endParaRPr lang="en-US" dirty="0"/>
          </a:p>
          <a:p>
            <a:r>
              <a:rPr lang="en-US" dirty="0"/>
              <a:t>It’s actually where it</a:t>
            </a:r>
            <a:r>
              <a:rPr lang="en-US" baseline="0" dirty="0"/>
              <a:t> gets its name from.</a:t>
            </a:r>
          </a:p>
          <a:p>
            <a:endParaRPr lang="en-US" baseline="0" dirty="0"/>
          </a:p>
          <a:p>
            <a:r>
              <a:rPr lang="en-US" baseline="0" dirty="0"/>
              <a:t>For each observed word-context pair,</a:t>
            </a:r>
          </a:p>
          <a:p>
            <a:r>
              <a:rPr lang="en-US" baseline="0" dirty="0"/>
              <a:t>SGNS samples k contexts at random,</a:t>
            </a:r>
          </a:p>
          <a:p>
            <a:r>
              <a:rPr lang="en-US" baseline="0" dirty="0"/>
              <a:t>As negative examples</a:t>
            </a:r>
          </a:p>
          <a:p>
            <a:endParaRPr lang="en-US" baseline="0" dirty="0"/>
          </a:p>
          <a:p>
            <a:r>
              <a:rPr lang="en-US" baseline="0" dirty="0"/>
              <a:t>Now, when we say random, we mean the unigram distribution</a:t>
            </a:r>
          </a:p>
          <a:p>
            <a:endParaRPr lang="en-US" baseline="0" dirty="0"/>
          </a:p>
          <a:p>
            <a:r>
              <a:rPr lang="en-US" baseline="0" dirty="0"/>
              <a:t>And Spoiler Alert: changing this distribution has quite a significant effect.</a:t>
            </a:r>
          </a:p>
          <a:p>
            <a:endParaRPr lang="en-US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425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have an idea of how SGNS works,</a:t>
            </a:r>
          </a:p>
          <a:p>
            <a:r>
              <a:rPr lang="en-US" dirty="0"/>
              <a:t>I’m going to show you that it’s learning something very familiar.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63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take the embedding matrices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4968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multiply them</a:t>
            </a:r>
          </a:p>
          <a:p>
            <a:endParaRPr lang="en-US" dirty="0"/>
          </a:p>
          <a:p>
            <a:r>
              <a:rPr lang="en-US" dirty="0"/>
              <a:t>What do we get?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6514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get a pretty big, </a:t>
            </a:r>
            <a:r>
              <a:rPr lang="en-US" baseline="0" dirty="0"/>
              <a:t>square matrix</a:t>
            </a:r>
            <a:r>
              <a:rPr lang="en-GB" baseline="0" dirty="0"/>
              <a:t>,</a:t>
            </a:r>
          </a:p>
          <a:p>
            <a:endParaRPr lang="en-US" baseline="0" dirty="0"/>
          </a:p>
          <a:p>
            <a:r>
              <a:rPr lang="en-US" baseline="0" dirty="0"/>
              <a:t>Where each cell describes the relation between a specific word, w, </a:t>
            </a:r>
          </a:p>
          <a:p>
            <a:r>
              <a:rPr lang="en-US" baseline="0" dirty="0"/>
              <a:t>With a specific context, c.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187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a NIPS paper, the authors </a:t>
            </a:r>
            <a:r>
              <a:rPr lang="en-US" b="1" dirty="0"/>
              <a:t>proved</a:t>
            </a:r>
            <a:r>
              <a:rPr lang="en-US" b="0" baseline="0" dirty="0"/>
              <a:t> that with enough dimensions and iterations…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274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…SGNS will converge to the classic word-context PMI matrix…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…with a little twist.</a:t>
            </a:r>
          </a:p>
          <a:p>
            <a:r>
              <a:rPr lang="en-US" dirty="0"/>
              <a:t>Now, recall that k is the number of negative samples generated for each positive example (</a:t>
            </a:r>
            <a:r>
              <a:rPr lang="en-US" dirty="0" err="1"/>
              <a:t>w,c</a:t>
            </a:r>
            <a:r>
              <a:rPr lang="en-US" dirty="0"/>
              <a:t>) \in D.</a:t>
            </a:r>
          </a:p>
          <a:p>
            <a:endParaRPr lang="en-US" dirty="0"/>
          </a:p>
          <a:p>
            <a:r>
              <a:rPr lang="en-US" dirty="0"/>
              <a:t>This is of course the optimal value, and not necessarily</a:t>
            </a:r>
            <a:r>
              <a:rPr lang="en-US" baseline="0" dirty="0"/>
              <a:t> what we get in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1937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to sum it up,</a:t>
            </a:r>
            <a:r>
              <a:rPr lang="en-US" baseline="0" dirty="0"/>
              <a:t> SGNS is doing what we’ve been doing in NLP for a couple of decades:</a:t>
            </a:r>
          </a:p>
          <a:p>
            <a:endParaRPr lang="en-US" baseline="0" dirty="0"/>
          </a:p>
          <a:p>
            <a:r>
              <a:rPr lang="en-US" baseline="0" dirty="0"/>
              <a:t>It’s factorizing the PMI matrix,</a:t>
            </a:r>
          </a:p>
          <a:p>
            <a:endParaRPr lang="en-US" baseline="0" dirty="0"/>
          </a:p>
          <a:p>
            <a:r>
              <a:rPr lang="en-US" baseline="0" dirty="0"/>
              <a:t>Apparently, just like SVD.</a:t>
            </a:r>
          </a:p>
          <a:p>
            <a:endParaRPr lang="en-US" baseline="0" dirty="0"/>
          </a:p>
          <a:p>
            <a:r>
              <a:rPr lang="en-US" baseline="0" dirty="0"/>
              <a:t>And, while I didn’t explain it, </a:t>
            </a:r>
            <a:r>
              <a:rPr lang="en-US" baseline="0" dirty="0" err="1"/>
              <a:t>GloVe</a:t>
            </a:r>
            <a:r>
              <a:rPr lang="en-US" baseline="0" dirty="0"/>
              <a:t> also factorizes a similar matrix.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060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embeddings are still better, right?</a:t>
            </a:r>
          </a:p>
          <a:p>
            <a:endParaRPr lang="en-US" dirty="0"/>
          </a:p>
          <a:p>
            <a:r>
              <a:rPr lang="en-US" dirty="0"/>
              <a:t>There’s plenty of evidence,</a:t>
            </a:r>
          </a:p>
          <a:p>
            <a:endParaRPr lang="en-US" dirty="0"/>
          </a:p>
          <a:p>
            <a:r>
              <a:rPr lang="en-US" baseline="0" dirty="0"/>
              <a:t>Even a couple of papers.</a:t>
            </a:r>
          </a:p>
          <a:p>
            <a:endParaRPr lang="en-US" baseline="0" dirty="0"/>
          </a:p>
          <a:p>
            <a:r>
              <a:rPr lang="en-US" baseline="0" dirty="0"/>
              <a:t>So how does this fit with our story?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23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are interested in measuring word similarity, or relatedness.</a:t>
            </a:r>
          </a:p>
          <a:p>
            <a:endParaRPr lang="en-US" baseline="0" dirty="0"/>
          </a:p>
          <a:p>
            <a:r>
              <a:rPr lang="en-US" baseline="0" dirty="0"/>
              <a:t>For example, how similar is pizza to pasta?</a:t>
            </a:r>
          </a:p>
          <a:p>
            <a:endParaRPr lang="en-US" baseline="0" dirty="0"/>
          </a:p>
          <a:p>
            <a:r>
              <a:rPr lang="en-US" baseline="0" dirty="0"/>
              <a:t>Or how related is pizza to Italy?</a:t>
            </a:r>
          </a:p>
          <a:p>
            <a:endParaRPr lang="en-US" baseline="0" dirty="0"/>
          </a:p>
          <a:p>
            <a:r>
              <a:rPr lang="en-US" baseline="0" dirty="0"/>
              <a:t>Representing words as vectors has become a very convenient way to compute these similarities,</a:t>
            </a:r>
          </a:p>
          <a:p>
            <a:r>
              <a:rPr lang="en-US" baseline="0" dirty="0"/>
              <a:t>For example, using their cosine.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9266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1.. 2..</a:t>
            </a:r>
          </a:p>
          <a:p>
            <a:r>
              <a:rPr lang="en-US" dirty="0"/>
              <a:t>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246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like I said at the</a:t>
            </a:r>
            <a:r>
              <a:rPr lang="en-US" baseline="0" dirty="0"/>
              <a:t> beginning, word2vec and </a:t>
            </a:r>
            <a:r>
              <a:rPr lang="en-US" baseline="0" dirty="0" err="1"/>
              <a:t>GloVe</a:t>
            </a:r>
            <a:r>
              <a:rPr lang="en-US" baseline="0" dirty="0"/>
              <a:t> are more than just algorithms.</a:t>
            </a:r>
          </a:p>
          <a:p>
            <a:endParaRPr lang="en-US" baseline="0" dirty="0"/>
          </a:p>
          <a:p>
            <a:r>
              <a:rPr lang="en-US" baseline="0" dirty="0"/>
              <a:t>They introduce many new hyperparameters,</a:t>
            </a:r>
          </a:p>
          <a:p>
            <a:endParaRPr lang="en-US" baseline="0" dirty="0"/>
          </a:p>
          <a:p>
            <a:r>
              <a:rPr lang="en-US" baseline="0" dirty="0"/>
              <a:t>Which may seem minor,</a:t>
            </a:r>
          </a:p>
          <a:p>
            <a:r>
              <a:rPr lang="en-US" baseline="0" dirty="0"/>
              <a:t>but as it turns out, they make a pretty big difference in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875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1.. 2..</a:t>
            </a:r>
          </a:p>
          <a:p>
            <a:r>
              <a:rPr lang="en-US" dirty="0"/>
              <a:t>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0398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let’s make a list of all the new hyperparameters we found: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first group of hyperparameters is in the pre-processing pipeline.</a:t>
            </a:r>
          </a:p>
          <a:p>
            <a:r>
              <a:rPr lang="en-US" baseline="0" dirty="0"/>
              <a:t>All of these were introduced as part of word2vec.</a:t>
            </a:r>
          </a:p>
          <a:p>
            <a:endParaRPr lang="en-US" baseline="0" dirty="0"/>
          </a:p>
          <a:p>
            <a:r>
              <a:rPr lang="en-US" baseline="0" dirty="0"/>
              <a:t>The second group contains post-processing modifications,</a:t>
            </a:r>
          </a:p>
          <a:p>
            <a:endParaRPr lang="en-US" baseline="0" dirty="0"/>
          </a:p>
          <a:p>
            <a:r>
              <a:rPr lang="en-US" baseline="0" dirty="0"/>
              <a:t>And the third group of hyperparameters affects the association metric between words and contexts.</a:t>
            </a:r>
          </a:p>
          <a:p>
            <a:r>
              <a:rPr lang="en-US" baseline="0" dirty="0"/>
              <a:t>This last group is really interesting, because to make sense of it,</a:t>
            </a:r>
          </a:p>
          <a:p>
            <a:r>
              <a:rPr lang="en-US" baseline="0" dirty="0"/>
              <a:t>you have to understand that SGNS is actually factorizing the word-context PMI matrix.</a:t>
            </a:r>
          </a:p>
          <a:p>
            <a:endParaRPr lang="en-US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6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just look at these two:</a:t>
            </a:r>
          </a:p>
          <a:p>
            <a:r>
              <a:rPr lang="en-US" dirty="0"/>
              <a:t>Dynamic context windows</a:t>
            </a:r>
          </a:p>
          <a:p>
            <a:r>
              <a:rPr lang="en-US" dirty="0"/>
              <a:t>and</a:t>
            </a:r>
          </a:p>
          <a:p>
            <a:r>
              <a:rPr lang="en-US" dirty="0"/>
              <a:t>Adding context</a:t>
            </a:r>
            <a:r>
              <a:rPr lang="en-US" baseline="0" dirty="0"/>
              <a:t> vectors</a:t>
            </a:r>
          </a:p>
          <a:p>
            <a:r>
              <a:rPr lang="en-US" baseline="0" dirty="0"/>
              <a:t>and finally…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6589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…we’ll look at Context Distribution Smoothing,</a:t>
            </a:r>
          </a:p>
          <a:p>
            <a:r>
              <a:rPr lang="en-US" dirty="0"/>
              <a:t>and see how we can adapt it to traditional count-based methods.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4445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 dynamic context windows</a:t>
            </a:r>
          </a:p>
          <a:p>
            <a:endParaRPr lang="en-US" baseline="0" dirty="0"/>
          </a:p>
          <a:p>
            <a:r>
              <a:rPr lang="en-US" baseline="0" dirty="0"/>
              <a:t>Let’s say we have our sentence from earlier,</a:t>
            </a:r>
          </a:p>
          <a:p>
            <a:r>
              <a:rPr lang="en-US" baseline="0" dirty="0"/>
              <a:t>And we want to look at a context window of 4 words around wombat.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1139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some of these context words are obviously more related</a:t>
            </a:r>
            <a:r>
              <a:rPr lang="en-US" baseline="0" dirty="0"/>
              <a:t> to the meaning of wombat than others.</a:t>
            </a:r>
          </a:p>
          <a:p>
            <a:r>
              <a:rPr lang="en-US" baseline="0" dirty="0"/>
              <a:t>The intuition behind dynamic context windows, is that the closer the context is to the target…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9339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</a:t>
            </a:r>
            <a:r>
              <a:rPr lang="en-US" baseline="0" dirty="0"/>
              <a:t>the more relevant it is.</a:t>
            </a:r>
          </a:p>
          <a:p>
            <a:endParaRPr lang="en-US" baseline="0" dirty="0"/>
          </a:p>
          <a:p>
            <a:r>
              <a:rPr lang="en-US" baseline="0" dirty="0"/>
              <a:t>word2vec does just that, by randomly sampling the size of the context window around each token.</a:t>
            </a:r>
          </a:p>
          <a:p>
            <a:r>
              <a:rPr lang="en-US" baseline="0" dirty="0"/>
              <a:t>What you see here are the probabilities that each specific context word will be included in the training data.</a:t>
            </a:r>
          </a:p>
          <a:p>
            <a:endParaRPr lang="en-US" baseline="0" dirty="0"/>
          </a:p>
          <a:p>
            <a:r>
              <a:rPr lang="en-US" baseline="0" dirty="0" err="1"/>
              <a:t>GloVe</a:t>
            </a:r>
            <a:r>
              <a:rPr lang="en-US" baseline="0" dirty="0"/>
              <a:t> also does something similar, but in a deterministic manner, and with a slightly different distribution.</a:t>
            </a:r>
          </a:p>
          <a:p>
            <a:endParaRPr lang="en-US" baseline="0" dirty="0"/>
          </a:p>
          <a:p>
            <a:r>
              <a:rPr lang="en-US" baseline="0" dirty="0"/>
              <a:t>There are of course other ways to do this,</a:t>
            </a:r>
          </a:p>
          <a:p>
            <a:r>
              <a:rPr lang="en-US" baseline="0" dirty="0"/>
              <a:t>And they were all, apparently,</a:t>
            </a:r>
          </a:p>
          <a:p>
            <a:endParaRPr lang="en-US" baseline="0" dirty="0"/>
          </a:p>
          <a:p>
            <a:r>
              <a:rPr lang="en-US" baseline="0" dirty="0"/>
              <a:t>Applied to traditional algorithms about a decade ago.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596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</a:t>
            </a:r>
            <a:r>
              <a:rPr lang="en-US" baseline="0" dirty="0"/>
              <a:t> hyperparameter I’d like to discuss is adding context vectors.</a:t>
            </a:r>
          </a:p>
          <a:p>
            <a:endParaRPr lang="en-US" baseline="0" dirty="0"/>
          </a:p>
          <a:p>
            <a:r>
              <a:rPr lang="en-US" baseline="0" dirty="0"/>
              <a:t>So, remember that SGNS doesn’t </a:t>
            </a:r>
            <a:r>
              <a:rPr lang="en-US" b="1" baseline="0" dirty="0"/>
              <a:t>only</a:t>
            </a:r>
            <a:r>
              <a:rPr lang="en-US" baseline="0" dirty="0"/>
              <a:t> create word vectors,</a:t>
            </a:r>
          </a:p>
          <a:p>
            <a:endParaRPr lang="en-US" baseline="0" dirty="0"/>
          </a:p>
          <a:p>
            <a:r>
              <a:rPr lang="en-US" baseline="0" dirty="0"/>
              <a:t>It also creates these auxiliary context vectors.</a:t>
            </a:r>
          </a:p>
          <a:p>
            <a:endParaRPr lang="en-US" baseline="0" dirty="0"/>
          </a:p>
          <a:p>
            <a:r>
              <a:rPr lang="en-US" baseline="0" dirty="0"/>
              <a:t>And, by the way, so do </a:t>
            </a:r>
            <a:r>
              <a:rPr lang="en-US" baseline="0" dirty="0" err="1"/>
              <a:t>GloVe</a:t>
            </a:r>
            <a:r>
              <a:rPr lang="en-US" baseline="0" dirty="0"/>
              <a:t> and SVD.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379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are two approaches for creating these vectors:</a:t>
            </a:r>
          </a:p>
          <a:p>
            <a:endParaRPr lang="en-US" baseline="0" dirty="0"/>
          </a:p>
          <a:p>
            <a:r>
              <a:rPr lang="en-US" baseline="0" dirty="0"/>
              <a:t>First, we’ve got the traditional count-based approach,</a:t>
            </a:r>
            <a:endParaRPr lang="en-GB" baseline="0" dirty="0"/>
          </a:p>
          <a:p>
            <a:r>
              <a:rPr lang="en-US" baseline="0" dirty="0"/>
              <a:t>where the most common variant is the word-context PMI matrix.</a:t>
            </a:r>
          </a:p>
          <a:p>
            <a:endParaRPr lang="en-US" baseline="0" dirty="0"/>
          </a:p>
          <a:p>
            <a:r>
              <a:rPr lang="en-US" baseline="0" dirty="0"/>
              <a:t>The other, cutting-edge, approach, is word embeddings,</a:t>
            </a:r>
          </a:p>
          <a:p>
            <a:r>
              <a:rPr lang="en-US" baseline="0" dirty="0"/>
              <a:t>Which has become extremely popular with word2vec.</a:t>
            </a:r>
          </a:p>
          <a:p>
            <a:r>
              <a:rPr lang="en-US" baseline="0" dirty="0"/>
              <a:t>Now, the interesting thing…</a:t>
            </a:r>
          </a:p>
          <a:p>
            <a:endParaRPr lang="en-US" baseline="0" dirty="0"/>
          </a:p>
          <a:p>
            <a:r>
              <a:rPr lang="en-US" baseline="0" dirty="0"/>
              <a:t>…is that both approaches rely on the same linguistic theory: the distributional hypothesis.</a:t>
            </a:r>
          </a:p>
          <a:p>
            <a:r>
              <a:rPr lang="en-US" baseline="0" dirty="0"/>
              <a:t>&lt;pause&gt;</a:t>
            </a:r>
          </a:p>
          <a:p>
            <a:r>
              <a:rPr lang="en-US" baseline="0" dirty="0"/>
              <a:t>Now, in previous work, that I’ll talk about in a minute,</a:t>
            </a:r>
          </a:p>
          <a:p>
            <a:r>
              <a:rPr lang="en-US" baseline="0" dirty="0"/>
              <a:t>we showed that the two approaches are even more related.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6996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So, each word has two representations, right?</a:t>
            </a:r>
          </a:p>
          <a:p>
            <a:endParaRPr lang="en-US" baseline="0" dirty="0"/>
          </a:p>
          <a:p>
            <a:r>
              <a:rPr lang="en-US" baseline="0" dirty="0"/>
              <a:t>So what if instead of using just the word vectors,</a:t>
            </a:r>
          </a:p>
          <a:p>
            <a:endParaRPr lang="en-US" baseline="0" dirty="0"/>
          </a:p>
          <a:p>
            <a:r>
              <a:rPr lang="en-US" baseline="0" dirty="0"/>
              <a:t>We’d also use the information in the context vectors,</a:t>
            </a:r>
          </a:p>
          <a:p>
            <a:r>
              <a:rPr lang="en-US" baseline="0" dirty="0"/>
              <a:t>to represent our words?</a:t>
            </a:r>
          </a:p>
          <a:p>
            <a:endParaRPr lang="en-US" dirty="0"/>
          </a:p>
          <a:p>
            <a:r>
              <a:rPr lang="en-US" dirty="0"/>
              <a:t>This trick was introduced as part of </a:t>
            </a:r>
            <a:r>
              <a:rPr lang="en-US" dirty="0" err="1"/>
              <a:t>GloVe</a:t>
            </a:r>
            <a:r>
              <a:rPr lang="en-US" dirty="0"/>
              <a:t>,</a:t>
            </a:r>
          </a:p>
          <a:p>
            <a:endParaRPr lang="en-US" baseline="0" dirty="0"/>
          </a:p>
          <a:p>
            <a:r>
              <a:rPr lang="en-US" baseline="0" dirty="0"/>
              <a:t>But it was also only applied to </a:t>
            </a:r>
            <a:r>
              <a:rPr lang="en-US" baseline="0" dirty="0" err="1"/>
              <a:t>GloVe</a:t>
            </a:r>
            <a:r>
              <a:rPr lang="en-US" baseline="0" dirty="0"/>
              <a:t>,</a:t>
            </a:r>
          </a:p>
          <a:p>
            <a:r>
              <a:rPr lang="en-US" baseline="0" dirty="0"/>
              <a:t>and not to the other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8761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now that we’ve made a list of these hyperparameters,</a:t>
            </a:r>
          </a:p>
          <a:p>
            <a:r>
              <a:rPr lang="en-US" dirty="0"/>
              <a:t>We</a:t>
            </a:r>
            <a:r>
              <a:rPr lang="en-US" baseline="0" dirty="0"/>
              <a:t> want to be able to apply </a:t>
            </a:r>
            <a:r>
              <a:rPr lang="en-US" b="1" baseline="0" dirty="0"/>
              <a:t>all of them </a:t>
            </a:r>
            <a:r>
              <a:rPr lang="en-US" baseline="0" dirty="0"/>
              <a:t>to any other algorithm, right?</a:t>
            </a:r>
          </a:p>
          <a:p>
            <a:r>
              <a:rPr lang="en-US" baseline="0" dirty="0"/>
              <a:t>In some cases, like </a:t>
            </a:r>
            <a:r>
              <a:rPr lang="en-US" b="1" baseline="0" dirty="0"/>
              <a:t>dynamic context windows</a:t>
            </a:r>
            <a:r>
              <a:rPr lang="en-US" baseline="0" dirty="0"/>
              <a:t>, it’s pretty straightforward, because you’re just changing your preprocessing.</a:t>
            </a:r>
          </a:p>
          <a:p>
            <a:r>
              <a:rPr lang="en-US" baseline="0" dirty="0"/>
              <a:t>The next example, however, is </a:t>
            </a:r>
            <a:r>
              <a:rPr lang="en-US" dirty="0"/>
              <a:t>slightly more complicated.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201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talk about </a:t>
            </a:r>
            <a:r>
              <a:rPr lang="en-US" b="1" dirty="0"/>
              <a:t>context distribution smoothing</a:t>
            </a:r>
            <a:r>
              <a:rPr lang="en-US" b="0" baseline="0" dirty="0"/>
              <a:t>,</a:t>
            </a:r>
          </a:p>
          <a:p>
            <a:r>
              <a:rPr lang="en-US" dirty="0"/>
              <a:t>And see how we can adapt it </a:t>
            </a:r>
            <a:r>
              <a:rPr lang="en-US" baseline="0" dirty="0"/>
              <a:t>to traditional PMI vectors.</a:t>
            </a:r>
          </a:p>
          <a:p>
            <a:r>
              <a:rPr lang="en-US" baseline="0" dirty="0"/>
              <a:t>&lt;pause&gt;</a:t>
            </a:r>
            <a:endParaRPr lang="en-GB" dirty="0"/>
          </a:p>
          <a:p>
            <a:endParaRPr lang="en-US" dirty="0"/>
          </a:p>
          <a:p>
            <a:r>
              <a:rPr lang="en-US" dirty="0"/>
              <a:t>So remember that SGNS samples these negative contexts</a:t>
            </a:r>
            <a:r>
              <a:rPr lang="en-US" baseline="0" dirty="0"/>
              <a:t> from some distribution?</a:t>
            </a:r>
          </a:p>
          <a:p>
            <a:endParaRPr lang="en-US" baseline="0" dirty="0"/>
          </a:p>
          <a:p>
            <a:r>
              <a:rPr lang="en-US" baseline="0" dirty="0"/>
              <a:t>And that I said that this distribution is the unigram distribution?</a:t>
            </a:r>
          </a:p>
          <a:p>
            <a:r>
              <a:rPr lang="en-US" dirty="0"/>
              <a:t>Well,</a:t>
            </a:r>
            <a:r>
              <a:rPr lang="en-US" baseline="0" dirty="0"/>
              <a:t> I wasn’t completely honest with you…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3249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practice, it’s</a:t>
            </a:r>
            <a:r>
              <a:rPr lang="en-US" baseline="0" dirty="0"/>
              <a:t> actually a smoothed unigram distribution.</a:t>
            </a:r>
          </a:p>
          <a:p>
            <a:endParaRPr lang="en-US" baseline="0" dirty="0"/>
          </a:p>
          <a:p>
            <a:r>
              <a:rPr lang="en-US" baseline="0" dirty="0"/>
              <a:t>And this tiny little change, makes quite a big difference.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7367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Now, what’s neat about context distribution smoothing</a:t>
            </a:r>
          </a:p>
          <a:p>
            <a:endParaRPr lang="en-US" baseline="0" dirty="0"/>
          </a:p>
          <a:p>
            <a:r>
              <a:rPr lang="en-US" baseline="0" dirty="0"/>
              <a:t>Is that we can adapt it to PMI!</a:t>
            </a:r>
          </a:p>
          <a:p>
            <a:endParaRPr lang="en-US" baseline="0" dirty="0"/>
          </a:p>
          <a:p>
            <a:r>
              <a:rPr lang="en-US" baseline="0" dirty="0"/>
              <a:t>This is done by simply replacing the probability of C with the smoothed probability.</a:t>
            </a:r>
          </a:p>
          <a:p>
            <a:endParaRPr lang="en-US" baseline="0" dirty="0"/>
          </a:p>
          <a:p>
            <a:r>
              <a:rPr lang="en-US" baseline="0" dirty="0"/>
              <a:t>Just like this:</a:t>
            </a:r>
          </a:p>
          <a:p>
            <a:endParaRPr lang="en-US" baseline="0" dirty="0"/>
          </a:p>
          <a:p>
            <a:r>
              <a:rPr lang="en-US" baseline="0" dirty="0"/>
              <a:t>And this tweak consistently improves performance on every task.</a:t>
            </a:r>
          </a:p>
          <a:p>
            <a:endParaRPr lang="en-US" baseline="0" dirty="0"/>
          </a:p>
          <a:p>
            <a:r>
              <a:rPr lang="en-US" baseline="0" dirty="0"/>
              <a:t>So if there’s one technical detail you should remember from this talk, it’s this:</a:t>
            </a:r>
          </a:p>
          <a:p>
            <a:r>
              <a:rPr lang="en-US" baseline="0" dirty="0"/>
              <a:t>Always use context distribution smoothing!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18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work was unaware of these hyperparameters, or considered them part of the algorithm.</a:t>
            </a:r>
          </a:p>
          <a:p>
            <a:endParaRPr lang="en-US" dirty="0"/>
          </a:p>
          <a:p>
            <a:r>
              <a:rPr lang="en-US" dirty="0"/>
              <a:t>Essentially, they were</a:t>
            </a:r>
            <a:r>
              <a:rPr lang="en-US" baseline="0" dirty="0"/>
              <a:t> comparing apples to oranges.</a:t>
            </a:r>
          </a:p>
          <a:p>
            <a:endParaRPr lang="en-US" baseline="0" dirty="0"/>
          </a:p>
          <a:p>
            <a:r>
              <a:rPr lang="en-US" baseline="0" dirty="0"/>
              <a:t>In our experiments, we allow every algorithm to use every hyperparameter.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5539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overall, we ran a huge number of experiments.</a:t>
            </a:r>
          </a:p>
          <a:p>
            <a:endParaRPr lang="en-US" dirty="0"/>
          </a:p>
          <a:p>
            <a:r>
              <a:rPr lang="en-US" dirty="0"/>
              <a:t>We had 9 hyperparameters, 6 of which were new,</a:t>
            </a:r>
          </a:p>
          <a:p>
            <a:endParaRPr lang="en-US" dirty="0"/>
          </a:p>
          <a:p>
            <a:r>
              <a:rPr lang="en-US" dirty="0"/>
              <a:t>4 word</a:t>
            </a:r>
            <a:r>
              <a:rPr lang="en-US" baseline="0" dirty="0"/>
              <a:t> representation algorithms,</a:t>
            </a:r>
          </a:p>
          <a:p>
            <a:endParaRPr lang="en-US" dirty="0"/>
          </a:p>
          <a:p>
            <a:r>
              <a:rPr lang="en-US" dirty="0"/>
              <a:t>And 8 different benchmarks.</a:t>
            </a:r>
          </a:p>
          <a:p>
            <a:endParaRPr lang="en-US" dirty="0"/>
          </a:p>
          <a:p>
            <a:r>
              <a:rPr lang="en-US" dirty="0"/>
              <a:t>Now,</a:t>
            </a:r>
            <a:r>
              <a:rPr lang="en-US" baseline="0" dirty="0"/>
              <a:t> this ended up in over 5,000 experiments,</a:t>
            </a:r>
          </a:p>
          <a:p>
            <a:r>
              <a:rPr lang="en-US" baseline="0" dirty="0"/>
              <a:t>so </a:t>
            </a:r>
            <a:r>
              <a:rPr lang="en-US" dirty="0"/>
              <a:t>I won’t be able to walk you through all the results,</a:t>
            </a:r>
          </a:p>
          <a:p>
            <a:r>
              <a:rPr lang="en-US" baseline="0" dirty="0"/>
              <a:t>but I can give you a taste.</a:t>
            </a:r>
          </a:p>
          <a:p>
            <a:endParaRPr lang="en-US" baseline="0" dirty="0"/>
          </a:p>
          <a:p>
            <a:r>
              <a:rPr lang="en-US" dirty="0"/>
              <a:t>What I’m going to do, is show you an example of how previous work compared algorithms,</a:t>
            </a:r>
          </a:p>
          <a:p>
            <a:r>
              <a:rPr lang="en-US" baseline="0" dirty="0"/>
              <a:t>And how things change when you compare apples to apples.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233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for</a:t>
            </a:r>
            <a:r>
              <a:rPr lang="en-US" baseline="0" dirty="0"/>
              <a:t> our example</a:t>
            </a:r>
            <a:r>
              <a:rPr lang="en-US" dirty="0"/>
              <a:t>, we’re going to consider two hyperparameter settings: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First, we’ve got the </a:t>
            </a:r>
            <a:r>
              <a:rPr lang="en-US" b="1" baseline="0" dirty="0"/>
              <a:t>classic vanilla setting</a:t>
            </a:r>
          </a:p>
          <a:p>
            <a:endParaRPr lang="en-US" b="1" baseline="0" dirty="0"/>
          </a:p>
          <a:p>
            <a:r>
              <a:rPr lang="en-US" baseline="0" dirty="0"/>
              <a:t>Which is what’s usually used to create baseline distributional representations.</a:t>
            </a:r>
          </a:p>
          <a:p>
            <a:endParaRPr lang="en-US" baseline="0" dirty="0"/>
          </a:p>
          <a:p>
            <a:r>
              <a:rPr lang="en-US" baseline="0" dirty="0"/>
              <a:t>This really is the simplest setting you can get.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2178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we have the recommended</a:t>
            </a:r>
            <a:r>
              <a:rPr lang="en-US" baseline="0" dirty="0"/>
              <a:t> setting of word2vec,</a:t>
            </a:r>
          </a:p>
          <a:p>
            <a:endParaRPr lang="en-US" baseline="0" dirty="0"/>
          </a:p>
          <a:p>
            <a:r>
              <a:rPr lang="en-US" baseline="0" dirty="0"/>
              <a:t>Which was tuned for SGNS…</a:t>
            </a:r>
          </a:p>
          <a:p>
            <a:endParaRPr lang="en-US" baseline="0" dirty="0"/>
          </a:p>
          <a:p>
            <a:r>
              <a:rPr lang="en-US" baseline="0" dirty="0"/>
              <a:t>…and does quite a bit more.</a:t>
            </a:r>
          </a:p>
          <a:p>
            <a:r>
              <a:rPr lang="en-US" baseline="0" dirty="0"/>
              <a:t>Now, when we just look at these 2 settings, side by side,</a:t>
            </a:r>
          </a:p>
          <a:p>
            <a:r>
              <a:rPr lang="en-US" baseline="0" dirty="0"/>
              <a:t>It’s easier to see that </a:t>
            </a:r>
            <a:r>
              <a:rPr lang="en-US" b="1" baseline="0" dirty="0"/>
              <a:t>part of</a:t>
            </a:r>
            <a:r>
              <a:rPr lang="en-US" baseline="0" dirty="0"/>
              <a:t> word2vec’s contribution is this collection of hyperparameters.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1117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&lt;pause&gt;</a:t>
            </a:r>
          </a:p>
          <a:p>
            <a:endParaRPr lang="en-US" dirty="0"/>
          </a:p>
          <a:p>
            <a:r>
              <a:rPr lang="en-US" dirty="0"/>
              <a:t>So for our example, we’ll</a:t>
            </a:r>
            <a:r>
              <a:rPr lang="en-US" baseline="0" dirty="0"/>
              <a:t> use the </a:t>
            </a:r>
            <a:r>
              <a:rPr lang="en-US" baseline="0" dirty="0" err="1"/>
              <a:t>wordsim</a:t>
            </a:r>
            <a:r>
              <a:rPr lang="en-US" baseline="0" dirty="0"/>
              <a:t> dataset to compare PPMI vectors, </a:t>
            </a:r>
          </a:p>
          <a:p>
            <a:r>
              <a:rPr lang="en-US" baseline="0" dirty="0"/>
              <a:t>a traditional distributional representation,</a:t>
            </a:r>
            <a:r>
              <a:rPr lang="en-GB" baseline="0" dirty="0"/>
              <a:t> </a:t>
            </a:r>
          </a:p>
          <a:p>
            <a:r>
              <a:rPr lang="en-GB" baseline="0" dirty="0"/>
              <a:t>with SGNS embeddings.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71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Not only are they based on the same linguistic theory,</a:t>
            </a:r>
          </a:p>
          <a:p>
            <a:endParaRPr lang="en-US" baseline="0" dirty="0"/>
          </a:p>
          <a:p>
            <a:r>
              <a:rPr lang="en-US" baseline="0" dirty="0"/>
              <a:t>They also use the same data,</a:t>
            </a:r>
          </a:p>
          <a:p>
            <a:endParaRPr lang="en-US" baseline="0" dirty="0"/>
          </a:p>
          <a:p>
            <a:r>
              <a:rPr lang="en-US" baseline="0" dirty="0"/>
              <a:t>And even have </a:t>
            </a:r>
            <a:r>
              <a:rPr lang="en-US" b="1" baseline="0" dirty="0"/>
              <a:t>a strong mathematical connection</a:t>
            </a:r>
            <a:r>
              <a:rPr lang="en-US" b="0" baseline="0" dirty="0"/>
              <a:t>.</a:t>
            </a:r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If that’s the case, then how come word embeddings are so much better?</a:t>
            </a:r>
          </a:p>
          <a:p>
            <a:endParaRPr lang="en-US" baseline="0" dirty="0"/>
          </a:p>
          <a:p>
            <a:r>
              <a:rPr lang="en-US" baseline="0" dirty="0"/>
              <a:t>There’s even an ACL paper that shows it!</a:t>
            </a:r>
          </a:p>
          <a:p>
            <a:endParaRPr lang="en-US" baseline="0" dirty="0"/>
          </a:p>
          <a:p>
            <a:r>
              <a:rPr lang="en-US" baseline="0" dirty="0"/>
              <a:t>So today I’m going to try and convince you, that there’s more to this story, than meets the eye.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4735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previous comparisons,</a:t>
            </a:r>
          </a:p>
          <a:p>
            <a:r>
              <a:rPr lang="en-US" baseline="0" dirty="0"/>
              <a:t>PPMI vectors would be generated using the vanilla setting,</a:t>
            </a:r>
          </a:p>
          <a:p>
            <a:r>
              <a:rPr lang="en-US" baseline="0" dirty="0"/>
              <a:t>While SGNS would use word2vec’s hyperparameter setting.</a:t>
            </a:r>
          </a:p>
          <a:p>
            <a:r>
              <a:rPr lang="en-US" baseline="0" dirty="0"/>
              <a:t>From looking at this experiment alone, SGNS does have a significant advantage.</a:t>
            </a:r>
          </a:p>
          <a:p>
            <a:r>
              <a:rPr lang="en-US" dirty="0"/>
              <a:t>Now, one thing we could do,</a:t>
            </a:r>
          </a:p>
          <a:p>
            <a:endParaRPr lang="en-US" dirty="0"/>
          </a:p>
          <a:p>
            <a:r>
              <a:rPr lang="en-US" dirty="0"/>
              <a:t>Is isolate SGNS</a:t>
            </a:r>
            <a:r>
              <a:rPr lang="en-US" baseline="0" dirty="0"/>
              <a:t> from its hyperparameters, and run it in the vanilla setting.</a:t>
            </a:r>
          </a:p>
          <a:p>
            <a:r>
              <a:rPr lang="en-US" baseline="0" dirty="0"/>
              <a:t>SGNS is now slightly worse, but still better than PPMI by nearly 5 points.</a:t>
            </a:r>
          </a:p>
          <a:p>
            <a:r>
              <a:rPr lang="en-US" baseline="0" dirty="0"/>
              <a:t>But here comes the interesting part:</a:t>
            </a:r>
          </a:p>
          <a:p>
            <a:r>
              <a:rPr lang="en-US" baseline="0" dirty="0"/>
              <a:t>Because we found out how to </a:t>
            </a:r>
            <a:r>
              <a:rPr lang="en-US" b="1" baseline="0" dirty="0"/>
              <a:t>adapt</a:t>
            </a:r>
            <a:r>
              <a:rPr lang="en-US" baseline="0" dirty="0"/>
              <a:t> hyperparameters across different algorithms,</a:t>
            </a:r>
          </a:p>
          <a:p>
            <a:endParaRPr lang="en-US" baseline="0" dirty="0"/>
          </a:p>
          <a:p>
            <a:r>
              <a:rPr lang="en-US" baseline="0" dirty="0"/>
              <a:t>We can now apply the word2vec setting to train better PPMI vectors.</a:t>
            </a:r>
          </a:p>
          <a:p>
            <a:r>
              <a:rPr lang="en-US" baseline="0" dirty="0"/>
              <a:t>And </a:t>
            </a:r>
            <a:r>
              <a:rPr lang="en-US" b="1" baseline="0" dirty="0"/>
              <a:t>this</a:t>
            </a:r>
            <a:r>
              <a:rPr lang="en-US" baseline="0" dirty="0"/>
              <a:t> is how we improve distributional similarity.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81971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this isn’t the end</a:t>
            </a:r>
            <a:r>
              <a:rPr lang="en-US" baseline="0" dirty="0"/>
              <a:t> of the story.</a:t>
            </a:r>
          </a:p>
          <a:p>
            <a:r>
              <a:rPr lang="en-US" baseline="0" dirty="0"/>
              <a:t>What if the word2vec setting </a:t>
            </a:r>
            <a:r>
              <a:rPr lang="en-US" b="1" baseline="0" dirty="0"/>
              <a:t>isn’t</a:t>
            </a:r>
            <a:r>
              <a:rPr lang="en-US" baseline="0" dirty="0"/>
              <a:t> the best setting for this task?</a:t>
            </a:r>
          </a:p>
          <a:p>
            <a:r>
              <a:rPr lang="en-US" baseline="0" dirty="0"/>
              <a:t>After all, it was tuned for a certain type of analogies.</a:t>
            </a:r>
          </a:p>
          <a:p>
            <a:r>
              <a:rPr lang="en-US" baseline="0" dirty="0"/>
              <a:t>The </a:t>
            </a:r>
            <a:r>
              <a:rPr lang="en-US" b="1" baseline="0" dirty="0"/>
              <a:t>right </a:t>
            </a:r>
            <a:r>
              <a:rPr lang="en-US" baseline="0" dirty="0"/>
              <a:t>thing to do is to allow </a:t>
            </a:r>
            <a:r>
              <a:rPr lang="en-US" b="1" baseline="0" dirty="0"/>
              <a:t>each</a:t>
            </a:r>
            <a:r>
              <a:rPr lang="en-US" baseline="0" dirty="0"/>
              <a:t> method...</a:t>
            </a:r>
          </a:p>
          <a:p>
            <a:endParaRPr lang="en-US" baseline="0" dirty="0"/>
          </a:p>
          <a:p>
            <a:r>
              <a:rPr lang="en-US" baseline="0" dirty="0"/>
              <a:t>…to tune </a:t>
            </a:r>
            <a:r>
              <a:rPr lang="en-US" b="1" baseline="0" dirty="0"/>
              <a:t>every</a:t>
            </a:r>
            <a:r>
              <a:rPr lang="en-US" baseline="0" dirty="0"/>
              <a:t> hyperparameter.</a:t>
            </a:r>
          </a:p>
          <a:p>
            <a:r>
              <a:rPr lang="en-US" baseline="0" dirty="0"/>
              <a:t>As you can all see, tuning hyperparameters can take us well beyond conventional settings,</a:t>
            </a:r>
          </a:p>
          <a:p>
            <a:r>
              <a:rPr lang="en-US" baseline="0" dirty="0"/>
              <a:t>And also give us a more elaborate and realistic comparison of different algorithms.</a:t>
            </a:r>
          </a:p>
          <a:p>
            <a:r>
              <a:rPr lang="en-US" baseline="0" dirty="0"/>
              <a:t>&lt;&gt;</a:t>
            </a:r>
          </a:p>
          <a:p>
            <a:r>
              <a:rPr lang="en-US" baseline="0" dirty="0"/>
              <a:t>Now, it’s important to stress that these two settings,</a:t>
            </a:r>
          </a:p>
          <a:p>
            <a:r>
              <a:rPr lang="en-US" baseline="0" dirty="0"/>
              <a:t>Can be, and usually are,</a:t>
            </a:r>
          </a:p>
          <a:p>
            <a:endParaRPr lang="en-US" baseline="0" dirty="0"/>
          </a:p>
          <a:p>
            <a:r>
              <a:rPr lang="en-US" baseline="0" dirty="0"/>
              <a:t>Very different in practice.</a:t>
            </a:r>
          </a:p>
          <a:p>
            <a:r>
              <a:rPr lang="en-US" baseline="0" dirty="0"/>
              <a:t>In fact, each task and each algorithm usually require different settings,</a:t>
            </a:r>
          </a:p>
          <a:p>
            <a:r>
              <a:rPr lang="en-US" baseline="0" dirty="0"/>
              <a:t>Which is why we used cross-validation to tune hyperparameters, when we compared the different algorithms.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870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this</a:t>
            </a:r>
            <a:r>
              <a:rPr lang="en-US" baseline="0" dirty="0"/>
              <a:t> is only a little taste of our experiments,</a:t>
            </a:r>
          </a:p>
          <a:p>
            <a:r>
              <a:rPr lang="en-US" baseline="0" dirty="0"/>
              <a:t>And you’ll have to read the paper to get the entire picture,</a:t>
            </a:r>
          </a:p>
          <a:p>
            <a:r>
              <a:rPr lang="en-US" baseline="0" dirty="0"/>
              <a:t>But I will try to point out three major observations:</a:t>
            </a:r>
          </a:p>
          <a:p>
            <a:endParaRPr lang="en-US" baseline="0" dirty="0"/>
          </a:p>
          <a:p>
            <a:r>
              <a:rPr lang="en-US" baseline="0" dirty="0"/>
              <a:t>First, tuning hyperparameters often has a stronger positive effect than switching to a fancier algorithm.</a:t>
            </a:r>
          </a:p>
          <a:p>
            <a:endParaRPr lang="en-US" baseline="0" dirty="0"/>
          </a:p>
          <a:p>
            <a:r>
              <a:rPr lang="en-US" baseline="0" dirty="0"/>
              <a:t>Second, tuning hyperparameters might be even more effective than adding more data.</a:t>
            </a:r>
          </a:p>
          <a:p>
            <a:endParaRPr lang="en-US" baseline="0" dirty="0"/>
          </a:p>
          <a:p>
            <a:r>
              <a:rPr lang="en-US" dirty="0"/>
              <a:t>And third, previous claims that one algorithm is better than another, are not 100% true.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8102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6932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in “don’t count, predict”</a:t>
            </a:r>
            <a:r>
              <a:rPr lang="en-US" baseline="0" dirty="0"/>
              <a:t>,</a:t>
            </a:r>
          </a:p>
          <a:p>
            <a:endParaRPr lang="en-US" baseline="0" dirty="0"/>
          </a:p>
          <a:p>
            <a:r>
              <a:rPr lang="en-US" baseline="0" dirty="0"/>
              <a:t>The authors show that word2vec is better than count-based methods.</a:t>
            </a:r>
          </a:p>
          <a:p>
            <a:r>
              <a:rPr lang="en-US" baseline="0" dirty="0"/>
              <a:t>And, while they did tune a lot of different hyperparameters,</a:t>
            </a:r>
          </a:p>
          <a:p>
            <a:r>
              <a:rPr lang="en-US" baseline="0" dirty="0"/>
              <a:t>Other hyperparameters remained hidden inside the code.</a:t>
            </a:r>
          </a:p>
          <a:p>
            <a:endParaRPr lang="en-US" baseline="0" dirty="0"/>
          </a:p>
          <a:p>
            <a:r>
              <a:rPr lang="en-US" baseline="0" dirty="0"/>
              <a:t>And it turns out,</a:t>
            </a:r>
          </a:p>
          <a:p>
            <a:r>
              <a:rPr lang="en-US" baseline="0" dirty="0"/>
              <a:t>That these hidden hyperparameters account for most of the reported performance gaps.</a:t>
            </a:r>
          </a:p>
          <a:p>
            <a:endParaRPr lang="en-US" baseline="0" dirty="0"/>
          </a:p>
          <a:p>
            <a:r>
              <a:rPr lang="en-US" baseline="0" dirty="0"/>
              <a:t>In our experiments, we show that embeddings are not really better than count-based methods.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095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claim that was recently made is about </a:t>
            </a:r>
            <a:r>
              <a:rPr lang="en-US" dirty="0" err="1"/>
              <a:t>GloVe</a:t>
            </a:r>
            <a:r>
              <a:rPr lang="en-US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In the paper, the authors shows that </a:t>
            </a:r>
            <a:r>
              <a:rPr lang="en-US" baseline="0" dirty="0" err="1"/>
              <a:t>GloVe</a:t>
            </a:r>
            <a:r>
              <a:rPr lang="en-US" baseline="0" dirty="0"/>
              <a:t> outperforms word2vec.</a:t>
            </a:r>
          </a:p>
          <a:p>
            <a:endParaRPr lang="en-US" baseline="0" dirty="0"/>
          </a:p>
          <a:p>
            <a:r>
              <a:rPr lang="en-US" baseline="0" dirty="0"/>
              <a:t>Once again, they did not control for the same hyperparameters,</a:t>
            </a:r>
          </a:p>
          <a:p>
            <a:endParaRPr lang="en-US" baseline="0" dirty="0"/>
          </a:p>
          <a:p>
            <a:r>
              <a:rPr lang="en-US" baseline="0" dirty="0"/>
              <a:t>Specifically, they only added context vectors to </a:t>
            </a:r>
            <a:r>
              <a:rPr lang="en-US" baseline="0" dirty="0" err="1"/>
              <a:t>GloVe</a:t>
            </a:r>
            <a:r>
              <a:rPr lang="en-US" baseline="0" dirty="0"/>
              <a:t>, not to any other method,</a:t>
            </a:r>
          </a:p>
          <a:p>
            <a:endParaRPr lang="en-US" baseline="0" dirty="0"/>
          </a:p>
          <a:p>
            <a:r>
              <a:rPr lang="en-US" baseline="0" dirty="0"/>
              <a:t>And used different preprocessing pipelines for different methods.</a:t>
            </a:r>
          </a:p>
          <a:p>
            <a:r>
              <a:rPr lang="en-US" baseline="0" dirty="0"/>
              <a:t>But when we did control for hyperparameters,</a:t>
            </a:r>
          </a:p>
          <a:p>
            <a:endParaRPr lang="en-US" baseline="0" dirty="0"/>
          </a:p>
          <a:p>
            <a:r>
              <a:rPr lang="en-US" baseline="0" dirty="0"/>
              <a:t>We actually observed the opposite.</a:t>
            </a:r>
          </a:p>
          <a:p>
            <a:endParaRPr lang="en-US" baseline="0" dirty="0"/>
          </a:p>
          <a:p>
            <a:r>
              <a:rPr lang="en-US" baseline="0" dirty="0"/>
              <a:t>When both methods were tuned, SGNS outperformed </a:t>
            </a:r>
            <a:r>
              <a:rPr lang="en-US" baseline="0" dirty="0" err="1"/>
              <a:t>GloVe</a:t>
            </a:r>
            <a:r>
              <a:rPr lang="en-US" baseline="0" dirty="0"/>
              <a:t> on every single task.</a:t>
            </a:r>
          </a:p>
          <a:p>
            <a:endParaRPr lang="en-US" baseline="0" dirty="0"/>
          </a:p>
          <a:p>
            <a:r>
              <a:rPr lang="en-US" baseline="0" dirty="0"/>
              <a:t>Now, given our machinery, we were able to go up to a corpus of 10 billion words.</a:t>
            </a:r>
          </a:p>
          <a:p>
            <a:r>
              <a:rPr lang="en-US" baseline="0" dirty="0"/>
              <a:t>But it might be, that with even larger corpora, say… 100 billion words… things could behave differently.</a:t>
            </a:r>
          </a:p>
          <a:p>
            <a:endParaRPr lang="en-US" baseline="0" dirty="0"/>
          </a:p>
          <a:p>
            <a:r>
              <a:rPr lang="en-US" dirty="0"/>
              <a:t>…now, rumor</a:t>
            </a:r>
            <a:r>
              <a:rPr lang="en-US" baseline="0" dirty="0"/>
              <a:t> has it,</a:t>
            </a:r>
          </a:p>
          <a:p>
            <a:r>
              <a:rPr lang="en-US" baseline="0" dirty="0"/>
              <a:t>That we’ve made a hobby of refuting other people’s work.</a:t>
            </a:r>
          </a:p>
          <a:p>
            <a:endParaRPr lang="en-US" baseline="0" dirty="0"/>
          </a:p>
          <a:p>
            <a:r>
              <a:rPr lang="en-US" baseline="0" dirty="0"/>
              <a:t>That’s not entirely true…</a:t>
            </a:r>
          </a:p>
          <a:p>
            <a:r>
              <a:rPr lang="en-US" baseline="0" dirty="0"/>
              <a:t>We’re also going to refute some of our own.</a:t>
            </a:r>
            <a:endParaRPr lang="en-US" dirty="0"/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5677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a paper we published last year at </a:t>
            </a:r>
            <a:r>
              <a:rPr lang="en-US" dirty="0" err="1"/>
              <a:t>CoNLL</a:t>
            </a:r>
            <a:r>
              <a:rPr lang="en-US" dirty="0"/>
              <a:t>,</a:t>
            </a:r>
          </a:p>
          <a:p>
            <a:r>
              <a:rPr lang="en-US" dirty="0"/>
              <a:t>We basically explained how the analogy</a:t>
            </a:r>
            <a:r>
              <a:rPr lang="en-US" baseline="0" dirty="0"/>
              <a:t> task works</a:t>
            </a:r>
          </a:p>
          <a:p>
            <a:r>
              <a:rPr lang="en-US" baseline="0" dirty="0"/>
              <a:t>You know, why “king – man + woman” equals “queen”</a:t>
            </a:r>
          </a:p>
          <a:p>
            <a:endParaRPr lang="en-US" baseline="0" dirty="0"/>
          </a:p>
          <a:p>
            <a:r>
              <a:rPr lang="en-US" baseline="0" dirty="0"/>
              <a:t>We also made the following claim:</a:t>
            </a:r>
          </a:p>
          <a:p>
            <a:r>
              <a:rPr lang="en-US" baseline="0" dirty="0"/>
              <a:t>PPMI performs on par with SGNS on analogy tasks</a:t>
            </a:r>
          </a:p>
          <a:p>
            <a:endParaRPr lang="en-US" baseline="0" dirty="0"/>
          </a:p>
          <a:p>
            <a:r>
              <a:rPr lang="en-US" baseline="0" dirty="0"/>
              <a:t>This is indeed true for semantic analogies, BUT</a:t>
            </a:r>
          </a:p>
          <a:p>
            <a:endParaRPr lang="en-US" baseline="0" dirty="0"/>
          </a:p>
          <a:p>
            <a:r>
              <a:rPr lang="en-US" baseline="0" dirty="0"/>
              <a:t>It’s not the case for syntactic analogies.</a:t>
            </a:r>
          </a:p>
          <a:p>
            <a:endParaRPr lang="en-US" baseline="0" dirty="0"/>
          </a:p>
          <a:p>
            <a:r>
              <a:rPr lang="en-US" baseline="0" dirty="0"/>
              <a:t>Once again, it’s because we used different hyperparameter settings.</a:t>
            </a:r>
          </a:p>
          <a:p>
            <a:endParaRPr lang="en-US" baseline="0" dirty="0"/>
          </a:p>
          <a:p>
            <a:r>
              <a:rPr lang="en-US" baseline="0" dirty="0"/>
              <a:t>Specifically, we used a different type of context,</a:t>
            </a:r>
          </a:p>
          <a:p>
            <a:r>
              <a:rPr lang="en-US" baseline="0" dirty="0"/>
              <a:t>Because, at the time,</a:t>
            </a:r>
          </a:p>
          <a:p>
            <a:r>
              <a:rPr lang="en-US" baseline="0" dirty="0"/>
              <a:t>We didn’t fully understand how word2vec works.</a:t>
            </a:r>
          </a:p>
          <a:p>
            <a:endParaRPr lang="en-US" baseline="0" dirty="0"/>
          </a:p>
          <a:p>
            <a:r>
              <a:rPr lang="en-US" baseline="0" dirty="0"/>
              <a:t>So, to sum it up, in the task of syntactic analogies,</a:t>
            </a:r>
          </a:p>
          <a:p>
            <a:r>
              <a:rPr lang="en-US" baseline="0" dirty="0"/>
              <a:t>there’s a real gap in favor of SGNS.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1722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Word embeddings have contributed 2 things to distributional similarity:</a:t>
            </a:r>
          </a:p>
          <a:p>
            <a:endParaRPr lang="en-US" dirty="0"/>
          </a:p>
          <a:p>
            <a:r>
              <a:rPr lang="en-US" dirty="0"/>
              <a:t>Novel algorithms,</a:t>
            </a:r>
          </a:p>
          <a:p>
            <a:endParaRPr lang="en-US" dirty="0"/>
          </a:p>
          <a:p>
            <a:r>
              <a:rPr lang="en-US" dirty="0"/>
              <a:t>And new hyperparameters.</a:t>
            </a:r>
          </a:p>
          <a:p>
            <a:endParaRPr lang="en-US" dirty="0"/>
          </a:p>
          <a:p>
            <a:r>
              <a:rPr lang="en-US" dirty="0"/>
              <a:t>And</a:t>
            </a:r>
            <a:r>
              <a:rPr lang="en-US" baseline="0" dirty="0"/>
              <a:t> it appears, from our experiments, that what’s really improving performance,</a:t>
            </a:r>
          </a:p>
          <a:p>
            <a:endParaRPr lang="en-US" baseline="0" dirty="0"/>
          </a:p>
          <a:p>
            <a:r>
              <a:rPr lang="en-US" baseline="0" dirty="0"/>
              <a:t>Is mostly, the hyperparameters.</a:t>
            </a:r>
            <a:endParaRPr lang="en-US" dirty="0"/>
          </a:p>
          <a:p>
            <a:r>
              <a:rPr lang="en-US" baseline="0" dirty="0"/>
              <a:t>But, it’s important to say</a:t>
            </a:r>
          </a:p>
          <a:p>
            <a:endParaRPr lang="en-US" baseline="0" dirty="0"/>
          </a:p>
          <a:p>
            <a:r>
              <a:rPr lang="en-US" baseline="0" dirty="0"/>
              <a:t>that the algorithms </a:t>
            </a:r>
            <a:r>
              <a:rPr lang="en-US" b="1" baseline="0" dirty="0"/>
              <a:t>are</a:t>
            </a:r>
            <a:r>
              <a:rPr lang="en-US" baseline="0" dirty="0"/>
              <a:t> an improvement </a:t>
            </a:r>
            <a:r>
              <a:rPr lang="en-US" b="1" baseline="0" dirty="0"/>
              <a:t>as well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SGNS is more robust than traditional algorithms;</a:t>
            </a:r>
          </a:p>
          <a:p>
            <a:r>
              <a:rPr lang="en-US" baseline="0" dirty="0"/>
              <a:t>Even in tasks where it’s not the best-performing algorithm, SGNS is a very close second.</a:t>
            </a:r>
          </a:p>
          <a:p>
            <a:endParaRPr lang="en-US" baseline="0" dirty="0"/>
          </a:p>
          <a:p>
            <a:r>
              <a:rPr lang="en-US" dirty="0"/>
              <a:t>And besides, SGNS</a:t>
            </a:r>
            <a:r>
              <a:rPr lang="en-US" baseline="0" dirty="0"/>
              <a:t> is so memory-efficient and easy-to-use,</a:t>
            </a:r>
          </a:p>
          <a:p>
            <a:r>
              <a:rPr lang="en-US" baseline="0" dirty="0"/>
              <a:t>It’s become my personal favorite.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12437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</a:t>
            </a:r>
            <a:r>
              <a:rPr lang="en-US" baseline="0" dirty="0"/>
              <a:t> there are also some </a:t>
            </a:r>
            <a:r>
              <a:rPr lang="en-US" b="1" baseline="0" dirty="0"/>
              <a:t>higher-level</a:t>
            </a:r>
            <a:r>
              <a:rPr lang="en-US" baseline="0" dirty="0"/>
              <a:t> lessons to learn here.</a:t>
            </a:r>
          </a:p>
          <a:p>
            <a:r>
              <a:rPr lang="en-US" dirty="0"/>
              <a:t>Hyperparameters are not always obvious,</a:t>
            </a:r>
          </a:p>
          <a:p>
            <a:endParaRPr lang="en-US" dirty="0"/>
          </a:p>
          <a:p>
            <a:r>
              <a:rPr lang="en-US" dirty="0"/>
              <a:t>And you really need to look out for them.</a:t>
            </a:r>
          </a:p>
          <a:p>
            <a:r>
              <a:rPr lang="en-US" dirty="0"/>
              <a:t>Now, it’s not enough to find them;</a:t>
            </a:r>
          </a:p>
          <a:p>
            <a:endParaRPr lang="en-US" dirty="0"/>
          </a:p>
          <a:p>
            <a:r>
              <a:rPr lang="en-US" dirty="0"/>
              <a:t>You also</a:t>
            </a:r>
            <a:r>
              <a:rPr lang="en-US" baseline="0" dirty="0"/>
              <a:t> need to try and adapt them across every other algorithm,</a:t>
            </a:r>
          </a:p>
          <a:p>
            <a:r>
              <a:rPr lang="en-US" baseline="0" dirty="0"/>
              <a:t>To make sure that you’re not giving one algorithm an unfair advantage over another.</a:t>
            </a:r>
          </a:p>
          <a:p>
            <a:endParaRPr lang="en-US" baseline="0" dirty="0"/>
          </a:p>
          <a:p>
            <a:r>
              <a:rPr lang="en-US" baseline="0" dirty="0"/>
              <a:t>And finally, if you want to get good results:</a:t>
            </a:r>
          </a:p>
          <a:p>
            <a:r>
              <a:rPr lang="en-US" b="1" baseline="0" dirty="0"/>
              <a:t>Tune hyperparameters.</a:t>
            </a:r>
          </a:p>
          <a:p>
            <a:endParaRPr lang="en-US" b="1" baseline="0" dirty="0"/>
          </a:p>
          <a:p>
            <a:r>
              <a:rPr lang="en-US" b="0" baseline="0" dirty="0"/>
              <a:t>And if you want to make good science,</a:t>
            </a:r>
          </a:p>
          <a:p>
            <a:r>
              <a:rPr lang="en-US" b="0" baseline="0" dirty="0"/>
              <a:t>Don’t forget to tune your baselines’ hyperparameters too ;)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01041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54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you take a deeper look at the latest word embedding</a:t>
            </a:r>
            <a:r>
              <a:rPr lang="en-US" baseline="0" dirty="0"/>
              <a:t> methods</a:t>
            </a:r>
            <a:r>
              <a:rPr lang="en-US" dirty="0"/>
              <a:t>,</a:t>
            </a:r>
          </a:p>
          <a:p>
            <a:r>
              <a:rPr lang="en-US" dirty="0"/>
              <a:t>you’ll notice</a:t>
            </a:r>
            <a:r>
              <a:rPr lang="en-US" baseline="0" dirty="0"/>
              <a:t> that they actually have 2 main contributions:</a:t>
            </a:r>
          </a:p>
          <a:p>
            <a:endParaRPr lang="en-US" baseline="0" dirty="0"/>
          </a:p>
          <a:p>
            <a:r>
              <a:rPr lang="en-US" dirty="0"/>
              <a:t>First, you’ve got the</a:t>
            </a:r>
            <a:r>
              <a:rPr lang="en-US" baseline="0" dirty="0"/>
              <a:t> algorithms.</a:t>
            </a:r>
          </a:p>
          <a:p>
            <a:r>
              <a:rPr lang="en-US" baseline="0" dirty="0"/>
              <a:t>This is what seems to be the only contribution, or at least what gets papers into ACL :)</a:t>
            </a:r>
          </a:p>
          <a:p>
            <a:r>
              <a:rPr lang="en-US" baseline="0" dirty="0"/>
              <a:t>But a closer look reveals that these papers also introduce…</a:t>
            </a:r>
          </a:p>
          <a:p>
            <a:endParaRPr lang="en-US" baseline="0" dirty="0"/>
          </a:p>
          <a:p>
            <a:r>
              <a:rPr lang="en-US" baseline="0" dirty="0"/>
              <a:t>…new hyperparameters.</a:t>
            </a:r>
          </a:p>
          <a:p>
            <a:r>
              <a:rPr lang="en-US" baseline="0" dirty="0"/>
              <a:t>Now, some of these may seem like they’re part of the algorithms themselves,</a:t>
            </a:r>
          </a:p>
          <a:p>
            <a:r>
              <a:rPr lang="en-US" baseline="0" dirty="0"/>
              <a:t>But what I’m going to show you today,</a:t>
            </a:r>
          </a:p>
          <a:p>
            <a:r>
              <a:rPr lang="en-US" baseline="0" dirty="0"/>
              <a:t>is that they actually </a:t>
            </a:r>
            <a:r>
              <a:rPr lang="en-US" b="1" baseline="0" dirty="0"/>
              <a:t>can</a:t>
            </a:r>
            <a:r>
              <a:rPr lang="en-US" baseline="0" dirty="0"/>
              <a:t> be separated from their original methods,</a:t>
            </a:r>
          </a:p>
          <a:p>
            <a:r>
              <a:rPr lang="en-US" baseline="0" dirty="0"/>
              <a:t>and applied across many other algorithms.</a:t>
            </a:r>
          </a:p>
          <a:p>
            <a:endParaRPr lang="en-US" baseline="0" dirty="0"/>
          </a:p>
          <a:p>
            <a:r>
              <a:rPr lang="en-US" baseline="0" dirty="0"/>
              <a:t>So what’s really improving performance?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4814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9103-2D17-4832-98EE-51E176497DD9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742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69103-2D17-4832-98EE-51E176497DD9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48151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3537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282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439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303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0547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CE01B-9CC7-41BF-A9F0-49896738A9A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393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0159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119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it the algorithms?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70247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4213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03849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8510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1237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- The vocabulary is in the red rectangle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217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81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16518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574625-3DEA-4EF9-8557-B459AD8B7A01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421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23D99D-9279-43E1-AAAF-FE193CBFAB70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54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460846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85593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869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hyperparameters?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75684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094742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2015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966571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34010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4590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350142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26815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9676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46218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&lt;pause&gt;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82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 maybe a bit of both?</a:t>
            </a:r>
          </a:p>
          <a:p>
            <a:r>
              <a:rPr lang="en-US" dirty="0"/>
              <a:t>&lt;pause&gt;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87F05-FCD8-4F5C-AFF0-93765CD6FDB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7178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265396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110717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EF95900-7AF9-462E-9828-886671690E95}" type="slidenum">
              <a:rPr lang="en-US" smtClean="0">
                <a:solidFill>
                  <a:srgbClr val="0000CC"/>
                </a:solidFill>
                <a:latin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>
              <a:solidFill>
                <a:srgbClr val="0000CC"/>
              </a:solidFill>
              <a:latin typeface="Arial" pitchFamily="34" charset="0"/>
            </a:endParaRPr>
          </a:p>
        </p:txBody>
      </p:sp>
      <p:sp>
        <p:nvSpPr>
          <p:cNvPr id="59085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4213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0852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noFill/>
        </p:spPr>
        <p:txBody>
          <a:bodyPr wrap="square" lIns="92876" tIns="46437" rIns="92876" bIns="464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6861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05C3-065D-4928-994F-88E9DCF4F29B}" type="datetime1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72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9613-5301-4BA6-97EA-7DDEF75D3972}" type="datetime1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5452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D25AC-97C4-447B-BBDA-D9F7903AB56C}" type="datetime1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46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EDDA3-D297-42FF-914E-30E0DF8C26C0}" type="datetime1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87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26ACC-B6F6-4272-BEEC-47D5CA372D63}" type="datetime1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16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1944A-D244-47BF-B1C6-C46970BBC34F}" type="datetime1">
              <a:rPr lang="en-GB" smtClean="0"/>
              <a:t>22/12/2022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469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0A2E5-4C5D-47FE-A6D2-65F3F505D6D5}" type="datetime1">
              <a:rPr lang="en-GB" smtClean="0"/>
              <a:t>22/12/2022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110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3DC1A-3F15-498B-8921-CA2251D19316}" type="datetime1">
              <a:rPr lang="en-GB" smtClean="0"/>
              <a:t>22/12/2022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94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4F5E7-F3CF-43AF-B4E2-2C01AA081923}" type="datetime1">
              <a:rPr lang="en-GB" smtClean="0"/>
              <a:t>22/12/2022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960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596F4-F866-4A2A-8111-D04E87D1DD65}" type="datetime1">
              <a:rPr lang="en-GB" smtClean="0"/>
              <a:t>22/12/2022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83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47BF2-58B0-4D3E-9F30-1E659AE29574}" type="datetime1">
              <a:rPr lang="en-GB" smtClean="0"/>
              <a:t>22/12/2022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775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E369F-E1FF-49C5-95F1-F626CB8238E8}" type="datetime1">
              <a:rPr lang="en-GB" smtClean="0"/>
              <a:t>22/12/2022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2B3FB-2F82-4CB9-93A4-1640FC20E3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67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1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4.png"/><Relationship Id="rId5" Type="http://schemas.openxmlformats.org/officeDocument/2006/relationships/image" Target="../media/image120.png"/><Relationship Id="rId10" Type="http://schemas.openxmlformats.org/officeDocument/2006/relationships/image" Target="../media/image170.png"/><Relationship Id="rId4" Type="http://schemas.openxmlformats.org/officeDocument/2006/relationships/image" Target="../media/image110.png"/><Relationship Id="rId9" Type="http://schemas.openxmlformats.org/officeDocument/2006/relationships/image" Target="../media/image1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1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38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9.png"/><Relationship Id="rId7" Type="http://schemas.openxmlformats.org/officeDocument/2006/relationships/image" Target="../media/image360.png"/><Relationship Id="rId12" Type="http://schemas.openxmlformats.org/officeDocument/2006/relationships/image" Target="../media/image4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10.png"/><Relationship Id="rId5" Type="http://schemas.openxmlformats.org/officeDocument/2006/relationships/image" Target="../media/image34.png"/><Relationship Id="rId10" Type="http://schemas.openxmlformats.org/officeDocument/2006/relationships/image" Target="../media/image400.png"/><Relationship Id="rId4" Type="http://schemas.openxmlformats.org/officeDocument/2006/relationships/image" Target="../media/image33.png"/><Relationship Id="rId9" Type="http://schemas.openxmlformats.org/officeDocument/2006/relationships/image" Target="../media/image3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9.png"/><Relationship Id="rId5" Type="http://schemas.openxmlformats.org/officeDocument/2006/relationships/image" Target="../media/image29.png"/><Relationship Id="rId10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image" Target="../media/image420.png"/><Relationship Id="rId3" Type="http://schemas.openxmlformats.org/officeDocument/2006/relationships/image" Target="../media/image11.png"/><Relationship Id="rId7" Type="http://schemas.openxmlformats.org/officeDocument/2006/relationships/image" Target="../media/image360.png"/><Relationship Id="rId12" Type="http://schemas.openxmlformats.org/officeDocument/2006/relationships/image" Target="../media/image4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0.png"/><Relationship Id="rId5" Type="http://schemas.openxmlformats.org/officeDocument/2006/relationships/image" Target="../media/image34.png"/><Relationship Id="rId10" Type="http://schemas.openxmlformats.org/officeDocument/2006/relationships/image" Target="../media/image440.png"/><Relationship Id="rId4" Type="http://schemas.openxmlformats.org/officeDocument/2006/relationships/image" Target="../media/image33.png"/><Relationship Id="rId9" Type="http://schemas.openxmlformats.org/officeDocument/2006/relationships/image" Target="../media/image380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2.png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5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3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20" y="381000"/>
            <a:ext cx="11289792" cy="2727960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Lessons Learned from Word Embeddings.</a:t>
            </a:r>
            <a:b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Document Embeddings.</a:t>
            </a:r>
          </a:p>
        </p:txBody>
      </p:sp>
      <p:sp>
        <p:nvSpPr>
          <p:cNvPr id="7" name="TextShape 2">
            <a:extLst>
              <a:ext uri="{FF2B5EF4-FFF2-40B4-BE49-F238E27FC236}">
                <a16:creationId xmlns:a16="http://schemas.microsoft.com/office/drawing/2014/main" id="{6D59B22D-7140-3146-A744-2C1B8F10D341}"/>
              </a:ext>
            </a:extLst>
          </p:cNvPr>
          <p:cNvSpPr txBox="1"/>
          <p:nvPr/>
        </p:nvSpPr>
        <p:spPr>
          <a:xfrm>
            <a:off x="1560180" y="3217538"/>
            <a:ext cx="9071640" cy="32594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spcBef>
                <a:spcPts val="799"/>
              </a:spcBef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 Ionescu, Prof. PhD.</a:t>
            </a:r>
          </a:p>
          <a:p>
            <a:pPr algn="ctr">
              <a:spcBef>
                <a:spcPts val="799"/>
              </a:spcBef>
            </a:pPr>
            <a:r>
              <a:rPr lang="en-US" sz="24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raducu.ionescu@gmail.com</a:t>
            </a: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endParaRPr lang="en-US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spcBef>
                <a:spcPts val="799"/>
              </a:spcBef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Faculty of Mathematics and Computer Science</a:t>
            </a:r>
          </a:p>
          <a:p>
            <a:pPr algn="ctr">
              <a:spcBef>
                <a:spcPts val="799"/>
              </a:spcBef>
            </a:pPr>
            <a:r>
              <a:rPr lang="en-US" sz="2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University of Bucharest</a:t>
            </a:r>
          </a:p>
        </p:txBody>
      </p:sp>
    </p:spTree>
    <p:extLst>
      <p:ext uri="{BB962C8B-B14F-4D97-AF65-F5344CB8AC3E}">
        <p14:creationId xmlns:p14="http://schemas.microsoft.com/office/powerpoint/2010/main" val="2215937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Key Contributions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b="1" dirty="0"/>
              <a:t>Identifying</a:t>
            </a:r>
            <a:r>
              <a:rPr lang="en-US" dirty="0"/>
              <a:t> the existence of new hyperparameters</a:t>
            </a:r>
          </a:p>
          <a:p>
            <a:pPr lvl="1"/>
            <a:r>
              <a:rPr lang="en-US" dirty="0"/>
              <a:t>Not always mentioned in papers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Adapting</a:t>
            </a:r>
            <a:r>
              <a:rPr lang="en-US" dirty="0"/>
              <a:t> the hyperparameters across algorithms</a:t>
            </a:r>
          </a:p>
          <a:p>
            <a:pPr lvl="1"/>
            <a:r>
              <a:rPr lang="en-US" dirty="0"/>
              <a:t>Must understand the mathematical relation between algorithms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b="1" dirty="0"/>
              <a:t>Comparing</a:t>
            </a:r>
            <a:r>
              <a:rPr lang="en-US" dirty="0"/>
              <a:t> algorithms across all hyperparameter settings</a:t>
            </a:r>
          </a:p>
          <a:p>
            <a:pPr lvl="1"/>
            <a:r>
              <a:rPr lang="en-US" dirty="0"/>
              <a:t>Over 5,000 experiments</a:t>
            </a:r>
          </a:p>
        </p:txBody>
      </p:sp>
    </p:spTree>
    <p:extLst>
      <p:ext uri="{BB962C8B-B14F-4D97-AF65-F5344CB8AC3E}">
        <p14:creationId xmlns:p14="http://schemas.microsoft.com/office/powerpoint/2010/main" val="18380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7594" y="2866767"/>
            <a:ext cx="6816811" cy="112446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word2vec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10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word2vec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word2vec</a:t>
            </a:r>
            <a:r>
              <a:rPr lang="en-US" dirty="0"/>
              <a:t> is </a:t>
            </a:r>
            <a:r>
              <a:rPr lang="en-US" b="1" dirty="0"/>
              <a:t>not</a:t>
            </a:r>
            <a:r>
              <a:rPr lang="en-US" dirty="0"/>
              <a:t> a single algorithm</a:t>
            </a:r>
          </a:p>
          <a:p>
            <a:r>
              <a:rPr lang="en-US" dirty="0"/>
              <a:t>It is a </a:t>
            </a:r>
            <a:r>
              <a:rPr lang="en-US" b="1" dirty="0"/>
              <a:t>software package</a:t>
            </a:r>
            <a:r>
              <a:rPr lang="en-US" dirty="0"/>
              <a:t> for representing words as vectors, containing:</a:t>
            </a:r>
          </a:p>
          <a:p>
            <a:pPr lvl="1"/>
            <a:r>
              <a:rPr lang="en-US" dirty="0"/>
              <a:t>Two distinct models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err="1"/>
              <a:t>CBoW</a:t>
            </a:r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dirty="0"/>
              <a:t>Skip-Gram</a:t>
            </a:r>
          </a:p>
          <a:p>
            <a:pPr lvl="1"/>
            <a:r>
              <a:rPr lang="en-US" dirty="0"/>
              <a:t>Various training methods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Negative Sampling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Hierarchical </a:t>
            </a:r>
            <a:r>
              <a:rPr lang="en-US" dirty="0" err="1"/>
              <a:t>Softmax</a:t>
            </a:r>
            <a:endParaRPr lang="en-US" dirty="0"/>
          </a:p>
          <a:p>
            <a:pPr lvl="1"/>
            <a:r>
              <a:rPr lang="en-US" dirty="0"/>
              <a:t>A rich preprocessing pipeline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Dynamic Context Windows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Subsampling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Deleting Rare Words</a:t>
            </a:r>
          </a:p>
        </p:txBody>
      </p:sp>
    </p:spTree>
    <p:extLst>
      <p:ext uri="{BB962C8B-B14F-4D97-AF65-F5344CB8AC3E}">
        <p14:creationId xmlns:p14="http://schemas.microsoft.com/office/powerpoint/2010/main" val="193768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251"/>
          </a:xfrm>
        </p:spPr>
        <p:txBody>
          <a:bodyPr>
            <a:norm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word2vec</a:t>
            </a:r>
            <a:r>
              <a:rPr lang="en-US" dirty="0"/>
              <a:t> is </a:t>
            </a:r>
            <a:r>
              <a:rPr lang="en-US" b="1" dirty="0"/>
              <a:t>not</a:t>
            </a:r>
            <a:r>
              <a:rPr lang="en-US" dirty="0"/>
              <a:t> a single algorithm</a:t>
            </a:r>
          </a:p>
          <a:p>
            <a:r>
              <a:rPr lang="en-US" dirty="0"/>
              <a:t>It is a </a:t>
            </a:r>
            <a:r>
              <a:rPr lang="en-US" b="1" dirty="0"/>
              <a:t>software package</a:t>
            </a:r>
            <a:r>
              <a:rPr lang="en-US" dirty="0"/>
              <a:t> for representing words as vectors, containing:</a:t>
            </a:r>
          </a:p>
          <a:p>
            <a:pPr lvl="1"/>
            <a:r>
              <a:rPr lang="en-US" dirty="0"/>
              <a:t>Two distinct models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err="1"/>
              <a:t>CBoW</a:t>
            </a:r>
            <a:endParaRPr lang="en-US" dirty="0"/>
          </a:p>
          <a:p>
            <a:pPr lvl="2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Skip-Gram			(SG)</a:t>
            </a:r>
          </a:p>
          <a:p>
            <a:pPr lvl="1"/>
            <a:r>
              <a:rPr lang="en-US" dirty="0"/>
              <a:t>Various training methods</a:t>
            </a:r>
          </a:p>
          <a:p>
            <a:pPr lvl="2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Negative Sampling		(NS)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Hierarchical </a:t>
            </a:r>
            <a:r>
              <a:rPr lang="en-US" dirty="0" err="1"/>
              <a:t>Softmax</a:t>
            </a:r>
            <a:endParaRPr lang="en-US" dirty="0"/>
          </a:p>
          <a:p>
            <a:pPr lvl="1"/>
            <a:r>
              <a:rPr lang="en-US" dirty="0"/>
              <a:t>A rich preprocessing pipeline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Dynamic Context Windows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Subsampling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/>
              <a:t>Deleting Rare Words</a:t>
            </a:r>
          </a:p>
          <a:p>
            <a:pPr lvl="2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493B739-A1E6-FD45-90A7-F9A30E26B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word2vec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711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703" y="365125"/>
            <a:ext cx="11417643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Skip-Grams with Negative Sampling (SGNS)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“John saw a furry little wombat hiding behind the tree.”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52000" y="6134880"/>
            <a:ext cx="324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“word2vec Explained…”</a:t>
            </a:r>
          </a:p>
          <a:p>
            <a:r>
              <a:rPr lang="en-US" dirty="0"/>
              <a:t>Goldberg &amp; Levy, </a:t>
            </a:r>
            <a:r>
              <a:rPr lang="en-US" dirty="0" err="1"/>
              <a:t>arXiv</a:t>
            </a:r>
            <a:r>
              <a:rPr lang="en-US" dirty="0"/>
              <a:t>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147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“John saw a furry little </a:t>
            </a:r>
            <a:r>
              <a:rPr lang="en-US" dirty="0">
                <a:solidFill>
                  <a:srgbClr val="FF0000"/>
                </a:solidFill>
              </a:rPr>
              <a:t>wombat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hiding behind the tree.”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52000" y="6134880"/>
            <a:ext cx="324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“word2vec Explained…”</a:t>
            </a:r>
          </a:p>
          <a:p>
            <a:r>
              <a:rPr lang="en-US" dirty="0"/>
              <a:t>Goldberg &amp; Levy, </a:t>
            </a:r>
            <a:r>
              <a:rPr lang="en-US" dirty="0" err="1"/>
              <a:t>arXiv</a:t>
            </a:r>
            <a:r>
              <a:rPr lang="en-US" dirty="0"/>
              <a:t> 2014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15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5C395A-C5FA-8A4D-ACD6-E3E334228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417643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Skip-Grams with Negative Sampling (SGNS)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299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“John saw a </a:t>
            </a:r>
            <a:r>
              <a:rPr lang="en-US" dirty="0">
                <a:solidFill>
                  <a:srgbClr val="00B050"/>
                </a:solidFill>
              </a:rPr>
              <a:t>furry little </a:t>
            </a:r>
            <a:r>
              <a:rPr lang="en-US" dirty="0">
                <a:solidFill>
                  <a:srgbClr val="FF0000"/>
                </a:solidFill>
              </a:rPr>
              <a:t>wombat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hiding behind </a:t>
            </a:r>
            <a:r>
              <a:rPr lang="en-US" dirty="0"/>
              <a:t>the tree.”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words</a:t>
            </a:r>
            <a:r>
              <a:rPr lang="en-US" b="1" dirty="0"/>
              <a:t>			</a:t>
            </a:r>
            <a:r>
              <a:rPr lang="en-US" b="1" u="sng" dirty="0"/>
              <a:t>contexts</a:t>
            </a:r>
          </a:p>
          <a:p>
            <a:pPr marL="0" indent="0">
              <a:buNone/>
            </a:pPr>
            <a:r>
              <a:rPr lang="en-US" dirty="0"/>
              <a:t>wombat		furry</a:t>
            </a:r>
          </a:p>
          <a:p>
            <a:pPr marL="0" indent="0">
              <a:buNone/>
            </a:pPr>
            <a:r>
              <a:rPr lang="en-US" dirty="0"/>
              <a:t>wombat 		little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wombat 		hiding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wombat 		behind</a:t>
            </a:r>
            <a:endParaRPr lang="en-GB" dirty="0"/>
          </a:p>
          <a:p>
            <a:pPr marL="0" indent="0">
              <a:buNone/>
            </a:pPr>
            <a:r>
              <a:rPr lang="en-US" dirty="0"/>
              <a:t>…			…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8952000" y="6134880"/>
            <a:ext cx="324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“word2vec Explained…”</a:t>
            </a:r>
          </a:p>
          <a:p>
            <a:r>
              <a:rPr lang="en-US" dirty="0"/>
              <a:t>Goldberg &amp; Levy, </a:t>
            </a:r>
            <a:r>
              <a:rPr lang="en-US" dirty="0" err="1"/>
              <a:t>arXiv</a:t>
            </a:r>
            <a:r>
              <a:rPr lang="en-US" dirty="0"/>
              <a:t> 2014</a:t>
            </a:r>
            <a:endParaRPr lang="en-GB" dirty="0"/>
          </a:p>
        </p:txBody>
      </p:sp>
      <p:sp>
        <p:nvSpPr>
          <p:cNvPr id="5" name="Right Brace 4"/>
          <p:cNvSpPr/>
          <p:nvPr/>
        </p:nvSpPr>
        <p:spPr>
          <a:xfrm>
            <a:off x="5281799" y="2871610"/>
            <a:ext cx="460605" cy="3060000"/>
          </a:xfrm>
          <a:prstGeom prst="rightBrace">
            <a:avLst>
              <a:gd name="adj1" fmla="val 45333"/>
              <a:gd name="adj2" fmla="val 5040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922291" y="4140000"/>
                <a:ext cx="18258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GB" sz="2800" dirty="0"/>
                  <a:t> (data)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291" y="4140000"/>
                <a:ext cx="1825821" cy="523220"/>
              </a:xfrm>
              <a:prstGeom prst="rect">
                <a:avLst/>
              </a:prstGeom>
              <a:blipFill>
                <a:blip r:embed="rId3"/>
                <a:stretch>
                  <a:fillRect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16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33B4A0-5C7D-CC43-BED5-D081B0DBC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417643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Skip-Grams with Negative Sampling (SGNS)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423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tx1"/>
                    </a:solidFill>
                  </a:rPr>
                  <a:t>SGNS finds a vector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for each word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in our vocabulary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Each such vector has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latent dimensions (e.g.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Effectively, it learns a matrix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whose rows represent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Key point:</a:t>
                </a:r>
                <a:r>
                  <a:rPr lang="en-US" dirty="0">
                    <a:solidFill>
                      <a:schemeClr val="tx1"/>
                    </a:solidFill>
                  </a:rPr>
                  <a:t> it also learns a similar auxiliary matrix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of context vectors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In fact, each word has two embeddings</a:t>
                </a:r>
              </a:p>
              <a:p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8952000" y="6134880"/>
            <a:ext cx="324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“word2vec Explained…”</a:t>
            </a:r>
          </a:p>
          <a:p>
            <a:r>
              <a:rPr lang="en-US" dirty="0"/>
              <a:t>Goldberg &amp; Levy, </a:t>
            </a:r>
            <a:r>
              <a:rPr lang="en-US" dirty="0" err="1"/>
              <a:t>arXiv</a:t>
            </a:r>
            <a:r>
              <a:rPr lang="en-US" dirty="0"/>
              <a:t> 2014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530668" y="4360397"/>
            <a:ext cx="1089332" cy="2119603"/>
            <a:chOff x="530668" y="4360397"/>
            <a:chExt cx="1089332" cy="21196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900000" y="4680000"/>
                  <a:ext cx="720000" cy="1800000"/>
                </a:xfrm>
                <a:prstGeom prst="rect">
                  <a:avLst/>
                </a:prstGeom>
                <a:pattFill prst="lgGrid">
                  <a:fgClr>
                    <a:schemeClr val="accent5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GB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0" y="4680000"/>
                  <a:ext cx="720000" cy="180000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900000" y="4360397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0000" y="4360397"/>
                  <a:ext cx="72000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 rot="16200000">
                  <a:off x="-184666" y="5395334"/>
                  <a:ext cx="180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84666" y="5395334"/>
                  <a:ext cx="180000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864000" y="4767873"/>
            <a:ext cx="5864688" cy="369332"/>
            <a:chOff x="864000" y="4767873"/>
            <a:chExt cx="5864688" cy="369332"/>
          </a:xfrm>
        </p:grpSpPr>
        <p:sp>
          <p:nvSpPr>
            <p:cNvPr id="8" name="Rectangle 7"/>
            <p:cNvSpPr/>
            <p:nvPr/>
          </p:nvSpPr>
          <p:spPr>
            <a:xfrm>
              <a:off x="864000" y="4860000"/>
              <a:ext cx="792000" cy="18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656000" y="4950000"/>
              <a:ext cx="72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2471999" y="4767873"/>
                  <a:ext cx="4256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</m:oMath>
                  </a14:m>
                  <a:r>
                    <a:rPr lang="en-GB" dirty="0"/>
                    <a:t>:wombat 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(−3.1, 4.15, 9.2, −6.5,…)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1999" y="4767873"/>
                  <a:ext cx="4256689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3226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/>
          <p:cNvGrpSpPr/>
          <p:nvPr/>
        </p:nvGrpSpPr>
        <p:grpSpPr>
          <a:xfrm>
            <a:off x="7010668" y="4360397"/>
            <a:ext cx="1089332" cy="2119603"/>
            <a:chOff x="7010668" y="4360397"/>
            <a:chExt cx="1089332" cy="21196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7380000" y="4680000"/>
                  <a:ext cx="720000" cy="1800000"/>
                </a:xfrm>
                <a:prstGeom prst="rect">
                  <a:avLst/>
                </a:prstGeom>
                <a:pattFill prst="lgGrid">
                  <a:fgClr>
                    <a:schemeClr val="accent2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GB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000" y="4680000"/>
                  <a:ext cx="720000" cy="180000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6295334" y="5395334"/>
                  <a:ext cx="180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295334" y="5395334"/>
                  <a:ext cx="1800000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7380000" y="4360397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0000" y="4360397"/>
                  <a:ext cx="720000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472000" y="6023720"/>
            <a:ext cx="5664000" cy="369332"/>
            <a:chOff x="2472000" y="6023720"/>
            <a:chExt cx="5664000" cy="369332"/>
          </a:xfrm>
        </p:grpSpPr>
        <p:sp>
          <p:nvSpPr>
            <p:cNvPr id="16" name="Rectangle 15"/>
            <p:cNvSpPr/>
            <p:nvPr/>
          </p:nvSpPr>
          <p:spPr>
            <a:xfrm>
              <a:off x="7344000" y="6120000"/>
              <a:ext cx="792000" cy="18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6624000" y="6208386"/>
              <a:ext cx="72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472000" y="6023720"/>
                  <a:ext cx="425668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a14:m>
                  <a:r>
                    <a:rPr lang="en-GB" dirty="0"/>
                    <a:t>:wombat </a:t>
                  </a:r>
                  <a14:m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(−5.6, 2.95, 1.4, −1.3,…)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2000" y="6023720"/>
                  <a:ext cx="4256689" cy="369332"/>
                </a:xfrm>
                <a:prstGeom prst="rect">
                  <a:avLst/>
                </a:prstGeom>
                <a:blipFill>
                  <a:blip r:embed="rId11"/>
                  <a:stretch>
                    <a:fillRect t="-3333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126200" y="5318852"/>
                <a:ext cx="2497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≠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200" y="5318852"/>
                <a:ext cx="2497800" cy="52322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17</a:t>
            </a:fld>
            <a:endParaRPr lang="en-GB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45E05B3-C2A1-FC45-8134-6FD7986B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417643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Skip-Grams with Negative Sampling (SGNS)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5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ln w="285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r>
                  <a:rPr lang="en-US" b="1" dirty="0"/>
                  <a:t>Maximize: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was </a:t>
                </a:r>
                <a:r>
                  <a:rPr lang="en-US" b="1" dirty="0">
                    <a:solidFill>
                      <a:srgbClr val="FF0000"/>
                    </a:solidFill>
                  </a:rPr>
                  <a:t>observed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1" u="sng" dirty="0"/>
              </a:p>
              <a:p>
                <a:pPr marL="0" indent="0">
                  <a:buNone/>
                </a:pPr>
                <a:r>
                  <a:rPr lang="en-US" b="1" u="sng" dirty="0"/>
                  <a:t>words</a:t>
                </a:r>
                <a:r>
                  <a:rPr lang="en-US" b="1" dirty="0"/>
                  <a:t>			</a:t>
                </a:r>
                <a:r>
                  <a:rPr lang="en-US" b="1" u="sng" dirty="0"/>
                  <a:t>contexts</a:t>
                </a:r>
              </a:p>
              <a:p>
                <a:pPr marL="0" indent="0">
                  <a:buNone/>
                </a:pPr>
                <a:r>
                  <a:rPr lang="en-US" dirty="0"/>
                  <a:t>wombat		furry</a:t>
                </a:r>
              </a:p>
              <a:p>
                <a:pPr marL="0" indent="0">
                  <a:buNone/>
                </a:pPr>
                <a:r>
                  <a:rPr lang="en-US" dirty="0"/>
                  <a:t>wombat 		little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wombat 		hiding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wombat 		behind</a:t>
                </a:r>
                <a:endParaRPr lang="en-GB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1946" t="-202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952000" y="6134880"/>
            <a:ext cx="324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“word2vec Explained…”</a:t>
            </a:r>
          </a:p>
          <a:p>
            <a:r>
              <a:rPr lang="en-US" dirty="0"/>
              <a:t>Goldberg &amp; Levy, </a:t>
            </a:r>
            <a:r>
              <a:rPr lang="en-US" dirty="0" err="1"/>
              <a:t>arXiv</a:t>
            </a:r>
            <a:r>
              <a:rPr lang="en-US" dirty="0"/>
              <a:t> 2014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18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92B9C5-50B9-CE47-BEB8-0D3F29545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417643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Skip-Grams with Negative Sampling (SGNS)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66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sz="half" idx="2"/>
              </p:nvPr>
            </p:nvSpPr>
            <p:spPr>
              <a:ln w="285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r>
                  <a:rPr lang="en-US" b="1" dirty="0"/>
                  <a:t>Minimize: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was </a:t>
                </a:r>
                <a:r>
                  <a:rPr lang="en-US" b="1" dirty="0">
                    <a:solidFill>
                      <a:schemeClr val="accent2"/>
                    </a:solidFill>
                  </a:rPr>
                  <a:t>hallucinated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b="1" u="sng" dirty="0"/>
              </a:p>
              <a:p>
                <a:pPr marL="0" indent="0">
                  <a:buNone/>
                </a:pPr>
                <a:r>
                  <a:rPr lang="en-US" b="1" u="sng" dirty="0"/>
                  <a:t>words</a:t>
                </a:r>
                <a:r>
                  <a:rPr lang="en-US" b="1" dirty="0"/>
                  <a:t>			</a:t>
                </a:r>
                <a:r>
                  <a:rPr lang="en-US" b="1" u="sng" dirty="0"/>
                  <a:t>contexts</a:t>
                </a:r>
              </a:p>
              <a:p>
                <a:pPr marL="0" indent="0">
                  <a:buNone/>
                </a:pPr>
                <a:r>
                  <a:rPr lang="en-US" dirty="0"/>
                  <a:t>wombat		digital</a:t>
                </a:r>
              </a:p>
              <a:p>
                <a:pPr marL="0" indent="0">
                  <a:buNone/>
                </a:pPr>
                <a:r>
                  <a:rPr lang="en-US" dirty="0"/>
                  <a:t>wombat		cyber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wombat 		the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wombat		1985</a:t>
                </a:r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1946" t="-202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952000" y="6134880"/>
            <a:ext cx="324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“word2vec Explained…”</a:t>
            </a:r>
          </a:p>
          <a:p>
            <a:r>
              <a:rPr lang="en-US" dirty="0"/>
              <a:t>Goldberg &amp; Levy, </a:t>
            </a:r>
            <a:r>
              <a:rPr lang="en-US" dirty="0" err="1"/>
              <a:t>arXiv</a:t>
            </a:r>
            <a:r>
              <a:rPr lang="en-US" dirty="0"/>
              <a:t> 2014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19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5455727C-B8FC-DD4B-AF69-0E83578D761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  <a:ln w="285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r>
                  <a:rPr lang="en-US" b="1" dirty="0"/>
                  <a:t>Maximize: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endParaRPr lang="en-US" b="0" dirty="0"/>
              </a:p>
              <a:p>
                <a:pPr lvl="1">
                  <a:buClr>
                    <a:schemeClr val="tx1"/>
                  </a:buClr>
                  <a:buFont typeface="Wingdings" pitchFamily="2" charset="2"/>
                  <a:buChar char="Ø"/>
                </a:pPr>
                <a:r>
                  <a:rPr lang="en-US" b="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 was </a:t>
                </a:r>
                <a:r>
                  <a:rPr lang="en-US" b="1" dirty="0">
                    <a:solidFill>
                      <a:srgbClr val="FF0000"/>
                    </a:solidFill>
                  </a:rPr>
                  <a:t>observed</a:t>
                </a:r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b="1" u="sng" dirty="0"/>
              </a:p>
              <a:p>
                <a:pPr marL="0" indent="0">
                  <a:buNone/>
                </a:pPr>
                <a:r>
                  <a:rPr lang="en-US" b="1" u="sng" dirty="0"/>
                  <a:t>words</a:t>
                </a:r>
                <a:r>
                  <a:rPr lang="en-US" b="1" dirty="0"/>
                  <a:t>			</a:t>
                </a:r>
                <a:r>
                  <a:rPr lang="en-US" b="1" u="sng" dirty="0"/>
                  <a:t>contexts</a:t>
                </a:r>
              </a:p>
              <a:p>
                <a:pPr marL="0" indent="0">
                  <a:buNone/>
                </a:pPr>
                <a:r>
                  <a:rPr lang="en-US" dirty="0"/>
                  <a:t>wombat		furry</a:t>
                </a:r>
              </a:p>
              <a:p>
                <a:pPr marL="0" indent="0">
                  <a:buNone/>
                </a:pPr>
                <a:r>
                  <a:rPr lang="en-US" dirty="0"/>
                  <a:t>wombat 		little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wombat 		hiding</a:t>
                </a:r>
                <a:endParaRPr lang="en-GB" dirty="0"/>
              </a:p>
              <a:p>
                <a:pPr marL="0" indent="0">
                  <a:buNone/>
                </a:pPr>
                <a:r>
                  <a:rPr lang="en-US" dirty="0"/>
                  <a:t>wombat 		behind</a:t>
                </a:r>
                <a:endParaRPr lang="en-GB" dirty="0"/>
              </a:p>
            </p:txBody>
          </p:sp>
        </mc:Choice>
        <mc:Fallback xmlns="">
          <p:sp>
            <p:nvSpPr>
              <p:cNvPr id="9" name="Content Placeholder 4">
                <a:extLst>
                  <a:ext uri="{FF2B5EF4-FFF2-40B4-BE49-F238E27FC236}">
                    <a16:creationId xmlns:a16="http://schemas.microsoft.com/office/drawing/2014/main" id="{5455727C-B8FC-DD4B-AF69-0E83578D7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38200" y="1825625"/>
                <a:ext cx="5181600" cy="4351338"/>
              </a:xfrm>
              <a:blipFill>
                <a:blip r:embed="rId4"/>
                <a:stretch>
                  <a:fillRect l="-1946" t="-2029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>
            <a:extLst>
              <a:ext uri="{FF2B5EF4-FFF2-40B4-BE49-F238E27FC236}">
                <a16:creationId xmlns:a16="http://schemas.microsoft.com/office/drawing/2014/main" id="{53F6FF87-9F81-8247-A28A-683794BC8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417643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Skip-Grams with Negative Sampling (SGNS)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8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06400" y="1879600"/>
            <a:ext cx="11379200" cy="3098800"/>
          </a:xfrm>
        </p:spPr>
        <p:txBody>
          <a:bodyPr/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Improving Distributional Similarity with Lessons Learned from Word Embeddings</a:t>
            </a:r>
            <a:b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733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Omer Levy, Yoav Goldberg, 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Ido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Dagan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TACL 2015</a:t>
            </a:r>
            <a:endParaRPr lang="en-US" sz="24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6470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Negative Sampling:</a:t>
                </a:r>
              </a:p>
              <a:p>
                <a:pPr marL="720000">
                  <a:buFont typeface="Wingdings" pitchFamily="2" charset="2"/>
                  <a:buChar char="Ø"/>
                </a:pPr>
                <a:r>
                  <a:rPr lang="en-US" dirty="0"/>
                  <a:t> SGNS samples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contexts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:r>
                  <a:rPr lang="en-GB" b="1" dirty="0"/>
                  <a:t>at random </a:t>
                </a:r>
                <a:r>
                  <a:rPr lang="en-GB" dirty="0"/>
                  <a:t>as</a:t>
                </a:r>
                <a:r>
                  <a:rPr lang="en-GB" b="1" dirty="0"/>
                  <a:t> </a:t>
                </a:r>
                <a:r>
                  <a:rPr lang="en-US" b="1" dirty="0">
                    <a:solidFill>
                      <a:srgbClr val="FF0000"/>
                    </a:solidFill>
                  </a:rPr>
                  <a:t>negative</a:t>
                </a:r>
                <a:r>
                  <a:rPr lang="en-US" b="1" dirty="0"/>
                  <a:t> examples</a:t>
                </a:r>
                <a:endParaRPr lang="en-GB" b="1" dirty="0"/>
              </a:p>
              <a:p>
                <a:r>
                  <a:rPr lang="en-US" dirty="0"/>
                  <a:t>“Random” = unigram distribution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US" dirty="0"/>
              </a:p>
              <a:p>
                <a:r>
                  <a:rPr lang="en-US" b="1" dirty="0"/>
                  <a:t>Spoiler: </a:t>
                </a:r>
                <a:r>
                  <a:rPr lang="en-US" dirty="0"/>
                  <a:t>Changing this distribution has a significant effect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1">
            <a:extLst>
              <a:ext uri="{FF2B5EF4-FFF2-40B4-BE49-F238E27FC236}">
                <a16:creationId xmlns:a16="http://schemas.microsoft.com/office/drawing/2014/main" id="{777F6511-1E74-A54F-B64A-6591EE969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365125"/>
            <a:ext cx="11417643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Skip-Grams with Negative Sampling (SGNS)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21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SGNS learning?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956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SGNS learning?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Take SGNS’s embedding matrices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32331" y="6134880"/>
            <a:ext cx="575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“Neural Word Embeddings as Implicit Matrix Factorization”</a:t>
            </a:r>
          </a:p>
          <a:p>
            <a:pPr algn="ctr"/>
            <a:r>
              <a:rPr lang="en-US" dirty="0"/>
              <a:t>Levy &amp; Goldberg, NIPS 2014</a:t>
            </a:r>
            <a:endParaRPr lang="en-GB" dirty="0"/>
          </a:p>
        </p:txBody>
      </p:sp>
      <p:grpSp>
        <p:nvGrpSpPr>
          <p:cNvPr id="10" name="Group 9"/>
          <p:cNvGrpSpPr/>
          <p:nvPr/>
        </p:nvGrpSpPr>
        <p:grpSpPr>
          <a:xfrm>
            <a:off x="890668" y="3585119"/>
            <a:ext cx="3068115" cy="2174881"/>
            <a:chOff x="890668" y="3585119"/>
            <a:chExt cx="3068115" cy="21748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1260000" y="3960000"/>
                  <a:ext cx="720000" cy="1800000"/>
                </a:xfrm>
                <a:prstGeom prst="rect">
                  <a:avLst/>
                </a:prstGeom>
                <a:pattFill prst="lgGrid">
                  <a:fgClr>
                    <a:schemeClr val="accent5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oMath>
                    </m:oMathPara>
                  </a14:m>
                  <a:endParaRPr lang="en-GB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0000" y="3960000"/>
                  <a:ext cx="720000" cy="180000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260000" y="3590668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0000" y="3590668"/>
                  <a:ext cx="72000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 rot="16200000">
                  <a:off x="175334" y="4675334"/>
                  <a:ext cx="180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75334" y="4675334"/>
                  <a:ext cx="180000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 rot="16200000">
                  <a:off x="2149451" y="4669785"/>
                  <a:ext cx="180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149451" y="4669785"/>
                  <a:ext cx="1800000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238783" y="3585119"/>
                  <a:ext cx="720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8783" y="3585119"/>
                  <a:ext cx="720000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3237058" y="3954451"/>
                  <a:ext cx="720000" cy="1800000"/>
                </a:xfrm>
                <a:prstGeom prst="rect">
                  <a:avLst/>
                </a:prstGeom>
                <a:pattFill prst="lgGrid">
                  <a:fgClr>
                    <a:schemeClr val="accent2"/>
                  </a:fgClr>
                  <a:bgClr>
                    <a:schemeClr val="bg1"/>
                  </a:bgClr>
                </a:patt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oMath>
                    </m:oMathPara>
                  </a14:m>
                  <a:endParaRPr lang="en-GB" sz="2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7058" y="3954451"/>
                  <a:ext cx="720000" cy="180000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93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SGNS learning?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Take SGNS’s embedding matrices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Multiply them</a:t>
                </a:r>
              </a:p>
              <a:p>
                <a:r>
                  <a:rPr lang="en-US" dirty="0"/>
                  <a:t>What do you get?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pattFill prst="lgGrid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pattFill prst="lgGrid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32331" y="6134880"/>
            <a:ext cx="575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“Neural Word Embeddings as Implicit Matrix Factorization”</a:t>
            </a:r>
          </a:p>
          <a:p>
            <a:pPr algn="ctr"/>
            <a:r>
              <a:rPr lang="en-US" dirty="0"/>
              <a:t>Levy &amp; Goldberg, NIPS 2014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2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SGNS learning?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 dirty="0"/>
                  <a:t>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dirty="0"/>
                  <a:t> matrix</a:t>
                </a:r>
              </a:p>
              <a:p>
                <a:r>
                  <a:rPr lang="en-US" dirty="0"/>
                  <a:t>Each cell describes the relation between a specific word-context pair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b="0" dirty="0"/>
                  <a:t> 				 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65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pattFill prst="lgGrid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pattFill prst="lgGrid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32331" y="6134880"/>
            <a:ext cx="575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“Neural Word Embeddings as Implicit Matrix Factorization”</a:t>
            </a:r>
          </a:p>
          <a:p>
            <a:pPr algn="ctr"/>
            <a:r>
              <a:rPr lang="en-US" dirty="0"/>
              <a:t>Levy &amp; Goldberg, NIPS 2014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pattFill prst="lgGrid">
                <a:fgClr>
                  <a:schemeClr val="accent4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096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SGNS learning?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4000" y="1825625"/>
                <a:ext cx="11603865" cy="4351338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>
                    <a:solidFill>
                      <a:srgbClr val="0070C0"/>
                    </a:solidFill>
                  </a:rPr>
                  <a:t>[Levy et al., NIPS 2014] </a:t>
                </a:r>
                <a:r>
                  <a:rPr lang="en-US" b="1" dirty="0"/>
                  <a:t>proved</a:t>
                </a:r>
                <a:r>
                  <a:rPr lang="en-US" dirty="0"/>
                  <a:t> that for large enough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and enough iterations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000" y="1825625"/>
                <a:ext cx="11603865" cy="4351338"/>
              </a:xfrm>
              <a:blipFill>
                <a:blip r:embed="rId3"/>
                <a:stretch>
                  <a:fillRect l="-985" t="-2632" r="-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pattFill prst="lgGrid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pattFill prst="lgGrid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32331" y="6134880"/>
            <a:ext cx="575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“Neural Word Embeddings as Implicit Matrix Factorization”</a:t>
            </a:r>
          </a:p>
          <a:p>
            <a:pPr algn="ctr"/>
            <a:r>
              <a:rPr lang="en-US" dirty="0"/>
              <a:t>Levy &amp; Goldberg, NIPS 2014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pattFill prst="lgGrid">
                <a:fgClr>
                  <a:schemeClr val="accent4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34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What is SGNS learning?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4000" y="1825625"/>
                <a:ext cx="11629623" cy="4351338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>
                    <a:solidFill>
                      <a:srgbClr val="0070C0"/>
                    </a:solidFill>
                  </a:rPr>
                  <a:t>[Levy et al., NIPS 2014] </a:t>
                </a:r>
                <a:r>
                  <a:rPr lang="en-US" b="1" dirty="0"/>
                  <a:t>proved</a:t>
                </a:r>
                <a:r>
                  <a:rPr lang="en-US" dirty="0"/>
                  <a:t> that for large enough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and enough iterations</a:t>
                </a:r>
              </a:p>
              <a:p>
                <a:r>
                  <a:rPr lang="en-US" dirty="0"/>
                  <a:t>We get the word-context Pointwise Mutual Information (PMI) matrix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000" y="1825625"/>
                <a:ext cx="11629623" cy="4351338"/>
              </a:xfrm>
              <a:blipFill>
                <a:blip r:embed="rId3"/>
                <a:stretch>
                  <a:fillRect l="-983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pattFill prst="lgGrid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pattFill prst="lgGrid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32331" y="6134880"/>
            <a:ext cx="575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“Neural Word Embeddings as Implicit Matrix Factorization”</a:t>
            </a:r>
          </a:p>
          <a:p>
            <a:pPr algn="ctr"/>
            <a:r>
              <a:rPr lang="en-US" dirty="0"/>
              <a:t>Levy &amp; Goldberg, NIPS 2014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pattFill prst="lgGrid">
                <a:fgClr>
                  <a:schemeClr val="accent4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𝑃𝑀𝐼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6090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SGNS learning?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4000" y="1825625"/>
                <a:ext cx="11588958" cy="4351338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</a:pPr>
                <a:r>
                  <a:rPr lang="en-US" dirty="0">
                    <a:solidFill>
                      <a:srgbClr val="0070C0"/>
                    </a:solidFill>
                  </a:rPr>
                  <a:t>[Levy et al., NIPS 2014] </a:t>
                </a:r>
                <a:r>
                  <a:rPr lang="en-US" b="1" dirty="0"/>
                  <a:t>proved</a:t>
                </a:r>
                <a:r>
                  <a:rPr lang="en-US" dirty="0"/>
                  <a:t> that for large enough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and enough iterations</a:t>
                </a:r>
              </a:p>
              <a:p>
                <a:r>
                  <a:rPr lang="en-US" dirty="0"/>
                  <a:t>We get the word-context PMI matrix, shifted by a global constant</a:t>
                </a:r>
              </a:p>
              <a:p>
                <a:pPr marL="0" indent="0">
                  <a:buNone/>
                </a:pPr>
                <a:endParaRPr lang="en-US" sz="800" b="0" dirty="0"/>
              </a:p>
              <a:p>
                <a:pPr marL="0" indent="0">
                  <a:buNone/>
                </a:pPr>
                <a:r>
                  <a:rPr lang="en-US" b="0" dirty="0"/>
                  <a:t>			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𝑂𝑝𝑡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𝑃𝑀𝐼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func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4000" y="1825625"/>
                <a:ext cx="11588958" cy="4351338"/>
              </a:xfrm>
              <a:blipFill>
                <a:blip r:embed="rId3"/>
                <a:stretch>
                  <a:fillRect l="-986" t="-2632" r="-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pattFill prst="lgGrid">
                <a:fgClr>
                  <a:schemeClr val="accent5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960000"/>
                <a:ext cx="720000" cy="18000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000" y="3590668"/>
                <a:ext cx="72000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75334" y="4675334"/>
                <a:ext cx="180000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pattFill prst="lgGrid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500000"/>
                <a:ext cx="1800000" cy="7200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0000" y="4130668"/>
                <a:ext cx="1800000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55334" y="4675334"/>
                <a:ext cx="72000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432331" y="6134880"/>
            <a:ext cx="575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“Neural Word Embeddings as Implicit Matrix Factorization”</a:t>
            </a:r>
          </a:p>
          <a:p>
            <a:pPr algn="ctr"/>
            <a:r>
              <a:rPr lang="en-US" dirty="0"/>
              <a:t>Levy &amp; Goldberg, NIPS 2014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pattFill prst="lgGrid">
                <a:fgClr>
                  <a:schemeClr val="accent4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p>
                          <m:r>
                            <a:rPr lang="en-US" sz="28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𝑃𝑀𝐼</m:t>
                          </m:r>
                        </m:sup>
                      </m:sSup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00" y="3960000"/>
                <a:ext cx="1800000" cy="180000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50" y="4598390"/>
                <a:ext cx="1800000" cy="523220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942234" y="4675334"/>
                <a:ext cx="1800000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017" y="3585119"/>
                <a:ext cx="1800000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821017" y="4598390"/>
                <a:ext cx="126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func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1017" y="4598390"/>
                <a:ext cx="1260000" cy="523220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2B3FB-2F82-4CB9-93A4-1640FC20E3CE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31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is SGNS learning?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SGNS is doing something very similar to the older approaches</a:t>
            </a:r>
          </a:p>
          <a:p>
            <a:endParaRPr lang="en-US" dirty="0"/>
          </a:p>
          <a:p>
            <a:r>
              <a:rPr lang="en-US" dirty="0"/>
              <a:t>SGNS is factorizing the traditional word-context PMI matrix</a:t>
            </a:r>
          </a:p>
          <a:p>
            <a:endParaRPr lang="en-US" dirty="0"/>
          </a:p>
          <a:p>
            <a:r>
              <a:rPr lang="en-US" dirty="0"/>
              <a:t>So does SVD!</a:t>
            </a:r>
          </a:p>
          <a:p>
            <a:endParaRPr lang="en-US" dirty="0"/>
          </a:p>
          <a:p>
            <a:r>
              <a:rPr lang="en-US" dirty="0" err="1"/>
              <a:t>GloVe</a:t>
            </a:r>
            <a:r>
              <a:rPr lang="en-US" dirty="0"/>
              <a:t> factorizes a similar word-context matrix</a:t>
            </a:r>
          </a:p>
        </p:txBody>
      </p:sp>
    </p:spTree>
    <p:extLst>
      <p:ext uri="{BB962C8B-B14F-4D97-AF65-F5344CB8AC3E}">
        <p14:creationId xmlns:p14="http://schemas.microsoft.com/office/powerpoint/2010/main" val="37306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But embeddings are still better, right?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Plenty of evidence that embeddings outperform traditional methods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“Don’t Count, Predict!” </a:t>
            </a:r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Baroni</a:t>
            </a:r>
            <a:r>
              <a:rPr lang="en-US" dirty="0">
                <a:solidFill>
                  <a:srgbClr val="0070C0"/>
                </a:solidFill>
              </a:rPr>
              <a:t> et al., ACL 2014]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/>
              <a:t>GloVe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[Pennington et al., EMNLP 2014]</a:t>
            </a:r>
          </a:p>
          <a:p>
            <a:endParaRPr lang="en-US" dirty="0"/>
          </a:p>
          <a:p>
            <a:r>
              <a:rPr lang="en-US" dirty="0"/>
              <a:t>How does this fit with the </a:t>
            </a:r>
            <a:r>
              <a:rPr lang="en-US" dirty="0">
                <a:solidFill>
                  <a:srgbClr val="0070C0"/>
                </a:solidFill>
              </a:rPr>
              <a:t>[Levy et al., TACL 2015] </a:t>
            </a:r>
            <a:r>
              <a:rPr lang="en-US" dirty="0"/>
              <a:t>story?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Word Similarity &amp; Relatedness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" y="1825625"/>
            <a:ext cx="11350752" cy="4428872"/>
          </a:xfrm>
        </p:spPr>
        <p:txBody>
          <a:bodyPr>
            <a:normAutofit/>
          </a:bodyPr>
          <a:lstStyle/>
          <a:p>
            <a:r>
              <a:rPr lang="en-US" dirty="0"/>
              <a:t>How similar is </a:t>
            </a:r>
            <a:r>
              <a:rPr lang="en-US" b="1" dirty="0">
                <a:solidFill>
                  <a:srgbClr val="FF0000"/>
                </a:solidFill>
              </a:rPr>
              <a:t>pizza</a:t>
            </a:r>
            <a:r>
              <a:rPr lang="en-US" dirty="0"/>
              <a:t> to </a:t>
            </a:r>
            <a:r>
              <a:rPr lang="en-US" b="1" i="1" dirty="0">
                <a:solidFill>
                  <a:schemeClr val="accent2"/>
                </a:solidFill>
              </a:rPr>
              <a:t>pasta</a:t>
            </a:r>
            <a:r>
              <a:rPr lang="en-US" dirty="0"/>
              <a:t>?</a:t>
            </a:r>
          </a:p>
          <a:p>
            <a:r>
              <a:rPr lang="en-US" dirty="0"/>
              <a:t>How related is </a:t>
            </a:r>
            <a:r>
              <a:rPr lang="en-US" b="1" dirty="0">
                <a:solidFill>
                  <a:srgbClr val="FF0000"/>
                </a:solidFill>
              </a:rPr>
              <a:t>pizza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to </a:t>
            </a:r>
            <a:r>
              <a:rPr lang="en-US" b="1" i="1" dirty="0">
                <a:solidFill>
                  <a:srgbClr val="00B050"/>
                </a:solidFill>
              </a:rPr>
              <a:t>Italy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b="1" dirty="0"/>
              <a:t>Representing words as vectors</a:t>
            </a:r>
            <a:r>
              <a:rPr lang="en-US" dirty="0"/>
              <a:t> allows easy computation of similarity</a:t>
            </a:r>
          </a:p>
        </p:txBody>
      </p:sp>
    </p:spTree>
    <p:extLst>
      <p:ext uri="{BB962C8B-B14F-4D97-AF65-F5344CB8AC3E}">
        <p14:creationId xmlns:p14="http://schemas.microsoft.com/office/powerpoint/2010/main" val="8905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Big Impact of “Small” Hyperparameters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02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773" y="365125"/>
            <a:ext cx="11355859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Big Impact of “Small” Hyperparameters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word2vec</a:t>
            </a:r>
            <a:r>
              <a:rPr lang="en-US" dirty="0"/>
              <a:t> &amp; </a:t>
            </a:r>
            <a:r>
              <a:rPr lang="en-US" dirty="0" err="1"/>
              <a:t>GloVe</a:t>
            </a:r>
            <a:r>
              <a:rPr lang="en-US" dirty="0"/>
              <a:t> are more than just algorithms…</a:t>
            </a:r>
          </a:p>
          <a:p>
            <a:endParaRPr lang="en-US" dirty="0"/>
          </a:p>
          <a:p>
            <a:r>
              <a:rPr lang="en-US" dirty="0"/>
              <a:t>Introduce </a:t>
            </a:r>
            <a:r>
              <a:rPr lang="en-US" b="1" dirty="0">
                <a:solidFill>
                  <a:srgbClr val="FF0000"/>
                </a:solidFill>
              </a:rPr>
              <a:t>new hyperparameters</a:t>
            </a:r>
          </a:p>
          <a:p>
            <a:endParaRPr lang="en-US" dirty="0"/>
          </a:p>
          <a:p>
            <a:r>
              <a:rPr lang="en-US" dirty="0"/>
              <a:t>May seem minor, but </a:t>
            </a:r>
            <a:r>
              <a:rPr lang="en-US" b="1" dirty="0"/>
              <a:t>make a big difference </a:t>
            </a:r>
            <a:r>
              <a:rPr lang="en-US" dirty="0"/>
              <a:t>in practice</a:t>
            </a:r>
          </a:p>
        </p:txBody>
      </p:sp>
    </p:spTree>
    <p:extLst>
      <p:ext uri="{BB962C8B-B14F-4D97-AF65-F5344CB8AC3E}">
        <p14:creationId xmlns:p14="http://schemas.microsoft.com/office/powerpoint/2010/main" val="12282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Identifying New Hyperparameters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075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Hyperparameters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b="1" dirty="0"/>
              <a:t>Preprocessing				(word2vec)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Dynamic Context Windows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Subsampling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Deleting Rare Words</a:t>
            </a:r>
          </a:p>
          <a:p>
            <a:endParaRPr lang="en-US" b="1" dirty="0"/>
          </a:p>
          <a:p>
            <a:r>
              <a:rPr lang="en-US" b="1" dirty="0"/>
              <a:t>Postprocessing				(</a:t>
            </a:r>
            <a:r>
              <a:rPr lang="en-US" b="1" dirty="0" err="1"/>
              <a:t>GloVe</a:t>
            </a:r>
            <a:r>
              <a:rPr lang="en-US" b="1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Adding Context Vectors</a:t>
            </a:r>
          </a:p>
          <a:p>
            <a:pPr lvl="1"/>
            <a:endParaRPr lang="en-US" b="1" dirty="0"/>
          </a:p>
          <a:p>
            <a:r>
              <a:rPr lang="en-US" b="1" dirty="0"/>
              <a:t>Association Metric			(SGNS)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Shifted PMI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Context Distribution Smoothing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6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Hyperparameters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b="1" dirty="0"/>
              <a:t>Preprocessing				(word2vec)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Dynamic Context Windows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Subsampling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Deleting Rare Words</a:t>
            </a:r>
          </a:p>
          <a:p>
            <a:endParaRPr lang="en-US" b="1" dirty="0"/>
          </a:p>
          <a:p>
            <a:r>
              <a:rPr lang="en-US" b="1" dirty="0"/>
              <a:t>Postprocessing				(</a:t>
            </a:r>
            <a:r>
              <a:rPr lang="en-US" b="1" dirty="0" err="1"/>
              <a:t>GloVe</a:t>
            </a:r>
            <a:r>
              <a:rPr lang="en-US" b="1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Adding Context Vectors</a:t>
            </a:r>
          </a:p>
          <a:p>
            <a:pPr lvl="1"/>
            <a:endParaRPr lang="en-US" b="1" dirty="0"/>
          </a:p>
          <a:p>
            <a:r>
              <a:rPr lang="en-US" b="1" dirty="0"/>
              <a:t>Association Metric			(SGNS)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Shifted PMI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Context Distribution Smoothing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737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New Hyperparameters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b="1" dirty="0"/>
              <a:t>Preprocessing				(word2vec)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Dynamic Context Windows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Subsampling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Deleting Rare Words</a:t>
            </a:r>
          </a:p>
          <a:p>
            <a:endParaRPr lang="en-US" b="1" dirty="0"/>
          </a:p>
          <a:p>
            <a:r>
              <a:rPr lang="en-US" b="1" dirty="0"/>
              <a:t>Postprocessing				(</a:t>
            </a:r>
            <a:r>
              <a:rPr lang="en-US" b="1" dirty="0" err="1"/>
              <a:t>GloVe</a:t>
            </a:r>
            <a:r>
              <a:rPr lang="en-US" b="1" dirty="0"/>
              <a:t>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Adding Context Vectors</a:t>
            </a:r>
          </a:p>
          <a:p>
            <a:pPr lvl="1"/>
            <a:endParaRPr lang="en-US" b="1" dirty="0"/>
          </a:p>
          <a:p>
            <a:r>
              <a:rPr lang="en-US" b="1" dirty="0"/>
              <a:t>Association Metric			(SGNS)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Shifted PMI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Context Distribution Smoothing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612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 Context Windows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	“John saw a furry little </a:t>
            </a:r>
            <a:r>
              <a:rPr lang="en-US" dirty="0">
                <a:solidFill>
                  <a:srgbClr val="FF0000"/>
                </a:solidFill>
              </a:rPr>
              <a:t>wombat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hiding behind the tree.”</a:t>
            </a:r>
          </a:p>
        </p:txBody>
      </p:sp>
    </p:spTree>
    <p:extLst>
      <p:ext uri="{BB962C8B-B14F-4D97-AF65-F5344CB8AC3E}">
        <p14:creationId xmlns:p14="http://schemas.microsoft.com/office/powerpoint/2010/main" val="11941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 Context Windows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“John</a:t>
            </a:r>
            <a:r>
              <a:rPr lang="en-US" dirty="0">
                <a:solidFill>
                  <a:srgbClr val="00B050"/>
                </a:solidFill>
              </a:rPr>
              <a:t> saw a furry little </a:t>
            </a:r>
            <a:r>
              <a:rPr lang="en-US" dirty="0">
                <a:solidFill>
                  <a:schemeClr val="accent5"/>
                </a:solidFill>
              </a:rPr>
              <a:t>wombat </a:t>
            </a:r>
            <a:r>
              <a:rPr lang="en-US" dirty="0">
                <a:solidFill>
                  <a:srgbClr val="00B050"/>
                </a:solidFill>
              </a:rPr>
              <a:t>hiding behind the tree</a:t>
            </a:r>
            <a:r>
              <a:rPr lang="en-US" dirty="0">
                <a:solidFill>
                  <a:schemeClr val="bg1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643173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Dynamic Context Windows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	“John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saw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a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furry</a:t>
                </a:r>
                <a:r>
                  <a:rPr lang="en-US" dirty="0">
                    <a:solidFill>
                      <a:srgbClr val="00B050"/>
                    </a:solidFill>
                  </a:rPr>
                  <a:t> little </a:t>
                </a:r>
                <a:r>
                  <a:rPr lang="en-US" dirty="0">
                    <a:solidFill>
                      <a:schemeClr val="accent5"/>
                    </a:solidFill>
                  </a:rPr>
                  <a:t>wombat </a:t>
                </a:r>
                <a:r>
                  <a:rPr lang="en-US" dirty="0">
                    <a:solidFill>
                      <a:srgbClr val="00B050"/>
                    </a:solidFill>
                  </a:rPr>
                  <a:t>hiding </a:t>
                </a: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behind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the</a:t>
                </a:r>
                <a:r>
                  <a:rPr lang="en-US" dirty="0">
                    <a:solidFill>
                      <a:srgbClr val="00B050"/>
                    </a:solidFill>
                  </a:rPr>
                  <a:t> </a:t>
                </a:r>
                <a:r>
                  <a:rPr lang="en-US" dirty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rPr>
                  <a:t>tree</a:t>
                </a:r>
                <a:r>
                  <a:rPr lang="en-US" dirty="0">
                    <a:solidFill>
                      <a:schemeClr val="bg1"/>
                    </a:solidFill>
                  </a:rPr>
                  <a:t>.”</a:t>
                </a:r>
              </a:p>
              <a:p>
                <a:pPr marL="0" indent="0">
                  <a:buNone/>
                </a:pPr>
                <a:endParaRPr lang="en-US" b="0" dirty="0"/>
              </a:p>
              <a:p>
                <a:pPr marL="0" indent="0">
                  <a:buNone/>
                </a:pPr>
                <a:r>
                  <a:rPr lang="en-US" b="0" dirty="0"/>
                  <a:t>word2vec: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dirty="0" err="1"/>
                  <a:t>GloVe</a:t>
                </a:r>
                <a:r>
                  <a:rPr lang="en-US" dirty="0"/>
                  <a:t>: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dirty="0"/>
                  <a:t>Aggressive:	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r>
                  <a:rPr lang="en-US" dirty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 algn="ctr">
                  <a:buNone/>
                </a:pPr>
                <a:endParaRPr lang="en-US" sz="2000" dirty="0"/>
              </a:p>
              <a:p>
                <a:pPr marL="0" indent="0" algn="ctr">
                  <a:buNone/>
                </a:pPr>
                <a:r>
                  <a:rPr lang="en-US" b="1" dirty="0"/>
                  <a:t>The Word-Space Model</a:t>
                </a:r>
                <a:r>
                  <a:rPr lang="en-US" i="1" dirty="0"/>
                  <a:t> </a:t>
                </a:r>
                <a:r>
                  <a:rPr lang="en-US" dirty="0">
                    <a:solidFill>
                      <a:srgbClr val="0070C0"/>
                    </a:solidFill>
                  </a:rPr>
                  <a:t>[</a:t>
                </a:r>
                <a:r>
                  <a:rPr lang="en-US" dirty="0" err="1">
                    <a:solidFill>
                      <a:srgbClr val="0070C0"/>
                    </a:solidFill>
                  </a:rPr>
                  <a:t>Sahlgren</a:t>
                </a:r>
                <a:r>
                  <a:rPr lang="en-US" dirty="0">
                    <a:solidFill>
                      <a:srgbClr val="0070C0"/>
                    </a:solidFill>
                  </a:rPr>
                  <a:t>, 2006]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1086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04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Adding Context Vectors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476322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SGNS creates word vectors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SGNS creates auxiliary context vectors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en-US" dirty="0"/>
                  <a:t>So do </a:t>
                </a:r>
                <a:r>
                  <a:rPr lang="en-US" dirty="0" err="1"/>
                  <a:t>GloVe</a:t>
                </a:r>
                <a:r>
                  <a:rPr lang="en-US" dirty="0"/>
                  <a:t> and SVD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476322"/>
              </a:xfrm>
              <a:blipFill>
                <a:blip r:embed="rId3"/>
                <a:stretch>
                  <a:fillRect l="-965" t="-2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283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Approaches for Representing Words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980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Distributional Semantics (</a:t>
            </a:r>
            <a:r>
              <a:rPr lang="en-US" b="1" i="1" dirty="0"/>
              <a:t>Count</a:t>
            </a:r>
            <a:r>
              <a:rPr lang="en-US" b="1" dirty="0"/>
              <a:t>)</a:t>
            </a:r>
          </a:p>
          <a:p>
            <a:r>
              <a:rPr lang="en-US" sz="2400" dirty="0"/>
              <a:t>Used since the 90’s</a:t>
            </a:r>
          </a:p>
          <a:p>
            <a:r>
              <a:rPr lang="en-US" sz="2400" dirty="0"/>
              <a:t>Sparse word-context PMI/PPMI matrix</a:t>
            </a:r>
          </a:p>
          <a:p>
            <a:r>
              <a:rPr lang="en-US" sz="2400" dirty="0"/>
              <a:t>Decomposed with SVD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980000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Word Embeddings (</a:t>
            </a:r>
            <a:r>
              <a:rPr lang="en-US" b="1" i="1" dirty="0"/>
              <a:t>Predict</a:t>
            </a:r>
            <a:r>
              <a:rPr lang="en-US" b="1" dirty="0"/>
              <a:t>)</a:t>
            </a:r>
          </a:p>
          <a:p>
            <a:r>
              <a:rPr lang="en-US" sz="2400" dirty="0"/>
              <a:t>Inspired by deep learning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word2vec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[</a:t>
            </a:r>
            <a:r>
              <a:rPr lang="en-US" sz="2400" dirty="0" err="1">
                <a:solidFill>
                  <a:srgbClr val="0070C0"/>
                </a:solidFill>
              </a:rPr>
              <a:t>Mikolov</a:t>
            </a:r>
            <a:r>
              <a:rPr lang="en-US" sz="2400" dirty="0">
                <a:solidFill>
                  <a:srgbClr val="0070C0"/>
                </a:solidFill>
              </a:rPr>
              <a:t> et al., 2013]</a:t>
            </a:r>
          </a:p>
          <a:p>
            <a:r>
              <a:rPr lang="en-US" sz="2400" dirty="0" err="1"/>
              <a:t>GloVe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[Pennington et al., 2014]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47700" y="4691063"/>
            <a:ext cx="10896600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Underlying Theory: </a:t>
            </a:r>
            <a:r>
              <a:rPr lang="en-US" b="1" dirty="0"/>
              <a:t>The Distributional Hypothesis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[Harris, ’54; Firth, ’57]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“Similar words occur in similar contexts”</a:t>
            </a:r>
          </a:p>
        </p:txBody>
      </p:sp>
      <p:cxnSp>
        <p:nvCxnSpPr>
          <p:cNvPr id="11" name="Straight Arrow Connector 10"/>
          <p:cNvCxnSpPr>
            <a:stCxn id="6" idx="2"/>
            <a:endCxn id="9" idx="0"/>
          </p:cNvCxnSpPr>
          <p:nvPr/>
        </p:nvCxnSpPr>
        <p:spPr>
          <a:xfrm>
            <a:off x="3429000" y="3805625"/>
            <a:ext cx="900000" cy="90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 flipH="1">
            <a:off x="7863000" y="3805625"/>
            <a:ext cx="900000" cy="900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Adding Context Vectors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SGNS creates word vectors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SGNS creates auxiliary context vectors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endParaRPr lang="en-GB" dirty="0"/>
              </a:p>
              <a:p>
                <a:pPr lvl="1"/>
                <a:r>
                  <a:rPr lang="en-US" dirty="0"/>
                  <a:t>So do </a:t>
                </a:r>
                <a:r>
                  <a:rPr lang="en-US" dirty="0" err="1"/>
                  <a:t>GloVe</a:t>
                </a:r>
                <a:r>
                  <a:rPr lang="en-US" dirty="0"/>
                  <a:t> and SVD</a:t>
                </a:r>
              </a:p>
              <a:p>
                <a:endParaRPr lang="en-US" dirty="0"/>
              </a:p>
              <a:p>
                <a:r>
                  <a:rPr lang="en-US" dirty="0"/>
                  <a:t>Instead of just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endParaRPr lang="en-GB" dirty="0"/>
              </a:p>
              <a:p>
                <a:r>
                  <a:rPr lang="en-US" dirty="0"/>
                  <a:t>Represent a word as: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solidFill>
                    <a:schemeClr val="accent2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Introduced by </a:t>
                </a:r>
                <a:r>
                  <a:rPr lang="en-US" dirty="0">
                    <a:solidFill>
                      <a:srgbClr val="0070C0"/>
                    </a:solidFill>
                  </a:rPr>
                  <a:t>[Pennington et al., 2014]</a:t>
                </a:r>
              </a:p>
              <a:p>
                <a:r>
                  <a:rPr lang="en-US" dirty="0"/>
                  <a:t>Only applied to </a:t>
                </a:r>
                <a:r>
                  <a:rPr lang="en-US" dirty="0" err="1"/>
                  <a:t>GloVe</a:t>
                </a: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10515600" cy="5032375"/>
              </a:xfrm>
              <a:blipFill>
                <a:blip r:embed="rId3"/>
                <a:stretch>
                  <a:fillRect l="-965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6969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Adapting Hyperparameters across Algorithms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663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Context Distribution Smoothing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03705"/>
                <a:ext cx="10515600" cy="4476321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SGNS samples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to form </a:t>
                </a:r>
                <a:r>
                  <a:rPr lang="en-US" b="1" dirty="0">
                    <a:solidFill>
                      <a:srgbClr val="FF0000"/>
                    </a:solidFill>
                  </a:rPr>
                  <a:t>negative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en-US" dirty="0"/>
                  <a:t> examples</a:t>
                </a:r>
              </a:p>
              <a:p>
                <a:endParaRPr lang="en-US" dirty="0"/>
              </a:p>
              <a:p>
                <a:r>
                  <a:rPr lang="en-US" dirty="0"/>
                  <a:t>We assumed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is the unigram distribution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#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03705"/>
                <a:ext cx="10515600" cy="4476321"/>
              </a:xfrm>
              <a:blipFill>
                <a:blip r:embed="rId3"/>
                <a:stretch>
                  <a:fillRect l="-965" t="-1977" b="-8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83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Context Distribution Smoothing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65068"/>
                <a:ext cx="10515600" cy="503237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SGNS samples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to form </a:t>
                </a:r>
                <a:r>
                  <a:rPr lang="en-US" b="1" dirty="0">
                    <a:solidFill>
                      <a:srgbClr val="FF0000"/>
                    </a:solidFill>
                  </a:rPr>
                  <a:t>negative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′)</m:t>
                    </m:r>
                  </m:oMath>
                </a14:m>
                <a:r>
                  <a:rPr lang="en-US" dirty="0"/>
                  <a:t> examples</a:t>
                </a:r>
              </a:p>
              <a:p>
                <a:endParaRPr lang="en-US" dirty="0"/>
              </a:p>
              <a:p>
                <a:r>
                  <a:rPr lang="en-US" dirty="0"/>
                  <a:t>We assumed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is the unigram distribution</a:t>
                </a:r>
              </a:p>
              <a:p>
                <a:endParaRPr lang="en-US" dirty="0"/>
              </a:p>
              <a:p>
                <a:r>
                  <a:rPr lang="en-US" dirty="0"/>
                  <a:t>In practice, it’s a </a:t>
                </a:r>
                <a:r>
                  <a:rPr lang="en-US" b="1" dirty="0"/>
                  <a:t>smoothed</a:t>
                </a:r>
                <a:r>
                  <a:rPr lang="en-US" dirty="0"/>
                  <a:t> unigram distribution</a:t>
                </a:r>
                <a:endParaRPr lang="en-US" sz="1100" dirty="0"/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0.75</m:t>
                          </m:r>
                        </m:sup>
                      </m:sSub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#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0.75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m:rPr>
                                      <m:brk m:alnAt="7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#</m:t>
                                      </m:r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𝑐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0.75</m:t>
                                  </m:r>
                                </m:sup>
                              </m:sSup>
                            </m:e>
                          </m:nary>
                        </m:den>
                      </m:f>
                    </m:oMath>
                  </m:oMathPara>
                </a14:m>
                <a:endParaRPr lang="en-US" sz="1100" b="0" i="1" dirty="0">
                  <a:latin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/>
                  <a:t>This little change makes a big difference!</a:t>
                </a:r>
              </a:p>
              <a:p>
                <a:pPr marL="0" indent="0">
                  <a:buNone/>
                </a:pPr>
                <a:endParaRPr lang="en-US" sz="11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65068"/>
                <a:ext cx="10515600" cy="5032376"/>
              </a:xfrm>
              <a:blipFill>
                <a:blip r:embed="rId3"/>
                <a:stretch>
                  <a:fillRect l="-965" t="-2015" b="-2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105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Context Distribution Smoothing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03705"/>
                <a:ext cx="10515600" cy="503237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 can </a:t>
                </a:r>
                <a:r>
                  <a:rPr lang="en-US" b="1" dirty="0"/>
                  <a:t>adapt</a:t>
                </a:r>
                <a:r>
                  <a:rPr lang="en-US" dirty="0"/>
                  <a:t> context distribution smoothing to PMI!</a:t>
                </a:r>
              </a:p>
              <a:p>
                <a:endParaRPr lang="en-US" b="0" dirty="0"/>
              </a:p>
              <a:p>
                <a:r>
                  <a:rPr lang="en-US" b="0" dirty="0"/>
                  <a:t>Replace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dirty="0"/>
                  <a:t>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0.75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𝑃𝑀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0.75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𝑷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𝟕𝟓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 sz="1100" dirty="0"/>
              </a:p>
              <a:p>
                <a:endParaRPr lang="en-US" dirty="0"/>
              </a:p>
              <a:p>
                <a:r>
                  <a:rPr lang="en-US" dirty="0"/>
                  <a:t>Consistently improves </a:t>
                </a:r>
                <a:r>
                  <a:rPr lang="en-US" b="1" dirty="0"/>
                  <a:t>PMI</a:t>
                </a:r>
                <a:r>
                  <a:rPr lang="en-US" dirty="0"/>
                  <a:t> on </a:t>
                </a:r>
                <a:r>
                  <a:rPr lang="en-US" b="1" dirty="0"/>
                  <a:t>every task</a:t>
                </a:r>
              </a:p>
              <a:p>
                <a:endParaRPr lang="en-US" b="1" dirty="0"/>
              </a:p>
              <a:p>
                <a:r>
                  <a:rPr lang="en-US" b="1" dirty="0"/>
                  <a:t>Always use Context Distribution Smoothing!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03705"/>
                <a:ext cx="10515600" cy="5032376"/>
              </a:xfrm>
              <a:blipFill>
                <a:blip r:embed="rId3"/>
                <a:stretch>
                  <a:fillRect l="-965" t="-1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6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Comparing Algorithms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1953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Controlled Experiments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043" y="1825625"/>
            <a:ext cx="11635409" cy="4351338"/>
          </a:xfrm>
        </p:spPr>
        <p:txBody>
          <a:bodyPr/>
          <a:lstStyle/>
          <a:p>
            <a:r>
              <a:rPr lang="en-US"/>
              <a:t>Prior work </a:t>
            </a:r>
            <a:r>
              <a:rPr lang="en-US" dirty="0"/>
              <a:t>was unaware of these hyperparameters</a:t>
            </a:r>
          </a:p>
          <a:p>
            <a:endParaRPr lang="en-US" dirty="0"/>
          </a:p>
          <a:p>
            <a:r>
              <a:rPr lang="en-US" dirty="0"/>
              <a:t>Essentially, comparing “apples to oranges”</a:t>
            </a:r>
          </a:p>
          <a:p>
            <a:endParaRPr lang="en-US" dirty="0"/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0070C0"/>
                </a:solidFill>
              </a:rPr>
              <a:t>[Levy et al., TACL 2015]</a:t>
            </a:r>
            <a:r>
              <a:rPr lang="en-US" dirty="0"/>
              <a:t> allowed </a:t>
            </a:r>
            <a:r>
              <a:rPr lang="en-US" b="1" dirty="0">
                <a:solidFill>
                  <a:srgbClr val="FF0000"/>
                </a:solidFill>
              </a:rPr>
              <a:t>every algorithm </a:t>
            </a:r>
            <a:r>
              <a:rPr lang="en-US" dirty="0"/>
              <a:t>to use </a:t>
            </a:r>
            <a:r>
              <a:rPr lang="en-US" b="1" dirty="0">
                <a:solidFill>
                  <a:schemeClr val="accent2"/>
                </a:solidFill>
              </a:rPr>
              <a:t>every hyperparameter*</a:t>
            </a:r>
          </a:p>
          <a:p>
            <a:pPr marL="720000">
              <a:buFont typeface="Wingdings" pitchFamily="2" charset="2"/>
              <a:buChar char="Ø"/>
            </a:pPr>
            <a:r>
              <a:rPr lang="en-US" b="1" dirty="0"/>
              <a:t> *…if transferable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980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Systematic Experiments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/>
          </a:bodyPr>
          <a:lstStyle/>
          <a:p>
            <a:r>
              <a:rPr lang="en-US" dirty="0"/>
              <a:t>9 Hyperparameters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6 New</a:t>
            </a:r>
          </a:p>
          <a:p>
            <a:r>
              <a:rPr lang="en-US" dirty="0"/>
              <a:t>4 Word Representation Algorithms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PPMI (Sparse &amp; Explicit)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SVD(PPMI)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SGNS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/>
              <a:t>GloVe</a:t>
            </a:r>
            <a:endParaRPr lang="en-US" dirty="0"/>
          </a:p>
          <a:p>
            <a:r>
              <a:rPr lang="en-US" dirty="0"/>
              <a:t>8 Benchmarks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6 Word Similarity Tasks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2 Analogy Tasks</a:t>
            </a:r>
          </a:p>
          <a:p>
            <a:r>
              <a:rPr lang="en-US" b="1" dirty="0"/>
              <a:t>5,632 experiments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35366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Hyperparameter Settings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Classic Vanilla Setting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(commonly used for distributional baselines)</a:t>
            </a:r>
          </a:p>
          <a:p>
            <a:r>
              <a:rPr lang="en-US" dirty="0"/>
              <a:t>Preprocessing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&lt;None&gt;</a:t>
            </a:r>
          </a:p>
          <a:p>
            <a:pPr lvl="1"/>
            <a:endParaRPr lang="en-US" dirty="0"/>
          </a:p>
          <a:p>
            <a:r>
              <a:rPr lang="en-US" dirty="0"/>
              <a:t>Postprocessing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&lt;None&gt;</a:t>
            </a:r>
          </a:p>
          <a:p>
            <a:pPr lvl="1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Association Metric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Vanilla PMI/PPMI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9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Hyperparameter Settings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Classic Vanilla Setting</a:t>
            </a:r>
            <a:endParaRPr lang="en-US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(commonly used for distributional baselines)</a:t>
            </a:r>
          </a:p>
          <a:p>
            <a:r>
              <a:rPr lang="en-US" dirty="0"/>
              <a:t>Preprocessing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&lt;None&gt;</a:t>
            </a:r>
          </a:p>
          <a:p>
            <a:pPr lvl="1"/>
            <a:endParaRPr lang="en-US" dirty="0"/>
          </a:p>
          <a:p>
            <a:r>
              <a:rPr lang="en-US" dirty="0"/>
              <a:t>Postprocessing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&lt;None&gt;</a:t>
            </a:r>
          </a:p>
          <a:p>
            <a:pPr lvl="1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Association Metric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Vanilla PMI/PPMI</a:t>
            </a:r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50323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/>
                </a:solidFill>
              </a:rPr>
              <a:t>Recommended word2vec Setting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0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(tuned for SGNS)</a:t>
            </a:r>
          </a:p>
          <a:p>
            <a:r>
              <a:rPr lang="en-US" dirty="0"/>
              <a:t>Preprocessing</a:t>
            </a:r>
          </a:p>
          <a:p>
            <a:pPr lvl="1"/>
            <a:r>
              <a:rPr lang="en-US" dirty="0"/>
              <a:t>Dynamic Context Window</a:t>
            </a:r>
          </a:p>
          <a:p>
            <a:pPr lvl="1"/>
            <a:r>
              <a:rPr lang="en-US" dirty="0"/>
              <a:t>Subsampling</a:t>
            </a:r>
          </a:p>
          <a:p>
            <a:r>
              <a:rPr lang="en-US" dirty="0"/>
              <a:t>Postprocessing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&lt;None&gt;</a:t>
            </a:r>
          </a:p>
          <a:p>
            <a:pPr lvl="1"/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dirty="0"/>
              <a:t>Association Metric</a:t>
            </a:r>
          </a:p>
          <a:p>
            <a:pPr lvl="1"/>
            <a:r>
              <a:rPr lang="en-US" dirty="0"/>
              <a:t>Shifted PMI/PPMI</a:t>
            </a:r>
          </a:p>
          <a:p>
            <a:pPr lvl="1"/>
            <a:r>
              <a:rPr lang="en-US" dirty="0"/>
              <a:t>Context Distribution Smoothing</a:t>
            </a:r>
          </a:p>
        </p:txBody>
      </p:sp>
    </p:spTree>
    <p:extLst>
      <p:ext uri="{BB962C8B-B14F-4D97-AF65-F5344CB8AC3E}">
        <p14:creationId xmlns:p14="http://schemas.microsoft.com/office/powerpoint/2010/main" val="94657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Approaches for Representing Words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144" y="1825625"/>
            <a:ext cx="11399520" cy="4441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Both approaches:</a:t>
            </a:r>
          </a:p>
          <a:p>
            <a:r>
              <a:rPr lang="en-US" dirty="0"/>
              <a:t>Rely on the </a:t>
            </a:r>
            <a:r>
              <a:rPr lang="en-US" b="1" dirty="0"/>
              <a:t>same linguistic theory</a:t>
            </a:r>
            <a:endParaRPr lang="en-US" dirty="0"/>
          </a:p>
          <a:p>
            <a:r>
              <a:rPr lang="en-US" dirty="0"/>
              <a:t>Use the </a:t>
            </a:r>
            <a:r>
              <a:rPr lang="en-US" b="1" dirty="0"/>
              <a:t>same data</a:t>
            </a:r>
          </a:p>
          <a:p>
            <a:r>
              <a:rPr lang="en-US" dirty="0"/>
              <a:t>Are </a:t>
            </a:r>
            <a:r>
              <a:rPr lang="en-US" b="1" dirty="0"/>
              <a:t>mathematically related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“Neural Word Embedding as Implicit Matrix Factorization” </a:t>
            </a:r>
            <a:r>
              <a:rPr lang="en-US" dirty="0">
                <a:solidFill>
                  <a:srgbClr val="0070C0"/>
                </a:solidFill>
              </a:rPr>
              <a:t>[Levy et al., NIPS 2014]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dirty="0"/>
              <a:t>How come word embeddings are so much better?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“Don’t Count, Predict!” </a:t>
            </a:r>
            <a:r>
              <a:rPr lang="en-US" dirty="0">
                <a:solidFill>
                  <a:srgbClr val="0070C0"/>
                </a:solidFill>
              </a:rPr>
              <a:t>[</a:t>
            </a:r>
            <a:r>
              <a:rPr lang="en-US" dirty="0" err="1">
                <a:solidFill>
                  <a:srgbClr val="0070C0"/>
                </a:solidFill>
              </a:rPr>
              <a:t>Baroni</a:t>
            </a:r>
            <a:r>
              <a:rPr lang="en-US" dirty="0">
                <a:solidFill>
                  <a:srgbClr val="0070C0"/>
                </a:solidFill>
              </a:rPr>
              <a:t> et al., ACL 2014]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b="1" dirty="0"/>
              <a:t>More than meets the eye…</a:t>
            </a:r>
          </a:p>
        </p:txBody>
      </p:sp>
    </p:spTree>
    <p:extLst>
      <p:ext uri="{BB962C8B-B14F-4D97-AF65-F5344CB8AC3E}">
        <p14:creationId xmlns:p14="http://schemas.microsoft.com/office/powerpoint/2010/main" val="399930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9325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082730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Experiments: Prior Art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5360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12192000" cy="143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Experiments: “Apples to Apples”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12192000" cy="143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Experiments: “Oranges to Oranges”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6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 uiExpand="1">
        <p:bldSub>
          <a:bldChart bld="seriesEl"/>
        </p:bldSub>
      </p:bldGraphic>
      <p:bldP spid="4" grpId="0" uiExpand="1" animBg="1"/>
      <p:bldP spid="11" grpId="0" uiExpand="1"/>
      <p:bldP spid="10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Experiments: “Oranges to Oranges”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1437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Experiments: Hyperparameter Tuning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5666325" y="5486400"/>
            <a:ext cx="4613329" cy="1314122"/>
            <a:chOff x="5666325" y="5486400"/>
            <a:chExt cx="4613329" cy="1314122"/>
          </a:xfrm>
        </p:grpSpPr>
        <p:sp>
          <p:nvSpPr>
            <p:cNvPr id="3" name="TextBox 2"/>
            <p:cNvSpPr txBox="1"/>
            <p:nvPr/>
          </p:nvSpPr>
          <p:spPr>
            <a:xfrm>
              <a:off x="6096856" y="6277302"/>
              <a:ext cx="28790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5"/>
                  </a:solidFill>
                </a:rPr>
                <a:t>[different settings]</a:t>
              </a:r>
              <a:endParaRPr lang="en-GB" sz="2800" dirty="0">
                <a:solidFill>
                  <a:schemeClr val="accent5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8800561" y="5497839"/>
              <a:ext cx="1479093" cy="1052512"/>
            </a:xfrm>
            <a:prstGeom prst="curvedConnector3">
              <a:avLst>
                <a:gd name="adj1" fmla="val 99904"/>
              </a:avLst>
            </a:prstGeom>
            <a:ln w="25400">
              <a:solidFill>
                <a:schemeClr val="accent5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5"/>
            <p:cNvCxnSpPr/>
            <p:nvPr/>
          </p:nvCxnSpPr>
          <p:spPr>
            <a:xfrm rot="10800000">
              <a:off x="5666325" y="5486400"/>
              <a:ext cx="566389" cy="1052512"/>
            </a:xfrm>
            <a:prstGeom prst="curvedConnector2">
              <a:avLst/>
            </a:prstGeom>
            <a:ln w="25400">
              <a:solidFill>
                <a:schemeClr val="accent5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386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4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  <p:bldP spid="12" grpId="0"/>
      <p:bldGraphic spid="16" grpId="0" uiExpand="1">
        <p:bldSub>
          <a:bldChart bld="seriesEl"/>
        </p:bldSub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Overall Results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Hyperparameters</a:t>
            </a:r>
            <a:r>
              <a:rPr lang="en-US" dirty="0"/>
              <a:t> often have stronger effects than </a:t>
            </a:r>
            <a:r>
              <a:rPr lang="en-US" b="1" dirty="0">
                <a:solidFill>
                  <a:srgbClr val="00B050"/>
                </a:solidFill>
              </a:rPr>
              <a:t>algorithms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FF0000"/>
                </a:solidFill>
              </a:rPr>
              <a:t>Hyperparameters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often have stronger effects than </a:t>
            </a:r>
            <a:r>
              <a:rPr lang="en-US" b="1" dirty="0">
                <a:solidFill>
                  <a:srgbClr val="00B050"/>
                </a:solidFill>
              </a:rPr>
              <a:t>more data</a:t>
            </a:r>
          </a:p>
          <a:p>
            <a:endParaRPr lang="en-US" b="1" dirty="0"/>
          </a:p>
          <a:p>
            <a:r>
              <a:rPr lang="en-US" b="1" dirty="0"/>
              <a:t>Prior superiority claims</a:t>
            </a:r>
            <a:r>
              <a:rPr lang="en-US" dirty="0"/>
              <a:t> were not accurate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26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Re-evaluating Prior Claims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33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565" y="365125"/>
            <a:ext cx="11383618" cy="1325563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Don’t Count, Predict!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Baroni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2014]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“word2vec is better than count-based methods”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Hyperparameter settings</a:t>
            </a:r>
            <a:r>
              <a:rPr lang="en-US" dirty="0">
                <a:solidFill>
                  <a:srgbClr val="FF0000"/>
                </a:solidFill>
              </a:rPr>
              <a:t> account for most of the reported gaps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Embeddings do </a:t>
            </a:r>
            <a:r>
              <a:rPr lang="en-US" b="1" dirty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really outperform count-based methods*</a:t>
            </a:r>
          </a:p>
          <a:p>
            <a:pPr marL="720000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*…except for one task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453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GloVe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[Pennington et al., 2014]</a:t>
            </a:r>
            <a:endParaRPr lang="en-GB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</a:t>
            </a:r>
            <a:r>
              <a:rPr lang="en-US" dirty="0" err="1"/>
              <a:t>GloVe</a:t>
            </a:r>
            <a:r>
              <a:rPr lang="en-US" dirty="0"/>
              <a:t> is better than word2vec”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Hyperparameter settings</a:t>
            </a:r>
            <a:r>
              <a:rPr lang="en-US" dirty="0">
                <a:solidFill>
                  <a:srgbClr val="FF0000"/>
                </a:solidFill>
              </a:rPr>
              <a:t> account for most of the reported gaps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Adding context vectors</a:t>
            </a:r>
            <a:r>
              <a:rPr lang="en-US" dirty="0">
                <a:solidFill>
                  <a:srgbClr val="FF0000"/>
                </a:solidFill>
              </a:rPr>
              <a:t> applied only to </a:t>
            </a:r>
            <a:r>
              <a:rPr lang="en-US" dirty="0" err="1">
                <a:solidFill>
                  <a:srgbClr val="FF0000"/>
                </a:solidFill>
              </a:rPr>
              <a:t>GloVe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Different </a:t>
            </a:r>
            <a:r>
              <a:rPr lang="en-US" b="1" dirty="0">
                <a:solidFill>
                  <a:srgbClr val="FF0000"/>
                </a:solidFill>
              </a:rPr>
              <a:t>preprocessing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 authors observed the </a:t>
            </a:r>
            <a:r>
              <a:rPr lang="en-US" b="1" dirty="0">
                <a:solidFill>
                  <a:srgbClr val="FF0000"/>
                </a:solidFill>
              </a:rPr>
              <a:t>opposite</a:t>
            </a:r>
          </a:p>
          <a:p>
            <a:r>
              <a:rPr lang="en-US" dirty="0">
                <a:solidFill>
                  <a:srgbClr val="FF0000"/>
                </a:solidFill>
              </a:rPr>
              <a:t>SGNS outperformed </a:t>
            </a:r>
            <a:r>
              <a:rPr lang="en-US" dirty="0" err="1">
                <a:solidFill>
                  <a:srgbClr val="FF0000"/>
                </a:solidFill>
              </a:rPr>
              <a:t>GloVe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on every task</a:t>
            </a:r>
          </a:p>
          <a:p>
            <a:endParaRPr lang="en-US" dirty="0"/>
          </a:p>
          <a:p>
            <a:r>
              <a:rPr lang="en-US" dirty="0"/>
              <a:t>Our largest corpus: </a:t>
            </a:r>
            <a:r>
              <a:rPr lang="en-US" b="1" dirty="0"/>
              <a:t>10 billion</a:t>
            </a:r>
            <a:r>
              <a:rPr lang="en-US" dirty="0"/>
              <a:t> tokens</a:t>
            </a:r>
          </a:p>
          <a:p>
            <a:r>
              <a:rPr lang="en-US" dirty="0"/>
              <a:t>Perhaps larger corpora behave differently?</a:t>
            </a:r>
          </a:p>
        </p:txBody>
      </p:sp>
    </p:spTree>
    <p:extLst>
      <p:ext uri="{BB962C8B-B14F-4D97-AF65-F5344CB8AC3E}">
        <p14:creationId xmlns:p14="http://schemas.microsoft.com/office/powerpoint/2010/main" val="73156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38620"/>
            <a:ext cx="113538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Linguistic Regularities in Sparse and Explicit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Word Representations 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[Levy and Goldberg, 2014]</a:t>
            </a:r>
            <a:endParaRPr lang="en-GB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“PPMI vectors perform on par with SGNS on analogy tasks”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Holds for semantic analogies</a:t>
            </a:r>
          </a:p>
          <a:p>
            <a:r>
              <a:rPr lang="en-US" dirty="0">
                <a:solidFill>
                  <a:srgbClr val="FF0000"/>
                </a:solidFill>
              </a:rPr>
              <a:t>Does </a:t>
            </a:r>
            <a:r>
              <a:rPr lang="en-US" b="1" dirty="0">
                <a:solidFill>
                  <a:srgbClr val="FF0000"/>
                </a:solidFill>
              </a:rPr>
              <a:t>not </a:t>
            </a:r>
            <a:r>
              <a:rPr lang="en-US" dirty="0">
                <a:solidFill>
                  <a:srgbClr val="FF0000"/>
                </a:solidFill>
              </a:rPr>
              <a:t>hold for </a:t>
            </a:r>
            <a:r>
              <a:rPr lang="en-US" b="1" dirty="0">
                <a:solidFill>
                  <a:srgbClr val="FF0000"/>
                </a:solidFill>
              </a:rPr>
              <a:t>syntactic</a:t>
            </a:r>
            <a:r>
              <a:rPr lang="en-US" dirty="0">
                <a:solidFill>
                  <a:srgbClr val="FF0000"/>
                </a:solidFill>
              </a:rPr>
              <a:t> analogies (MSR dataset)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Hyperparameter settings</a:t>
            </a:r>
            <a:r>
              <a:rPr lang="en-US" dirty="0">
                <a:solidFill>
                  <a:srgbClr val="FF0000"/>
                </a:solidFill>
              </a:rPr>
              <a:t> account for most of the reported gaps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Different </a:t>
            </a:r>
            <a:r>
              <a:rPr lang="en-US" b="1" dirty="0">
                <a:solidFill>
                  <a:srgbClr val="FF0000"/>
                </a:solidFill>
              </a:rPr>
              <a:t>context type</a:t>
            </a:r>
            <a:r>
              <a:rPr lang="en-US" dirty="0">
                <a:solidFill>
                  <a:srgbClr val="FF0000"/>
                </a:solidFill>
              </a:rPr>
              <a:t> for PPMI vectors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Syntactic Analogies: there is a </a:t>
            </a:r>
            <a:r>
              <a:rPr lang="en-US" b="1" dirty="0">
                <a:solidFill>
                  <a:srgbClr val="FF0000"/>
                </a:solidFill>
              </a:rPr>
              <a:t>real gap</a:t>
            </a:r>
            <a:r>
              <a:rPr lang="en-US" dirty="0">
                <a:solidFill>
                  <a:srgbClr val="FF0000"/>
                </a:solidFill>
              </a:rPr>
              <a:t> in favor of SGNS</a:t>
            </a:r>
          </a:p>
        </p:txBody>
      </p:sp>
    </p:spTree>
    <p:extLst>
      <p:ext uri="{BB962C8B-B14F-4D97-AF65-F5344CB8AC3E}">
        <p14:creationId xmlns:p14="http://schemas.microsoft.com/office/powerpoint/2010/main" val="127121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Conclusions: Distributional Similarity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041835" cy="4667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Contributions of Word Embeddings:</a:t>
            </a:r>
          </a:p>
          <a:p>
            <a:r>
              <a:rPr lang="en-US" dirty="0">
                <a:solidFill>
                  <a:schemeClr val="accent5"/>
                </a:solidFill>
              </a:rPr>
              <a:t>Novel Algorithms</a:t>
            </a:r>
          </a:p>
          <a:p>
            <a:r>
              <a:rPr lang="en-US" dirty="0">
                <a:solidFill>
                  <a:schemeClr val="accent2"/>
                </a:solidFill>
              </a:rPr>
              <a:t>New Hyperparameters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What’s really improving performance?</a:t>
            </a:r>
          </a:p>
          <a:p>
            <a:r>
              <a:rPr lang="en-US" dirty="0">
                <a:solidFill>
                  <a:schemeClr val="accent2"/>
                </a:solidFill>
              </a:rPr>
              <a:t>Hyperparameters (mostly)</a:t>
            </a:r>
          </a:p>
          <a:p>
            <a:r>
              <a:rPr lang="en-US" dirty="0">
                <a:solidFill>
                  <a:schemeClr val="accent5"/>
                </a:solidFill>
              </a:rPr>
              <a:t>The algorithms </a:t>
            </a:r>
            <a:r>
              <a:rPr lang="en-US" b="1" dirty="0">
                <a:solidFill>
                  <a:schemeClr val="accent5"/>
                </a:solidFill>
              </a:rPr>
              <a:t>are</a:t>
            </a:r>
            <a:r>
              <a:rPr lang="en-US" dirty="0">
                <a:solidFill>
                  <a:schemeClr val="accent5"/>
                </a:solidFill>
              </a:rPr>
              <a:t> an improvement</a:t>
            </a:r>
          </a:p>
          <a:p>
            <a:r>
              <a:rPr lang="en-US" dirty="0"/>
              <a:t>SGNS is </a:t>
            </a:r>
            <a:r>
              <a:rPr lang="en-US" b="1" dirty="0"/>
              <a:t>robust &amp; efficient</a:t>
            </a:r>
          </a:p>
        </p:txBody>
      </p:sp>
    </p:spTree>
    <p:extLst>
      <p:ext uri="{BB962C8B-B14F-4D97-AF65-F5344CB8AC3E}">
        <p14:creationId xmlns:p14="http://schemas.microsoft.com/office/powerpoint/2010/main" val="3423807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Conclusions: Methodology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903226" cy="4667251"/>
          </a:xfrm>
        </p:spPr>
        <p:txBody>
          <a:bodyPr>
            <a:normAutofit/>
          </a:bodyPr>
          <a:lstStyle/>
          <a:p>
            <a:r>
              <a:rPr lang="en-US" b="1" dirty="0"/>
              <a:t>Look</a:t>
            </a:r>
            <a:r>
              <a:rPr lang="en-US" dirty="0"/>
              <a:t> for hyperparameters</a:t>
            </a:r>
          </a:p>
          <a:p>
            <a:endParaRPr lang="en-US" dirty="0"/>
          </a:p>
          <a:p>
            <a:r>
              <a:rPr lang="en-US" b="1" dirty="0"/>
              <a:t>Adapt</a:t>
            </a:r>
            <a:r>
              <a:rPr lang="en-US" dirty="0"/>
              <a:t> hyperparameters across different algorithms</a:t>
            </a:r>
          </a:p>
          <a:p>
            <a:endParaRPr lang="en-US" dirty="0"/>
          </a:p>
          <a:p>
            <a:r>
              <a:rPr lang="en-US" dirty="0"/>
              <a:t>For good </a:t>
            </a:r>
            <a:r>
              <a:rPr lang="en-US" b="1" dirty="0">
                <a:solidFill>
                  <a:srgbClr val="FF0000"/>
                </a:solidFill>
              </a:rPr>
              <a:t>results</a:t>
            </a:r>
            <a:r>
              <a:rPr lang="en-US" dirty="0"/>
              <a:t>: </a:t>
            </a:r>
            <a:r>
              <a:rPr lang="en-US" b="1" dirty="0"/>
              <a:t>tune </a:t>
            </a:r>
            <a:r>
              <a:rPr lang="en-US" dirty="0"/>
              <a:t>hyperparameters</a:t>
            </a:r>
          </a:p>
          <a:p>
            <a:endParaRPr lang="en-US" dirty="0"/>
          </a:p>
          <a:p>
            <a:r>
              <a:rPr lang="en-US" dirty="0"/>
              <a:t>For good </a:t>
            </a:r>
            <a:r>
              <a:rPr lang="en-US" b="1" dirty="0">
                <a:solidFill>
                  <a:srgbClr val="FF0000"/>
                </a:solidFill>
              </a:rPr>
              <a:t>science</a:t>
            </a:r>
            <a:r>
              <a:rPr lang="en-US" dirty="0"/>
              <a:t>: </a:t>
            </a:r>
            <a:r>
              <a:rPr lang="en-US" b="1" dirty="0"/>
              <a:t>tune </a:t>
            </a:r>
            <a:r>
              <a:rPr lang="en-US" b="1" dirty="0">
                <a:solidFill>
                  <a:srgbClr val="FF0000"/>
                </a:solidFill>
              </a:rPr>
              <a:t>baselines’</a:t>
            </a:r>
            <a:r>
              <a:rPr lang="en-US" b="1" dirty="0"/>
              <a:t> </a:t>
            </a:r>
            <a:r>
              <a:rPr lang="en-US" dirty="0"/>
              <a:t>hyperparameters</a:t>
            </a:r>
          </a:p>
          <a:p>
            <a:pPr marL="0" indent="0" algn="ctr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6747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What’s really improving performance?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Contributions of Word Embeddings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40000"/>
          </a:xfr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Novel Algorithms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(objective + training method)</a:t>
            </a:r>
          </a:p>
          <a:p>
            <a:r>
              <a:rPr lang="en-US" sz="2400" dirty="0"/>
              <a:t>Skip Grams + Negative Sampling</a:t>
            </a:r>
          </a:p>
          <a:p>
            <a:r>
              <a:rPr lang="en-US" sz="2400" dirty="0"/>
              <a:t>CBOW + Hierarchical </a:t>
            </a:r>
            <a:r>
              <a:rPr lang="en-US" sz="2400" dirty="0" err="1"/>
              <a:t>Softmax</a:t>
            </a:r>
            <a:endParaRPr lang="en-US" sz="2400" dirty="0"/>
          </a:p>
          <a:p>
            <a:r>
              <a:rPr lang="en-US" sz="2400" dirty="0"/>
              <a:t>Noise Contrastive Estimation</a:t>
            </a:r>
          </a:p>
          <a:p>
            <a:r>
              <a:rPr lang="en-US" sz="2400" dirty="0" err="1"/>
              <a:t>GloVe</a:t>
            </a:r>
            <a:endParaRPr lang="en-US" sz="2400" dirty="0"/>
          </a:p>
          <a:p>
            <a:r>
              <a:rPr lang="en-US" sz="2400" dirty="0"/>
              <a:t>…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240000"/>
          </a:xfr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New Hyperparameters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B050"/>
                </a:solidFill>
              </a:rPr>
              <a:t>(preprocessing, smoothing, etc.)</a:t>
            </a:r>
          </a:p>
          <a:p>
            <a:r>
              <a:rPr lang="en-US" sz="2400" dirty="0"/>
              <a:t>Subsampling</a:t>
            </a:r>
          </a:p>
          <a:p>
            <a:r>
              <a:rPr lang="en-US" sz="2400" dirty="0"/>
              <a:t>Dynamic Context Windows</a:t>
            </a:r>
          </a:p>
          <a:p>
            <a:r>
              <a:rPr lang="en-US" sz="2400" dirty="0"/>
              <a:t>Context Distribution Smoothing</a:t>
            </a:r>
          </a:p>
          <a:p>
            <a:r>
              <a:rPr lang="en-US" sz="2400" dirty="0"/>
              <a:t>Adding Context Vectors</a:t>
            </a:r>
          </a:p>
          <a:p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6681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uiExpand="1" build="p"/>
      <p:bldP spid="7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Document Embeddings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7977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 the meaning of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sentence/text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22" y="1825625"/>
            <a:ext cx="11317356" cy="435133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/>
              <a:t>Simple approach: take average of the word2vecs of words in a document</a:t>
            </a:r>
          </a:p>
          <a:p>
            <a:pPr marL="342900" indent="-342900">
              <a:spcBef>
                <a:spcPts val="1200"/>
              </a:spcBef>
              <a:buSzPct val="100000"/>
            </a:pPr>
            <a:r>
              <a:rPr lang="en-US" dirty="0"/>
              <a:t>Clearly there is a lot missing from this type of representation:</a:t>
            </a:r>
          </a:p>
          <a:p>
            <a:pPr>
              <a:spcBef>
                <a:spcPts val="1200"/>
              </a:spcBef>
              <a:buSzPct val="100000"/>
              <a:buFont typeface="Wingdings" pitchFamily="2" charset="2"/>
              <a:buChar char="Ø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“man bites dog” = “dog bites man”</a:t>
            </a:r>
          </a:p>
          <a:p>
            <a:pPr>
              <a:spcBef>
                <a:spcPts val="1200"/>
              </a:spcBef>
              <a:buSzPct val="100000"/>
              <a:buFont typeface="Wingdings" pitchFamily="2" charset="2"/>
              <a:buChar char="Ø"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“the quick, brown fox jumps over the lazy dog” =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“the lazy fox over the brown dog jumps quick”</a:t>
            </a:r>
          </a:p>
          <a:p>
            <a:pPr marL="0" indent="0">
              <a:spcBef>
                <a:spcPts val="1200"/>
              </a:spcBef>
              <a:buSzPct val="100000"/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</a:p>
          <a:p>
            <a:pPr>
              <a:spcBef>
                <a:spcPts val="1200"/>
              </a:spcBef>
              <a:buSzPct val="100000"/>
            </a:pPr>
            <a:endParaRPr lang="en-US" dirty="0"/>
          </a:p>
          <a:p>
            <a:pPr marL="342900" indent="-342900">
              <a:spcBef>
                <a:spcPts val="1200"/>
              </a:spcBef>
              <a:buSzPct val="100000"/>
            </a:pPr>
            <a:r>
              <a:rPr lang="en-US" dirty="0"/>
              <a:t>How can we model text structure as well as word meanings?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6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Paragraph Vectors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22" y="1825625"/>
            <a:ext cx="11317356" cy="4351338"/>
          </a:xfr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dirty="0"/>
              <a:t>A different approach: Paragraph vector </a:t>
            </a:r>
            <a:r>
              <a:rPr lang="en-US" dirty="0">
                <a:solidFill>
                  <a:srgbClr val="0070C0"/>
                </a:solidFill>
              </a:rPr>
              <a:t>[Quoc Le, </a:t>
            </a:r>
            <a:r>
              <a:rPr lang="en-US" dirty="0" err="1">
                <a:solidFill>
                  <a:srgbClr val="0070C0"/>
                </a:solidFill>
              </a:rPr>
              <a:t>Mikolov</a:t>
            </a:r>
            <a:r>
              <a:rPr lang="en-US" dirty="0">
                <a:solidFill>
                  <a:srgbClr val="0070C0"/>
                </a:solidFill>
              </a:rPr>
              <a:t>, 2014]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Extends word2vec to text level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/>
              <a:t> Also two models: add paragraph vector as the input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661" y="3723857"/>
            <a:ext cx="3708483" cy="2490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855" y="3743993"/>
            <a:ext cx="4362144" cy="243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35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83" y="1374913"/>
            <a:ext cx="10880034" cy="4108173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Skip-Thought Vectors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Ryan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Kiros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Yukun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Zhu, Ruslan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Salakhutdinov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Richard S.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Zemel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Antonio Torralba, Raquel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Urtasun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Sanja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Fidler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NIPS 2015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2547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80"/>
          <p:cNvSpPr txBox="1"/>
          <p:nvPr/>
        </p:nvSpPr>
        <p:spPr>
          <a:xfrm>
            <a:off x="1702130" y="1009404"/>
            <a:ext cx="8684570" cy="4818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300">
              <a:spcBef>
                <a:spcPts val="1200"/>
              </a:spcBef>
              <a:buSzPct val="100000"/>
            </a:pPr>
            <a:endParaRPr lang="en" sz="2400" dirty="0"/>
          </a:p>
        </p:txBody>
      </p:sp>
      <p:sp>
        <p:nvSpPr>
          <p:cNvPr id="8" name="Shape 380"/>
          <p:cNvSpPr txBox="1"/>
          <p:nvPr/>
        </p:nvSpPr>
        <p:spPr>
          <a:xfrm>
            <a:off x="414067" y="1505160"/>
            <a:ext cx="11260696" cy="4981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Skip-thought embeddings use sequence-to-sequence RNNs to predict the next and previous </a:t>
            </a:r>
            <a:r>
              <a:rPr lang="en-US" sz="2400" b="1" dirty="0">
                <a:solidFill>
                  <a:srgbClr val="FF0000"/>
                </a:solidFill>
              </a:rPr>
              <a:t>sentences</a:t>
            </a:r>
            <a:endParaRPr lang="en-US" sz="2400" dirty="0"/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The output state vector of the boundary layer (dotted box) forms the embedding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RNN units are GRU units 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Once the network is trained, we can discard the red and green sections of the network</a:t>
            </a:r>
          </a:p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Introduced in </a:t>
            </a:r>
            <a:r>
              <a:rPr lang="en-US" sz="2400" dirty="0">
                <a:solidFill>
                  <a:srgbClr val="0070C0"/>
                </a:solidFill>
              </a:rPr>
              <a:t>[</a:t>
            </a:r>
            <a:r>
              <a:rPr lang="en-US" sz="2400" dirty="0" err="1">
                <a:solidFill>
                  <a:srgbClr val="0070C0"/>
                </a:solidFill>
              </a:rPr>
              <a:t>Kiros</a:t>
            </a:r>
            <a:r>
              <a:rPr lang="en-US" sz="2400" dirty="0">
                <a:solidFill>
                  <a:srgbClr val="0070C0"/>
                </a:solidFill>
              </a:rPr>
              <a:t> et al., NIPS 2015]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59" y="2437044"/>
            <a:ext cx="8005482" cy="13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D8FE416-32E2-1D4C-85A2-6D02D01C9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Skip-Thought Vectors</a:t>
            </a:r>
          </a:p>
        </p:txBody>
      </p:sp>
    </p:spTree>
    <p:extLst>
      <p:ext uri="{BB962C8B-B14F-4D97-AF65-F5344CB8AC3E}">
        <p14:creationId xmlns:p14="http://schemas.microsoft.com/office/powerpoint/2010/main" val="222569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80"/>
          <p:cNvSpPr txBox="1"/>
          <p:nvPr/>
        </p:nvSpPr>
        <p:spPr>
          <a:xfrm>
            <a:off x="1702130" y="1009404"/>
            <a:ext cx="8684570" cy="4818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300">
              <a:spcBef>
                <a:spcPts val="1200"/>
              </a:spcBef>
              <a:buSzPct val="100000"/>
            </a:pPr>
            <a:endParaRPr lang="en" sz="2400" dirty="0"/>
          </a:p>
        </p:txBody>
      </p:sp>
      <p:sp>
        <p:nvSpPr>
          <p:cNvPr id="8" name="Shape 380"/>
          <p:cNvSpPr txBox="1"/>
          <p:nvPr/>
        </p:nvSpPr>
        <p:spPr>
          <a:xfrm>
            <a:off x="304799" y="1505160"/>
            <a:ext cx="11542643" cy="4818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Skip-thought embeddings use sequence-to-sequence RNNs to predict the next and previous </a:t>
            </a:r>
            <a:r>
              <a:rPr lang="en-US" sz="2400" b="1" dirty="0">
                <a:solidFill>
                  <a:srgbClr val="FF0000"/>
                </a:solidFill>
              </a:rPr>
              <a:t>sentences</a:t>
            </a:r>
            <a:endParaRPr lang="en-US" sz="2400" dirty="0"/>
          </a:p>
          <a:p>
            <a:pPr marL="4572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Encoding doesn’t require backpropagation, so we can represent the encoder as a (truly) recurrent network</a:t>
            </a:r>
          </a:p>
          <a:p>
            <a:pPr marL="720000" indent="-342900">
              <a:spcBef>
                <a:spcPts val="1200"/>
              </a:spcBef>
              <a:buSzPct val="100000"/>
              <a:buFont typeface="Wingdings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</a:rPr>
              <a:t>Thus, we can encode longer units of text: sentences or paragraphs!</a:t>
            </a:r>
          </a:p>
          <a:p>
            <a:pPr marL="114300">
              <a:spcBef>
                <a:spcPts val="1200"/>
              </a:spcBef>
              <a:buSzPct val="100000"/>
            </a:pPr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endParaRPr lang="en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58"/>
          <a:stretch/>
        </p:blipFill>
        <p:spPr bwMode="auto">
          <a:xfrm>
            <a:off x="1981200" y="2586731"/>
            <a:ext cx="5257800" cy="13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69360" y="3076972"/>
            <a:ext cx="622266" cy="5965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7747921" y="3321265"/>
            <a:ext cx="80238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9191627" y="3311597"/>
            <a:ext cx="707829" cy="966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8286188" y="3473617"/>
            <a:ext cx="1150511" cy="605462"/>
          </a:xfrm>
          <a:custGeom>
            <a:avLst/>
            <a:gdLst>
              <a:gd name="connsiteX0" fmla="*/ 1369873 w 1756698"/>
              <a:gd name="connsiteY0" fmla="*/ 0 h 696949"/>
              <a:gd name="connsiteX1" fmla="*/ 1690507 w 1756698"/>
              <a:gd name="connsiteY1" fmla="*/ 261257 h 696949"/>
              <a:gd name="connsiteX2" fmla="*/ 1738008 w 1756698"/>
              <a:gd name="connsiteY2" fmla="*/ 534390 h 696949"/>
              <a:gd name="connsiteX3" fmla="*/ 1678631 w 1756698"/>
              <a:gd name="connsiteY3" fmla="*/ 641268 h 696949"/>
              <a:gd name="connsiteX4" fmla="*/ 954236 w 1756698"/>
              <a:gd name="connsiteY4" fmla="*/ 688769 h 696949"/>
              <a:gd name="connsiteX5" fmla="*/ 111088 w 1756698"/>
              <a:gd name="connsiteY5" fmla="*/ 475013 h 696949"/>
              <a:gd name="connsiteX6" fmla="*/ 51712 w 1756698"/>
              <a:gd name="connsiteY6" fmla="*/ 154380 h 696949"/>
              <a:gd name="connsiteX7" fmla="*/ 502974 w 1756698"/>
              <a:gd name="connsiteY7" fmla="*/ 0 h 696949"/>
              <a:gd name="connsiteX0" fmla="*/ 1356298 w 1760924"/>
              <a:gd name="connsiteY0" fmla="*/ 0 h 676237"/>
              <a:gd name="connsiteX1" fmla="*/ 1676932 w 1760924"/>
              <a:gd name="connsiteY1" fmla="*/ 261257 h 676237"/>
              <a:gd name="connsiteX2" fmla="*/ 1724433 w 1760924"/>
              <a:gd name="connsiteY2" fmla="*/ 534390 h 676237"/>
              <a:gd name="connsiteX3" fmla="*/ 1665056 w 1760924"/>
              <a:gd name="connsiteY3" fmla="*/ 641268 h 676237"/>
              <a:gd name="connsiteX4" fmla="*/ 679404 w 1760924"/>
              <a:gd name="connsiteY4" fmla="*/ 665019 h 676237"/>
              <a:gd name="connsiteX5" fmla="*/ 97513 w 1760924"/>
              <a:gd name="connsiteY5" fmla="*/ 475013 h 676237"/>
              <a:gd name="connsiteX6" fmla="*/ 38137 w 1760924"/>
              <a:gd name="connsiteY6" fmla="*/ 154380 h 676237"/>
              <a:gd name="connsiteX7" fmla="*/ 489399 w 1760924"/>
              <a:gd name="connsiteY7" fmla="*/ 0 h 676237"/>
              <a:gd name="connsiteX0" fmla="*/ 1356298 w 1750387"/>
              <a:gd name="connsiteY0" fmla="*/ 0 h 700248"/>
              <a:gd name="connsiteX1" fmla="*/ 1676932 w 1750387"/>
              <a:gd name="connsiteY1" fmla="*/ 261257 h 700248"/>
              <a:gd name="connsiteX2" fmla="*/ 1724433 w 1750387"/>
              <a:gd name="connsiteY2" fmla="*/ 534390 h 700248"/>
              <a:gd name="connsiteX3" fmla="*/ 1344422 w 1750387"/>
              <a:gd name="connsiteY3" fmla="*/ 688769 h 700248"/>
              <a:gd name="connsiteX4" fmla="*/ 679404 w 1750387"/>
              <a:gd name="connsiteY4" fmla="*/ 665019 h 700248"/>
              <a:gd name="connsiteX5" fmla="*/ 97513 w 1750387"/>
              <a:gd name="connsiteY5" fmla="*/ 475013 h 700248"/>
              <a:gd name="connsiteX6" fmla="*/ 38137 w 1750387"/>
              <a:gd name="connsiteY6" fmla="*/ 154380 h 700248"/>
              <a:gd name="connsiteX7" fmla="*/ 489399 w 1750387"/>
              <a:gd name="connsiteY7" fmla="*/ 0 h 700248"/>
              <a:gd name="connsiteX0" fmla="*/ 1356298 w 1741009"/>
              <a:gd name="connsiteY0" fmla="*/ 0 h 700248"/>
              <a:gd name="connsiteX1" fmla="*/ 1641306 w 1741009"/>
              <a:gd name="connsiteY1" fmla="*/ 201881 h 700248"/>
              <a:gd name="connsiteX2" fmla="*/ 1724433 w 1741009"/>
              <a:gd name="connsiteY2" fmla="*/ 534390 h 700248"/>
              <a:gd name="connsiteX3" fmla="*/ 1344422 w 1741009"/>
              <a:gd name="connsiteY3" fmla="*/ 688769 h 700248"/>
              <a:gd name="connsiteX4" fmla="*/ 679404 w 1741009"/>
              <a:gd name="connsiteY4" fmla="*/ 665019 h 700248"/>
              <a:gd name="connsiteX5" fmla="*/ 97513 w 1741009"/>
              <a:gd name="connsiteY5" fmla="*/ 475013 h 700248"/>
              <a:gd name="connsiteX6" fmla="*/ 38137 w 1741009"/>
              <a:gd name="connsiteY6" fmla="*/ 154380 h 700248"/>
              <a:gd name="connsiteX7" fmla="*/ 489399 w 1741009"/>
              <a:gd name="connsiteY7" fmla="*/ 0 h 700248"/>
              <a:gd name="connsiteX0" fmla="*/ 1356298 w 1741009"/>
              <a:gd name="connsiteY0" fmla="*/ 0 h 700248"/>
              <a:gd name="connsiteX1" fmla="*/ 1641306 w 1741009"/>
              <a:gd name="connsiteY1" fmla="*/ 201881 h 700248"/>
              <a:gd name="connsiteX2" fmla="*/ 1724433 w 1741009"/>
              <a:gd name="connsiteY2" fmla="*/ 534390 h 700248"/>
              <a:gd name="connsiteX3" fmla="*/ 1344422 w 1741009"/>
              <a:gd name="connsiteY3" fmla="*/ 688769 h 700248"/>
              <a:gd name="connsiteX4" fmla="*/ 679404 w 1741009"/>
              <a:gd name="connsiteY4" fmla="*/ 665019 h 700248"/>
              <a:gd name="connsiteX5" fmla="*/ 97513 w 1741009"/>
              <a:gd name="connsiteY5" fmla="*/ 475013 h 700248"/>
              <a:gd name="connsiteX6" fmla="*/ 38137 w 1741009"/>
              <a:gd name="connsiteY6" fmla="*/ 154380 h 700248"/>
              <a:gd name="connsiteX7" fmla="*/ 489399 w 1741009"/>
              <a:gd name="connsiteY7" fmla="*/ 0 h 700248"/>
              <a:gd name="connsiteX0" fmla="*/ 1356298 w 1692903"/>
              <a:gd name="connsiteY0" fmla="*/ 0 h 698496"/>
              <a:gd name="connsiteX1" fmla="*/ 1641306 w 1692903"/>
              <a:gd name="connsiteY1" fmla="*/ 201881 h 698496"/>
              <a:gd name="connsiteX2" fmla="*/ 1665057 w 1692903"/>
              <a:gd name="connsiteY2" fmla="*/ 558141 h 698496"/>
              <a:gd name="connsiteX3" fmla="*/ 1344422 w 1692903"/>
              <a:gd name="connsiteY3" fmla="*/ 688769 h 698496"/>
              <a:gd name="connsiteX4" fmla="*/ 679404 w 1692903"/>
              <a:gd name="connsiteY4" fmla="*/ 665019 h 698496"/>
              <a:gd name="connsiteX5" fmla="*/ 97513 w 1692903"/>
              <a:gd name="connsiteY5" fmla="*/ 475013 h 698496"/>
              <a:gd name="connsiteX6" fmla="*/ 38137 w 1692903"/>
              <a:gd name="connsiteY6" fmla="*/ 154380 h 698496"/>
              <a:gd name="connsiteX7" fmla="*/ 489399 w 1692903"/>
              <a:gd name="connsiteY7" fmla="*/ 0 h 698496"/>
              <a:gd name="connsiteX0" fmla="*/ 1356298 w 1671379"/>
              <a:gd name="connsiteY0" fmla="*/ 0 h 699372"/>
              <a:gd name="connsiteX1" fmla="*/ 1641306 w 1671379"/>
              <a:gd name="connsiteY1" fmla="*/ 201881 h 699372"/>
              <a:gd name="connsiteX2" fmla="*/ 1629431 w 1671379"/>
              <a:gd name="connsiteY2" fmla="*/ 546266 h 699372"/>
              <a:gd name="connsiteX3" fmla="*/ 1344422 w 1671379"/>
              <a:gd name="connsiteY3" fmla="*/ 688769 h 699372"/>
              <a:gd name="connsiteX4" fmla="*/ 679404 w 1671379"/>
              <a:gd name="connsiteY4" fmla="*/ 665019 h 699372"/>
              <a:gd name="connsiteX5" fmla="*/ 97513 w 1671379"/>
              <a:gd name="connsiteY5" fmla="*/ 475013 h 699372"/>
              <a:gd name="connsiteX6" fmla="*/ 38137 w 1671379"/>
              <a:gd name="connsiteY6" fmla="*/ 154380 h 699372"/>
              <a:gd name="connsiteX7" fmla="*/ 489399 w 1671379"/>
              <a:gd name="connsiteY7" fmla="*/ 0 h 699372"/>
              <a:gd name="connsiteX0" fmla="*/ 1356298 w 1678416"/>
              <a:gd name="connsiteY0" fmla="*/ 0 h 691169"/>
              <a:gd name="connsiteX1" fmla="*/ 1641306 w 1678416"/>
              <a:gd name="connsiteY1" fmla="*/ 201881 h 691169"/>
              <a:gd name="connsiteX2" fmla="*/ 1629431 w 1678416"/>
              <a:gd name="connsiteY2" fmla="*/ 546266 h 691169"/>
              <a:gd name="connsiteX3" fmla="*/ 1225669 w 1678416"/>
              <a:gd name="connsiteY3" fmla="*/ 676893 h 691169"/>
              <a:gd name="connsiteX4" fmla="*/ 679404 w 1678416"/>
              <a:gd name="connsiteY4" fmla="*/ 665019 h 691169"/>
              <a:gd name="connsiteX5" fmla="*/ 97513 w 1678416"/>
              <a:gd name="connsiteY5" fmla="*/ 475013 h 691169"/>
              <a:gd name="connsiteX6" fmla="*/ 38137 w 1678416"/>
              <a:gd name="connsiteY6" fmla="*/ 154380 h 691169"/>
              <a:gd name="connsiteX7" fmla="*/ 489399 w 1678416"/>
              <a:gd name="connsiteY7" fmla="*/ 0 h 691169"/>
              <a:gd name="connsiteX0" fmla="*/ 1309444 w 1631562"/>
              <a:gd name="connsiteY0" fmla="*/ 0 h 691169"/>
              <a:gd name="connsiteX1" fmla="*/ 1594452 w 1631562"/>
              <a:gd name="connsiteY1" fmla="*/ 201881 h 691169"/>
              <a:gd name="connsiteX2" fmla="*/ 1582577 w 1631562"/>
              <a:gd name="connsiteY2" fmla="*/ 546266 h 691169"/>
              <a:gd name="connsiteX3" fmla="*/ 1178815 w 1631562"/>
              <a:gd name="connsiteY3" fmla="*/ 676893 h 691169"/>
              <a:gd name="connsiteX4" fmla="*/ 632550 w 1631562"/>
              <a:gd name="connsiteY4" fmla="*/ 665019 h 691169"/>
              <a:gd name="connsiteX5" fmla="*/ 50659 w 1631562"/>
              <a:gd name="connsiteY5" fmla="*/ 475013 h 691169"/>
              <a:gd name="connsiteX6" fmla="*/ 74411 w 1631562"/>
              <a:gd name="connsiteY6" fmla="*/ 166255 h 691169"/>
              <a:gd name="connsiteX7" fmla="*/ 442545 w 1631562"/>
              <a:gd name="connsiteY7" fmla="*/ 0 h 691169"/>
              <a:gd name="connsiteX0" fmla="*/ 1279654 w 1601772"/>
              <a:gd name="connsiteY0" fmla="*/ 0 h 689263"/>
              <a:gd name="connsiteX1" fmla="*/ 1564662 w 1601772"/>
              <a:gd name="connsiteY1" fmla="*/ 201881 h 689263"/>
              <a:gd name="connsiteX2" fmla="*/ 1552787 w 1601772"/>
              <a:gd name="connsiteY2" fmla="*/ 546266 h 689263"/>
              <a:gd name="connsiteX3" fmla="*/ 1149025 w 1601772"/>
              <a:gd name="connsiteY3" fmla="*/ 676893 h 689263"/>
              <a:gd name="connsiteX4" fmla="*/ 602760 w 1601772"/>
              <a:gd name="connsiteY4" fmla="*/ 665019 h 689263"/>
              <a:gd name="connsiteX5" fmla="*/ 68371 w 1601772"/>
              <a:gd name="connsiteY5" fmla="*/ 510639 h 689263"/>
              <a:gd name="connsiteX6" fmla="*/ 44621 w 1601772"/>
              <a:gd name="connsiteY6" fmla="*/ 166255 h 689263"/>
              <a:gd name="connsiteX7" fmla="*/ 412755 w 1601772"/>
              <a:gd name="connsiteY7" fmla="*/ 0 h 689263"/>
              <a:gd name="connsiteX0" fmla="*/ 1263407 w 1585525"/>
              <a:gd name="connsiteY0" fmla="*/ 0 h 687574"/>
              <a:gd name="connsiteX1" fmla="*/ 1548415 w 1585525"/>
              <a:gd name="connsiteY1" fmla="*/ 201881 h 687574"/>
              <a:gd name="connsiteX2" fmla="*/ 1536540 w 1585525"/>
              <a:gd name="connsiteY2" fmla="*/ 546266 h 687574"/>
              <a:gd name="connsiteX3" fmla="*/ 1132778 w 1585525"/>
              <a:gd name="connsiteY3" fmla="*/ 676893 h 687574"/>
              <a:gd name="connsiteX4" fmla="*/ 586513 w 1585525"/>
              <a:gd name="connsiteY4" fmla="*/ 665019 h 687574"/>
              <a:gd name="connsiteX5" fmla="*/ 87750 w 1585525"/>
              <a:gd name="connsiteY5" fmla="*/ 546265 h 687574"/>
              <a:gd name="connsiteX6" fmla="*/ 28374 w 1585525"/>
              <a:gd name="connsiteY6" fmla="*/ 166255 h 687574"/>
              <a:gd name="connsiteX7" fmla="*/ 396508 w 1585525"/>
              <a:gd name="connsiteY7" fmla="*/ 0 h 687574"/>
              <a:gd name="connsiteX0" fmla="*/ 1263407 w 1585525"/>
              <a:gd name="connsiteY0" fmla="*/ 0 h 730665"/>
              <a:gd name="connsiteX1" fmla="*/ 1548415 w 1585525"/>
              <a:gd name="connsiteY1" fmla="*/ 201881 h 730665"/>
              <a:gd name="connsiteX2" fmla="*/ 1536540 w 1585525"/>
              <a:gd name="connsiteY2" fmla="*/ 546266 h 730665"/>
              <a:gd name="connsiteX3" fmla="*/ 1132778 w 1585525"/>
              <a:gd name="connsiteY3" fmla="*/ 676893 h 730665"/>
              <a:gd name="connsiteX4" fmla="*/ 586513 w 1585525"/>
              <a:gd name="connsiteY4" fmla="*/ 724395 h 730665"/>
              <a:gd name="connsiteX5" fmla="*/ 87750 w 1585525"/>
              <a:gd name="connsiteY5" fmla="*/ 546265 h 730665"/>
              <a:gd name="connsiteX6" fmla="*/ 28374 w 1585525"/>
              <a:gd name="connsiteY6" fmla="*/ 166255 h 730665"/>
              <a:gd name="connsiteX7" fmla="*/ 396508 w 1585525"/>
              <a:gd name="connsiteY7" fmla="*/ 0 h 730665"/>
              <a:gd name="connsiteX0" fmla="*/ 1263407 w 1587022"/>
              <a:gd name="connsiteY0" fmla="*/ 0 h 754052"/>
              <a:gd name="connsiteX1" fmla="*/ 1548415 w 1587022"/>
              <a:gd name="connsiteY1" fmla="*/ 201881 h 754052"/>
              <a:gd name="connsiteX2" fmla="*/ 1536540 w 1587022"/>
              <a:gd name="connsiteY2" fmla="*/ 546266 h 754052"/>
              <a:gd name="connsiteX3" fmla="*/ 1109027 w 1587022"/>
              <a:gd name="connsiteY3" fmla="*/ 736269 h 754052"/>
              <a:gd name="connsiteX4" fmla="*/ 586513 w 1587022"/>
              <a:gd name="connsiteY4" fmla="*/ 724395 h 754052"/>
              <a:gd name="connsiteX5" fmla="*/ 87750 w 1587022"/>
              <a:gd name="connsiteY5" fmla="*/ 546265 h 754052"/>
              <a:gd name="connsiteX6" fmla="*/ 28374 w 1587022"/>
              <a:gd name="connsiteY6" fmla="*/ 166255 h 754052"/>
              <a:gd name="connsiteX7" fmla="*/ 396508 w 1587022"/>
              <a:gd name="connsiteY7" fmla="*/ 0 h 754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87022" h="754052">
                <a:moveTo>
                  <a:pt x="1263407" y="0"/>
                </a:moveTo>
                <a:cubicBezTo>
                  <a:pt x="1452422" y="74221"/>
                  <a:pt x="1502893" y="110837"/>
                  <a:pt x="1548415" y="201881"/>
                </a:cubicBezTo>
                <a:cubicBezTo>
                  <a:pt x="1593937" y="292925"/>
                  <a:pt x="1609771" y="457201"/>
                  <a:pt x="1536540" y="546266"/>
                </a:cubicBezTo>
                <a:cubicBezTo>
                  <a:pt x="1463309" y="635331"/>
                  <a:pt x="1267365" y="706581"/>
                  <a:pt x="1109027" y="736269"/>
                </a:cubicBezTo>
                <a:cubicBezTo>
                  <a:pt x="950689" y="765957"/>
                  <a:pt x="756726" y="756062"/>
                  <a:pt x="586513" y="724395"/>
                </a:cubicBezTo>
                <a:cubicBezTo>
                  <a:pt x="416300" y="692728"/>
                  <a:pt x="180773" y="639288"/>
                  <a:pt x="87750" y="546265"/>
                </a:cubicBezTo>
                <a:cubicBezTo>
                  <a:pt x="-5273" y="453242"/>
                  <a:pt x="-23086" y="257299"/>
                  <a:pt x="28374" y="166255"/>
                </a:cubicBezTo>
                <a:cubicBezTo>
                  <a:pt x="79834" y="75211"/>
                  <a:pt x="396508" y="0"/>
                  <a:pt x="396508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874825" y="2824734"/>
                <a:ext cx="54829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825" y="2824734"/>
                <a:ext cx="54829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222594" y="2824735"/>
                <a:ext cx="5500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2594" y="2824735"/>
                <a:ext cx="550022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367502" y="3762309"/>
                <a:ext cx="5293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502" y="3762309"/>
                <a:ext cx="52937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874825" y="3762416"/>
                <a:ext cx="8227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𝑡</m:t>
                          </m:r>
                          <m:r>
                            <a:rPr lang="en-US" sz="2400" i="1">
                              <a:latin typeface="Cambria Math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825" y="3762416"/>
                <a:ext cx="82272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A362ACD1-7322-1F46-9CC9-173ADDAA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Skip-Thought Vectors</a:t>
            </a:r>
          </a:p>
        </p:txBody>
      </p:sp>
    </p:spTree>
    <p:extLst>
      <p:ext uri="{BB962C8B-B14F-4D97-AF65-F5344CB8AC3E}">
        <p14:creationId xmlns:p14="http://schemas.microsoft.com/office/powerpoint/2010/main" val="137333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80"/>
          <p:cNvSpPr txBox="1"/>
          <p:nvPr/>
        </p:nvSpPr>
        <p:spPr>
          <a:xfrm>
            <a:off x="1702130" y="1009404"/>
            <a:ext cx="8684570" cy="4818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300">
              <a:spcBef>
                <a:spcPts val="1200"/>
              </a:spcBef>
              <a:buSzPct val="100000"/>
            </a:pPr>
            <a:endParaRPr lang="en" sz="2400" dirty="0"/>
          </a:p>
        </p:txBody>
      </p:sp>
      <p:sp>
        <p:nvSpPr>
          <p:cNvPr id="8" name="Shape 380"/>
          <p:cNvSpPr txBox="1"/>
          <p:nvPr/>
        </p:nvSpPr>
        <p:spPr>
          <a:xfrm>
            <a:off x="450575" y="1364974"/>
            <a:ext cx="11184834" cy="53134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SICK semantic relatedness task: score sentences for semantic similarity from 1 to 5 (average of 10 human ratings)</a:t>
            </a:r>
            <a:br>
              <a:rPr lang="en-US" sz="2400" dirty="0"/>
            </a:br>
            <a:endParaRPr lang="en-US" sz="2400" dirty="0"/>
          </a:p>
          <a:p>
            <a:r>
              <a:rPr lang="en-US" dirty="0"/>
              <a:t>Sentence A: A man is jumping into an empty pool</a:t>
            </a:r>
            <a:br>
              <a:rPr lang="en-US" dirty="0"/>
            </a:br>
            <a:r>
              <a:rPr lang="en-US" dirty="0"/>
              <a:t>Sentence B: There is no biker jumping in the air</a:t>
            </a:r>
            <a:br>
              <a:rPr lang="en-US" dirty="0"/>
            </a:br>
            <a:r>
              <a:rPr lang="en-US" dirty="0"/>
              <a:t>Relatedness score: 1.6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Sentence A: Two children are lying in the snow and are making snow angels</a:t>
            </a:r>
            <a:br>
              <a:rPr lang="en-US" dirty="0"/>
            </a:br>
            <a:r>
              <a:rPr lang="en-US" dirty="0"/>
              <a:t>Sentence B: Two angels are making snow on the lying children</a:t>
            </a:r>
            <a:br>
              <a:rPr lang="en-US" dirty="0"/>
            </a:br>
            <a:r>
              <a:rPr lang="en-US" dirty="0"/>
              <a:t>Relatedness score: 2.9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Sentence A: The young boys are playing outdoors and the man is smiling nearby</a:t>
            </a:r>
            <a:br>
              <a:rPr lang="en-US" dirty="0"/>
            </a:br>
            <a:r>
              <a:rPr lang="en-US" dirty="0"/>
              <a:t>Sentence B: There is no boy playing outdoors and there is no man smiling</a:t>
            </a:r>
            <a:br>
              <a:rPr lang="en-US" dirty="0"/>
            </a:br>
            <a:r>
              <a:rPr lang="en-US" dirty="0"/>
              <a:t>Relatedness score: 3.6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Sentence A: A person in a black jacket is doing tricks on a motorbike</a:t>
            </a:r>
            <a:br>
              <a:rPr lang="en-US" dirty="0"/>
            </a:br>
            <a:r>
              <a:rPr lang="en-US" dirty="0"/>
              <a:t>Sentence B: A man in a black jacket is doing tricks on a motorbike</a:t>
            </a:r>
            <a:br>
              <a:rPr lang="en-US" dirty="0"/>
            </a:br>
            <a:r>
              <a:rPr lang="en-US" dirty="0"/>
              <a:t>Relatedness score: 4.9</a:t>
            </a:r>
          </a:p>
          <a:p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r>
              <a:rPr lang="en-US" sz="2400" dirty="0"/>
              <a:t> </a:t>
            </a:r>
          </a:p>
          <a:p>
            <a:pPr marL="114300">
              <a:spcBef>
                <a:spcPts val="1200"/>
              </a:spcBef>
              <a:buSzPct val="100000"/>
            </a:pPr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endParaRPr lang="en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5296AD-975A-8348-A3F0-7B13C181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Skip-Thought Vectors</a:t>
            </a:r>
          </a:p>
        </p:txBody>
      </p:sp>
    </p:spTree>
    <p:extLst>
      <p:ext uri="{BB962C8B-B14F-4D97-AF65-F5344CB8AC3E}">
        <p14:creationId xmlns:p14="http://schemas.microsoft.com/office/powerpoint/2010/main" val="3988004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80"/>
          <p:cNvSpPr txBox="1"/>
          <p:nvPr/>
        </p:nvSpPr>
        <p:spPr>
          <a:xfrm>
            <a:off x="1702130" y="1009404"/>
            <a:ext cx="8684570" cy="48185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14300">
              <a:spcBef>
                <a:spcPts val="1200"/>
              </a:spcBef>
              <a:buSzPct val="100000"/>
            </a:pPr>
            <a:endParaRPr lang="en" sz="2400" dirty="0"/>
          </a:p>
        </p:txBody>
      </p:sp>
      <p:sp>
        <p:nvSpPr>
          <p:cNvPr id="8" name="Shape 380"/>
          <p:cNvSpPr txBox="1"/>
          <p:nvPr/>
        </p:nvSpPr>
        <p:spPr>
          <a:xfrm>
            <a:off x="450574" y="1364974"/>
            <a:ext cx="11145077" cy="53134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A separate model is trained to predict the scores from pairs of embedded sentences</a:t>
            </a:r>
            <a:r>
              <a:rPr lang="en-US" sz="2400" dirty="0">
                <a:solidFill>
                  <a:schemeClr val="bg1"/>
                </a:solidFill>
              </a:rPr>
              <a:t> …</a:t>
            </a:r>
            <a:br>
              <a:rPr lang="en-US" sz="2400" dirty="0"/>
            </a:br>
            <a:endParaRPr lang="en-US" sz="2400" dirty="0"/>
          </a:p>
          <a:p>
            <a:r>
              <a:rPr lang="en-US" dirty="0"/>
              <a:t>Sentence A: A man is jumping into an empty pool</a:t>
            </a:r>
            <a:br>
              <a:rPr lang="en-US" dirty="0"/>
            </a:br>
            <a:r>
              <a:rPr lang="en-US" dirty="0"/>
              <a:t>Sentence B: There is no biker jumping in the air</a:t>
            </a:r>
            <a:br>
              <a:rPr lang="en-US" dirty="0"/>
            </a:br>
            <a:r>
              <a:rPr lang="en-US" dirty="0"/>
              <a:t>Relatedness score: 1.6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Sentence A: Two children are lying in the snow and are making snow angels</a:t>
            </a:r>
            <a:br>
              <a:rPr lang="en-US" dirty="0"/>
            </a:br>
            <a:r>
              <a:rPr lang="en-US" dirty="0"/>
              <a:t>Sentence B: Two angels are making snow on the lying children</a:t>
            </a:r>
            <a:br>
              <a:rPr lang="en-US" dirty="0"/>
            </a:br>
            <a:r>
              <a:rPr lang="en-US" dirty="0"/>
              <a:t>Relatedness score: 2.9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Sentence A: The young boys are playing outdoors and the man is smiling nearby</a:t>
            </a:r>
            <a:br>
              <a:rPr lang="en-US" dirty="0"/>
            </a:br>
            <a:r>
              <a:rPr lang="en-US" dirty="0"/>
              <a:t>Sentence B: There is no boy playing outdoors and there is no man smiling</a:t>
            </a:r>
            <a:br>
              <a:rPr lang="en-US" dirty="0"/>
            </a:br>
            <a:r>
              <a:rPr lang="en-US" dirty="0"/>
              <a:t>Relatedness score: 3.6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Sentence A: A person in a black jacket is doing tricks on a motorbike</a:t>
            </a:r>
            <a:br>
              <a:rPr lang="en-US" dirty="0"/>
            </a:br>
            <a:r>
              <a:rPr lang="en-US" dirty="0"/>
              <a:t>Sentence B: A man in a black jacket is doing tricks on a motorbike</a:t>
            </a:r>
            <a:br>
              <a:rPr lang="en-US" dirty="0"/>
            </a:br>
            <a:r>
              <a:rPr lang="en-US" dirty="0"/>
              <a:t>Relatedness score: 4.9</a:t>
            </a:r>
          </a:p>
          <a:p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r>
              <a:rPr lang="en-US" sz="2400" dirty="0"/>
              <a:t> </a:t>
            </a:r>
          </a:p>
          <a:p>
            <a:pPr marL="114300">
              <a:spcBef>
                <a:spcPts val="1200"/>
              </a:spcBef>
              <a:buSzPct val="100000"/>
            </a:pPr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endParaRPr lang="en-US" sz="2400" dirty="0"/>
          </a:p>
          <a:p>
            <a:pPr marL="114300">
              <a:spcBef>
                <a:spcPts val="1200"/>
              </a:spcBef>
              <a:buSzPct val="100000"/>
            </a:pPr>
            <a:endParaRPr lang="en" sz="2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5296AD-975A-8348-A3F0-7B13C181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Skip-Thought Vectors</a:t>
            </a:r>
          </a:p>
        </p:txBody>
      </p:sp>
    </p:spTree>
    <p:extLst>
      <p:ext uri="{BB962C8B-B14F-4D97-AF65-F5344CB8AC3E}">
        <p14:creationId xmlns:p14="http://schemas.microsoft.com/office/powerpoint/2010/main" val="3824610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380"/>
          <p:cNvSpPr txBox="1"/>
          <p:nvPr/>
        </p:nvSpPr>
        <p:spPr>
          <a:xfrm>
            <a:off x="380586" y="1393717"/>
            <a:ext cx="11307831" cy="7663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3429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2400" dirty="0"/>
              <a:t>SICK semantic relatedness scores for skip-thought methods:</a:t>
            </a:r>
          </a:p>
          <a:p>
            <a:pPr marL="457200" indent="-342900"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</a:pPr>
            <a:endParaRPr lang="en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2" y="2319686"/>
            <a:ext cx="5972175" cy="433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8778" y="5464283"/>
            <a:ext cx="5814441" cy="1079332"/>
          </a:xfrm>
          <a:prstGeom prst="rect">
            <a:avLst/>
          </a:prstGeom>
          <a:solidFill>
            <a:srgbClr val="0033CC">
              <a:alpha val="1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15C07CC-A36E-9B4A-BE7C-3DB2F905B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9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Skip-Thought Vectors</a:t>
            </a:r>
          </a:p>
        </p:txBody>
      </p:sp>
    </p:spTree>
    <p:extLst>
      <p:ext uri="{BB962C8B-B14F-4D97-AF65-F5344CB8AC3E}">
        <p14:creationId xmlns:p14="http://schemas.microsoft.com/office/powerpoint/2010/main" val="6789754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992ACE-2F32-DC4A-A821-1DA5212B7813}"/>
              </a:ext>
            </a:extLst>
          </p:cNvPr>
          <p:cNvSpPr txBox="1">
            <a:spLocks/>
          </p:cNvSpPr>
          <p:nvPr/>
        </p:nvSpPr>
        <p:spPr>
          <a:xfrm>
            <a:off x="655983" y="1374913"/>
            <a:ext cx="10880034" cy="4108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Bag-of-Super-Word-Embeddings</a:t>
            </a:r>
          </a:p>
          <a:p>
            <a:pPr algn="ctr"/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Andrei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Butnaru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Radu Tudor Ionescu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KES 2017, ACL 2018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1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What’s really improving performance?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Contributions of Word Embeddings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40000"/>
          </a:xfr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Novel Algorithms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(objective + training method)</a:t>
            </a:r>
          </a:p>
          <a:p>
            <a:r>
              <a:rPr lang="en-US" sz="2400" dirty="0"/>
              <a:t>Skip Grams + Negative Sampling</a:t>
            </a:r>
          </a:p>
          <a:p>
            <a:r>
              <a:rPr lang="en-US" sz="2400" dirty="0"/>
              <a:t>CBOW + Hierarchical </a:t>
            </a:r>
            <a:r>
              <a:rPr lang="en-US" sz="2400" dirty="0" err="1"/>
              <a:t>Softmax</a:t>
            </a:r>
            <a:endParaRPr lang="en-US" sz="2400" dirty="0"/>
          </a:p>
          <a:p>
            <a:r>
              <a:rPr lang="en-US" sz="2400" dirty="0"/>
              <a:t>Noise Contrastive Estimation</a:t>
            </a:r>
          </a:p>
          <a:p>
            <a:r>
              <a:rPr lang="en-US" sz="2400" dirty="0" err="1"/>
              <a:t>GloVe</a:t>
            </a:r>
            <a:endParaRPr lang="en-US" sz="2400" dirty="0"/>
          </a:p>
          <a:p>
            <a:r>
              <a:rPr lang="en-US" sz="2400" dirty="0"/>
              <a:t>…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240000"/>
          </a:xfr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New Hyperparameters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B050"/>
                </a:solidFill>
              </a:rPr>
              <a:t>(preprocessing, smoothing, etc.)</a:t>
            </a:r>
          </a:p>
          <a:p>
            <a:r>
              <a:rPr lang="en-US" sz="2400" dirty="0"/>
              <a:t>Subsampling</a:t>
            </a:r>
          </a:p>
          <a:p>
            <a:r>
              <a:rPr lang="en-US" sz="2400" dirty="0"/>
              <a:t>Dynamic Context Windows</a:t>
            </a:r>
          </a:p>
          <a:p>
            <a:r>
              <a:rPr lang="en-US" sz="2400" dirty="0"/>
              <a:t>Context Distribution Smoothing</a:t>
            </a:r>
          </a:p>
          <a:p>
            <a:r>
              <a:rPr lang="en-US" sz="2400" dirty="0"/>
              <a:t>Adding Context Vectors</a:t>
            </a:r>
          </a:p>
          <a:p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5202178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5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Detour: bag-of-visual-words</a:t>
            </a: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2692" y="2040835"/>
            <a:ext cx="11148978" cy="415773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dirty="0"/>
              <a:t> Atomic repetitive patterns can be observed in images</a:t>
            </a:r>
          </a:p>
          <a:p>
            <a:pPr marL="0" indent="0">
              <a:spcAft>
                <a:spcPts val="600"/>
              </a:spcAft>
            </a:pPr>
            <a:r>
              <a:rPr lang="en-US" dirty="0"/>
              <a:t> However, these atomic patterns are not identical in all locations in the image, because of various transformations</a:t>
            </a:r>
          </a:p>
        </p:txBody>
      </p:sp>
    </p:spTree>
    <p:extLst>
      <p:ext uri="{BB962C8B-B14F-4D97-AF65-F5344CB8AC3E}">
        <p14:creationId xmlns:p14="http://schemas.microsoft.com/office/powerpoint/2010/main" val="406872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ualWor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1" y="155715"/>
            <a:ext cx="4709744" cy="660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84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5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Detour: bag-of-visual-words</a:t>
            </a: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0817" y="1961322"/>
            <a:ext cx="11317357" cy="429025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dirty="0"/>
              <a:t> A visual word is defined as a group of similar (but not necessarily identical) local image patterns</a:t>
            </a:r>
          </a:p>
          <a:p>
            <a:pPr marL="0" indent="0">
              <a:spcAft>
                <a:spcPts val="600"/>
              </a:spcAft>
            </a:pPr>
            <a:r>
              <a:rPr lang="en-US" dirty="0"/>
              <a:t> Visual words are usually obtained by vector quantization, e.g. k-means clustering</a:t>
            </a:r>
          </a:p>
        </p:txBody>
      </p:sp>
    </p:spTree>
    <p:extLst>
      <p:ext uri="{BB962C8B-B14F-4D97-AF65-F5344CB8AC3E}">
        <p14:creationId xmlns:p14="http://schemas.microsoft.com/office/powerpoint/2010/main" val="36249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664"/>
            <a:ext cx="8229600" cy="114300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Detour: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visual word vocabulary</a:t>
            </a:r>
          </a:p>
        </p:txBody>
      </p:sp>
      <p:pic>
        <p:nvPicPr>
          <p:cNvPr id="11" name="Picture 10" descr="AgarwalRoth_CB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033529"/>
            <a:ext cx="3581400" cy="191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980318" y="203096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898604" y="1237771"/>
            <a:ext cx="3967387" cy="1570929"/>
            <a:chOff x="431" y="2886"/>
            <a:chExt cx="2310" cy="915"/>
          </a:xfrm>
        </p:grpSpPr>
        <p:pic>
          <p:nvPicPr>
            <p:cNvPr id="14" name="Picture 13" descr="car5-090-000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</a:blip>
            <a:srcRect/>
            <a:stretch>
              <a:fillRect/>
            </a:stretch>
          </p:blipFill>
          <p:spPr bwMode="auto">
            <a:xfrm>
              <a:off x="1359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4" descr="car6-090-000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/>
            <a:stretch>
              <a:fillRect/>
            </a:stretch>
          </p:blipFill>
          <p:spPr bwMode="auto">
            <a:xfrm>
              <a:off x="136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 descr="car7-090-000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</a:blip>
            <a:srcRect/>
            <a:stretch>
              <a:fillRect/>
            </a:stretch>
          </p:blipFill>
          <p:spPr bwMode="auto">
            <a:xfrm>
              <a:off x="89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6" descr="car9-090-000"/>
            <p:cNvPicPr>
              <a:picLocks noChangeAspect="1" noChangeArrowheads="1"/>
            </p:cNvPicPr>
            <p:nvPr/>
          </p:nvPicPr>
          <p:blipFill>
            <a:blip r:embed="rId7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 descr="car11-090-000"/>
            <p:cNvPicPr>
              <a:picLocks noChangeAspect="1" noChangeArrowheads="1"/>
            </p:cNvPicPr>
            <p:nvPr/>
          </p:nvPicPr>
          <p:blipFill>
            <a:blip r:embed="rId8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8" descr="car12-090-000"/>
            <p:cNvPicPr>
              <a:picLocks noChangeAspect="1" noChangeArrowheads="1"/>
            </p:cNvPicPr>
            <p:nvPr/>
          </p:nvPicPr>
          <p:blipFill>
            <a:blip r:embed="rId9" cstate="print">
              <a:grayscl/>
            </a:blip>
            <a:srcRect/>
            <a:stretch>
              <a:fillRect/>
            </a:stretch>
          </p:blipFill>
          <p:spPr bwMode="auto">
            <a:xfrm>
              <a:off x="431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19" descr="car14-090-000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2288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car1-090-000"/>
            <p:cNvPicPr>
              <a:picLocks noChangeAspect="1" noChangeArrowheads="1"/>
            </p:cNvPicPr>
            <p:nvPr/>
          </p:nvPicPr>
          <p:blipFill>
            <a:blip r:embed="rId11" cstate="print">
              <a:grayscl/>
            </a:blip>
            <a:srcRect/>
            <a:stretch>
              <a:fillRect/>
            </a:stretch>
          </p:blipFill>
          <p:spPr bwMode="auto">
            <a:xfrm>
              <a:off x="431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 descr="car2-090-000"/>
            <p:cNvPicPr>
              <a:picLocks noChangeAspect="1" noChangeArrowheads="1"/>
            </p:cNvPicPr>
            <p:nvPr/>
          </p:nvPicPr>
          <p:blipFill>
            <a:blip r:embed="rId12" cstate="print">
              <a:grayscl/>
            </a:blip>
            <a:srcRect/>
            <a:stretch>
              <a:fillRect/>
            </a:stretch>
          </p:blipFill>
          <p:spPr bwMode="auto">
            <a:xfrm>
              <a:off x="894" y="2886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ar3-090-000"/>
            <p:cNvPicPr>
              <a:picLocks noChangeAspect="1" noChangeArrowheads="1"/>
            </p:cNvPicPr>
            <p:nvPr/>
          </p:nvPicPr>
          <p:blipFill>
            <a:blip r:embed="rId13" cstate="print">
              <a:grayscl/>
            </a:blip>
            <a:srcRect/>
            <a:stretch>
              <a:fillRect/>
            </a:stretch>
          </p:blipFill>
          <p:spPr bwMode="auto">
            <a:xfrm>
              <a:off x="1824" y="3348"/>
              <a:ext cx="453" cy="4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2967621" y="3140195"/>
            <a:ext cx="6317719" cy="3461925"/>
            <a:chOff x="1247" y="808"/>
            <a:chExt cx="3583" cy="1917"/>
          </a:xfrm>
        </p:grpSpPr>
        <p:grpSp>
          <p:nvGrpSpPr>
            <p:cNvPr id="25" name="Group 5"/>
            <p:cNvGrpSpPr>
              <a:grpSpLocks/>
            </p:cNvGrpSpPr>
            <p:nvPr/>
          </p:nvGrpSpPr>
          <p:grpSpPr bwMode="auto">
            <a:xfrm>
              <a:off x="1280" y="808"/>
              <a:ext cx="3550" cy="1761"/>
              <a:chOff x="2698" y="817"/>
              <a:chExt cx="2992" cy="1487"/>
            </a:xfrm>
          </p:grpSpPr>
          <p:pic>
            <p:nvPicPr>
              <p:cNvPr id="28" name="Picture 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t="8241" b="11539"/>
              <a:stretch>
                <a:fillRect/>
              </a:stretch>
            </p:blipFill>
            <p:spPr bwMode="auto">
              <a:xfrm>
                <a:off x="2698" y="1567"/>
                <a:ext cx="2055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 b="13483"/>
              <a:stretch>
                <a:fillRect/>
              </a:stretch>
            </p:blipFill>
            <p:spPr bwMode="auto">
              <a:xfrm>
                <a:off x="2698" y="1258"/>
                <a:ext cx="1588" cy="15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t="3529" b="8824"/>
              <a:stretch>
                <a:fillRect/>
              </a:stretch>
            </p:blipFill>
            <p:spPr bwMode="auto">
              <a:xfrm>
                <a:off x="2706" y="1412"/>
                <a:ext cx="1245" cy="14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1" name="Picture 9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 t="12370" b="12372"/>
              <a:stretch>
                <a:fillRect/>
              </a:stretch>
            </p:blipFill>
            <p:spPr bwMode="auto">
              <a:xfrm>
                <a:off x="2706" y="2012"/>
                <a:ext cx="932" cy="14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 l="1105" t="6061" b="15152"/>
              <a:stretch>
                <a:fillRect/>
              </a:stretch>
            </p:blipFill>
            <p:spPr bwMode="auto">
              <a:xfrm>
                <a:off x="2712" y="2148"/>
                <a:ext cx="1881" cy="156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3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 t="7692" b="13846"/>
              <a:stretch>
                <a:fillRect/>
              </a:stretch>
            </p:blipFill>
            <p:spPr bwMode="auto">
              <a:xfrm>
                <a:off x="2702" y="1705"/>
                <a:ext cx="1567" cy="15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4" name="Picture 12"/>
              <p:cNvPicPr>
                <a:picLocks noChangeArrowheads="1"/>
              </p:cNvPicPr>
              <p:nvPr/>
            </p:nvPicPr>
            <p:blipFill>
              <a:blip r:embed="rId20" cstate="print"/>
              <a:srcRect b="3726"/>
              <a:stretch>
                <a:fillRect/>
              </a:stretch>
            </p:blipFill>
            <p:spPr bwMode="auto">
              <a:xfrm>
                <a:off x="2705" y="1854"/>
                <a:ext cx="1077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5" name="Picture 13"/>
              <p:cNvPicPr>
                <a:picLocks noChangeAspect="1" noChangeArrowheads="1"/>
              </p:cNvPicPr>
              <p:nvPr/>
            </p:nvPicPr>
            <p:blipFill>
              <a:blip r:embed="rId21" cstate="print"/>
              <a:srcRect l="702" b="7018"/>
              <a:stretch>
                <a:fillRect/>
              </a:stretch>
            </p:blipFill>
            <p:spPr bwMode="auto">
              <a:xfrm>
                <a:off x="2722" y="817"/>
                <a:ext cx="2968" cy="159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6" name="Picture 14"/>
              <p:cNvPicPr>
                <a:picLocks noChangeAspect="1"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2717" y="971"/>
                <a:ext cx="2962" cy="1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  <p:pic>
            <p:nvPicPr>
              <p:cNvPr id="37" name="Picture 15"/>
              <p:cNvPicPr>
                <a:picLocks noChangeAspect="1"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2714" y="1116"/>
                <a:ext cx="2969" cy="155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</p:pic>
        </p:grp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1247" y="1672"/>
              <a:ext cx="304" cy="206"/>
            </a:xfrm>
            <a:prstGeom prst="rect">
              <a:avLst/>
            </a:prstGeom>
            <a:noFill/>
            <a:ln w="25400" cap="sq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de-CH"/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1296" y="2519"/>
              <a:ext cx="196" cy="20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/>
                  </a:solidFill>
                  <a:latin typeface="ETH Light" pitchFamily="2" charset="0"/>
                </a:rPr>
                <a:t>…</a:t>
              </a:r>
              <a:endParaRPr lang="de-CH" b="1" dirty="0">
                <a:solidFill>
                  <a:schemeClr val="bg2"/>
                </a:solidFill>
                <a:latin typeface="ETH Ligh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595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sw-mod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11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406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5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Bag-of-super-word-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4313" y="1803401"/>
            <a:ext cx="11343861" cy="44481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We replace the </a:t>
            </a:r>
            <a:r>
              <a:rPr lang="en-US" b="1" dirty="0">
                <a:solidFill>
                  <a:srgbClr val="FF0000"/>
                </a:solidFill>
              </a:rPr>
              <a:t>image descriptors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useful for recognizing object patterns in images with </a:t>
            </a:r>
            <a:r>
              <a:rPr lang="en-US" b="1" dirty="0">
                <a:solidFill>
                  <a:srgbClr val="FF0000"/>
                </a:solidFill>
              </a:rPr>
              <a:t>word </a:t>
            </a:r>
            <a:r>
              <a:rPr lang="en-US" b="1" dirty="0" err="1">
                <a:solidFill>
                  <a:srgbClr val="FF0000"/>
                </a:solidFill>
              </a:rPr>
              <a:t>embeddings</a:t>
            </a:r>
            <a:r>
              <a:rPr lang="en-US" dirty="0">
                <a:solidFill>
                  <a:schemeClr val="tx1"/>
                </a:solidFill>
              </a:rPr>
              <a:t> useful for recognizing semantic patterns in text documents</a:t>
            </a:r>
          </a:p>
          <a:p>
            <a:pPr marL="0" indent="0">
              <a:spcAft>
                <a:spcPts val="600"/>
              </a:spcAft>
            </a:pPr>
            <a:r>
              <a:rPr lang="en-US" dirty="0"/>
              <a:t> Word </a:t>
            </a:r>
            <a:r>
              <a:rPr lang="en-US" dirty="0" err="1"/>
              <a:t>embeddings</a:t>
            </a:r>
            <a:r>
              <a:rPr lang="en-US" dirty="0"/>
              <a:t> project semantically related words in the same region of the embedding space</a:t>
            </a:r>
          </a:p>
          <a:p>
            <a:pPr marL="0" indent="0">
              <a:spcAft>
                <a:spcPts val="600"/>
              </a:spcAft>
            </a:pPr>
            <a:r>
              <a:rPr lang="en-US" dirty="0"/>
              <a:t> We cluster the word vectors in order to obtain relevant </a:t>
            </a:r>
            <a:r>
              <a:rPr lang="en-US" b="1" dirty="0"/>
              <a:t>semantic</a:t>
            </a:r>
            <a:r>
              <a:rPr lang="en-US" dirty="0"/>
              <a:t> clusters of words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1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Clusters of word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embeddings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292765" y="3783458"/>
            <a:ext cx="184945" cy="1849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69869" y="3183448"/>
            <a:ext cx="184945" cy="1849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535039" y="5326466"/>
            <a:ext cx="184945" cy="1849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766789" y="3884316"/>
            <a:ext cx="184945" cy="1849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482768" y="2299699"/>
            <a:ext cx="184945" cy="1849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287215" y="4963788"/>
            <a:ext cx="184945" cy="18493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00784" y="3386705"/>
            <a:ext cx="184945" cy="1849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3143701" y="3927972"/>
            <a:ext cx="274335" cy="27432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17967" y="2959985"/>
            <a:ext cx="184945" cy="1849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95528" y="4637581"/>
            <a:ext cx="184945" cy="1849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776014" y="4194938"/>
            <a:ext cx="184945" cy="1849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175958" y="5132297"/>
            <a:ext cx="184945" cy="1849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955896" y="2899193"/>
            <a:ext cx="184945" cy="1849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626142" y="3434480"/>
            <a:ext cx="184945" cy="1849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8246970" y="3283963"/>
            <a:ext cx="184945" cy="1849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233817" y="4694261"/>
            <a:ext cx="184945" cy="18493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nut 25"/>
          <p:cNvSpPr/>
          <p:nvPr/>
        </p:nvSpPr>
        <p:spPr>
          <a:xfrm rot="1218248">
            <a:off x="1876305" y="1680449"/>
            <a:ext cx="2576215" cy="4336455"/>
          </a:xfrm>
          <a:prstGeom prst="donu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Donut 27"/>
          <p:cNvSpPr/>
          <p:nvPr/>
        </p:nvSpPr>
        <p:spPr>
          <a:xfrm rot="19167992">
            <a:off x="7914812" y="2269873"/>
            <a:ext cx="2372205" cy="2857331"/>
          </a:xfrm>
          <a:prstGeom prst="donu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>
          <a:xfrm>
            <a:off x="5944277" y="3933966"/>
            <a:ext cx="274335" cy="27432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8959203" y="3645782"/>
            <a:ext cx="274320" cy="2743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nut 30"/>
          <p:cNvSpPr/>
          <p:nvPr/>
        </p:nvSpPr>
        <p:spPr>
          <a:xfrm rot="1148919">
            <a:off x="4715435" y="1951718"/>
            <a:ext cx="2885532" cy="3897326"/>
          </a:xfrm>
          <a:prstGeom prst="donut">
            <a:avLst>
              <a:gd name="adj" fmla="val 0"/>
            </a:avLst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28B56-B1CD-E84B-A217-5B7ACB9FEAC5}"/>
              </a:ext>
            </a:extLst>
          </p:cNvPr>
          <p:cNvSpPr txBox="1"/>
          <p:nvPr/>
        </p:nvSpPr>
        <p:spPr>
          <a:xfrm>
            <a:off x="2681277" y="1875498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3FB043-D890-0647-A42A-E574AA20C711}"/>
              </a:ext>
            </a:extLst>
          </p:cNvPr>
          <p:cNvSpPr txBox="1"/>
          <p:nvPr/>
        </p:nvSpPr>
        <p:spPr>
          <a:xfrm>
            <a:off x="3063180" y="277483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drive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BA6418-C83C-314C-9B49-EFEAA19546CC}"/>
              </a:ext>
            </a:extLst>
          </p:cNvPr>
          <p:cNvSpPr txBox="1"/>
          <p:nvPr/>
        </p:nvSpPr>
        <p:spPr>
          <a:xfrm>
            <a:off x="1464335" y="3353652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boat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62F649-890D-8345-BBB3-04F5239602D2}"/>
              </a:ext>
            </a:extLst>
          </p:cNvPr>
          <p:cNvSpPr txBox="1"/>
          <p:nvPr/>
        </p:nvSpPr>
        <p:spPr>
          <a:xfrm>
            <a:off x="3241494" y="3475571"/>
            <a:ext cx="123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vehicle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CC5CA8C-B76C-CC41-8250-DD14CEBFEA40}"/>
              </a:ext>
            </a:extLst>
          </p:cNvPr>
          <p:cNvSpPr txBox="1"/>
          <p:nvPr/>
        </p:nvSpPr>
        <p:spPr>
          <a:xfrm>
            <a:off x="2732104" y="4557611"/>
            <a:ext cx="130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30D1B58-D973-6B45-A84F-01EA2132EC9A}"/>
              </a:ext>
            </a:extLst>
          </p:cNvPr>
          <p:cNvSpPr txBox="1"/>
          <p:nvPr/>
        </p:nvSpPr>
        <p:spPr>
          <a:xfrm>
            <a:off x="1970104" y="4923371"/>
            <a:ext cx="1303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aircraft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314BB83-F9A8-AA47-80DB-D807D983F0BB}"/>
              </a:ext>
            </a:extLst>
          </p:cNvPr>
          <p:cNvSpPr txBox="1"/>
          <p:nvPr/>
        </p:nvSpPr>
        <p:spPr>
          <a:xfrm>
            <a:off x="4590306" y="297570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school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2648B7C-AAB3-E044-AA49-A1667541ED49}"/>
              </a:ext>
            </a:extLst>
          </p:cNvPr>
          <p:cNvSpPr txBox="1"/>
          <p:nvPr/>
        </p:nvSpPr>
        <p:spPr>
          <a:xfrm>
            <a:off x="5702826" y="254898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classroom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4C7C0D-D0BC-D447-B1F4-8288F93F674A}"/>
              </a:ext>
            </a:extLst>
          </p:cNvPr>
          <p:cNvSpPr txBox="1"/>
          <p:nvPr/>
        </p:nvSpPr>
        <p:spPr>
          <a:xfrm>
            <a:off x="6232782" y="3767671"/>
            <a:ext cx="131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teacher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CFCABB-7D7A-FA45-8159-AA74AB5DEC97}"/>
              </a:ext>
            </a:extLst>
          </p:cNvPr>
          <p:cNvSpPr txBox="1"/>
          <p:nvPr/>
        </p:nvSpPr>
        <p:spPr>
          <a:xfrm>
            <a:off x="4541142" y="4224871"/>
            <a:ext cx="1311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thesis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5BAF5F1-9B42-FC45-9C4E-71E9FDAB666F}"/>
              </a:ext>
            </a:extLst>
          </p:cNvPr>
          <p:cNvSpPr txBox="1"/>
          <p:nvPr/>
        </p:nvSpPr>
        <p:spPr>
          <a:xfrm>
            <a:off x="5352306" y="471306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professor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949A31-B0A1-DA48-B51C-63E37CF9EBF6}"/>
              </a:ext>
            </a:extLst>
          </p:cNvPr>
          <p:cNvSpPr txBox="1"/>
          <p:nvPr/>
        </p:nvSpPr>
        <p:spPr>
          <a:xfrm>
            <a:off x="7426676" y="285457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wine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64D9578-BAE1-8F4A-9A71-63635A4E9791}"/>
              </a:ext>
            </a:extLst>
          </p:cNvPr>
          <p:cNvSpPr txBox="1"/>
          <p:nvPr/>
        </p:nvSpPr>
        <p:spPr>
          <a:xfrm>
            <a:off x="8149207" y="248715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beer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3803D7A-8266-E941-8A55-643F5F3A74FC}"/>
              </a:ext>
            </a:extLst>
          </p:cNvPr>
          <p:cNvSpPr txBox="1"/>
          <p:nvPr/>
        </p:nvSpPr>
        <p:spPr>
          <a:xfrm>
            <a:off x="8815776" y="300574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drink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DB601BD-A146-5441-959E-23AD6EB1BC6E}"/>
              </a:ext>
            </a:extLst>
          </p:cNvPr>
          <p:cNvSpPr txBox="1"/>
          <p:nvPr/>
        </p:nvSpPr>
        <p:spPr>
          <a:xfrm>
            <a:off x="8416674" y="427183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bar</a:t>
            </a:r>
          </a:p>
        </p:txBody>
      </p:sp>
    </p:spTree>
    <p:extLst>
      <p:ext uri="{BB962C8B-B14F-4D97-AF65-F5344CB8AC3E}">
        <p14:creationId xmlns:p14="http://schemas.microsoft.com/office/powerpoint/2010/main" val="85397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8" grpId="0" animBg="1"/>
      <p:bldP spid="30" grpId="0" animBg="1"/>
      <p:bldP spid="32" grpId="0" animBg="1"/>
      <p:bldP spid="3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64E63-F1C6-0A49-A622-3D465B24C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363" y="0"/>
            <a:ext cx="4981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974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5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Separate clusters for each class</a:t>
            </a: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1303" y="1803401"/>
            <a:ext cx="11502887" cy="44481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The standard BOSWE approach is based on building a single vocabulary for the entire collection of training documents</a:t>
            </a:r>
          </a:p>
          <a:p>
            <a:pPr marL="0" indent="0">
              <a:spcAft>
                <a:spcPts val="600"/>
              </a:spcAft>
            </a:pPr>
            <a:r>
              <a:rPr lang="en-US" dirty="0"/>
              <a:t> We also propose an approach based on building one vocabulary per class</a:t>
            </a:r>
          </a:p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The final representation is a concatenation of the representations obtained from the multiple vocabularies</a:t>
            </a:r>
          </a:p>
        </p:txBody>
      </p:sp>
    </p:spTree>
    <p:extLst>
      <p:ext uri="{BB962C8B-B14F-4D97-AF65-F5344CB8AC3E}">
        <p14:creationId xmlns:p14="http://schemas.microsoft.com/office/powerpoint/2010/main" val="426731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5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Sets</a:t>
            </a: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583" y="1803401"/>
            <a:ext cx="11105321" cy="444817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Movie Review (sentiment analysis):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1000 positive examples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1000 negative examples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10-fold cross-validation</a:t>
            </a:r>
          </a:p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Reuters-21578 (text classification by topic):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90 categories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7768 documents in the </a:t>
            </a:r>
            <a:r>
              <a:rPr lang="en-US"/>
              <a:t>training set</a:t>
            </a:r>
            <a:endParaRPr lang="en-US" dirty="0"/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3019 documents in the test set</a:t>
            </a:r>
          </a:p>
          <a:p>
            <a:pPr marL="0" indent="0">
              <a:spcAft>
                <a:spcPts val="600"/>
              </a:spcAft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What’s really improving performance?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Contributions of Word Embeddings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40000"/>
          </a:xfrm>
          <a:ln w="9525"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Novel Algorithms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(objective + training method)</a:t>
            </a:r>
          </a:p>
          <a:p>
            <a:r>
              <a:rPr lang="en-US" sz="2400" dirty="0"/>
              <a:t>Skip Grams + Negative Sampling</a:t>
            </a:r>
          </a:p>
          <a:p>
            <a:r>
              <a:rPr lang="en-US" sz="2400" dirty="0"/>
              <a:t>CBOW + Hierarchical </a:t>
            </a:r>
            <a:r>
              <a:rPr lang="en-US" sz="2400" dirty="0" err="1"/>
              <a:t>Softmax</a:t>
            </a:r>
            <a:endParaRPr lang="en-US" sz="2400" dirty="0"/>
          </a:p>
          <a:p>
            <a:r>
              <a:rPr lang="en-US" sz="2400" dirty="0"/>
              <a:t>Noise Contrastive Estimation</a:t>
            </a:r>
          </a:p>
          <a:p>
            <a:r>
              <a:rPr lang="en-US" sz="2400" dirty="0" err="1"/>
              <a:t>GloVe</a:t>
            </a:r>
            <a:endParaRPr lang="en-US" sz="2400" dirty="0"/>
          </a:p>
          <a:p>
            <a:r>
              <a:rPr lang="en-US" sz="2400" dirty="0"/>
              <a:t>…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240000"/>
          </a:xfr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New Hyperparameters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B050"/>
                </a:solidFill>
              </a:rPr>
              <a:t>(preprocessing, smoothing, etc.)</a:t>
            </a:r>
          </a:p>
          <a:p>
            <a:r>
              <a:rPr lang="en-US" sz="2400" dirty="0"/>
              <a:t>Subsampling</a:t>
            </a:r>
          </a:p>
          <a:p>
            <a:r>
              <a:rPr lang="en-US" sz="2400" dirty="0"/>
              <a:t>Dynamic Context Windows</a:t>
            </a:r>
          </a:p>
          <a:p>
            <a:r>
              <a:rPr lang="en-US" sz="2400" dirty="0"/>
              <a:t>Context Distribution Smoothing</a:t>
            </a:r>
          </a:p>
          <a:p>
            <a:r>
              <a:rPr lang="en-US" sz="2400" dirty="0"/>
              <a:t>Adding Context Vectors</a:t>
            </a:r>
          </a:p>
          <a:p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965518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780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Movie 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95F316-05CD-2641-9812-D02C537F4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587625"/>
            <a:ext cx="8686800" cy="20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047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780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Movie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5C6A7-0F14-DB45-BBDD-2E564D985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477557"/>
            <a:ext cx="8686800" cy="205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056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780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Reuters-21578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BF422-6A46-3C46-842D-229498B68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1711919"/>
            <a:ext cx="8808720" cy="404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190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780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Reuters-21578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3371DB-0C4F-5E4E-A25A-3D150EB2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2747014"/>
            <a:ext cx="8808720" cy="163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648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5"/>
            <a:ext cx="8229600" cy="1143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Automated essay scoring</a:t>
            </a: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3583" y="1803401"/>
            <a:ext cx="11158330" cy="444817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BOSWE can capture language diversity</a:t>
            </a:r>
          </a:p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But, it cannot capture grammatical and spelling errors, because there are no </a:t>
            </a:r>
            <a:r>
              <a:rPr lang="en-US" dirty="0" err="1">
                <a:solidFill>
                  <a:schemeClr val="tx1"/>
                </a:solidFill>
              </a:rPr>
              <a:t>embeddings</a:t>
            </a:r>
            <a:r>
              <a:rPr lang="en-US" dirty="0">
                <a:solidFill>
                  <a:schemeClr val="tx1"/>
                </a:solidFill>
              </a:rPr>
              <a:t> for misspelled words</a:t>
            </a:r>
          </a:p>
          <a:p>
            <a:pPr marL="0" indent="0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Thus, we combine BOSWE with string kernels based on character p-grams</a:t>
            </a:r>
          </a:p>
        </p:txBody>
      </p:sp>
    </p:spTree>
    <p:extLst>
      <p:ext uri="{BB962C8B-B14F-4D97-AF65-F5344CB8AC3E}">
        <p14:creationId xmlns:p14="http://schemas.microsoft.com/office/powerpoint/2010/main" val="590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8261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Histogram intersection string kernel</a:t>
            </a: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7809" y="1463041"/>
            <a:ext cx="11529391" cy="504761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en-US" dirty="0"/>
              <a:t> Example: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Given </a:t>
            </a:r>
            <a:r>
              <a:rPr lang="en-US" dirty="0">
                <a:solidFill>
                  <a:srgbClr val="FF0000"/>
                </a:solidFill>
              </a:rPr>
              <a:t>s = “pineapple pi”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t = “apple pie” </a:t>
            </a:r>
            <a:r>
              <a:rPr lang="en-US" dirty="0"/>
              <a:t>over an alphabet </a:t>
            </a:r>
            <a:r>
              <a:rPr lang="el-GR" dirty="0"/>
              <a:t>Σ, </a:t>
            </a:r>
            <a:r>
              <a:rPr lang="en-US" dirty="0"/>
              <a:t>and the n-gram length p = 2,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the hash maps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/>
              <a:t> contain &lt;key&gt;:&lt;value&gt; pairs of the type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/>
              <a:t>&lt;2-gram&gt;:&lt;number of occurrences&gt; in </a:t>
            </a:r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 and </a:t>
            </a:r>
            <a:r>
              <a:rPr lang="en-US" dirty="0">
                <a:solidFill>
                  <a:srgbClr val="0070C0"/>
                </a:solidFill>
              </a:rPr>
              <a:t>t</a:t>
            </a:r>
            <a:r>
              <a:rPr lang="en-US" dirty="0"/>
              <a:t>: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S = {pi:2, in:1, ne:1, ea:1, ap:1, pp:1, pl:1, le:1, e_:1, _p:1},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dirty="0">
                <a:solidFill>
                  <a:srgbClr val="0070C0"/>
                </a:solidFill>
              </a:rPr>
              <a:t>T = {ap:1, pp:1, pl:1, le:1, e_:1, _p:1, pi:1, ie:1}</a:t>
            </a:r>
          </a:p>
        </p:txBody>
      </p:sp>
    </p:spTree>
    <p:extLst>
      <p:ext uri="{BB962C8B-B14F-4D97-AF65-F5344CB8AC3E}">
        <p14:creationId xmlns:p14="http://schemas.microsoft.com/office/powerpoint/2010/main" val="42001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8261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Histogram intersection string kernel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0452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357809" y="1264920"/>
                <a:ext cx="11410121" cy="5455920"/>
              </a:xfrm>
            </p:spPr>
            <p:txBody>
              <a:bodyPr vert="horz" lIns="91440" tIns="45720" rIns="91440" bIns="45720" rtlCol="0">
                <a:normAutofit lnSpcReduction="10000"/>
              </a:bodyPr>
              <a:lstStyle/>
              <a:p>
                <a:pPr marL="0" indent="0">
                  <a:spcAft>
                    <a:spcPts val="600"/>
                  </a:spcAft>
                </a:pPr>
                <a:r>
                  <a:rPr lang="en-US" dirty="0"/>
                  <a:t> The intersection string kernel is defined as follows: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𝑚𝑖𝑛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0" indent="0">
                  <a:spcAft>
                    <a:spcPts val="600"/>
                  </a:spcAft>
                </a:pPr>
                <a:r>
                  <a:rPr lang="en-US" dirty="0"/>
                  <a:t> Example (continued):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dirty="0"/>
                  <a:t>S = {</a:t>
                </a:r>
                <a:r>
                  <a:rPr lang="en-US" dirty="0">
                    <a:solidFill>
                      <a:srgbClr val="FF0000"/>
                    </a:solidFill>
                  </a:rPr>
                  <a:t>pi:2</a:t>
                </a:r>
                <a:r>
                  <a:rPr lang="en-US" dirty="0"/>
                  <a:t>, in:1, ne:1, ea:1, </a:t>
                </a:r>
                <a:r>
                  <a:rPr lang="en-US" dirty="0">
                    <a:solidFill>
                      <a:srgbClr val="0000FF"/>
                    </a:solidFill>
                  </a:rPr>
                  <a:t>ap:1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50"/>
                    </a:solidFill>
                  </a:rPr>
                  <a:t>pp:1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2"/>
                    </a:solidFill>
                  </a:rPr>
                  <a:t>pl:1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7030A0"/>
                    </a:solidFill>
                  </a:rPr>
                  <a:t>le:1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C00000"/>
                    </a:solidFill>
                  </a:rPr>
                  <a:t>e_:1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F0"/>
                    </a:solidFill>
                  </a:rPr>
                  <a:t>_p:1</a:t>
                </a:r>
                <a:r>
                  <a:rPr lang="en-US" dirty="0"/>
                  <a:t>}, 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dirty="0"/>
                  <a:t>T = {</a:t>
                </a:r>
                <a:r>
                  <a:rPr lang="en-US" dirty="0">
                    <a:solidFill>
                      <a:srgbClr val="0000FF"/>
                    </a:solidFill>
                  </a:rPr>
                  <a:t>ap:1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50"/>
                    </a:solidFill>
                  </a:rPr>
                  <a:t>pp:1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chemeClr val="accent2"/>
                    </a:solidFill>
                  </a:rPr>
                  <a:t>pl:1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7030A0"/>
                    </a:solidFill>
                  </a:rPr>
                  <a:t>le:1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C00000"/>
                    </a:solidFill>
                  </a:rPr>
                  <a:t>e_:1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00B0F0"/>
                    </a:solidFill>
                  </a:rPr>
                  <a:t>_p:1</a:t>
                </a:r>
                <a:r>
                  <a:rPr lang="en-US" dirty="0"/>
                  <a:t>, </a:t>
                </a:r>
                <a:r>
                  <a:rPr lang="en-US" dirty="0">
                    <a:solidFill>
                      <a:srgbClr val="FF0000"/>
                    </a:solidFill>
                  </a:rPr>
                  <a:t>pi:1</a:t>
                </a:r>
                <a:r>
                  <a:rPr lang="en-US" dirty="0"/>
                  <a:t>, ie:1}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𝑚𝑖𝑛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𝑚𝑖𝑛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1+1+1+1+1+1+1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             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7.</a:t>
                </a:r>
              </a:p>
              <a:p>
                <a:pPr marL="457200" indent="-457200">
                  <a:spcAft>
                    <a:spcPts val="600"/>
                  </a:spcAft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04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357809" y="1264920"/>
                <a:ext cx="11410121" cy="5455920"/>
              </a:xfrm>
              <a:blipFill>
                <a:blip r:embed="rId3"/>
                <a:stretch>
                  <a:fillRect l="-1000" t="-2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63618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99377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Data Set</a:t>
            </a:r>
          </a:p>
        </p:txBody>
      </p:sp>
      <p:sp>
        <p:nvSpPr>
          <p:cNvPr id="36045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18051" y="1478281"/>
            <a:ext cx="11463131" cy="6818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 Automated Student Assessment Prize (ASAP):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D9C4E5-BE26-CC42-AEC1-8173008FE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835" y="2270761"/>
            <a:ext cx="7322330" cy="433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101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780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In-domain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CDB58-60AC-0547-9EF4-9431D5DA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2151557"/>
            <a:ext cx="8808720" cy="25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827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2066"/>
            <a:ext cx="8229600" cy="780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Cross-domain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4AB55-EC29-BA46-B958-2C949E795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282" y="777240"/>
            <a:ext cx="8387436" cy="599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154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838200" y="1825624"/>
            <a:ext cx="10515600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What’s really improving performance?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Contributions of Word Embeddings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240000"/>
          </a:xfr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</a:rPr>
              <a:t>Novel Algorithms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(objective + training method)</a:t>
            </a:r>
          </a:p>
          <a:p>
            <a:r>
              <a:rPr lang="en-US" sz="2400" dirty="0"/>
              <a:t>Skip Grams + Negative Sampling</a:t>
            </a:r>
          </a:p>
          <a:p>
            <a:r>
              <a:rPr lang="en-US" sz="2400" dirty="0"/>
              <a:t>CBOW + Hierarchical </a:t>
            </a:r>
            <a:r>
              <a:rPr lang="en-US" sz="2400" dirty="0" err="1"/>
              <a:t>Softmax</a:t>
            </a:r>
            <a:endParaRPr lang="en-US" sz="2400" dirty="0"/>
          </a:p>
          <a:p>
            <a:r>
              <a:rPr lang="en-US" sz="2400" dirty="0"/>
              <a:t>Noise Contrastive Estimation</a:t>
            </a:r>
          </a:p>
          <a:p>
            <a:r>
              <a:rPr lang="en-US" sz="2400" dirty="0" err="1"/>
              <a:t>GloVe</a:t>
            </a:r>
            <a:endParaRPr lang="en-US" sz="2400" dirty="0"/>
          </a:p>
          <a:p>
            <a:r>
              <a:rPr lang="en-US" sz="2400" dirty="0"/>
              <a:t>…</a:t>
            </a:r>
            <a:endParaRPr lang="en-GB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240000"/>
          </a:xfr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New Hyperparameters</a:t>
            </a:r>
          </a:p>
          <a:p>
            <a:pPr marL="0" indent="0">
              <a:buNone/>
            </a:pPr>
            <a:r>
              <a:rPr lang="en-US" sz="2000" i="1" dirty="0">
                <a:solidFill>
                  <a:srgbClr val="00B050"/>
                </a:solidFill>
              </a:rPr>
              <a:t>(preprocessing, smoothing, etc.)</a:t>
            </a:r>
          </a:p>
          <a:p>
            <a:r>
              <a:rPr lang="en-US" sz="2400" dirty="0"/>
              <a:t>Subsampling</a:t>
            </a:r>
          </a:p>
          <a:p>
            <a:r>
              <a:rPr lang="en-US" sz="2400" dirty="0"/>
              <a:t>Dynamic Context Windows</a:t>
            </a:r>
          </a:p>
          <a:p>
            <a:r>
              <a:rPr lang="en-US" sz="2400" dirty="0"/>
              <a:t>Context Distribution Smoothing</a:t>
            </a:r>
          </a:p>
          <a:p>
            <a:r>
              <a:rPr lang="en-US" sz="2400" dirty="0"/>
              <a:t>Adding Context Vectors</a:t>
            </a:r>
          </a:p>
          <a:p>
            <a:r>
              <a:rPr lang="en-US" sz="24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695950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F992ACE-2F32-DC4A-A821-1DA5212B7813}"/>
              </a:ext>
            </a:extLst>
          </p:cNvPr>
          <p:cNvSpPr txBox="1">
            <a:spLocks/>
          </p:cNvSpPr>
          <p:nvPr/>
        </p:nvSpPr>
        <p:spPr>
          <a:xfrm>
            <a:off x="655983" y="1374913"/>
            <a:ext cx="10880034" cy="4108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Vector of Locally Aggregated Word Embeddings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Radu Tudor Ionescu, Andrei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Butnaru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NAACL 2019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2110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49226"/>
            <a:ext cx="8229600" cy="8261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VLAWE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0452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390939" y="1145650"/>
                <a:ext cx="11410121" cy="5455920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/>
                  <a:t>We learn a codebook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l-GR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sz="24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l-GR" sz="2400" i="1" dirty="0"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of representative meta-word vectors (codewords) using k-means over the set of word embeddings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l-GR" sz="24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l-GR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l-GR" sz="2400" i="1" dirty="0">
                              <a:latin typeface="Cambria Math" panose="02040503050406030204" pitchFamily="18" charset="0"/>
                            </a:rPr>
                            <m:t>, …,</m:t>
                          </m:r>
                          <m:sSub>
                            <m:sSubPr>
                              <m:ctrlPr>
                                <a:rPr lang="el-GR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  <a:p>
                <a:pPr>
                  <a:spcAft>
                    <a:spcPts val="600"/>
                  </a:spcAft>
                </a:pPr>
                <a:r>
                  <a:rPr lang="en-US" sz="2400" dirty="0"/>
                  <a:t>Each codeword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is the centroid of the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dirty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nary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∀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∈{1,2,…,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/>
              </a:p>
              <a:p>
                <a:pPr>
                  <a:spcAft>
                    <a:spcPts val="600"/>
                  </a:spcAft>
                </a:pPr>
                <a:r>
                  <a:rPr lang="en-US" sz="2400" dirty="0"/>
                  <a:t>Each word embedding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400" dirty="0"/>
                  <a:t> is associated to a single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∆</m:t>
                        </m:r>
                      </m:e>
                      <m:sub>
                        <m:sSub>
                          <m:sSubPr>
                            <m:ctrlP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minimum,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∈{1,2,…,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2400" dirty="0"/>
              </a:p>
              <a:p>
                <a:pPr>
                  <a:spcAft>
                    <a:spcPts val="600"/>
                  </a:spcAft>
                </a:pPr>
                <a:r>
                  <a:rPr lang="en-US" sz="2400" dirty="0"/>
                  <a:t>For each document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and each codeword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, the differences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l-GR" sz="24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of the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and the codeword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dirty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are accumulated into vectors: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 dirty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m:rPr>
                              <m:brk m:alnAt="7"/>
                            </m:r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∩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e>
                      </m:nary>
                      <m:r>
                        <m:rPr>
                          <m:nor/>
                        </m:rPr>
                        <a:rPr lang="el-GR" sz="2400" dirty="0"/>
                        <m:t> </m:t>
                      </m:r>
                      <m:sSub>
                        <m:sSubPr>
                          <m:ctrlPr>
                            <a:rPr lang="el-GR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 dirty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604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390939" y="1145650"/>
                <a:ext cx="11410121" cy="5455920"/>
              </a:xfrm>
              <a:blipFill>
                <a:blip r:embed="rId3"/>
                <a:stretch>
                  <a:fillRect l="-667" t="-1160" b="-29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536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874E4CC0-1182-2B43-A7A0-C9DA172AD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122" y="0"/>
            <a:ext cx="4981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581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:a16="http://schemas.microsoft.com/office/drawing/2014/main" id="{82F806E1-E84A-6D45-88B0-F37EB9D58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422" y="0"/>
            <a:ext cx="7539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82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16537</TotalTime>
  <Words>6352</Words>
  <Application>Microsoft Macintosh PowerPoint</Application>
  <PresentationFormat>Widescreen</PresentationFormat>
  <Paragraphs>1189</Paragraphs>
  <Slides>93</Slides>
  <Notes>92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102" baseType="lpstr">
      <vt:lpstr>Arial</vt:lpstr>
      <vt:lpstr>Calibri</vt:lpstr>
      <vt:lpstr>Calibri Light</vt:lpstr>
      <vt:lpstr>Cambria Math</vt:lpstr>
      <vt:lpstr>Courier New</vt:lpstr>
      <vt:lpstr>ETH Light</vt:lpstr>
      <vt:lpstr>Lucida Sans</vt:lpstr>
      <vt:lpstr>Wingdings</vt:lpstr>
      <vt:lpstr>Office Theme</vt:lpstr>
      <vt:lpstr>Lessons Learned from Word Embeddings. Document Embeddings.</vt:lpstr>
      <vt:lpstr>Improving Distributional Similarity with Lessons Learned from Word Embeddings  Omer Levy, Yoav Goldberg, Ido Dagan TACL 2015</vt:lpstr>
      <vt:lpstr>Word Similarity &amp; Relatedness</vt:lpstr>
      <vt:lpstr>Approaches for Representing Words</vt:lpstr>
      <vt:lpstr>Approaches for Representing Words</vt:lpstr>
      <vt:lpstr>The Contributions of Word Embeddings</vt:lpstr>
      <vt:lpstr>The Contributions of Word Embeddings</vt:lpstr>
      <vt:lpstr>The Contributions of Word Embeddings</vt:lpstr>
      <vt:lpstr>The Contributions of Word Embeddings</vt:lpstr>
      <vt:lpstr>Key Contributions</vt:lpstr>
      <vt:lpstr>What is word2vec?</vt:lpstr>
      <vt:lpstr>What is word2vec?</vt:lpstr>
      <vt:lpstr>What is word2vec?</vt:lpstr>
      <vt:lpstr>Skip-Grams with Negative Sampling (SGNS)</vt:lpstr>
      <vt:lpstr>Skip-Grams with Negative Sampling (SGNS)</vt:lpstr>
      <vt:lpstr>Skip-Grams with Negative Sampling (SGNS)</vt:lpstr>
      <vt:lpstr>Skip-Grams with Negative Sampling (SGNS)</vt:lpstr>
      <vt:lpstr>Skip-Grams with Negative Sampling (SGNS)</vt:lpstr>
      <vt:lpstr>Skip-Grams with Negative Sampling (SGNS)</vt:lpstr>
      <vt:lpstr>Skip-Grams with Negative Sampling (SGNS)</vt:lpstr>
      <vt:lpstr>What is SGNS learning?</vt:lpstr>
      <vt:lpstr>What is SGNS learning?</vt:lpstr>
      <vt:lpstr>What is SGNS learning?</vt:lpstr>
      <vt:lpstr>What is SGNS learning?</vt:lpstr>
      <vt:lpstr>What is SGNS learning?</vt:lpstr>
      <vt:lpstr>What is SGNS learning?</vt:lpstr>
      <vt:lpstr>What is SGNS learning?</vt:lpstr>
      <vt:lpstr>What is SGNS learning?</vt:lpstr>
      <vt:lpstr>But embeddings are still better, right?</vt:lpstr>
      <vt:lpstr>The Big Impact of “Small” Hyperparameters</vt:lpstr>
      <vt:lpstr>The Big Impact of “Small” Hyperparameters</vt:lpstr>
      <vt:lpstr>Identifying New Hyperparameters</vt:lpstr>
      <vt:lpstr>New Hyperparameters</vt:lpstr>
      <vt:lpstr>New Hyperparameters</vt:lpstr>
      <vt:lpstr>New Hyperparameters</vt:lpstr>
      <vt:lpstr>Dynamic Context Windows</vt:lpstr>
      <vt:lpstr>Dynamic Context Windows</vt:lpstr>
      <vt:lpstr>Dynamic Context Windows</vt:lpstr>
      <vt:lpstr>Adding Context Vectors</vt:lpstr>
      <vt:lpstr>Adding Context Vectors</vt:lpstr>
      <vt:lpstr>Adapting Hyperparameters across Algorithms</vt:lpstr>
      <vt:lpstr>Context Distribution Smoothing</vt:lpstr>
      <vt:lpstr>Context Distribution Smoothing</vt:lpstr>
      <vt:lpstr>Context Distribution Smoothing</vt:lpstr>
      <vt:lpstr>Comparing Algorithms</vt:lpstr>
      <vt:lpstr>Controlled Experiments</vt:lpstr>
      <vt:lpstr>Systematic Experiments</vt:lpstr>
      <vt:lpstr>Hyperparameter Settings</vt:lpstr>
      <vt:lpstr>Hyperparameter Settings</vt:lpstr>
      <vt:lpstr>Experiments</vt:lpstr>
      <vt:lpstr>Experiments: Prior Art</vt:lpstr>
      <vt:lpstr>Experiments: Hyperparameter Tuning</vt:lpstr>
      <vt:lpstr>Overall Results</vt:lpstr>
      <vt:lpstr>Re-evaluating Prior Claims</vt:lpstr>
      <vt:lpstr>Don’t Count, Predict! [Baroni et al., 2014]</vt:lpstr>
      <vt:lpstr>GloVe [Pennington et al., 2014]</vt:lpstr>
      <vt:lpstr>Linguistic Regularities in Sparse and Explicit Word Representations [Levy and Goldberg, 2014]</vt:lpstr>
      <vt:lpstr>Conclusions: Distributional Similarity</vt:lpstr>
      <vt:lpstr>Conclusions: Methodology</vt:lpstr>
      <vt:lpstr>Document Embeddings</vt:lpstr>
      <vt:lpstr>Represent the meaning of sentence/text</vt:lpstr>
      <vt:lpstr>Paragraph Vectors</vt:lpstr>
      <vt:lpstr>Skip-Thought Vectors  Ryan Kiros, Yukun Zhu, Ruslan Salakhutdinov, Richard S. Zemel, Antonio Torralba, Raquel Urtasun, Sanja Fidler  NIPS 2015</vt:lpstr>
      <vt:lpstr>Skip-Thought Vectors</vt:lpstr>
      <vt:lpstr>Skip-Thought Vectors</vt:lpstr>
      <vt:lpstr>Skip-Thought Vectors</vt:lpstr>
      <vt:lpstr>Skip-Thought Vectors</vt:lpstr>
      <vt:lpstr>Skip-Thought Vectors</vt:lpstr>
      <vt:lpstr>PowerPoint Presentation</vt:lpstr>
      <vt:lpstr>Detour: bag-of-visual-words</vt:lpstr>
      <vt:lpstr>PowerPoint Presentation</vt:lpstr>
      <vt:lpstr>Detour: bag-of-visual-words</vt:lpstr>
      <vt:lpstr>Detour: visual word vocabulary</vt:lpstr>
      <vt:lpstr>PowerPoint Presentation</vt:lpstr>
      <vt:lpstr>Bag-of-super-word-embeddings</vt:lpstr>
      <vt:lpstr>Clusters of word embeddings</vt:lpstr>
      <vt:lpstr>PowerPoint Presentation</vt:lpstr>
      <vt:lpstr>Separate clusters for each class</vt:lpstr>
      <vt:lpstr>Data Sets</vt:lpstr>
      <vt:lpstr>Movie Review</vt:lpstr>
      <vt:lpstr>Movie Review</vt:lpstr>
      <vt:lpstr>Reuters-21578</vt:lpstr>
      <vt:lpstr>Reuters-21578</vt:lpstr>
      <vt:lpstr>Automated essay scoring</vt:lpstr>
      <vt:lpstr>Histogram intersection string kernel</vt:lpstr>
      <vt:lpstr>Histogram intersection string kernel</vt:lpstr>
      <vt:lpstr>Data Set</vt:lpstr>
      <vt:lpstr>In-domain results</vt:lpstr>
      <vt:lpstr>Cross-domain results</vt:lpstr>
      <vt:lpstr>PowerPoint Presentation</vt:lpstr>
      <vt:lpstr>VLAWE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Neural Word Embeddings</dc:title>
  <dc:creator>Omer Levy</dc:creator>
  <cp:lastModifiedBy>Radu Ionescu</cp:lastModifiedBy>
  <cp:revision>756</cp:revision>
  <dcterms:created xsi:type="dcterms:W3CDTF">2015-01-19T07:30:20Z</dcterms:created>
  <dcterms:modified xsi:type="dcterms:W3CDTF">2022-12-22T16:13:42Z</dcterms:modified>
</cp:coreProperties>
</file>