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9" r:id="rId1"/>
  </p:sldMasterIdLst>
  <p:notesMasterIdLst>
    <p:notesMasterId r:id="rId79"/>
  </p:notesMasterIdLst>
  <p:handoutMasterIdLst>
    <p:handoutMasterId r:id="rId80"/>
  </p:handoutMasterIdLst>
  <p:sldIdLst>
    <p:sldId id="272" r:id="rId2"/>
    <p:sldId id="654" r:id="rId3"/>
    <p:sldId id="716" r:id="rId4"/>
    <p:sldId id="717" r:id="rId5"/>
    <p:sldId id="718" r:id="rId6"/>
    <p:sldId id="595" r:id="rId7"/>
    <p:sldId id="620" r:id="rId8"/>
    <p:sldId id="257" r:id="rId9"/>
    <p:sldId id="597" r:id="rId10"/>
    <p:sldId id="659" r:id="rId11"/>
    <p:sldId id="660" r:id="rId12"/>
    <p:sldId id="661" r:id="rId13"/>
    <p:sldId id="662" r:id="rId14"/>
    <p:sldId id="622" r:id="rId15"/>
    <p:sldId id="628" r:id="rId16"/>
    <p:sldId id="627" r:id="rId17"/>
    <p:sldId id="629" r:id="rId18"/>
    <p:sldId id="624" r:id="rId19"/>
    <p:sldId id="630" r:id="rId20"/>
    <p:sldId id="663" r:id="rId21"/>
    <p:sldId id="699" r:id="rId22"/>
    <p:sldId id="668" r:id="rId23"/>
    <p:sldId id="674" r:id="rId24"/>
    <p:sldId id="675" r:id="rId25"/>
    <p:sldId id="676" r:id="rId26"/>
    <p:sldId id="669" r:id="rId27"/>
    <p:sldId id="671" r:id="rId28"/>
    <p:sldId id="677" r:id="rId29"/>
    <p:sldId id="673" r:id="rId30"/>
    <p:sldId id="684" r:id="rId31"/>
    <p:sldId id="683" r:id="rId32"/>
    <p:sldId id="695" r:id="rId33"/>
    <p:sldId id="685" r:id="rId34"/>
    <p:sldId id="686" r:id="rId35"/>
    <p:sldId id="688" r:id="rId36"/>
    <p:sldId id="687" r:id="rId37"/>
    <p:sldId id="689" r:id="rId38"/>
    <p:sldId id="693" r:id="rId39"/>
    <p:sldId id="690" r:id="rId40"/>
    <p:sldId id="730" r:id="rId41"/>
    <p:sldId id="694" r:id="rId42"/>
    <p:sldId id="696" r:id="rId43"/>
    <p:sldId id="691" r:id="rId44"/>
    <p:sldId id="692" r:id="rId45"/>
    <p:sldId id="697" r:id="rId46"/>
    <p:sldId id="698" r:id="rId47"/>
    <p:sldId id="700" r:id="rId48"/>
    <p:sldId id="701" r:id="rId49"/>
    <p:sldId id="702" r:id="rId50"/>
    <p:sldId id="707" r:id="rId51"/>
    <p:sldId id="708" r:id="rId52"/>
    <p:sldId id="709" r:id="rId53"/>
    <p:sldId id="731" r:id="rId54"/>
    <p:sldId id="706" r:id="rId55"/>
    <p:sldId id="705" r:id="rId56"/>
    <p:sldId id="711" r:id="rId57"/>
    <p:sldId id="712" r:id="rId58"/>
    <p:sldId id="704" r:id="rId59"/>
    <p:sldId id="275" r:id="rId60"/>
    <p:sldId id="279" r:id="rId61"/>
    <p:sldId id="278" r:id="rId62"/>
    <p:sldId id="280" r:id="rId63"/>
    <p:sldId id="281" r:id="rId64"/>
    <p:sldId id="283" r:id="rId65"/>
    <p:sldId id="284" r:id="rId66"/>
    <p:sldId id="285" r:id="rId67"/>
    <p:sldId id="714" r:id="rId68"/>
    <p:sldId id="1205" r:id="rId69"/>
    <p:sldId id="715" r:id="rId70"/>
    <p:sldId id="1197" r:id="rId71"/>
    <p:sldId id="1198" r:id="rId72"/>
    <p:sldId id="1199" r:id="rId73"/>
    <p:sldId id="1200" r:id="rId74"/>
    <p:sldId id="1201" r:id="rId75"/>
    <p:sldId id="1202" r:id="rId76"/>
    <p:sldId id="1203" r:id="rId77"/>
    <p:sldId id="1204" r:id="rId78"/>
  </p:sldIdLst>
  <p:sldSz cx="9144000" cy="5143500" type="screen16x9"/>
  <p:notesSz cx="6845300" cy="93964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9">
          <p15:clr>
            <a:srgbClr val="A4A3A4"/>
          </p15:clr>
        </p15:guide>
        <p15:guide id="2" pos="215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elis hristidis" initials="vh" lastIdx="2" clrIdx="0">
    <p:extLst>
      <p:ext uri="{19B8F6BF-5375-455C-9EA6-DF929625EA0E}">
        <p15:presenceInfo xmlns:p15="http://schemas.microsoft.com/office/powerpoint/2012/main" userId="4f311c13892de8a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A4001D"/>
    <a:srgbClr val="A40508"/>
    <a:srgbClr val="A50021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 autoAdjust="0"/>
    <p:restoredTop sz="86802" autoAdjust="0"/>
  </p:normalViewPr>
  <p:slideViewPr>
    <p:cSldViewPr>
      <p:cViewPr varScale="1">
        <p:scale>
          <a:sx n="168" d="100"/>
          <a:sy n="168" d="100"/>
        </p:scale>
        <p:origin x="256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-2224" y="-112"/>
      </p:cViewPr>
      <p:guideLst>
        <p:guide orient="horz" pos="2959"/>
        <p:guide pos="215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urafsky:Downloads:sagihistoric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892366579177602"/>
          <c:y val="5.5555555555555497E-2"/>
          <c:w val="0.59611942257217798"/>
          <c:h val="0.82246937882764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Sheet1!$A$13</c:f>
              <c:strCache>
                <c:ptCount val="1"/>
                <c:pt idx="0">
                  <c:v>&lt;1250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</c:spPr>
          <c:invertIfNegative val="0"/>
          <c:cat>
            <c:strRef>
              <c:f>Sheet1!$B$12:$D$12</c:f>
              <c:strCache>
                <c:ptCount val="3"/>
                <c:pt idx="0">
                  <c:v>dog</c:v>
                </c:pt>
                <c:pt idx="1">
                  <c:v>deer</c:v>
                </c:pt>
                <c:pt idx="2">
                  <c:v>hound</c:v>
                </c:pt>
              </c:strCache>
            </c:strRef>
          </c:cat>
          <c:val>
            <c:numRef>
              <c:f>Sheet1!$B$13:$D$13</c:f>
              <c:numCache>
                <c:formatCode>General</c:formatCode>
                <c:ptCount val="3"/>
                <c:pt idx="1">
                  <c:v>38.700000000000003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BE-2A4C-B1FD-483BF7994637}"/>
            </c:ext>
          </c:extLst>
        </c:ser>
        <c:ser>
          <c:idx val="1"/>
          <c:order val="1"/>
          <c:tx>
            <c:strRef>
              <c:f>Sheet1!$A$14</c:f>
              <c:strCache>
                <c:ptCount val="1"/>
                <c:pt idx="0">
                  <c:v>Middle 1350-1500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cat>
            <c:strRef>
              <c:f>Sheet1!$B$12:$D$12</c:f>
              <c:strCache>
                <c:ptCount val="3"/>
                <c:pt idx="0">
                  <c:v>dog</c:v>
                </c:pt>
                <c:pt idx="1">
                  <c:v>deer</c:v>
                </c:pt>
                <c:pt idx="2">
                  <c:v>hound</c:v>
                </c:pt>
              </c:strCache>
            </c:strRef>
          </c:cat>
          <c:val>
            <c:numRef>
              <c:f>Sheet1!$B$14:$D$14</c:f>
              <c:numCache>
                <c:formatCode>General</c:formatCode>
                <c:ptCount val="3"/>
                <c:pt idx="0">
                  <c:v>12.8</c:v>
                </c:pt>
                <c:pt idx="1">
                  <c:v>20.6</c:v>
                </c:pt>
                <c:pt idx="2">
                  <c:v>22.8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BE-2A4C-B1FD-483BF7994637}"/>
            </c:ext>
          </c:extLst>
        </c:ser>
        <c:ser>
          <c:idx val="2"/>
          <c:order val="2"/>
          <c:tx>
            <c:strRef>
              <c:f>Sheet1!$A$15</c:f>
              <c:strCache>
                <c:ptCount val="1"/>
                <c:pt idx="0">
                  <c:v>Modern 1500-1710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Sheet1!$B$12:$D$12</c:f>
              <c:strCache>
                <c:ptCount val="3"/>
                <c:pt idx="0">
                  <c:v>dog</c:v>
                </c:pt>
                <c:pt idx="1">
                  <c:v>deer</c:v>
                </c:pt>
                <c:pt idx="2">
                  <c:v>hound</c:v>
                </c:pt>
              </c:strCache>
            </c:strRef>
          </c:cat>
          <c:val>
            <c:numRef>
              <c:f>Sheet1!$B$15:$D$15</c:f>
              <c:numCache>
                <c:formatCode>General</c:formatCode>
                <c:ptCount val="3"/>
                <c:pt idx="0">
                  <c:v>24.7</c:v>
                </c:pt>
                <c:pt idx="1">
                  <c:v>20.5</c:v>
                </c:pt>
                <c:pt idx="2">
                  <c:v>16.5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BE-2A4C-B1FD-483BF79946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2114814144"/>
        <c:axId val="-2120712624"/>
      </c:barChart>
      <c:catAx>
        <c:axId val="-2114814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RO"/>
          </a:p>
        </c:txPr>
        <c:crossAx val="-2120712624"/>
        <c:crosses val="autoZero"/>
        <c:auto val="1"/>
        <c:lblAlgn val="ctr"/>
        <c:lblOffset val="100"/>
        <c:noMultiLvlLbl val="0"/>
      </c:catAx>
      <c:valAx>
        <c:axId val="-21207126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Semantic</a:t>
                </a:r>
                <a:r>
                  <a:rPr lang="en-US" sz="1600" baseline="0"/>
                  <a:t> Broadening</a:t>
                </a:r>
                <a:endParaRPr lang="en-US" sz="16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14814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1670975503062102"/>
          <c:y val="0.110535141440653"/>
          <c:w val="0.27217913385826797"/>
          <c:h val="0.27892935258092699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8263" y="0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6513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8263" y="8926513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</a:defRPr>
            </a:lvl1pPr>
          </a:lstStyle>
          <a:p>
            <a:fld id="{8A029216-D615-3945-A1F3-D96FC886DA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263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8263" y="0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0513" y="704850"/>
            <a:ext cx="6264275" cy="3524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08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464050"/>
            <a:ext cx="5019675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26513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8263" y="8926513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EB9031F-EB71-7642-8F3C-6FDC1408CB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73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24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662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/>
              <a:pPr eaLnBrk="1" hangingPunct="1"/>
              <a:t>47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232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baseline="0" dirty="0"/>
              <a:t> contains input word vectors.</a:t>
            </a:r>
          </a:p>
          <a:p>
            <a:r>
              <a:rPr lang="en-US" baseline="0" dirty="0"/>
              <a:t>W’ contains output word vectors.</a:t>
            </a:r>
          </a:p>
          <a:p>
            <a:endParaRPr lang="en-US" baseline="0" dirty="0"/>
          </a:p>
          <a:p>
            <a:r>
              <a:rPr lang="en-US" baseline="0" dirty="0"/>
              <a:t>We can consider either W or W’ as the word’s representation. Or even take the average.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69103-2D17-4832-98EE-51E176497DD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95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7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38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01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2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77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307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13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003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85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D408EE-8737-D141-9FE5-8DAEE476D1D6}" type="slidenum">
              <a:rPr lang="en-US"/>
              <a:pPr/>
              <a:t>4</a:t>
            </a:fld>
            <a:endParaRPr lang="en-US"/>
          </a:p>
        </p:txBody>
      </p:sp>
      <p:sp>
        <p:nvSpPr>
          <p:cNvPr id="14407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90513" y="704850"/>
            <a:ext cx="6264275" cy="35242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530" y="4463296"/>
            <a:ext cx="5476240" cy="422838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4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416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031F-EB71-7642-8F3C-6FDC1408CB9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26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77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ABE09E-F152-7744-8C90-5FE0EE9195E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76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E85AD2-0232-AA4F-9B6D-46957FD49A43}" type="slidenum">
              <a:rPr lang="en-US"/>
              <a:pPr/>
              <a:t>29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70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64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510778"/>
            <a:ext cx="3890964" cy="1298972"/>
          </a:xfrm>
        </p:spPr>
        <p:txBody>
          <a:bodyPr/>
          <a:lstStyle>
            <a:lvl1pPr algn="ctr"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2876550"/>
            <a:ext cx="3886200" cy="1676400"/>
          </a:xfrm>
        </p:spPr>
        <p:txBody>
          <a:bodyPr/>
          <a:lstStyle>
            <a:lvl1pPr marL="0" indent="0" algn="ctr">
              <a:spcBef>
                <a:spcPts val="900"/>
              </a:spcBef>
              <a:buFont typeface="Times" pitchFamily="-65" charset="0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239000" y="4705350"/>
            <a:ext cx="1219200" cy="3429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334000" y="4705350"/>
            <a:ext cx="1905000" cy="3429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572000" y="4705350"/>
            <a:ext cx="765174" cy="3429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4C7FEE-6B48-4643-BCFB-F13B0E13E17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211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FA8D9-15F1-AF4D-8149-0C26EB27AC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83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285750"/>
            <a:ext cx="2114550" cy="4400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5750"/>
            <a:ext cx="6191250" cy="4400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57BED9-9427-674C-8047-314E304C86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81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14450"/>
            <a:ext cx="77724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3057525"/>
            <a:ext cx="77724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3D734-B240-FB4D-AF6E-6869FD66910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67600" cy="7429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00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Narro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6858000" cy="3333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51816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470535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35DC5-7E65-8247-99AB-4E984F8A921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70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68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8534400" cy="3333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048000" y="470535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35DC5-7E65-8247-99AB-4E984F8A921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176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2BDC8F-D922-0A4E-AAA0-9C7D97FF3D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3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14450"/>
            <a:ext cx="3810000" cy="3371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314450"/>
            <a:ext cx="3810000" cy="3371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468630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7A63A-31A1-2C4C-95AA-A445DBCAB17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13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5372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733550"/>
            <a:ext cx="4040188" cy="2971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6" y="125372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1733550"/>
            <a:ext cx="4041775" cy="2971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2484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470535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C68C3-6089-F349-9232-42643877B0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67600" cy="7429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7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BC7101-16EA-C942-850C-355264FDE9E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2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28E5E2-1321-4548-96C8-615581C5A8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78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750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343150"/>
            <a:ext cx="3008313" cy="22514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729988-E849-C549-AA67-252EA40F09C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127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7882B1-C6D6-A945-BB8B-B7B1B12471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46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381000"/>
            <a:ext cx="7467600" cy="7429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52550"/>
            <a:ext cx="7772400" cy="33337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0" y="4705350"/>
            <a:ext cx="1981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4800" y="4705350"/>
            <a:ext cx="1981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fld id="{91F816EA-24CC-2048-859A-C5EA9F2753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1" r:id="rId13"/>
    <p:sldLayoutId id="2147483712" r:id="rId1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685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2pPr>
      <a:lvl3pPr marL="10287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4pPr>
      <a:lvl5pPr marL="17145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5pPr>
      <a:lvl6pPr marL="21717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6pPr>
      <a:lvl7pPr marL="26289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7pPr>
      <a:lvl8pPr marL="30861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8pPr>
      <a:lvl9pPr marL="35433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package" Target="../embeddings/Microsoft_Excel_Worksheet2.xls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package" Target="../embeddings/Microsoft_Excel_Worksheet4.xlsx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0.emf"/><Relationship Id="rId3" Type="http://schemas.openxmlformats.org/officeDocument/2006/relationships/image" Target="../media/image14.emf"/><Relationship Id="rId21" Type="http://schemas.openxmlformats.org/officeDocument/2006/relationships/image" Target="../media/image39.png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22.emf"/><Relationship Id="rId2" Type="http://schemas.openxmlformats.org/officeDocument/2006/relationships/oleObject" Target="../embeddings/oleObject2.bin"/><Relationship Id="rId16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9.emf"/><Relationship Id="rId24" Type="http://schemas.openxmlformats.org/officeDocument/2006/relationships/image" Target="../media/image25.png"/><Relationship Id="rId5" Type="http://schemas.openxmlformats.org/officeDocument/2006/relationships/image" Target="../media/image17.emf"/><Relationship Id="rId15" Type="http://schemas.openxmlformats.org/officeDocument/2006/relationships/image" Target="../media/image21.emf"/><Relationship Id="rId23" Type="http://schemas.openxmlformats.org/officeDocument/2006/relationships/image" Target="../media/image24.png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9.bin"/><Relationship Id="rId2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6.png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image" Target="../media/image47.png"/><Relationship Id="rId9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74.png"/><Relationship Id="rId7" Type="http://schemas.openxmlformats.org/officeDocument/2006/relationships/image" Target="../media/image9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85750"/>
            <a:ext cx="6803730" cy="165735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Distributional Semantics.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Word Embeddings.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Skip-gram and CBOW Models.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6D59B22D-7140-3146-A744-2C1B8F10D341}"/>
              </a:ext>
            </a:extLst>
          </p:cNvPr>
          <p:cNvSpPr txBox="1"/>
          <p:nvPr/>
        </p:nvSpPr>
        <p:spPr>
          <a:xfrm>
            <a:off x="1170135" y="2413153"/>
            <a:ext cx="6803730" cy="244459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spcBef>
                <a:spcPts val="599"/>
              </a:spcBef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 Ionescu, Prof. PhD.</a:t>
            </a:r>
          </a:p>
          <a:p>
            <a:pPr algn="ctr">
              <a:spcBef>
                <a:spcPts val="599"/>
              </a:spcBef>
            </a:pP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raducu.ionescu@gmail.com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599"/>
              </a:spcBef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599"/>
              </a:spcBef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Faculty of Mathematics and Computer Science</a:t>
            </a:r>
          </a:p>
          <a:p>
            <a:pPr algn="ctr">
              <a:spcBef>
                <a:spcPts val="599"/>
              </a:spcBef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University of Bucharest</a:t>
            </a:r>
          </a:p>
        </p:txBody>
      </p:sp>
    </p:spTree>
    <p:extLst>
      <p:ext uri="{BB962C8B-B14F-4D97-AF65-F5344CB8AC3E}">
        <p14:creationId xmlns:p14="http://schemas.microsoft.com/office/powerpoint/2010/main" val="980963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74676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Different kinds of vector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sz="2800" dirty="0"/>
              <a:t>Sparse vector representations: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Mutual-information weighted word co-occurrence matrices</a:t>
            </a:r>
          </a:p>
          <a:p>
            <a:pPr>
              <a:buClr>
                <a:schemeClr val="tx1"/>
              </a:buClr>
            </a:pPr>
            <a:r>
              <a:rPr lang="en-US" sz="2800" dirty="0"/>
              <a:t>Dense (compact) vector representations:</a:t>
            </a:r>
          </a:p>
          <a:p>
            <a:pPr marL="914400" lvl="1" indent="-457200">
              <a:buFont typeface="+mj-lt"/>
              <a:buAutoNum type="arabicPeriod" startAt="2"/>
            </a:pPr>
            <a:r>
              <a:rPr lang="en-US" sz="2400" dirty="0"/>
              <a:t>Singular Value Decomposition (and Latent Semantic Analysis)</a:t>
            </a:r>
          </a:p>
          <a:p>
            <a:pPr marL="914400" lvl="1" indent="-457200">
              <a:buFont typeface="+mj-lt"/>
              <a:buAutoNum type="arabicPeriod" startAt="2"/>
            </a:pPr>
            <a:r>
              <a:rPr lang="en-US" sz="2400" dirty="0"/>
              <a:t>Neural-network-inspired models (skip-grams, CBOW)</a:t>
            </a:r>
          </a:p>
          <a:p>
            <a:pPr marL="914400" lvl="1" indent="-457200">
              <a:buFont typeface="+mj-lt"/>
              <a:buAutoNum type="arabicPeriod" startAt="2"/>
            </a:pPr>
            <a:r>
              <a:rPr lang="en-US" sz="2400" dirty="0"/>
              <a:t>Brown clusters (not covered)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038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0594"/>
            <a:ext cx="74676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Shared intuition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09750"/>
            <a:ext cx="8839200" cy="28765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Model the meaning of a word by “embedding” in a vector space</a:t>
            </a:r>
          </a:p>
          <a:p>
            <a:pPr>
              <a:buClr>
                <a:schemeClr val="tx1"/>
              </a:buClr>
            </a:pPr>
            <a:r>
              <a:rPr lang="en-US" dirty="0"/>
              <a:t>The meaning of a word is a vector of numbers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Vector models are also called </a:t>
            </a:r>
            <a:r>
              <a:rPr lang="en-US" b="1" dirty="0">
                <a:solidFill>
                  <a:srgbClr val="FF0000"/>
                </a:solidFill>
              </a:rPr>
              <a:t>embeddings</a:t>
            </a:r>
            <a:r>
              <a:rPr lang="en-US" dirty="0">
                <a:solidFill>
                  <a:srgbClr val="FF0000"/>
                </a:solidFill>
              </a:rPr>
              <a:t>!</a:t>
            </a:r>
          </a:p>
          <a:p>
            <a:pPr>
              <a:buClr>
                <a:schemeClr val="tx1"/>
              </a:buClr>
            </a:pPr>
            <a:r>
              <a:rPr lang="en-US" dirty="0"/>
              <a:t>Contrast: word meaning is represented in many computational linguistic applications by a vocabulary index (“word number 545”)</a:t>
            </a:r>
          </a:p>
        </p:txBody>
      </p:sp>
    </p:spTree>
    <p:extLst>
      <p:ext uri="{BB962C8B-B14F-4D97-AF65-F5344CB8AC3E}">
        <p14:creationId xmlns:p14="http://schemas.microsoft.com/office/powerpoint/2010/main" val="1610670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647700" y="2228850"/>
            <a:ext cx="7848600" cy="685800"/>
          </a:xfrm>
        </p:spPr>
        <p:txBody>
          <a:bodyPr/>
          <a:lstStyle/>
          <a:p>
            <a:r>
              <a:rPr lang="en-US" sz="36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Words and co-occurrence vectors</a:t>
            </a:r>
          </a:p>
        </p:txBody>
      </p:sp>
    </p:spTree>
    <p:extLst>
      <p:ext uri="{BB962C8B-B14F-4D97-AF65-F5344CB8AC3E}">
        <p14:creationId xmlns:p14="http://schemas.microsoft.com/office/powerpoint/2010/main" val="82678291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1883"/>
            <a:ext cx="7467600" cy="643467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Co-occurrence Matrices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3949"/>
            <a:ext cx="8686800" cy="376766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3200" dirty="0"/>
              <a:t>We represent how often a word occurs in a document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b="1" dirty="0"/>
              <a:t>Term-document matrix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Or how often a word occurs with another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b="1" dirty="0"/>
              <a:t>Term-term matrix </a:t>
            </a:r>
          </a:p>
          <a:p>
            <a:pPr marL="800100" lvl="2" indent="0">
              <a:buClr>
                <a:schemeClr val="tx1"/>
              </a:buClr>
              <a:buNone/>
            </a:pPr>
            <a:r>
              <a:rPr lang="en-US" sz="2800" dirty="0"/>
              <a:t>(or </a:t>
            </a:r>
            <a:r>
              <a:rPr lang="en-US" sz="2800" b="1" dirty="0"/>
              <a:t>word-word co-occurrence matrix</a:t>
            </a:r>
            <a:endParaRPr lang="en-US" sz="2800" dirty="0"/>
          </a:p>
          <a:p>
            <a:pPr marL="800100" lvl="2" indent="0">
              <a:buClr>
                <a:schemeClr val="tx1"/>
              </a:buClr>
              <a:buNone/>
            </a:pPr>
            <a:r>
              <a:rPr lang="en-US" sz="2800" dirty="0"/>
              <a:t>or </a:t>
            </a:r>
            <a:r>
              <a:rPr lang="en-US" sz="2800" b="1" dirty="0"/>
              <a:t>word-context matrix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0034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0237834"/>
              </p:ext>
            </p:extLst>
          </p:nvPr>
        </p:nvGraphicFramePr>
        <p:xfrm>
          <a:off x="1262063" y="2620963"/>
          <a:ext cx="6662737" cy="181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121400" imgH="1663700" progId="Excel.Sheet.12">
                  <p:embed/>
                </p:oleObj>
              </mc:Choice>
              <mc:Fallback>
                <p:oleObj name="Worksheet" r:id="rId2" imgW="6121400" imgH="1663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62063" y="2620963"/>
                        <a:ext cx="6662737" cy="181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631" y="228600"/>
            <a:ext cx="7467600" cy="6667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Term-document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sz="2800" dirty="0"/>
                  <a:t>Each cell: count of word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800" dirty="0"/>
                  <a:t> in a document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800" dirty="0"/>
                  <a:t>: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sz="2800" dirty="0"/>
                  <a:t>E</a:t>
                </a:r>
                <a:r>
                  <a:rPr lang="en-US" sz="2400" dirty="0"/>
                  <a:t>ach document is a  count vector 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  <a:cs typeface="Lucida Sans Unicode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Lucida Sans Unicode" charset="0"/>
                            <a:cs typeface="Lucida Sans Unicode" charset="0"/>
                          </a:rPr>
                          <m:t>ℕ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Lucida Sans Unicode" charset="0"/>
                          </a:rPr>
                          <m:t>|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Lucida Sans Unicode" charset="0"/>
                          </a:rPr>
                          <m:t>𝑉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Lucida Sans Unicode" charset="0"/>
                          </a:rPr>
                          <m:t>|</m:t>
                        </m:r>
                      </m:sup>
                    </m:sSup>
                  </m:oMath>
                </a14:m>
                <a:r>
                  <a:rPr lang="en-US" sz="2400" dirty="0"/>
                  <a:t>, i.e. a column below: </a:t>
                </a:r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190" t="-1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00400" y="3028950"/>
            <a:ext cx="440826" cy="1447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40000" y="1959125"/>
            <a:ext cx="1656000" cy="377851"/>
          </a:xfrm>
          <a:prstGeom prst="rect">
            <a:avLst/>
          </a:prstGeom>
          <a:noFill/>
          <a:ln w="19050" cap="sq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3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644" y="304800"/>
            <a:ext cx="7467600" cy="74295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Similarity in term-document matrices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sz="2800" dirty="0"/>
              <a:t>Two documents are similar if their vectors are similar</a:t>
            </a:r>
            <a:endParaRPr lang="en-US" sz="2400" dirty="0"/>
          </a:p>
          <a:p>
            <a:endParaRPr lang="en-US" sz="18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01730"/>
              </p:ext>
            </p:extLst>
          </p:nvPr>
        </p:nvGraphicFramePr>
        <p:xfrm>
          <a:off x="1235075" y="2233613"/>
          <a:ext cx="6662738" cy="181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121400" imgH="1663700" progId="Excel.Sheet.12">
                  <p:embed/>
                </p:oleObj>
              </mc:Choice>
              <mc:Fallback>
                <p:oleObj name="Worksheet" r:id="rId2" imgW="6121400" imgH="1663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35075" y="2233613"/>
                        <a:ext cx="6662738" cy="181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340974" y="2647950"/>
            <a:ext cx="440826" cy="1447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483974" y="2647950"/>
            <a:ext cx="440826" cy="1447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568" y="293714"/>
            <a:ext cx="74676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words in a term-document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sz="2800" dirty="0"/>
                  <a:t>Each word is a  count vector 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>
                            <a:latin typeface="Cambria Math" panose="02040503050406030204" pitchFamily="18" charset="0"/>
                            <a:cs typeface="Lucida Sans Unicode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ea typeface="Lucida Sans Unicode" charset="0"/>
                            <a:cs typeface="Lucida Sans Unicode" charset="0"/>
                          </a:rPr>
                          <m:t>ℕ</m:t>
                        </m:r>
                      </m:e>
                      <m:sup>
                        <m:r>
                          <a:rPr lang="en-US" sz="2800" i="1" dirty="0">
                            <a:latin typeface="Cambria Math" panose="02040503050406030204" pitchFamily="18" charset="0"/>
                            <a:cs typeface="Lucida Sans Unicode" charset="0"/>
                          </a:rPr>
                          <m:t>|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Lucida Sans Unicode" charset="0"/>
                          </a:rPr>
                          <m:t>𝐷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Lucida Sans Unicode" charset="0"/>
                          </a:rPr>
                          <m:t>|</m:t>
                        </m:r>
                      </m:sup>
                    </m:sSup>
                  </m:oMath>
                </a14:m>
                <a:r>
                  <a:rPr lang="en-US" sz="2800" dirty="0"/>
                  <a:t>, i.e. a row below: </a:t>
                </a:r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90" t="-1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77670" y="1352550"/>
            <a:ext cx="1999129" cy="45695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4464739"/>
              </p:ext>
            </p:extLst>
          </p:nvPr>
        </p:nvGraphicFramePr>
        <p:xfrm>
          <a:off x="1143000" y="2233613"/>
          <a:ext cx="6662738" cy="181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121400" imgH="1663700" progId="Excel.Sheet.12">
                  <p:embed/>
                </p:oleObj>
              </mc:Choice>
              <mc:Fallback>
                <p:oleObj name="Worksheet" r:id="rId4" imgW="6121400" imgH="1663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3000" y="2233613"/>
                        <a:ext cx="6662738" cy="181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 rot="16200000">
            <a:off x="5292000" y="1116000"/>
            <a:ext cx="324000" cy="4788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9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4217"/>
            <a:ext cx="74676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words in a term-document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sz="2800" dirty="0"/>
              <a:t>Two </a:t>
            </a:r>
            <a:r>
              <a:rPr lang="en-US" sz="2800" b="1" dirty="0"/>
              <a:t>words</a:t>
            </a:r>
            <a:r>
              <a:rPr lang="en-US" sz="2800" dirty="0"/>
              <a:t> are similar if their vectors are similar</a:t>
            </a:r>
            <a:endParaRPr lang="en-US" dirty="0"/>
          </a:p>
          <a:p>
            <a:endParaRPr lang="en-US" sz="18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476153"/>
              </p:ext>
            </p:extLst>
          </p:nvPr>
        </p:nvGraphicFramePr>
        <p:xfrm>
          <a:off x="1131888" y="2317750"/>
          <a:ext cx="6662737" cy="181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121400" imgH="1663700" progId="Excel.Sheet.12">
                  <p:embed/>
                </p:oleObj>
              </mc:Choice>
              <mc:Fallback>
                <p:oleObj name="Worksheet" r:id="rId2" imgW="6121400" imgH="1663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31888" y="2317750"/>
                        <a:ext cx="6662737" cy="181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 rot="16200000">
            <a:off x="5322761" y="1519200"/>
            <a:ext cx="304800" cy="4876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rot="16200000">
            <a:off x="5324400" y="1152000"/>
            <a:ext cx="304798" cy="4876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24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38125"/>
            <a:ext cx="81534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word-word or word-context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123950"/>
                <a:ext cx="8686800" cy="3886200"/>
              </a:xfrm>
            </p:spPr>
            <p:txBody>
              <a:bodyPr/>
              <a:lstStyle/>
              <a:p>
                <a:pPr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Instead of entire documents, use smaller contexts: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sz="2400" dirty="0"/>
                  <a:t>Paragraph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sz="2400" dirty="0"/>
                  <a:t>Window of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±</m:t>
                    </m:r>
                  </m:oMath>
                </a14:m>
                <a:r>
                  <a:rPr lang="en-US" sz="2400" dirty="0"/>
                  <a:t> 4 words</a:t>
                </a:r>
              </a:p>
              <a:p>
                <a:pPr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word is now defined by a vector over counts of context words</a:t>
                </a:r>
              </a:p>
              <a:p>
                <a:pPr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Instead of each vector being of length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800" dirty="0"/>
                  <a:t>, each vector is now of length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sz="2800" dirty="0"/>
              </a:p>
              <a:p>
                <a:pPr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The size of the word-word matrix is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800" i="1" dirty="0" err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800" i="1" dirty="0" err="1">
                        <a:latin typeface="Cambria Math" panose="02040503050406030204" pitchFamily="18" charset="0"/>
                      </a:rPr>
                      <m:t>|×|</m:t>
                    </m:r>
                    <m:r>
                      <a:rPr lang="en-US" sz="2800" i="1" dirty="0" err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123950"/>
                <a:ext cx="8686800" cy="3886200"/>
              </a:xfrm>
              <a:blipFill>
                <a:blip r:embed="rId3"/>
                <a:stretch>
                  <a:fillRect l="-1168" t="-1629" b="-1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6181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163986"/>
              </p:ext>
            </p:extLst>
          </p:nvPr>
        </p:nvGraphicFramePr>
        <p:xfrm>
          <a:off x="577850" y="2420938"/>
          <a:ext cx="7988300" cy="206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734300" imgH="1993900" progId="Excel.Sheet.12">
                  <p:embed/>
                </p:oleObj>
              </mc:Choice>
              <mc:Fallback>
                <p:oleObj name="Worksheet" r:id="rId2" imgW="7734300" imgH="19939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7850" y="2420938"/>
                        <a:ext cx="7988300" cy="206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28600" y="248355"/>
                <a:ext cx="8686800" cy="514350"/>
              </a:xfrm>
            </p:spPr>
            <p:txBody>
              <a:bodyPr/>
              <a:lstStyle/>
              <a:p>
                <a:pPr algn="ctr"/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Word-Word matrix with sample contexts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charset="0"/>
                        <a:ea typeface="Cambria Math" charset="0"/>
                        <a:cs typeface="Cambria Math" charset="0"/>
                      </a:rPr>
                      <m:t>±</m:t>
                    </m:r>
                  </m:oMath>
                </a14:m>
                <a:r>
                  <a:rPr 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7 words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" y="248355"/>
                <a:ext cx="8686800" cy="514350"/>
              </a:xfrm>
              <a:blipFill>
                <a:blip r:embed="rId5"/>
                <a:stretch>
                  <a:fillRect t="-4878" b="-29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4"/>
          <p:cNvSpPr>
            <a:spLocks noChangeArrowheads="1"/>
          </p:cNvSpPr>
          <p:nvPr/>
        </p:nvSpPr>
        <p:spPr bwMode="auto">
          <a:xfrm rot="16200000">
            <a:off x="5484600" y="324000"/>
            <a:ext cx="304800" cy="5940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rot="16200000">
            <a:off x="5484601" y="-28800"/>
            <a:ext cx="304798" cy="5940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082" y="1067504"/>
            <a:ext cx="9152082" cy="101400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69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447800" y="2190750"/>
            <a:ext cx="6248400" cy="762000"/>
          </a:xfrm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Distributional Semantics</a:t>
            </a:r>
            <a:endParaRPr lang="en-US" sz="4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51800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01978"/>
            <a:ext cx="8001000" cy="669572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Word-word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dirty="0"/>
                  <a:t>We showed only 4 x 6, but a real matrix is 50,000 x 50,000</a:t>
                </a:r>
              </a:p>
              <a:p>
                <a:pPr lvl="1">
                  <a:buClr>
                    <a:srgbClr val="FF0000"/>
                  </a:buClr>
                  <a:buFont typeface="Wingdings" pitchFamily="2" charset="2"/>
                  <a:buChar char="Ø"/>
                </a:pPr>
                <a:r>
                  <a:rPr lang="en-US" dirty="0">
                    <a:solidFill>
                      <a:srgbClr val="FF0000"/>
                    </a:solidFill>
                  </a:rPr>
                  <a:t>A real matrix would be very </a:t>
                </a:r>
                <a:r>
                  <a:rPr lang="en-US" b="1" dirty="0">
                    <a:solidFill>
                      <a:srgbClr val="FF0000"/>
                    </a:solidFill>
                  </a:rPr>
                  <a:t>sparse </a:t>
                </a:r>
                <a:r>
                  <a:rPr lang="en-US" dirty="0">
                    <a:solidFill>
                      <a:srgbClr val="FF0000"/>
                    </a:solidFill>
                  </a:rPr>
                  <a:t>(most values are 0)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That is OK, since there are lots of efficient algorithms for sparse matrices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The size of windows depends on your goals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The shorter the windows, the more </a:t>
                </a:r>
                <a:r>
                  <a:rPr lang="en-US" b="1" dirty="0"/>
                  <a:t>syntactic</a:t>
                </a:r>
                <a:r>
                  <a:rPr lang="en-US" dirty="0"/>
                  <a:t> the representation</a:t>
                </a:r>
              </a:p>
              <a:p>
                <a:pPr marL="800100" lvl="2" indent="0">
                  <a:buClr>
                    <a:schemeClr val="tx1"/>
                  </a:buClr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±</m:t>
                    </m:r>
                  </m:oMath>
                </a14:m>
                <a:r>
                  <a:rPr lang="en-US" dirty="0"/>
                  <a:t> 1-3 very syntactical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The longer the windows, the more </a:t>
                </a:r>
                <a:r>
                  <a:rPr lang="en-US" b="1" dirty="0"/>
                  <a:t>semantic</a:t>
                </a:r>
                <a:r>
                  <a:rPr lang="en-US" dirty="0"/>
                  <a:t> the representation</a:t>
                </a:r>
              </a:p>
              <a:p>
                <a:pPr marL="800100" lvl="2" indent="0">
                  <a:buClr>
                    <a:schemeClr val="tx1"/>
                  </a:buClr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±</m:t>
                    </m:r>
                  </m:oMath>
                </a14:m>
                <a:r>
                  <a:rPr lang="en-US" dirty="0"/>
                  <a:t> 4-10 more semantical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44" t="-1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473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9550"/>
            <a:ext cx="8382000" cy="533400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Two kinds of co-occurrence between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8839200" cy="36957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800" dirty="0"/>
              <a:t>First-order co-occurrence (</a:t>
            </a:r>
            <a:r>
              <a:rPr lang="en-US" sz="2800" b="1" dirty="0"/>
              <a:t>syntagmatic</a:t>
            </a:r>
            <a:r>
              <a:rPr lang="en-US" sz="2800" dirty="0"/>
              <a:t> </a:t>
            </a:r>
            <a:r>
              <a:rPr lang="en-US" sz="2800" b="1" dirty="0"/>
              <a:t>association</a:t>
            </a:r>
            <a:r>
              <a:rPr lang="en-US" sz="2800" dirty="0"/>
              <a:t>):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They are typically nearby each other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i="1" dirty="0">
                <a:solidFill>
                  <a:srgbClr val="FF0000"/>
                </a:solidFill>
              </a:rPr>
              <a:t>wrote</a:t>
            </a:r>
            <a:r>
              <a:rPr lang="en-US" sz="2400" i="1" dirty="0"/>
              <a:t> </a:t>
            </a:r>
            <a:r>
              <a:rPr lang="en-US" sz="2400" dirty="0"/>
              <a:t>is a first-order associate of </a:t>
            </a:r>
            <a:r>
              <a:rPr lang="en-US" sz="2400" i="1" dirty="0">
                <a:solidFill>
                  <a:srgbClr val="FF0000"/>
                </a:solidFill>
              </a:rPr>
              <a:t>book</a:t>
            </a:r>
            <a:r>
              <a:rPr lang="en-US" sz="2400" i="1" dirty="0"/>
              <a:t> </a:t>
            </a:r>
            <a:r>
              <a:rPr lang="en-US" sz="2400" dirty="0"/>
              <a:t>or </a:t>
            </a:r>
            <a:r>
              <a:rPr lang="en-US" sz="2400" i="1" dirty="0">
                <a:solidFill>
                  <a:srgbClr val="FF0000"/>
                </a:solidFill>
              </a:rPr>
              <a:t>poem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800" dirty="0"/>
              <a:t>Second-order co-occurrence (</a:t>
            </a:r>
            <a:r>
              <a:rPr lang="en-US" sz="2800" b="1" dirty="0"/>
              <a:t>paradigmatic association</a:t>
            </a:r>
            <a:r>
              <a:rPr lang="en-US" sz="2800" dirty="0"/>
              <a:t>): </a:t>
            </a:r>
          </a:p>
          <a:p>
            <a:pPr lvl="1"/>
            <a:r>
              <a:rPr lang="en-US" sz="2400" dirty="0"/>
              <a:t>They have similar neighbors</a:t>
            </a:r>
          </a:p>
          <a:p>
            <a:pPr lvl="1"/>
            <a:r>
              <a:rPr lang="en-US" sz="2400" i="1" dirty="0">
                <a:solidFill>
                  <a:srgbClr val="FF0000"/>
                </a:solidFill>
              </a:rPr>
              <a:t>wrote</a:t>
            </a:r>
            <a:r>
              <a:rPr lang="en-US" sz="2400" i="1" dirty="0"/>
              <a:t> </a:t>
            </a:r>
            <a:r>
              <a:rPr lang="en-US" sz="2400" dirty="0"/>
              <a:t>is a second-order associate of words like </a:t>
            </a:r>
            <a:r>
              <a:rPr lang="en-US" sz="2400" i="1" dirty="0">
                <a:solidFill>
                  <a:srgbClr val="FF0000"/>
                </a:solidFill>
              </a:rPr>
              <a:t>said</a:t>
            </a:r>
            <a:r>
              <a:rPr lang="en-US" sz="2400" i="1" dirty="0"/>
              <a:t> </a:t>
            </a:r>
            <a:r>
              <a:rPr lang="en-US" sz="2400" dirty="0"/>
              <a:t>or </a:t>
            </a:r>
            <a:r>
              <a:rPr lang="en-US" sz="2400" i="1" dirty="0">
                <a:solidFill>
                  <a:srgbClr val="FF0000"/>
                </a:solidFill>
              </a:rPr>
              <a:t>remarked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23484" y="4654224"/>
            <a:ext cx="352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[</a:t>
            </a:r>
            <a:r>
              <a:rPr lang="en-US" sz="1800" dirty="0" err="1"/>
              <a:t>Schütze</a:t>
            </a:r>
            <a:r>
              <a:rPr lang="en-US" sz="1800" dirty="0"/>
              <a:t> and Pedersen, 1993]</a:t>
            </a:r>
          </a:p>
        </p:txBody>
      </p:sp>
    </p:spTree>
    <p:extLst>
      <p:ext uri="{BB962C8B-B14F-4D97-AF65-F5344CB8AC3E}">
        <p14:creationId xmlns:p14="http://schemas.microsoft.com/office/powerpoint/2010/main" val="1397713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228850"/>
            <a:ext cx="7315200" cy="685800"/>
          </a:xfrm>
        </p:spPr>
        <p:txBody>
          <a:bodyPr/>
          <a:lstStyle/>
          <a:p>
            <a:r>
              <a:rPr lang="en-US" sz="36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Measuring similarity: the cosine</a:t>
            </a:r>
          </a:p>
        </p:txBody>
      </p:sp>
    </p:spTree>
    <p:extLst>
      <p:ext uri="{BB962C8B-B14F-4D97-AF65-F5344CB8AC3E}">
        <p14:creationId xmlns:p14="http://schemas.microsoft.com/office/powerpoint/2010/main" val="62958095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148"/>
            <a:ext cx="74676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Measuring similarity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123950"/>
                <a:ext cx="8534400" cy="3924300"/>
              </a:xfrm>
            </p:spPr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dirty="0"/>
                  <a:t>Given 2 target words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, we need a way to measure their similarity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Most measures of vector similarity are based on the:</a:t>
                </a:r>
              </a:p>
              <a:p>
                <a:pPr marL="720000"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en-US" sz="2000" b="1" dirty="0"/>
                  <a:t>Dot product </a:t>
                </a:r>
                <a:r>
                  <a:rPr lang="en-US" sz="2000" dirty="0"/>
                  <a:t>or </a:t>
                </a:r>
                <a:r>
                  <a:rPr lang="en-US" sz="2000" b="1" dirty="0"/>
                  <a:t>inner product</a:t>
                </a:r>
                <a:r>
                  <a:rPr lang="en-US" sz="2000" dirty="0"/>
                  <a:t> from linear algebra</a:t>
                </a:r>
                <a:endParaRPr lang="en-US" sz="2000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High when two vectors have large values in same dimensions 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Low (in fact 0) for </a:t>
                </a:r>
                <a:r>
                  <a:rPr lang="en-US" b="1" dirty="0"/>
                  <a:t>orthogonal vectors</a:t>
                </a:r>
                <a:r>
                  <a:rPr lang="en-US" dirty="0"/>
                  <a:t> with</a:t>
                </a:r>
                <a:r>
                  <a:rPr lang="en-US" b="1" dirty="0"/>
                  <a:t> </a:t>
                </a:r>
                <a:r>
                  <a:rPr lang="en-US" dirty="0" err="1"/>
                  <a:t>zeros</a:t>
                </a:r>
                <a:r>
                  <a:rPr lang="en-US" dirty="0"/>
                  <a:t> in complementary distribution</a:t>
                </a:r>
                <a:endParaRPr lang="en-US" b="1" dirty="0"/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123950"/>
                <a:ext cx="8534400" cy="3924300"/>
              </a:xfrm>
              <a:blipFill>
                <a:blip r:embed="rId2"/>
                <a:stretch>
                  <a:fillRect l="-744" t="-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756" y="2724150"/>
            <a:ext cx="708140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6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019"/>
            <a:ext cx="74676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Problem with dot product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09750"/>
            <a:ext cx="8686800" cy="31623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Dot product is higher if the vector is longer. Vector length: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 marL="0" indent="0">
              <a:buClr>
                <a:schemeClr val="tx1"/>
              </a:buClr>
              <a:buNone/>
            </a:pPr>
            <a:endParaRPr lang="en-US" dirty="0"/>
          </a:p>
          <a:p>
            <a:pPr>
              <a:buClr>
                <a:schemeClr val="tx1"/>
              </a:buClr>
            </a:pPr>
            <a:r>
              <a:rPr lang="en-US" dirty="0"/>
              <a:t>Vectors are longer if they have higher values in each dimension</a:t>
            </a:r>
          </a:p>
          <a:p>
            <a:pPr>
              <a:buClr>
                <a:schemeClr val="tx1"/>
              </a:buClr>
            </a:pPr>
            <a:r>
              <a:rPr lang="en-US" dirty="0"/>
              <a:t>That means more frequent words will have higher dot products</a:t>
            </a:r>
          </a:p>
          <a:p>
            <a:pPr>
              <a:buClr>
                <a:schemeClr val="tx1"/>
              </a:buClr>
            </a:pPr>
            <a:r>
              <a:rPr lang="en-US" dirty="0"/>
              <a:t>That’s bad: we don’t want a similarity metric to be sensitive to word frequency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114550"/>
            <a:ext cx="1600200" cy="1101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95" y="914400"/>
            <a:ext cx="708140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83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8017"/>
            <a:ext cx="74676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Solution: cosine 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Just divide the dot product by the length of the two vectors!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r>
              <a:rPr lang="en-US" dirty="0"/>
              <a:t>This turns out to be the cosine of the angle between them!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733550"/>
            <a:ext cx="838200" cy="972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49" y="3212838"/>
            <a:ext cx="2766501" cy="147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76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itle 1"/>
          <p:cNvSpPr>
            <a:spLocks noGrp="1"/>
          </p:cNvSpPr>
          <p:nvPr>
            <p:ph type="title"/>
          </p:nvPr>
        </p:nvSpPr>
        <p:spPr>
          <a:xfrm>
            <a:off x="838200" y="101798"/>
            <a:ext cx="7467600" cy="742950"/>
          </a:xfrm>
        </p:spPr>
        <p:txBody>
          <a:bodyPr/>
          <a:lstStyle/>
          <a:p>
            <a:pPr algn="ctr" eaLnBrk="1" hangingPunct="1"/>
            <a:r>
              <a:rPr lang="en-US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Cosine for computing similarity</a:t>
            </a:r>
          </a:p>
        </p:txBody>
      </p:sp>
      <p:graphicFrame>
        <p:nvGraphicFramePr>
          <p:cNvPr id="5427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3511477"/>
              </p:ext>
            </p:extLst>
          </p:nvPr>
        </p:nvGraphicFramePr>
        <p:xfrm>
          <a:off x="1828800" y="1557338"/>
          <a:ext cx="5395913" cy="1243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921000" imgH="673100" progId="Equation.3">
                  <p:embed/>
                </p:oleObj>
              </mc:Choice>
              <mc:Fallback>
                <p:oleObj name="Equation" r:id="rId3" imgW="29210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557338"/>
                        <a:ext cx="5395913" cy="12430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ine Callout 1 4"/>
          <p:cNvSpPr>
            <a:spLocks/>
          </p:cNvSpPr>
          <p:nvPr/>
        </p:nvSpPr>
        <p:spPr bwMode="auto">
          <a:xfrm>
            <a:off x="2152177" y="947906"/>
            <a:ext cx="1683223" cy="400110"/>
          </a:xfrm>
          <a:prstGeom prst="borderCallout1">
            <a:avLst>
              <a:gd name="adj1" fmla="val 104463"/>
              <a:gd name="adj2" fmla="val 51190"/>
              <a:gd name="adj3" fmla="val 204176"/>
              <a:gd name="adj4" fmla="val 74931"/>
            </a:avLst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Dot product</a:t>
            </a:r>
          </a:p>
        </p:txBody>
      </p:sp>
      <p:sp>
        <p:nvSpPr>
          <p:cNvPr id="54286" name="Line Callout 2 5"/>
          <p:cNvSpPr>
            <a:spLocks/>
          </p:cNvSpPr>
          <p:nvPr/>
        </p:nvSpPr>
        <p:spPr bwMode="auto">
          <a:xfrm>
            <a:off x="4445001" y="946121"/>
            <a:ext cx="1668946" cy="400110"/>
          </a:xfrm>
          <a:prstGeom prst="borderCallout2">
            <a:avLst>
              <a:gd name="adj1" fmla="val 97319"/>
              <a:gd name="adj2" fmla="val 8153"/>
              <a:gd name="adj3" fmla="val 159227"/>
              <a:gd name="adj4" fmla="val 7509"/>
              <a:gd name="adj5" fmla="val 211961"/>
              <a:gd name="adj6" fmla="val -13549"/>
            </a:avLst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Unit vectors</a:t>
            </a:r>
          </a:p>
        </p:txBody>
      </p:sp>
      <p:cxnSp>
        <p:nvCxnSpPr>
          <p:cNvPr id="54287" name="Straight Connector 7"/>
          <p:cNvCxnSpPr>
            <a:cxnSpLocks noChangeShapeType="1"/>
          </p:cNvCxnSpPr>
          <p:nvPr/>
        </p:nvCxnSpPr>
        <p:spPr bwMode="auto">
          <a:xfrm flipH="1">
            <a:off x="4749800" y="1346231"/>
            <a:ext cx="381000" cy="409544"/>
          </a:xfrm>
          <a:prstGeom prst="line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54285" name="TextBox 14"/>
          <p:cNvSpPr txBox="1">
            <a:spLocks noChangeArrowheads="1"/>
          </p:cNvSpPr>
          <p:nvPr/>
        </p:nvSpPr>
        <p:spPr bwMode="auto">
          <a:xfrm>
            <a:off x="7620001" y="-67479"/>
            <a:ext cx="9688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BFCFF"/>
                </a:solidFill>
              </a:rPr>
              <a:t>Sec. 6.3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003FA0D-9603-A44D-B3C5-0311288877DA}"/>
              </a:ext>
            </a:extLst>
          </p:cNvPr>
          <p:cNvSpPr txBox="1">
            <a:spLocks/>
          </p:cNvSpPr>
          <p:nvPr/>
        </p:nvSpPr>
        <p:spPr bwMode="auto">
          <a:xfrm>
            <a:off x="304800" y="3409950"/>
            <a:ext cx="5334000" cy="12763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685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1028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7145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171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pitchFamily="-65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628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pitchFamily="-65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086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pitchFamily="-65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5433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pitchFamily="-65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>
              <a:buClr>
                <a:schemeClr val="tx1"/>
              </a:buClr>
            </a:pPr>
            <a:r>
              <a:rPr lang="en-US" kern="0" dirty="0"/>
              <a:t>-1: vectors point in opposite directions </a:t>
            </a:r>
          </a:p>
          <a:p>
            <a:pPr>
              <a:buClr>
                <a:schemeClr val="tx1"/>
              </a:buClr>
            </a:pPr>
            <a:r>
              <a:rPr lang="en-US" kern="0" dirty="0"/>
              <a:t>+1:  vectors point in same directions</a:t>
            </a:r>
          </a:p>
          <a:p>
            <a:pPr>
              <a:buClr>
                <a:schemeClr val="tx1"/>
              </a:buClr>
            </a:pPr>
            <a:r>
              <a:rPr lang="en-US" kern="0" dirty="0"/>
              <a:t>0: vectors are orthogonal</a:t>
            </a:r>
          </a:p>
          <a:p>
            <a:pPr marL="0" indent="0">
              <a:buNone/>
            </a:pPr>
            <a:endParaRPr lang="en-US" kern="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2473F2-1F4B-294B-B0DA-07AA4FFEA1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666" b="16666"/>
          <a:stretch>
            <a:fillRect/>
          </a:stretch>
        </p:blipFill>
        <p:spPr bwMode="auto">
          <a:xfrm>
            <a:off x="5715000" y="2826456"/>
            <a:ext cx="3124200" cy="208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83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428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4948"/>
            <a:ext cx="3657600" cy="66023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9897899"/>
              </p:ext>
            </p:extLst>
          </p:nvPr>
        </p:nvGraphicFramePr>
        <p:xfrm>
          <a:off x="4584122" y="154136"/>
          <a:ext cx="4419600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large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computer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apricot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digital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information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8600" y="1809750"/>
            <a:ext cx="605867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Which pair of words is more similar?</a:t>
            </a:r>
          </a:p>
          <a:p>
            <a:pPr>
              <a:lnSpc>
                <a:spcPct val="120000"/>
              </a:lnSpc>
            </a:pPr>
            <a:endParaRPr lang="en-US" sz="1000" dirty="0"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</a:rPr>
              <a:t>cosine(</a:t>
            </a:r>
            <a:r>
              <a:rPr lang="en-US" dirty="0" err="1">
                <a:latin typeface="+mn-lt"/>
              </a:rPr>
              <a:t>apricot,information</a:t>
            </a:r>
            <a:r>
              <a:rPr lang="en-US" dirty="0">
                <a:latin typeface="+mn-lt"/>
              </a:rPr>
              <a:t>) = </a:t>
            </a:r>
          </a:p>
          <a:p>
            <a:pPr>
              <a:lnSpc>
                <a:spcPct val="120000"/>
              </a:lnSpc>
            </a:pPr>
            <a:endParaRPr lang="en-US" dirty="0"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</a:rPr>
              <a:t>cosine(</a:t>
            </a:r>
            <a:r>
              <a:rPr lang="en-US" dirty="0" err="1">
                <a:latin typeface="+mn-lt"/>
              </a:rPr>
              <a:t>digital,information</a:t>
            </a:r>
            <a:r>
              <a:rPr lang="en-US" dirty="0">
                <a:latin typeface="+mn-lt"/>
              </a:rPr>
              <a:t>) =</a:t>
            </a:r>
          </a:p>
          <a:p>
            <a:pPr>
              <a:lnSpc>
                <a:spcPct val="120000"/>
              </a:lnSpc>
            </a:pPr>
            <a:endParaRPr lang="en-US" dirty="0"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</a:rPr>
              <a:t>cosine(</a:t>
            </a:r>
            <a:r>
              <a:rPr lang="en-US" dirty="0" err="1">
                <a:latin typeface="+mn-lt"/>
              </a:rPr>
              <a:t>apricot,digital</a:t>
            </a:r>
            <a:r>
              <a:rPr lang="en-US" dirty="0">
                <a:latin typeface="+mn-lt"/>
              </a:rPr>
              <a:t>) =</a:t>
            </a:r>
          </a:p>
          <a:p>
            <a:endParaRPr lang="en-US" dirty="0">
              <a:latin typeface="+mn-lt"/>
            </a:endParaRPr>
          </a:p>
        </p:txBody>
      </p:sp>
      <p:graphicFrame>
        <p:nvGraphicFramePr>
          <p:cNvPr id="10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043214"/>
              </p:ext>
            </p:extLst>
          </p:nvPr>
        </p:nvGraphicFramePr>
        <p:xfrm>
          <a:off x="304800" y="877677"/>
          <a:ext cx="4169255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921000" imgH="673100" progId="Equation.3">
                  <p:embed/>
                </p:oleObj>
              </mc:Choice>
              <mc:Fallback>
                <p:oleObj name="Equation" r:id="rId2" imgW="29210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877677"/>
                        <a:ext cx="4169255" cy="9604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1116397"/>
              </p:ext>
            </p:extLst>
          </p:nvPr>
        </p:nvGraphicFramePr>
        <p:xfrm>
          <a:off x="5095589" y="3524738"/>
          <a:ext cx="1060854" cy="340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73100" imgH="215900" progId="Equation.3">
                  <p:embed/>
                </p:oleObj>
              </mc:Choice>
              <mc:Fallback>
                <p:oleObj name="Equation" r:id="rId4" imgW="673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95589" y="3524738"/>
                        <a:ext cx="1060854" cy="340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511467"/>
              </p:ext>
            </p:extLst>
          </p:nvPr>
        </p:nvGraphicFramePr>
        <p:xfrm>
          <a:off x="5171789" y="2652058"/>
          <a:ext cx="1060854" cy="340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73100" imgH="215900" progId="Equation.3">
                  <p:embed/>
                </p:oleObj>
              </mc:Choice>
              <mc:Fallback>
                <p:oleObj name="Equation" r:id="rId6" imgW="673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71789" y="2652058"/>
                        <a:ext cx="1060854" cy="340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259807"/>
              </p:ext>
            </p:extLst>
          </p:nvPr>
        </p:nvGraphicFramePr>
        <p:xfrm>
          <a:off x="4344354" y="4517476"/>
          <a:ext cx="980789" cy="340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22300" imgH="215900" progId="Equation.3">
                  <p:embed/>
                </p:oleObj>
              </mc:Choice>
              <mc:Fallback>
                <p:oleObj name="Equation" r:id="rId7" imgW="622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44354" y="4517476"/>
                        <a:ext cx="980789" cy="340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6166270"/>
              </p:ext>
            </p:extLst>
          </p:nvPr>
        </p:nvGraphicFramePr>
        <p:xfrm>
          <a:off x="4038600" y="3524738"/>
          <a:ext cx="980789" cy="340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22300" imgH="215900" progId="Equation.3">
                  <p:embed/>
                </p:oleObj>
              </mc:Choice>
              <mc:Fallback>
                <p:oleObj name="Equation" r:id="rId9" imgW="622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38600" y="3524738"/>
                        <a:ext cx="980789" cy="340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066656"/>
              </p:ext>
            </p:extLst>
          </p:nvPr>
        </p:nvGraphicFramePr>
        <p:xfrm>
          <a:off x="4333589" y="3189182"/>
          <a:ext cx="1458316" cy="618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27100" imgH="393700" progId="Equation.3">
                  <p:embed/>
                </p:oleObj>
              </mc:Choice>
              <mc:Fallback>
                <p:oleObj name="Equation" r:id="rId10" imgW="927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33589" y="3189182"/>
                        <a:ext cx="1458316" cy="618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896290"/>
              </p:ext>
            </p:extLst>
          </p:nvPr>
        </p:nvGraphicFramePr>
        <p:xfrm>
          <a:off x="3658554" y="4103582"/>
          <a:ext cx="1458316" cy="618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27100" imgH="393700" progId="Equation.3">
                  <p:embed/>
                </p:oleObj>
              </mc:Choice>
              <mc:Fallback>
                <p:oleObj name="Equation" r:id="rId12" imgW="927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658554" y="4103582"/>
                        <a:ext cx="1458316" cy="618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4851809"/>
              </p:ext>
            </p:extLst>
          </p:nvPr>
        </p:nvGraphicFramePr>
        <p:xfrm>
          <a:off x="6314789" y="3181350"/>
          <a:ext cx="1500298" cy="660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52500" imgH="419100" progId="Equation.3">
                  <p:embed/>
                </p:oleObj>
              </mc:Choice>
              <mc:Fallback>
                <p:oleObj name="Equation" r:id="rId14" imgW="9525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314789" y="3181350"/>
                        <a:ext cx="1500298" cy="660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5484267"/>
              </p:ext>
            </p:extLst>
          </p:nvPr>
        </p:nvGraphicFramePr>
        <p:xfrm>
          <a:off x="5410200" y="4255982"/>
          <a:ext cx="380046" cy="259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41300" imgH="165100" progId="Equation.3">
                  <p:embed/>
                </p:oleObj>
              </mc:Choice>
              <mc:Fallback>
                <p:oleObj name="Equation" r:id="rId16" imgW="241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410200" y="4255982"/>
                        <a:ext cx="380046" cy="259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671583" y="2284793"/>
            <a:ext cx="1301080" cy="304231"/>
            <a:chOff x="7432424" y="4508263"/>
            <a:chExt cx="1301080" cy="3042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7584260" y="4508263"/>
                  <a:ext cx="98905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>
                            <a:latin typeface="Cambria Math" charset="0"/>
                          </a:rPr>
                          <m:t>2</m:t>
                        </m:r>
                        <m:r>
                          <a:rPr lang="en-US" sz="1800" b="0" i="1" smtClean="0">
                            <a:latin typeface="Cambria Math" charset="0"/>
                          </a:rPr>
                          <m:t>+0+0</m:t>
                        </m:r>
                      </m:oMath>
                    </m:oMathPara>
                  </a14:m>
                  <a:endParaRPr lang="en-US" sz="1800" b="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4260" y="4508263"/>
                  <a:ext cx="989053" cy="276999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l="-5556" r="-5556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Connector 6"/>
            <p:cNvCxnSpPr/>
            <p:nvPr/>
          </p:nvCxnSpPr>
          <p:spPr bwMode="auto">
            <a:xfrm>
              <a:off x="7432424" y="4812494"/>
              <a:ext cx="1301080" cy="0"/>
            </a:xfrm>
            <a:prstGeom prst="line">
              <a:avLst/>
            </a:prstGeom>
            <a:gradFill rotWithShape="0">
              <a:gsLst>
                <a:gs pos="0">
                  <a:srgbClr val="A50021"/>
                </a:gs>
                <a:gs pos="100000">
                  <a:schemeClr val="tx1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957418" y="2682632"/>
                <a:ext cx="1214370" cy="309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800" i="1">
                              <a:latin typeface="Cambria Math" charset="0"/>
                            </a:rPr>
                            <m:t>+0+0</m:t>
                          </m:r>
                          <m:r>
                            <m:rPr>
                              <m:nor/>
                            </m:rPr>
                            <a:rPr lang="en-US" sz="1800" dirty="0"/>
                            <m:t> </m:t>
                          </m:r>
                        </m:e>
                      </m:rad>
                    </m:oMath>
                  </m:oMathPara>
                </a14:m>
                <a:endParaRPr lang="en-US" sz="1800" b="0" dirty="0">
                  <a:latin typeface="+mn-lt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418" y="2682632"/>
                <a:ext cx="1214370" cy="309637"/>
              </a:xfrm>
              <a:prstGeom prst="rect">
                <a:avLst/>
              </a:prstGeom>
              <a:blipFill>
                <a:blip r:embed="rId22"/>
                <a:stretch>
                  <a:fillRect t="-8000" r="-6186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417076" y="2387220"/>
                <a:ext cx="1686552" cy="572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charset="0"/>
                            </a:rPr>
                            <m:t>2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rad>
                          <m:rad>
                            <m:radPr>
                              <m:degHide m:val="on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i="1">
                                  <a:latin typeface="Cambria Math" charset="0"/>
                                </a:rPr>
                                <m:t>38</m:t>
                              </m:r>
                            </m:e>
                          </m:rad>
                        </m:den>
                      </m:f>
                      <m:r>
                        <a:rPr lang="en-US" sz="1800" b="0" i="0" smtClean="0">
                          <a:latin typeface="Cambria Math" charset="0"/>
                        </a:rPr>
                        <m:t>= .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1800" b="0" dirty="0">
                  <a:latin typeface="+mn-lt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076" y="2387220"/>
                <a:ext cx="1686552" cy="572657"/>
              </a:xfrm>
              <a:prstGeom prst="rect">
                <a:avLst/>
              </a:prstGeom>
              <a:blipFill>
                <a:blip r:embed="rId23"/>
                <a:stretch>
                  <a:fillRect l="-1504" t="-6522" r="-300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EA40DF-D4E5-5E4A-DC12-9D6318DA3E9C}"/>
                  </a:ext>
                </a:extLst>
              </p:cNvPr>
              <p:cNvSpPr txBox="1"/>
              <p:nvPr/>
            </p:nvSpPr>
            <p:spPr>
              <a:xfrm>
                <a:off x="3205230" y="4530238"/>
                <a:ext cx="1214370" cy="309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800" i="1">
                              <a:latin typeface="Cambria Math" charset="0"/>
                            </a:rPr>
                            <m:t>+0+0</m:t>
                          </m:r>
                          <m:r>
                            <m:rPr>
                              <m:nor/>
                            </m:rPr>
                            <a:rPr lang="en-US" sz="1800" dirty="0"/>
                            <m:t> </m:t>
                          </m:r>
                        </m:e>
                      </m:rad>
                    </m:oMath>
                  </m:oMathPara>
                </a14:m>
                <a:endParaRPr lang="en-US" sz="1800" b="0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EA40DF-D4E5-5E4A-DC12-9D6318DA3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5230" y="4530238"/>
                <a:ext cx="1214370" cy="309637"/>
              </a:xfrm>
              <a:prstGeom prst="rect">
                <a:avLst/>
              </a:prstGeom>
              <a:blipFill>
                <a:blip r:embed="rId24"/>
                <a:stretch>
                  <a:fillRect t="-3846" r="-7292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348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006"/>
            <a:ext cx="74676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Visualizing vectors and angles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28750"/>
            <a:ext cx="6045200" cy="3532436"/>
          </a:xfrm>
        </p:spPr>
      </p:pic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9735363"/>
              </p:ext>
            </p:extLst>
          </p:nvPr>
        </p:nvGraphicFramePr>
        <p:xfrm>
          <a:off x="5486400" y="1123950"/>
          <a:ext cx="3124200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large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apricot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digital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information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315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210256"/>
            <a:ext cx="78486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Evaluating similarity 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352550"/>
            <a:ext cx="8001000" cy="3581400"/>
          </a:xfrm>
        </p:spPr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Intrinsic Evaluation: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Correlation between algorithm and human word similarity ratings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Extrinsic (task-based, end-to-end) Evaluation: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Spelling error detection, WSD, essay grading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Taking TOEFL multiple-choice vocabulary tests</a:t>
            </a:r>
          </a:p>
          <a:p>
            <a:pPr lvl="1"/>
            <a:endParaRPr lang="en-US" sz="1400" dirty="0"/>
          </a:p>
          <a:p>
            <a:pPr marL="114300" indent="0">
              <a:buNone/>
            </a:pP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u="sng" dirty="0">
                <a:solidFill>
                  <a:srgbClr val="0000FF"/>
                </a:solidFill>
                <a:latin typeface="Courier"/>
                <a:cs typeface="Courier"/>
              </a:rPr>
              <a:t>Levied</a:t>
            </a:r>
            <a:r>
              <a:rPr lang="en-US" sz="1800" dirty="0">
                <a:solidFill>
                  <a:srgbClr val="0000FF"/>
                </a:solidFill>
                <a:latin typeface="Courier"/>
                <a:cs typeface="Courier"/>
              </a:rPr>
              <a:t> is closest in meaning to which of these: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imposed, believed, requested, correlated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323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7467600" cy="6096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vector models of meaning?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Allows us to compute the similarity between words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b="1" i="1" dirty="0">
                <a:solidFill>
                  <a:srgbClr val="FF0000"/>
                </a:solidFill>
              </a:rPr>
              <a:t>fast</a:t>
            </a:r>
            <a:r>
              <a:rPr lang="en-US" dirty="0"/>
              <a:t> is similar to </a:t>
            </a:r>
            <a:r>
              <a:rPr lang="en-US" b="1" i="1" dirty="0">
                <a:solidFill>
                  <a:srgbClr val="FF0000"/>
                </a:solidFill>
              </a:rPr>
              <a:t>rapid</a:t>
            </a:r>
            <a:endParaRPr lang="en-US" i="1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b="1" i="1" dirty="0">
                <a:solidFill>
                  <a:srgbClr val="FF0000"/>
                </a:solidFill>
              </a:rPr>
              <a:t>tall</a:t>
            </a:r>
            <a:r>
              <a:rPr lang="en-US" dirty="0"/>
              <a:t> is similar to </a:t>
            </a:r>
            <a:r>
              <a:rPr lang="en-US" b="1" i="1" dirty="0">
                <a:solidFill>
                  <a:srgbClr val="FF0000"/>
                </a:solidFill>
              </a:rPr>
              <a:t>height</a:t>
            </a:r>
            <a:endParaRPr lang="en-US" i="1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Question answering: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i="1" dirty="0"/>
              <a:t>Q: “How </a:t>
            </a:r>
            <a:r>
              <a:rPr lang="en-US" b="1" i="1" dirty="0">
                <a:solidFill>
                  <a:srgbClr val="FF0000"/>
                </a:solidFill>
              </a:rPr>
              <a:t>tall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/>
              <a:t>is Mt. Everest?”</a:t>
            </a:r>
            <a:br>
              <a:rPr lang="en-US" i="1" dirty="0"/>
            </a:br>
            <a:r>
              <a:rPr lang="en-US" i="1" dirty="0"/>
              <a:t>Candidate A: “The official </a:t>
            </a:r>
            <a:r>
              <a:rPr lang="en-US" b="1" i="1" dirty="0">
                <a:solidFill>
                  <a:srgbClr val="FF0000"/>
                </a:solidFill>
              </a:rPr>
              <a:t>height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/>
              <a:t>of Mount Everest is 29029 feet”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436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019300" y="2266950"/>
            <a:ext cx="5105400" cy="609600"/>
          </a:xfrm>
        </p:spPr>
        <p:txBody>
          <a:bodyPr/>
          <a:lstStyle/>
          <a:p>
            <a:r>
              <a:rPr lang="en-US" sz="36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Dense Vectors </a:t>
            </a:r>
          </a:p>
        </p:txBody>
      </p:sp>
    </p:spTree>
    <p:extLst>
      <p:ext uri="{BB962C8B-B14F-4D97-AF65-F5344CB8AC3E}">
        <p14:creationId xmlns:p14="http://schemas.microsoft.com/office/powerpoint/2010/main" val="106221870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9550"/>
            <a:ext cx="74676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Sparse versus dense vectors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04950"/>
            <a:ext cx="8534400" cy="28956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800" dirty="0"/>
              <a:t> Vectors from term-term matrices are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1" dirty="0"/>
              <a:t>long</a:t>
            </a:r>
            <a:r>
              <a:rPr lang="en-US" sz="2400" dirty="0"/>
              <a:t> (length |V|= 20,000 to 50,000)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1" dirty="0"/>
              <a:t>sparse </a:t>
            </a:r>
            <a:r>
              <a:rPr lang="en-US" sz="2400" dirty="0"/>
              <a:t>(most elements are zero)</a:t>
            </a:r>
          </a:p>
          <a:p>
            <a:pPr>
              <a:buClr>
                <a:schemeClr val="tx1"/>
              </a:buClr>
            </a:pPr>
            <a:r>
              <a:rPr lang="en-US" sz="2800" dirty="0"/>
              <a:t>Alternative: learn vectors which are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1" dirty="0"/>
              <a:t>short</a:t>
            </a:r>
            <a:r>
              <a:rPr lang="en-US" sz="2400" dirty="0"/>
              <a:t> (length 200-1000)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1" dirty="0"/>
              <a:t>dense</a:t>
            </a:r>
            <a:r>
              <a:rPr lang="en-US" sz="2400" dirty="0"/>
              <a:t> (most elements are non-zero)</a:t>
            </a:r>
          </a:p>
        </p:txBody>
      </p:sp>
    </p:spTree>
    <p:extLst>
      <p:ext uri="{BB962C8B-B14F-4D97-AF65-F5344CB8AC3E}">
        <p14:creationId xmlns:p14="http://schemas.microsoft.com/office/powerpoint/2010/main" val="868740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00150"/>
            <a:ext cx="8839200" cy="3886200"/>
          </a:xfrm>
        </p:spPr>
        <p:txBody>
          <a:bodyPr/>
          <a:lstStyle/>
          <a:p>
            <a:pPr marL="180000" lvl="1"/>
            <a:r>
              <a:rPr lang="en-US" sz="2400" dirty="0"/>
              <a:t>Short vectors may be easier to use as features in machine learning (less weights to tune)</a:t>
            </a:r>
          </a:p>
          <a:p>
            <a:pPr marL="180000" lvl="1"/>
            <a:r>
              <a:rPr lang="en-US" sz="2400" dirty="0"/>
              <a:t>Dense vectors may generalize better than storing explicit counts</a:t>
            </a:r>
          </a:p>
          <a:p>
            <a:pPr marL="180000" lvl="1"/>
            <a:r>
              <a:rPr lang="en-US" sz="2400" dirty="0"/>
              <a:t>They may do better at capturing synonymy:</a:t>
            </a:r>
          </a:p>
          <a:p>
            <a:pPr marL="834300" lvl="2" indent="-342900"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400" i="1" dirty="0">
                <a:solidFill>
                  <a:srgbClr val="FF0000"/>
                </a:solidFill>
              </a:rPr>
              <a:t>car</a:t>
            </a:r>
            <a:r>
              <a:rPr lang="en-US" sz="2400" dirty="0"/>
              <a:t> and </a:t>
            </a:r>
            <a:r>
              <a:rPr lang="en-US" sz="2400" i="1" dirty="0">
                <a:solidFill>
                  <a:srgbClr val="FF0000"/>
                </a:solidFill>
              </a:rPr>
              <a:t>automobile</a:t>
            </a:r>
            <a:r>
              <a:rPr lang="en-US" sz="2400" dirty="0"/>
              <a:t> are synonyms, but are represented as distinct dimensions</a:t>
            </a:r>
          </a:p>
          <a:p>
            <a:pPr marL="834300" lvl="2" indent="-342900"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400" dirty="0"/>
              <a:t> This fails to capture similarity between a word with </a:t>
            </a:r>
            <a:r>
              <a:rPr lang="en-US" sz="2400" i="1" dirty="0">
                <a:solidFill>
                  <a:srgbClr val="FF0000"/>
                </a:solidFill>
              </a:rPr>
              <a:t>car</a:t>
            </a:r>
            <a:r>
              <a:rPr lang="en-US" sz="2400" dirty="0"/>
              <a:t> as a neighbor and a word with </a:t>
            </a:r>
            <a:r>
              <a:rPr lang="en-US" sz="2400" i="1" dirty="0">
                <a:solidFill>
                  <a:srgbClr val="FF0000"/>
                </a:solidFill>
              </a:rPr>
              <a:t>automobile</a:t>
            </a:r>
            <a:r>
              <a:rPr lang="en-US" sz="2400" dirty="0"/>
              <a:t> as a neighbor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1E74DA-4F52-AC4C-9805-4D78CDD63050}"/>
              </a:ext>
            </a:extLst>
          </p:cNvPr>
          <p:cNvSpPr txBox="1">
            <a:spLocks/>
          </p:cNvSpPr>
          <p:nvPr/>
        </p:nvSpPr>
        <p:spPr bwMode="auto">
          <a:xfrm>
            <a:off x="838200" y="209550"/>
            <a:ext cx="7467600" cy="7429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</a:defRPr>
            </a:lvl9pPr>
          </a:lstStyle>
          <a:p>
            <a:pPr algn="ctr"/>
            <a:r>
              <a:rPr lang="en-US" dirty="0"/>
              <a:t>Why dense vectors?</a:t>
            </a:r>
          </a:p>
        </p:txBody>
      </p:sp>
    </p:spTree>
    <p:extLst>
      <p:ext uri="{BB962C8B-B14F-4D97-AF65-F5344CB8AC3E}">
        <p14:creationId xmlns:p14="http://schemas.microsoft.com/office/powerpoint/2010/main" val="812011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Methods for getting short dense vectors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04950"/>
            <a:ext cx="8534400" cy="31813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800" dirty="0"/>
              <a:t>Singular Value Decomposition (SVD)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A special case of this is called LSA – Latent Semantic Analysis</a:t>
            </a:r>
          </a:p>
          <a:p>
            <a:pPr>
              <a:buClr>
                <a:schemeClr val="tx1"/>
              </a:buClr>
            </a:pPr>
            <a:r>
              <a:rPr lang="en-US" sz="2800" dirty="0"/>
              <a:t>“Neural Language Model”-inspired predictive models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Skip-grams and CBOW</a:t>
            </a:r>
          </a:p>
          <a:p>
            <a:pPr>
              <a:buClr>
                <a:schemeClr val="tx1"/>
              </a:buClr>
            </a:pPr>
            <a:r>
              <a:rPr lang="en-US" sz="2800" dirty="0"/>
              <a:t>Brown clustering</a:t>
            </a:r>
          </a:p>
        </p:txBody>
      </p:sp>
    </p:spTree>
    <p:extLst>
      <p:ext uri="{BB962C8B-B14F-4D97-AF65-F5344CB8AC3E}">
        <p14:creationId xmlns:p14="http://schemas.microsoft.com/office/powerpoint/2010/main" val="806861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33500" y="2228850"/>
            <a:ext cx="6477000" cy="685800"/>
          </a:xfrm>
        </p:spPr>
        <p:txBody>
          <a:bodyPr/>
          <a:lstStyle/>
          <a:p>
            <a:r>
              <a:rPr lang="en-US" sz="36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Dense Vectors via SVD</a:t>
            </a:r>
          </a:p>
        </p:txBody>
      </p:sp>
    </p:spTree>
    <p:extLst>
      <p:ext uri="{BB962C8B-B14F-4D97-AF65-F5344CB8AC3E}">
        <p14:creationId xmlns:p14="http://schemas.microsoft.com/office/powerpoint/2010/main" val="121091154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0500"/>
            <a:ext cx="74676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Intuition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7775"/>
            <a:ext cx="8534400" cy="33337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Approximate an N-dimensional dataset using fewer dimensions by first rotating the axes into a new space</a:t>
            </a:r>
          </a:p>
          <a:p>
            <a:pPr>
              <a:buClr>
                <a:schemeClr val="tx1"/>
              </a:buClr>
            </a:pPr>
            <a:r>
              <a:rPr lang="en-US" dirty="0"/>
              <a:t>In the new space, the highest order dimension captures the most variance in the original dataset</a:t>
            </a:r>
          </a:p>
          <a:p>
            <a:pPr>
              <a:buClr>
                <a:schemeClr val="tx1"/>
              </a:buClr>
            </a:pPr>
            <a:r>
              <a:rPr lang="en-US" dirty="0"/>
              <a:t>And the next dimension captures the next most variance, etc.</a:t>
            </a:r>
          </a:p>
          <a:p>
            <a:pPr>
              <a:buClr>
                <a:schemeClr val="tx1"/>
              </a:buClr>
            </a:pPr>
            <a:r>
              <a:rPr lang="en-US" dirty="0"/>
              <a:t>Many such (related) methods:</a:t>
            </a:r>
          </a:p>
          <a:p>
            <a:pPr lvl="1">
              <a:spcBef>
                <a:spcPts val="380"/>
              </a:spcBef>
              <a:buFont typeface="Wingdings" pitchFamily="2" charset="2"/>
              <a:buChar char="Ø"/>
            </a:pPr>
            <a:r>
              <a:rPr lang="en-US" dirty="0"/>
              <a:t>PCA – principle components analysis</a:t>
            </a:r>
          </a:p>
          <a:p>
            <a:pPr lvl="1">
              <a:spcBef>
                <a:spcPts val="380"/>
              </a:spcBef>
              <a:buFont typeface="Wingdings" pitchFamily="2" charset="2"/>
              <a:buChar char="Ø"/>
            </a:pPr>
            <a:r>
              <a:rPr lang="en-US" dirty="0"/>
              <a:t>Factor Analysis</a:t>
            </a:r>
          </a:p>
          <a:p>
            <a:pPr lvl="1">
              <a:spcBef>
                <a:spcPts val="380"/>
              </a:spcBef>
              <a:buFont typeface="Wingdings" pitchFamily="2" charset="2"/>
              <a:buChar char="Ø"/>
            </a:pPr>
            <a:r>
              <a:rPr lang="en-US" dirty="0"/>
              <a:t>SVD</a:t>
            </a:r>
          </a:p>
          <a:p>
            <a:pPr>
              <a:buClr>
                <a:schemeClr val="tx1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56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"/>
            <a:ext cx="5700819" cy="51244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92" y="19050"/>
            <a:ext cx="5722012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50800"/>
            <a:ext cx="5867400" cy="615950"/>
          </a:xfrm>
        </p:spPr>
        <p:txBody>
          <a:bodyPr/>
          <a:lstStyle/>
          <a:p>
            <a:pPr algn="ctr"/>
            <a:r>
              <a:rPr lang="en-US" dirty="0"/>
              <a:t>Dimensionality reduction</a:t>
            </a:r>
          </a:p>
        </p:txBody>
      </p:sp>
    </p:spTree>
    <p:extLst>
      <p:ext uri="{BB962C8B-B14F-4D97-AF65-F5344CB8AC3E}">
        <p14:creationId xmlns:p14="http://schemas.microsoft.com/office/powerpoint/2010/main" val="27920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961"/>
            <a:ext cx="7467600" cy="742950"/>
          </a:xfrm>
        </p:spPr>
        <p:txBody>
          <a:bodyPr/>
          <a:lstStyle/>
          <a:p>
            <a:pPr algn="ctr"/>
            <a:r>
              <a:rPr lang="en-US" dirty="0"/>
              <a:t>Singular Value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047750"/>
                <a:ext cx="8534400" cy="4000500"/>
              </a:xfrm>
            </p:spPr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i="1" dirty="0"/>
                  <a:t>Any rectangular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i="1" dirty="0"/>
                  <a:t> matrix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i="1" dirty="0"/>
                  <a:t> equals the product of 3 matrices: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:r>
                  <a:rPr lang="en-US" b="1" dirty="0"/>
                  <a:t>W</a:t>
                </a:r>
                <a:r>
                  <a:rPr lang="en-US" dirty="0"/>
                  <a:t>: rows corresponding to original, but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columns represents a dimension in a new latent space, such that: 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column vectors are orthogonal to each other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Columns are ordered by the amount of variance in the dataset each new dimension accounts for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:r>
                  <a:rPr lang="en-US" b="1" dirty="0"/>
                  <a:t>S</a:t>
                </a:r>
                <a:r>
                  <a:rPr lang="en-US" dirty="0"/>
                  <a:t>:  diagonal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matrix of </a:t>
                </a:r>
                <a:r>
                  <a:rPr lang="en-US" b="1" dirty="0"/>
                  <a:t>singular values </a:t>
                </a:r>
                <a:r>
                  <a:rPr lang="en-US" dirty="0"/>
                  <a:t>expressing the importance of each dimension.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:r>
                  <a:rPr lang="en-US" b="1" dirty="0"/>
                  <a:t>C</a:t>
                </a:r>
                <a:r>
                  <a:rPr lang="en-US" dirty="0"/>
                  <a:t>: columns corresponding to original, but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rows corresponding to singular values</a:t>
                </a:r>
              </a:p>
              <a:p>
                <a:pPr>
                  <a:buClr>
                    <a:schemeClr val="tx1"/>
                  </a:buClr>
                </a:pPr>
                <a:endParaRPr lang="en-US" dirty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047750"/>
                <a:ext cx="8534400" cy="4000500"/>
              </a:xfrm>
              <a:blipFill>
                <a:blip r:embed="rId2"/>
                <a:stretch>
                  <a:fillRect l="-1190" t="-949" r="-1042" b="-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1019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3BE58F4-4C0A-7A45-BD4C-D54EBD5C3FC7}"/>
              </a:ext>
            </a:extLst>
          </p:cNvPr>
          <p:cNvCxnSpPr>
            <a:cxnSpLocks/>
          </p:cNvCxnSpPr>
          <p:nvPr/>
        </p:nvCxnSpPr>
        <p:spPr bwMode="auto">
          <a:xfrm>
            <a:off x="5098284" y="1862465"/>
            <a:ext cx="805833" cy="795745"/>
          </a:xfrm>
          <a:prstGeom prst="line">
            <a:avLst/>
          </a:prstGeom>
          <a:gradFill rotWithShape="0">
            <a:gsLst>
              <a:gs pos="0">
                <a:srgbClr val="A50021"/>
              </a:gs>
              <a:gs pos="100000">
                <a:schemeClr val="tx1"/>
              </a:gs>
            </a:gsLst>
            <a:lin ang="0" scaled="1"/>
          </a:gradFill>
          <a:ln w="412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9411"/>
            <a:ext cx="74676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Singular Value Decomposition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44249" y="4706435"/>
            <a:ext cx="2888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[</a:t>
            </a:r>
            <a:r>
              <a:rPr lang="en-US" sz="1800" dirty="0" err="1">
                <a:latin typeface="+mn-lt"/>
              </a:rPr>
              <a:t>Landuaer</a:t>
            </a:r>
            <a:r>
              <a:rPr lang="en-US" sz="1800" dirty="0">
                <a:latin typeface="+mn-lt"/>
              </a:rPr>
              <a:t> and </a:t>
            </a:r>
            <a:r>
              <a:rPr lang="en-US" sz="1800" dirty="0" err="1">
                <a:latin typeface="+mn-lt"/>
              </a:rPr>
              <a:t>Dumais</a:t>
            </a:r>
            <a:r>
              <a:rPr lang="en-US" sz="1800" dirty="0">
                <a:latin typeface="+mn-lt"/>
              </a:rPr>
              <a:t> 1997]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27EBF-8D61-F84A-AE3C-69AA8019F0F2}"/>
              </a:ext>
            </a:extLst>
          </p:cNvPr>
          <p:cNvSpPr txBox="1"/>
          <p:nvPr/>
        </p:nvSpPr>
        <p:spPr>
          <a:xfrm>
            <a:off x="2091230" y="1424285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Contexts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C17E1D-D33F-CF48-A8C3-156201C87076}"/>
              </a:ext>
            </a:extLst>
          </p:cNvPr>
          <p:cNvSpPr txBox="1"/>
          <p:nvPr/>
        </p:nvSpPr>
        <p:spPr>
          <a:xfrm rot="16200000">
            <a:off x="1281574" y="2595831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Words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950D9E4-B01C-3E49-A452-A2BC543C335B}"/>
                  </a:ext>
                </a:extLst>
              </p:cNvPr>
              <p:cNvSpPr/>
              <p:nvPr/>
            </p:nvSpPr>
            <p:spPr>
              <a:xfrm>
                <a:off x="2396030" y="3786485"/>
                <a:ext cx="8895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950D9E4-B01C-3E49-A452-A2BC543C33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030" y="3786485"/>
                <a:ext cx="889539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C1C353D-A06D-BD4E-9ABC-C297C3A8F49A}"/>
                  </a:ext>
                </a:extLst>
              </p:cNvPr>
              <p:cNvSpPr/>
              <p:nvPr/>
            </p:nvSpPr>
            <p:spPr>
              <a:xfrm>
                <a:off x="3792491" y="3759708"/>
                <a:ext cx="100206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C1C353D-A06D-BD4E-9ABC-C297C3A8F4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491" y="3759708"/>
                <a:ext cx="100206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E797060-2379-AA43-A7FE-CDC2F82CA515}"/>
                  </a:ext>
                </a:extLst>
              </p:cNvPr>
              <p:cNvSpPr/>
              <p:nvPr/>
            </p:nvSpPr>
            <p:spPr>
              <a:xfrm>
                <a:off x="4971302" y="2667334"/>
                <a:ext cx="10287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E797060-2379-AA43-A7FE-CDC2F82CA5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1302" y="2667334"/>
                <a:ext cx="102874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8673494-3B7C-4144-953E-F9948720C349}"/>
                  </a:ext>
                </a:extLst>
              </p:cNvPr>
              <p:cNvSpPr/>
              <p:nvPr/>
            </p:nvSpPr>
            <p:spPr>
              <a:xfrm>
                <a:off x="6416296" y="2667333"/>
                <a:ext cx="9162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8673494-3B7C-4144-953E-F9948720C3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296" y="2667333"/>
                <a:ext cx="91621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E7EACDF-7862-CD43-9D47-16BB186A6D35}"/>
                  </a:ext>
                </a:extLst>
              </p:cNvPr>
              <p:cNvSpPr/>
              <p:nvPr/>
            </p:nvSpPr>
            <p:spPr bwMode="auto">
              <a:xfrm>
                <a:off x="2258209" y="1851810"/>
                <a:ext cx="1185370" cy="193467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Lucida Sans" pitchFamily="-65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E7EACDF-7862-CD43-9D47-16BB186A6D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8209" y="1851810"/>
                <a:ext cx="1185370" cy="19346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82A4ADB-08EC-F842-A487-B2DA43D2965E}"/>
                  </a:ext>
                </a:extLst>
              </p:cNvPr>
              <p:cNvSpPr/>
              <p:nvPr/>
            </p:nvSpPr>
            <p:spPr bwMode="auto">
              <a:xfrm>
                <a:off x="3876197" y="1851810"/>
                <a:ext cx="805833" cy="193467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Lucida Sans" pitchFamily="-65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82A4ADB-08EC-F842-A487-B2DA43D296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6197" y="1851810"/>
                <a:ext cx="805833" cy="19346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43126C8-82CD-B545-BA27-682A44360A80}"/>
                  </a:ext>
                </a:extLst>
              </p:cNvPr>
              <p:cNvSpPr/>
              <p:nvPr/>
            </p:nvSpPr>
            <p:spPr bwMode="auto">
              <a:xfrm>
                <a:off x="5098281" y="1862465"/>
                <a:ext cx="806400" cy="806400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Lucida Sans" pitchFamily="-65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43126C8-82CD-B545-BA27-682A44360A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98281" y="1862465"/>
                <a:ext cx="806400" cy="8064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4D646D9-1C30-2E49-94E1-CB6A95114D2C}"/>
                  </a:ext>
                </a:extLst>
              </p:cNvPr>
              <p:cNvSpPr/>
              <p:nvPr/>
            </p:nvSpPr>
            <p:spPr bwMode="auto">
              <a:xfrm>
                <a:off x="6282230" y="1851810"/>
                <a:ext cx="1185370" cy="8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Lucida Sans" pitchFamily="-65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4D646D9-1C30-2E49-94E1-CB6A95114D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2230" y="1851810"/>
                <a:ext cx="1185370" cy="8064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71342D1-EE6C-0943-A20E-9430A27F0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9824" y="2590547"/>
            <a:ext cx="457200" cy="457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6">
                <a:extLst>
                  <a:ext uri="{FF2B5EF4-FFF2-40B4-BE49-F238E27FC236}">
                    <a16:creationId xmlns:a16="http://schemas.microsoft.com/office/drawing/2014/main" id="{450C044E-0C60-F748-83F0-31F1714EF01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680628" y="2095169"/>
                <a:ext cx="4572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charset="0"/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685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Times" charset="0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2pPr>
                <a:lvl3pPr marL="10287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charset="0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3pPr>
                <a:lvl4pPr marL="1371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Times" charset="0"/>
                  <a:buChar char="•"/>
                  <a:defRPr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4pPr>
                <a:lvl5pPr marL="17145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charset="0"/>
                  <a:buChar char="•"/>
                  <a:defRPr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5pPr>
                <a:lvl6pPr marL="21717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6pPr>
                <a:lvl7pPr marL="26289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7pPr>
                <a:lvl8pPr marL="30861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8pPr>
                <a:lvl9pPr marL="35433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9pPr>
              </a:lstStyle>
              <a:p>
                <a:pPr marL="0" indent="0" algn="ctr">
                  <a:buFont typeface="Times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kern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kern="0" dirty="0"/>
              </a:p>
            </p:txBody>
          </p:sp>
        </mc:Choice>
        <mc:Fallback xmlns="">
          <p:sp>
            <p:nvSpPr>
              <p:cNvPr id="18" name="Content Placeholder 16">
                <a:extLst>
                  <a:ext uri="{FF2B5EF4-FFF2-40B4-BE49-F238E27FC236}">
                    <a16:creationId xmlns:a16="http://schemas.microsoft.com/office/drawing/2014/main" id="{450C044E-0C60-F748-83F0-31F1714EF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0628" y="2095169"/>
                <a:ext cx="457200" cy="4572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val="1"/>
                </a:ex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6">
                <a:extLst>
                  <a:ext uri="{FF2B5EF4-FFF2-40B4-BE49-F238E27FC236}">
                    <a16:creationId xmlns:a16="http://schemas.microsoft.com/office/drawing/2014/main" id="{2F90E4AF-04F5-1F4D-B400-F4F0F398B64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904117" y="2095169"/>
                <a:ext cx="4572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charset="0"/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685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Times" charset="0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2pPr>
                <a:lvl3pPr marL="10287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charset="0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3pPr>
                <a:lvl4pPr marL="1371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Times" charset="0"/>
                  <a:buChar char="•"/>
                  <a:defRPr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4pPr>
                <a:lvl5pPr marL="17145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charset="0"/>
                  <a:buChar char="•"/>
                  <a:defRPr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5pPr>
                <a:lvl6pPr marL="21717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6pPr>
                <a:lvl7pPr marL="26289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7pPr>
                <a:lvl8pPr marL="30861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8pPr>
                <a:lvl9pPr marL="35433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9pPr>
              </a:lstStyle>
              <a:p>
                <a:pPr marL="0" indent="0" algn="ctr">
                  <a:buFont typeface="Times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kern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kern="0" dirty="0"/>
              </a:p>
            </p:txBody>
          </p:sp>
        </mc:Choice>
        <mc:Fallback xmlns="">
          <p:sp>
            <p:nvSpPr>
              <p:cNvPr id="19" name="Content Placeholder 16">
                <a:extLst>
                  <a:ext uri="{FF2B5EF4-FFF2-40B4-BE49-F238E27FC236}">
                    <a16:creationId xmlns:a16="http://schemas.microsoft.com/office/drawing/2014/main" id="{2F90E4AF-04F5-1F4D-B400-F4F0F398B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04117" y="2095169"/>
                <a:ext cx="457200" cy="4572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val="1"/>
                </a:ex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62531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382000" cy="914400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SVD applied to term-document matrix: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Latent Semantic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352550"/>
                <a:ext cx="8534400" cy="3326368"/>
              </a:xfrm>
            </p:spPr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dirty="0"/>
                  <a:t>If instead of keeping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dimensions, we just keep the top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singular values. Let’s say 300.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The result is a least-squares approximation to the original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But instead of multiplying, we will just make use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lang="en-US" dirty="0"/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Each row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A k-dimensional vector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Representing word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352550"/>
                <a:ext cx="8534400" cy="3326368"/>
              </a:xfrm>
              <a:blipFill>
                <a:blip r:embed="rId2"/>
                <a:stretch>
                  <a:fillRect l="-744" t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6672542" y="4678918"/>
            <a:ext cx="245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[</a:t>
            </a:r>
            <a:r>
              <a:rPr lang="en-US" sz="1800" dirty="0" err="1">
                <a:latin typeface="+mn-lt"/>
              </a:rPr>
              <a:t>Deerwester</a:t>
            </a:r>
            <a:r>
              <a:rPr lang="en-US" sz="1800" dirty="0">
                <a:latin typeface="+mn-lt"/>
              </a:rPr>
              <a:t> et al. 1988]</a:t>
            </a:r>
          </a:p>
        </p:txBody>
      </p:sp>
    </p:spTree>
    <p:extLst>
      <p:ext uri="{BB962C8B-B14F-4D97-AF65-F5344CB8AC3E}">
        <p14:creationId xmlns:p14="http://schemas.microsoft.com/office/powerpoint/2010/main" val="181401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09550"/>
            <a:ext cx="8534400" cy="5334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Word similarity for plagiarism detection</a:t>
            </a:r>
          </a:p>
        </p:txBody>
      </p:sp>
      <p:pic>
        <p:nvPicPr>
          <p:cNvPr id="1439748" name="Picture 4" descr="lsamainfra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2632" y="742950"/>
            <a:ext cx="5878735" cy="42754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90029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3BE58F4-4C0A-7A45-BD4C-D54EBD5C3FC7}"/>
              </a:ext>
            </a:extLst>
          </p:cNvPr>
          <p:cNvCxnSpPr>
            <a:cxnSpLocks/>
          </p:cNvCxnSpPr>
          <p:nvPr/>
        </p:nvCxnSpPr>
        <p:spPr bwMode="auto">
          <a:xfrm>
            <a:off x="5098284" y="1862465"/>
            <a:ext cx="805833" cy="795745"/>
          </a:xfrm>
          <a:prstGeom prst="line">
            <a:avLst/>
          </a:prstGeom>
          <a:gradFill rotWithShape="0">
            <a:gsLst>
              <a:gs pos="0">
                <a:srgbClr val="A50021"/>
              </a:gs>
              <a:gs pos="100000">
                <a:schemeClr val="tx1"/>
              </a:gs>
            </a:gsLst>
            <a:lin ang="0" scaled="1"/>
          </a:gradFill>
          <a:ln w="412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2799"/>
            <a:ext cx="7467600" cy="742950"/>
          </a:xfrm>
        </p:spPr>
        <p:txBody>
          <a:bodyPr/>
          <a:lstStyle/>
          <a:p>
            <a:pPr algn="ctr"/>
            <a:r>
              <a:rPr lang="en-US" dirty="0"/>
              <a:t>Latent Semantic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27EBF-8D61-F84A-AE3C-69AA8019F0F2}"/>
              </a:ext>
            </a:extLst>
          </p:cNvPr>
          <p:cNvSpPr txBox="1"/>
          <p:nvPr/>
        </p:nvSpPr>
        <p:spPr>
          <a:xfrm>
            <a:off x="2091230" y="1424285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Contexts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C17E1D-D33F-CF48-A8C3-156201C87076}"/>
              </a:ext>
            </a:extLst>
          </p:cNvPr>
          <p:cNvSpPr txBox="1"/>
          <p:nvPr/>
        </p:nvSpPr>
        <p:spPr>
          <a:xfrm rot="16200000">
            <a:off x="1281574" y="2595831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Words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950D9E4-B01C-3E49-A452-A2BC543C335B}"/>
                  </a:ext>
                </a:extLst>
              </p:cNvPr>
              <p:cNvSpPr/>
              <p:nvPr/>
            </p:nvSpPr>
            <p:spPr>
              <a:xfrm>
                <a:off x="2396030" y="3786485"/>
                <a:ext cx="8895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950D9E4-B01C-3E49-A452-A2BC543C33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030" y="3786485"/>
                <a:ext cx="889539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C1C353D-A06D-BD4E-9ABC-C297C3A8F49A}"/>
                  </a:ext>
                </a:extLst>
              </p:cNvPr>
              <p:cNvSpPr/>
              <p:nvPr/>
            </p:nvSpPr>
            <p:spPr>
              <a:xfrm>
                <a:off x="3820269" y="3786484"/>
                <a:ext cx="91768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C1C353D-A06D-BD4E-9ABC-C297C3A8F4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269" y="3786484"/>
                <a:ext cx="91768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E797060-2379-AA43-A7FE-CDC2F82CA515}"/>
                  </a:ext>
                </a:extLst>
              </p:cNvPr>
              <p:cNvSpPr/>
              <p:nvPr/>
            </p:nvSpPr>
            <p:spPr>
              <a:xfrm>
                <a:off x="5071210" y="2679859"/>
                <a:ext cx="85997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E797060-2379-AA43-A7FE-CDC2F82CA5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210" y="2679859"/>
                <a:ext cx="859979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8673494-3B7C-4144-953E-F9948720C349}"/>
                  </a:ext>
                </a:extLst>
              </p:cNvPr>
              <p:cNvSpPr/>
              <p:nvPr/>
            </p:nvSpPr>
            <p:spPr>
              <a:xfrm>
                <a:off x="6458999" y="2679858"/>
                <a:ext cx="8318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8673494-3B7C-4144-953E-F9948720C3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8999" y="2679858"/>
                <a:ext cx="83183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E7EACDF-7862-CD43-9D47-16BB186A6D35}"/>
                  </a:ext>
                </a:extLst>
              </p:cNvPr>
              <p:cNvSpPr/>
              <p:nvPr/>
            </p:nvSpPr>
            <p:spPr bwMode="auto">
              <a:xfrm>
                <a:off x="2258209" y="1851810"/>
                <a:ext cx="1185370" cy="193467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Lucida Sans" pitchFamily="-65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E7EACDF-7862-CD43-9D47-16BB186A6D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8209" y="1851810"/>
                <a:ext cx="1185370" cy="19346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82A4ADB-08EC-F842-A487-B2DA43D2965E}"/>
                  </a:ext>
                </a:extLst>
              </p:cNvPr>
              <p:cNvSpPr/>
              <p:nvPr/>
            </p:nvSpPr>
            <p:spPr bwMode="auto">
              <a:xfrm>
                <a:off x="3876197" y="1851810"/>
                <a:ext cx="805833" cy="193467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Lucida Sans" pitchFamily="-65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82A4ADB-08EC-F842-A487-B2DA43D296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6197" y="1851810"/>
                <a:ext cx="805833" cy="19346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43126C8-82CD-B545-BA27-682A44360A80}"/>
                  </a:ext>
                </a:extLst>
              </p:cNvPr>
              <p:cNvSpPr/>
              <p:nvPr/>
            </p:nvSpPr>
            <p:spPr bwMode="auto">
              <a:xfrm>
                <a:off x="5098281" y="1862465"/>
                <a:ext cx="806400" cy="806400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Lucida Sans" pitchFamily="-65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43126C8-82CD-B545-BA27-682A44360A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98281" y="1862465"/>
                <a:ext cx="806400" cy="8064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4D646D9-1C30-2E49-94E1-CB6A95114D2C}"/>
                  </a:ext>
                </a:extLst>
              </p:cNvPr>
              <p:cNvSpPr/>
              <p:nvPr/>
            </p:nvSpPr>
            <p:spPr bwMode="auto">
              <a:xfrm>
                <a:off x="6282230" y="1851810"/>
                <a:ext cx="1185370" cy="8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Lucida Sans" pitchFamily="-65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4D646D9-1C30-2E49-94E1-CB6A95114D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2230" y="1851810"/>
                <a:ext cx="1185370" cy="8064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71342D1-EE6C-0943-A20E-9430A27F0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9824" y="2590547"/>
            <a:ext cx="457200" cy="457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6">
                <a:extLst>
                  <a:ext uri="{FF2B5EF4-FFF2-40B4-BE49-F238E27FC236}">
                    <a16:creationId xmlns:a16="http://schemas.microsoft.com/office/drawing/2014/main" id="{450C044E-0C60-F748-83F0-31F1714EF01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680628" y="2095169"/>
                <a:ext cx="4572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charset="0"/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685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Times" charset="0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2pPr>
                <a:lvl3pPr marL="10287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charset="0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3pPr>
                <a:lvl4pPr marL="1371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Times" charset="0"/>
                  <a:buChar char="•"/>
                  <a:defRPr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4pPr>
                <a:lvl5pPr marL="17145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charset="0"/>
                  <a:buChar char="•"/>
                  <a:defRPr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5pPr>
                <a:lvl6pPr marL="21717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6pPr>
                <a:lvl7pPr marL="26289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7pPr>
                <a:lvl8pPr marL="30861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8pPr>
                <a:lvl9pPr marL="35433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9pPr>
              </a:lstStyle>
              <a:p>
                <a:pPr marL="0" indent="0" algn="ctr">
                  <a:buFont typeface="Times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kern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kern="0" dirty="0"/>
              </a:p>
            </p:txBody>
          </p:sp>
        </mc:Choice>
        <mc:Fallback xmlns="">
          <p:sp>
            <p:nvSpPr>
              <p:cNvPr id="18" name="Content Placeholder 16">
                <a:extLst>
                  <a:ext uri="{FF2B5EF4-FFF2-40B4-BE49-F238E27FC236}">
                    <a16:creationId xmlns:a16="http://schemas.microsoft.com/office/drawing/2014/main" id="{450C044E-0C60-F748-83F0-31F1714EF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0628" y="2095169"/>
                <a:ext cx="457200" cy="4572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val="1"/>
                </a:ex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6">
                <a:extLst>
                  <a:ext uri="{FF2B5EF4-FFF2-40B4-BE49-F238E27FC236}">
                    <a16:creationId xmlns:a16="http://schemas.microsoft.com/office/drawing/2014/main" id="{2F90E4AF-04F5-1F4D-B400-F4F0F398B64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904117" y="2095169"/>
                <a:ext cx="4572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charset="0"/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685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Times" charset="0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2pPr>
                <a:lvl3pPr marL="10287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charset="0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3pPr>
                <a:lvl4pPr marL="1371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Times" charset="0"/>
                  <a:buChar char="•"/>
                  <a:defRPr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4pPr>
                <a:lvl5pPr marL="17145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charset="0"/>
                  <a:buChar char="•"/>
                  <a:defRPr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5pPr>
                <a:lvl6pPr marL="21717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6pPr>
                <a:lvl7pPr marL="26289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7pPr>
                <a:lvl8pPr marL="30861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8pPr>
                <a:lvl9pPr marL="35433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Times" pitchFamily="-65" charset="0"/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65" charset="-128"/>
                  </a:defRPr>
                </a:lvl9pPr>
              </a:lstStyle>
              <a:p>
                <a:pPr marL="0" indent="0" algn="ctr">
                  <a:buFont typeface="Times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kern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kern="0" dirty="0"/>
              </a:p>
            </p:txBody>
          </p:sp>
        </mc:Choice>
        <mc:Fallback xmlns="">
          <p:sp>
            <p:nvSpPr>
              <p:cNvPr id="19" name="Content Placeholder 16">
                <a:extLst>
                  <a:ext uri="{FF2B5EF4-FFF2-40B4-BE49-F238E27FC236}">
                    <a16:creationId xmlns:a16="http://schemas.microsoft.com/office/drawing/2014/main" id="{2F90E4AF-04F5-1F4D-B400-F4F0F398B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04117" y="2095169"/>
                <a:ext cx="457200" cy="4572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val="1"/>
                </a:ex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1A925F81-7C09-804E-95B8-5519400B8770}"/>
              </a:ext>
            </a:extLst>
          </p:cNvPr>
          <p:cNvSpPr/>
          <p:nvPr/>
        </p:nvSpPr>
        <p:spPr bwMode="auto">
          <a:xfrm>
            <a:off x="4466725" y="1851810"/>
            <a:ext cx="213339" cy="1934675"/>
          </a:xfrm>
          <a:prstGeom prst="rect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  <a:ln w="95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C42527-28EA-904C-832E-DC3F825054F1}"/>
              </a:ext>
            </a:extLst>
          </p:cNvPr>
          <p:cNvSpPr/>
          <p:nvPr/>
        </p:nvSpPr>
        <p:spPr bwMode="auto">
          <a:xfrm>
            <a:off x="5676523" y="1862465"/>
            <a:ext cx="227594" cy="804868"/>
          </a:xfrm>
          <a:prstGeom prst="rect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  <a:ln w="95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D83E8C-CBC3-1A4C-9127-EADE773E078E}"/>
              </a:ext>
            </a:extLst>
          </p:cNvPr>
          <p:cNvSpPr/>
          <p:nvPr/>
        </p:nvSpPr>
        <p:spPr bwMode="auto">
          <a:xfrm rot="16200000">
            <a:off x="5387332" y="2150519"/>
            <a:ext cx="228760" cy="804868"/>
          </a:xfrm>
          <a:prstGeom prst="rect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  <a:ln w="95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125978-6102-2A45-8D8D-5FF4ED64D0EB}"/>
              </a:ext>
            </a:extLst>
          </p:cNvPr>
          <p:cNvSpPr/>
          <p:nvPr/>
        </p:nvSpPr>
        <p:spPr bwMode="auto">
          <a:xfrm rot="16200000">
            <a:off x="6761503" y="1952113"/>
            <a:ext cx="228760" cy="1183434"/>
          </a:xfrm>
          <a:prstGeom prst="rect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  <a:ln w="95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8576FE-3BD6-1042-A981-280382EE9A56}"/>
              </a:ext>
            </a:extLst>
          </p:cNvPr>
          <p:cNvSpPr txBox="1"/>
          <p:nvPr/>
        </p:nvSpPr>
        <p:spPr>
          <a:xfrm>
            <a:off x="6672542" y="4678918"/>
            <a:ext cx="245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[</a:t>
            </a:r>
            <a:r>
              <a:rPr lang="en-US" sz="1800" dirty="0" err="1">
                <a:latin typeface="+mn-lt"/>
              </a:rPr>
              <a:t>Deerwester</a:t>
            </a:r>
            <a:r>
              <a:rPr lang="en-US" sz="1800" dirty="0">
                <a:latin typeface="+mn-lt"/>
              </a:rPr>
              <a:t> et al. 1988]</a:t>
            </a:r>
          </a:p>
        </p:txBody>
      </p:sp>
    </p:spTree>
    <p:extLst>
      <p:ext uri="{BB962C8B-B14F-4D97-AF65-F5344CB8AC3E}">
        <p14:creationId xmlns:p14="http://schemas.microsoft.com/office/powerpoint/2010/main" val="4998026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1950"/>
            <a:ext cx="74676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LSA more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81150"/>
            <a:ext cx="8610600" cy="31051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300 dimensions are commonly used</a:t>
            </a:r>
          </a:p>
          <a:p>
            <a:pPr>
              <a:buClr>
                <a:schemeClr val="tx1"/>
              </a:buClr>
            </a:pPr>
            <a:r>
              <a:rPr lang="en-US" dirty="0"/>
              <a:t>The cells are commonly weighted by a product of two weights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Local weight: Log term frequency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Global weight: either inverse document frequency or an entropy measure</a:t>
            </a:r>
          </a:p>
        </p:txBody>
      </p:sp>
    </p:spTree>
    <p:extLst>
      <p:ext uri="{BB962C8B-B14F-4D97-AF65-F5344CB8AC3E}">
        <p14:creationId xmlns:p14="http://schemas.microsoft.com/office/powerpoint/2010/main" val="238533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1950"/>
            <a:ext cx="74676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Let’s return to word-word matrices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Can we apply to SVD to them?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85630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74676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SVD applied to term-term matrix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48" y="1733550"/>
            <a:ext cx="9154274" cy="2514600"/>
          </a:xfrm>
        </p:spPr>
      </p:pic>
      <p:sp>
        <p:nvSpPr>
          <p:cNvPr id="3" name="TextBox 2"/>
          <p:cNvSpPr txBox="1"/>
          <p:nvPr/>
        </p:nvSpPr>
        <p:spPr>
          <a:xfrm>
            <a:off x="2800664" y="4705350"/>
            <a:ext cx="5639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(I’m simplifying here by assuming the matrix has rank |V|)</a:t>
            </a:r>
          </a:p>
        </p:txBody>
      </p:sp>
    </p:spTree>
    <p:extLst>
      <p:ext uri="{BB962C8B-B14F-4D97-AF65-F5344CB8AC3E}">
        <p14:creationId xmlns:p14="http://schemas.microsoft.com/office/powerpoint/2010/main" val="451405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1950"/>
            <a:ext cx="7467600" cy="7620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Truncated SVD on term-term matrix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89" y="1733550"/>
            <a:ext cx="8229599" cy="2514600"/>
          </a:xfrm>
        </p:spPr>
      </p:pic>
    </p:spTree>
    <p:extLst>
      <p:ext uri="{BB962C8B-B14F-4D97-AF65-F5344CB8AC3E}">
        <p14:creationId xmlns:p14="http://schemas.microsoft.com/office/powerpoint/2010/main" val="20965212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7045" y="1381181"/>
            <a:ext cx="3064555" cy="25621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Truncated SVD produces </a:t>
            </a:r>
            <a:r>
              <a:rPr lang="en-US" dirty="0" err="1"/>
              <a:t>embeddings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352550"/>
                <a:ext cx="5884712" cy="3333750"/>
              </a:xfrm>
            </p:spPr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dirty="0"/>
                  <a:t>Each row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matrix is a k-dimensional representation of each word </a:t>
                </a:r>
                <a:r>
                  <a:rPr lang="en-US" i="1" dirty="0"/>
                  <a:t>w</a:t>
                </a:r>
              </a:p>
              <a:p>
                <a:pPr>
                  <a:buClr>
                    <a:schemeClr val="tx1"/>
                  </a:buClr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might range from 50 to 1000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Generally we keep the top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dimensions, but some experiments suggest that getting rid of the top 1 dimension or  even the top 50 dimensions is helpful [</a:t>
                </a:r>
                <a:r>
                  <a:rPr lang="en-US" dirty="0" err="1"/>
                  <a:t>Lapesa</a:t>
                </a:r>
                <a:r>
                  <a:rPr lang="en-US" dirty="0"/>
                  <a:t> and Evert 2014]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352550"/>
                <a:ext cx="5884712" cy="3333750"/>
              </a:xfrm>
              <a:blipFill>
                <a:blip r:embed="rId3"/>
                <a:stretch>
                  <a:fillRect l="-1078" t="-1141" r="-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53883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Embeddings</a:t>
            </a:r>
            <a:r>
              <a:rPr lang="en-US" dirty="0"/>
              <a:t> versus sparse vectors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8534400" cy="35814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800" dirty="0"/>
              <a:t>Dense SVD embeddings sometimes work better than sparse word-word matrices at tasks like word similarity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 err="1"/>
              <a:t>Denoising</a:t>
            </a:r>
            <a:r>
              <a:rPr lang="en-US" sz="2200" dirty="0"/>
              <a:t>: low-order dimensions may represent unimportant information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/>
              <a:t>Truncation may help the models generalize better to </a:t>
            </a:r>
            <a:r>
              <a:rPr lang="en-US" sz="2200"/>
              <a:t>unseen data</a:t>
            </a:r>
            <a:endParaRPr lang="en-US" sz="2200" dirty="0"/>
          </a:p>
          <a:p>
            <a:pPr lvl="1">
              <a:buFont typeface="Wingdings" pitchFamily="2" charset="2"/>
              <a:buChar char="Ø"/>
            </a:pPr>
            <a:r>
              <a:rPr lang="en-US" sz="2200" dirty="0"/>
              <a:t>Having a smaller number of dimensions may make it easier for classifiers to properly weight the dimensions for the task.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/>
              <a:t>Dense models may do better at capturing higher order co-occurrence</a:t>
            </a:r>
          </a:p>
        </p:txBody>
      </p:sp>
    </p:spTree>
    <p:extLst>
      <p:ext uri="{BB962C8B-B14F-4D97-AF65-F5344CB8AC3E}">
        <p14:creationId xmlns:p14="http://schemas.microsoft.com/office/powerpoint/2010/main" val="2012152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028700" y="2152650"/>
            <a:ext cx="7086600" cy="838200"/>
          </a:xfrm>
        </p:spPr>
        <p:txBody>
          <a:bodyPr/>
          <a:lstStyle/>
          <a:p>
            <a:r>
              <a:rPr lang="en-US" sz="36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Skip-gram and CBOW models</a:t>
            </a:r>
          </a:p>
        </p:txBody>
      </p:sp>
    </p:spTree>
    <p:extLst>
      <p:ext uri="{BB962C8B-B14F-4D97-AF65-F5344CB8AC3E}">
        <p14:creationId xmlns:p14="http://schemas.microsoft.com/office/powerpoint/2010/main" val="1578317287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267" y="95249"/>
            <a:ext cx="8525933" cy="1008647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Prediction-based models: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 alternative way to get dense vectors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67" y="1295400"/>
            <a:ext cx="8534400" cy="34861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b="1" dirty="0"/>
              <a:t>Skip-gram</a:t>
            </a:r>
            <a:r>
              <a:rPr lang="en-US" dirty="0"/>
              <a:t> (</a:t>
            </a:r>
            <a:r>
              <a:rPr lang="en-US" dirty="0" err="1"/>
              <a:t>Mikolov</a:t>
            </a:r>
            <a:r>
              <a:rPr lang="en-US" dirty="0"/>
              <a:t> et al. 2013a),  </a:t>
            </a:r>
            <a:r>
              <a:rPr lang="en-US" b="1" dirty="0"/>
              <a:t>CBOW</a:t>
            </a:r>
            <a:r>
              <a:rPr lang="en-US" dirty="0"/>
              <a:t> (</a:t>
            </a:r>
            <a:r>
              <a:rPr lang="en-US" dirty="0" err="1"/>
              <a:t>Mikolov</a:t>
            </a:r>
            <a:r>
              <a:rPr lang="en-US" dirty="0"/>
              <a:t> et al. 2013b)</a:t>
            </a:r>
          </a:p>
          <a:p>
            <a:pPr>
              <a:buClr>
                <a:schemeClr val="tx1"/>
              </a:buClr>
            </a:pPr>
            <a:r>
              <a:rPr lang="en-US" dirty="0"/>
              <a:t>Learn embeddings as part of the process of word prediction</a:t>
            </a:r>
          </a:p>
          <a:p>
            <a:pPr>
              <a:buClr>
                <a:schemeClr val="tx1"/>
              </a:buClr>
            </a:pPr>
            <a:r>
              <a:rPr lang="en-US" dirty="0"/>
              <a:t>Train a neural network to predict neighboring words:</a:t>
            </a:r>
          </a:p>
          <a:p>
            <a:pPr marL="685800" lvl="2" indent="-342900"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/>
              <a:t>Inspired by </a:t>
            </a:r>
            <a:r>
              <a:rPr lang="en-US" b="1" dirty="0"/>
              <a:t>neural net language models</a:t>
            </a:r>
            <a:endParaRPr lang="en-US" dirty="0"/>
          </a:p>
          <a:p>
            <a:pPr marL="685800" lvl="2" indent="-342900"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/>
              <a:t>In so doing, learn dense embeddings for the words in the training corpus</a:t>
            </a:r>
          </a:p>
          <a:p>
            <a:pPr>
              <a:buClr>
                <a:schemeClr val="tx1"/>
              </a:buClr>
            </a:pPr>
            <a:r>
              <a:rPr lang="en-US" dirty="0"/>
              <a:t>Advantages: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Fast, easy to train (much faster than SVD)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Available online in the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word2vec</a:t>
            </a:r>
            <a:r>
              <a:rPr lang="en-US" dirty="0"/>
              <a:t> package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Including sets of pre-trained embeddings!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6491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4676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Skip-gram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sz="2800" dirty="0"/>
                  <a:t>Predict each neighboring word 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sz="2400" dirty="0"/>
                  <a:t>in a context window of 2</a:t>
                </a:r>
                <a:r>
                  <a:rPr lang="en-US" sz="2400" i="1" dirty="0"/>
                  <a:t>C </a:t>
                </a:r>
                <a:r>
                  <a:rPr lang="en-US" sz="2400" dirty="0"/>
                  <a:t>words 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sz="2400" dirty="0"/>
                  <a:t>from the current word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sz="2800" dirty="0"/>
                  <a:t>So for C=2, we are given 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/>
                  <a:t> and we need to predict these 4 words: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90" t="-1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85" y="3867150"/>
            <a:ext cx="3788229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85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49019"/>
            <a:ext cx="8534400" cy="646331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Word similarity for historical linguistics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0" y="1135618"/>
            <a:ext cx="3776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+mn-lt"/>
              </a:rPr>
              <a:t>Kulkarni</a:t>
            </a:r>
            <a:r>
              <a:rPr lang="en-US" sz="1800" dirty="0">
                <a:latin typeface="+mn-lt"/>
              </a:rPr>
              <a:t>, Al-</a:t>
            </a:r>
            <a:r>
              <a:rPr lang="en-US" sz="1800" dirty="0" err="1">
                <a:latin typeface="+mn-lt"/>
              </a:rPr>
              <a:t>Rfou</a:t>
            </a:r>
            <a:r>
              <a:rPr lang="en-US" sz="1800" dirty="0">
                <a:latin typeface="+mn-lt"/>
              </a:rPr>
              <a:t>, </a:t>
            </a:r>
            <a:r>
              <a:rPr lang="en-US" sz="1800" dirty="0" err="1">
                <a:latin typeface="+mn-lt"/>
              </a:rPr>
              <a:t>Perozzi</a:t>
            </a:r>
            <a:r>
              <a:rPr lang="en-US" sz="1800" dirty="0">
                <a:latin typeface="+mn-lt"/>
              </a:rPr>
              <a:t>, </a:t>
            </a:r>
            <a:r>
              <a:rPr lang="en-US" sz="1800" dirty="0" err="1">
                <a:latin typeface="+mn-lt"/>
              </a:rPr>
              <a:t>Skiena</a:t>
            </a:r>
            <a:r>
              <a:rPr lang="en-US" sz="1800" dirty="0">
                <a:latin typeface="+mn-lt"/>
              </a:rPr>
              <a:t> 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1163419"/>
            <a:ext cx="2676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+mn-lt"/>
              </a:rPr>
              <a:t>Sagi</a:t>
            </a:r>
            <a:r>
              <a:rPr lang="en-US" sz="1800" dirty="0">
                <a:latin typeface="+mn-lt"/>
              </a:rPr>
              <a:t>, Kaufmann Clark 2013</a:t>
            </a:r>
          </a:p>
          <a:p>
            <a:endParaRPr lang="en-US" sz="1800" dirty="0">
              <a:latin typeface="+mn-lt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-381000" y="15049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7BE75BE-03F0-F942-9C99-59F5B7528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354" y="1518557"/>
            <a:ext cx="4229100" cy="27559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02C090-949C-D243-853B-5E0F71D59D0B}"/>
              </a:ext>
            </a:extLst>
          </p:cNvPr>
          <p:cNvSpPr/>
          <p:nvPr/>
        </p:nvSpPr>
        <p:spPr bwMode="auto">
          <a:xfrm>
            <a:off x="4419600" y="4171950"/>
            <a:ext cx="45720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2D20051-2AAE-414F-A352-E9877468881C}"/>
              </a:ext>
            </a:extLst>
          </p:cNvPr>
          <p:cNvSpPr txBox="1">
            <a:spLocks/>
          </p:cNvSpPr>
          <p:nvPr/>
        </p:nvSpPr>
        <p:spPr bwMode="auto">
          <a:xfrm>
            <a:off x="304800" y="4367297"/>
            <a:ext cx="7467600" cy="4980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ucida Sans" pitchFamily="-65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kern="0" dirty="0">
                <a:latin typeface="Arial" panose="020B0604020202020204" pitchFamily="34" charset="0"/>
                <a:cs typeface="Arial" panose="020B0604020202020204" pitchFamily="34" charset="0"/>
              </a:rPr>
              <a:t>Semantic change over time</a:t>
            </a:r>
          </a:p>
        </p:txBody>
      </p:sp>
    </p:spTree>
    <p:extLst>
      <p:ext uri="{BB962C8B-B14F-4D97-AF65-F5344CB8AC3E}">
        <p14:creationId xmlns:p14="http://schemas.microsoft.com/office/powerpoint/2010/main" val="13952351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0789"/>
            <a:ext cx="74676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dirty="0"/>
                  <a:t>Walking through corpus pointing at 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, whose index in the vocabulary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, so we will call 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1&lt;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&lt;|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)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Let’s predict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dirty="0"/>
                  <a:t> , whose index in the vocabulary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1&lt;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&lt;|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)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Hence our task is to compute: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44" t="-1141" r="-1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19985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1950"/>
            <a:ext cx="74676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One-hot vectors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dirty="0"/>
                  <a:t>A vector of length |V| 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1 for the target word and 0 for other words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So if “popsicle” is vocabulary word 5, the </a:t>
                </a:r>
                <a:r>
                  <a:rPr lang="en-US" b="1" dirty="0"/>
                  <a:t>one-hot vector </a:t>
                </a:r>
                <a:r>
                  <a:rPr lang="en-US" dirty="0"/>
                  <a:t>is: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[0,0,0,0,1,0,0,0,0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0]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44" t="-1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51816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14350"/>
            <a:ext cx="6705600" cy="452518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29000" y="960830"/>
                <a:ext cx="1258934" cy="513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dirty="0" err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4000" i="1" baseline="-25000" dirty="0" err="1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2800" baseline="-250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960830"/>
                <a:ext cx="1258934" cy="513282"/>
              </a:xfrm>
              <a:prstGeom prst="rect">
                <a:avLst/>
              </a:prstGeom>
              <a:blipFill>
                <a:blip r:embed="rId3"/>
                <a:stretch>
                  <a:fillRect r="-1000" b="-39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966167" y="1474112"/>
                <a:ext cx="1792094" cy="513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dirty="0" err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800" i="1" dirty="0" err="1">
                          <a:latin typeface="Cambria Math" panose="02040503050406030204" pitchFamily="18" charset="0"/>
                        </a:rPr>
                        <m:t>’∙</m:t>
                      </m:r>
                      <m:r>
                        <a:rPr lang="en-US" sz="2800" i="1" dirty="0" err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800" baseline="-250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6167" y="1474112"/>
                <a:ext cx="1792094" cy="5132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99A1B536-67C4-E24C-ACDD-AE0066D35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875"/>
            <a:ext cx="74676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Skip-gram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A62E3C-8ED3-E546-B91B-37AF08B5798E}"/>
                  </a:ext>
                </a:extLst>
              </p:cNvPr>
              <p:cNvSpPr txBox="1"/>
              <p:nvPr/>
            </p:nvSpPr>
            <p:spPr>
              <a:xfrm>
                <a:off x="6970906" y="3256823"/>
                <a:ext cx="1792094" cy="513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dirty="0" err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800" i="1" dirty="0" err="1">
                          <a:latin typeface="Cambria Math" panose="02040503050406030204" pitchFamily="18" charset="0"/>
                        </a:rPr>
                        <m:t>’∙</m:t>
                      </m:r>
                      <m:r>
                        <a:rPr lang="en-US" sz="2800" i="1" dirty="0" err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800" baseline="-25000" dirty="0">
                  <a:latin typeface="+mn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A62E3C-8ED3-E546-B91B-37AF08B57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906" y="3256823"/>
                <a:ext cx="1792094" cy="5132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70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14350"/>
            <a:ext cx="6705600" cy="452518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29000" y="960830"/>
                <a:ext cx="1258934" cy="513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dirty="0" err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4000" i="1" baseline="-25000" dirty="0" err="1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2800" baseline="-250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960830"/>
                <a:ext cx="1258934" cy="513282"/>
              </a:xfrm>
              <a:prstGeom prst="rect">
                <a:avLst/>
              </a:prstGeom>
              <a:blipFill>
                <a:blip r:embed="rId3"/>
                <a:stretch>
                  <a:fillRect r="-1000" b="-39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966167" y="1474112"/>
                <a:ext cx="1792094" cy="513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dirty="0" err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800" i="1" dirty="0" err="1">
                          <a:latin typeface="Cambria Math" panose="02040503050406030204" pitchFamily="18" charset="0"/>
                        </a:rPr>
                        <m:t>’∙</m:t>
                      </m:r>
                      <m:r>
                        <a:rPr lang="en-US" sz="2800" i="1" dirty="0" err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800" baseline="-250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6167" y="1474112"/>
                <a:ext cx="1792094" cy="5132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99A1B536-67C4-E24C-ACDD-AE0066D35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875"/>
            <a:ext cx="74676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Skip-gram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D4118AA-ACD2-8441-B11D-18958D808381}"/>
                  </a:ext>
                </a:extLst>
              </p:cNvPr>
              <p:cNvSpPr txBox="1"/>
              <p:nvPr/>
            </p:nvSpPr>
            <p:spPr>
              <a:xfrm>
                <a:off x="6945322" y="2520301"/>
                <a:ext cx="2050498" cy="513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sz="3600" i="1" baseline="-25000" dirty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dirty="0" err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i="1" dirty="0" err="1">
                          <a:latin typeface="Cambria Math" panose="02040503050406030204" pitchFamily="18" charset="0"/>
                        </a:rPr>
                        <m:t>’</m:t>
                      </m:r>
                      <m:r>
                        <a:rPr lang="en-US" sz="3600" i="1" baseline="-25000" dirty="0" err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800" i="1" dirty="0" err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800" baseline="-25000" dirty="0"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D4118AA-ACD2-8441-B11D-18958D808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322" y="2520301"/>
                <a:ext cx="2050498" cy="513282"/>
              </a:xfrm>
              <a:prstGeom prst="rect">
                <a:avLst/>
              </a:prstGeom>
              <a:blipFill>
                <a:blip r:embed="rId5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CE6B2A-E2FF-CB4A-99DA-9C8461B9E05A}"/>
                  </a:ext>
                </a:extLst>
              </p:cNvPr>
              <p:cNvSpPr txBox="1"/>
              <p:nvPr/>
            </p:nvSpPr>
            <p:spPr>
              <a:xfrm>
                <a:off x="6966167" y="3033583"/>
                <a:ext cx="2172326" cy="513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sz="3600" i="1" baseline="-25000" dirty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dirty="0" err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i="1" dirty="0" err="1">
                          <a:latin typeface="Cambria Math" panose="02040503050406030204" pitchFamily="18" charset="0"/>
                        </a:rPr>
                        <m:t>’</m:t>
                      </m:r>
                      <m:r>
                        <a:rPr lang="en-US" sz="3600" i="1" baseline="-25000" dirty="0" err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i="1" dirty="0" err="1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en-US" sz="2800" i="1" dirty="0" err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3600" i="1" baseline="-25000" dirty="0" err="1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2800" baseline="-25000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CE6B2A-E2FF-CB4A-99DA-9C8461B9E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6167" y="3033583"/>
                <a:ext cx="2172326" cy="513282"/>
              </a:xfrm>
              <a:prstGeom prst="rect">
                <a:avLst/>
              </a:prstGeom>
              <a:blipFill>
                <a:blip r:embed="rId6"/>
                <a:stretch>
                  <a:fillRect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82306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6753"/>
            <a:ext cx="74676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Turning outputs into probabilities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Clr>
                    <a:schemeClr val="tx1"/>
                  </a:buClr>
                </a:pP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4400" i="1" baseline="-25000" dirty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1" dirty="0" err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600" i="1" dirty="0" err="1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4400" i="1" baseline="-25000" dirty="0" err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600" i="1" dirty="0" err="1">
                        <a:latin typeface="Cambria Math" panose="02040503050406030204" pitchFamily="18" charset="0"/>
                      </a:rPr>
                      <m:t>∙</m:t>
                    </m:r>
                    <m:r>
                      <a:rPr lang="en-US" sz="3600" i="1" dirty="0" err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4400" i="1" baseline="-25000" dirty="0" err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4400" baseline="-25000" dirty="0"/>
              </a:p>
              <a:p>
                <a:pPr>
                  <a:buClr>
                    <a:schemeClr val="tx1"/>
                  </a:buClr>
                </a:pPr>
                <a:r>
                  <a:rPr lang="en-US" sz="3600" dirty="0"/>
                  <a:t>We use </a:t>
                </a:r>
                <a:r>
                  <a:rPr lang="en-US" sz="3600" dirty="0" err="1"/>
                  <a:t>softmax</a:t>
                </a:r>
                <a:r>
                  <a:rPr lang="en-US" sz="3600" dirty="0"/>
                  <a:t> to turn into probabilities</a:t>
                </a:r>
              </a:p>
              <a:p>
                <a:endParaRPr lang="en-US" sz="4400" baseline="-25000" dirty="0"/>
              </a:p>
              <a:p>
                <a:endParaRPr lang="en-US" sz="3600" baseline="-25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284" y="2838450"/>
            <a:ext cx="5221432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133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46" y="217570"/>
            <a:ext cx="6513654" cy="906379"/>
          </a:xfrm>
        </p:spPr>
        <p:txBody>
          <a:bodyPr/>
          <a:lstStyle/>
          <a:p>
            <a:pPr algn="ctr"/>
            <a:r>
              <a:rPr lang="en-US" dirty="0"/>
              <a:t>Skip-grams learn two </a:t>
            </a:r>
            <a:br>
              <a:rPr lang="en-US" dirty="0"/>
            </a:br>
            <a:r>
              <a:rPr lang="en-US" dirty="0"/>
              <a:t>embeddings for each word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352550"/>
                <a:ext cx="6096000" cy="333375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Input embedding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i="1" dirty="0"/>
                  <a:t>, </a:t>
                </a:r>
                <a:r>
                  <a:rPr lang="en-US" dirty="0"/>
                  <a:t>in the input matrix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lang="en-US" i="1" dirty="0"/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Column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of the input matrix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is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embedding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600" i="1" baseline="-25000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for word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in the vocabulary</a:t>
                </a:r>
              </a:p>
              <a:p>
                <a:pPr>
                  <a:buClr>
                    <a:schemeClr val="tx1"/>
                  </a:buClr>
                </a:pPr>
                <a:endParaRPr lang="en-US" i="1" dirty="0"/>
              </a:p>
              <a:p>
                <a:pPr marL="0" indent="0">
                  <a:buClr>
                    <a:schemeClr val="tx1"/>
                  </a:buClr>
                  <a:buNone/>
                </a:pPr>
                <a:r>
                  <a:rPr lang="en-US" b="1" dirty="0"/>
                  <a:t>Output embedding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, in output matrix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dirty="0"/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Row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of the output matrix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is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×1</m:t>
                    </m:r>
                  </m:oMath>
                </a14:m>
                <a:r>
                  <a:rPr lang="en-US" dirty="0"/>
                  <a:t> vector embedding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3600" i="1" baseline="-25000" dirty="0" err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for word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in the vocabulary.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352550"/>
                <a:ext cx="6096000" cy="3333750"/>
              </a:xfrm>
              <a:blipFill>
                <a:blip r:embed="rId2"/>
                <a:stretch>
                  <a:fillRect l="-1667" t="-1141" b="-3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203" y="19050"/>
            <a:ext cx="21279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846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Embeddings</a:t>
            </a:r>
            <a:r>
              <a:rPr lang="en-US" dirty="0"/>
              <a:t> from W and W’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504950"/>
                <a:ext cx="8534400" cy="3181350"/>
              </a:xfrm>
            </p:spPr>
            <p:txBody>
              <a:bodyPr/>
              <a:lstStyle/>
              <a:p>
                <a:pPr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Since we have two </a:t>
                </a:r>
                <a:r>
                  <a:rPr lang="en-US" dirty="0" err="1"/>
                  <a:t>embeddings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i="1" baseline="-25000" dirty="0" err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3200" i="1" baseline="-25000" dirty="0" err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 for each word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3600" i="1" baseline="-25000" dirty="0" err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baseline="-25000" dirty="0"/>
              </a:p>
              <a:p>
                <a:pPr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We can either: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Just use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baseline="-25000" dirty="0" err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baseline="-25000" dirty="0"/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Sum them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Concatenate them to make a double-length embedding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504950"/>
                <a:ext cx="8534400" cy="3181350"/>
              </a:xfrm>
              <a:blipFill>
                <a:blip r:embed="rId2"/>
                <a:stretch>
                  <a:fillRect l="-1042" t="-1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66311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1262"/>
            <a:ext cx="86868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But wait, how do we learn the embeddings?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282" y="1123950"/>
            <a:ext cx="2637518" cy="62233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33550"/>
            <a:ext cx="4563864" cy="669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571750"/>
            <a:ext cx="3289102" cy="697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676" y="3383077"/>
            <a:ext cx="4352402" cy="746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16" y="4216515"/>
            <a:ext cx="4849635" cy="81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336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350"/>
            <a:ext cx="7467600" cy="6096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CBOW (Continuous Bag of Words)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45" y="971550"/>
            <a:ext cx="5137709" cy="4004269"/>
          </a:xfrm>
        </p:spPr>
      </p:pic>
    </p:spTree>
    <p:extLst>
      <p:ext uri="{BB962C8B-B14F-4D97-AF65-F5344CB8AC3E}">
        <p14:creationId xmlns:p14="http://schemas.microsoft.com/office/powerpoint/2010/main" val="20252287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E.g. “The cat sat on floor”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Window size =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374" y="1271908"/>
            <a:ext cx="3124200" cy="36425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93916" y="1739838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02506" y="238708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cat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1000" y="3606284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4722" y="4274403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floor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47556" y="2982829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sat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7035C32-8EF4-1446-8F44-FC12741B0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350"/>
            <a:ext cx="7467600" cy="6096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CBOW (Continuous Bag of Words)</a:t>
            </a:r>
          </a:p>
        </p:txBody>
      </p:sp>
    </p:spTree>
    <p:extLst>
      <p:ext uri="{BB962C8B-B14F-4D97-AF65-F5344CB8AC3E}">
        <p14:creationId xmlns:p14="http://schemas.microsoft.com/office/powerpoint/2010/main" val="3621503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6667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Problems with thesaurus-based meaning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352550"/>
            <a:ext cx="8534400" cy="33337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800" dirty="0"/>
              <a:t>We don’t have a thesaurus for every language</a:t>
            </a:r>
          </a:p>
          <a:p>
            <a:pPr>
              <a:buClr>
                <a:schemeClr val="tx1"/>
              </a:buClr>
            </a:pPr>
            <a:r>
              <a:rPr lang="en-US" sz="2800" dirty="0"/>
              <a:t>We can’t have a thesaurus for every year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For historical linguistics, we need to compare word meanings in year t to year t+1</a:t>
            </a:r>
          </a:p>
          <a:p>
            <a:pPr>
              <a:buClr>
                <a:schemeClr val="tx1"/>
              </a:buClr>
            </a:pPr>
            <a:r>
              <a:rPr lang="en-US" sz="2800" dirty="0"/>
              <a:t>Thesauri have problems with </a:t>
            </a:r>
            <a:r>
              <a:rPr lang="en-US" sz="2800" b="1" dirty="0"/>
              <a:t>recall</a:t>
            </a:r>
            <a:endParaRPr lang="en-US" sz="2800" dirty="0"/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Many words and phrases are missing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Thesauri work less well for verbs, adjectives</a:t>
            </a:r>
          </a:p>
        </p:txBody>
      </p:sp>
    </p:spTree>
    <p:extLst>
      <p:ext uri="{BB962C8B-B14F-4D97-AF65-F5344CB8AC3E}">
        <p14:creationId xmlns:p14="http://schemas.microsoft.com/office/powerpoint/2010/main" val="10934642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502750" y="1332906"/>
            <a:ext cx="154305" cy="1337310"/>
            <a:chOff x="1800225" y="419100"/>
            <a:chExt cx="182880" cy="1828800"/>
          </a:xfrm>
        </p:grpSpPr>
        <p:sp>
          <p:nvSpPr>
            <p:cNvPr id="9" name="Rectangle 8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02751" y="2945976"/>
            <a:ext cx="154305" cy="1337310"/>
            <a:chOff x="1800225" y="419100"/>
            <a:chExt cx="182880" cy="1828800"/>
          </a:xfrm>
        </p:grpSpPr>
        <p:sp>
          <p:nvSpPr>
            <p:cNvPr id="22" name="Rectangle 21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196711" y="1830822"/>
            <a:ext cx="37221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cat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196710" y="3480900"/>
            <a:ext cx="34496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on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4449257" y="2354316"/>
            <a:ext cx="154305" cy="802386"/>
            <a:chOff x="1800225" y="419100"/>
            <a:chExt cx="182880" cy="1097280"/>
          </a:xfrm>
        </p:grpSpPr>
        <p:sp>
          <p:nvSpPr>
            <p:cNvPr id="47" name="Rectangle 46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400484" y="2135292"/>
            <a:ext cx="154305" cy="1337310"/>
            <a:chOff x="1800225" y="419100"/>
            <a:chExt cx="182880" cy="1828800"/>
          </a:xfrm>
        </p:grpSpPr>
        <p:sp>
          <p:nvSpPr>
            <p:cNvPr id="58" name="Rectangle 57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2244131" y="1049994"/>
            <a:ext cx="85472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Input layer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2657056" y="1332908"/>
            <a:ext cx="1792202" cy="1021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2657055" y="2352099"/>
            <a:ext cx="1792202" cy="593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2652337" y="2668799"/>
            <a:ext cx="1796921" cy="487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2657055" y="3165000"/>
            <a:ext cx="1792202" cy="1118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4190640" y="1775230"/>
            <a:ext cx="97654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Hidden layer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722278" y="2688643"/>
            <a:ext cx="37061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sat</a:t>
            </a:r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4603562" y="2134608"/>
            <a:ext cx="1796922" cy="217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603562" y="3156703"/>
            <a:ext cx="1796922" cy="3159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6091823" y="1808672"/>
            <a:ext cx="9669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Output layer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91116" y="2640595"/>
            <a:ext cx="667170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one-hot</a:t>
            </a:r>
          </a:p>
          <a:p>
            <a:r>
              <a:rPr lang="en-US" sz="1013" dirty="0"/>
              <a:t>vector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097277" y="2640594"/>
            <a:ext cx="667170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one-hot</a:t>
            </a:r>
          </a:p>
          <a:p>
            <a:r>
              <a:rPr lang="en-US" sz="1013" dirty="0"/>
              <a:t>vector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05830" y="1424795"/>
            <a:ext cx="1813317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solidFill>
                  <a:srgbClr val="FF0000"/>
                </a:solidFill>
              </a:rPr>
              <a:t>Index of cat in vocabulary</a:t>
            </a: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C508544C-AD12-EA4B-A205-4BB1CECC5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350"/>
            <a:ext cx="7467600" cy="6096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CBOW (Continuous Bag of Words)</a:t>
            </a:r>
          </a:p>
        </p:txBody>
      </p:sp>
    </p:spTree>
    <p:extLst>
      <p:ext uri="{BB962C8B-B14F-4D97-AF65-F5344CB8AC3E}">
        <p14:creationId xmlns:p14="http://schemas.microsoft.com/office/powerpoint/2010/main" val="36210546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521586" y="1342354"/>
            <a:ext cx="154305" cy="1337310"/>
            <a:chOff x="1800225" y="419100"/>
            <a:chExt cx="182880" cy="1828800"/>
          </a:xfrm>
        </p:grpSpPr>
        <p:sp>
          <p:nvSpPr>
            <p:cNvPr id="9" name="Rectangle 8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21586" y="2955423"/>
            <a:ext cx="154305" cy="1337310"/>
            <a:chOff x="1800225" y="419100"/>
            <a:chExt cx="182880" cy="1828800"/>
          </a:xfrm>
        </p:grpSpPr>
        <p:sp>
          <p:nvSpPr>
            <p:cNvPr id="22" name="Rectangle 21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15547" y="1840269"/>
            <a:ext cx="37221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cat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15546" y="3490347"/>
            <a:ext cx="34496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on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4468093" y="2363763"/>
            <a:ext cx="154305" cy="802386"/>
            <a:chOff x="1800225" y="419100"/>
            <a:chExt cx="182880" cy="1097280"/>
          </a:xfrm>
        </p:grpSpPr>
        <p:sp>
          <p:nvSpPr>
            <p:cNvPr id="47" name="Rectangle 46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419320" y="2144740"/>
            <a:ext cx="154305" cy="1337310"/>
            <a:chOff x="1800225" y="419100"/>
            <a:chExt cx="182880" cy="1828800"/>
          </a:xfrm>
        </p:grpSpPr>
        <p:sp>
          <p:nvSpPr>
            <p:cNvPr id="58" name="Rectangle 57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2262967" y="1059441"/>
            <a:ext cx="85472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Input layer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2675893" y="1342355"/>
            <a:ext cx="1792202" cy="1021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2675890" y="2361546"/>
            <a:ext cx="1792202" cy="593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2671173" y="2678246"/>
            <a:ext cx="1796921" cy="487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2675890" y="3174447"/>
            <a:ext cx="1792202" cy="1118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4209475" y="1784677"/>
            <a:ext cx="97654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Hidden layer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741114" y="2698091"/>
            <a:ext cx="37061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sat</a:t>
            </a:r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4622398" y="2144055"/>
            <a:ext cx="1796922" cy="217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622398" y="3166150"/>
            <a:ext cx="1796922" cy="3159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6110659" y="1818119"/>
            <a:ext cx="9669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Output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2830196" y="1838526"/>
                <a:ext cx="744819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1575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196" y="1838526"/>
                <a:ext cx="744819" cy="3347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2846167" y="3288544"/>
                <a:ext cx="744819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1575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167" y="3288544"/>
                <a:ext cx="744819" cy="3347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/>
          <p:cNvSpPr txBox="1"/>
          <p:nvPr/>
        </p:nvSpPr>
        <p:spPr>
          <a:xfrm>
            <a:off x="2041972" y="2497494"/>
            <a:ext cx="55175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V-dim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041972" y="4092137"/>
            <a:ext cx="55175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V-dim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335513" y="3269975"/>
            <a:ext cx="56297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N-dim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5331165" y="2602159"/>
                <a:ext cx="824521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US" sz="1575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165" y="2602159"/>
                <a:ext cx="824521" cy="3347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Box 79"/>
          <p:cNvSpPr txBox="1"/>
          <p:nvPr/>
        </p:nvSpPr>
        <p:spPr>
          <a:xfrm>
            <a:off x="6660720" y="3306453"/>
            <a:ext cx="55175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V-dim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669043" y="4092137"/>
            <a:ext cx="221567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N will be the size of word vector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901354" y="829561"/>
            <a:ext cx="172996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solidFill>
                  <a:srgbClr val="FF0000"/>
                </a:solidFill>
              </a:rPr>
              <a:t>We must learn W and W</a:t>
            </a:r>
            <a:r>
              <a:rPr lang="en-US" sz="1013" baseline="30000" dirty="0">
                <a:solidFill>
                  <a:srgbClr val="FF0000"/>
                </a:solidFill>
              </a:rPr>
              <a:t>’</a:t>
            </a:r>
            <a:r>
              <a:rPr lang="en-US" sz="1013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3" name="Straight Arrow Connector 2"/>
          <p:cNvCxnSpPr>
            <a:stCxn id="81" idx="2"/>
            <a:endCxn id="71" idx="3"/>
          </p:cNvCxnSpPr>
          <p:nvPr/>
        </p:nvCxnSpPr>
        <p:spPr>
          <a:xfrm flipH="1">
            <a:off x="3575015" y="1077770"/>
            <a:ext cx="1191320" cy="928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81" idx="2"/>
            <a:endCxn id="78" idx="0"/>
          </p:cNvCxnSpPr>
          <p:nvPr/>
        </p:nvCxnSpPr>
        <p:spPr>
          <a:xfrm>
            <a:off x="4766335" y="1077770"/>
            <a:ext cx="977091" cy="1524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itle 1">
            <a:extLst>
              <a:ext uri="{FF2B5EF4-FFF2-40B4-BE49-F238E27FC236}">
                <a16:creationId xmlns:a16="http://schemas.microsoft.com/office/drawing/2014/main" id="{FA7E0474-3D27-054C-BC78-EA411BED6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350"/>
            <a:ext cx="7467600" cy="6096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CBOW (Continuous Bag of Words)</a:t>
            </a:r>
          </a:p>
        </p:txBody>
      </p:sp>
    </p:spTree>
    <p:extLst>
      <p:ext uri="{BB962C8B-B14F-4D97-AF65-F5344CB8AC3E}">
        <p14:creationId xmlns:p14="http://schemas.microsoft.com/office/powerpoint/2010/main" val="27406643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520514" y="1631158"/>
            <a:ext cx="154305" cy="1337310"/>
            <a:chOff x="1800225" y="419100"/>
            <a:chExt cx="182880" cy="1828800"/>
          </a:xfrm>
        </p:grpSpPr>
        <p:sp>
          <p:nvSpPr>
            <p:cNvPr id="9" name="Rectangle 8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20515" y="3244228"/>
            <a:ext cx="154305" cy="1337310"/>
            <a:chOff x="1800225" y="419100"/>
            <a:chExt cx="182880" cy="1828800"/>
          </a:xfrm>
        </p:grpSpPr>
        <p:sp>
          <p:nvSpPr>
            <p:cNvPr id="22" name="Rectangle 21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14474" y="2129074"/>
            <a:ext cx="38985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 err="1"/>
              <a:t>x</a:t>
            </a:r>
            <a:r>
              <a:rPr lang="en-US" sz="1013" baseline="-25000" dirty="0" err="1"/>
              <a:t>cat</a:t>
            </a:r>
            <a:endParaRPr lang="en-US" sz="1013" dirty="0"/>
          </a:p>
        </p:txBody>
      </p:sp>
      <p:sp>
        <p:nvSpPr>
          <p:cNvPr id="33" name="TextBox 32"/>
          <p:cNvSpPr txBox="1"/>
          <p:nvPr/>
        </p:nvSpPr>
        <p:spPr>
          <a:xfrm>
            <a:off x="2214475" y="3779152"/>
            <a:ext cx="37221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 err="1"/>
              <a:t>x</a:t>
            </a:r>
            <a:r>
              <a:rPr lang="en-US" sz="1013" baseline="-25000" dirty="0" err="1"/>
              <a:t>on</a:t>
            </a:r>
            <a:endParaRPr lang="en-US" sz="1013" dirty="0"/>
          </a:p>
        </p:txBody>
      </p:sp>
      <p:grpSp>
        <p:nvGrpSpPr>
          <p:cNvPr id="46" name="Group 45"/>
          <p:cNvGrpSpPr/>
          <p:nvPr/>
        </p:nvGrpSpPr>
        <p:grpSpPr>
          <a:xfrm>
            <a:off x="4468092" y="2652568"/>
            <a:ext cx="154305" cy="802386"/>
            <a:chOff x="1800225" y="419100"/>
            <a:chExt cx="182880" cy="1097280"/>
          </a:xfrm>
        </p:grpSpPr>
        <p:sp>
          <p:nvSpPr>
            <p:cNvPr id="47" name="Rectangle 46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419319" y="2433544"/>
            <a:ext cx="154305" cy="1337310"/>
            <a:chOff x="1800225" y="419100"/>
            <a:chExt cx="182880" cy="1828800"/>
          </a:xfrm>
        </p:grpSpPr>
        <p:sp>
          <p:nvSpPr>
            <p:cNvPr id="58" name="Rectangle 57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2261895" y="1348246"/>
            <a:ext cx="85472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Input layer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2675892" y="1631160"/>
            <a:ext cx="1792202" cy="1021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2675890" y="2650351"/>
            <a:ext cx="1792202" cy="593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2671172" y="2967051"/>
            <a:ext cx="1796921" cy="487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2675890" y="3463252"/>
            <a:ext cx="1792202" cy="1118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4204077" y="3731937"/>
            <a:ext cx="97654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Hidden layer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741113" y="2986895"/>
            <a:ext cx="37061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sat</a:t>
            </a:r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4622397" y="2432860"/>
            <a:ext cx="1796922" cy="217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622397" y="3454955"/>
            <a:ext cx="1796922" cy="3159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6110659" y="2106924"/>
            <a:ext cx="9669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Output layer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040901" y="2786299"/>
            <a:ext cx="55175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V-dim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040901" y="4380941"/>
            <a:ext cx="55175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V-dim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346806" y="3929673"/>
            <a:ext cx="56297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N-dim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660719" y="3595258"/>
            <a:ext cx="55175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V-dim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 rot="1413182">
                <a:off x="2678995" y="2375914"/>
                <a:ext cx="1852302" cy="339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1575" i="1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𝑐𝑎𝑡</m:t>
                          </m:r>
                        </m:sub>
                      </m:sSub>
                      <m:r>
                        <a:rPr lang="en-US" sz="1575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𝑐𝑎𝑡</m:t>
                          </m:r>
                        </m:sub>
                      </m:sSub>
                    </m:oMath>
                  </m:oMathPara>
                </a14:m>
                <a:endParaRPr lang="en-US" sz="1575" dirty="0"/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13182">
                <a:off x="2678995" y="2375914"/>
                <a:ext cx="1852302" cy="3396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 rot="19631347">
                <a:off x="2755145" y="3457943"/>
                <a:ext cx="1743426" cy="339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1575" i="1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𝑜𝑛</m:t>
                          </m:r>
                        </m:sub>
                      </m:sSub>
                      <m:r>
                        <a:rPr lang="en-US" sz="1575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𝑜𝑛</m:t>
                          </m:r>
                        </m:sub>
                      </m:sSub>
                    </m:oMath>
                  </m:oMathPara>
                </a14:m>
                <a:endParaRPr lang="en-US" sz="1575" dirty="0"/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631347">
                <a:off x="2755145" y="3457943"/>
                <a:ext cx="1743426" cy="3396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TextBox 99"/>
          <p:cNvSpPr txBox="1"/>
          <p:nvPr/>
        </p:nvSpPr>
        <p:spPr>
          <a:xfrm>
            <a:off x="4083934" y="2979742"/>
            <a:ext cx="26642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4573493" y="2902571"/>
                <a:ext cx="1039580" cy="3748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013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013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1013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013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13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013" i="1">
                                  <a:latin typeface="Cambria Math" panose="02040503050406030204" pitchFamily="18" charset="0"/>
                                </a:rPr>
                                <m:t>𝑐𝑎𝑡</m:t>
                              </m:r>
                            </m:sub>
                          </m:sSub>
                          <m:r>
                            <a:rPr lang="en-US" sz="1013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013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13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013" i="1">
                                  <a:latin typeface="Cambria Math" panose="02040503050406030204" pitchFamily="18" charset="0"/>
                                </a:rPr>
                                <m:t>𝑜𝑛</m:t>
                              </m:r>
                            </m:sub>
                          </m:sSub>
                        </m:num>
                        <m:den>
                          <m:r>
                            <a:rPr lang="en-US" sz="1013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013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3493" y="2902571"/>
                <a:ext cx="1039580" cy="3748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570485"/>
              </p:ext>
            </p:extLst>
          </p:nvPr>
        </p:nvGraphicFramePr>
        <p:xfrm>
          <a:off x="3202730" y="1119095"/>
          <a:ext cx="1851660" cy="92583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5166">
                  <a:extLst>
                    <a:ext uri="{9D8B030D-6E8A-4147-A177-3AD203B41FA5}">
                      <a16:colId xmlns:a16="http://schemas.microsoft.com/office/drawing/2014/main" val="4253241636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4278168359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1775200123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3058570661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3635929464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1060927547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2648937507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3865230097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2604712063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3797226581"/>
                    </a:ext>
                  </a:extLst>
                </a:gridCol>
              </a:tblGrid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0.1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2.4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1.6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1.8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0.5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0.9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3.2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048262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0.5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2.6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1.4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2.9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1.5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3.6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6.1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160804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311445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582356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0.6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1.8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2.7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1.9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2.4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2.0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1.2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99965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TextBox 156"/>
              <p:cNvSpPr txBox="1"/>
              <p:nvPr/>
            </p:nvSpPr>
            <p:spPr>
              <a:xfrm>
                <a:off x="5034844" y="1478321"/>
                <a:ext cx="319318" cy="248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13" i="1"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1013" dirty="0"/>
              </a:p>
            </p:txBody>
          </p:sp>
        </mc:Choice>
        <mc:Fallback xmlns="">
          <p:sp>
            <p:nvSpPr>
              <p:cNvPr id="157" name="TextBox 1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844" y="1478321"/>
                <a:ext cx="319318" cy="2482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9" name="Group 158"/>
          <p:cNvGrpSpPr/>
          <p:nvPr/>
        </p:nvGrpSpPr>
        <p:grpSpPr>
          <a:xfrm>
            <a:off x="5297452" y="1117076"/>
            <a:ext cx="154305" cy="1337310"/>
            <a:chOff x="1800225" y="419100"/>
            <a:chExt cx="182880" cy="1828800"/>
          </a:xfrm>
        </p:grpSpPr>
        <p:sp>
          <p:nvSpPr>
            <p:cNvPr id="160" name="Rectangle 159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/>
              <p:cNvSpPr txBox="1"/>
              <p:nvPr/>
            </p:nvSpPr>
            <p:spPr>
              <a:xfrm>
                <a:off x="3814050" y="681748"/>
                <a:ext cx="2480679" cy="339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1575" i="1">
                          <a:latin typeface="Cambria Math" panose="02040503050406030204" pitchFamily="18" charset="0"/>
                        </a:rPr>
                        <m:t>              ×</m:t>
                      </m:r>
                      <m:sSub>
                        <m:sSub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𝑐𝑎𝑡</m:t>
                          </m:r>
                        </m:sub>
                      </m:sSub>
                      <m:r>
                        <a:rPr lang="en-US" sz="1575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𝑐𝑎𝑡</m:t>
                          </m:r>
                        </m:sub>
                      </m:sSub>
                    </m:oMath>
                  </m:oMathPara>
                </a14:m>
                <a:endParaRPr lang="en-US" sz="1575" dirty="0"/>
              </a:p>
            </p:txBody>
          </p:sp>
        </mc:Choice>
        <mc:Fallback xmlns="">
          <p:sp>
            <p:nvSpPr>
              <p:cNvPr id="170" name="TextBox 1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050" y="681748"/>
                <a:ext cx="2480679" cy="339645"/>
              </a:xfrm>
              <a:prstGeom prst="rect">
                <a:avLst/>
              </a:prstGeom>
              <a:blipFill>
                <a:blip r:embed="rId6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551694"/>
              </p:ext>
            </p:extLst>
          </p:nvPr>
        </p:nvGraphicFramePr>
        <p:xfrm>
          <a:off x="5830072" y="1120331"/>
          <a:ext cx="185166" cy="92583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5166">
                  <a:extLst>
                    <a:ext uri="{9D8B030D-6E8A-4147-A177-3AD203B41FA5}">
                      <a16:colId xmlns:a16="http://schemas.microsoft.com/office/drawing/2014/main" val="4255159121"/>
                    </a:ext>
                  </a:extLst>
                </a:gridCol>
              </a:tblGrid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2.4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443869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2.6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244593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563613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81552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1.8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5309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/>
              <p:cNvSpPr txBox="1"/>
              <p:nvPr/>
            </p:nvSpPr>
            <p:spPr>
              <a:xfrm>
                <a:off x="5523961" y="1485929"/>
                <a:ext cx="324128" cy="248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13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013" dirty="0"/>
              </a:p>
            </p:txBody>
          </p:sp>
        </mc:Choice>
        <mc:Fallback xmlns="">
          <p:sp>
            <p:nvSpPr>
              <p:cNvPr id="171" name="TextBox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3961" y="1485929"/>
                <a:ext cx="324128" cy="2482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itle 1">
            <a:extLst>
              <a:ext uri="{FF2B5EF4-FFF2-40B4-BE49-F238E27FC236}">
                <a16:creationId xmlns:a16="http://schemas.microsoft.com/office/drawing/2014/main" id="{F03F1FCB-EEE5-1C4D-BAA8-7490218D8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350"/>
            <a:ext cx="7467600" cy="6096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CBOW (Continuous Bag of Words)</a:t>
            </a:r>
          </a:p>
        </p:txBody>
      </p:sp>
    </p:spTree>
    <p:extLst>
      <p:ext uri="{BB962C8B-B14F-4D97-AF65-F5344CB8AC3E}">
        <p14:creationId xmlns:p14="http://schemas.microsoft.com/office/powerpoint/2010/main" val="16147328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520514" y="1598843"/>
            <a:ext cx="154305" cy="1337310"/>
            <a:chOff x="1800225" y="419100"/>
            <a:chExt cx="182880" cy="1828800"/>
          </a:xfrm>
        </p:grpSpPr>
        <p:sp>
          <p:nvSpPr>
            <p:cNvPr id="9" name="Rectangle 8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20515" y="3211913"/>
            <a:ext cx="154305" cy="1337310"/>
            <a:chOff x="1800225" y="419100"/>
            <a:chExt cx="182880" cy="1828800"/>
          </a:xfrm>
        </p:grpSpPr>
        <p:sp>
          <p:nvSpPr>
            <p:cNvPr id="22" name="Rectangle 21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14474" y="2096759"/>
            <a:ext cx="38985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 err="1"/>
              <a:t>x</a:t>
            </a:r>
            <a:r>
              <a:rPr lang="en-US" sz="1013" baseline="-25000" dirty="0" err="1"/>
              <a:t>cat</a:t>
            </a:r>
            <a:endParaRPr lang="en-US" sz="1013" dirty="0"/>
          </a:p>
        </p:txBody>
      </p:sp>
      <p:sp>
        <p:nvSpPr>
          <p:cNvPr id="33" name="TextBox 32"/>
          <p:cNvSpPr txBox="1"/>
          <p:nvPr/>
        </p:nvSpPr>
        <p:spPr>
          <a:xfrm>
            <a:off x="2214475" y="3746837"/>
            <a:ext cx="37221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 err="1"/>
              <a:t>x</a:t>
            </a:r>
            <a:r>
              <a:rPr lang="en-US" sz="1013" baseline="-25000" dirty="0" err="1"/>
              <a:t>on</a:t>
            </a:r>
            <a:endParaRPr lang="en-US" sz="1013" dirty="0"/>
          </a:p>
        </p:txBody>
      </p:sp>
      <p:grpSp>
        <p:nvGrpSpPr>
          <p:cNvPr id="46" name="Group 45"/>
          <p:cNvGrpSpPr/>
          <p:nvPr/>
        </p:nvGrpSpPr>
        <p:grpSpPr>
          <a:xfrm>
            <a:off x="4468092" y="2620253"/>
            <a:ext cx="154305" cy="802386"/>
            <a:chOff x="1800225" y="419100"/>
            <a:chExt cx="182880" cy="1097280"/>
          </a:xfrm>
        </p:grpSpPr>
        <p:sp>
          <p:nvSpPr>
            <p:cNvPr id="47" name="Rectangle 46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419319" y="2401229"/>
            <a:ext cx="154305" cy="1337310"/>
            <a:chOff x="1800225" y="419100"/>
            <a:chExt cx="182880" cy="1828800"/>
          </a:xfrm>
        </p:grpSpPr>
        <p:sp>
          <p:nvSpPr>
            <p:cNvPr id="58" name="Rectangle 57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2261895" y="1315931"/>
            <a:ext cx="85472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Input layer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2675892" y="1598845"/>
            <a:ext cx="1792202" cy="1021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2675890" y="2618036"/>
            <a:ext cx="1792202" cy="593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2671172" y="2934736"/>
            <a:ext cx="1796921" cy="487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2675890" y="3430937"/>
            <a:ext cx="1792202" cy="1118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4204077" y="3699622"/>
            <a:ext cx="97654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Hidden layer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741113" y="2954580"/>
            <a:ext cx="37061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sat</a:t>
            </a:r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4622397" y="2400545"/>
            <a:ext cx="1796922" cy="217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622397" y="3422640"/>
            <a:ext cx="1796922" cy="3159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6110659" y="2074609"/>
            <a:ext cx="9669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Output layer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040901" y="2753984"/>
            <a:ext cx="55175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V-dim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040901" y="4348626"/>
            <a:ext cx="55175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V-dim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346806" y="3897358"/>
            <a:ext cx="56297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N-dim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660719" y="3562943"/>
            <a:ext cx="55175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V-dim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 rot="1413182">
                <a:off x="2678995" y="2343599"/>
                <a:ext cx="1852302" cy="339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1575" i="1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𝑐𝑎𝑡</m:t>
                          </m:r>
                        </m:sub>
                      </m:sSub>
                      <m:r>
                        <a:rPr lang="en-US" sz="1575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𝑐𝑎𝑡</m:t>
                          </m:r>
                        </m:sub>
                      </m:sSub>
                    </m:oMath>
                  </m:oMathPara>
                </a14:m>
                <a:endParaRPr lang="en-US" sz="1575" dirty="0"/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13182">
                <a:off x="2678995" y="2343599"/>
                <a:ext cx="1852302" cy="3396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 rot="19631347">
                <a:off x="2755145" y="3425628"/>
                <a:ext cx="1743426" cy="339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1575" i="1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𝑜𝑛</m:t>
                          </m:r>
                        </m:sub>
                      </m:sSub>
                      <m:r>
                        <a:rPr lang="en-US" sz="1575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𝑜𝑛</m:t>
                          </m:r>
                        </m:sub>
                      </m:sSub>
                    </m:oMath>
                  </m:oMathPara>
                </a14:m>
                <a:endParaRPr lang="en-US" sz="1575" dirty="0"/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631347">
                <a:off x="2755145" y="3425628"/>
                <a:ext cx="1743426" cy="3396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TextBox 99"/>
          <p:cNvSpPr txBox="1"/>
          <p:nvPr/>
        </p:nvSpPr>
        <p:spPr>
          <a:xfrm>
            <a:off x="4083934" y="2947427"/>
            <a:ext cx="26642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4573493" y="2870256"/>
                <a:ext cx="1039580" cy="3748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013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013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1013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013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13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013" i="1">
                                  <a:latin typeface="Cambria Math" panose="02040503050406030204" pitchFamily="18" charset="0"/>
                                </a:rPr>
                                <m:t>𝑐𝑎𝑡</m:t>
                              </m:r>
                            </m:sub>
                          </m:sSub>
                          <m:r>
                            <a:rPr lang="en-US" sz="1013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013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13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013" i="1">
                                  <a:latin typeface="Cambria Math" panose="02040503050406030204" pitchFamily="18" charset="0"/>
                                </a:rPr>
                                <m:t>𝑜𝑛</m:t>
                              </m:r>
                            </m:sub>
                          </m:sSub>
                        </m:num>
                        <m:den>
                          <m:r>
                            <a:rPr lang="en-US" sz="1013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013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3493" y="2870256"/>
                <a:ext cx="1039580" cy="3748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136844"/>
              </p:ext>
            </p:extLst>
          </p:nvPr>
        </p:nvGraphicFramePr>
        <p:xfrm>
          <a:off x="3200400" y="1052440"/>
          <a:ext cx="1851660" cy="92583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5166">
                  <a:extLst>
                    <a:ext uri="{9D8B030D-6E8A-4147-A177-3AD203B41FA5}">
                      <a16:colId xmlns:a16="http://schemas.microsoft.com/office/drawing/2014/main" val="4253241636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4278168359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1775200123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3058570661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3635929464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1060927547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2648937507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3865230097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2604712063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3797226581"/>
                    </a:ext>
                  </a:extLst>
                </a:gridCol>
              </a:tblGrid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0.1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2.4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1.6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1.8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0.5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0.9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3.2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048262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0.5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2.6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1.4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2.9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1.5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3.6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6.1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160804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311445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582356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0.6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1.8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2.7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1.9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2.4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2.0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1.2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99965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TextBox 156"/>
              <p:cNvSpPr txBox="1"/>
              <p:nvPr/>
            </p:nvSpPr>
            <p:spPr>
              <a:xfrm>
                <a:off x="5088161" y="1411666"/>
                <a:ext cx="319318" cy="248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13" i="1"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1013" dirty="0"/>
              </a:p>
            </p:txBody>
          </p:sp>
        </mc:Choice>
        <mc:Fallback xmlns="">
          <p:sp>
            <p:nvSpPr>
              <p:cNvPr id="157" name="TextBox 1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161" y="1411666"/>
                <a:ext cx="319318" cy="2482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9" name="Group 158"/>
          <p:cNvGrpSpPr/>
          <p:nvPr/>
        </p:nvGrpSpPr>
        <p:grpSpPr>
          <a:xfrm>
            <a:off x="5350769" y="1050421"/>
            <a:ext cx="154305" cy="1337310"/>
            <a:chOff x="1800225" y="419100"/>
            <a:chExt cx="182880" cy="1828800"/>
          </a:xfrm>
        </p:grpSpPr>
        <p:sp>
          <p:nvSpPr>
            <p:cNvPr id="160" name="Rectangle 159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/>
              <p:cNvSpPr txBox="1"/>
              <p:nvPr/>
            </p:nvSpPr>
            <p:spPr>
              <a:xfrm>
                <a:off x="3876597" y="666750"/>
                <a:ext cx="2371803" cy="339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1575" i="1">
                          <a:latin typeface="Cambria Math" panose="02040503050406030204" pitchFamily="18" charset="0"/>
                        </a:rPr>
                        <m:t>              ×</m:t>
                      </m:r>
                      <m:sSub>
                        <m:sSub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𝑜𝑛</m:t>
                          </m:r>
                        </m:sub>
                      </m:sSub>
                      <m:r>
                        <a:rPr lang="en-US" sz="1575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𝑜𝑛</m:t>
                          </m:r>
                        </m:sub>
                      </m:sSub>
                    </m:oMath>
                  </m:oMathPara>
                </a14:m>
                <a:endParaRPr lang="en-US" sz="1575" dirty="0"/>
              </a:p>
            </p:txBody>
          </p:sp>
        </mc:Choice>
        <mc:Fallback xmlns="">
          <p:sp>
            <p:nvSpPr>
              <p:cNvPr id="170" name="TextBox 1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597" y="666750"/>
                <a:ext cx="2371803" cy="339645"/>
              </a:xfrm>
              <a:prstGeom prst="rect">
                <a:avLst/>
              </a:prstGeom>
              <a:blipFill>
                <a:blip r:embed="rId6"/>
                <a:stretch>
                  <a:fillRect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283275"/>
              </p:ext>
            </p:extLst>
          </p:nvPr>
        </p:nvGraphicFramePr>
        <p:xfrm>
          <a:off x="5883389" y="1053676"/>
          <a:ext cx="185166" cy="92583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5166">
                  <a:extLst>
                    <a:ext uri="{9D8B030D-6E8A-4147-A177-3AD203B41FA5}">
                      <a16:colId xmlns:a16="http://schemas.microsoft.com/office/drawing/2014/main" val="4255159121"/>
                    </a:ext>
                  </a:extLst>
                </a:gridCol>
              </a:tblGrid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1.8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443869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2.9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244593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563613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81552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1.9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5309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/>
              <p:cNvSpPr txBox="1"/>
              <p:nvPr/>
            </p:nvSpPr>
            <p:spPr>
              <a:xfrm>
                <a:off x="5577278" y="1419274"/>
                <a:ext cx="324128" cy="248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13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013" dirty="0"/>
              </a:p>
            </p:txBody>
          </p:sp>
        </mc:Choice>
        <mc:Fallback xmlns="">
          <p:sp>
            <p:nvSpPr>
              <p:cNvPr id="171" name="TextBox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7278" y="1419274"/>
                <a:ext cx="324128" cy="2482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itle 1">
            <a:extLst>
              <a:ext uri="{FF2B5EF4-FFF2-40B4-BE49-F238E27FC236}">
                <a16:creationId xmlns:a16="http://schemas.microsoft.com/office/drawing/2014/main" id="{7893457C-F424-8E49-AF00-1593D2D3E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350"/>
            <a:ext cx="7467600" cy="6096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CBOW (Continuous Bag of Words)</a:t>
            </a:r>
          </a:p>
        </p:txBody>
      </p:sp>
    </p:spTree>
    <p:extLst>
      <p:ext uri="{BB962C8B-B14F-4D97-AF65-F5344CB8AC3E}">
        <p14:creationId xmlns:p14="http://schemas.microsoft.com/office/powerpoint/2010/main" val="2585890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202173" y="1342354"/>
            <a:ext cx="154305" cy="1337310"/>
            <a:chOff x="1800225" y="419100"/>
            <a:chExt cx="182880" cy="1828800"/>
          </a:xfrm>
        </p:grpSpPr>
        <p:sp>
          <p:nvSpPr>
            <p:cNvPr id="9" name="Rectangle 8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202173" y="2955423"/>
            <a:ext cx="154305" cy="1337310"/>
            <a:chOff x="1800225" y="419100"/>
            <a:chExt cx="182880" cy="1828800"/>
          </a:xfrm>
        </p:grpSpPr>
        <p:sp>
          <p:nvSpPr>
            <p:cNvPr id="22" name="Rectangle 21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896134" y="1840269"/>
            <a:ext cx="37221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cat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96133" y="3490347"/>
            <a:ext cx="34496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on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4148680" y="2363763"/>
            <a:ext cx="154305" cy="802386"/>
            <a:chOff x="1800225" y="419100"/>
            <a:chExt cx="182880" cy="1097280"/>
          </a:xfrm>
        </p:grpSpPr>
        <p:sp>
          <p:nvSpPr>
            <p:cNvPr id="47" name="Rectangle 46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099907" y="2144740"/>
            <a:ext cx="154305" cy="1337310"/>
            <a:chOff x="1800225" y="419100"/>
            <a:chExt cx="182880" cy="1828800"/>
          </a:xfrm>
        </p:grpSpPr>
        <p:sp>
          <p:nvSpPr>
            <p:cNvPr id="58" name="Rectangle 57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1943554" y="1059441"/>
            <a:ext cx="85472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Input layer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2356480" y="1342355"/>
            <a:ext cx="1792202" cy="1021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2356477" y="2361546"/>
            <a:ext cx="1792202" cy="593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2351760" y="2678246"/>
            <a:ext cx="1796921" cy="487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2356477" y="3174447"/>
            <a:ext cx="1792202" cy="1118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3890062" y="1784677"/>
            <a:ext cx="97654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Hidden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6045917" y="3539486"/>
                <a:ext cx="465064" cy="248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1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013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013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1013">
                            <a:latin typeface="Cambria Math" panose="02040503050406030204" pitchFamily="18" charset="0"/>
                          </a:rPr>
                          <m:t>sat</m:t>
                        </m:r>
                      </m:sub>
                    </m:sSub>
                    <m:r>
                      <a:rPr lang="en-US" sz="1013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13" dirty="0"/>
                  <a:t> </a:t>
                </a: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917" y="3539486"/>
                <a:ext cx="465064" cy="248209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Connector 83"/>
          <p:cNvCxnSpPr/>
          <p:nvPr/>
        </p:nvCxnSpPr>
        <p:spPr>
          <a:xfrm flipV="1">
            <a:off x="4302985" y="2144055"/>
            <a:ext cx="1796922" cy="217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302985" y="3166150"/>
            <a:ext cx="1796922" cy="3159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5682265" y="1809483"/>
            <a:ext cx="9669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Output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2510783" y="1838526"/>
                <a:ext cx="744819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1575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0783" y="1838526"/>
                <a:ext cx="744819" cy="3347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2526754" y="3288544"/>
                <a:ext cx="744819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1575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754" y="3288544"/>
                <a:ext cx="744819" cy="3347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/>
          <p:cNvSpPr txBox="1"/>
          <p:nvPr/>
        </p:nvSpPr>
        <p:spPr>
          <a:xfrm>
            <a:off x="1722559" y="2497494"/>
            <a:ext cx="55175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V-dim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722559" y="4092137"/>
            <a:ext cx="55175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V-dim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016098" y="3445620"/>
            <a:ext cx="56297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N-dim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4522059" y="2591659"/>
                <a:ext cx="1369734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575" i="1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1575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75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1575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059" y="2591659"/>
                <a:ext cx="1369734" cy="334707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Box 79"/>
          <p:cNvSpPr txBox="1"/>
          <p:nvPr/>
        </p:nvSpPr>
        <p:spPr>
          <a:xfrm>
            <a:off x="5998670" y="3777177"/>
            <a:ext cx="55175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V-dim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349630" y="4092137"/>
            <a:ext cx="221567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N will be the size of word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109645" y="3181135"/>
                <a:ext cx="300660" cy="248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013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013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sz="1013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645" y="3181135"/>
                <a:ext cx="300660" cy="2482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6344629" y="2551517"/>
                <a:ext cx="1656371" cy="334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1575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75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1575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575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575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575" dirty="0"/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629" y="2551517"/>
                <a:ext cx="1656371" cy="334707"/>
              </a:xfrm>
              <a:prstGeom prst="rect">
                <a:avLst/>
              </a:prstGeom>
              <a:blipFill>
                <a:blip r:embed="rId7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itle 1">
            <a:extLst>
              <a:ext uri="{FF2B5EF4-FFF2-40B4-BE49-F238E27FC236}">
                <a16:creationId xmlns:a16="http://schemas.microsoft.com/office/drawing/2014/main" id="{98A7FBD4-7697-2942-9D74-7945C481D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350"/>
            <a:ext cx="7467600" cy="6096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CBOW (Continuous Bag of Words)</a:t>
            </a:r>
          </a:p>
        </p:txBody>
      </p:sp>
    </p:spTree>
    <p:extLst>
      <p:ext uri="{BB962C8B-B14F-4D97-AF65-F5344CB8AC3E}">
        <p14:creationId xmlns:p14="http://schemas.microsoft.com/office/powerpoint/2010/main" val="15982736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521586" y="1342354"/>
            <a:ext cx="154305" cy="1337310"/>
            <a:chOff x="1800225" y="419100"/>
            <a:chExt cx="182880" cy="1828800"/>
          </a:xfrm>
        </p:grpSpPr>
        <p:sp>
          <p:nvSpPr>
            <p:cNvPr id="9" name="Rectangle 8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21586" y="2955423"/>
            <a:ext cx="154305" cy="1337310"/>
            <a:chOff x="1800225" y="419100"/>
            <a:chExt cx="182880" cy="1828800"/>
          </a:xfrm>
        </p:grpSpPr>
        <p:sp>
          <p:nvSpPr>
            <p:cNvPr id="22" name="Rectangle 21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15547" y="1840269"/>
            <a:ext cx="37221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cat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15546" y="3490347"/>
            <a:ext cx="34496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on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4468093" y="2363763"/>
            <a:ext cx="154305" cy="802386"/>
            <a:chOff x="1800225" y="419100"/>
            <a:chExt cx="182880" cy="1097280"/>
          </a:xfrm>
        </p:grpSpPr>
        <p:sp>
          <p:nvSpPr>
            <p:cNvPr id="47" name="Rectangle 46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419320" y="2144740"/>
            <a:ext cx="154305" cy="1337310"/>
            <a:chOff x="1800225" y="419100"/>
            <a:chExt cx="182880" cy="1828800"/>
          </a:xfrm>
        </p:grpSpPr>
        <p:sp>
          <p:nvSpPr>
            <p:cNvPr id="58" name="Rectangle 57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2262967" y="1059441"/>
            <a:ext cx="85472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Input layer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2675893" y="1342355"/>
            <a:ext cx="1792202" cy="1021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2675890" y="2361546"/>
            <a:ext cx="1792202" cy="593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2671173" y="2678246"/>
            <a:ext cx="1796921" cy="487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2675890" y="3174447"/>
            <a:ext cx="1792202" cy="1118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4209475" y="1784677"/>
            <a:ext cx="97654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Hidden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6365330" y="3539486"/>
                <a:ext cx="465064" cy="248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1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013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013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1013">
                            <a:latin typeface="Cambria Math" panose="02040503050406030204" pitchFamily="18" charset="0"/>
                          </a:rPr>
                          <m:t>sat</m:t>
                        </m:r>
                      </m:sub>
                    </m:sSub>
                    <m:r>
                      <a:rPr lang="en-US" sz="1013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13" dirty="0"/>
                  <a:t> </a:t>
                </a: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330" y="3539486"/>
                <a:ext cx="465064" cy="248209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Connector 83"/>
          <p:cNvCxnSpPr/>
          <p:nvPr/>
        </p:nvCxnSpPr>
        <p:spPr>
          <a:xfrm flipV="1">
            <a:off x="4622398" y="2144055"/>
            <a:ext cx="1796922" cy="217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622398" y="3166150"/>
            <a:ext cx="1796922" cy="3159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6110659" y="1818119"/>
            <a:ext cx="9669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Output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2830196" y="1838526"/>
                <a:ext cx="744819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1575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196" y="1838526"/>
                <a:ext cx="744819" cy="3347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2846167" y="3288544"/>
                <a:ext cx="744819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1575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167" y="3288544"/>
                <a:ext cx="744819" cy="3347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/>
          <p:cNvSpPr txBox="1"/>
          <p:nvPr/>
        </p:nvSpPr>
        <p:spPr>
          <a:xfrm>
            <a:off x="2041972" y="2497494"/>
            <a:ext cx="55175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V-dim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041972" y="4092137"/>
            <a:ext cx="55175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V-dim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335511" y="3445620"/>
            <a:ext cx="56297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N-dim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4841473" y="2591659"/>
                <a:ext cx="1683666" cy="5770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575" i="1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1575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75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1575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1575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75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1575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575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575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575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473" y="2591659"/>
                <a:ext cx="1683666" cy="577081"/>
              </a:xfrm>
              <a:prstGeom prst="rect">
                <a:avLst/>
              </a:prstGeom>
              <a:blipFill>
                <a:blip r:embed="rId5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Box 79"/>
          <p:cNvSpPr txBox="1"/>
          <p:nvPr/>
        </p:nvSpPr>
        <p:spPr>
          <a:xfrm>
            <a:off x="6318083" y="3777177"/>
            <a:ext cx="55175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V-dim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669043" y="4092137"/>
            <a:ext cx="221567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N will be the size of word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429058" y="3181135"/>
                <a:ext cx="300660" cy="248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013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013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sz="1013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058" y="3181135"/>
                <a:ext cx="300660" cy="2482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1" name="Table 80"/>
          <p:cNvGraphicFramePr>
            <a:graphicFrameLocks noGrp="1"/>
          </p:cNvGraphicFramePr>
          <p:nvPr/>
        </p:nvGraphicFramePr>
        <p:xfrm>
          <a:off x="7244374" y="2144056"/>
          <a:ext cx="185166" cy="18516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5166">
                  <a:extLst>
                    <a:ext uri="{9D8B030D-6E8A-4147-A177-3AD203B41FA5}">
                      <a16:colId xmlns:a16="http://schemas.microsoft.com/office/drawing/2014/main" val="4255159121"/>
                    </a:ext>
                  </a:extLst>
                </a:gridCol>
              </a:tblGrid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0.01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443869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0.02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244593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0.00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563613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0.02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81552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0.01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53094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0.02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099312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0.01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427874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0.7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259214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132886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0.00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13237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7174106" y="4052117"/>
                <a:ext cx="329577" cy="248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013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013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1013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13" dirty="0"/>
                  <a:t> </a:t>
                </a:r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106" y="4052117"/>
                <a:ext cx="329577" cy="248209"/>
              </a:xfrm>
              <a:prstGeom prst="rect">
                <a:avLst/>
              </a:prstGeom>
              <a:blipFill>
                <a:blip r:embed="rId7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6110658" y="1381056"/>
                <a:ext cx="2124171" cy="248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13" dirty="0">
                    <a:solidFill>
                      <a:srgbClr val="FF0000"/>
                    </a:solidFill>
                  </a:rPr>
                  <a:t>We would prefer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013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013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1013" dirty="0">
                    <a:solidFill>
                      <a:srgbClr val="FF0000"/>
                    </a:solidFill>
                  </a:rPr>
                  <a:t> close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13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013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013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1013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𝑠𝑎𝑡</m:t>
                        </m:r>
                      </m:sub>
                    </m:sSub>
                  </m:oMath>
                </a14:m>
                <a:endParaRPr lang="en-US" sz="1013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0658" y="1381056"/>
                <a:ext cx="2124171" cy="248209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itle 1">
            <a:extLst>
              <a:ext uri="{FF2B5EF4-FFF2-40B4-BE49-F238E27FC236}">
                <a16:creationId xmlns:a16="http://schemas.microsoft.com/office/drawing/2014/main" id="{E4464937-8E88-944F-BAF4-93853F27E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350"/>
            <a:ext cx="7467600" cy="6096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CBOW (Continuous Bag of Words)</a:t>
            </a:r>
          </a:p>
        </p:txBody>
      </p:sp>
    </p:spTree>
    <p:extLst>
      <p:ext uri="{BB962C8B-B14F-4D97-AF65-F5344CB8AC3E}">
        <p14:creationId xmlns:p14="http://schemas.microsoft.com/office/powerpoint/2010/main" val="14549830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520514" y="1335903"/>
            <a:ext cx="154305" cy="1337310"/>
            <a:chOff x="1800225" y="419100"/>
            <a:chExt cx="182880" cy="1828800"/>
          </a:xfrm>
        </p:grpSpPr>
        <p:sp>
          <p:nvSpPr>
            <p:cNvPr id="9" name="Rectangle 8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20515" y="2948973"/>
            <a:ext cx="154305" cy="1337310"/>
            <a:chOff x="1800225" y="419100"/>
            <a:chExt cx="182880" cy="1828800"/>
          </a:xfrm>
        </p:grpSpPr>
        <p:sp>
          <p:nvSpPr>
            <p:cNvPr id="22" name="Rectangle 21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14474" y="1833819"/>
            <a:ext cx="38985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 err="1"/>
              <a:t>x</a:t>
            </a:r>
            <a:r>
              <a:rPr lang="en-US" sz="1013" baseline="-25000" dirty="0" err="1"/>
              <a:t>cat</a:t>
            </a:r>
            <a:endParaRPr lang="en-US" sz="1013" dirty="0"/>
          </a:p>
        </p:txBody>
      </p:sp>
      <p:sp>
        <p:nvSpPr>
          <p:cNvPr id="33" name="TextBox 32"/>
          <p:cNvSpPr txBox="1"/>
          <p:nvPr/>
        </p:nvSpPr>
        <p:spPr>
          <a:xfrm>
            <a:off x="2214475" y="3483897"/>
            <a:ext cx="37221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 err="1"/>
              <a:t>x</a:t>
            </a:r>
            <a:r>
              <a:rPr lang="en-US" sz="1013" baseline="-25000" dirty="0" err="1"/>
              <a:t>on</a:t>
            </a:r>
            <a:endParaRPr lang="en-US" sz="1013" dirty="0"/>
          </a:p>
        </p:txBody>
      </p:sp>
      <p:grpSp>
        <p:nvGrpSpPr>
          <p:cNvPr id="46" name="Group 45"/>
          <p:cNvGrpSpPr/>
          <p:nvPr/>
        </p:nvGrpSpPr>
        <p:grpSpPr>
          <a:xfrm>
            <a:off x="4468092" y="2357313"/>
            <a:ext cx="154305" cy="802386"/>
            <a:chOff x="1800225" y="419100"/>
            <a:chExt cx="182880" cy="1097280"/>
          </a:xfrm>
        </p:grpSpPr>
        <p:sp>
          <p:nvSpPr>
            <p:cNvPr id="47" name="Rectangle 46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619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419319" y="2138289"/>
            <a:ext cx="154305" cy="1337310"/>
            <a:chOff x="1800225" y="419100"/>
            <a:chExt cx="182880" cy="1828800"/>
          </a:xfrm>
        </p:grpSpPr>
        <p:sp>
          <p:nvSpPr>
            <p:cNvPr id="58" name="Rectangle 57"/>
            <p:cNvSpPr/>
            <p:nvPr/>
          </p:nvSpPr>
          <p:spPr>
            <a:xfrm>
              <a:off x="1800225" y="4191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800225" y="6019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800225" y="7848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800225" y="9677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800225" y="11506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800225" y="133350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800225" y="151638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800225" y="169926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800225" y="188214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…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800225" y="2065020"/>
              <a:ext cx="182880" cy="1828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619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2261895" y="1052991"/>
            <a:ext cx="85472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Input layer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2675892" y="1335905"/>
            <a:ext cx="1792202" cy="1021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2675890" y="2355096"/>
            <a:ext cx="1792202" cy="593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2671172" y="2671796"/>
            <a:ext cx="1796921" cy="487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2675890" y="3167997"/>
            <a:ext cx="1792202" cy="1118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4204077" y="3436682"/>
            <a:ext cx="97654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Hidden layer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741113" y="2691640"/>
            <a:ext cx="37061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sat</a:t>
            </a:r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4622397" y="2137605"/>
            <a:ext cx="1796922" cy="217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622397" y="3159700"/>
            <a:ext cx="1796922" cy="3159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6110659" y="1811669"/>
            <a:ext cx="9669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Output layer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040901" y="2491044"/>
            <a:ext cx="55175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V-dim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040901" y="4085686"/>
            <a:ext cx="55175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V-dim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346806" y="3634418"/>
            <a:ext cx="56297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N-dim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660719" y="3300003"/>
            <a:ext cx="55175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V-dim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2683403" y="2100872"/>
                <a:ext cx="744819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1575" dirty="0"/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403" y="2100872"/>
                <a:ext cx="744819" cy="3347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2761074" y="3182901"/>
                <a:ext cx="744819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1575" dirty="0"/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074" y="3182901"/>
                <a:ext cx="744819" cy="3347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336095"/>
              </p:ext>
            </p:extLst>
          </p:nvPr>
        </p:nvGraphicFramePr>
        <p:xfrm>
          <a:off x="3200400" y="1036320"/>
          <a:ext cx="1851660" cy="92583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5166">
                  <a:extLst>
                    <a:ext uri="{9D8B030D-6E8A-4147-A177-3AD203B41FA5}">
                      <a16:colId xmlns:a16="http://schemas.microsoft.com/office/drawing/2014/main" val="4253241636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4278168359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1775200123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3058570661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3635929464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1060927547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2648937507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3865230097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2604712063"/>
                    </a:ext>
                  </a:extLst>
                </a:gridCol>
                <a:gridCol w="185166">
                  <a:extLst>
                    <a:ext uri="{9D8B030D-6E8A-4147-A177-3AD203B41FA5}">
                      <a16:colId xmlns:a16="http://schemas.microsoft.com/office/drawing/2014/main" val="3797226581"/>
                    </a:ext>
                  </a:extLst>
                </a:gridCol>
              </a:tblGrid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0.1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2.4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1.6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1.8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0.5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0.9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3.2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048262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0.5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2.6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1.4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2.9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1.5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3.6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6.1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160804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311445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582356"/>
                  </a:ext>
                </a:extLst>
              </a:tr>
              <a:tr h="185166"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0.6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</a:rPr>
                        <a:t>1.8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2.7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1.9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2.4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2.0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/>
                        <a:t>1.2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99965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/>
              <p:cNvSpPr txBox="1"/>
              <p:nvPr/>
            </p:nvSpPr>
            <p:spPr>
              <a:xfrm>
                <a:off x="3821038" y="666750"/>
                <a:ext cx="744819" cy="339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 lang="en-US" sz="1575" dirty="0"/>
              </a:p>
            </p:txBody>
          </p:sp>
        </mc:Choice>
        <mc:Fallback xmlns="">
          <p:sp>
            <p:nvSpPr>
              <p:cNvPr id="170" name="TextBox 1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038" y="666750"/>
                <a:ext cx="744819" cy="339645"/>
              </a:xfrm>
              <a:prstGeom prst="rect">
                <a:avLst/>
              </a:prstGeom>
              <a:blipFill>
                <a:blip r:embed="rId5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Box 80"/>
          <p:cNvSpPr txBox="1"/>
          <p:nvPr/>
        </p:nvSpPr>
        <p:spPr>
          <a:xfrm>
            <a:off x="5516309" y="1080058"/>
            <a:ext cx="163057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solidFill>
                  <a:srgbClr val="FF0000"/>
                </a:solidFill>
              </a:rPr>
              <a:t>Contains word vectors</a:t>
            </a:r>
          </a:p>
        </p:txBody>
      </p:sp>
      <p:cxnSp>
        <p:nvCxnSpPr>
          <p:cNvPr id="6" name="Straight Arrow Connector 5"/>
          <p:cNvCxnSpPr>
            <a:stCxn id="81" idx="1"/>
            <a:endCxn id="2" idx="3"/>
          </p:cNvCxnSpPr>
          <p:nvPr/>
        </p:nvCxnSpPr>
        <p:spPr>
          <a:xfrm flipH="1">
            <a:off x="5052060" y="1204163"/>
            <a:ext cx="464249" cy="295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5365983" y="2566430"/>
                <a:ext cx="744819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575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1575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1575" dirty="0"/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5983" y="2566430"/>
                <a:ext cx="744819" cy="334707"/>
              </a:xfrm>
              <a:prstGeom prst="rect">
                <a:avLst/>
              </a:prstGeom>
              <a:blipFill>
                <a:blip r:embed="rId6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52400" y="4424167"/>
                <a:ext cx="87630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We can consider either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sz="1800" dirty="0"/>
                  <a:t> or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1800" dirty="0"/>
                  <a:t> as the word’s representation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Or take the average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424167"/>
                <a:ext cx="8763000" cy="646331"/>
              </a:xfrm>
              <a:prstGeom prst="rect">
                <a:avLst/>
              </a:prstGeom>
              <a:blipFill>
                <a:blip r:embed="rId7"/>
                <a:stretch>
                  <a:fillRect l="-435" t="-392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itle 1">
            <a:extLst>
              <a:ext uri="{FF2B5EF4-FFF2-40B4-BE49-F238E27FC236}">
                <a16:creationId xmlns:a16="http://schemas.microsoft.com/office/drawing/2014/main" id="{FCD46D3E-8FAF-8D44-9B71-E80100E1C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350"/>
            <a:ext cx="7467600" cy="6096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CBOW (Continuous Bag of Words)</a:t>
            </a:r>
          </a:p>
        </p:txBody>
      </p:sp>
    </p:spTree>
    <p:extLst>
      <p:ext uri="{BB962C8B-B14F-4D97-AF65-F5344CB8AC3E}">
        <p14:creationId xmlns:p14="http://schemas.microsoft.com/office/powerpoint/2010/main" val="7248463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8125"/>
            <a:ext cx="74676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Properties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embeddings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Nearest words to some embeddings [</a:t>
            </a:r>
            <a:r>
              <a:rPr lang="en-US" dirty="0" err="1"/>
              <a:t>Mikolov</a:t>
            </a:r>
            <a:r>
              <a:rPr lang="en-US" dirty="0"/>
              <a:t> et al. 2013a]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4" y="2114550"/>
            <a:ext cx="8823326" cy="1066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BF3C38-1931-2049-AB2A-FDA8B29DA27C}"/>
              </a:ext>
            </a:extLst>
          </p:cNvPr>
          <p:cNvSpPr txBox="1"/>
          <p:nvPr/>
        </p:nvSpPr>
        <p:spPr>
          <a:xfrm>
            <a:off x="244474" y="3552825"/>
            <a:ext cx="8655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“Efficient Estimation of Word Representations in Vector Space” Tomas </a:t>
            </a:r>
            <a:r>
              <a:rPr lang="en-US" sz="2000" dirty="0" err="1"/>
              <a:t>Mikolov</a:t>
            </a:r>
            <a:r>
              <a:rPr lang="en-US" sz="2000" dirty="0"/>
              <a:t>, Kai Chen, Greg </a:t>
            </a:r>
            <a:r>
              <a:rPr lang="en-US" sz="2000" dirty="0" err="1"/>
              <a:t>Corrado</a:t>
            </a:r>
            <a:r>
              <a:rPr lang="en-US" sz="2000" dirty="0"/>
              <a:t>, Jeffrey Dean, </a:t>
            </a:r>
            <a:r>
              <a:rPr lang="en-US" sz="2000" dirty="0" err="1"/>
              <a:t>Arxiv</a:t>
            </a:r>
            <a:r>
              <a:rPr lang="en-US" sz="2000" dirty="0"/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113966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55408"/>
            <a:ext cx="8229600" cy="742950"/>
          </a:xfrm>
        </p:spPr>
        <p:txBody>
          <a:bodyPr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Embeddings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capture relational meaning!</a:t>
            </a:r>
          </a:p>
        </p:txBody>
      </p:sp>
      <p:pic>
        <p:nvPicPr>
          <p:cNvPr id="7" name="Picture 2" descr="https://www.tensorflow.org/versions/r0.7/images/linear-relationships.png">
            <a:extLst>
              <a:ext uri="{FF2B5EF4-FFF2-40B4-BE49-F238E27FC236}">
                <a16:creationId xmlns:a16="http://schemas.microsoft.com/office/drawing/2014/main" id="{D5553E25-E44C-7348-96FB-9961AA3FF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4" y="1276350"/>
            <a:ext cx="8753431" cy="306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627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08"/>
            <a:ext cx="8763000" cy="742950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Embeddings allow math operations on words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352550"/>
                <a:ext cx="8686800" cy="333375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vector(</a:t>
                </a:r>
                <a:r>
                  <a:rPr lang="en-US" i="1" dirty="0"/>
                  <a:t>‘king’</a:t>
                </a:r>
                <a:r>
                  <a:rPr lang="en-US" dirty="0"/>
                  <a:t>) - vector(</a:t>
                </a:r>
                <a:r>
                  <a:rPr lang="en-US" i="1" dirty="0"/>
                  <a:t>‘man’</a:t>
                </a:r>
                <a:r>
                  <a:rPr lang="en-US" dirty="0"/>
                  <a:t>) + vector(</a:t>
                </a:r>
                <a:r>
                  <a:rPr lang="en-US" i="1" dirty="0"/>
                  <a:t>‘woman’</a:t>
                </a:r>
                <a:r>
                  <a:rPr lang="en-US" dirty="0"/>
                  <a:t>)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r>
                      <a:rPr lang="en-US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vector(‘queen’)</a:t>
                </a:r>
              </a:p>
              <a:p>
                <a:pPr marL="0" indent="0">
                  <a:buNone/>
                </a:pPr>
                <a:r>
                  <a:rPr lang="en-US" dirty="0"/>
                  <a:t>vector(</a:t>
                </a:r>
                <a:r>
                  <a:rPr lang="en-US" i="1" dirty="0"/>
                  <a:t>‘Paris’</a:t>
                </a:r>
                <a:r>
                  <a:rPr lang="en-US" dirty="0"/>
                  <a:t>) - vector(</a:t>
                </a:r>
                <a:r>
                  <a:rPr lang="en-US" i="1" dirty="0"/>
                  <a:t>‘France’</a:t>
                </a:r>
                <a:r>
                  <a:rPr lang="en-US" dirty="0"/>
                  <a:t>) + vector(</a:t>
                </a:r>
                <a:r>
                  <a:rPr lang="en-US" i="1" dirty="0"/>
                  <a:t>‘Italy’</a:t>
                </a:r>
                <a:r>
                  <a:rPr lang="en-US" dirty="0"/>
                  <a:t>)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</m:oMath>
                </a14:m>
                <a:r>
                  <a:rPr lang="en-US" dirty="0"/>
                  <a:t> vector(‘Rome’)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352550"/>
                <a:ext cx="8686800" cy="3333750"/>
              </a:xfrm>
              <a:blipFill rotWithShape="0">
                <a:blip r:embed="rId2"/>
                <a:stretch>
                  <a:fillRect l="-1053" t="-1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43" y="2318802"/>
            <a:ext cx="7269513" cy="258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99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305800" cy="11430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Vector-space models of meaning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(distributional semantics)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382000" cy="34861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b="1" dirty="0"/>
              <a:t>Intuitions</a:t>
            </a:r>
            <a:r>
              <a:rPr lang="en-US" dirty="0"/>
              <a:t>:  </a:t>
            </a:r>
            <a:r>
              <a:rPr lang="en-US" dirty="0" err="1"/>
              <a:t>Zellig</a:t>
            </a:r>
            <a:r>
              <a:rPr lang="en-US" dirty="0"/>
              <a:t> Harris (1954):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“oculist and eye-doctor … occur in almost the same environments”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“If A and B have almost identical environments we say that they are synonyms.”</a:t>
            </a:r>
          </a:p>
          <a:p>
            <a:pPr marL="0" indent="0">
              <a:buNone/>
            </a:pPr>
            <a:endParaRPr lang="en-US" sz="1050" dirty="0"/>
          </a:p>
          <a:p>
            <a:pPr>
              <a:buClr>
                <a:schemeClr val="tx1"/>
              </a:buClr>
            </a:pPr>
            <a:r>
              <a:rPr lang="en-US" dirty="0"/>
              <a:t>Firth (1957): 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“You shall know a word by the company it keeps!”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79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379"/>
          <p:cNvSpPr txBox="1"/>
          <p:nvPr/>
        </p:nvSpPr>
        <p:spPr>
          <a:xfrm>
            <a:off x="1203283" y="1"/>
            <a:ext cx="6699824" cy="8440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2700" dirty="0">
                <a:solidFill>
                  <a:schemeClr val="bg1"/>
                </a:solidFill>
              </a:rPr>
              <a:t>Relations Learned by Word2vec</a:t>
            </a:r>
          </a:p>
        </p:txBody>
      </p:sp>
      <p:sp>
        <p:nvSpPr>
          <p:cNvPr id="22" name="Shape 380"/>
          <p:cNvSpPr txBox="1"/>
          <p:nvPr/>
        </p:nvSpPr>
        <p:spPr>
          <a:xfrm>
            <a:off x="1276597" y="757053"/>
            <a:ext cx="6513428" cy="361394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85725">
              <a:spcBef>
                <a:spcPts val="900"/>
              </a:spcBef>
              <a:buSzPct val="100000"/>
            </a:pPr>
            <a:endParaRPr lang="en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407" y="1259491"/>
            <a:ext cx="4817597" cy="305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4200" y="248828"/>
            <a:ext cx="886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Word2vec model computed from 6 billion word corpus of news articles</a:t>
            </a:r>
          </a:p>
        </p:txBody>
      </p:sp>
    </p:spTree>
    <p:extLst>
      <p:ext uri="{BB962C8B-B14F-4D97-AF65-F5344CB8AC3E}">
        <p14:creationId xmlns:p14="http://schemas.microsoft.com/office/powerpoint/2010/main" val="25912119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379"/>
          <p:cNvSpPr txBox="1"/>
          <p:nvPr/>
        </p:nvSpPr>
        <p:spPr>
          <a:xfrm>
            <a:off x="1203283" y="1"/>
            <a:ext cx="6699824" cy="8440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2700" dirty="0">
                <a:solidFill>
                  <a:schemeClr val="bg1"/>
                </a:solidFill>
              </a:rPr>
              <a:t>Relations Learned by Word2vec</a:t>
            </a:r>
          </a:p>
        </p:txBody>
      </p:sp>
      <p:sp>
        <p:nvSpPr>
          <p:cNvPr id="22" name="Shape 380"/>
          <p:cNvSpPr txBox="1"/>
          <p:nvPr/>
        </p:nvSpPr>
        <p:spPr>
          <a:xfrm>
            <a:off x="1276597" y="757053"/>
            <a:ext cx="6513428" cy="361394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85725">
              <a:spcBef>
                <a:spcPts val="900"/>
              </a:spcBef>
              <a:buSzPct val="100000"/>
            </a:pPr>
            <a:endParaRPr lang="en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84" y="1451245"/>
            <a:ext cx="6415841" cy="276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847F39-AA37-C647-925D-8A8491A7C44F}"/>
              </a:ext>
            </a:extLst>
          </p:cNvPr>
          <p:cNvSpPr txBox="1"/>
          <p:nvPr/>
        </p:nvSpPr>
        <p:spPr>
          <a:xfrm>
            <a:off x="124200" y="248828"/>
            <a:ext cx="886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Word2vec model computed from 6 billion word corpus of news articles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771F29-0554-B74E-BF61-58F59C5C827D}"/>
              </a:ext>
            </a:extLst>
          </p:cNvPr>
          <p:cNvSpPr txBox="1"/>
          <p:nvPr/>
        </p:nvSpPr>
        <p:spPr>
          <a:xfrm>
            <a:off x="136232" y="757053"/>
            <a:ext cx="871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 relation is defined by the vector displacement in the first column. For each start word in the other column, the closest displaced word is shown </a:t>
            </a:r>
          </a:p>
        </p:txBody>
      </p:sp>
    </p:spTree>
    <p:extLst>
      <p:ext uri="{BB962C8B-B14F-4D97-AF65-F5344CB8AC3E}">
        <p14:creationId xmlns:p14="http://schemas.microsoft.com/office/powerpoint/2010/main" val="27829409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379"/>
          <p:cNvSpPr txBox="1"/>
          <p:nvPr/>
        </p:nvSpPr>
        <p:spPr>
          <a:xfrm>
            <a:off x="1203283" y="1"/>
            <a:ext cx="6699824" cy="8440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2700" dirty="0">
                <a:solidFill>
                  <a:schemeClr val="bg1"/>
                </a:solidFill>
              </a:rPr>
              <a:t>Relations Learned by Word2vec</a:t>
            </a:r>
          </a:p>
        </p:txBody>
      </p:sp>
      <p:sp>
        <p:nvSpPr>
          <p:cNvPr id="22" name="Shape 380"/>
          <p:cNvSpPr txBox="1"/>
          <p:nvPr/>
        </p:nvSpPr>
        <p:spPr>
          <a:xfrm>
            <a:off x="1276597" y="757053"/>
            <a:ext cx="6513428" cy="361394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85725">
              <a:spcBef>
                <a:spcPts val="900"/>
              </a:spcBef>
              <a:buSzPct val="100000"/>
            </a:pPr>
            <a:endParaRPr lang="en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84" y="1451245"/>
            <a:ext cx="6415841" cy="276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6232" y="757053"/>
            <a:ext cx="871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 relation is defined by the vector displacement in the first column. For each start word in the other column, the closest displaced word is shown </a:t>
            </a:r>
          </a:p>
        </p:txBody>
      </p:sp>
      <p:sp>
        <p:nvSpPr>
          <p:cNvPr id="8" name="Oval 7"/>
          <p:cNvSpPr/>
          <p:nvPr/>
        </p:nvSpPr>
        <p:spPr>
          <a:xfrm>
            <a:off x="1671637" y="2943224"/>
            <a:ext cx="1128713" cy="25003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F1039C-5026-304D-B2A4-E0BD1CF69D2C}"/>
              </a:ext>
            </a:extLst>
          </p:cNvPr>
          <p:cNvSpPr txBox="1"/>
          <p:nvPr/>
        </p:nvSpPr>
        <p:spPr>
          <a:xfrm>
            <a:off x="124200" y="248828"/>
            <a:ext cx="886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Word2vec model computed from 6 billion word corpus of news articles</a:t>
            </a:r>
          </a:p>
        </p:txBody>
      </p:sp>
    </p:spTree>
    <p:extLst>
      <p:ext uri="{BB962C8B-B14F-4D97-AF65-F5344CB8AC3E}">
        <p14:creationId xmlns:p14="http://schemas.microsoft.com/office/powerpoint/2010/main" val="15396328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379"/>
          <p:cNvSpPr txBox="1"/>
          <p:nvPr/>
        </p:nvSpPr>
        <p:spPr>
          <a:xfrm>
            <a:off x="1203283" y="1"/>
            <a:ext cx="6699824" cy="8440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2700" dirty="0">
                <a:solidFill>
                  <a:schemeClr val="bg1"/>
                </a:solidFill>
              </a:rPr>
              <a:t>Relations Learned by Word2vec</a:t>
            </a:r>
          </a:p>
        </p:txBody>
      </p:sp>
      <p:sp>
        <p:nvSpPr>
          <p:cNvPr id="22" name="Shape 380"/>
          <p:cNvSpPr txBox="1"/>
          <p:nvPr/>
        </p:nvSpPr>
        <p:spPr>
          <a:xfrm>
            <a:off x="1276597" y="757053"/>
            <a:ext cx="6513428" cy="361394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85725">
              <a:spcBef>
                <a:spcPts val="900"/>
              </a:spcBef>
              <a:buSzPct val="100000"/>
            </a:pPr>
            <a:endParaRPr lang="en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84" y="1451245"/>
            <a:ext cx="6415841" cy="276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1671637" y="2943224"/>
            <a:ext cx="1128713" cy="25003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3576395" y="2943224"/>
            <a:ext cx="408242" cy="300157"/>
          </a:xfrm>
          <a:prstGeom prst="ellipse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1C87E2-C364-5B4B-A9B4-9C85087A1C96}"/>
              </a:ext>
            </a:extLst>
          </p:cNvPr>
          <p:cNvSpPr txBox="1"/>
          <p:nvPr/>
        </p:nvSpPr>
        <p:spPr>
          <a:xfrm>
            <a:off x="124200" y="248828"/>
            <a:ext cx="886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Word2vec model computed from 6 billion word corpus of news articles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46D4DA-9742-7347-BBBD-2968385D9897}"/>
              </a:ext>
            </a:extLst>
          </p:cNvPr>
          <p:cNvSpPr txBox="1"/>
          <p:nvPr/>
        </p:nvSpPr>
        <p:spPr>
          <a:xfrm>
            <a:off x="136232" y="757053"/>
            <a:ext cx="871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 relation is defined by the vector displacement in the first column. For each start word in the other column, the closest displaced word is shown </a:t>
            </a:r>
          </a:p>
        </p:txBody>
      </p:sp>
    </p:spTree>
    <p:extLst>
      <p:ext uri="{BB962C8B-B14F-4D97-AF65-F5344CB8AC3E}">
        <p14:creationId xmlns:p14="http://schemas.microsoft.com/office/powerpoint/2010/main" val="38904070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379"/>
          <p:cNvSpPr txBox="1"/>
          <p:nvPr/>
        </p:nvSpPr>
        <p:spPr>
          <a:xfrm>
            <a:off x="1203283" y="1"/>
            <a:ext cx="6699824" cy="8440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2700" dirty="0">
                <a:solidFill>
                  <a:schemeClr val="bg1"/>
                </a:solidFill>
              </a:rPr>
              <a:t>Relations Learned by Word2vec</a:t>
            </a:r>
          </a:p>
        </p:txBody>
      </p:sp>
      <p:sp>
        <p:nvSpPr>
          <p:cNvPr id="22" name="Shape 380"/>
          <p:cNvSpPr txBox="1"/>
          <p:nvPr/>
        </p:nvSpPr>
        <p:spPr>
          <a:xfrm>
            <a:off x="1276597" y="757053"/>
            <a:ext cx="6513428" cy="361394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85725">
              <a:spcBef>
                <a:spcPts val="900"/>
              </a:spcBef>
              <a:buSzPct val="100000"/>
            </a:pPr>
            <a:endParaRPr lang="en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84" y="1451245"/>
            <a:ext cx="6415841" cy="276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1671637" y="2943224"/>
            <a:ext cx="1128713" cy="25003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3576395" y="2943224"/>
            <a:ext cx="408242" cy="300157"/>
          </a:xfrm>
          <a:prstGeom prst="ellipse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3933346" y="2943223"/>
            <a:ext cx="352904" cy="300157"/>
          </a:xfrm>
          <a:prstGeom prst="ellipse">
            <a:avLst/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632185-BD23-2742-8CC8-596997B824E1}"/>
              </a:ext>
            </a:extLst>
          </p:cNvPr>
          <p:cNvSpPr txBox="1"/>
          <p:nvPr/>
        </p:nvSpPr>
        <p:spPr>
          <a:xfrm>
            <a:off x="124200" y="248828"/>
            <a:ext cx="886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Word2vec model computed from 6 billion word corpus of news articles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C459D2-CDF1-4244-9C91-800338AD8F45}"/>
              </a:ext>
            </a:extLst>
          </p:cNvPr>
          <p:cNvSpPr txBox="1"/>
          <p:nvPr/>
        </p:nvSpPr>
        <p:spPr>
          <a:xfrm>
            <a:off x="136232" y="757053"/>
            <a:ext cx="871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 relation is defined by the vector displacement in the first column. For each start word in the other column, the closest displaced word is shown </a:t>
            </a:r>
          </a:p>
        </p:txBody>
      </p:sp>
    </p:spTree>
    <p:extLst>
      <p:ext uri="{BB962C8B-B14F-4D97-AF65-F5344CB8AC3E}">
        <p14:creationId xmlns:p14="http://schemas.microsoft.com/office/powerpoint/2010/main" val="20963880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379"/>
          <p:cNvSpPr txBox="1"/>
          <p:nvPr/>
        </p:nvSpPr>
        <p:spPr>
          <a:xfrm>
            <a:off x="1203283" y="1"/>
            <a:ext cx="6699824" cy="8440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2700" dirty="0">
                <a:solidFill>
                  <a:schemeClr val="bg1"/>
                </a:solidFill>
              </a:rPr>
              <a:t>Relations Learned by Word2vec</a:t>
            </a:r>
          </a:p>
        </p:txBody>
      </p:sp>
      <p:sp>
        <p:nvSpPr>
          <p:cNvPr id="22" name="Shape 380"/>
          <p:cNvSpPr txBox="1"/>
          <p:nvPr/>
        </p:nvSpPr>
        <p:spPr>
          <a:xfrm>
            <a:off x="1276597" y="757053"/>
            <a:ext cx="6513428" cy="361394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85725">
              <a:spcBef>
                <a:spcPts val="900"/>
              </a:spcBef>
              <a:buSzPct val="100000"/>
            </a:pPr>
            <a:endParaRPr lang="en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84" y="1451245"/>
            <a:ext cx="6415841" cy="276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1671637" y="2943224"/>
            <a:ext cx="1128713" cy="25003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5105158" y="2943222"/>
            <a:ext cx="408242" cy="300157"/>
          </a:xfrm>
          <a:prstGeom prst="ellipse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5462109" y="2943222"/>
            <a:ext cx="352904" cy="300157"/>
          </a:xfrm>
          <a:prstGeom prst="ellipse">
            <a:avLst/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8D98F6-C689-A24C-BCB2-64DD3FFC7898}"/>
              </a:ext>
            </a:extLst>
          </p:cNvPr>
          <p:cNvSpPr txBox="1"/>
          <p:nvPr/>
        </p:nvSpPr>
        <p:spPr>
          <a:xfrm>
            <a:off x="124200" y="248828"/>
            <a:ext cx="886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Word2vec model computed from 6 billion word corpus of news articles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653E5F-2E0C-AC4A-9973-7792288E573A}"/>
              </a:ext>
            </a:extLst>
          </p:cNvPr>
          <p:cNvSpPr txBox="1"/>
          <p:nvPr/>
        </p:nvSpPr>
        <p:spPr>
          <a:xfrm>
            <a:off x="136232" y="757053"/>
            <a:ext cx="871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 relation is defined by the vector displacement in the first column. For each start word in the other column, the closest displaced word is shown </a:t>
            </a:r>
          </a:p>
        </p:txBody>
      </p:sp>
    </p:spTree>
    <p:extLst>
      <p:ext uri="{BB962C8B-B14F-4D97-AF65-F5344CB8AC3E}">
        <p14:creationId xmlns:p14="http://schemas.microsoft.com/office/powerpoint/2010/main" val="6672414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379"/>
          <p:cNvSpPr txBox="1"/>
          <p:nvPr/>
        </p:nvSpPr>
        <p:spPr>
          <a:xfrm>
            <a:off x="1203283" y="1"/>
            <a:ext cx="6699824" cy="8440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2700" dirty="0">
                <a:solidFill>
                  <a:schemeClr val="bg1"/>
                </a:solidFill>
              </a:rPr>
              <a:t>Relations Learned by Word2vec</a:t>
            </a:r>
          </a:p>
        </p:txBody>
      </p:sp>
      <p:sp>
        <p:nvSpPr>
          <p:cNvPr id="22" name="Shape 380"/>
          <p:cNvSpPr txBox="1"/>
          <p:nvPr/>
        </p:nvSpPr>
        <p:spPr>
          <a:xfrm>
            <a:off x="1276597" y="757053"/>
            <a:ext cx="6513428" cy="361394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85725">
              <a:spcBef>
                <a:spcPts val="900"/>
              </a:spcBef>
              <a:buSzPct val="100000"/>
            </a:pPr>
            <a:endParaRPr lang="en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84" y="1451245"/>
            <a:ext cx="6415841" cy="276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1671637" y="2943224"/>
            <a:ext cx="1128713" cy="25003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6162432" y="2943224"/>
            <a:ext cx="749601" cy="300157"/>
          </a:xfrm>
          <a:prstGeom prst="ellipse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6853840" y="2943222"/>
            <a:ext cx="831536" cy="300157"/>
          </a:xfrm>
          <a:prstGeom prst="ellipse">
            <a:avLst/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BDB2A6-B77E-3949-B002-FB0C9F1A8A30}"/>
              </a:ext>
            </a:extLst>
          </p:cNvPr>
          <p:cNvSpPr txBox="1"/>
          <p:nvPr/>
        </p:nvSpPr>
        <p:spPr>
          <a:xfrm>
            <a:off x="124200" y="248828"/>
            <a:ext cx="886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Word2vec model computed from 6 billion word corpus of news articles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536D01-9B36-A14B-8218-EA409EF510D4}"/>
              </a:ext>
            </a:extLst>
          </p:cNvPr>
          <p:cNvSpPr txBox="1"/>
          <p:nvPr/>
        </p:nvSpPr>
        <p:spPr>
          <a:xfrm>
            <a:off x="136232" y="757053"/>
            <a:ext cx="871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 relation is defined by the vector displacement in the first column. For each start word in the other column, the closest displaced word is shown </a:t>
            </a:r>
          </a:p>
        </p:txBody>
      </p:sp>
    </p:spTree>
    <p:extLst>
      <p:ext uri="{BB962C8B-B14F-4D97-AF65-F5344CB8AC3E}">
        <p14:creationId xmlns:p14="http://schemas.microsoft.com/office/powerpoint/2010/main" val="41485136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379"/>
          <p:cNvSpPr txBox="1"/>
          <p:nvPr/>
        </p:nvSpPr>
        <p:spPr>
          <a:xfrm>
            <a:off x="1203283" y="1"/>
            <a:ext cx="6699824" cy="8440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2700" dirty="0">
                <a:solidFill>
                  <a:schemeClr val="bg1"/>
                </a:solidFill>
              </a:rPr>
              <a:t>Relations Learned by Word2vec</a:t>
            </a:r>
          </a:p>
        </p:txBody>
      </p:sp>
      <p:sp>
        <p:nvSpPr>
          <p:cNvPr id="22" name="Shape 380"/>
          <p:cNvSpPr txBox="1"/>
          <p:nvPr/>
        </p:nvSpPr>
        <p:spPr>
          <a:xfrm>
            <a:off x="1276597" y="757053"/>
            <a:ext cx="6513428" cy="3613948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85725">
              <a:spcBef>
                <a:spcPts val="900"/>
              </a:spcBef>
              <a:buSzPct val="100000"/>
            </a:pPr>
            <a:endParaRPr lang="en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84" y="1451245"/>
            <a:ext cx="6415841" cy="276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1671637" y="3907630"/>
            <a:ext cx="1128713" cy="27509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6436519" y="3907632"/>
            <a:ext cx="475514" cy="275092"/>
          </a:xfrm>
          <a:prstGeom prst="ellipse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6912032" y="3907631"/>
            <a:ext cx="510324" cy="275091"/>
          </a:xfrm>
          <a:prstGeom prst="ellipse">
            <a:avLst/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3154913" y="3885310"/>
            <a:ext cx="749601" cy="300157"/>
          </a:xfrm>
          <a:prstGeom prst="ellipse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Oval 11"/>
          <p:cNvSpPr/>
          <p:nvPr/>
        </p:nvSpPr>
        <p:spPr>
          <a:xfrm>
            <a:off x="3904514" y="3882567"/>
            <a:ext cx="773343" cy="300157"/>
          </a:xfrm>
          <a:prstGeom prst="ellipse">
            <a:avLst/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Oval 12"/>
          <p:cNvSpPr/>
          <p:nvPr/>
        </p:nvSpPr>
        <p:spPr>
          <a:xfrm>
            <a:off x="4893469" y="3893343"/>
            <a:ext cx="607220" cy="300157"/>
          </a:xfrm>
          <a:prstGeom prst="ellipse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5500689" y="3893343"/>
            <a:ext cx="485774" cy="300157"/>
          </a:xfrm>
          <a:prstGeom prst="ellipse">
            <a:avLst/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9E0856-624D-A140-A3BE-1AF974CBBE24}"/>
              </a:ext>
            </a:extLst>
          </p:cNvPr>
          <p:cNvSpPr txBox="1"/>
          <p:nvPr/>
        </p:nvSpPr>
        <p:spPr>
          <a:xfrm>
            <a:off x="124200" y="248828"/>
            <a:ext cx="886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Word2vec model computed from 6 billion word corpus of news articles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CA0CB9-0580-F244-B3D0-9750D7905B67}"/>
              </a:ext>
            </a:extLst>
          </p:cNvPr>
          <p:cNvSpPr txBox="1"/>
          <p:nvPr/>
        </p:nvSpPr>
        <p:spPr>
          <a:xfrm>
            <a:off x="136232" y="757053"/>
            <a:ext cx="871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 relation is defined by the vector displacement in the first column. For each start word in the other column, the closest displaced word is shown </a:t>
            </a:r>
          </a:p>
        </p:txBody>
      </p:sp>
    </p:spTree>
    <p:extLst>
      <p:ext uri="{BB962C8B-B14F-4D97-AF65-F5344CB8AC3E}">
        <p14:creationId xmlns:p14="http://schemas.microsoft.com/office/powerpoint/2010/main" val="445438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129" y="91275"/>
            <a:ext cx="8905741" cy="610852"/>
          </a:xfrm>
        </p:spPr>
        <p:txBody>
          <a:bodyPr>
            <a:normAutofit/>
          </a:bodyPr>
          <a:lstStyle/>
          <a:p>
            <a:pPr marL="27675" indent="0" algn="ctr">
              <a:buNone/>
            </a:pPr>
            <a:r>
              <a:rPr lang="en-IN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“A word is known by the company it keeps”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02" y="702127"/>
            <a:ext cx="8356044" cy="444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8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Single Corner Rectangle 1"/>
          <p:cNvSpPr/>
          <p:nvPr/>
        </p:nvSpPr>
        <p:spPr bwMode="auto">
          <a:xfrm>
            <a:off x="990600" y="1885950"/>
            <a:ext cx="5943600" cy="1447800"/>
          </a:xfrm>
          <a:prstGeom prst="snip1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1013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133350"/>
            <a:ext cx="8458200" cy="74295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Intuition of distributional word similarity</a:t>
            </a:r>
          </a:p>
        </p:txBody>
      </p:sp>
      <p:sp>
        <p:nvSpPr>
          <p:cNvPr id="101379" name="Rectangle 1027"/>
          <p:cNvSpPr>
            <a:spLocks noGrp="1" noChangeArrowheads="1"/>
          </p:cNvSpPr>
          <p:nvPr>
            <p:ph sz="quarter" idx="1"/>
          </p:nvPr>
        </p:nvSpPr>
        <p:spPr>
          <a:xfrm>
            <a:off x="228600" y="1352550"/>
            <a:ext cx="8610600" cy="36576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Example: Suppose I asked you what is </a:t>
            </a:r>
            <a:r>
              <a:rPr lang="en-US" b="1" i="1" dirty="0" err="1">
                <a:latin typeface="Courier"/>
                <a:cs typeface="Courier"/>
              </a:rPr>
              <a:t>tesgüino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indent="0">
              <a:buClr>
                <a:schemeClr val="tx1"/>
              </a:buClr>
              <a:buNone/>
            </a:pPr>
            <a:endParaRPr lang="en-US" sz="800" dirty="0"/>
          </a:p>
          <a:p>
            <a:pPr marL="800100" lvl="2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dirty="0">
                <a:latin typeface="Courier"/>
                <a:cs typeface="Courier"/>
              </a:rPr>
              <a:t>A bottle of </a:t>
            </a:r>
            <a:r>
              <a:rPr lang="en-US" b="1" i="1" dirty="0" err="1">
                <a:latin typeface="Courier"/>
                <a:cs typeface="Courier"/>
              </a:rPr>
              <a:t>tesgüino</a:t>
            </a:r>
            <a:r>
              <a:rPr lang="en-US" dirty="0">
                <a:latin typeface="Courier"/>
                <a:cs typeface="Courier"/>
              </a:rPr>
              <a:t> is on the table.</a:t>
            </a:r>
          </a:p>
          <a:p>
            <a:pPr marL="800100" lvl="2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dirty="0">
                <a:latin typeface="Courier"/>
                <a:cs typeface="Courier"/>
              </a:rPr>
              <a:t>Everybody likes </a:t>
            </a:r>
            <a:r>
              <a:rPr lang="en-US" b="1" i="1" dirty="0" err="1">
                <a:latin typeface="Courier"/>
                <a:cs typeface="Courier"/>
              </a:rPr>
              <a:t>tesgüino</a:t>
            </a:r>
            <a:r>
              <a:rPr lang="en-US" b="1" i="1" dirty="0">
                <a:latin typeface="Courier"/>
                <a:cs typeface="Courier"/>
              </a:rPr>
              <a:t>.</a:t>
            </a:r>
            <a:endParaRPr lang="en-US" dirty="0">
              <a:latin typeface="Courier"/>
              <a:cs typeface="Courier"/>
            </a:endParaRPr>
          </a:p>
          <a:p>
            <a:pPr marL="800100" lvl="2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b="1" i="1" dirty="0" err="1">
                <a:latin typeface="Courier"/>
                <a:cs typeface="Courier"/>
              </a:rPr>
              <a:t>Tesgüino</a:t>
            </a:r>
            <a:r>
              <a:rPr lang="en-US" dirty="0">
                <a:latin typeface="Courier"/>
                <a:cs typeface="Courier"/>
              </a:rPr>
              <a:t> makes you drunk.</a:t>
            </a:r>
          </a:p>
          <a:p>
            <a:pPr marL="800100" lvl="2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dirty="0">
                <a:latin typeface="Courier"/>
                <a:cs typeface="Courier"/>
              </a:rPr>
              <a:t>We make </a:t>
            </a:r>
            <a:r>
              <a:rPr lang="en-US" b="1" i="1" dirty="0" err="1">
                <a:latin typeface="Courier"/>
                <a:cs typeface="Courier"/>
              </a:rPr>
              <a:t>tesgüino</a:t>
            </a:r>
            <a:r>
              <a:rPr lang="en-US" dirty="0">
                <a:latin typeface="Courier"/>
                <a:cs typeface="Courier"/>
              </a:rPr>
              <a:t> out of corn.</a:t>
            </a:r>
          </a:p>
          <a:p>
            <a:pPr marL="0" indent="0">
              <a:buClr>
                <a:schemeClr val="tx1"/>
              </a:buClr>
              <a:buNone/>
            </a:pPr>
            <a:endParaRPr lang="en-US" sz="800" dirty="0">
              <a:latin typeface="Calibri (Body)"/>
              <a:cs typeface="Calibri (Body)"/>
            </a:endParaRPr>
          </a:p>
          <a:p>
            <a:pPr>
              <a:buClr>
                <a:schemeClr val="tx1"/>
              </a:buClr>
            </a:pPr>
            <a:r>
              <a:rPr lang="en-US" dirty="0">
                <a:latin typeface="Calibri (Body)"/>
                <a:cs typeface="Calibri (Body)"/>
              </a:rPr>
              <a:t>From context words humans can guess </a:t>
            </a:r>
            <a:r>
              <a:rPr lang="en-US" b="1" i="1" dirty="0" err="1">
                <a:latin typeface="Calibri (Body)"/>
                <a:cs typeface="Calibri (Body)"/>
              </a:rPr>
              <a:t>tesgüino</a:t>
            </a:r>
            <a:r>
              <a:rPr lang="en-US" dirty="0">
                <a:latin typeface="Calibri (Body)"/>
                <a:cs typeface="Calibri (Body)"/>
              </a:rPr>
              <a:t> means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an alcoholic beverage like beer</a:t>
            </a:r>
          </a:p>
          <a:p>
            <a:pPr>
              <a:buClr>
                <a:schemeClr val="tx1"/>
              </a:buClr>
            </a:pPr>
            <a:r>
              <a:rPr lang="en-US" dirty="0"/>
              <a:t>Intuition for algorithm: 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Two words are similar if they have similar word contexts</a:t>
            </a:r>
          </a:p>
        </p:txBody>
      </p:sp>
    </p:spTree>
    <p:extLst>
      <p:ext uri="{BB962C8B-B14F-4D97-AF65-F5344CB8AC3E}">
        <p14:creationId xmlns:p14="http://schemas.microsoft.com/office/powerpoint/2010/main" val="346505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LP-jurafsky">
  <a:themeElements>
    <a:clrScheme name="NLP Class">
      <a:dk1>
        <a:sysClr val="windowText" lastClr="000000"/>
      </a:dk1>
      <a:lt1>
        <a:sysClr val="window" lastClr="FFFFFF"/>
      </a:lt1>
      <a:dk2>
        <a:srgbClr val="605435"/>
      </a:dk2>
      <a:lt2>
        <a:srgbClr val="E7D19A"/>
      </a:lt2>
      <a:accent1>
        <a:srgbClr val="A4001D"/>
      </a:accent1>
      <a:accent2>
        <a:srgbClr val="2584BB"/>
      </a:accent2>
      <a:accent3>
        <a:srgbClr val="BB57BE"/>
      </a:accent3>
      <a:accent4>
        <a:srgbClr val="177245"/>
      </a:accent4>
      <a:accent5>
        <a:srgbClr val="35ACA2"/>
      </a:accent5>
      <a:accent6>
        <a:srgbClr val="FF8700"/>
      </a:accent6>
      <a:hlink>
        <a:srgbClr val="EF8E1C"/>
      </a:hlink>
      <a:folHlink>
        <a:srgbClr val="FEC60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40000"/>
            <a:lumOff val="60000"/>
          </a:schemeClr>
        </a:solidFill>
        <a:ln w="952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A50021"/>
            </a:gs>
            <a:gs pos="100000">
              <a:schemeClr val="tx1"/>
            </a:gs>
          </a:gsLst>
          <a:lin ang="0" scaled="1"/>
        </a:gra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800" dirty="0">
            <a:latin typeface="+mn-lt"/>
          </a:defRPr>
        </a:defPPr>
      </a:lstStyle>
    </a:txDef>
  </a:objectDefaults>
  <a:extraClrSchemeLst>
    <a:extraClrScheme>
      <a:clrScheme name="nlp-lucida-schem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lp-lucida-schem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lp-lucida-schem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23656</TotalTime>
  <Words>3265</Words>
  <Application>Microsoft Macintosh PowerPoint</Application>
  <PresentationFormat>On-screen Show (16:9)</PresentationFormat>
  <Paragraphs>906</Paragraphs>
  <Slides>77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89" baseType="lpstr">
      <vt:lpstr>Arial</vt:lpstr>
      <vt:lpstr>Calibri</vt:lpstr>
      <vt:lpstr>Calibri (Body)</vt:lpstr>
      <vt:lpstr>Cambria Math</vt:lpstr>
      <vt:lpstr>Courier</vt:lpstr>
      <vt:lpstr>Lucida Sans</vt:lpstr>
      <vt:lpstr>Tahoma</vt:lpstr>
      <vt:lpstr>Times</vt:lpstr>
      <vt:lpstr>Wingdings</vt:lpstr>
      <vt:lpstr>NLP-jurafsky</vt:lpstr>
      <vt:lpstr>Worksheet</vt:lpstr>
      <vt:lpstr>Equation</vt:lpstr>
      <vt:lpstr>Distributional Semantics. Word Embeddings.  Skip-gram and CBOW Models.</vt:lpstr>
      <vt:lpstr>Distributional Semantics</vt:lpstr>
      <vt:lpstr>Why vector models of meaning?</vt:lpstr>
      <vt:lpstr>Word similarity for plagiarism detection</vt:lpstr>
      <vt:lpstr>Word similarity for historical linguistics</vt:lpstr>
      <vt:lpstr>Problems with thesaurus-based meaning</vt:lpstr>
      <vt:lpstr>Vector-space models of meaning  (distributional semantics)</vt:lpstr>
      <vt:lpstr>PowerPoint Presentation</vt:lpstr>
      <vt:lpstr>Intuition of distributional word similarity</vt:lpstr>
      <vt:lpstr>Different kinds of vector models</vt:lpstr>
      <vt:lpstr>Shared intuition</vt:lpstr>
      <vt:lpstr>PowerPoint Presentation</vt:lpstr>
      <vt:lpstr>Co-occurrence Matrices</vt:lpstr>
      <vt:lpstr>Term-document matrix</vt:lpstr>
      <vt:lpstr>Similarity in term-document matrices</vt:lpstr>
      <vt:lpstr>The words in a term-document matrix</vt:lpstr>
      <vt:lpstr>The words in a term-document matrix</vt:lpstr>
      <vt:lpstr>The word-word or word-context matrix</vt:lpstr>
      <vt:lpstr>Word-Word matrix with sample contexts ± 7 words</vt:lpstr>
      <vt:lpstr>Word-word matrix</vt:lpstr>
      <vt:lpstr>Two kinds of co-occurrence between words</vt:lpstr>
      <vt:lpstr>PowerPoint Presentation</vt:lpstr>
      <vt:lpstr>Measuring similarity</vt:lpstr>
      <vt:lpstr>Problem with dot product</vt:lpstr>
      <vt:lpstr>Solution: cosine similarity</vt:lpstr>
      <vt:lpstr>Cosine for computing similarity</vt:lpstr>
      <vt:lpstr>Example:</vt:lpstr>
      <vt:lpstr>Visualizing vectors and angles</vt:lpstr>
      <vt:lpstr>Evaluating similarity </vt:lpstr>
      <vt:lpstr>PowerPoint Presentation</vt:lpstr>
      <vt:lpstr>Sparse versus dense vectors</vt:lpstr>
      <vt:lpstr>PowerPoint Presentation</vt:lpstr>
      <vt:lpstr>Methods for getting short dense vectors</vt:lpstr>
      <vt:lpstr>PowerPoint Presentation</vt:lpstr>
      <vt:lpstr>Intuition</vt:lpstr>
      <vt:lpstr>Dimensionality reduction</vt:lpstr>
      <vt:lpstr>Singular Value Decomposition</vt:lpstr>
      <vt:lpstr>Singular Value Decomposition</vt:lpstr>
      <vt:lpstr>SVD applied to term-document matrix: Latent Semantic Analysis</vt:lpstr>
      <vt:lpstr>Latent Semantic Analysis</vt:lpstr>
      <vt:lpstr>LSA more details</vt:lpstr>
      <vt:lpstr>Let’s return to word-word matrices</vt:lpstr>
      <vt:lpstr>SVD applied to term-term matrix</vt:lpstr>
      <vt:lpstr>Truncated SVD on term-term matrix</vt:lpstr>
      <vt:lpstr>Truncated SVD produces embeddings</vt:lpstr>
      <vt:lpstr>Embeddings versus sparse vectors</vt:lpstr>
      <vt:lpstr>PowerPoint Presentation</vt:lpstr>
      <vt:lpstr>Prediction-based models: An alternative way to get dense vectors</vt:lpstr>
      <vt:lpstr>Skip-gram</vt:lpstr>
      <vt:lpstr>Setup</vt:lpstr>
      <vt:lpstr>One-hot vectors</vt:lpstr>
      <vt:lpstr>Skip-gram</vt:lpstr>
      <vt:lpstr>Skip-gram</vt:lpstr>
      <vt:lpstr>Turning outputs into probabilities</vt:lpstr>
      <vt:lpstr>Skip-grams learn two  embeddings for each word</vt:lpstr>
      <vt:lpstr>Embeddings from W and W’</vt:lpstr>
      <vt:lpstr>But wait, how do we learn the embeddings?</vt:lpstr>
      <vt:lpstr>CBOW (Continuous Bag of Words)</vt:lpstr>
      <vt:lpstr>CBOW (Continuous Bag of Words)</vt:lpstr>
      <vt:lpstr>CBOW (Continuous Bag of Words)</vt:lpstr>
      <vt:lpstr>CBOW (Continuous Bag of Words)</vt:lpstr>
      <vt:lpstr>CBOW (Continuous Bag of Words)</vt:lpstr>
      <vt:lpstr>CBOW (Continuous Bag of Words)</vt:lpstr>
      <vt:lpstr>CBOW (Continuous Bag of Words)</vt:lpstr>
      <vt:lpstr>CBOW (Continuous Bag of Words)</vt:lpstr>
      <vt:lpstr>CBOW (Continuous Bag of Words)</vt:lpstr>
      <vt:lpstr>Properties of embeddings</vt:lpstr>
      <vt:lpstr>Embeddings capture relational meaning!</vt:lpstr>
      <vt:lpstr>Embeddings allow math operations on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Stanford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Extraction</dc:title>
  <dc:creator>Christopher Manning</dc:creator>
  <cp:lastModifiedBy>Radu Ionescu</cp:lastModifiedBy>
  <cp:revision>682</cp:revision>
  <cp:lastPrinted>2012-05-22T05:13:27Z</cp:lastPrinted>
  <dcterms:created xsi:type="dcterms:W3CDTF">2010-04-19T15:31:24Z</dcterms:created>
  <dcterms:modified xsi:type="dcterms:W3CDTF">2023-12-15T15:50:15Z</dcterms:modified>
</cp:coreProperties>
</file>