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105"/>
  </p:notesMasterIdLst>
  <p:handoutMasterIdLst>
    <p:handoutMasterId r:id="rId106"/>
  </p:handoutMasterIdLst>
  <p:sldIdLst>
    <p:sldId id="1426" r:id="rId3"/>
    <p:sldId id="1245" r:id="rId4"/>
    <p:sldId id="1104" r:id="rId5"/>
    <p:sldId id="1362" r:id="rId6"/>
    <p:sldId id="327" r:id="rId7"/>
    <p:sldId id="328" r:id="rId8"/>
    <p:sldId id="1432" r:id="rId9"/>
    <p:sldId id="1436" r:id="rId10"/>
    <p:sldId id="1255" r:id="rId11"/>
    <p:sldId id="1437" r:id="rId12"/>
    <p:sldId id="1438" r:id="rId13"/>
    <p:sldId id="1439" r:id="rId14"/>
    <p:sldId id="1440" r:id="rId15"/>
    <p:sldId id="1441" r:id="rId16"/>
    <p:sldId id="1263" r:id="rId17"/>
    <p:sldId id="1442" r:id="rId18"/>
    <p:sldId id="1443" r:id="rId19"/>
    <p:sldId id="1266" r:id="rId20"/>
    <p:sldId id="1444" r:id="rId21"/>
    <p:sldId id="1268" r:id="rId22"/>
    <p:sldId id="1244" r:id="rId23"/>
    <p:sldId id="1247" r:id="rId24"/>
    <p:sldId id="1252" r:id="rId25"/>
    <p:sldId id="1253" r:id="rId26"/>
    <p:sldId id="1254" r:id="rId27"/>
    <p:sldId id="1259" r:id="rId28"/>
    <p:sldId id="1258" r:id="rId29"/>
    <p:sldId id="1260" r:id="rId30"/>
    <p:sldId id="1261" r:id="rId31"/>
    <p:sldId id="1262" r:id="rId32"/>
    <p:sldId id="1264" r:id="rId33"/>
    <p:sldId id="1265" r:id="rId34"/>
    <p:sldId id="1269" r:id="rId35"/>
    <p:sldId id="1267" r:id="rId36"/>
    <p:sldId id="1270" r:id="rId37"/>
    <p:sldId id="1326" r:id="rId38"/>
    <p:sldId id="1279" r:id="rId39"/>
    <p:sldId id="1280" r:id="rId40"/>
    <p:sldId id="1283" r:id="rId41"/>
    <p:sldId id="1285" r:id="rId42"/>
    <p:sldId id="1371" r:id="rId43"/>
    <p:sldId id="1373" r:id="rId44"/>
    <p:sldId id="1374" r:id="rId45"/>
    <p:sldId id="1375" r:id="rId46"/>
    <p:sldId id="1286" r:id="rId47"/>
    <p:sldId id="1288" r:id="rId48"/>
    <p:sldId id="1305" r:id="rId49"/>
    <p:sldId id="1291" r:id="rId50"/>
    <p:sldId id="1427" r:id="rId51"/>
    <p:sldId id="1295" r:id="rId52"/>
    <p:sldId id="1306" r:id="rId53"/>
    <p:sldId id="1307" r:id="rId54"/>
    <p:sldId id="1304" r:id="rId55"/>
    <p:sldId id="1296" r:id="rId56"/>
    <p:sldId id="1297" r:id="rId57"/>
    <p:sldId id="1298" r:id="rId58"/>
    <p:sldId id="1301" r:id="rId59"/>
    <p:sldId id="1290" r:id="rId60"/>
    <p:sldId id="1302" r:id="rId61"/>
    <p:sldId id="1293" r:id="rId62"/>
    <p:sldId id="1309" r:id="rId63"/>
    <p:sldId id="1310" r:id="rId64"/>
    <p:sldId id="1311" r:id="rId65"/>
    <p:sldId id="1313" r:id="rId66"/>
    <p:sldId id="1314" r:id="rId67"/>
    <p:sldId id="1316" r:id="rId68"/>
    <p:sldId id="1294" r:id="rId69"/>
    <p:sldId id="1315" r:id="rId70"/>
    <p:sldId id="1381" r:id="rId71"/>
    <p:sldId id="1382" r:id="rId72"/>
    <p:sldId id="1384" r:id="rId73"/>
    <p:sldId id="1385" r:id="rId74"/>
    <p:sldId id="1387" r:id="rId75"/>
    <p:sldId id="1386" r:id="rId76"/>
    <p:sldId id="1428" r:id="rId77"/>
    <p:sldId id="1388" r:id="rId78"/>
    <p:sldId id="1389" r:id="rId79"/>
    <p:sldId id="1390" r:id="rId80"/>
    <p:sldId id="1391" r:id="rId81"/>
    <p:sldId id="1392" r:id="rId82"/>
    <p:sldId id="1393" r:id="rId83"/>
    <p:sldId id="1394" r:id="rId84"/>
    <p:sldId id="1395" r:id="rId85"/>
    <p:sldId id="1396" r:id="rId86"/>
    <p:sldId id="1397" r:id="rId87"/>
    <p:sldId id="1398" r:id="rId88"/>
    <p:sldId id="1400" r:id="rId89"/>
    <p:sldId id="1401" r:id="rId90"/>
    <p:sldId id="1402" r:id="rId91"/>
    <p:sldId id="1403" r:id="rId92"/>
    <p:sldId id="1399" r:id="rId93"/>
    <p:sldId id="1327" r:id="rId94"/>
    <p:sldId id="1328" r:id="rId95"/>
    <p:sldId id="1329" r:id="rId96"/>
    <p:sldId id="1330" r:id="rId97"/>
    <p:sldId id="1429" r:id="rId98"/>
    <p:sldId id="1332" r:id="rId99"/>
    <p:sldId id="1430" r:id="rId100"/>
    <p:sldId id="1379" r:id="rId101"/>
    <p:sldId id="1431" r:id="rId102"/>
    <p:sldId id="1434" r:id="rId103"/>
    <p:sldId id="1433" r:id="rId10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60" autoAdjust="0"/>
    <p:restoredTop sz="92258" autoAdjust="0"/>
  </p:normalViewPr>
  <p:slideViewPr>
    <p:cSldViewPr>
      <p:cViewPr varScale="1">
        <p:scale>
          <a:sx n="134" d="100"/>
          <a:sy n="134" d="100"/>
        </p:scale>
        <p:origin x="11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presProps" Target="presProp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heme" Target="theme/theme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10/6/23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F863BC-4F98-FA45-9D58-E0B8D878443D}" type="slidenum">
              <a:rPr lang="en-US"/>
              <a:pPr/>
              <a:t>55</a:t>
            </a:fld>
            <a:endParaRPr lang="en-US"/>
          </a:p>
        </p:txBody>
      </p:sp>
      <p:sp>
        <p:nvSpPr>
          <p:cNvPr id="1382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8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2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2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14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47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F39EAB-1DD3-B348-A0AD-95B14E5CF8F4}" type="slidenum">
              <a:rPr lang="en-US"/>
              <a:pPr/>
              <a:t>92</a:t>
            </a:fld>
            <a:endParaRPr lang="en-US"/>
          </a:p>
        </p:txBody>
      </p:sp>
      <p:sp>
        <p:nvSpPr>
          <p:cNvPr id="1423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2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0AFDA9-EFB9-B04E-9EFC-38580B25B672}" type="slidenum">
              <a:rPr lang="en-US"/>
              <a:pPr/>
              <a:t>93</a:t>
            </a:fld>
            <a:endParaRPr lang="en-US"/>
          </a:p>
        </p:txBody>
      </p:sp>
      <p:sp>
        <p:nvSpPr>
          <p:cNvPr id="1433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33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7580B5-C187-0742-9A29-8BB3E81FA89E}" type="slidenum">
              <a:rPr lang="en-US"/>
              <a:pPr/>
              <a:t>94</a:t>
            </a:fld>
            <a:endParaRPr lang="en-US"/>
          </a:p>
        </p:txBody>
      </p:sp>
      <p:sp>
        <p:nvSpPr>
          <p:cNvPr id="1443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43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3C19E1-8084-9D4C-9AFA-0C4375AD9980}" type="slidenum">
              <a:rPr lang="en-US"/>
              <a:pPr/>
              <a:t>95</a:t>
            </a:fld>
            <a:endParaRPr lang="en-US"/>
          </a:p>
        </p:txBody>
      </p:sp>
      <p:sp>
        <p:nvSpPr>
          <p:cNvPr id="145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5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F863BC-4F98-FA45-9D58-E0B8D878443D}" type="slidenum">
              <a:rPr lang="en-US"/>
              <a:pPr/>
              <a:t>38</a:t>
            </a:fld>
            <a:endParaRPr lang="en-US"/>
          </a:p>
        </p:txBody>
      </p:sp>
      <p:sp>
        <p:nvSpPr>
          <p:cNvPr id="1382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8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3C19E1-8084-9D4C-9AFA-0C4375AD9980}" type="slidenum">
              <a:rPr lang="en-US"/>
              <a:pPr/>
              <a:t>96</a:t>
            </a:fld>
            <a:endParaRPr lang="en-US"/>
          </a:p>
        </p:txBody>
      </p:sp>
      <p:sp>
        <p:nvSpPr>
          <p:cNvPr id="145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5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82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3C557E-633D-A547-97DC-5806CA5657B7}" type="slidenum">
              <a:rPr lang="en-US"/>
              <a:pPr/>
              <a:t>97</a:t>
            </a:fld>
            <a:endParaRPr lang="en-US"/>
          </a:p>
        </p:txBody>
      </p:sp>
      <p:sp>
        <p:nvSpPr>
          <p:cNvPr id="147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7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3C557E-633D-A547-97DC-5806CA5657B7}" type="slidenum">
              <a:rPr lang="en-US"/>
              <a:pPr/>
              <a:t>98</a:t>
            </a:fld>
            <a:endParaRPr lang="en-US"/>
          </a:p>
        </p:txBody>
      </p:sp>
      <p:sp>
        <p:nvSpPr>
          <p:cNvPr id="147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7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894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81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05CCCE-8958-FF4E-96A2-BBB18B25152A}" type="slidenum">
              <a:rPr lang="en-US"/>
              <a:pPr/>
              <a:t>40</a:t>
            </a:fld>
            <a:endParaRPr lang="en-US"/>
          </a:p>
        </p:txBody>
      </p:sp>
      <p:sp>
        <p:nvSpPr>
          <p:cNvPr id="139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9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0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9850" y="914400"/>
            <a:ext cx="4176713" cy="3133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0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62088" y="1246188"/>
            <a:ext cx="3941762" cy="2957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372721" y="4401705"/>
            <a:ext cx="4112559" cy="348384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F863BC-4F98-FA45-9D58-E0B8D878443D}" type="slidenum">
              <a:rPr lang="en-US"/>
              <a:pPr/>
              <a:t>50</a:t>
            </a:fld>
            <a:endParaRPr lang="en-US"/>
          </a:p>
        </p:txBody>
      </p:sp>
      <p:sp>
        <p:nvSpPr>
          <p:cNvPr id="1382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8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F863BC-4F98-FA45-9D58-E0B8D878443D}" type="slidenum">
              <a:rPr lang="en-US"/>
              <a:pPr/>
              <a:t>54</a:t>
            </a:fld>
            <a:endParaRPr lang="en-US"/>
          </a:p>
        </p:txBody>
      </p:sp>
      <p:sp>
        <p:nvSpPr>
          <p:cNvPr id="1382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8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41" y="380200"/>
            <a:ext cx="8303040" cy="7099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9041" y="1270213"/>
            <a:ext cx="4132800" cy="51687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90080" y="1270213"/>
            <a:ext cx="4134240" cy="516870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16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1604841"/>
            <a:ext cx="8228763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1910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41" y="380200"/>
            <a:ext cx="8303040" cy="7099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9041" y="1270213"/>
            <a:ext cx="4132800" cy="51687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90080" y="1270213"/>
            <a:ext cx="4134240" cy="516870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700" r:id="rId12"/>
    <p:sldLayoutId id="2147483701" r:id="rId1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143000"/>
          </a:xfrm>
        </p:spPr>
        <p:txBody>
          <a:bodyPr/>
          <a:lstStyle/>
          <a:p>
            <a:r>
              <a:rPr lang="en-US" dirty="0"/>
              <a:t>Introduction to Deep Learning</a:t>
            </a:r>
            <a:endParaRPr lang="en-US" sz="3200" dirty="0"/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B9B1AD32-7630-004A-82EB-01397F95C26B}"/>
              </a:ext>
            </a:extLst>
          </p:cNvPr>
          <p:cNvSpPr txBox="1"/>
          <p:nvPr/>
        </p:nvSpPr>
        <p:spPr>
          <a:xfrm>
            <a:off x="36180" y="3217538"/>
            <a:ext cx="9071640" cy="32594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 Ionescu, Prof. PhD.</a:t>
            </a: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raducu.ionescu@gmail.com</a:t>
            </a:r>
          </a:p>
          <a:p>
            <a:pPr algn="ctr">
              <a:spcBef>
                <a:spcPts val="799"/>
              </a:spcBef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Faculty of Mathematics and Computer Science</a:t>
            </a: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University of Bucharest</a:t>
            </a:r>
          </a:p>
        </p:txBody>
      </p:sp>
    </p:spTree>
    <p:extLst>
      <p:ext uri="{BB962C8B-B14F-4D97-AF65-F5344CB8AC3E}">
        <p14:creationId xmlns:p14="http://schemas.microsoft.com/office/powerpoint/2010/main" val="2978202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(NO) Collaboration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72" y="1795419"/>
            <a:ext cx="8228736" cy="421245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66" dirty="0"/>
              <a:t>Collaboration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3266" dirty="0"/>
              <a:t>Each student must write their own code for the project(s)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3266" dirty="0"/>
              <a:t>Borrowing code from web sources with copy &amp; paste is not permitted under any circumstances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3266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66" dirty="0"/>
              <a:t>No tolerance on plagiarism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3266" dirty="0"/>
              <a:t>Neither ethical nor in your best interest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3266" dirty="0"/>
              <a:t>Code will be checked automatically and manually!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3266" dirty="0">
                <a:solidFill>
                  <a:srgbClr val="FF0000"/>
                </a:solidFill>
              </a:rPr>
              <a:t>Don’t cheat. We will find out!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6663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of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Purely supervised</a:t>
            </a:r>
          </a:p>
          <a:p>
            <a:pPr lvl="2"/>
            <a:r>
              <a:rPr lang="en-US" dirty="0" err="1"/>
              <a:t>Backprop</a:t>
            </a:r>
            <a:r>
              <a:rPr lang="en-US" dirty="0"/>
              <a:t> + SGD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Good when there is lots of labeled data.</a:t>
            </a:r>
          </a:p>
          <a:p>
            <a:endParaRPr lang="en-US" dirty="0"/>
          </a:p>
          <a:p>
            <a:r>
              <a:rPr lang="en-US" dirty="0"/>
              <a:t>Layer-wise unsupervised + supervised linear classifier</a:t>
            </a:r>
          </a:p>
          <a:p>
            <a:pPr lvl="2"/>
            <a:r>
              <a:rPr lang="en-US" dirty="0"/>
              <a:t>Train each layer in sequence using regularized auto-encoders or RBMs</a:t>
            </a:r>
          </a:p>
          <a:p>
            <a:pPr lvl="2"/>
            <a:r>
              <a:rPr lang="en-US" dirty="0"/>
              <a:t>Hold fix the feature extractor, train linear classifier on features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Good when labeled data is scarce but there is lots of unlabeled data.</a:t>
            </a:r>
          </a:p>
          <a:p>
            <a:endParaRPr lang="en-US" dirty="0"/>
          </a:p>
          <a:p>
            <a:r>
              <a:rPr lang="en-US" dirty="0"/>
              <a:t>Layer-wise unsupervised + supervised </a:t>
            </a:r>
            <a:r>
              <a:rPr lang="en-US" dirty="0" err="1"/>
              <a:t>backprop</a:t>
            </a:r>
            <a:endParaRPr lang="en-US" dirty="0"/>
          </a:p>
          <a:p>
            <a:pPr lvl="2"/>
            <a:r>
              <a:rPr lang="en-US" dirty="0"/>
              <a:t>Train each layer in sequence</a:t>
            </a:r>
          </a:p>
          <a:p>
            <a:pPr lvl="2"/>
            <a:r>
              <a:rPr lang="en-US" dirty="0" err="1"/>
              <a:t>Backprop</a:t>
            </a:r>
            <a:r>
              <a:rPr lang="en-US" dirty="0"/>
              <a:t> through the whole system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Good when learning problem is very difficult.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E5EDF75-8BD5-1548-A1A2-5F3B8BF65144}"/>
              </a:ext>
            </a:extLst>
          </p:cNvPr>
          <p:cNvSpPr/>
          <p:nvPr/>
        </p:nvSpPr>
        <p:spPr>
          <a:xfrm>
            <a:off x="324600" y="1524000"/>
            <a:ext cx="5847600" cy="1066800"/>
          </a:xfrm>
          <a:prstGeom prst="roundRect">
            <a:avLst/>
          </a:prstGeom>
          <a:solidFill>
            <a:srgbClr val="00B050">
              <a:alpha val="32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4754EB2-5D52-9E45-8347-A2185E5AC6FD}"/>
              </a:ext>
            </a:extLst>
          </p:cNvPr>
          <p:cNvSpPr/>
          <p:nvPr/>
        </p:nvSpPr>
        <p:spPr>
          <a:xfrm>
            <a:off x="324600" y="2773361"/>
            <a:ext cx="8438400" cy="1493839"/>
          </a:xfrm>
          <a:prstGeom prst="roundRect">
            <a:avLst/>
          </a:prstGeom>
          <a:solidFill>
            <a:srgbClr val="00B050">
              <a:alpha val="32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984371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id="{A7CB891C-522C-D944-BA37-C0181C709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196" y="734885"/>
            <a:ext cx="4049608" cy="538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912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87FE2-734A-1F46-8C89-1ACBA968A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560" y="734887"/>
            <a:ext cx="4106881" cy="538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35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 are serious about this!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8C2DD9-4979-A940-9A81-98994CC56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72" y="1469293"/>
            <a:ext cx="5785056" cy="391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15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72" y="273684"/>
            <a:ext cx="8228763" cy="616221"/>
          </a:xfrm>
        </p:spPr>
        <p:txBody>
          <a:bodyPr/>
          <a:lstStyle/>
          <a:p>
            <a:pPr algn="ctr"/>
            <a:r>
              <a:rPr lang="en-US" sz="2540" dirty="0"/>
              <a:t>Examples of unacceptable plagiarism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C779367-7705-AB4E-BB21-AF7D8DA7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4" y="1306196"/>
            <a:ext cx="7983360" cy="497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39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72" y="273684"/>
            <a:ext cx="8228763" cy="616221"/>
          </a:xfrm>
        </p:spPr>
        <p:txBody>
          <a:bodyPr/>
          <a:lstStyle/>
          <a:p>
            <a:pPr algn="ctr"/>
            <a:r>
              <a:rPr lang="en-US" sz="2540" dirty="0"/>
              <a:t>Examples of unacceptable plagiarism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24B9424-9D6C-3C4E-86F0-7741BA9B8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0" y="1372680"/>
            <a:ext cx="8006400" cy="41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36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72" y="273684"/>
            <a:ext cx="8228763" cy="616221"/>
          </a:xfrm>
        </p:spPr>
        <p:txBody>
          <a:bodyPr/>
          <a:lstStyle/>
          <a:p>
            <a:pPr algn="ctr"/>
            <a:r>
              <a:rPr lang="en-US" sz="2540" dirty="0"/>
              <a:t>Examples of unacceptable plagiarism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7FC1D94-B72D-E645-A19B-E5A5C5FB6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4" y="1050901"/>
            <a:ext cx="8179200" cy="540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26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72" y="273684"/>
            <a:ext cx="8228763" cy="616221"/>
          </a:xfrm>
        </p:spPr>
        <p:txBody>
          <a:bodyPr/>
          <a:lstStyle/>
          <a:p>
            <a:pPr algn="ctr"/>
            <a:r>
              <a:rPr lang="en-US" sz="2540" dirty="0"/>
              <a:t>Examples of unacceptable plagiarism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41CAD5D-E8CA-6348-898C-7393CACAE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7" y="1296386"/>
            <a:ext cx="8919067" cy="501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38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72" y="273684"/>
            <a:ext cx="8228763" cy="616221"/>
          </a:xfrm>
        </p:spPr>
        <p:txBody>
          <a:bodyPr/>
          <a:lstStyle/>
          <a:p>
            <a:pPr algn="ctr"/>
            <a:r>
              <a:rPr lang="en-US" sz="2540" dirty="0"/>
              <a:t>Examples of unacceptable plagiarism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FB00522-6401-B247-BF70-9B6B33E40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40" y="1568520"/>
            <a:ext cx="6462720" cy="372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38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72" y="273684"/>
            <a:ext cx="8228763" cy="616221"/>
          </a:xfrm>
        </p:spPr>
        <p:txBody>
          <a:bodyPr/>
          <a:lstStyle/>
          <a:p>
            <a:pPr algn="ctr"/>
            <a:r>
              <a:rPr lang="en-US" sz="2540" dirty="0"/>
              <a:t>Examples of unacceptable plagiarism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30D16EF-E455-874B-A98B-0C002D1F5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4" y="951037"/>
            <a:ext cx="8605440" cy="563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68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72" y="273684"/>
            <a:ext cx="8228763" cy="616221"/>
          </a:xfrm>
        </p:spPr>
        <p:txBody>
          <a:bodyPr/>
          <a:lstStyle/>
          <a:p>
            <a:pPr algn="ctr"/>
            <a:r>
              <a:rPr lang="en-US" sz="2540" dirty="0"/>
              <a:t>Examples of acceptable code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622B207-82E7-3246-8990-3EB3387E8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0" y="1850760"/>
            <a:ext cx="8870400" cy="315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03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72" y="273684"/>
            <a:ext cx="8228763" cy="616221"/>
          </a:xfrm>
        </p:spPr>
        <p:txBody>
          <a:bodyPr/>
          <a:lstStyle/>
          <a:p>
            <a:pPr algn="ctr"/>
            <a:r>
              <a:rPr lang="en-US" sz="2540" dirty="0"/>
              <a:t>Examples of acceptable code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D13408B-5D2F-C349-89B0-8BA8C44EF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11" y="1000540"/>
            <a:ext cx="5892379" cy="558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20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this class about?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4000" b="1" dirty="0"/>
              <a:t>Some of the most exciting developments in …</a:t>
            </a:r>
            <a:br>
              <a:rPr lang="en-US" sz="4000" b="1" dirty="0"/>
            </a:br>
            <a:endParaRPr lang="en-US" sz="4000" b="1" dirty="0"/>
          </a:p>
          <a:p>
            <a:r>
              <a:rPr lang="en-US" sz="4000" b="1" dirty="0"/>
              <a:t>Machine Learning, Vision, NLP, Speech, Robotics &amp; AI in general</a:t>
            </a:r>
            <a:br>
              <a:rPr lang="en-US" sz="4000" b="1" dirty="0"/>
            </a:br>
            <a:endParaRPr lang="en-US" sz="4000" b="1" dirty="0"/>
          </a:p>
          <a:p>
            <a:r>
              <a:rPr lang="en-US" sz="4000" b="1" dirty="0"/>
              <a:t>… in the last decade!</a:t>
            </a:r>
          </a:p>
        </p:txBody>
      </p:sp>
    </p:spTree>
    <p:extLst>
      <p:ext uri="{BB962C8B-B14F-4D97-AF65-F5344CB8AC3E}">
        <p14:creationId xmlns:p14="http://schemas.microsoft.com/office/powerpoint/2010/main" val="38705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72" y="273684"/>
            <a:ext cx="8228763" cy="616221"/>
          </a:xfrm>
        </p:spPr>
        <p:txBody>
          <a:bodyPr/>
          <a:lstStyle/>
          <a:p>
            <a:pPr algn="ctr"/>
            <a:r>
              <a:rPr lang="en-US" sz="2540" dirty="0"/>
              <a:t>Examples of acceptable code</a:t>
            </a:r>
          </a:p>
        </p:txBody>
      </p:sp>
      <p:pic>
        <p:nvPicPr>
          <p:cNvPr id="5" name="Picture 4" descr="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3B29DFAD-6785-7E44-A3D1-086E270E1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86" y="1764753"/>
            <a:ext cx="8686828" cy="332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69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Acquisitions</a:t>
            </a:r>
          </a:p>
        </p:txBody>
      </p:sp>
      <p:pic>
        <p:nvPicPr>
          <p:cNvPr id="10" name="Picture 9" descr="Screen Shot 2015-01-21 at 10.33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" y="990600"/>
            <a:ext cx="4968416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438" y="990600"/>
            <a:ext cx="4128562" cy="3429000"/>
          </a:xfrm>
          <a:prstGeom prst="rect">
            <a:avLst/>
          </a:prstGeom>
        </p:spPr>
      </p:pic>
      <p:pic>
        <p:nvPicPr>
          <p:cNvPr id="6" name="Picture 5" descr="Screen Shot 2015-01-21 at 10.28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396" y="2069592"/>
            <a:ext cx="6032604" cy="3505200"/>
          </a:xfrm>
          <a:prstGeom prst="rect">
            <a:avLst/>
          </a:prstGeom>
        </p:spPr>
      </p:pic>
      <p:pic>
        <p:nvPicPr>
          <p:cNvPr id="7" name="Picture 6" descr="Screen Shot 2015-01-21 at 10.29.4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0423"/>
            <a:ext cx="8255000" cy="3898900"/>
          </a:xfrm>
          <a:prstGeom prst="rect">
            <a:avLst/>
          </a:prstGeom>
        </p:spPr>
      </p:pic>
      <p:pic>
        <p:nvPicPr>
          <p:cNvPr id="3" name="Picture 2" descr="Screen Shot 2015-08-24 at 4.15.0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2055"/>
            <a:ext cx="9144000" cy="2807208"/>
          </a:xfrm>
          <a:prstGeom prst="rect">
            <a:avLst/>
          </a:prstGeom>
        </p:spPr>
      </p:pic>
      <p:pic>
        <p:nvPicPr>
          <p:cNvPr id="12" name="Picture 11" descr="Screen Shot 2015-08-24 at 4.23.4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29" y="3249541"/>
            <a:ext cx="6934200" cy="34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in Practical 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Basics of Statistical Learning</a:t>
            </a:r>
          </a:p>
          <a:p>
            <a:pPr lvl="2"/>
            <a:r>
              <a:rPr lang="en-US" dirty="0"/>
              <a:t>Loss function, MLE, MAP, Bayesian estimation, bias-variance tradeoff, </a:t>
            </a:r>
            <a:r>
              <a:rPr lang="en-US" dirty="0" err="1"/>
              <a:t>overfitting</a:t>
            </a:r>
            <a:r>
              <a:rPr lang="en-US" dirty="0"/>
              <a:t>, regularization, cross-validation</a:t>
            </a:r>
          </a:p>
          <a:p>
            <a:pPr lvl="2"/>
            <a:endParaRPr lang="en-US" dirty="0"/>
          </a:p>
          <a:p>
            <a:r>
              <a:rPr lang="en-US" dirty="0"/>
              <a:t>Supervised Learning</a:t>
            </a:r>
          </a:p>
          <a:p>
            <a:pPr lvl="2"/>
            <a:r>
              <a:rPr lang="en-US" dirty="0"/>
              <a:t>Nearest Neighbors, Na</a:t>
            </a:r>
            <a:r>
              <a:rPr lang="fr-FR" dirty="0" err="1"/>
              <a:t>ï</a:t>
            </a:r>
            <a:r>
              <a:rPr lang="en-US" dirty="0" err="1"/>
              <a:t>ve</a:t>
            </a:r>
            <a:r>
              <a:rPr lang="en-US" dirty="0"/>
              <a:t> Bayes, Logistic Regression, Support Vector Machines, Kernels, Neural Networks, Decision Trees</a:t>
            </a:r>
          </a:p>
          <a:p>
            <a:pPr lvl="2"/>
            <a:r>
              <a:rPr lang="en-US" dirty="0"/>
              <a:t>Ensemble Methods</a:t>
            </a:r>
          </a:p>
          <a:p>
            <a:pPr lvl="2"/>
            <a:endParaRPr lang="en-US" dirty="0"/>
          </a:p>
          <a:p>
            <a:r>
              <a:rPr lang="en-US" dirty="0"/>
              <a:t>Unsupervised Learning</a:t>
            </a:r>
          </a:p>
          <a:p>
            <a:pPr lvl="2"/>
            <a:r>
              <a:rPr lang="en-US" dirty="0"/>
              <a:t>Clustering: k-means, Gaussian mixture models, EM</a:t>
            </a:r>
          </a:p>
          <a:p>
            <a:pPr lvl="2"/>
            <a:r>
              <a:rPr lang="en-US" dirty="0"/>
              <a:t>Dimensionality reduction: PCA, SVD, LDA</a:t>
            </a:r>
          </a:p>
          <a:p>
            <a:pPr lvl="2"/>
            <a:r>
              <a:rPr lang="en-US" dirty="0" err="1"/>
              <a:t>Visuzalization</a:t>
            </a:r>
            <a:r>
              <a:rPr lang="en-US" dirty="0"/>
              <a:t>: t-SNE</a:t>
            </a:r>
          </a:p>
          <a:p>
            <a:pPr lvl="2"/>
            <a:endParaRPr lang="en-US" dirty="0"/>
          </a:p>
          <a:p>
            <a:r>
              <a:rPr lang="en-US" dirty="0"/>
              <a:t>Perception</a:t>
            </a:r>
          </a:p>
          <a:p>
            <a:pPr lvl="2"/>
            <a:r>
              <a:rPr lang="en-US" dirty="0"/>
              <a:t>Applications to Vision, Natural Language Processing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907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strike="sngStrike" dirty="0"/>
              <a:t>Machine</a:t>
            </a:r>
            <a:r>
              <a:rPr lang="en-US" dirty="0"/>
              <a:t>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“the acquisition of knowledge or skills through experience, study, or by being taught”</a:t>
            </a:r>
          </a:p>
        </p:txBody>
      </p:sp>
    </p:spTree>
    <p:extLst>
      <p:ext uri="{BB962C8B-B14F-4D97-AF65-F5344CB8AC3E}">
        <p14:creationId xmlns:p14="http://schemas.microsoft.com/office/powerpoint/2010/main" val="122169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Machine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[Arthur Samuel, 1959] </a:t>
            </a:r>
          </a:p>
          <a:p>
            <a:pPr lvl="1"/>
            <a:r>
              <a:rPr lang="en-US" dirty="0"/>
              <a:t>Field of study that gives computers: </a:t>
            </a:r>
          </a:p>
          <a:p>
            <a:pPr marL="457200" lvl="1" indent="0">
              <a:buNone/>
            </a:pPr>
            <a:r>
              <a:rPr lang="en-US" dirty="0"/>
              <a:t>the ability to learn without being explicitly programmed</a:t>
            </a:r>
          </a:p>
          <a:p>
            <a:endParaRPr lang="en-US" dirty="0"/>
          </a:p>
          <a:p>
            <a:r>
              <a:rPr lang="en-US" dirty="0"/>
              <a:t>[Kevin Murphy] algorithms that</a:t>
            </a:r>
          </a:p>
          <a:p>
            <a:pPr lvl="1"/>
            <a:r>
              <a:rPr lang="en-US" dirty="0"/>
              <a:t>automatically detect patterns in data</a:t>
            </a:r>
          </a:p>
          <a:p>
            <a:pPr lvl="1"/>
            <a:r>
              <a:rPr lang="en-US" dirty="0"/>
              <a:t>use the uncovered patterns to predict future data or other outcomes of interest</a:t>
            </a:r>
          </a:p>
          <a:p>
            <a:endParaRPr lang="en-US" dirty="0"/>
          </a:p>
          <a:p>
            <a:r>
              <a:rPr lang="en-US" dirty="0"/>
              <a:t>[Tom Mitchell] algorithms that</a:t>
            </a:r>
          </a:p>
          <a:p>
            <a:pPr lvl="1"/>
            <a:r>
              <a:rPr lang="en-US" dirty="0"/>
              <a:t>improve their performance (P)</a:t>
            </a:r>
          </a:p>
          <a:p>
            <a:pPr lvl="1"/>
            <a:r>
              <a:rPr lang="en-US" dirty="0"/>
              <a:t>at some task (T)</a:t>
            </a:r>
          </a:p>
          <a:p>
            <a:pPr lvl="1"/>
            <a:r>
              <a:rPr lang="en-US" dirty="0"/>
              <a:t>with experience (E)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74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Machine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88924" y="2743200"/>
            <a:ext cx="8568922" cy="1143000"/>
            <a:chOff x="1111248" y="76200"/>
            <a:chExt cx="8568922" cy="1143000"/>
          </a:xfrm>
        </p:grpSpPr>
        <p:sp>
          <p:nvSpPr>
            <p:cNvPr id="7" name="TextBox 6"/>
            <p:cNvSpPr txBox="1"/>
            <p:nvPr/>
          </p:nvSpPr>
          <p:spPr>
            <a:xfrm>
              <a:off x="1111248" y="391180"/>
              <a:ext cx="18446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Data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78705" y="391180"/>
              <a:ext cx="31014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Understanding</a:t>
              </a: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651124" y="526550"/>
              <a:ext cx="574781" cy="242300"/>
            </a:xfrm>
            <a:prstGeom prst="rightArrow">
              <a:avLst/>
            </a:prstGeom>
            <a:gradFill rotWithShape="1">
              <a:gsLst>
                <a:gs pos="0">
                  <a:srgbClr val="650C9C">
                    <a:shade val="51000"/>
                    <a:satMod val="130000"/>
                  </a:srgbClr>
                </a:gs>
                <a:gs pos="80000">
                  <a:srgbClr val="650C9C">
                    <a:shade val="93000"/>
                    <a:satMod val="130000"/>
                  </a:srgbClr>
                </a:gs>
                <a:gs pos="100000">
                  <a:srgbClr val="650C9C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50C9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969105" y="526550"/>
              <a:ext cx="574781" cy="242300"/>
            </a:xfrm>
            <a:prstGeom prst="rightArrow">
              <a:avLst/>
            </a:prstGeom>
            <a:gradFill rotWithShape="1">
              <a:gsLst>
                <a:gs pos="0">
                  <a:srgbClr val="650C9C">
                    <a:shade val="51000"/>
                    <a:satMod val="130000"/>
                  </a:srgbClr>
                </a:gs>
                <a:gs pos="80000">
                  <a:srgbClr val="650C9C">
                    <a:shade val="93000"/>
                    <a:satMod val="130000"/>
                  </a:srgbClr>
                </a:gs>
                <a:gs pos="100000">
                  <a:srgbClr val="650C9C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50C9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Cloud 10"/>
            <p:cNvSpPr/>
            <p:nvPr/>
          </p:nvSpPr>
          <p:spPr bwMode="auto">
            <a:xfrm>
              <a:off x="3321155" y="76200"/>
              <a:ext cx="2571750" cy="1143000"/>
            </a:xfrm>
            <a:prstGeom prst="cloud">
              <a:avLst/>
            </a:prstGeom>
            <a:gradFill rotWithShape="1">
              <a:gsLst>
                <a:gs pos="0">
                  <a:srgbClr val="650C9C">
                    <a:shade val="51000"/>
                    <a:satMod val="130000"/>
                  </a:srgbClr>
                </a:gs>
                <a:gs pos="80000">
                  <a:srgbClr val="650C9C">
                    <a:shade val="93000"/>
                    <a:satMod val="130000"/>
                  </a:srgbClr>
                </a:gs>
                <a:gs pos="100000">
                  <a:srgbClr val="650C9C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-64" charset="0"/>
                  <a:ea typeface="+mn-ea"/>
                  <a:cs typeface="+mn-cs"/>
                </a:rPr>
                <a:t>Machine </a:t>
              </a:r>
              <a:b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-64" charset="0"/>
                  <a:ea typeface="+mn-ea"/>
                  <a:cs typeface="+mn-cs"/>
                </a:rPr>
              </a:b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-64" charset="0"/>
                  <a:ea typeface="+mn-ea"/>
                  <a:cs typeface="+mn-cs"/>
                </a:rPr>
                <a:t>Learning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29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in a Nutshell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Tens of thousands of machine learning algorithms</a:t>
            </a:r>
          </a:p>
          <a:p>
            <a:pPr lvl="1"/>
            <a:r>
              <a:rPr lang="en-US" dirty="0"/>
              <a:t>Hundreds new every year</a:t>
            </a:r>
          </a:p>
          <a:p>
            <a:endParaRPr lang="en-US" dirty="0"/>
          </a:p>
          <a:p>
            <a:r>
              <a:rPr lang="en-US" dirty="0"/>
              <a:t>Decades of ML research oversimplified:</a:t>
            </a:r>
          </a:p>
          <a:p>
            <a:pPr lvl="1"/>
            <a:r>
              <a:rPr lang="en-US" dirty="0"/>
              <a:t>All of Machine Learning:</a:t>
            </a:r>
          </a:p>
          <a:p>
            <a:pPr lvl="1"/>
            <a:r>
              <a:rPr lang="en-US" dirty="0"/>
              <a:t>Learn a mapping from input to output 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</a:t>
            </a:r>
          </a:p>
          <a:p>
            <a:pPr lvl="2"/>
            <a:r>
              <a:rPr lang="en-US" dirty="0"/>
              <a:t>e.g. X: emails, Y: {spam, not-spam}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57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Supervised learning</a:t>
            </a:r>
          </a:p>
          <a:p>
            <a:pPr lvl="1"/>
            <a:r>
              <a:rPr lang="en-US" dirty="0"/>
              <a:t>Training data includes desired outputs</a:t>
            </a:r>
          </a:p>
          <a:p>
            <a:endParaRPr lang="en-US" dirty="0"/>
          </a:p>
          <a:p>
            <a:r>
              <a:rPr lang="en-US" dirty="0"/>
              <a:t>Unsupervised learning</a:t>
            </a:r>
          </a:p>
          <a:p>
            <a:pPr lvl="1"/>
            <a:r>
              <a:rPr lang="en-US" dirty="0"/>
              <a:t>Training data does not include desired outputs</a:t>
            </a:r>
          </a:p>
          <a:p>
            <a:endParaRPr lang="en-US" dirty="0"/>
          </a:p>
          <a:p>
            <a:r>
              <a:rPr lang="en-US" dirty="0"/>
              <a:t>Weakly or Semi-supervised learning</a:t>
            </a:r>
          </a:p>
          <a:p>
            <a:pPr lvl="1"/>
            <a:r>
              <a:rPr lang="en-US" dirty="0"/>
              <a:t>Training data includes a few desired outputs</a:t>
            </a:r>
          </a:p>
          <a:p>
            <a:endParaRPr lang="en-US" dirty="0"/>
          </a:p>
          <a:p>
            <a:r>
              <a:rPr lang="en-US" dirty="0"/>
              <a:t>Reinforcement learning</a:t>
            </a:r>
          </a:p>
          <a:p>
            <a:pPr lvl="1"/>
            <a:r>
              <a:rPr lang="en-US" dirty="0"/>
              <a:t>Rewards from sequence of 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52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3479045" y="18288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9045" y="1981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Classification</a:t>
            </a:r>
          </a:p>
        </p:txBody>
      </p:sp>
      <p:sp>
        <p:nvSpPr>
          <p:cNvPr id="10" name="Right Arrow 9"/>
          <p:cNvSpPr/>
          <p:nvPr/>
        </p:nvSpPr>
        <p:spPr bwMode="auto">
          <a:xfrm>
            <a:off x="2412245" y="20574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536445" y="20574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4289" y="1981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55645" y="1981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3479045" y="28194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9045" y="2971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Regression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2412245" y="3048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5536445" y="3048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64289" y="2971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55645" y="2971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17645" y="2030907"/>
            <a:ext cx="84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Discrete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41445" y="3021507"/>
            <a:ext cx="10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Continuous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3479045" y="48006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79045" y="495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Clustering</a:t>
            </a:r>
          </a:p>
        </p:txBody>
      </p:sp>
      <p:sp>
        <p:nvSpPr>
          <p:cNvPr id="25" name="Right Arrow 24"/>
          <p:cNvSpPr/>
          <p:nvPr/>
        </p:nvSpPr>
        <p:spPr bwMode="auto">
          <a:xfrm>
            <a:off x="2412245" y="50292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5536445" y="50292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64289" y="49530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55645" y="4953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41445" y="5002707"/>
            <a:ext cx="1072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Discrete ID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3497646" y="57150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97646" y="57544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Dimensionality</a:t>
            </a:r>
            <a:br>
              <a:rPr lang="en-US" sz="1800" dirty="0"/>
            </a:br>
            <a:r>
              <a:rPr lang="en-US" sz="1800" dirty="0"/>
              <a:t>Reduction</a:t>
            </a:r>
          </a:p>
        </p:txBody>
      </p:sp>
      <p:sp>
        <p:nvSpPr>
          <p:cNvPr id="32" name="Right Arrow 31"/>
          <p:cNvSpPr/>
          <p:nvPr/>
        </p:nvSpPr>
        <p:spPr bwMode="auto">
          <a:xfrm>
            <a:off x="2430846" y="59436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5555046" y="59436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82890" y="5867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74246" y="5867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49834" y="5917107"/>
            <a:ext cx="10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Continuous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371600"/>
            <a:ext cx="3007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Supervised Learning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4114800"/>
            <a:ext cx="334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615569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3048000" y="3200400"/>
            <a:ext cx="1981200" cy="685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0" y="3352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Classification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1981200" y="3429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5105400" y="34290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20420" y="3288695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11776" y="3288695"/>
            <a:ext cx="338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13323" y="3316515"/>
            <a:ext cx="12193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Discrete</a:t>
            </a:r>
          </a:p>
        </p:txBody>
      </p:sp>
    </p:spTree>
    <p:extLst>
      <p:ext uri="{BB962C8B-B14F-4D97-AF65-F5344CB8AC3E}">
        <p14:creationId xmlns:p14="http://schemas.microsoft.com/office/powerpoint/2010/main" val="199366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48006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Lectures: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Radu Ionescu (</a:t>
            </a:r>
            <a:r>
              <a:rPr lang="en-US" sz="2800" dirty="0" err="1"/>
              <a:t>raducu.ionescu@gmail.com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Labs: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Alin </a:t>
            </a:r>
            <a:r>
              <a:rPr lang="en-US" sz="2800" dirty="0" err="1"/>
              <a:t>Croitoru</a:t>
            </a:r>
            <a:r>
              <a:rPr lang="en-US" sz="2800" dirty="0"/>
              <a:t> (alincroitoru97@gmail.com)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Vlad </a:t>
            </a:r>
            <a:r>
              <a:rPr lang="en-US" sz="2800" dirty="0" err="1"/>
              <a:t>Hondru</a:t>
            </a:r>
            <a:r>
              <a:rPr lang="en-US" sz="2800" dirty="0"/>
              <a:t> (</a:t>
            </a:r>
            <a:r>
              <a:rPr lang="en-GB" sz="2800" dirty="0"/>
              <a:t>vlad.hondru25@gmail.com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Website:</a:t>
            </a:r>
          </a:p>
          <a:p>
            <a:pPr marL="0" indent="0">
              <a:buNone/>
            </a:pPr>
            <a:r>
              <a:rPr lang="en-US" sz="2800" dirty="0"/>
              <a:t>https://deep-learning-</a:t>
            </a:r>
            <a:r>
              <a:rPr lang="en-US" sz="2800" dirty="0" err="1"/>
              <a:t>fmi.github.io</a:t>
            </a:r>
            <a:r>
              <a:rPr lang="en-US" sz="2800" dirty="0"/>
              <a:t>/DL/</a:t>
            </a:r>
          </a:p>
        </p:txBody>
      </p:sp>
    </p:spTree>
    <p:extLst>
      <p:ext uri="{BB962C8B-B14F-4D97-AF65-F5344CB8AC3E}">
        <p14:creationId xmlns:p14="http://schemas.microsoft.com/office/powerpoint/2010/main" val="2358082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Vision: Image Classification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6440" y="2578149"/>
            <a:ext cx="161134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man</a:t>
            </a:r>
          </a:p>
          <a:p>
            <a:r>
              <a:rPr lang="en-US" sz="4000" dirty="0"/>
              <a:t>camel</a:t>
            </a:r>
          </a:p>
          <a:p>
            <a:r>
              <a:rPr lang="en-US" sz="4000" dirty="0"/>
              <a:t>carrot</a:t>
            </a:r>
          </a:p>
          <a:p>
            <a:r>
              <a:rPr lang="en-US" sz="4000" dirty="0"/>
              <a:t>car</a:t>
            </a:r>
          </a:p>
        </p:txBody>
      </p:sp>
      <p:sp>
        <p:nvSpPr>
          <p:cNvPr id="10" name="Right Arrow 9"/>
          <p:cNvSpPr/>
          <p:nvPr/>
        </p:nvSpPr>
        <p:spPr bwMode="auto">
          <a:xfrm>
            <a:off x="5562600" y="1769293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80334" y="1665514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2833" y="1626513"/>
            <a:ext cx="338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y</a:t>
            </a:r>
          </a:p>
        </p:txBody>
      </p:sp>
      <p:pic>
        <p:nvPicPr>
          <p:cNvPr id="14" name="Picture 13" descr="A picture containing person, grass, outdoor, man&#10;&#10;Description automatically generated">
            <a:extLst>
              <a:ext uri="{FF2B5EF4-FFF2-40B4-BE49-F238E27FC236}">
                <a16:creationId xmlns:a16="http://schemas.microsoft.com/office/drawing/2014/main" id="{185B7B21-F3A2-3045-93EB-551A27418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1816" y="2366049"/>
            <a:ext cx="5202768" cy="390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8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NLP: Machine Translation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57400"/>
            <a:ext cx="7213600" cy="21844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 rot="2907571">
            <a:off x="1452890" y="3532624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7209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Speech: Speech2Text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18" y="1219200"/>
            <a:ext cx="7532282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19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AI: Turing Test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95" y="1752600"/>
            <a:ext cx="2709305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184" y="1219200"/>
            <a:ext cx="5119816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295400"/>
            <a:ext cx="3092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“Can machines think”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295" y="4946693"/>
            <a:ext cx="878683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Q: Please write me a sonnet on the subject of the Forth Bridge. </a:t>
            </a:r>
            <a:br>
              <a:rPr lang="en-US" sz="2400" dirty="0"/>
            </a:br>
            <a:r>
              <a:rPr lang="en-US" sz="2400" dirty="0"/>
              <a:t>A: Count me out on this one. I never could write poetry.</a:t>
            </a:r>
          </a:p>
          <a:p>
            <a:pPr algn="l"/>
            <a:r>
              <a:rPr lang="en-US" sz="2400" dirty="0"/>
              <a:t>Q: Add 34957 to 70764.</a:t>
            </a:r>
            <a:br>
              <a:rPr lang="en-US" sz="2400" dirty="0"/>
            </a:br>
            <a:r>
              <a:rPr lang="en-US" sz="2400" dirty="0"/>
              <a:t>A: (Pause about 30 seconds and then give as answer) 105621. </a:t>
            </a:r>
          </a:p>
        </p:txBody>
      </p:sp>
    </p:spTree>
    <p:extLst>
      <p:ext uri="{BB962C8B-B14F-4D97-AF65-F5344CB8AC3E}">
        <p14:creationId xmlns:p14="http://schemas.microsoft.com/office/powerpoint/2010/main" val="63338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AI: </a:t>
            </a:r>
            <a:r>
              <a:rPr lang="en-US" dirty="0">
                <a:solidFill>
                  <a:srgbClr val="FF0000"/>
                </a:solidFill>
              </a:rPr>
              <a:t>Visual</a:t>
            </a:r>
            <a:r>
              <a:rPr lang="en-US" dirty="0"/>
              <a:t> Turing Test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184" y="1219200"/>
            <a:ext cx="5119816" cy="33528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7200" y="1828800"/>
            <a:ext cx="2895601" cy="4169390"/>
            <a:chOff x="2295309" y="1150203"/>
            <a:chExt cx="2895601" cy="41693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56026" b="58712"/>
            <a:stretch/>
          </p:blipFill>
          <p:spPr>
            <a:xfrm>
              <a:off x="2447709" y="1150203"/>
              <a:ext cx="2284376" cy="168846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295309" y="2826603"/>
              <a:ext cx="2895601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/>
                <a:t>Q: How many slices </a:t>
              </a:r>
              <a:br>
                <a:rPr lang="en-US" sz="2400" dirty="0"/>
              </a:br>
              <a:r>
                <a:rPr lang="en-US" sz="2400" dirty="0"/>
                <a:t>of pizza are there?</a:t>
              </a:r>
            </a:p>
            <a:p>
              <a:pPr algn="l"/>
              <a:endParaRPr lang="en-US" sz="2400" dirty="0"/>
            </a:p>
            <a:p>
              <a:pPr algn="l"/>
              <a:endParaRPr lang="en-US" sz="2400" dirty="0"/>
            </a:p>
            <a:p>
              <a:pPr algn="l"/>
              <a:r>
                <a:rPr lang="en-US" sz="2400" dirty="0"/>
                <a:t>A: 6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6200" y="3836313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400" y="5512713"/>
            <a:ext cx="338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y</a:t>
            </a:r>
          </a:p>
        </p:txBody>
      </p:sp>
      <p:sp>
        <p:nvSpPr>
          <p:cNvPr id="17" name="Right Arrow 16"/>
          <p:cNvSpPr/>
          <p:nvPr/>
        </p:nvSpPr>
        <p:spPr bwMode="auto">
          <a:xfrm rot="5400000">
            <a:off x="-228600" y="4800600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6103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Input: x   			(images, text, emails…)</a:t>
            </a:r>
          </a:p>
          <a:p>
            <a:endParaRPr lang="en-US" dirty="0"/>
          </a:p>
          <a:p>
            <a:r>
              <a:rPr lang="en-US" dirty="0"/>
              <a:t>Output: y			(spam or non-spam…)</a:t>
            </a:r>
          </a:p>
          <a:p>
            <a:endParaRPr lang="en-US" dirty="0"/>
          </a:p>
          <a:p>
            <a:r>
              <a:rPr lang="en-US" dirty="0"/>
              <a:t>(Unknown) Target Function</a:t>
            </a:r>
          </a:p>
          <a:p>
            <a:pPr lvl="1"/>
            <a:r>
              <a:rPr lang="en-US" dirty="0"/>
              <a:t>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		(the “true” mapping / reality)</a:t>
            </a:r>
          </a:p>
          <a:p>
            <a:endParaRPr lang="en-US" dirty="0"/>
          </a:p>
          <a:p>
            <a:r>
              <a:rPr lang="en-US" dirty="0"/>
              <a:t>Data  </a:t>
            </a:r>
          </a:p>
          <a:p>
            <a:pPr lvl="1"/>
            <a:r>
              <a:rPr lang="en-US" dirty="0"/>
              <a:t>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Model / Hypothesis Class</a:t>
            </a:r>
          </a:p>
          <a:p>
            <a:pPr lvl="1"/>
            <a:r>
              <a:rPr lang="en-US" dirty="0"/>
              <a:t>g: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</a:t>
            </a:r>
          </a:p>
          <a:p>
            <a:pPr lvl="1"/>
            <a:r>
              <a:rPr lang="en-US" dirty="0"/>
              <a:t>y = g(x) = sign(</a:t>
            </a:r>
            <a:r>
              <a:rPr lang="en-US" dirty="0" err="1"/>
              <a:t>w</a:t>
            </a:r>
            <a:r>
              <a:rPr lang="en-US" baseline="30000" dirty="0" err="1"/>
              <a:t>T</a:t>
            </a:r>
            <a:r>
              <a:rPr lang="en-US" dirty="0" err="1"/>
              <a:t>x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Learning = Search in hypothesis space</a:t>
            </a:r>
          </a:p>
          <a:p>
            <a:pPr lvl="1"/>
            <a:r>
              <a:rPr lang="en-US" dirty="0"/>
              <a:t>Find best g in model class.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2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Synonyms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Representation Learning</a:t>
            </a:r>
          </a:p>
          <a:p>
            <a:endParaRPr lang="en-US" dirty="0"/>
          </a:p>
          <a:p>
            <a:r>
              <a:rPr lang="en-US" dirty="0"/>
              <a:t>Deep (Machine) Learning</a:t>
            </a:r>
          </a:p>
          <a:p>
            <a:r>
              <a:rPr lang="en-US" dirty="0"/>
              <a:t>Deep Neural Networks</a:t>
            </a:r>
          </a:p>
          <a:p>
            <a:endParaRPr lang="en-US" dirty="0"/>
          </a:p>
          <a:p>
            <a:r>
              <a:rPr lang="en-US" dirty="0"/>
              <a:t>Deep Unsupervised Learning</a:t>
            </a:r>
          </a:p>
          <a:p>
            <a:endParaRPr lang="en-US" dirty="0"/>
          </a:p>
          <a:p>
            <a:r>
              <a:rPr lang="en-US" dirty="0"/>
              <a:t>Simply: Deep Learning</a:t>
            </a:r>
          </a:p>
        </p:txBody>
      </p:sp>
    </p:spTree>
    <p:extLst>
      <p:ext uri="{BB962C8B-B14F-4D97-AF65-F5344CB8AC3E}">
        <p14:creationId xmlns:p14="http://schemas.microsoft.com/office/powerpoint/2010/main" val="1656816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So what </a:t>
            </a:r>
            <a:r>
              <a:rPr lang="en-US" i="1" dirty="0"/>
              <a:t>is</a:t>
            </a:r>
            <a:r>
              <a:rPr lang="en-US" dirty="0"/>
              <a:t> Deep (Machine)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 few different ideas:</a:t>
            </a:r>
          </a:p>
          <a:p>
            <a:endParaRPr lang="en-US" dirty="0"/>
          </a:p>
          <a:p>
            <a:r>
              <a:rPr lang="en-US" dirty="0"/>
              <a:t>(Hierarchical) Compositionality</a:t>
            </a:r>
          </a:p>
          <a:p>
            <a:pPr lvl="1"/>
            <a:r>
              <a:rPr lang="en-US" dirty="0"/>
              <a:t>Cascade of non-linear transformations</a:t>
            </a:r>
          </a:p>
          <a:p>
            <a:pPr lvl="1"/>
            <a:r>
              <a:rPr lang="en-US" dirty="0"/>
              <a:t>Multiple layers of representations</a:t>
            </a:r>
          </a:p>
          <a:p>
            <a:endParaRPr lang="en-US" dirty="0"/>
          </a:p>
          <a:p>
            <a:r>
              <a:rPr lang="en-US" dirty="0"/>
              <a:t>End-to-End Learning</a:t>
            </a:r>
          </a:p>
          <a:p>
            <a:pPr lvl="1"/>
            <a:r>
              <a:rPr lang="en-US" dirty="0"/>
              <a:t>Learning (goal-driven) representations</a:t>
            </a:r>
          </a:p>
          <a:p>
            <a:pPr lvl="1"/>
            <a:r>
              <a:rPr lang="en-US" dirty="0"/>
              <a:t>Learning to extract features</a:t>
            </a:r>
          </a:p>
          <a:p>
            <a:endParaRPr lang="en-US" dirty="0"/>
          </a:p>
          <a:p>
            <a:r>
              <a:rPr lang="en-US" dirty="0"/>
              <a:t>Distributed Representations</a:t>
            </a:r>
          </a:p>
          <a:p>
            <a:pPr lvl="1"/>
            <a:r>
              <a:rPr lang="en-US" dirty="0"/>
              <a:t>No single neuron “encodes” everything</a:t>
            </a:r>
          </a:p>
          <a:p>
            <a:pPr lvl="1"/>
            <a:r>
              <a:rPr lang="en-US" dirty="0"/>
              <a:t>Groups of neurons work together</a:t>
            </a:r>
          </a:p>
          <a:p>
            <a:pPr lvl="1"/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381000" y="2133600"/>
            <a:ext cx="5410200" cy="12192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862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2528640" y="3992099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00" y="1594248"/>
            <a:ext cx="1556640" cy="100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00" y="3214417"/>
            <a:ext cx="1392480" cy="153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7398720" y="3827923"/>
            <a:ext cx="13104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\ˈd  ē  p\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6950880" y="2065177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2528640" y="2065177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V="1">
            <a:off x="4046400" y="2057399"/>
            <a:ext cx="1440000" cy="7772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2819400" y="2543307"/>
            <a:ext cx="16764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5486400" y="2543307"/>
            <a:ext cx="14478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latin typeface="FreeSans" charset="0"/>
              </a:rPr>
              <a:t>learned</a:t>
            </a: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5486400" y="1628812"/>
            <a:ext cx="143712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your favorite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2881440" y="1628812"/>
            <a:ext cx="161436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hand-crafted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 features</a:t>
            </a:r>
          </a:p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SIFT/HOG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7398720" y="1901000"/>
            <a:ext cx="10368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“car”</a:t>
            </a:r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2528640" y="5854215"/>
            <a:ext cx="31680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7398720" y="5690038"/>
            <a:ext cx="10368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“+”</a:t>
            </a:r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675361" y="5587787"/>
            <a:ext cx="2017440" cy="54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just"/>
            <a:r>
              <a:rPr lang="en-US"/>
              <a:t>This burrito place</a:t>
            </a:r>
          </a:p>
          <a:p>
            <a:pPr algn="just"/>
            <a:r>
              <a:rPr lang="en-US"/>
              <a:t>is yummy and fun!</a:t>
            </a:r>
          </a:p>
        </p:txBody>
      </p:sp>
      <p:sp>
        <p:nvSpPr>
          <p:cNvPr id="6182" name="Text Box 38"/>
          <p:cNvSpPr txBox="1">
            <a:spLocks noChangeArrowheads="1"/>
          </p:cNvSpPr>
          <p:nvPr/>
        </p:nvSpPr>
        <p:spPr bwMode="auto">
          <a:xfrm>
            <a:off x="76320" y="1146361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VISION</a:t>
            </a:r>
          </a:p>
        </p:txBody>
      </p:sp>
      <p:sp>
        <p:nvSpPr>
          <p:cNvPr id="6183" name="Text Box 39"/>
          <p:cNvSpPr txBox="1">
            <a:spLocks noChangeArrowheads="1"/>
          </p:cNvSpPr>
          <p:nvPr/>
        </p:nvSpPr>
        <p:spPr bwMode="auto">
          <a:xfrm>
            <a:off x="77760" y="3045920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SPEECH</a:t>
            </a:r>
          </a:p>
        </p:txBody>
      </p:sp>
      <p:sp>
        <p:nvSpPr>
          <p:cNvPr id="6184" name="Text Box 40"/>
          <p:cNvSpPr txBox="1">
            <a:spLocks noChangeArrowheads="1"/>
          </p:cNvSpPr>
          <p:nvPr/>
        </p:nvSpPr>
        <p:spPr bwMode="auto">
          <a:xfrm>
            <a:off x="77760" y="5102456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NLP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Traditional Machine Learning</a:t>
            </a:r>
          </a:p>
        </p:txBody>
      </p:sp>
      <p:sp>
        <p:nvSpPr>
          <p:cNvPr id="47" name="Line 14"/>
          <p:cNvSpPr>
            <a:spLocks noChangeShapeType="1"/>
          </p:cNvSpPr>
          <p:nvPr/>
        </p:nvSpPr>
        <p:spPr bwMode="auto">
          <a:xfrm>
            <a:off x="6950880" y="4017765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8" name="Line 16"/>
          <p:cNvSpPr>
            <a:spLocks noChangeShapeType="1"/>
          </p:cNvSpPr>
          <p:nvPr/>
        </p:nvSpPr>
        <p:spPr bwMode="auto">
          <a:xfrm flipV="1">
            <a:off x="4046400" y="4009987"/>
            <a:ext cx="1440000" cy="7772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2819400" y="4495895"/>
            <a:ext cx="16764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5486400" y="4495895"/>
            <a:ext cx="14478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latin typeface="FreeSans" charset="0"/>
              </a:rPr>
              <a:t>learned</a:t>
            </a:r>
          </a:p>
        </p:txBody>
      </p:sp>
      <p:sp>
        <p:nvSpPr>
          <p:cNvPr id="51" name="Rectangle 20"/>
          <p:cNvSpPr>
            <a:spLocks noChangeArrowheads="1"/>
          </p:cNvSpPr>
          <p:nvPr/>
        </p:nvSpPr>
        <p:spPr bwMode="auto">
          <a:xfrm>
            <a:off x="5486400" y="3581400"/>
            <a:ext cx="143712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your favorite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52" name="Rectangle 22"/>
          <p:cNvSpPr>
            <a:spLocks noChangeArrowheads="1"/>
          </p:cNvSpPr>
          <p:nvPr/>
        </p:nvSpPr>
        <p:spPr bwMode="auto">
          <a:xfrm>
            <a:off x="2881440" y="3581400"/>
            <a:ext cx="161436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hand-crafted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 features</a:t>
            </a:r>
          </a:p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MFCC</a:t>
            </a:r>
          </a:p>
        </p:txBody>
      </p:sp>
      <p:sp>
        <p:nvSpPr>
          <p:cNvPr id="53" name="Line 14"/>
          <p:cNvSpPr>
            <a:spLocks noChangeShapeType="1"/>
          </p:cNvSpPr>
          <p:nvPr/>
        </p:nvSpPr>
        <p:spPr bwMode="auto">
          <a:xfrm>
            <a:off x="6950880" y="5861799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 flipV="1">
            <a:off x="4046400" y="5854021"/>
            <a:ext cx="1440000" cy="7772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5" name="Text Box 17"/>
          <p:cNvSpPr txBox="1">
            <a:spLocks noChangeArrowheads="1"/>
          </p:cNvSpPr>
          <p:nvPr/>
        </p:nvSpPr>
        <p:spPr bwMode="auto">
          <a:xfrm>
            <a:off x="2819400" y="6339929"/>
            <a:ext cx="16764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5486400" y="6339929"/>
            <a:ext cx="14478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latin typeface="FreeSans" charset="0"/>
              </a:rPr>
              <a:t>learned</a:t>
            </a:r>
          </a:p>
        </p:txBody>
      </p:sp>
      <p:sp>
        <p:nvSpPr>
          <p:cNvPr id="57" name="Rectangle 20"/>
          <p:cNvSpPr>
            <a:spLocks noChangeArrowheads="1"/>
          </p:cNvSpPr>
          <p:nvPr/>
        </p:nvSpPr>
        <p:spPr bwMode="auto">
          <a:xfrm>
            <a:off x="5486400" y="5425434"/>
            <a:ext cx="143712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your favorite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58" name="Rectangle 22"/>
          <p:cNvSpPr>
            <a:spLocks noChangeArrowheads="1"/>
          </p:cNvSpPr>
          <p:nvPr/>
        </p:nvSpPr>
        <p:spPr bwMode="auto">
          <a:xfrm>
            <a:off x="2881440" y="5425434"/>
            <a:ext cx="161436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hand-crafted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 features</a:t>
            </a:r>
          </a:p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bag-of-words</a:t>
            </a:r>
          </a:p>
        </p:txBody>
      </p:sp>
    </p:spTree>
    <p:extLst>
      <p:ext uri="{BB962C8B-B14F-4D97-AF65-F5344CB8AC3E}">
        <p14:creationId xmlns:p14="http://schemas.microsoft.com/office/powerpoint/2010/main" val="1196632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198720" y="990600"/>
            <a:ext cx="4921920" cy="3977698"/>
          </a:xfrm>
          <a:ln/>
        </p:spPr>
        <p:txBody>
          <a:bodyPr/>
          <a:lstStyle/>
          <a:p>
            <a:pPr marL="448473" indent="-285750" eaLnBrk="1">
              <a:spcBef>
                <a:spcPct val="0"/>
              </a:spcBef>
              <a:spcAft>
                <a:spcPts val="522"/>
              </a:spcAft>
              <a:buSzPct val="98000"/>
              <a:buFont typeface="Arial" panose="020B0604020202020204" pitchFamily="34" charset="0"/>
              <a:buChar char="•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/>
              <a:t>The first learning machine: </a:t>
            </a:r>
            <a:br>
              <a:rPr lang="en-US" sz="1800" dirty="0"/>
            </a:br>
            <a:r>
              <a:rPr lang="en-US" sz="1800" dirty="0"/>
              <a:t>the </a:t>
            </a:r>
            <a:r>
              <a:rPr lang="en-US" sz="1800" dirty="0">
                <a:solidFill>
                  <a:srgbClr val="FF0000"/>
                </a:solidFill>
              </a:rPr>
              <a:t>Perceptron </a:t>
            </a:r>
          </a:p>
          <a:p>
            <a:pPr marL="612634" lvl="1" eaLnBrk="1">
              <a:spcBef>
                <a:spcPct val="0"/>
              </a:spcBef>
              <a:spcAft>
                <a:spcPts val="1032"/>
              </a:spcAft>
              <a:buSzPct val="112000"/>
              <a:buFont typeface="Wingdings" pitchFamily="2" charset="2"/>
              <a:buChar char="Ø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600" dirty="0"/>
              <a:t>Built at Cornell in 1960</a:t>
            </a:r>
          </a:p>
          <a:p>
            <a:pPr marL="448473" indent="-285750" eaLnBrk="1">
              <a:spcBef>
                <a:spcPct val="0"/>
              </a:spcBef>
              <a:spcAft>
                <a:spcPts val="522"/>
              </a:spcAft>
              <a:buSzPct val="98000"/>
              <a:buFont typeface="Arial" panose="020B0604020202020204" pitchFamily="34" charset="0"/>
              <a:buChar char="•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/>
              <a:t>The Perceptron was a </a:t>
            </a:r>
            <a:r>
              <a:rPr lang="en-US" sz="1800" dirty="0">
                <a:solidFill>
                  <a:srgbClr val="FF0000"/>
                </a:solidFill>
              </a:rPr>
              <a:t>linear classifier</a:t>
            </a:r>
            <a:r>
              <a:rPr lang="en-US" sz="1800" dirty="0"/>
              <a:t> on top of a simple </a:t>
            </a:r>
            <a:r>
              <a:rPr lang="en-US" sz="1800" dirty="0">
                <a:solidFill>
                  <a:srgbClr val="FF0000"/>
                </a:solidFill>
              </a:rPr>
              <a:t>feature extractor</a:t>
            </a:r>
          </a:p>
          <a:p>
            <a:pPr marL="448473" indent="-285750" eaLnBrk="1">
              <a:spcBef>
                <a:spcPct val="0"/>
              </a:spcBef>
              <a:spcAft>
                <a:spcPts val="522"/>
              </a:spcAft>
              <a:buSzPct val="98000"/>
              <a:buFont typeface="Arial" panose="020B0604020202020204" pitchFamily="34" charset="0"/>
              <a:buChar char="•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endParaRPr lang="en-US" sz="1800" dirty="0"/>
          </a:p>
          <a:p>
            <a:pPr marL="448473" indent="-285750" eaLnBrk="1">
              <a:spcBef>
                <a:spcPct val="0"/>
              </a:spcBef>
              <a:spcAft>
                <a:spcPts val="522"/>
              </a:spcAft>
              <a:buSzPct val="98000"/>
              <a:buFont typeface="Arial" panose="020B0604020202020204" pitchFamily="34" charset="0"/>
              <a:buChar char="•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/>
              <a:t>Many practical applications of ML use glorified </a:t>
            </a:r>
            <a:r>
              <a:rPr lang="en-US" sz="1800" dirty="0">
                <a:solidFill>
                  <a:srgbClr val="FF0000"/>
                </a:solidFill>
              </a:rPr>
              <a:t>linear classifiers </a:t>
            </a:r>
            <a:r>
              <a:rPr lang="en-US" sz="1800" dirty="0"/>
              <a:t>or glorified template matching</a:t>
            </a:r>
          </a:p>
          <a:p>
            <a:pPr marL="448473" indent="-285750" eaLnBrk="1">
              <a:spcBef>
                <a:spcPct val="0"/>
              </a:spcBef>
              <a:spcAft>
                <a:spcPts val="522"/>
              </a:spcAft>
              <a:buSzPct val="98000"/>
              <a:buFont typeface="Arial" panose="020B0604020202020204" pitchFamily="34" charset="0"/>
              <a:buChar char="•"/>
              <a:tabLst>
                <a:tab pos="390246" algn="l"/>
                <a:tab pos="492487" algn="l"/>
                <a:tab pos="907213" algn="l"/>
                <a:tab pos="1321940" algn="l"/>
                <a:tab pos="1736666" algn="l"/>
                <a:tab pos="2151392" algn="l"/>
                <a:tab pos="2566118" algn="l"/>
                <a:tab pos="2980844" algn="l"/>
                <a:tab pos="3395570" algn="l"/>
                <a:tab pos="3810296" algn="l"/>
                <a:tab pos="4225022" algn="l"/>
                <a:tab pos="4639748" algn="l"/>
                <a:tab pos="5054475" algn="l"/>
                <a:tab pos="5469201" algn="l"/>
                <a:tab pos="5883927" algn="l"/>
                <a:tab pos="6298653" algn="l"/>
                <a:tab pos="6713379" algn="l"/>
                <a:tab pos="7128105" algn="l"/>
                <a:tab pos="7542831" algn="l"/>
                <a:tab pos="7957557" algn="l"/>
                <a:tab pos="8372284" algn="l"/>
              </a:tabLst>
            </a:pPr>
            <a:r>
              <a:rPr lang="en-US" sz="1800" dirty="0">
                <a:solidFill>
                  <a:srgbClr val="00B050"/>
                </a:solidFill>
              </a:rPr>
              <a:t>Designing a feature extractor requires considerable efforts by experts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0" y="4433041"/>
            <a:ext cx="8975520" cy="227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6149" name="Group 5"/>
          <p:cNvGrpSpPr>
            <a:grpSpLocks/>
          </p:cNvGrpSpPr>
          <p:nvPr/>
        </p:nvGrpSpPr>
        <p:grpSpPr bwMode="auto">
          <a:xfrm>
            <a:off x="5145121" y="1277415"/>
            <a:ext cx="1448640" cy="1571205"/>
            <a:chOff x="3573" y="887"/>
            <a:chExt cx="1006" cy="1091"/>
          </a:xfrm>
        </p:grpSpPr>
        <p:grpSp>
          <p:nvGrpSpPr>
            <p:cNvPr id="6150" name="Group 6"/>
            <p:cNvGrpSpPr>
              <a:grpSpLocks/>
            </p:cNvGrpSpPr>
            <p:nvPr/>
          </p:nvGrpSpPr>
          <p:grpSpPr bwMode="auto">
            <a:xfrm>
              <a:off x="3573" y="887"/>
              <a:ext cx="1006" cy="1006"/>
              <a:chOff x="3573" y="887"/>
              <a:chExt cx="1006" cy="1006"/>
            </a:xfrm>
          </p:grpSpPr>
          <p:sp>
            <p:nvSpPr>
              <p:cNvPr id="6151" name="Rectangle 7"/>
              <p:cNvSpPr>
                <a:spLocks noChangeArrowheads="1"/>
              </p:cNvSpPr>
              <p:nvPr/>
            </p:nvSpPr>
            <p:spPr bwMode="auto">
              <a:xfrm>
                <a:off x="3573" y="887"/>
                <a:ext cx="1005" cy="1006"/>
              </a:xfrm>
              <a:prstGeom prst="rect">
                <a:avLst/>
              </a:prstGeom>
              <a:solidFill>
                <a:srgbClr val="FFCC99"/>
              </a:solidFill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2" name="Line 8"/>
              <p:cNvSpPr>
                <a:spLocks noChangeShapeType="1"/>
              </p:cNvSpPr>
              <p:nvPr/>
            </p:nvSpPr>
            <p:spPr bwMode="auto">
              <a:xfrm>
                <a:off x="3573" y="1031"/>
                <a:ext cx="1005" cy="0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3" name="Line 9"/>
              <p:cNvSpPr>
                <a:spLocks noChangeShapeType="1"/>
              </p:cNvSpPr>
              <p:nvPr/>
            </p:nvSpPr>
            <p:spPr bwMode="auto">
              <a:xfrm>
                <a:off x="3573" y="1190"/>
                <a:ext cx="1005" cy="0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4" name="Line 10"/>
              <p:cNvSpPr>
                <a:spLocks noChangeShapeType="1"/>
              </p:cNvSpPr>
              <p:nvPr/>
            </p:nvSpPr>
            <p:spPr bwMode="auto">
              <a:xfrm>
                <a:off x="3574" y="1348"/>
                <a:ext cx="1005" cy="0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5" name="Line 11"/>
              <p:cNvSpPr>
                <a:spLocks noChangeShapeType="1"/>
              </p:cNvSpPr>
              <p:nvPr/>
            </p:nvSpPr>
            <p:spPr bwMode="auto">
              <a:xfrm>
                <a:off x="3574" y="1530"/>
                <a:ext cx="1005" cy="0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6" name="Line 12"/>
              <p:cNvSpPr>
                <a:spLocks noChangeShapeType="1"/>
              </p:cNvSpPr>
              <p:nvPr/>
            </p:nvSpPr>
            <p:spPr bwMode="auto">
              <a:xfrm>
                <a:off x="3574" y="1734"/>
                <a:ext cx="1005" cy="0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7" name="Line 13"/>
              <p:cNvSpPr>
                <a:spLocks noChangeShapeType="1"/>
              </p:cNvSpPr>
              <p:nvPr/>
            </p:nvSpPr>
            <p:spPr bwMode="auto">
              <a:xfrm>
                <a:off x="3763" y="887"/>
                <a:ext cx="0" cy="1006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Line 14"/>
              <p:cNvSpPr>
                <a:spLocks noChangeShapeType="1"/>
              </p:cNvSpPr>
              <p:nvPr/>
            </p:nvSpPr>
            <p:spPr bwMode="auto">
              <a:xfrm>
                <a:off x="3988" y="887"/>
                <a:ext cx="0" cy="1006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9" name="Line 15"/>
              <p:cNvSpPr>
                <a:spLocks noChangeShapeType="1"/>
              </p:cNvSpPr>
              <p:nvPr/>
            </p:nvSpPr>
            <p:spPr bwMode="auto">
              <a:xfrm>
                <a:off x="4192" y="887"/>
                <a:ext cx="0" cy="1006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0" name="Line 16"/>
              <p:cNvSpPr>
                <a:spLocks noChangeShapeType="1"/>
              </p:cNvSpPr>
              <p:nvPr/>
            </p:nvSpPr>
            <p:spPr bwMode="auto">
              <a:xfrm>
                <a:off x="4374" y="887"/>
                <a:ext cx="0" cy="1006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61" name="Text Box 17"/>
            <p:cNvSpPr txBox="1">
              <a:spLocks noChangeArrowheads="1"/>
            </p:cNvSpPr>
            <p:nvPr/>
          </p:nvSpPr>
          <p:spPr bwMode="auto">
            <a:xfrm>
              <a:off x="3727" y="955"/>
              <a:ext cx="691" cy="1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24120" rIns="0" bIns="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9pPr>
            </a:lstStyle>
            <a:p>
              <a:pPr>
                <a:lnSpc>
                  <a:spcPct val="98000"/>
                </a:lnSpc>
                <a:buClrTx/>
                <a:buFontTx/>
                <a:buNone/>
              </a:pPr>
              <a:r>
                <a:rPr lang="en-US" sz="8700" dirty="0">
                  <a:solidFill>
                    <a:srgbClr val="0000FF"/>
                  </a:solidFill>
                  <a:latin typeface="Vertigo Upright 2 BRK" charset="0"/>
                </a:rPr>
                <a:t>A</a:t>
              </a:r>
            </a:p>
          </p:txBody>
        </p:sp>
      </p:grp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8167680" y="1600200"/>
            <a:ext cx="622080" cy="622145"/>
          </a:xfrm>
          <a:prstGeom prst="ellipse">
            <a:avLst/>
          </a:prstGeom>
          <a:solidFill>
            <a:srgbClr val="FF6633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7171200" y="1379665"/>
            <a:ext cx="996480" cy="409001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 flipV="1">
            <a:off x="7171200" y="1926922"/>
            <a:ext cx="992160" cy="12962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 flipV="1">
            <a:off x="7171201" y="2078139"/>
            <a:ext cx="996479" cy="558777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 rot="5400000">
            <a:off x="5931256" y="1912545"/>
            <a:ext cx="1981648" cy="466560"/>
          </a:xfrm>
          <a:prstGeom prst="rect">
            <a:avLst/>
          </a:prstGeom>
          <a:solidFill>
            <a:srgbClr val="FFFFFF"/>
          </a:solidFill>
          <a:ln w="3600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 anchor="ctr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>
                <a:solidFill>
                  <a:srgbClr val="000000"/>
                </a:solidFill>
                <a:latin typeface="Tiresias PCfont" charset="0"/>
              </a:rPr>
              <a:t>Feature Extractor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 rot="5400000">
            <a:off x="6263922" y="1826129"/>
            <a:ext cx="1486236" cy="33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7626240" y="2415134"/>
            <a:ext cx="339840" cy="33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67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dirty="0"/>
              <a:t>W</a:t>
            </a:r>
            <a:r>
              <a:rPr lang="en-US" baseline="-25000" dirty="0"/>
              <a:t>i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It’s an old paradigm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CD2440-354B-D145-90C0-FA909540A24D}"/>
                  </a:ext>
                </a:extLst>
              </p:cNvPr>
              <p:cNvSpPr txBox="1"/>
              <p:nvPr/>
            </p:nvSpPr>
            <p:spPr>
              <a:xfrm>
                <a:off x="5153297" y="3376477"/>
                <a:ext cx="3457303" cy="957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𝑠𝑖𝑔𝑛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ro-RO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CD2440-354B-D145-90C0-FA909540A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297" y="3376477"/>
                <a:ext cx="3457303" cy="957826"/>
              </a:xfrm>
              <a:prstGeom prst="rect">
                <a:avLst/>
              </a:prstGeom>
              <a:blipFill>
                <a:blip r:embed="rId4"/>
                <a:stretch>
                  <a:fillRect t="-97368" b="-152632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9117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5936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Practical Machine Learning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Classifiers, regressors, loss functions, normalization, MLP, gradient descent, etc.</a:t>
            </a:r>
          </a:p>
          <a:p>
            <a:pPr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dirty="0"/>
              <a:t>Linear Algebra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Matrix multiplication, eigenvalues, etc.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dirty="0"/>
              <a:t>Calculus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Multi-variate gradients, Hessians, Jacobians, etc.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FF0000"/>
                </a:solidFill>
              </a:rPr>
              <a:t>Programming!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Projects will require Python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Libraries/Frameworks: </a:t>
            </a:r>
            <a:r>
              <a:rPr lang="en-US" sz="2200" dirty="0" err="1"/>
              <a:t>Numpy</a:t>
            </a:r>
            <a:r>
              <a:rPr lang="en-US" sz="2200" dirty="0"/>
              <a:t>, OpenCV, TensorFlow / </a:t>
            </a:r>
            <a:r>
              <a:rPr lang="en-US" sz="2200" dirty="0" err="1"/>
              <a:t>PyTorch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1722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Line 1"/>
          <p:cNvSpPr>
            <a:spLocks noChangeShapeType="1"/>
          </p:cNvSpPr>
          <p:nvPr/>
        </p:nvSpPr>
        <p:spPr bwMode="auto">
          <a:xfrm>
            <a:off x="3947040" y="2065177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2658240" y="2065177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1532160" y="2065177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5156641" y="2065177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76320" y="1146361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VISION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7760" y="3045920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SPEECH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-76200" y="4972842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NLP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39360" y="1836193"/>
            <a:ext cx="9388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pixels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1847520" y="1836193"/>
            <a:ext cx="9388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edge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990881" y="1836193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texton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4191000" y="1836193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motif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5257800" y="1836193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part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583680" y="1836193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object</a:t>
            </a:r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6168960" y="2065177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4534560" y="3763116"/>
            <a:ext cx="36720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>
            <a:off x="3083040" y="3764555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1532160" y="3763116"/>
            <a:ext cx="32544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>
            <a:off x="5744161" y="3763116"/>
            <a:ext cx="32544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373320" y="3534132"/>
            <a:ext cx="12268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sample</a:t>
            </a: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1847521" y="3436201"/>
            <a:ext cx="126288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2200">
                <a:latin typeface="FreeSans" charset="0"/>
              </a:rPr>
              <a:t>spectral band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3415680" y="3534132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formant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4747080" y="3534132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motif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6019800" y="3534132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phone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7433280" y="3534132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word</a:t>
            </a:r>
          </a:p>
        </p:txBody>
      </p:sp>
      <p:sp>
        <p:nvSpPr>
          <p:cNvPr id="7194" name="Line 26"/>
          <p:cNvSpPr>
            <a:spLocks noChangeShapeType="1"/>
          </p:cNvSpPr>
          <p:nvPr/>
        </p:nvSpPr>
        <p:spPr bwMode="auto">
          <a:xfrm>
            <a:off x="7050240" y="3763116"/>
            <a:ext cx="32544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95" name="Line 27"/>
          <p:cNvSpPr>
            <a:spLocks noChangeShapeType="1"/>
          </p:cNvSpPr>
          <p:nvPr/>
        </p:nvSpPr>
        <p:spPr bwMode="auto">
          <a:xfrm>
            <a:off x="4380600" y="5625230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>
            <a:off x="2929080" y="5625230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97" name="Line 29"/>
          <p:cNvSpPr>
            <a:spLocks noChangeShapeType="1"/>
          </p:cNvSpPr>
          <p:nvPr/>
        </p:nvSpPr>
        <p:spPr bwMode="auto">
          <a:xfrm>
            <a:off x="1671960" y="5625230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98" name="Line 30"/>
          <p:cNvSpPr>
            <a:spLocks noChangeShapeType="1"/>
          </p:cNvSpPr>
          <p:nvPr/>
        </p:nvSpPr>
        <p:spPr bwMode="auto">
          <a:xfrm>
            <a:off x="5786041" y="5625230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187320" y="5394807"/>
            <a:ext cx="15652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character</a:t>
            </a:r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3195480" y="5394807"/>
            <a:ext cx="13536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NP/VP/..</a:t>
            </a:r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auto">
          <a:xfrm>
            <a:off x="4796760" y="5394807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clause</a:t>
            </a: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6028680" y="5394807"/>
            <a:ext cx="158976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sentence</a:t>
            </a:r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7802041" y="5394807"/>
            <a:ext cx="11203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story</a:t>
            </a:r>
          </a:p>
        </p:txBody>
      </p:sp>
      <p:sp>
        <p:nvSpPr>
          <p:cNvPr id="7204" name="Line 36"/>
          <p:cNvSpPr>
            <a:spLocks noChangeShapeType="1"/>
          </p:cNvSpPr>
          <p:nvPr/>
        </p:nvSpPr>
        <p:spPr bwMode="auto">
          <a:xfrm>
            <a:off x="7419001" y="5625230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205" name="Text Box 37"/>
          <p:cNvSpPr txBox="1">
            <a:spLocks noChangeArrowheads="1"/>
          </p:cNvSpPr>
          <p:nvPr/>
        </p:nvSpPr>
        <p:spPr bwMode="auto">
          <a:xfrm>
            <a:off x="2020440" y="5394807"/>
            <a:ext cx="9360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word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Hierarchical Compositionality</a:t>
            </a:r>
          </a:p>
        </p:txBody>
      </p:sp>
    </p:spTree>
    <p:extLst>
      <p:ext uri="{BB962C8B-B14F-4D97-AF65-F5344CB8AC3E}">
        <p14:creationId xmlns:p14="http://schemas.microsoft.com/office/powerpoint/2010/main" val="40304853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Building a Complicated Function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2" y="1706418"/>
            <a:ext cx="2656156" cy="2582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371600"/>
            <a:ext cx="372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Given a library of simple functions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3733800" y="2667000"/>
            <a:ext cx="1447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7526" y="2228671"/>
            <a:ext cx="2287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Compose into a</a:t>
            </a:r>
          </a:p>
          <a:p>
            <a:endParaRPr lang="en-US" sz="1800" dirty="0"/>
          </a:p>
          <a:p>
            <a:r>
              <a:rPr lang="en-US" sz="1800" dirty="0"/>
              <a:t>complicated function</a:t>
            </a:r>
          </a:p>
        </p:txBody>
      </p:sp>
    </p:spTree>
    <p:extLst>
      <p:ext uri="{BB962C8B-B14F-4D97-AF65-F5344CB8AC3E}">
        <p14:creationId xmlns:p14="http://schemas.microsoft.com/office/powerpoint/2010/main" val="4294681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Building A Complicated Function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2" y="1706418"/>
            <a:ext cx="2656156" cy="2582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371600"/>
            <a:ext cx="372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Given a library of simple functions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3733800" y="2667000"/>
            <a:ext cx="1447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1127" y="2228671"/>
            <a:ext cx="2160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Compose into a</a:t>
            </a:r>
          </a:p>
          <a:p>
            <a:endParaRPr lang="en-US" sz="1800" dirty="0"/>
          </a:p>
          <a:p>
            <a:r>
              <a:rPr lang="en-US" sz="1800" dirty="0"/>
              <a:t>complicate function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0524" y="1917918"/>
            <a:ext cx="37134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dirty="0">
                <a:solidFill>
                  <a:srgbClr val="FF0000"/>
                </a:solidFill>
              </a:rPr>
              <a:t>Idea 1: Linear Combinations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Boosting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Kernels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…</a:t>
            </a: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00" y="3886200"/>
            <a:ext cx="3594100" cy="9906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9FBE2F4-1519-A640-ADB9-7668B807A977}"/>
              </a:ext>
            </a:extLst>
          </p:cNvPr>
          <p:cNvSpPr/>
          <p:nvPr/>
        </p:nvSpPr>
        <p:spPr>
          <a:xfrm>
            <a:off x="4391429" y="4898571"/>
            <a:ext cx="486000" cy="486000"/>
          </a:xfrm>
          <a:prstGeom prst="ellipse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8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0CA38-1C87-5F40-AF9A-57C3568F86FD}"/>
              </a:ext>
            </a:extLst>
          </p:cNvPr>
          <p:cNvSpPr/>
          <p:nvPr/>
        </p:nvSpPr>
        <p:spPr>
          <a:xfrm>
            <a:off x="7620000" y="6019800"/>
            <a:ext cx="838200" cy="304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C9A988-C0F9-1640-93F6-0CA0E8986EBA}"/>
              </a:ext>
            </a:extLst>
          </p:cNvPr>
          <p:cNvSpPr/>
          <p:nvPr/>
        </p:nvSpPr>
        <p:spPr>
          <a:xfrm>
            <a:off x="6264049" y="6019800"/>
            <a:ext cx="838200" cy="304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370270-1905-004F-A789-5F6C9248A310}"/>
              </a:ext>
            </a:extLst>
          </p:cNvPr>
          <p:cNvSpPr/>
          <p:nvPr/>
        </p:nvSpPr>
        <p:spPr>
          <a:xfrm>
            <a:off x="4908098" y="6019800"/>
            <a:ext cx="838200" cy="304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04A38B-3377-2842-A945-E5BADE9B0265}"/>
              </a:ext>
            </a:extLst>
          </p:cNvPr>
          <p:cNvSpPr/>
          <p:nvPr/>
        </p:nvSpPr>
        <p:spPr>
          <a:xfrm>
            <a:off x="3552147" y="6019800"/>
            <a:ext cx="838200" cy="304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DFE179-23F6-6E4B-B410-EBE30588B457}"/>
              </a:ext>
            </a:extLst>
          </p:cNvPr>
          <p:cNvSpPr/>
          <p:nvPr/>
        </p:nvSpPr>
        <p:spPr>
          <a:xfrm>
            <a:off x="2196195" y="6019800"/>
            <a:ext cx="838200" cy="304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7F74AD-7445-4846-806D-11E519E9058A}"/>
              </a:ext>
            </a:extLst>
          </p:cNvPr>
          <p:cNvSpPr/>
          <p:nvPr/>
        </p:nvSpPr>
        <p:spPr>
          <a:xfrm>
            <a:off x="840244" y="6019800"/>
            <a:ext cx="838200" cy="304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47BF767-04F8-994E-9B60-F6798678503A}"/>
              </a:ext>
            </a:extLst>
          </p:cNvPr>
          <p:cNvCxnSpPr>
            <a:stCxn id="19" idx="0"/>
            <a:endCxn id="5" idx="2"/>
          </p:cNvCxnSpPr>
          <p:nvPr/>
        </p:nvCxnSpPr>
        <p:spPr>
          <a:xfrm flipV="1">
            <a:off x="1259344" y="5141571"/>
            <a:ext cx="3132085" cy="8782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17D0081-E791-6B42-BE91-F6DC5F4C86D9}"/>
              </a:ext>
            </a:extLst>
          </p:cNvPr>
          <p:cNvCxnSpPr>
            <a:cxnSpLocks/>
            <a:stCxn id="18" idx="0"/>
            <a:endCxn id="5" idx="3"/>
          </p:cNvCxnSpPr>
          <p:nvPr/>
        </p:nvCxnSpPr>
        <p:spPr>
          <a:xfrm flipV="1">
            <a:off x="2615295" y="5313398"/>
            <a:ext cx="1847307" cy="7064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2128A8A-AC67-8C4F-88C5-54163FEC9D1D}"/>
              </a:ext>
            </a:extLst>
          </p:cNvPr>
          <p:cNvCxnSpPr>
            <a:cxnSpLocks/>
            <a:stCxn id="17" idx="0"/>
            <a:endCxn id="5" idx="4"/>
          </p:cNvCxnSpPr>
          <p:nvPr/>
        </p:nvCxnSpPr>
        <p:spPr>
          <a:xfrm flipV="1">
            <a:off x="3971247" y="5384571"/>
            <a:ext cx="663182" cy="6352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DDF9C5F-F423-9341-A1E4-3B03BB30DC8A}"/>
              </a:ext>
            </a:extLst>
          </p:cNvPr>
          <p:cNvCxnSpPr>
            <a:cxnSpLocks/>
            <a:stCxn id="16" idx="0"/>
            <a:endCxn id="5" idx="4"/>
          </p:cNvCxnSpPr>
          <p:nvPr/>
        </p:nvCxnSpPr>
        <p:spPr>
          <a:xfrm flipH="1" flipV="1">
            <a:off x="4634429" y="5384571"/>
            <a:ext cx="692769" cy="6352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1C4C8CE-0374-3744-A385-6F4439C3DBDE}"/>
              </a:ext>
            </a:extLst>
          </p:cNvPr>
          <p:cNvCxnSpPr>
            <a:cxnSpLocks/>
            <a:stCxn id="15" idx="0"/>
            <a:endCxn id="5" idx="5"/>
          </p:cNvCxnSpPr>
          <p:nvPr/>
        </p:nvCxnSpPr>
        <p:spPr>
          <a:xfrm flipH="1" flipV="1">
            <a:off x="4806256" y="5313398"/>
            <a:ext cx="1876893" cy="7064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F425B77-17C0-8B4B-8463-781A1804FA3F}"/>
              </a:ext>
            </a:extLst>
          </p:cNvPr>
          <p:cNvCxnSpPr>
            <a:cxnSpLocks/>
            <a:stCxn id="7" idx="0"/>
            <a:endCxn id="5" idx="6"/>
          </p:cNvCxnSpPr>
          <p:nvPr/>
        </p:nvCxnSpPr>
        <p:spPr>
          <a:xfrm flipH="1" flipV="1">
            <a:off x="4877429" y="5141571"/>
            <a:ext cx="3161671" cy="8782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061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Building A Complicated Function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2" y="1706418"/>
            <a:ext cx="2656156" cy="2582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371600"/>
            <a:ext cx="372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Given a library of simple functions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3733800" y="2667000"/>
            <a:ext cx="1447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1127" y="2228671"/>
            <a:ext cx="2160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Compose into a</a:t>
            </a:r>
          </a:p>
          <a:p>
            <a:endParaRPr lang="en-US" sz="1800" dirty="0"/>
          </a:p>
          <a:p>
            <a:r>
              <a:rPr lang="en-US" sz="1800" dirty="0"/>
              <a:t>complicate function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0524" y="1917918"/>
            <a:ext cx="31983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dirty="0">
                <a:solidFill>
                  <a:srgbClr val="FF0000"/>
                </a:solidFill>
              </a:rPr>
              <a:t>Idea 2: Compositions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Deep Learning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Grammar models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Scattering transforms…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22332"/>
            <a:ext cx="9144000" cy="130706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4419600"/>
            <a:ext cx="5461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085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Building A Complicated Function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2" y="1706418"/>
            <a:ext cx="2656156" cy="2582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371600"/>
            <a:ext cx="372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Given a library of simple functions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3733800" y="2667000"/>
            <a:ext cx="1447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1127" y="2228671"/>
            <a:ext cx="2160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Compose into a</a:t>
            </a:r>
          </a:p>
          <a:p>
            <a:endParaRPr lang="en-US" sz="1800" dirty="0"/>
          </a:p>
          <a:p>
            <a:r>
              <a:rPr lang="en-US" sz="1800" dirty="0"/>
              <a:t>complicate function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0524" y="1917918"/>
            <a:ext cx="31983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dirty="0">
                <a:solidFill>
                  <a:srgbClr val="FF0000"/>
                </a:solidFill>
              </a:rPr>
              <a:t>Idea 2: Compositions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Deep Learning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Grammar models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Scattering transforms…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3000"/>
            <a:ext cx="9144000" cy="1559804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4323195"/>
            <a:ext cx="5765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97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6824160" y="1746904"/>
            <a:ext cx="1457280" cy="921697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1800" dirty="0">
              <a:solidFill>
                <a:srgbClr val="000000"/>
              </a:solidFill>
              <a:latin typeface="Tiresias PCfont" charset="0"/>
            </a:endParaRP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8291520" y="2200551"/>
            <a:ext cx="414720" cy="1441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1694881" y="2199112"/>
            <a:ext cx="5961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2293920" y="1746904"/>
            <a:ext cx="1190880" cy="917376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1800" dirty="0">
              <a:solidFill>
                <a:srgbClr val="000000"/>
              </a:solidFill>
              <a:latin typeface="Tiresias PCfont" charset="0"/>
            </a:endParaRP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3490561" y="2199112"/>
            <a:ext cx="3153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20" y="1592808"/>
            <a:ext cx="1707840" cy="11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3795841" y="1746904"/>
            <a:ext cx="1190880" cy="917376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1800" dirty="0">
              <a:solidFill>
                <a:srgbClr val="000000"/>
              </a:solidFill>
              <a:latin typeface="Tiresias PCfont" charset="0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2480" y="2199112"/>
            <a:ext cx="3153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5297760" y="1746904"/>
            <a:ext cx="1190880" cy="917376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1800" dirty="0">
              <a:solidFill>
                <a:srgbClr val="000000"/>
              </a:solidFill>
              <a:latin typeface="Tiresias PCfont" charset="0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6494401" y="2199112"/>
            <a:ext cx="3153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Deep Learning = Hierarchical Compositionality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8324520" y="1752600"/>
            <a:ext cx="8956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“car”</a:t>
            </a:r>
          </a:p>
        </p:txBody>
      </p:sp>
    </p:spTree>
    <p:extLst>
      <p:ext uri="{BB962C8B-B14F-4D97-AF65-F5344CB8AC3E}">
        <p14:creationId xmlns:p14="http://schemas.microsoft.com/office/powerpoint/2010/main" val="3306389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6824160" y="1746904"/>
            <a:ext cx="1457280" cy="921697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8291520" y="2200551"/>
            <a:ext cx="414720" cy="1441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1694881" y="2199112"/>
            <a:ext cx="5961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2293920" y="1746904"/>
            <a:ext cx="1190880" cy="917376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Low-Level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</a:t>
            </a: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3490561" y="2199112"/>
            <a:ext cx="3153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20" y="1592808"/>
            <a:ext cx="1707840" cy="11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3795841" y="1746904"/>
            <a:ext cx="1190880" cy="917376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Mid-Level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</a:t>
            </a: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2480" y="2199112"/>
            <a:ext cx="3153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5297760" y="1746904"/>
            <a:ext cx="1190880" cy="917376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High-Level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6494401" y="2199112"/>
            <a:ext cx="315360" cy="144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26881" y="2567790"/>
            <a:ext cx="2793599" cy="3804880"/>
            <a:chOff x="326881" y="2567790"/>
            <a:chExt cx="2793599" cy="3804880"/>
          </a:xfrm>
        </p:grpSpPr>
        <p:pic>
          <p:nvPicPr>
            <p:cNvPr id="8205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81" y="3092006"/>
              <a:ext cx="2748960" cy="3280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208" name="Line 16"/>
            <p:cNvSpPr>
              <a:spLocks noChangeShapeType="1"/>
            </p:cNvSpPr>
            <p:nvPr/>
          </p:nvSpPr>
          <p:spPr bwMode="auto">
            <a:xfrm flipV="1">
              <a:off x="2848320" y="2567790"/>
              <a:ext cx="272160" cy="525655"/>
            </a:xfrm>
            <a:prstGeom prst="line">
              <a:avLst/>
            </a:prstGeom>
            <a:noFill/>
            <a:ln w="36000" cap="flat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31360" y="2567790"/>
            <a:ext cx="2772000" cy="3800559"/>
            <a:chOff x="3231360" y="2567790"/>
            <a:chExt cx="2772000" cy="3800559"/>
          </a:xfrm>
        </p:grpSpPr>
        <p:pic>
          <p:nvPicPr>
            <p:cNvPr id="8206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1360" y="3092005"/>
              <a:ext cx="2772000" cy="3276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209" name="Line 17"/>
            <p:cNvSpPr>
              <a:spLocks noChangeShapeType="1"/>
            </p:cNvSpPr>
            <p:nvPr/>
          </p:nvSpPr>
          <p:spPr bwMode="auto">
            <a:xfrm flipV="1">
              <a:off x="4512960" y="2567790"/>
              <a:ext cx="1440" cy="525655"/>
            </a:xfrm>
            <a:prstGeom prst="line">
              <a:avLst/>
            </a:prstGeom>
            <a:noFill/>
            <a:ln w="36000" cap="flat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62400" y="2531786"/>
            <a:ext cx="2787840" cy="3836563"/>
            <a:chOff x="6062400" y="2531786"/>
            <a:chExt cx="2787840" cy="3836563"/>
          </a:xfrm>
        </p:grpSpPr>
        <p:pic>
          <p:nvPicPr>
            <p:cNvPr id="8207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480" y="3081924"/>
              <a:ext cx="2705760" cy="3286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210" name="Line 18"/>
            <p:cNvSpPr>
              <a:spLocks noChangeShapeType="1"/>
            </p:cNvSpPr>
            <p:nvPr/>
          </p:nvSpPr>
          <p:spPr bwMode="auto">
            <a:xfrm flipH="1" flipV="1">
              <a:off x="6062400" y="2531786"/>
              <a:ext cx="313920" cy="561659"/>
            </a:xfrm>
            <a:prstGeom prst="line">
              <a:avLst/>
            </a:prstGeom>
            <a:noFill/>
            <a:ln w="36000" cap="flat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</p:grp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85680" y="6428667"/>
            <a:ext cx="8972640" cy="34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6000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7967" tIns="57147" rIns="97967" bIns="57147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US" sz="1600" dirty="0">
                <a:latin typeface="Tiresias PCfont" charset="0"/>
              </a:rPr>
              <a:t>Feature visualization of convolutional net trained on </a:t>
            </a:r>
            <a:r>
              <a:rPr lang="en-US" sz="1600" dirty="0" err="1">
                <a:latin typeface="Tiresias PCfont" charset="0"/>
              </a:rPr>
              <a:t>ImageNet</a:t>
            </a:r>
            <a:r>
              <a:rPr lang="en-US" sz="1600" dirty="0">
                <a:latin typeface="Tiresias PCfont" charset="0"/>
              </a:rPr>
              <a:t> from [</a:t>
            </a:r>
            <a:r>
              <a:rPr lang="en-US" sz="1600" dirty="0" err="1">
                <a:latin typeface="Tiresias PCfont" charset="0"/>
              </a:rPr>
              <a:t>Zeiler</a:t>
            </a:r>
            <a:r>
              <a:rPr lang="en-US" sz="1600" dirty="0">
                <a:latin typeface="Tiresias PCfont" charset="0"/>
              </a:rPr>
              <a:t> &amp; Fergus 2013]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8324520" y="1752600"/>
            <a:ext cx="8956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“car”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Deep Learning = Hierarchical Compositionality</a:t>
            </a:r>
          </a:p>
        </p:txBody>
      </p:sp>
    </p:spTree>
    <p:extLst>
      <p:ext uri="{BB962C8B-B14F-4D97-AF65-F5344CB8AC3E}">
        <p14:creationId xmlns:p14="http://schemas.microsoft.com/office/powerpoint/2010/main" val="1740147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559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9842" y="5774136"/>
            <a:ext cx="1912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Sparse DBNs</a:t>
            </a:r>
          </a:p>
          <a:p>
            <a:r>
              <a:rPr lang="en-US" dirty="0"/>
              <a:t>[Lee et al. ICML ‘09]</a:t>
            </a:r>
          </a:p>
          <a:p>
            <a:r>
              <a:rPr lang="en-US" dirty="0"/>
              <a:t>Figure courtesy: </a:t>
            </a:r>
            <a:r>
              <a:rPr lang="en-US" dirty="0" err="1"/>
              <a:t>Quoc</a:t>
            </a:r>
            <a:r>
              <a:rPr lang="en-US" dirty="0"/>
              <a:t> Le</a:t>
            </a:r>
          </a:p>
        </p:txBody>
      </p:sp>
    </p:spTree>
    <p:extLst>
      <p:ext uri="{BB962C8B-B14F-4D97-AF65-F5344CB8AC3E}">
        <p14:creationId xmlns:p14="http://schemas.microsoft.com/office/powerpoint/2010/main" val="17415320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1120" y="1066800"/>
            <a:ext cx="7038720" cy="4961321"/>
          </a:xfrm>
          <a:ln/>
        </p:spPr>
        <p:txBody>
          <a:bodyPr/>
          <a:lstStyle/>
          <a:p>
            <a:pPr>
              <a:buSzPct val="84000"/>
              <a:buFont typeface="Arial" panose="020B0604020202020204" pitchFamily="34" charset="0"/>
              <a:buChar char="•"/>
              <a:tabLst>
                <a:tab pos="689771" algn="l"/>
                <a:tab pos="1519223" algn="l"/>
                <a:tab pos="2348675" algn="l"/>
                <a:tab pos="3178127" algn="l"/>
                <a:tab pos="4007580" algn="l"/>
                <a:tab pos="4837032" algn="l"/>
                <a:tab pos="5666484" algn="l"/>
                <a:tab pos="6495936" algn="l"/>
                <a:tab pos="7325389" algn="l"/>
                <a:tab pos="8154841" algn="l"/>
                <a:tab pos="8984293" algn="l"/>
              </a:tabLst>
            </a:pPr>
            <a:r>
              <a:rPr lang="en-US" sz="1800" dirty="0"/>
              <a:t>The ventral (recognition) pathway in the visual cortex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01" y="1568325"/>
            <a:ext cx="7477920" cy="495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147200" y="6248400"/>
            <a:ext cx="2695680" cy="27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US" sz="1800" dirty="0"/>
              <a:t>[picture from Simon Thorpe]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400" dirty="0"/>
              <a:t>The Mammalian Visual Cortex is Hierarchical</a:t>
            </a:r>
          </a:p>
        </p:txBody>
      </p:sp>
    </p:spTree>
    <p:extLst>
      <p:ext uri="{BB962C8B-B14F-4D97-AF65-F5344CB8AC3E}">
        <p14:creationId xmlns:p14="http://schemas.microsoft.com/office/powerpoint/2010/main" val="986319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So what </a:t>
            </a:r>
            <a:r>
              <a:rPr lang="en-US" i="1" dirty="0"/>
              <a:t>is</a:t>
            </a:r>
            <a:r>
              <a:rPr lang="en-US" dirty="0"/>
              <a:t> Deep (Machine)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 few different ideas:</a:t>
            </a:r>
          </a:p>
          <a:p>
            <a:endParaRPr lang="en-US" dirty="0"/>
          </a:p>
          <a:p>
            <a:r>
              <a:rPr lang="en-US" dirty="0"/>
              <a:t>(Hierarchical) Compositionality</a:t>
            </a:r>
          </a:p>
          <a:p>
            <a:pPr lvl="1"/>
            <a:r>
              <a:rPr lang="en-US" dirty="0"/>
              <a:t>Cascade of non-linear transformations</a:t>
            </a:r>
          </a:p>
          <a:p>
            <a:pPr lvl="1"/>
            <a:r>
              <a:rPr lang="en-US" dirty="0"/>
              <a:t>Multiple layers of representations</a:t>
            </a:r>
          </a:p>
          <a:p>
            <a:endParaRPr lang="en-US" dirty="0"/>
          </a:p>
          <a:p>
            <a:r>
              <a:rPr lang="en-US" dirty="0"/>
              <a:t>End-to-End Learning</a:t>
            </a:r>
          </a:p>
          <a:p>
            <a:pPr lvl="1"/>
            <a:r>
              <a:rPr lang="en-US" dirty="0"/>
              <a:t>Learning (goal-driven) representations</a:t>
            </a:r>
          </a:p>
          <a:p>
            <a:pPr lvl="1"/>
            <a:r>
              <a:rPr lang="en-US" dirty="0"/>
              <a:t>Learning to extract features</a:t>
            </a:r>
          </a:p>
          <a:p>
            <a:endParaRPr lang="en-US" dirty="0"/>
          </a:p>
          <a:p>
            <a:r>
              <a:rPr lang="en-US" dirty="0"/>
              <a:t>Distributed Representations</a:t>
            </a:r>
          </a:p>
          <a:p>
            <a:pPr lvl="1"/>
            <a:r>
              <a:rPr lang="en-US" dirty="0"/>
              <a:t>No single neuron “encodes” everything</a:t>
            </a:r>
          </a:p>
          <a:p>
            <a:pPr lvl="1"/>
            <a:r>
              <a:rPr lang="en-US" dirty="0"/>
              <a:t>Groups of neurons work together</a:t>
            </a:r>
          </a:p>
          <a:p>
            <a:pPr lvl="1"/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381000" y="2133600"/>
            <a:ext cx="5410200" cy="12192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601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0.00417 0.1888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457172" y="278909"/>
            <a:ext cx="8228763" cy="11341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99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Grading System</a:t>
            </a: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C168C756-C916-6841-9DD5-38E90723C25E}"/>
              </a:ext>
            </a:extLst>
          </p:cNvPr>
          <p:cNvSpPr txBox="1"/>
          <p:nvPr/>
        </p:nvSpPr>
        <p:spPr>
          <a:xfrm>
            <a:off x="457172" y="1413021"/>
            <a:ext cx="8228763" cy="52228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 algn="just">
              <a:spcAft>
                <a:spcPts val="1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Your final grade is based on a project:</a:t>
            </a:r>
          </a:p>
          <a:p>
            <a:pPr marL="409011" indent="-311045" algn="just">
              <a:spcAft>
                <a:spcPts val="1283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Project is based on some classification or regression task 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posed as a Kaggle competition </a:t>
            </a:r>
            <a:endParaRPr lang="en-US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91867" indent="-293900" algn="just">
              <a:spcAft>
                <a:spcPts val="1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The project is individual! (NO collaboration allowed)</a:t>
            </a:r>
          </a:p>
          <a:p>
            <a:pPr marL="391867" indent="-293900" algn="just">
              <a:spcAft>
                <a:spcPts val="1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The competition will be launched in a couple of weeks</a:t>
            </a:r>
            <a:endParaRPr lang="en-US" sz="2177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marL="391867" indent="-293900" algn="just">
              <a:spcAft>
                <a:spcPts val="1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Project must be presented no later than the day of the “exam”</a:t>
            </a:r>
          </a:p>
          <a:p>
            <a:pPr marL="391867" indent="-293900" algn="just">
              <a:spcAft>
                <a:spcPts val="1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There will be no paper exam, only oral exam!</a:t>
            </a:r>
          </a:p>
        </p:txBody>
      </p:sp>
    </p:spTree>
    <p:extLst>
      <p:ext uri="{BB962C8B-B14F-4D97-AF65-F5344CB8AC3E}">
        <p14:creationId xmlns:p14="http://schemas.microsoft.com/office/powerpoint/2010/main" val="211389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2528640" y="3992099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00" y="1594248"/>
            <a:ext cx="1556640" cy="100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00" y="3214417"/>
            <a:ext cx="1392480" cy="153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7398720" y="3827923"/>
            <a:ext cx="13104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\ˈd  ē  p\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6950880" y="2065177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2528640" y="2065177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V="1">
            <a:off x="4046400" y="2057399"/>
            <a:ext cx="1440000" cy="7772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2819400" y="2543307"/>
            <a:ext cx="16764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5486400" y="2543307"/>
            <a:ext cx="14478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latin typeface="FreeSans" charset="0"/>
              </a:rPr>
              <a:t>learned</a:t>
            </a: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5486400" y="1628812"/>
            <a:ext cx="143712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your favorite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2881440" y="1628812"/>
            <a:ext cx="161436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hand-crafted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 features</a:t>
            </a:r>
          </a:p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SIFT/HOG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7398720" y="1901000"/>
            <a:ext cx="10368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“car”</a:t>
            </a:r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2528640" y="5854215"/>
            <a:ext cx="31680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7398720" y="5690038"/>
            <a:ext cx="10368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“+”</a:t>
            </a:r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675361" y="5587787"/>
            <a:ext cx="2017440" cy="54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just"/>
            <a:r>
              <a:rPr lang="en-US"/>
              <a:t>This burrito place</a:t>
            </a:r>
          </a:p>
          <a:p>
            <a:pPr algn="just"/>
            <a:r>
              <a:rPr lang="en-US"/>
              <a:t>is yummy and fun!</a:t>
            </a:r>
          </a:p>
        </p:txBody>
      </p:sp>
      <p:sp>
        <p:nvSpPr>
          <p:cNvPr id="6182" name="Text Box 38"/>
          <p:cNvSpPr txBox="1">
            <a:spLocks noChangeArrowheads="1"/>
          </p:cNvSpPr>
          <p:nvPr/>
        </p:nvSpPr>
        <p:spPr bwMode="auto">
          <a:xfrm>
            <a:off x="76320" y="1146361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VISION</a:t>
            </a:r>
          </a:p>
        </p:txBody>
      </p:sp>
      <p:sp>
        <p:nvSpPr>
          <p:cNvPr id="6183" name="Text Box 39"/>
          <p:cNvSpPr txBox="1">
            <a:spLocks noChangeArrowheads="1"/>
          </p:cNvSpPr>
          <p:nvPr/>
        </p:nvSpPr>
        <p:spPr bwMode="auto">
          <a:xfrm>
            <a:off x="77760" y="3045920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SPEECH</a:t>
            </a:r>
          </a:p>
        </p:txBody>
      </p:sp>
      <p:sp>
        <p:nvSpPr>
          <p:cNvPr id="6184" name="Text Box 40"/>
          <p:cNvSpPr txBox="1">
            <a:spLocks noChangeArrowheads="1"/>
          </p:cNvSpPr>
          <p:nvPr/>
        </p:nvSpPr>
        <p:spPr bwMode="auto">
          <a:xfrm>
            <a:off x="77760" y="5102456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NLP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Traditional Machine Learning</a:t>
            </a:r>
          </a:p>
        </p:txBody>
      </p:sp>
      <p:sp>
        <p:nvSpPr>
          <p:cNvPr id="47" name="Line 14"/>
          <p:cNvSpPr>
            <a:spLocks noChangeShapeType="1"/>
          </p:cNvSpPr>
          <p:nvPr/>
        </p:nvSpPr>
        <p:spPr bwMode="auto">
          <a:xfrm>
            <a:off x="6950880" y="4017765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8" name="Line 16"/>
          <p:cNvSpPr>
            <a:spLocks noChangeShapeType="1"/>
          </p:cNvSpPr>
          <p:nvPr/>
        </p:nvSpPr>
        <p:spPr bwMode="auto">
          <a:xfrm flipV="1">
            <a:off x="4046400" y="4009987"/>
            <a:ext cx="1440000" cy="7772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2819400" y="4495895"/>
            <a:ext cx="16764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5486400" y="4495895"/>
            <a:ext cx="14478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latin typeface="FreeSans" charset="0"/>
              </a:rPr>
              <a:t>learned</a:t>
            </a:r>
          </a:p>
        </p:txBody>
      </p:sp>
      <p:sp>
        <p:nvSpPr>
          <p:cNvPr id="51" name="Rectangle 20"/>
          <p:cNvSpPr>
            <a:spLocks noChangeArrowheads="1"/>
          </p:cNvSpPr>
          <p:nvPr/>
        </p:nvSpPr>
        <p:spPr bwMode="auto">
          <a:xfrm>
            <a:off x="5486400" y="3581400"/>
            <a:ext cx="143712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your favorite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52" name="Rectangle 22"/>
          <p:cNvSpPr>
            <a:spLocks noChangeArrowheads="1"/>
          </p:cNvSpPr>
          <p:nvPr/>
        </p:nvSpPr>
        <p:spPr bwMode="auto">
          <a:xfrm>
            <a:off x="2881440" y="3581400"/>
            <a:ext cx="161436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hand-crafted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 features</a:t>
            </a:r>
          </a:p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MFCC</a:t>
            </a:r>
          </a:p>
        </p:txBody>
      </p:sp>
      <p:sp>
        <p:nvSpPr>
          <p:cNvPr id="53" name="Line 14"/>
          <p:cNvSpPr>
            <a:spLocks noChangeShapeType="1"/>
          </p:cNvSpPr>
          <p:nvPr/>
        </p:nvSpPr>
        <p:spPr bwMode="auto">
          <a:xfrm>
            <a:off x="6950880" y="5861799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 flipV="1">
            <a:off x="4046400" y="5854021"/>
            <a:ext cx="1440000" cy="7772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5" name="Text Box 17"/>
          <p:cNvSpPr txBox="1">
            <a:spLocks noChangeArrowheads="1"/>
          </p:cNvSpPr>
          <p:nvPr/>
        </p:nvSpPr>
        <p:spPr bwMode="auto">
          <a:xfrm>
            <a:off x="2819400" y="6339929"/>
            <a:ext cx="16764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5486400" y="6339929"/>
            <a:ext cx="14478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latin typeface="FreeSans" charset="0"/>
              </a:rPr>
              <a:t>learned</a:t>
            </a:r>
          </a:p>
        </p:txBody>
      </p:sp>
      <p:sp>
        <p:nvSpPr>
          <p:cNvPr id="57" name="Rectangle 20"/>
          <p:cNvSpPr>
            <a:spLocks noChangeArrowheads="1"/>
          </p:cNvSpPr>
          <p:nvPr/>
        </p:nvSpPr>
        <p:spPr bwMode="auto">
          <a:xfrm>
            <a:off x="5486400" y="5425434"/>
            <a:ext cx="143712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your favorite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58" name="Rectangle 22"/>
          <p:cNvSpPr>
            <a:spLocks noChangeArrowheads="1"/>
          </p:cNvSpPr>
          <p:nvPr/>
        </p:nvSpPr>
        <p:spPr bwMode="auto">
          <a:xfrm>
            <a:off x="2881440" y="5425434"/>
            <a:ext cx="161436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hand-crafted</a:t>
            </a:r>
            <a:br>
              <a:rPr lang="en-US" b="1" dirty="0">
                <a:solidFill>
                  <a:srgbClr val="000000"/>
                </a:solidFill>
                <a:latin typeface="FreeSans" charset="0"/>
              </a:rPr>
            </a:br>
            <a:r>
              <a:rPr lang="en-US" b="1" dirty="0">
                <a:solidFill>
                  <a:srgbClr val="000000"/>
                </a:solidFill>
                <a:latin typeface="FreeSans" charset="0"/>
              </a:rPr>
              <a:t> features</a:t>
            </a:r>
          </a:p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Bag-of-words</a:t>
            </a:r>
          </a:p>
        </p:txBody>
      </p:sp>
    </p:spTree>
    <p:extLst>
      <p:ext uri="{BB962C8B-B14F-4D97-AF65-F5344CB8AC3E}">
        <p14:creationId xmlns:p14="http://schemas.microsoft.com/office/powerpoint/2010/main" val="3434074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Engineering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3800"/>
            <a:ext cx="4594160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733800"/>
            <a:ext cx="2174636" cy="649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3733800"/>
            <a:ext cx="1861447" cy="649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4419600"/>
            <a:ext cx="1891440" cy="649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2" y="1371600"/>
            <a:ext cx="3063668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999" y="1371600"/>
            <a:ext cx="1940768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5257" y="1371600"/>
            <a:ext cx="3320143" cy="1371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81200" y="2819400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SIFT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44683" y="2819400"/>
            <a:ext cx="1610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 Images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93235" y="5105400"/>
            <a:ext cx="712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HoG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615566" y="5105400"/>
            <a:ext cx="1068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Textons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3407999" y="5791200"/>
            <a:ext cx="2992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and many many more….</a:t>
            </a:r>
          </a:p>
        </p:txBody>
      </p:sp>
    </p:spTree>
    <p:extLst>
      <p:ext uri="{BB962C8B-B14F-4D97-AF65-F5344CB8AC3E}">
        <p14:creationId xmlns:p14="http://schemas.microsoft.com/office/powerpoint/2010/main" val="29501956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are the engineering bottlenecks?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2895600"/>
          </a:xfrm>
        </p:spPr>
        <p:txBody>
          <a:bodyPr>
            <a:normAutofit/>
          </a:bodyPr>
          <a:lstStyle/>
          <a:p>
            <a:r>
              <a:rPr lang="en-US" sz="2800" dirty="0"/>
              <a:t>Ablation studies on DPM [Parikh &amp; </a:t>
            </a:r>
            <a:r>
              <a:rPr lang="en-US" sz="2800" dirty="0" err="1"/>
              <a:t>Zitnick</a:t>
            </a:r>
            <a:r>
              <a:rPr lang="en-US" sz="2800" dirty="0"/>
              <a:t>, CVPR10]</a:t>
            </a:r>
          </a:p>
          <a:p>
            <a:pPr lvl="1"/>
            <a:r>
              <a:rPr lang="en-US" dirty="0"/>
              <a:t>Replace every “part” in the model with a human</a:t>
            </a:r>
          </a:p>
          <a:p>
            <a:r>
              <a:rPr lang="en-US" sz="2800" dirty="0"/>
              <a:t>Key takeaway: “parts” or features are the most important!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038600"/>
            <a:ext cx="626841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013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Seeing is </a:t>
            </a:r>
            <a:r>
              <a:rPr lang="en-US" i="1" dirty="0"/>
              <a:t>worse</a:t>
            </a:r>
            <a:r>
              <a:rPr lang="en-US" dirty="0"/>
              <a:t> than believing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Barbu</a:t>
            </a:r>
            <a:r>
              <a:rPr lang="en-US" dirty="0"/>
              <a:t> et al. ECCV14]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0817"/>
            <a:ext cx="9144000" cy="337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001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Line 1"/>
          <p:cNvSpPr>
            <a:spLocks noChangeShapeType="1"/>
          </p:cNvSpPr>
          <p:nvPr/>
        </p:nvSpPr>
        <p:spPr bwMode="auto">
          <a:xfrm>
            <a:off x="6950880" y="3992099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2528640" y="3992099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4046400" y="3992099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00" y="1594248"/>
            <a:ext cx="1556640" cy="100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159360" y="4470229"/>
            <a:ext cx="52704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230720" y="4470229"/>
            <a:ext cx="141696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unsupervised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820480" y="4470229"/>
            <a:ext cx="114912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supervised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00" y="3214417"/>
            <a:ext cx="1392480" cy="153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5886720" y="3554293"/>
            <a:ext cx="103680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4384800" y="3554293"/>
            <a:ext cx="1180800" cy="829527"/>
          </a:xfrm>
          <a:prstGeom prst="rect">
            <a:avLst/>
          </a:prstGeom>
          <a:solidFill>
            <a:srgbClr val="CCFF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Mixture of</a:t>
            </a:r>
          </a:p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Gaussians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2881440" y="3554293"/>
            <a:ext cx="118080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MFCC</a:t>
            </a: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5581440" y="3992099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7398720" y="3827923"/>
            <a:ext cx="13104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\ˈd  ē  p\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6950880" y="2065177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2528640" y="2065177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4046400" y="2065177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3159360" y="2543307"/>
            <a:ext cx="52704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4230720" y="2543307"/>
            <a:ext cx="141696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unsupervised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5820480" y="2543307"/>
            <a:ext cx="114912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supervised</a:t>
            </a: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5886720" y="1628812"/>
            <a:ext cx="103680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6165" name="Rectangle 21"/>
          <p:cNvSpPr>
            <a:spLocks noChangeArrowheads="1"/>
          </p:cNvSpPr>
          <p:nvPr/>
        </p:nvSpPr>
        <p:spPr bwMode="auto">
          <a:xfrm>
            <a:off x="4384800" y="1628812"/>
            <a:ext cx="1180800" cy="829527"/>
          </a:xfrm>
          <a:prstGeom prst="rect">
            <a:avLst/>
          </a:prstGeom>
          <a:solidFill>
            <a:srgbClr val="CCFF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K-Means/</a:t>
            </a:r>
          </a:p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pooling</a:t>
            </a:r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2881440" y="1628812"/>
            <a:ext cx="118080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SIFT/HOG</a:t>
            </a:r>
          </a:p>
        </p:txBody>
      </p:sp>
      <p:sp>
        <p:nvSpPr>
          <p:cNvPr id="6167" name="Line 23"/>
          <p:cNvSpPr>
            <a:spLocks noChangeShapeType="1"/>
          </p:cNvSpPr>
          <p:nvPr/>
        </p:nvSpPr>
        <p:spPr bwMode="auto">
          <a:xfrm>
            <a:off x="5581440" y="2065177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7398720" y="1901000"/>
            <a:ext cx="10368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“car”</a:t>
            </a:r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6952321" y="5854215"/>
            <a:ext cx="36720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2528640" y="5854215"/>
            <a:ext cx="31680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>
            <a:off x="4046400" y="5854215"/>
            <a:ext cx="32544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3159360" y="6332346"/>
            <a:ext cx="52704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6173" name="Text Box 29"/>
          <p:cNvSpPr txBox="1">
            <a:spLocks noChangeArrowheads="1"/>
          </p:cNvSpPr>
          <p:nvPr/>
        </p:nvSpPr>
        <p:spPr bwMode="auto">
          <a:xfrm>
            <a:off x="4230720" y="6332346"/>
            <a:ext cx="141696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unsupervised</a:t>
            </a:r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5820480" y="6332346"/>
            <a:ext cx="114912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supervised</a:t>
            </a:r>
          </a:p>
        </p:txBody>
      </p:sp>
      <p:sp>
        <p:nvSpPr>
          <p:cNvPr id="6175" name="Rectangle 31"/>
          <p:cNvSpPr>
            <a:spLocks noChangeArrowheads="1"/>
          </p:cNvSpPr>
          <p:nvPr/>
        </p:nvSpPr>
        <p:spPr bwMode="auto">
          <a:xfrm>
            <a:off x="5886720" y="5416409"/>
            <a:ext cx="103680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6176" name="Rectangle 32"/>
          <p:cNvSpPr>
            <a:spLocks noChangeArrowheads="1"/>
          </p:cNvSpPr>
          <p:nvPr/>
        </p:nvSpPr>
        <p:spPr bwMode="auto">
          <a:xfrm>
            <a:off x="4384800" y="5416409"/>
            <a:ext cx="1180800" cy="829527"/>
          </a:xfrm>
          <a:prstGeom prst="rect">
            <a:avLst/>
          </a:prstGeom>
          <a:solidFill>
            <a:srgbClr val="CCFF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n-grams</a:t>
            </a:r>
          </a:p>
        </p:txBody>
      </p:sp>
      <p:sp>
        <p:nvSpPr>
          <p:cNvPr id="6177" name="Rectangle 33"/>
          <p:cNvSpPr>
            <a:spLocks noChangeArrowheads="1"/>
          </p:cNvSpPr>
          <p:nvPr/>
        </p:nvSpPr>
        <p:spPr bwMode="auto">
          <a:xfrm>
            <a:off x="2882880" y="5416409"/>
            <a:ext cx="118080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Parse Tree</a:t>
            </a:r>
          </a:p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Syntactic</a:t>
            </a:r>
          </a:p>
        </p:txBody>
      </p:sp>
      <p:sp>
        <p:nvSpPr>
          <p:cNvPr id="6178" name="Line 34"/>
          <p:cNvSpPr>
            <a:spLocks noChangeShapeType="1"/>
          </p:cNvSpPr>
          <p:nvPr/>
        </p:nvSpPr>
        <p:spPr bwMode="auto">
          <a:xfrm>
            <a:off x="5581440" y="5854215"/>
            <a:ext cx="32544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7398720" y="5690038"/>
            <a:ext cx="10368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“+”</a:t>
            </a:r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675361" y="5587787"/>
            <a:ext cx="2017440" cy="54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just"/>
            <a:r>
              <a:rPr lang="en-US"/>
              <a:t>This burrito place</a:t>
            </a:r>
          </a:p>
          <a:p>
            <a:pPr algn="just"/>
            <a:r>
              <a:rPr lang="en-US"/>
              <a:t>is yummy and fun!</a:t>
            </a:r>
          </a:p>
        </p:txBody>
      </p:sp>
      <p:sp>
        <p:nvSpPr>
          <p:cNvPr id="6182" name="Text Box 38"/>
          <p:cNvSpPr txBox="1">
            <a:spLocks noChangeArrowheads="1"/>
          </p:cNvSpPr>
          <p:nvPr/>
        </p:nvSpPr>
        <p:spPr bwMode="auto">
          <a:xfrm>
            <a:off x="76320" y="1146361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VISION</a:t>
            </a:r>
          </a:p>
        </p:txBody>
      </p:sp>
      <p:sp>
        <p:nvSpPr>
          <p:cNvPr id="6183" name="Text Box 39"/>
          <p:cNvSpPr txBox="1">
            <a:spLocks noChangeArrowheads="1"/>
          </p:cNvSpPr>
          <p:nvPr/>
        </p:nvSpPr>
        <p:spPr bwMode="auto">
          <a:xfrm>
            <a:off x="77760" y="3045920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SPEECH</a:t>
            </a:r>
          </a:p>
        </p:txBody>
      </p:sp>
      <p:sp>
        <p:nvSpPr>
          <p:cNvPr id="6184" name="Text Box 40"/>
          <p:cNvSpPr txBox="1">
            <a:spLocks noChangeArrowheads="1"/>
          </p:cNvSpPr>
          <p:nvPr/>
        </p:nvSpPr>
        <p:spPr bwMode="auto">
          <a:xfrm>
            <a:off x="77760" y="5102456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NLP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300" dirty="0"/>
              <a:t>Traditional Machine Learning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715000" y="990600"/>
            <a:ext cx="0" cy="5715000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715000" y="864513"/>
            <a:ext cx="14079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“Learned”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5715000" y="1371600"/>
            <a:ext cx="609600" cy="0"/>
          </a:xfrm>
          <a:prstGeom prst="straightConnector1">
            <a:avLst/>
          </a:prstGeom>
          <a:ln>
            <a:prstDash val="dash"/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186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Line 1"/>
          <p:cNvSpPr>
            <a:spLocks noChangeShapeType="1"/>
          </p:cNvSpPr>
          <p:nvPr/>
        </p:nvSpPr>
        <p:spPr bwMode="auto">
          <a:xfrm>
            <a:off x="6950880" y="3992099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2528640" y="3992099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4046400" y="3992099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00" y="1594248"/>
            <a:ext cx="1556640" cy="100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159360" y="4470229"/>
            <a:ext cx="52704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230720" y="4470229"/>
            <a:ext cx="141696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unsupervised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820480" y="4470229"/>
            <a:ext cx="114912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supervised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00" y="3214417"/>
            <a:ext cx="1392480" cy="153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5886720" y="3554293"/>
            <a:ext cx="103680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4384800" y="3554293"/>
            <a:ext cx="1180800" cy="829527"/>
          </a:xfrm>
          <a:prstGeom prst="rect">
            <a:avLst/>
          </a:prstGeom>
          <a:solidFill>
            <a:srgbClr val="CCFF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Mixture of</a:t>
            </a:r>
          </a:p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Gaussians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2881440" y="3554293"/>
            <a:ext cx="118080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MFCC</a:t>
            </a: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5581440" y="3992099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7398720" y="3827923"/>
            <a:ext cx="13104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\ˈd  ē  p\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6950880" y="2065177"/>
            <a:ext cx="3672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2528640" y="2065177"/>
            <a:ext cx="31680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4046400" y="2065177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3159360" y="2543307"/>
            <a:ext cx="52704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4230720" y="2543307"/>
            <a:ext cx="141696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unsupervised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5820480" y="2543307"/>
            <a:ext cx="114912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supervised</a:t>
            </a: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5886720" y="1628812"/>
            <a:ext cx="103680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6165" name="Rectangle 21"/>
          <p:cNvSpPr>
            <a:spLocks noChangeArrowheads="1"/>
          </p:cNvSpPr>
          <p:nvPr/>
        </p:nvSpPr>
        <p:spPr bwMode="auto">
          <a:xfrm>
            <a:off x="4384800" y="1628812"/>
            <a:ext cx="1180800" cy="829527"/>
          </a:xfrm>
          <a:prstGeom prst="rect">
            <a:avLst/>
          </a:prstGeom>
          <a:solidFill>
            <a:srgbClr val="CCFF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K-Means/</a:t>
            </a:r>
          </a:p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pooling</a:t>
            </a:r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2881440" y="1628812"/>
            <a:ext cx="118080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FreeSans" charset="0"/>
              </a:rPr>
              <a:t>SIFT/HOG</a:t>
            </a:r>
          </a:p>
        </p:txBody>
      </p:sp>
      <p:sp>
        <p:nvSpPr>
          <p:cNvPr id="6167" name="Line 23"/>
          <p:cNvSpPr>
            <a:spLocks noChangeShapeType="1"/>
          </p:cNvSpPr>
          <p:nvPr/>
        </p:nvSpPr>
        <p:spPr bwMode="auto">
          <a:xfrm>
            <a:off x="5581440" y="2065177"/>
            <a:ext cx="325440" cy="144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7398720" y="1901000"/>
            <a:ext cx="10368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“car”</a:t>
            </a:r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6952321" y="5854215"/>
            <a:ext cx="36720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2528640" y="5854215"/>
            <a:ext cx="31680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>
            <a:off x="4046400" y="5854215"/>
            <a:ext cx="32544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3159360" y="6332346"/>
            <a:ext cx="52704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6173" name="Text Box 29"/>
          <p:cNvSpPr txBox="1">
            <a:spLocks noChangeArrowheads="1"/>
          </p:cNvSpPr>
          <p:nvPr/>
        </p:nvSpPr>
        <p:spPr bwMode="auto">
          <a:xfrm>
            <a:off x="4230720" y="6332346"/>
            <a:ext cx="141696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unsupervised</a:t>
            </a:r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5820480" y="6332346"/>
            <a:ext cx="114912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>
                <a:latin typeface="FreeSans" charset="0"/>
              </a:rPr>
              <a:t>supervised</a:t>
            </a:r>
          </a:p>
        </p:txBody>
      </p:sp>
      <p:sp>
        <p:nvSpPr>
          <p:cNvPr id="6175" name="Rectangle 31"/>
          <p:cNvSpPr>
            <a:spLocks noChangeArrowheads="1"/>
          </p:cNvSpPr>
          <p:nvPr/>
        </p:nvSpPr>
        <p:spPr bwMode="auto">
          <a:xfrm>
            <a:off x="5886720" y="5416409"/>
            <a:ext cx="1036800" cy="829527"/>
          </a:xfrm>
          <a:prstGeom prst="rect">
            <a:avLst/>
          </a:prstGeom>
          <a:solidFill>
            <a:srgbClr val="CCCC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classifier</a:t>
            </a:r>
          </a:p>
        </p:txBody>
      </p:sp>
      <p:sp>
        <p:nvSpPr>
          <p:cNvPr id="6176" name="Rectangle 32"/>
          <p:cNvSpPr>
            <a:spLocks noChangeArrowheads="1"/>
          </p:cNvSpPr>
          <p:nvPr/>
        </p:nvSpPr>
        <p:spPr bwMode="auto">
          <a:xfrm>
            <a:off x="4384800" y="5416409"/>
            <a:ext cx="1180800" cy="829527"/>
          </a:xfrm>
          <a:prstGeom prst="rect">
            <a:avLst/>
          </a:prstGeom>
          <a:solidFill>
            <a:srgbClr val="CCFFFF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n-grams</a:t>
            </a:r>
          </a:p>
        </p:txBody>
      </p:sp>
      <p:sp>
        <p:nvSpPr>
          <p:cNvPr id="6177" name="Rectangle 33"/>
          <p:cNvSpPr>
            <a:spLocks noChangeArrowheads="1"/>
          </p:cNvSpPr>
          <p:nvPr/>
        </p:nvSpPr>
        <p:spPr bwMode="auto">
          <a:xfrm>
            <a:off x="2882880" y="5416409"/>
            <a:ext cx="1180800" cy="829527"/>
          </a:xfrm>
          <a:prstGeom prst="rect">
            <a:avLst/>
          </a:prstGeom>
          <a:solidFill>
            <a:srgbClr val="FFFFCC"/>
          </a:solidFill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131" tIns="79712" rIns="106131" bIns="65311" anchor="ctr"/>
          <a:lstStyle/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Parse Tree</a:t>
            </a:r>
          </a:p>
          <a:p>
            <a:pPr>
              <a:tabLst>
                <a:tab pos="656650" algn="l"/>
              </a:tabLst>
            </a:pPr>
            <a:r>
              <a:rPr lang="en-US" b="1">
                <a:solidFill>
                  <a:srgbClr val="000000"/>
                </a:solidFill>
                <a:latin typeface="FreeSans" charset="0"/>
              </a:rPr>
              <a:t>Syntactic</a:t>
            </a:r>
          </a:p>
        </p:txBody>
      </p:sp>
      <p:sp>
        <p:nvSpPr>
          <p:cNvPr id="6178" name="Line 34"/>
          <p:cNvSpPr>
            <a:spLocks noChangeShapeType="1"/>
          </p:cNvSpPr>
          <p:nvPr/>
        </p:nvSpPr>
        <p:spPr bwMode="auto">
          <a:xfrm>
            <a:off x="5581440" y="5854215"/>
            <a:ext cx="32544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7398720" y="5690038"/>
            <a:ext cx="103680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>
                <a:latin typeface="FreeSans" charset="0"/>
              </a:rPr>
              <a:t>“+”</a:t>
            </a:r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675361" y="5587787"/>
            <a:ext cx="2017440" cy="54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just"/>
            <a:r>
              <a:rPr lang="en-US"/>
              <a:t>This burrito place</a:t>
            </a:r>
          </a:p>
          <a:p>
            <a:pPr algn="just"/>
            <a:r>
              <a:rPr lang="en-US"/>
              <a:t>is yummy and fun!</a:t>
            </a:r>
          </a:p>
        </p:txBody>
      </p:sp>
      <p:sp>
        <p:nvSpPr>
          <p:cNvPr id="6182" name="Text Box 38"/>
          <p:cNvSpPr txBox="1">
            <a:spLocks noChangeArrowheads="1"/>
          </p:cNvSpPr>
          <p:nvPr/>
        </p:nvSpPr>
        <p:spPr bwMode="auto">
          <a:xfrm>
            <a:off x="76320" y="1146361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VISION</a:t>
            </a:r>
          </a:p>
        </p:txBody>
      </p:sp>
      <p:sp>
        <p:nvSpPr>
          <p:cNvPr id="6183" name="Text Box 39"/>
          <p:cNvSpPr txBox="1">
            <a:spLocks noChangeArrowheads="1"/>
          </p:cNvSpPr>
          <p:nvPr/>
        </p:nvSpPr>
        <p:spPr bwMode="auto">
          <a:xfrm>
            <a:off x="77760" y="3045920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SPEECH</a:t>
            </a:r>
          </a:p>
        </p:txBody>
      </p:sp>
      <p:sp>
        <p:nvSpPr>
          <p:cNvPr id="6184" name="Text Box 40"/>
          <p:cNvSpPr txBox="1">
            <a:spLocks noChangeArrowheads="1"/>
          </p:cNvSpPr>
          <p:nvPr/>
        </p:nvSpPr>
        <p:spPr bwMode="auto">
          <a:xfrm>
            <a:off x="77760" y="5102456"/>
            <a:ext cx="14515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solidFill>
                  <a:srgbClr val="000080"/>
                </a:solidFill>
                <a:latin typeface="FreeSans" charset="0"/>
              </a:rPr>
              <a:t>NLP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Deep Learning = End-to-End Learning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15000" y="864513"/>
            <a:ext cx="1407958" cy="5841087"/>
            <a:chOff x="5715000" y="864513"/>
            <a:chExt cx="1407958" cy="5841087"/>
          </a:xfrm>
        </p:grpSpPr>
        <p:cxnSp>
          <p:nvCxnSpPr>
            <p:cNvPr id="3" name="Straight Connector 2"/>
            <p:cNvCxnSpPr/>
            <p:nvPr/>
          </p:nvCxnSpPr>
          <p:spPr bwMode="auto">
            <a:xfrm>
              <a:off x="5715000" y="990600"/>
              <a:ext cx="0" cy="5715000"/>
            </a:xfrm>
            <a:prstGeom prst="line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5715000" y="864513"/>
              <a:ext cx="140795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“Learned”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>
              <a:off x="5715000" y="1371600"/>
              <a:ext cx="609600" cy="0"/>
            </a:xfrm>
            <a:prstGeom prst="straightConnector1">
              <a:avLst/>
            </a:prstGeom>
            <a:ln>
              <a:prstDash val="dash"/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72755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L -0.34358 0.00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284521"/>
            <a:ext cx="8229600" cy="2778050"/>
          </a:xfrm>
        </p:spPr>
        <p:txBody>
          <a:bodyPr>
            <a:normAutofit/>
          </a:bodyPr>
          <a:lstStyle/>
          <a:p>
            <a:r>
              <a:rPr lang="en-US" sz="2600" dirty="0"/>
              <a:t>A hierarchy of trainable feature transforms</a:t>
            </a:r>
          </a:p>
          <a:p>
            <a:pPr lvl="1"/>
            <a:r>
              <a:rPr lang="en-US" sz="2600" dirty="0"/>
              <a:t>Each module transforms its input representation into a higher-level one.</a:t>
            </a:r>
          </a:p>
          <a:p>
            <a:pPr lvl="1"/>
            <a:r>
              <a:rPr lang="en-US" sz="2600" dirty="0"/>
              <a:t>High-level features are more global and more invariant</a:t>
            </a:r>
          </a:p>
          <a:p>
            <a:pPr lvl="1"/>
            <a:r>
              <a:rPr lang="en-US" sz="2600" dirty="0"/>
              <a:t>Low-level features are shared among categories</a:t>
            </a:r>
          </a:p>
          <a:p>
            <a:endParaRPr lang="en-US" dirty="0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 flipV="1">
            <a:off x="1953720" y="5103800"/>
            <a:ext cx="482759" cy="0"/>
          </a:xfrm>
          <a:prstGeom prst="line">
            <a:avLst/>
          </a:prstGeom>
          <a:noFill/>
          <a:ln w="36720" cap="flat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2453760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756961" y="5106680"/>
            <a:ext cx="1339200" cy="0"/>
          </a:xfrm>
          <a:prstGeom prst="line">
            <a:avLst/>
          </a:prstGeom>
          <a:noFill/>
          <a:ln w="36720" cap="flat">
            <a:solidFill>
              <a:schemeClr val="accent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 flipV="1">
            <a:off x="4471200" y="5103800"/>
            <a:ext cx="627840" cy="1042669"/>
          </a:xfrm>
          <a:prstGeom prst="line">
            <a:avLst/>
          </a:prstGeom>
          <a:noFill/>
          <a:ln w="36720" cap="flat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5099041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6402241" y="5106680"/>
            <a:ext cx="367200" cy="0"/>
          </a:xfrm>
          <a:prstGeom prst="line">
            <a:avLst/>
          </a:prstGeom>
          <a:noFill/>
          <a:ln w="36720" cap="flat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6791280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8091000" y="5106680"/>
            <a:ext cx="367200" cy="0"/>
          </a:xfrm>
          <a:prstGeom prst="line">
            <a:avLst/>
          </a:prstGeom>
          <a:noFill/>
          <a:ln w="36720" cap="flat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6467041" y="5180128"/>
            <a:ext cx="145440" cy="982183"/>
          </a:xfrm>
          <a:prstGeom prst="line">
            <a:avLst/>
          </a:prstGeom>
          <a:noFill/>
          <a:ln w="36720" cap="flat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4266721" y="6186794"/>
            <a:ext cx="356112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104000"/>
              </a:lnSpc>
              <a:buClrTx/>
              <a:buFontTx/>
              <a:buNone/>
            </a:pPr>
            <a:r>
              <a:rPr lang="en-US" sz="1800" dirty="0">
                <a:solidFill>
                  <a:srgbClr val="FF0000"/>
                </a:solidFill>
                <a:latin typeface="Tiresias PCfont" charset="0"/>
              </a:rPr>
              <a:t>Learned Internal Representations</a:t>
            </a:r>
          </a:p>
        </p:txBody>
      </p:sp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0" y="4582465"/>
            <a:ext cx="1707840" cy="11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Deep Learning = End-to-End Learning</a:t>
            </a:r>
          </a:p>
        </p:txBody>
      </p:sp>
    </p:spTree>
    <p:extLst>
      <p:ext uri="{BB962C8B-B14F-4D97-AF65-F5344CB8AC3E}">
        <p14:creationId xmlns:p14="http://schemas.microsoft.com/office/powerpoint/2010/main" val="827708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dirty="0"/>
              <a:t>“Shallow” models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Deep models</a:t>
            </a: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 flipV="1">
            <a:off x="1953720" y="5103800"/>
            <a:ext cx="482759" cy="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2453760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756961" y="5106680"/>
            <a:ext cx="1339200" cy="0"/>
          </a:xfrm>
          <a:prstGeom prst="line">
            <a:avLst/>
          </a:prstGeom>
          <a:noFill/>
          <a:ln w="36720" cap="flat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 flipV="1">
            <a:off x="4471200" y="5103800"/>
            <a:ext cx="627840" cy="1042669"/>
          </a:xfrm>
          <a:prstGeom prst="line">
            <a:avLst/>
          </a:prstGeom>
          <a:noFill/>
          <a:ln w="36720" cap="flat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5099041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V="1">
            <a:off x="6402241" y="5103800"/>
            <a:ext cx="362879" cy="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6765120" y="4343400"/>
            <a:ext cx="1285920" cy="1473274"/>
          </a:xfrm>
          <a:prstGeom prst="roundRect">
            <a:avLst>
              <a:gd name="adj" fmla="val 111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6328" tIns="16328" rIns="16328" bIns="16328" anchor="ctr" anchorCtr="1"/>
          <a:lstStyle/>
          <a:p>
            <a:pPr>
              <a:lnSpc>
                <a:spcPct val="104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Trainable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Feature-Transform / </a:t>
            </a:r>
            <a:br>
              <a:rPr lang="en-US" sz="1800" dirty="0">
                <a:solidFill>
                  <a:srgbClr val="000000"/>
                </a:solidFill>
                <a:latin typeface="Tiresias PCfont" charset="0"/>
              </a:rPr>
            </a:br>
            <a:r>
              <a:rPr lang="en-US" sz="1800" dirty="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8068320" y="5106680"/>
            <a:ext cx="367200" cy="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6467041" y="5180128"/>
            <a:ext cx="145440" cy="982183"/>
          </a:xfrm>
          <a:prstGeom prst="line">
            <a:avLst/>
          </a:prstGeom>
          <a:noFill/>
          <a:ln w="36720" cap="flat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4266721" y="6186794"/>
            <a:ext cx="3561120" cy="2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104000"/>
              </a:lnSpc>
              <a:buClrTx/>
              <a:buFontTx/>
              <a:buNone/>
            </a:pPr>
            <a:r>
              <a:rPr lang="en-US" sz="1800">
                <a:solidFill>
                  <a:srgbClr val="FF0000"/>
                </a:solidFill>
                <a:latin typeface="Tiresias PCfont" charset="0"/>
              </a:rPr>
              <a:t>Learned Internal Representations</a:t>
            </a:r>
          </a:p>
        </p:txBody>
      </p:sp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82465"/>
            <a:ext cx="1707840" cy="11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“Shallow” </a:t>
            </a:r>
            <a:r>
              <a:rPr lang="en-US" dirty="0" err="1"/>
              <a:t>vs</a:t>
            </a:r>
            <a:r>
              <a:rPr lang="en-US" dirty="0"/>
              <a:t> Deep Learning</a:t>
            </a: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5802312" y="2133600"/>
            <a:ext cx="2908300" cy="1016000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8000" tIns="18000" rIns="18000" bIns="18000" anchor="ctr" anchorCtr="1"/>
          <a:lstStyle/>
          <a:p>
            <a:pPr algn="ctr">
              <a:lnSpc>
                <a:spcPct val="104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00"/>
                </a:solidFill>
                <a:latin typeface="Tiresias PCfont" charset="0"/>
              </a:rPr>
              <a:t>“Simple” Trainable </a:t>
            </a:r>
          </a:p>
          <a:p>
            <a:pPr algn="ctr">
              <a:lnSpc>
                <a:spcPct val="104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00"/>
                </a:solidFill>
                <a:latin typeface="Tiresias PCfont" charset="0"/>
              </a:rPr>
              <a:t>Classifier</a:t>
            </a:r>
          </a:p>
        </p:txBody>
      </p:sp>
      <p:sp>
        <p:nvSpPr>
          <p:cNvPr id="29" name="Line 4"/>
          <p:cNvSpPr>
            <a:spLocks noChangeShapeType="1"/>
          </p:cNvSpPr>
          <p:nvPr/>
        </p:nvSpPr>
        <p:spPr bwMode="auto">
          <a:xfrm flipV="1">
            <a:off x="8715375" y="2630635"/>
            <a:ext cx="307665" cy="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 flipV="1">
            <a:off x="1828801" y="2630636"/>
            <a:ext cx="584200" cy="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AutoShape 6"/>
          <p:cNvSpPr>
            <a:spLocks noChangeArrowheads="1"/>
          </p:cNvSpPr>
          <p:nvPr/>
        </p:nvSpPr>
        <p:spPr bwMode="auto">
          <a:xfrm>
            <a:off x="2436812" y="2133600"/>
            <a:ext cx="2862263" cy="1011237"/>
          </a:xfrm>
          <a:prstGeom prst="roundRect">
            <a:avLst>
              <a:gd name="adj" fmla="val 153"/>
            </a:avLst>
          </a:prstGeom>
          <a:solidFill>
            <a:srgbClr val="FFFFFF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8000" tIns="18000" rIns="18000" bIns="18000" anchor="ctr" anchorCtr="1"/>
          <a:lstStyle/>
          <a:p>
            <a:pPr algn="ctr">
              <a:lnSpc>
                <a:spcPct val="104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000000"/>
                </a:solidFill>
                <a:latin typeface="Tiresias PCfont" charset="0"/>
              </a:rPr>
              <a:t>hand-crafted</a:t>
            </a:r>
          </a:p>
          <a:p>
            <a:pPr algn="ctr">
              <a:lnSpc>
                <a:spcPct val="104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000000"/>
                </a:solidFill>
                <a:latin typeface="Tiresias PCfont" charset="0"/>
              </a:rPr>
              <a:t>Feature Extractor</a:t>
            </a:r>
          </a:p>
        </p:txBody>
      </p:sp>
      <p:sp>
        <p:nvSpPr>
          <p:cNvPr id="32" name="Line 7"/>
          <p:cNvSpPr>
            <a:spLocks noChangeShapeType="1"/>
          </p:cNvSpPr>
          <p:nvPr/>
        </p:nvSpPr>
        <p:spPr bwMode="auto">
          <a:xfrm flipV="1">
            <a:off x="5322886" y="2630636"/>
            <a:ext cx="455614" cy="0"/>
          </a:xfrm>
          <a:prstGeom prst="line">
            <a:avLst/>
          </a:prstGeom>
          <a:noFill/>
          <a:ln w="3672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0" y="2045004"/>
            <a:ext cx="1707840" cy="11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3048000" y="3200400"/>
            <a:ext cx="16764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solidFill>
                  <a:srgbClr val="000000"/>
                </a:solidFill>
                <a:latin typeface="FreeSans" charset="0"/>
              </a:rPr>
              <a:t>fixed</a:t>
            </a: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6400800" y="3215729"/>
            <a:ext cx="1447800" cy="2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4000"/>
              </a:lnSpc>
              <a:spcAft>
                <a:spcPts val="522"/>
              </a:spcAft>
              <a:buSzPct val="45000"/>
            </a:pPr>
            <a:r>
              <a:rPr lang="en-US" sz="1800" dirty="0">
                <a:latin typeface="FreeSans" charset="0"/>
              </a:rPr>
              <a:t>learned</a:t>
            </a:r>
          </a:p>
        </p:txBody>
      </p:sp>
    </p:spTree>
    <p:extLst>
      <p:ext uri="{BB962C8B-B14F-4D97-AF65-F5344CB8AC3E}">
        <p14:creationId xmlns:p14="http://schemas.microsoft.com/office/powerpoint/2010/main" val="1552863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Do we really need deep models?</a:t>
            </a:r>
          </a:p>
        </p:txBody>
      </p:sp>
    </p:spTree>
    <p:extLst>
      <p:ext uri="{BB962C8B-B14F-4D97-AF65-F5344CB8AC3E}">
        <p14:creationId xmlns:p14="http://schemas.microsoft.com/office/powerpoint/2010/main" val="40005587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So what </a:t>
            </a:r>
            <a:r>
              <a:rPr lang="en-US" i="1" dirty="0"/>
              <a:t>is</a:t>
            </a:r>
            <a:r>
              <a:rPr lang="en-US" dirty="0"/>
              <a:t> Deep (Machine)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 few different ideas:</a:t>
            </a:r>
          </a:p>
          <a:p>
            <a:endParaRPr lang="en-US" dirty="0"/>
          </a:p>
          <a:p>
            <a:r>
              <a:rPr lang="en-US" dirty="0"/>
              <a:t>(Hierarchical) Compositionality</a:t>
            </a:r>
          </a:p>
          <a:p>
            <a:pPr lvl="1"/>
            <a:r>
              <a:rPr lang="en-US" dirty="0"/>
              <a:t>Cascade of non-linear transformations</a:t>
            </a:r>
          </a:p>
          <a:p>
            <a:pPr lvl="1"/>
            <a:r>
              <a:rPr lang="en-US" dirty="0"/>
              <a:t>Multiple layers of representations</a:t>
            </a:r>
          </a:p>
          <a:p>
            <a:endParaRPr lang="en-US" dirty="0"/>
          </a:p>
          <a:p>
            <a:r>
              <a:rPr lang="en-US" dirty="0"/>
              <a:t>End-to-End Learning</a:t>
            </a:r>
          </a:p>
          <a:p>
            <a:pPr lvl="1"/>
            <a:r>
              <a:rPr lang="en-US" dirty="0"/>
              <a:t>Learning (goal-driven) representations</a:t>
            </a:r>
          </a:p>
          <a:p>
            <a:pPr lvl="1"/>
            <a:r>
              <a:rPr lang="en-US" dirty="0"/>
              <a:t>Learning to extract features</a:t>
            </a:r>
          </a:p>
          <a:p>
            <a:endParaRPr lang="en-US" dirty="0"/>
          </a:p>
          <a:p>
            <a:r>
              <a:rPr lang="en-US" dirty="0"/>
              <a:t>Distributed Representations</a:t>
            </a:r>
          </a:p>
          <a:p>
            <a:pPr lvl="1"/>
            <a:r>
              <a:rPr lang="en-US" dirty="0"/>
              <a:t>No single neuron “encodes” everything</a:t>
            </a:r>
          </a:p>
          <a:p>
            <a:pPr lvl="1"/>
            <a:r>
              <a:rPr lang="en-US" dirty="0"/>
              <a:t>Groups of neurons work together</a:t>
            </a:r>
          </a:p>
          <a:p>
            <a:pPr lvl="1"/>
            <a:endParaRPr lang="en-US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391886" y="3429000"/>
            <a:ext cx="5475514" cy="12192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377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0052 0.189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457200" y="454665"/>
            <a:ext cx="8228763" cy="7645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99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Grading System</a:t>
            </a: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C168C756-C916-6841-9DD5-38E90723C25E}"/>
              </a:ext>
            </a:extLst>
          </p:cNvPr>
          <p:cNvSpPr txBox="1"/>
          <p:nvPr/>
        </p:nvSpPr>
        <p:spPr>
          <a:xfrm>
            <a:off x="457172" y="1524000"/>
            <a:ext cx="8228763" cy="51495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 algn="just">
              <a:spcBef>
                <a:spcPts val="706"/>
              </a:spcBef>
              <a:spcAft>
                <a:spcPts val="6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project consists of implementing some deep learning method(s) for the proposed Kaggle challenge (TBA)</a:t>
            </a:r>
          </a:p>
          <a:p>
            <a:pPr marL="391867" indent="-293900" algn="just">
              <a:spcBef>
                <a:spcPts val="706"/>
              </a:spcBef>
              <a:spcAft>
                <a:spcPts val="6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grades will be proportional to your accuracy:</a:t>
            </a:r>
          </a:p>
          <a:p>
            <a:pPr marL="97967" algn="just">
              <a:spcBef>
                <a:spcPts val="706"/>
              </a:spcBef>
              <a:spcAft>
                <a:spcPts val="683"/>
              </a:spcAft>
              <a:buClr>
                <a:srgbClr val="000000"/>
              </a:buClr>
              <a:buSzPct val="45000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Top 1-10 =&gt; your grade can be up to 10</a:t>
            </a:r>
          </a:p>
          <a:p>
            <a:pPr marL="97967" algn="just">
              <a:spcBef>
                <a:spcPts val="706"/>
              </a:spcBef>
              <a:spcAft>
                <a:spcPts val="683"/>
              </a:spcAft>
              <a:buClr>
                <a:srgbClr val="000000"/>
              </a:buClr>
              <a:buSzPct val="45000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Top 11-20 =&gt; your grade can be up to 9</a:t>
            </a:r>
          </a:p>
          <a:p>
            <a:pPr marL="97967" algn="just">
              <a:spcBef>
                <a:spcPts val="706"/>
              </a:spcBef>
              <a:spcAft>
                <a:spcPts val="683"/>
              </a:spcAft>
              <a:buClr>
                <a:srgbClr val="000000"/>
              </a:buClr>
              <a:buSzPct val="45000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Top 21-40 =&gt; your grade can be up to 8</a:t>
            </a:r>
          </a:p>
          <a:p>
            <a:pPr marL="97967" algn="just">
              <a:spcBef>
                <a:spcPts val="706"/>
              </a:spcBef>
              <a:spcAft>
                <a:spcPts val="683"/>
              </a:spcAft>
              <a:buClr>
                <a:srgbClr val="000000"/>
              </a:buClr>
              <a:buSzPct val="45000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Top 41-50 =&gt; your grade can be up to 7</a:t>
            </a:r>
          </a:p>
          <a:p>
            <a:pPr marL="97967" algn="just">
              <a:spcBef>
                <a:spcPts val="706"/>
              </a:spcBef>
              <a:spcAft>
                <a:spcPts val="683"/>
              </a:spcAft>
              <a:buClr>
                <a:srgbClr val="000000"/>
              </a:buClr>
              <a:buSzPct val="45000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Top 51-60 =&gt; your grade can be up to 6</a:t>
            </a:r>
          </a:p>
          <a:p>
            <a:pPr marL="97967" algn="just">
              <a:spcBef>
                <a:spcPts val="706"/>
              </a:spcBef>
              <a:spcAft>
                <a:spcPts val="683"/>
              </a:spcAft>
              <a:buClr>
                <a:srgbClr val="000000"/>
              </a:buClr>
              <a:buSzPct val="45000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Others =&gt; your grade can be up to 5</a:t>
            </a:r>
          </a:p>
          <a:p>
            <a:pPr marL="431955" indent="-323966" algn="just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Ranks can change depending on the final number of participants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918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Distributed Representations Toy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2420"/>
            <a:ext cx="8229600" cy="4743743"/>
          </a:xfrm>
        </p:spPr>
        <p:txBody>
          <a:bodyPr/>
          <a:lstStyle/>
          <a:p>
            <a:r>
              <a:rPr lang="en-US" dirty="0"/>
              <a:t>Local </a:t>
            </a:r>
            <a:r>
              <a:rPr lang="en-US" dirty="0" err="1"/>
              <a:t>vs</a:t>
            </a:r>
            <a:r>
              <a:rPr lang="en-US" dirty="0"/>
              <a:t> Distributed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1" y="1986610"/>
            <a:ext cx="7201107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495800" y="1752600"/>
            <a:ext cx="4343400" cy="5105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240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Distributed Representations Toy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dirty="0"/>
              <a:t>Can we interpret each dimension?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81200"/>
            <a:ext cx="746876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003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sz="4000" dirty="0"/>
              <a:t>Power of distributed representations!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2425700"/>
            <a:ext cx="6565900" cy="1993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500" y="2743200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Local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9805" y="3657600"/>
            <a:ext cx="128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Distributed</a:t>
            </a:r>
          </a:p>
        </p:txBody>
      </p:sp>
    </p:spTree>
    <p:extLst>
      <p:ext uri="{BB962C8B-B14F-4D97-AF65-F5344CB8AC3E}">
        <p14:creationId xmlns:p14="http://schemas.microsoft.com/office/powerpoint/2010/main" val="4746691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sz="4000" dirty="0"/>
              <a:t>Power of distributed representations!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United </a:t>
            </a:r>
            <a:r>
              <a:rPr lang="en-US" dirty="0" err="1"/>
              <a:t>States:Dollar</a:t>
            </a:r>
            <a:r>
              <a:rPr lang="en-US" dirty="0"/>
              <a:t> :: Romania:?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212975"/>
            <a:ext cx="7112000" cy="4645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DB1E08-96EE-D34E-A9B4-6731D4EE358E}"/>
              </a:ext>
            </a:extLst>
          </p:cNvPr>
          <p:cNvSpPr txBox="1"/>
          <p:nvPr/>
        </p:nvSpPr>
        <p:spPr>
          <a:xfrm>
            <a:off x="1143000" y="4034135"/>
            <a:ext cx="152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o-RO" sz="2400" dirty="0"/>
              <a:t>Romania</a:t>
            </a:r>
          </a:p>
        </p:txBody>
      </p:sp>
    </p:spTree>
    <p:extLst>
      <p:ext uri="{BB962C8B-B14F-4D97-AF65-F5344CB8AC3E}">
        <p14:creationId xmlns:p14="http://schemas.microsoft.com/office/powerpoint/2010/main" val="21674992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Power of distributed representations!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Example: all face images of a person</a:t>
            </a:r>
          </a:p>
          <a:p>
            <a:pPr lvl="1"/>
            <a:r>
              <a:rPr lang="en-US" sz="1800" dirty="0"/>
              <a:t>1000x1000 pixels = 1,000,000 dimensions</a:t>
            </a:r>
          </a:p>
          <a:p>
            <a:pPr lvl="1"/>
            <a:r>
              <a:rPr lang="en-US" sz="1800" dirty="0"/>
              <a:t>But the face has 3 Cartesian coordinates and 3 Euler angles</a:t>
            </a:r>
          </a:p>
          <a:p>
            <a:pPr lvl="1"/>
            <a:r>
              <a:rPr lang="en-US" sz="1800" dirty="0"/>
              <a:t>And humans have less than about 50 muscles in the face</a:t>
            </a:r>
          </a:p>
          <a:p>
            <a:pPr lvl="1"/>
            <a:r>
              <a:rPr lang="en-US" sz="1800" dirty="0"/>
              <a:t>Hence the manifold of face images for a person has &lt;56 dimensions</a:t>
            </a:r>
          </a:p>
          <a:p>
            <a:r>
              <a:rPr lang="en-US" sz="2200" dirty="0"/>
              <a:t>The perfect representations of a face image:</a:t>
            </a:r>
          </a:p>
          <a:p>
            <a:pPr lvl="1"/>
            <a:r>
              <a:rPr lang="en-US" sz="1800" dirty="0"/>
              <a:t>Its coordinates on the face manifold</a:t>
            </a:r>
          </a:p>
          <a:p>
            <a:pPr lvl="1"/>
            <a:r>
              <a:rPr lang="en-US" sz="1800" dirty="0"/>
              <a:t>Its coordinates away from the manifold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692400" y="4718050"/>
            <a:ext cx="2163762" cy="1416050"/>
          </a:xfrm>
          <a:prstGeom prst="rect">
            <a:avLst/>
          </a:prstGeom>
          <a:noFill/>
          <a:ln w="36000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8000" tIns="39240" rIns="18000" bIns="18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Ideal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Feature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Extractor</a:t>
            </a:r>
          </a:p>
        </p:txBody>
      </p:sp>
      <p:graphicFrame>
        <p:nvGraphicFramePr>
          <p:cNvPr id="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379191"/>
              </p:ext>
            </p:extLst>
          </p:nvPr>
        </p:nvGraphicFramePr>
        <p:xfrm>
          <a:off x="5727700" y="4695393"/>
          <a:ext cx="917575" cy="146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58360" imgH="771840" progId="">
                  <p:embed/>
                </p:oleObj>
              </mc:Choice>
              <mc:Fallback>
                <p:oleObj r:id="rId3" imgW="558360" imgH="7718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7700" y="4695393"/>
                        <a:ext cx="917575" cy="146208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AutoShape 5"/>
          <p:cNvCxnSpPr>
            <a:cxnSpLocks noChangeShapeType="1"/>
            <a:stCxn id="23" idx="3"/>
            <a:endCxn id="19" idx="1"/>
          </p:cNvCxnSpPr>
          <p:nvPr/>
        </p:nvCxnSpPr>
        <p:spPr bwMode="auto">
          <a:xfrm>
            <a:off x="1666875" y="5425643"/>
            <a:ext cx="1025525" cy="432"/>
          </a:xfrm>
          <a:prstGeom prst="bentConnector3">
            <a:avLst>
              <a:gd name="adj1" fmla="val 50000"/>
            </a:avLst>
          </a:prstGeom>
          <a:noFill/>
          <a:ln w="36000" cap="flat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" name="AutoShape 6"/>
          <p:cNvCxnSpPr>
            <a:cxnSpLocks noChangeShapeType="1"/>
            <a:stCxn id="19" idx="3"/>
            <a:endCxn id="20" idx="1"/>
          </p:cNvCxnSpPr>
          <p:nvPr/>
        </p:nvCxnSpPr>
        <p:spPr bwMode="auto">
          <a:xfrm>
            <a:off x="4856162" y="5426075"/>
            <a:ext cx="871538" cy="361"/>
          </a:xfrm>
          <a:prstGeom prst="bentConnector3">
            <a:avLst>
              <a:gd name="adj1" fmla="val 50000"/>
            </a:avLst>
          </a:prstGeom>
          <a:noFill/>
          <a:ln w="18000" cap="flat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712855"/>
            <a:ext cx="1054100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708775" y="4668405"/>
            <a:ext cx="1749425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l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latin typeface="Tiresias PCfont" charset="0"/>
              </a:rPr>
              <a:t>Face/not face</a:t>
            </a:r>
          </a:p>
          <a:p>
            <a:pPr algn="l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latin typeface="Tiresias PCfont" charset="0"/>
              </a:rPr>
              <a:t>Pose</a:t>
            </a:r>
          </a:p>
          <a:p>
            <a:pPr algn="l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latin typeface="Tiresias PCfont" charset="0"/>
              </a:rPr>
              <a:t>Lighting</a:t>
            </a:r>
          </a:p>
          <a:p>
            <a:pPr algn="l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latin typeface="Tiresias PCfont" charset="0"/>
              </a:rPr>
              <a:t>Expression</a:t>
            </a:r>
          </a:p>
          <a:p>
            <a:pPr algn="l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latin typeface="Tiresias PCfont" charset="0"/>
              </a:rPr>
              <a:t>-----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C20050-027B-304A-A625-7F904150A1FC}"/>
              </a:ext>
            </a:extLst>
          </p:cNvPr>
          <p:cNvSpPr txBox="1"/>
          <p:nvPr/>
        </p:nvSpPr>
        <p:spPr>
          <a:xfrm>
            <a:off x="6102247" y="6624918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278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Power of distributed representations!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idx="1"/>
          </p:nvPr>
        </p:nvSpPr>
        <p:spPr>
          <a:xfrm>
            <a:off x="361441" y="1140600"/>
            <a:ext cx="8555040" cy="3977698"/>
          </a:xfrm>
          <a:ln/>
        </p:spPr>
        <p:txBody>
          <a:bodyPr/>
          <a:lstStyle/>
          <a:p>
            <a:pPr marL="311045" indent="0">
              <a:buSzPct val="138000"/>
              <a:buNone/>
              <a:tabLst>
                <a:tab pos="604809" algn="l"/>
                <a:tab pos="707051" algn="l"/>
                <a:tab pos="1121777" algn="l"/>
                <a:tab pos="1536503" algn="l"/>
                <a:tab pos="1951229" algn="l"/>
                <a:tab pos="2365955" algn="l"/>
                <a:tab pos="2780681" algn="l"/>
                <a:tab pos="3195408" algn="l"/>
                <a:tab pos="3610134" algn="l"/>
                <a:tab pos="4024860" algn="l"/>
                <a:tab pos="4439586" algn="l"/>
                <a:tab pos="4854312" algn="l"/>
                <a:tab pos="5269038" algn="l"/>
                <a:tab pos="5683764" algn="l"/>
                <a:tab pos="6098490" algn="l"/>
                <a:tab pos="6513217" algn="l"/>
                <a:tab pos="6927943" algn="l"/>
                <a:tab pos="7342669" algn="l"/>
                <a:tab pos="7757395" algn="l"/>
                <a:tab pos="8172121" algn="l"/>
                <a:tab pos="8586847" algn="l"/>
              </a:tabLst>
            </a:pPr>
            <a:r>
              <a:rPr lang="en-US" dirty="0"/>
              <a:t>The Ideal Disentangling Feature Extractor</a:t>
            </a:r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 flipV="1">
            <a:off x="141120" y="2873103"/>
            <a:ext cx="1440" cy="2167427"/>
          </a:xfrm>
          <a:prstGeom prst="line">
            <a:avLst/>
          </a:prstGeom>
          <a:noFill/>
          <a:ln w="3672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108000" y="5054931"/>
            <a:ext cx="1935360" cy="459409"/>
          </a:xfrm>
          <a:prstGeom prst="line">
            <a:avLst/>
          </a:prstGeom>
          <a:noFill/>
          <a:ln w="3672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108001" y="4402543"/>
            <a:ext cx="2184480" cy="653829"/>
          </a:xfrm>
          <a:prstGeom prst="line">
            <a:avLst/>
          </a:prstGeom>
          <a:noFill/>
          <a:ln w="3672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222560" y="5547462"/>
            <a:ext cx="165888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>
              <a:spcAft>
                <a:spcPct val="0"/>
              </a:spcAft>
            </a:pPr>
            <a:r>
              <a:rPr lang="en-US">
                <a:cs typeface="DejaVu Sans" charset="0"/>
              </a:rPr>
              <a:t>Pixel 1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007360" y="4599843"/>
            <a:ext cx="165888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>
              <a:spcAft>
                <a:spcPct val="0"/>
              </a:spcAft>
            </a:pPr>
            <a:r>
              <a:rPr lang="en-US">
                <a:cs typeface="DejaVu Sans" charset="0"/>
              </a:rPr>
              <a:t>Pixel 2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283680" y="2717566"/>
            <a:ext cx="165888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>
              <a:spcAft>
                <a:spcPct val="0"/>
              </a:spcAft>
            </a:pPr>
            <a:r>
              <a:rPr lang="en-US">
                <a:cs typeface="DejaVu Sans" charset="0"/>
              </a:rPr>
              <a:t>Pixel n</a:t>
            </a:r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>
            <a:off x="2188800" y="3947455"/>
            <a:ext cx="414720" cy="1440"/>
          </a:xfrm>
          <a:prstGeom prst="line">
            <a:avLst/>
          </a:prstGeom>
          <a:noFill/>
          <a:ln w="54720" cap="flat">
            <a:solidFill>
              <a:srgbClr val="3465A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3853440" y="3947455"/>
            <a:ext cx="414720" cy="1440"/>
          </a:xfrm>
          <a:prstGeom prst="line">
            <a:avLst/>
          </a:prstGeom>
          <a:noFill/>
          <a:ln w="54720" cap="flat">
            <a:solidFill>
              <a:srgbClr val="3465A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grpSp>
        <p:nvGrpSpPr>
          <p:cNvPr id="32779" name="Group 11"/>
          <p:cNvGrpSpPr>
            <a:grpSpLocks/>
          </p:cNvGrpSpPr>
          <p:nvPr/>
        </p:nvGrpSpPr>
        <p:grpSpPr bwMode="auto">
          <a:xfrm>
            <a:off x="4360320" y="2009011"/>
            <a:ext cx="4667040" cy="3581656"/>
            <a:chOff x="3028" y="1395"/>
            <a:chExt cx="3241" cy="2487"/>
          </a:xfrm>
        </p:grpSpPr>
        <p:sp>
          <p:nvSpPr>
            <p:cNvPr id="32780" name="Text Box 12"/>
            <p:cNvSpPr txBox="1">
              <a:spLocks noChangeArrowheads="1"/>
            </p:cNvSpPr>
            <p:nvPr/>
          </p:nvSpPr>
          <p:spPr bwMode="auto">
            <a:xfrm>
              <a:off x="3890" y="3625"/>
              <a:ext cx="1032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21168" rIns="0" bIns="0"/>
            <a:lstStyle>
              <a:lvl1pPr>
                <a:tabLst>
                  <a:tab pos="723900" algn="l"/>
                  <a:tab pos="1447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1pPr>
              <a:lvl2pPr>
                <a:tabLst>
                  <a:tab pos="723900" algn="l"/>
                  <a:tab pos="1447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2pPr>
              <a:lvl3pPr>
                <a:tabLst>
                  <a:tab pos="723900" algn="l"/>
                  <a:tab pos="1447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3pPr>
              <a:lvl4pPr>
                <a:tabLst>
                  <a:tab pos="723900" algn="l"/>
                  <a:tab pos="1447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4pPr>
              <a:lvl5pPr>
                <a:tabLst>
                  <a:tab pos="723900" algn="l"/>
                  <a:tab pos="1447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9pPr>
            </a:lstStyle>
            <a:p>
              <a:pPr>
                <a:spcAft>
                  <a:spcPct val="0"/>
                </a:spcAft>
              </a:pPr>
              <a:r>
                <a:rPr lang="en-US">
                  <a:cs typeface="DejaVu Sans" charset="0"/>
                </a:rPr>
                <a:t>Expression</a:t>
              </a:r>
            </a:p>
          </p:txBody>
        </p:sp>
        <p:sp>
          <p:nvSpPr>
            <p:cNvPr id="32781" name="Text Box 13"/>
            <p:cNvSpPr txBox="1">
              <a:spLocks noChangeArrowheads="1"/>
            </p:cNvSpPr>
            <p:nvPr/>
          </p:nvSpPr>
          <p:spPr bwMode="auto">
            <a:xfrm>
              <a:off x="5019" y="1572"/>
              <a:ext cx="645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21168" rIns="0" bIns="0"/>
            <a:lstStyle>
              <a:lvl1pPr>
                <a:tabLst>
                  <a:tab pos="7239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1pPr>
              <a:lvl2pPr>
                <a:tabLst>
                  <a:tab pos="7239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2pPr>
              <a:lvl3pPr>
                <a:tabLst>
                  <a:tab pos="7239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3pPr>
              <a:lvl4pPr>
                <a:tabLst>
                  <a:tab pos="7239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4pPr>
              <a:lvl5pPr>
                <a:tabLst>
                  <a:tab pos="7239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msgothic" charset="0"/>
                </a:defRPr>
              </a:lvl9pPr>
            </a:lstStyle>
            <a:p>
              <a:pPr>
                <a:spcAft>
                  <a:spcPct val="0"/>
                </a:spcAft>
              </a:pPr>
              <a:r>
                <a:rPr lang="en-US">
                  <a:cs typeface="DejaVu Sans" charset="0"/>
                </a:rPr>
                <a:t>View</a:t>
              </a:r>
            </a:p>
          </p:txBody>
        </p:sp>
        <p:sp>
          <p:nvSpPr>
            <p:cNvPr id="32782" name="Line 14"/>
            <p:cNvSpPr>
              <a:spLocks noChangeShapeType="1"/>
            </p:cNvSpPr>
            <p:nvPr/>
          </p:nvSpPr>
          <p:spPr bwMode="auto">
            <a:xfrm>
              <a:off x="3157" y="2326"/>
              <a:ext cx="1807" cy="1461"/>
            </a:xfrm>
            <a:prstGeom prst="line">
              <a:avLst/>
            </a:prstGeom>
            <a:noFill/>
            <a:ln w="36720" cap="flat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3" name="Line 15"/>
            <p:cNvSpPr>
              <a:spLocks noChangeShapeType="1"/>
            </p:cNvSpPr>
            <p:nvPr/>
          </p:nvSpPr>
          <p:spPr bwMode="auto">
            <a:xfrm flipV="1">
              <a:off x="3157" y="1849"/>
              <a:ext cx="2135" cy="470"/>
            </a:xfrm>
            <a:prstGeom prst="line">
              <a:avLst/>
            </a:prstGeom>
            <a:noFill/>
            <a:ln w="36720" cap="flat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4" name="Line 16"/>
            <p:cNvSpPr>
              <a:spLocks noChangeShapeType="1"/>
            </p:cNvSpPr>
            <p:nvPr/>
          </p:nvSpPr>
          <p:spPr bwMode="auto">
            <a:xfrm flipV="1">
              <a:off x="3279" y="2012"/>
              <a:ext cx="2135" cy="470"/>
            </a:xfrm>
            <a:prstGeom prst="line">
              <a:avLst/>
            </a:prstGeom>
            <a:noFill/>
            <a:ln w="18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5" name="Line 17"/>
            <p:cNvSpPr>
              <a:spLocks noChangeShapeType="1"/>
            </p:cNvSpPr>
            <p:nvPr/>
          </p:nvSpPr>
          <p:spPr bwMode="auto">
            <a:xfrm flipV="1">
              <a:off x="3463" y="2236"/>
              <a:ext cx="2135" cy="470"/>
            </a:xfrm>
            <a:prstGeom prst="line">
              <a:avLst/>
            </a:prstGeom>
            <a:noFill/>
            <a:ln w="18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6" name="Line 18"/>
            <p:cNvSpPr>
              <a:spLocks noChangeShapeType="1"/>
            </p:cNvSpPr>
            <p:nvPr/>
          </p:nvSpPr>
          <p:spPr bwMode="auto">
            <a:xfrm flipV="1">
              <a:off x="3625" y="2439"/>
              <a:ext cx="2135" cy="470"/>
            </a:xfrm>
            <a:prstGeom prst="line">
              <a:avLst/>
            </a:prstGeom>
            <a:noFill/>
            <a:ln w="18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7" name="Line 19"/>
            <p:cNvSpPr>
              <a:spLocks noChangeShapeType="1"/>
            </p:cNvSpPr>
            <p:nvPr/>
          </p:nvSpPr>
          <p:spPr bwMode="auto">
            <a:xfrm flipV="1">
              <a:off x="3849" y="2663"/>
              <a:ext cx="2135" cy="470"/>
            </a:xfrm>
            <a:prstGeom prst="line">
              <a:avLst/>
            </a:prstGeom>
            <a:noFill/>
            <a:ln w="18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8" name="Line 20"/>
            <p:cNvSpPr>
              <a:spLocks noChangeShapeType="1"/>
            </p:cNvSpPr>
            <p:nvPr/>
          </p:nvSpPr>
          <p:spPr bwMode="auto">
            <a:xfrm flipV="1">
              <a:off x="4135" y="2887"/>
              <a:ext cx="2135" cy="470"/>
            </a:xfrm>
            <a:prstGeom prst="line">
              <a:avLst/>
            </a:prstGeom>
            <a:noFill/>
            <a:ln w="18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9" name="Line 21"/>
            <p:cNvSpPr>
              <a:spLocks noChangeShapeType="1"/>
            </p:cNvSpPr>
            <p:nvPr/>
          </p:nvSpPr>
          <p:spPr bwMode="auto">
            <a:xfrm flipH="1" flipV="1">
              <a:off x="3487" y="2156"/>
              <a:ext cx="1478" cy="1204"/>
            </a:xfrm>
            <a:prstGeom prst="line">
              <a:avLst/>
            </a:prstGeom>
            <a:noFill/>
            <a:ln w="18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0" name="Line 22"/>
            <p:cNvSpPr>
              <a:spLocks noChangeShapeType="1"/>
            </p:cNvSpPr>
            <p:nvPr/>
          </p:nvSpPr>
          <p:spPr bwMode="auto">
            <a:xfrm flipH="1" flipV="1">
              <a:off x="3935" y="2054"/>
              <a:ext cx="1478" cy="1204"/>
            </a:xfrm>
            <a:prstGeom prst="line">
              <a:avLst/>
            </a:prstGeom>
            <a:noFill/>
            <a:ln w="18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1" name="Line 23"/>
            <p:cNvSpPr>
              <a:spLocks noChangeShapeType="1"/>
            </p:cNvSpPr>
            <p:nvPr/>
          </p:nvSpPr>
          <p:spPr bwMode="auto">
            <a:xfrm flipH="1" flipV="1">
              <a:off x="4362" y="1973"/>
              <a:ext cx="1478" cy="1204"/>
            </a:xfrm>
            <a:prstGeom prst="line">
              <a:avLst/>
            </a:prstGeom>
            <a:noFill/>
            <a:ln w="18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2" name="Line 24"/>
            <p:cNvSpPr>
              <a:spLocks noChangeShapeType="1"/>
            </p:cNvSpPr>
            <p:nvPr/>
          </p:nvSpPr>
          <p:spPr bwMode="auto">
            <a:xfrm flipH="1" flipV="1">
              <a:off x="4769" y="1892"/>
              <a:ext cx="1478" cy="1204"/>
            </a:xfrm>
            <a:prstGeom prst="line">
              <a:avLst/>
            </a:prstGeom>
            <a:noFill/>
            <a:ln w="18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2793" name="Picture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5" y="2977"/>
              <a:ext cx="645" cy="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2794" name="Picture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" y="1395"/>
              <a:ext cx="645" cy="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2795" name="Oval 27"/>
            <p:cNvSpPr>
              <a:spLocks noChangeArrowheads="1"/>
            </p:cNvSpPr>
            <p:nvPr/>
          </p:nvSpPr>
          <p:spPr bwMode="auto">
            <a:xfrm>
              <a:off x="3639" y="2323"/>
              <a:ext cx="128" cy="128"/>
            </a:xfrm>
            <a:prstGeom prst="ellipse">
              <a:avLst/>
            </a:prstGeom>
            <a:solidFill>
              <a:srgbClr val="0000FF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6" name="Oval 28"/>
            <p:cNvSpPr>
              <a:spLocks noChangeArrowheads="1"/>
            </p:cNvSpPr>
            <p:nvPr/>
          </p:nvSpPr>
          <p:spPr bwMode="auto">
            <a:xfrm>
              <a:off x="4433" y="2913"/>
              <a:ext cx="128" cy="128"/>
            </a:xfrm>
            <a:prstGeom prst="ellipse">
              <a:avLst/>
            </a:prstGeom>
            <a:solidFill>
              <a:srgbClr val="0000FF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7" name="Oval 29"/>
            <p:cNvSpPr>
              <a:spLocks noChangeArrowheads="1"/>
            </p:cNvSpPr>
            <p:nvPr/>
          </p:nvSpPr>
          <p:spPr bwMode="auto">
            <a:xfrm>
              <a:off x="4962" y="2018"/>
              <a:ext cx="128" cy="128"/>
            </a:xfrm>
            <a:prstGeom prst="ellipse">
              <a:avLst/>
            </a:prstGeom>
            <a:solidFill>
              <a:srgbClr val="0000FF"/>
            </a:solidFill>
            <a:ln w="9525" cap="flat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2798" name="Picture 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8" y="2338"/>
              <a:ext cx="645" cy="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2799" name="Rectangle 31"/>
          <p:cNvSpPr>
            <a:spLocks noChangeArrowheads="1"/>
          </p:cNvSpPr>
          <p:nvPr/>
        </p:nvSpPr>
        <p:spPr bwMode="auto">
          <a:xfrm>
            <a:off x="2617920" y="3267703"/>
            <a:ext cx="1251360" cy="1284615"/>
          </a:xfrm>
          <a:prstGeom prst="rect">
            <a:avLst/>
          </a:prstGeom>
          <a:noFill/>
          <a:ln w="36000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6328" tIns="35595" rIns="16328" bIns="16328" anchor="ctr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Ideal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Feature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Extractor</a:t>
            </a:r>
          </a:p>
        </p:txBody>
      </p:sp>
    </p:spTree>
    <p:extLst>
      <p:ext uri="{BB962C8B-B14F-4D97-AF65-F5344CB8AC3E}">
        <p14:creationId xmlns:p14="http://schemas.microsoft.com/office/powerpoint/2010/main" val="39271697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/>
              <a:t>Q: What objects are in the image? Where?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490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745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Power of distributed representations!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00"/>
            <a:ext cx="9144000" cy="38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615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So what </a:t>
            </a:r>
            <a:r>
              <a:rPr lang="en-US" i="1" dirty="0"/>
              <a:t>is</a:t>
            </a:r>
            <a:r>
              <a:rPr lang="en-US" dirty="0"/>
              <a:t> Deep (Machine)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 few different ideas:</a:t>
            </a:r>
          </a:p>
          <a:p>
            <a:endParaRPr lang="en-US" dirty="0"/>
          </a:p>
          <a:p>
            <a:r>
              <a:rPr lang="en-US" dirty="0"/>
              <a:t>(Hierarchical) Compositionality</a:t>
            </a:r>
          </a:p>
          <a:p>
            <a:pPr lvl="1"/>
            <a:r>
              <a:rPr lang="en-US" dirty="0"/>
              <a:t>Cascade of non-linear transformations</a:t>
            </a:r>
          </a:p>
          <a:p>
            <a:pPr lvl="1"/>
            <a:r>
              <a:rPr lang="en-US" dirty="0"/>
              <a:t>Multiple layers of representations</a:t>
            </a:r>
          </a:p>
          <a:p>
            <a:endParaRPr lang="en-US" dirty="0"/>
          </a:p>
          <a:p>
            <a:r>
              <a:rPr lang="en-US" dirty="0"/>
              <a:t>End-to-End Learning</a:t>
            </a:r>
          </a:p>
          <a:p>
            <a:pPr lvl="1"/>
            <a:r>
              <a:rPr lang="en-US" dirty="0"/>
              <a:t>Learning (goal-driven) representations</a:t>
            </a:r>
          </a:p>
          <a:p>
            <a:pPr lvl="1"/>
            <a:r>
              <a:rPr lang="en-US" dirty="0"/>
              <a:t>Learning to feature extraction</a:t>
            </a:r>
          </a:p>
          <a:p>
            <a:endParaRPr lang="en-US" dirty="0"/>
          </a:p>
          <a:p>
            <a:r>
              <a:rPr lang="en-US" dirty="0"/>
              <a:t>Distributed Representations</a:t>
            </a:r>
          </a:p>
          <a:p>
            <a:pPr lvl="1"/>
            <a:r>
              <a:rPr lang="en-US" dirty="0"/>
              <a:t>No single neuron “encodes” everything</a:t>
            </a:r>
          </a:p>
          <a:p>
            <a:pPr lvl="1"/>
            <a:r>
              <a:rPr lang="en-US" dirty="0"/>
              <a:t>Groups of neurons work together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777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Benefits of Deep/Representation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(Usually) Better Performance</a:t>
            </a:r>
          </a:p>
          <a:p>
            <a:pPr lvl="1"/>
            <a:r>
              <a:rPr lang="en-US" i="1" dirty="0"/>
              <a:t>“Because gradient descent is better than you”</a:t>
            </a:r>
            <a:br>
              <a:rPr lang="en-US" i="1" dirty="0"/>
            </a:br>
            <a:r>
              <a:rPr lang="en-US" i="1" dirty="0" err="1"/>
              <a:t>Yann</a:t>
            </a:r>
            <a:r>
              <a:rPr lang="en-US" i="1" dirty="0"/>
              <a:t> </a:t>
            </a:r>
            <a:r>
              <a:rPr lang="en-US" i="1" dirty="0" err="1"/>
              <a:t>LeCun</a:t>
            </a:r>
            <a:endParaRPr lang="en-US" i="1" dirty="0"/>
          </a:p>
          <a:p>
            <a:endParaRPr lang="en-US" dirty="0"/>
          </a:p>
          <a:p>
            <a:r>
              <a:rPr lang="en-US" dirty="0"/>
              <a:t>New domains without “experts”</a:t>
            </a:r>
          </a:p>
          <a:p>
            <a:pPr lvl="1"/>
            <a:r>
              <a:rPr lang="en-US" dirty="0"/>
              <a:t>RGBD</a:t>
            </a:r>
          </a:p>
          <a:p>
            <a:pPr lvl="1"/>
            <a:r>
              <a:rPr lang="en-US" dirty="0"/>
              <a:t>Multi-spectral data</a:t>
            </a:r>
          </a:p>
          <a:p>
            <a:pPr lvl="1"/>
            <a:r>
              <a:rPr lang="en-US" dirty="0"/>
              <a:t>Gene-expression data</a:t>
            </a:r>
          </a:p>
          <a:p>
            <a:pPr lvl="1"/>
            <a:r>
              <a:rPr lang="en-US" dirty="0"/>
              <a:t>Unclear how to hand-engineer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471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2">
            <a:extLst>
              <a:ext uri="{FF2B5EF4-FFF2-40B4-BE49-F238E27FC236}">
                <a16:creationId xmlns:a16="http://schemas.microsoft.com/office/drawing/2014/main" id="{C168C756-C916-6841-9DD5-38E90723C25E}"/>
              </a:ext>
            </a:extLst>
          </p:cNvPr>
          <p:cNvSpPr txBox="1"/>
          <p:nvPr/>
        </p:nvSpPr>
        <p:spPr>
          <a:xfrm>
            <a:off x="457172" y="1413021"/>
            <a:ext cx="8228763" cy="52605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 algn="just">
              <a:spcAft>
                <a:spcPts val="1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For a grade higher or equal to 5, you must beat the baseline!</a:t>
            </a:r>
          </a:p>
          <a:p>
            <a:pPr marL="391867" indent="-293900" algn="just">
              <a:spcAft>
                <a:spcPts val="1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project must be presented (2 points awarded for presentation and documentation)</a:t>
            </a:r>
          </a:p>
          <a:p>
            <a:pPr marL="391867" indent="-293900" algn="just">
              <a:spcAft>
                <a:spcPts val="1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project consists of the code implementation in Python (any library is allowed) and a report/documentation including:</a:t>
            </a:r>
          </a:p>
          <a:p>
            <a:pPr marL="409011" indent="-311045" algn="just">
              <a:spcBef>
                <a:spcPts val="706"/>
              </a:spcBef>
              <a:spcAft>
                <a:spcPts val="683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 description of the implemented deep learning method(s): architecture, hyperparameters, loss, etc.</a:t>
            </a:r>
          </a:p>
          <a:p>
            <a:pPr marL="409011" indent="-311045" algn="just">
              <a:spcBef>
                <a:spcPts val="706"/>
              </a:spcBef>
              <a:spcAft>
                <a:spcPts val="683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figures and/or tables with results (including validation, hyperparameter tuning, grid search, random search)</a:t>
            </a:r>
          </a:p>
          <a:p>
            <a:pPr marL="409011" indent="-311045" algn="just">
              <a:spcBef>
                <a:spcPts val="706"/>
              </a:spcBef>
              <a:spcAft>
                <a:spcPts val="683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comments /interpretation of the results</a:t>
            </a:r>
          </a:p>
          <a:p>
            <a:pPr marL="409011" indent="-311045" algn="just">
              <a:spcBef>
                <a:spcPts val="706"/>
              </a:spcBef>
              <a:spcAft>
                <a:spcPts val="683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conclusion</a:t>
            </a:r>
          </a:p>
          <a:p>
            <a:pPr marL="409011" indent="-311045">
              <a:spcAft>
                <a:spcPts val="1283"/>
              </a:spcAft>
              <a:buClr>
                <a:srgbClr val="000000"/>
              </a:buClr>
              <a:buSzPct val="45000"/>
              <a:buFontTx/>
              <a:buChar char="-"/>
            </a:pPr>
            <a:endParaRPr lang="en-US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91867" indent="-293900">
              <a:spcAft>
                <a:spcPts val="1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91867" indent="-293900">
              <a:spcAft>
                <a:spcPts val="1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spcAft>
                <a:spcPts val="1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90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6D395ACB-B15E-E640-9B4C-B457F65959A6}"/>
              </a:ext>
            </a:extLst>
          </p:cNvPr>
          <p:cNvSpPr txBox="1"/>
          <p:nvPr/>
        </p:nvSpPr>
        <p:spPr>
          <a:xfrm>
            <a:off x="457172" y="278909"/>
            <a:ext cx="8228763" cy="11341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99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Grading System</a:t>
            </a:r>
          </a:p>
        </p:txBody>
      </p:sp>
    </p:spTree>
    <p:extLst>
      <p:ext uri="{BB962C8B-B14F-4D97-AF65-F5344CB8AC3E}">
        <p14:creationId xmlns:p14="http://schemas.microsoft.com/office/powerpoint/2010/main" val="3053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“Expert” intuitions can be misleading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63704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/>
              <a:t>“Every time I fire a linguist, the performance of our speech recognition system goes up”</a:t>
            </a:r>
            <a:endParaRPr lang="en-US" dirty="0"/>
          </a:p>
          <a:p>
            <a:pPr lvl="1"/>
            <a:r>
              <a:rPr lang="en-US" dirty="0"/>
              <a:t>Fred </a:t>
            </a:r>
            <a:r>
              <a:rPr lang="en-US" dirty="0" err="1"/>
              <a:t>Jelinik</a:t>
            </a:r>
            <a:r>
              <a:rPr lang="en-US" dirty="0"/>
              <a:t>, IBM </a:t>
            </a:r>
            <a:r>
              <a:rPr lang="fr-FR" dirty="0"/>
              <a:t>’</a:t>
            </a:r>
            <a:r>
              <a:rPr lang="en-US" dirty="0"/>
              <a:t>98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“Maybe the molecule didn’t go to graduate school”</a:t>
            </a:r>
            <a:endParaRPr lang="en-US" dirty="0"/>
          </a:p>
          <a:p>
            <a:pPr lvl="1"/>
            <a:r>
              <a:rPr lang="en-US" dirty="0"/>
              <a:t>Will Welch defending the success of his approximate molecular screening algorithm, given that he’s a computer scientist, not a chemist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667000"/>
            <a:ext cx="1158240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5786051"/>
            <a:ext cx="5580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Database Screening for HIV Protease Ligands: The Influence of Binding-Site Conformation and Representation on Ligand Selectivity", Volker </a:t>
            </a:r>
            <a:r>
              <a:rPr lang="en-US" dirty="0" err="1"/>
              <a:t>Schnecke</a:t>
            </a:r>
            <a:r>
              <a:rPr lang="en-US" dirty="0"/>
              <a:t>, Leslie A. Kuhn, Proceedings of the Seventh International Conference on Intelligent Systems for Molecular Biology, Pages 242-251, AAAI Press, 1999.</a:t>
            </a:r>
          </a:p>
        </p:txBody>
      </p:sp>
    </p:spTree>
    <p:extLst>
      <p:ext uri="{BB962C8B-B14F-4D97-AF65-F5344CB8AC3E}">
        <p14:creationId xmlns:p14="http://schemas.microsoft.com/office/powerpoint/2010/main" val="342613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Problem#1: Non-Convex! Non-Convex! Non-Convex!</a:t>
            </a:r>
          </a:p>
          <a:p>
            <a:pPr lvl="1"/>
            <a:r>
              <a:rPr lang="en-US" dirty="0"/>
              <a:t>Depth&gt;=3: most losses non-convex in parameters</a:t>
            </a:r>
          </a:p>
          <a:p>
            <a:pPr lvl="1"/>
            <a:r>
              <a:rPr lang="en-US" dirty="0"/>
              <a:t>Theoretically, all bets are off</a:t>
            </a:r>
          </a:p>
          <a:p>
            <a:pPr lvl="1"/>
            <a:r>
              <a:rPr lang="en-US" dirty="0"/>
              <a:t>Leads to </a:t>
            </a:r>
            <a:r>
              <a:rPr lang="en-US" dirty="0" err="1"/>
              <a:t>stochasticity</a:t>
            </a:r>
            <a:endParaRPr lang="en-US" dirty="0"/>
          </a:p>
          <a:p>
            <a:pPr lvl="2"/>
            <a:r>
              <a:rPr lang="en-US" dirty="0"/>
              <a:t>different initializations </a:t>
            </a:r>
            <a:r>
              <a:rPr lang="en-US" dirty="0">
                <a:sym typeface="Wingdings"/>
              </a:rPr>
              <a:t> different local minima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Standard response #1</a:t>
            </a:r>
          </a:p>
          <a:p>
            <a:pPr lvl="1"/>
            <a:r>
              <a:rPr lang="en-US" dirty="0"/>
              <a:t>“Yes, but all interesting learning problems are non-convex”</a:t>
            </a:r>
          </a:p>
          <a:p>
            <a:pPr lvl="1"/>
            <a:r>
              <a:rPr lang="en-US" dirty="0"/>
              <a:t>For example, human learning</a:t>
            </a:r>
          </a:p>
          <a:p>
            <a:pPr lvl="2"/>
            <a:r>
              <a:rPr lang="en-US" dirty="0"/>
              <a:t>Order matters </a:t>
            </a:r>
            <a:r>
              <a:rPr lang="en-US" dirty="0">
                <a:sym typeface="Wingdings"/>
              </a:rPr>
              <a:t> reliance on heuristic  </a:t>
            </a:r>
            <a:r>
              <a:rPr lang="en-US" dirty="0"/>
              <a:t> non-convexity</a:t>
            </a:r>
          </a:p>
          <a:p>
            <a:endParaRPr lang="en-US" dirty="0"/>
          </a:p>
          <a:p>
            <a:r>
              <a:rPr lang="en-US" dirty="0"/>
              <a:t>Standard response #2</a:t>
            </a:r>
          </a:p>
          <a:p>
            <a:pPr lvl="1"/>
            <a:r>
              <a:rPr lang="en-US" dirty="0"/>
              <a:t>“Yes, but it often works!”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06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5259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Problem#2: Hard to track down what’s failing</a:t>
            </a:r>
          </a:p>
          <a:p>
            <a:pPr lvl="1"/>
            <a:r>
              <a:rPr lang="en-US" dirty="0"/>
              <a:t>Pipeline systems have “oracle” performances at each step</a:t>
            </a:r>
          </a:p>
          <a:p>
            <a:pPr lvl="1"/>
            <a:r>
              <a:rPr lang="en-US" dirty="0"/>
              <a:t>In end-to-end systems, it’s hard to know why things are not working</a:t>
            </a:r>
          </a:p>
        </p:txBody>
      </p:sp>
    </p:spTree>
    <p:extLst>
      <p:ext uri="{BB962C8B-B14F-4D97-AF65-F5344CB8AC3E}">
        <p14:creationId xmlns:p14="http://schemas.microsoft.com/office/powerpoint/2010/main" val="23639160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716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Problems with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74971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Problem#2: Hard to track down what’s failing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57628"/>
            <a:ext cx="3667277" cy="426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600200"/>
            <a:ext cx="4114799" cy="1636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200400"/>
            <a:ext cx="3429000" cy="2764009"/>
          </a:xfrm>
          <a:prstGeom prst="rect">
            <a:avLst/>
          </a:prstGeom>
        </p:spPr>
      </p:pic>
      <p:sp>
        <p:nvSpPr>
          <p:cNvPr id="9" name="Left-Right Arrow 8"/>
          <p:cNvSpPr/>
          <p:nvPr/>
        </p:nvSpPr>
        <p:spPr bwMode="auto">
          <a:xfrm>
            <a:off x="1295400" y="6248400"/>
            <a:ext cx="6248400" cy="228600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1190" y="6519446"/>
            <a:ext cx="1222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End-to-End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7939" y="6519446"/>
            <a:ext cx="91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Pipeline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9623" y="5943600"/>
            <a:ext cx="2123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[Fang et al. CVPR15]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974" y="5943600"/>
            <a:ext cx="2313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Vinyals</a:t>
            </a:r>
            <a:r>
              <a:rPr lang="en-US" sz="1600" dirty="0"/>
              <a:t> et al. CVPR15]</a:t>
            </a:r>
          </a:p>
        </p:txBody>
      </p:sp>
    </p:spTree>
    <p:extLst>
      <p:ext uri="{BB962C8B-B14F-4D97-AF65-F5344CB8AC3E}">
        <p14:creationId xmlns:p14="http://schemas.microsoft.com/office/powerpoint/2010/main" val="17246387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Problem#2: Hard to track down what’s failing</a:t>
            </a:r>
          </a:p>
          <a:p>
            <a:pPr lvl="1"/>
            <a:r>
              <a:rPr lang="en-US" dirty="0"/>
              <a:t>Pipeline systems have “oracle” performances at each step</a:t>
            </a:r>
          </a:p>
          <a:p>
            <a:pPr lvl="1"/>
            <a:r>
              <a:rPr lang="en-US" dirty="0"/>
              <a:t>In end-to-end systems, it’s hard to know why things are not working </a:t>
            </a:r>
          </a:p>
          <a:p>
            <a:endParaRPr lang="en-US" dirty="0"/>
          </a:p>
          <a:p>
            <a:r>
              <a:rPr lang="en-US" dirty="0"/>
              <a:t>Standard response #1</a:t>
            </a:r>
          </a:p>
          <a:p>
            <a:pPr lvl="1"/>
            <a:r>
              <a:rPr lang="en-US" dirty="0"/>
              <a:t>Tricks of the trade: visualize features, add losses at different layers, pre-train to avoid degenerate initializations… </a:t>
            </a:r>
          </a:p>
          <a:p>
            <a:pPr lvl="1"/>
            <a:r>
              <a:rPr lang="en-US" dirty="0"/>
              <a:t>“We’re working on it” </a:t>
            </a:r>
          </a:p>
          <a:p>
            <a:endParaRPr lang="en-US" dirty="0"/>
          </a:p>
          <a:p>
            <a:r>
              <a:rPr lang="en-US" dirty="0"/>
              <a:t>Standard response #2</a:t>
            </a:r>
          </a:p>
          <a:p>
            <a:pPr lvl="1"/>
            <a:r>
              <a:rPr lang="en-US" dirty="0"/>
              <a:t>“Yes, but it often works!”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73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Problem#2: Hard to track down what’s failing</a:t>
            </a:r>
          </a:p>
          <a:p>
            <a:pPr lvl="1"/>
            <a:r>
              <a:rPr lang="en-US" dirty="0"/>
              <a:t>There are methods to </a:t>
            </a:r>
          </a:p>
          <a:p>
            <a:pPr marL="457200" lvl="1" indent="0">
              <a:buNone/>
            </a:pPr>
            <a:r>
              <a:rPr lang="en-US" dirty="0"/>
              <a:t>visualize the features, e.g.:</a:t>
            </a:r>
          </a:p>
          <a:p>
            <a:pPr marL="457200" lvl="1" indent="0">
              <a:buNone/>
            </a:pPr>
            <a:r>
              <a:rPr lang="en-US" dirty="0" err="1"/>
              <a:t>GradCAM</a:t>
            </a:r>
            <a:endParaRPr lang="en-US" dirty="0"/>
          </a:p>
          <a:p>
            <a:pPr marL="457200" lvl="1" indent="0">
              <a:buNone/>
            </a:pPr>
            <a:r>
              <a:rPr lang="en-US" dirty="0" err="1"/>
              <a:t>GradCAM</a:t>
            </a:r>
            <a:r>
              <a:rPr lang="en-US" dirty="0"/>
              <a:t>++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C3B60-A264-FA46-9D89-90573E713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209800"/>
            <a:ext cx="319569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84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Problem#3: Lack of easy reproducibility</a:t>
            </a:r>
          </a:p>
          <a:p>
            <a:pPr lvl="1"/>
            <a:r>
              <a:rPr lang="en-US" dirty="0"/>
              <a:t>Direct consequence of </a:t>
            </a:r>
            <a:r>
              <a:rPr lang="en-US" dirty="0" err="1"/>
              <a:t>stochasticity</a:t>
            </a:r>
            <a:r>
              <a:rPr lang="en-US" dirty="0"/>
              <a:t> &amp; non-convexity 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Standard response #1</a:t>
            </a:r>
          </a:p>
          <a:p>
            <a:pPr lvl="1"/>
            <a:r>
              <a:rPr lang="en-US" dirty="0"/>
              <a:t>It’s getting much better</a:t>
            </a:r>
          </a:p>
          <a:p>
            <a:pPr lvl="1"/>
            <a:r>
              <a:rPr lang="en-US" dirty="0"/>
              <a:t>Standard toolkits/libraries/frameworks now available</a:t>
            </a:r>
          </a:p>
          <a:p>
            <a:pPr lvl="1"/>
            <a:r>
              <a:rPr lang="en-US" dirty="0"/>
              <a:t>TensorFlow, </a:t>
            </a:r>
            <a:r>
              <a:rPr lang="en-US" dirty="0" err="1"/>
              <a:t>PyTorch</a:t>
            </a:r>
            <a:r>
              <a:rPr lang="en-US" dirty="0"/>
              <a:t>, </a:t>
            </a:r>
            <a:r>
              <a:rPr lang="en-US" dirty="0" err="1"/>
              <a:t>Keras</a:t>
            </a:r>
            <a:r>
              <a:rPr lang="en-US" dirty="0"/>
              <a:t>, Caffe, Theano</a:t>
            </a:r>
          </a:p>
          <a:p>
            <a:endParaRPr lang="en-US" dirty="0"/>
          </a:p>
          <a:p>
            <a:r>
              <a:rPr lang="en-US" dirty="0"/>
              <a:t>Standard response #2</a:t>
            </a:r>
          </a:p>
          <a:p>
            <a:pPr lvl="1"/>
            <a:r>
              <a:rPr lang="en-US" dirty="0"/>
              <a:t>“Yes, but it often works!”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12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/>
              <a:t>Yes it works, but how?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" y="1151391"/>
            <a:ext cx="912971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976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1134038_10155406252950585_5637450306767294942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688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5-07-14 at 4.33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83244"/>
            <a:ext cx="9144000" cy="677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11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457633" y="454978"/>
            <a:ext cx="8227899" cy="76445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99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Grading System</a:t>
            </a: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C168C756-C916-6841-9DD5-38E90723C25E}"/>
              </a:ext>
            </a:extLst>
          </p:cNvPr>
          <p:cNvSpPr txBox="1"/>
          <p:nvPr/>
        </p:nvSpPr>
        <p:spPr>
          <a:xfrm>
            <a:off x="367025" y="1428034"/>
            <a:ext cx="8227898" cy="51490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26" indent="-293870" algn="just">
              <a:spcAft>
                <a:spcPts val="1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Submit projects to: </a:t>
            </a:r>
            <a:r>
              <a:rPr lang="en-US" sz="2177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deeplearning.fmi@gmail.com</a:t>
            </a:r>
            <a:endParaRPr lang="en-US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91826" indent="-293870" algn="just">
              <a:spcAft>
                <a:spcPts val="1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Submit only .</a:t>
            </a:r>
            <a:r>
              <a:rPr lang="en-US" sz="2177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py</a:t>
            </a: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files only! (.</a:t>
            </a:r>
            <a:r>
              <a:rPr lang="en-US" sz="2177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ipynb</a:t>
            </a: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not accepted)</a:t>
            </a:r>
          </a:p>
          <a:p>
            <a:pPr marL="391826" indent="-293870" algn="just">
              <a:spcAft>
                <a:spcPts val="1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We will set deadlines (during every evaluation session) for:</a:t>
            </a:r>
          </a:p>
          <a:p>
            <a:pPr marL="823728" lvl="1" indent="-311045" algn="just">
              <a:spcAft>
                <a:spcPts val="1283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choosing the project (only for the second evaluation and on)</a:t>
            </a:r>
          </a:p>
          <a:p>
            <a:pPr marL="823728" lvl="1" indent="-311045" algn="just">
              <a:spcAft>
                <a:spcPts val="1283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submitting the project</a:t>
            </a:r>
          </a:p>
          <a:p>
            <a:pPr marL="823728" lvl="1" indent="-311045" algn="just">
              <a:spcAft>
                <a:spcPts val="1283"/>
              </a:spcAft>
              <a:buClr>
                <a:srgbClr val="000000"/>
              </a:buClr>
              <a:buSzPct val="80000"/>
              <a:buFont typeface="Wingdings" pitchFamily="2" charset="2"/>
              <a:buChar char="Ø"/>
            </a:pPr>
            <a:r>
              <a:rPr lang="en-US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presenting the project</a:t>
            </a:r>
          </a:p>
          <a:p>
            <a:pPr marL="409001" indent="-311045" algn="just">
              <a:spcAft>
                <a:spcPts val="1283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177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If you don’t know the dates, please ask! Don’t wait until the presentation day!</a:t>
            </a:r>
          </a:p>
          <a:p>
            <a:pPr marL="391826" indent="-293870" algn="just">
              <a:spcAft>
                <a:spcPts val="1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26" indent="-293870">
              <a:spcAft>
                <a:spcPts val="1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90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y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95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321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5-08-25 at 12.54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3" y="0"/>
            <a:ext cx="8575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21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twitt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6" y="-25724"/>
            <a:ext cx="8605247" cy="687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427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twitte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0" y="0"/>
            <a:ext cx="805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435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twitter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58" y="0"/>
            <a:ext cx="8487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323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witter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-2837"/>
            <a:ext cx="8077200" cy="686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272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witter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32" y="0"/>
            <a:ext cx="8118135" cy="68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184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57200" y="2205335"/>
            <a:ext cx="811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1000 object classes         1.4M/50k/100k images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657600"/>
            <a:ext cx="3657600" cy="27432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729088" y="4746767"/>
            <a:ext cx="2671712" cy="1639689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729088" y="3657600"/>
            <a:ext cx="1998850" cy="316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Dalmatian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49189" y="6352401"/>
            <a:ext cx="5815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http://image-net.org/challenges/LSVRC/{2010,…,2014}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ImageNet</a:t>
            </a:r>
            <a:r>
              <a:rPr lang="en-US" dirty="0"/>
              <a:t> Large Scale Visual Recognition Challenge (ILSVRC)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82433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F81BD"/>
                </a:solidFill>
              </a:rPr>
              <a:t>Classification: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2667000"/>
            <a:ext cx="8575524" cy="838200"/>
            <a:chOff x="0" y="2647890"/>
            <a:chExt cx="8575524" cy="838200"/>
          </a:xfrm>
        </p:grpSpPr>
        <p:sp>
          <p:nvSpPr>
            <p:cNvPr id="16" name="TextBox 15"/>
            <p:cNvSpPr txBox="1"/>
            <p:nvPr/>
          </p:nvSpPr>
          <p:spPr>
            <a:xfrm>
              <a:off x="0" y="2647890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F81BD"/>
                  </a:solidFill>
                </a:rPr>
                <a:t>Detection: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200" y="3024425"/>
              <a:ext cx="81183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200 object classes	      400k/20k/40k images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19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Data Enabling Richer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2187501"/>
          </a:xfrm>
        </p:spPr>
        <p:txBody>
          <a:bodyPr>
            <a:normAutofit/>
          </a:bodyPr>
          <a:lstStyle/>
          <a:p>
            <a:r>
              <a:rPr lang="en-US" sz="2400" dirty="0"/>
              <a:t>[</a:t>
            </a:r>
            <a:r>
              <a:rPr lang="cs-CZ" sz="2400" dirty="0" err="1"/>
              <a:t>Krizhevsky</a:t>
            </a:r>
            <a:r>
              <a:rPr lang="cs-CZ" sz="2400" dirty="0"/>
              <a:t> et al. NIPS12]</a:t>
            </a:r>
          </a:p>
          <a:p>
            <a:pPr lvl="1"/>
            <a:r>
              <a:rPr lang="en-US" sz="2400" dirty="0"/>
              <a:t>54 million parameters; 8 layers (5 </a:t>
            </a:r>
            <a:r>
              <a:rPr lang="en-US" sz="2400" dirty="0" err="1"/>
              <a:t>conv</a:t>
            </a:r>
            <a:r>
              <a:rPr lang="en-US" sz="2400" dirty="0"/>
              <a:t>, 3 fully-connected)</a:t>
            </a:r>
          </a:p>
          <a:p>
            <a:pPr lvl="1"/>
            <a:r>
              <a:rPr lang="en-US" sz="2400" dirty="0"/>
              <a:t>Trained on 1.4M images in </a:t>
            </a:r>
            <a:r>
              <a:rPr lang="en-US" sz="2400" dirty="0" err="1"/>
              <a:t>ImageNet</a:t>
            </a:r>
            <a:endParaRPr lang="en-US" sz="2400" dirty="0"/>
          </a:p>
          <a:p>
            <a:pPr lvl="1"/>
            <a:r>
              <a:rPr lang="en-US" sz="2400" dirty="0"/>
              <a:t>Better Regularization (Dropout)</a:t>
            </a:r>
          </a:p>
        </p:txBody>
      </p:sp>
      <p:grpSp>
        <p:nvGrpSpPr>
          <p:cNvPr id="146" name="Group 206"/>
          <p:cNvGrpSpPr/>
          <p:nvPr/>
        </p:nvGrpSpPr>
        <p:grpSpPr>
          <a:xfrm>
            <a:off x="5257800" y="3665131"/>
            <a:ext cx="1088986" cy="1088986"/>
            <a:chOff x="8773045" y="1214694"/>
            <a:chExt cx="1645920" cy="1645920"/>
          </a:xfrm>
        </p:grpSpPr>
        <p:sp>
          <p:nvSpPr>
            <p:cNvPr id="201" name="Rectangle 200"/>
            <p:cNvSpPr>
              <a:spLocks noChangeAspect="1"/>
            </p:cNvSpPr>
            <p:nvPr/>
          </p:nvSpPr>
          <p:spPr>
            <a:xfrm>
              <a:off x="8773045" y="1214694"/>
              <a:ext cx="731520" cy="7315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>
              <a:spLocks noChangeAspect="1"/>
            </p:cNvSpPr>
            <p:nvPr/>
          </p:nvSpPr>
          <p:spPr>
            <a:xfrm>
              <a:off x="8925445" y="1367094"/>
              <a:ext cx="731520" cy="7315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>
              <a:spLocks noChangeAspect="1"/>
            </p:cNvSpPr>
            <p:nvPr/>
          </p:nvSpPr>
          <p:spPr>
            <a:xfrm>
              <a:off x="9077845" y="1519494"/>
              <a:ext cx="731520" cy="7315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>
              <a:spLocks noChangeAspect="1"/>
            </p:cNvSpPr>
            <p:nvPr/>
          </p:nvSpPr>
          <p:spPr>
            <a:xfrm>
              <a:off x="9230245" y="1671894"/>
              <a:ext cx="731520" cy="7315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>
              <a:spLocks noChangeAspect="1"/>
            </p:cNvSpPr>
            <p:nvPr/>
          </p:nvSpPr>
          <p:spPr>
            <a:xfrm>
              <a:off x="9382645" y="1824294"/>
              <a:ext cx="731520" cy="7315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>
              <a:spLocks noChangeAspect="1"/>
            </p:cNvSpPr>
            <p:nvPr/>
          </p:nvSpPr>
          <p:spPr>
            <a:xfrm>
              <a:off x="9535045" y="1976694"/>
              <a:ext cx="731520" cy="7315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>
              <a:spLocks noChangeAspect="1"/>
            </p:cNvSpPr>
            <p:nvPr/>
          </p:nvSpPr>
          <p:spPr>
            <a:xfrm>
              <a:off x="9687445" y="2129094"/>
              <a:ext cx="731520" cy="7315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7" name="Rectangle 146"/>
          <p:cNvSpPr>
            <a:spLocks noChangeAspect="1"/>
          </p:cNvSpPr>
          <p:nvPr/>
        </p:nvSpPr>
        <p:spPr>
          <a:xfrm>
            <a:off x="4008931" y="3755221"/>
            <a:ext cx="604992" cy="6049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>
            <a:spLocks noChangeAspect="1"/>
          </p:cNvSpPr>
          <p:nvPr/>
        </p:nvSpPr>
        <p:spPr>
          <a:xfrm>
            <a:off x="4109763" y="3856053"/>
            <a:ext cx="604992" cy="6049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>
            <a:spLocks noChangeAspect="1"/>
          </p:cNvSpPr>
          <p:nvPr/>
        </p:nvSpPr>
        <p:spPr>
          <a:xfrm>
            <a:off x="4210595" y="3956885"/>
            <a:ext cx="604992" cy="6049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>
            <a:spLocks noChangeAspect="1"/>
          </p:cNvSpPr>
          <p:nvPr/>
        </p:nvSpPr>
        <p:spPr>
          <a:xfrm>
            <a:off x="4311427" y="4057717"/>
            <a:ext cx="604992" cy="6049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1" name="Group 211"/>
          <p:cNvGrpSpPr/>
          <p:nvPr/>
        </p:nvGrpSpPr>
        <p:grpSpPr>
          <a:xfrm>
            <a:off x="2104329" y="3452724"/>
            <a:ext cx="1512481" cy="1512481"/>
            <a:chOff x="5572662" y="2317477"/>
            <a:chExt cx="2286000" cy="2286000"/>
          </a:xfrm>
        </p:grpSpPr>
        <p:sp>
          <p:nvSpPr>
            <p:cNvPr id="197" name="Rectangle 196"/>
            <p:cNvSpPr>
              <a:spLocks noChangeAspect="1"/>
            </p:cNvSpPr>
            <p:nvPr/>
          </p:nvSpPr>
          <p:spPr>
            <a:xfrm>
              <a:off x="5572662" y="2317477"/>
              <a:ext cx="1828800" cy="1828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>
              <a:spLocks noChangeAspect="1"/>
            </p:cNvSpPr>
            <p:nvPr/>
          </p:nvSpPr>
          <p:spPr>
            <a:xfrm>
              <a:off x="5725062" y="2469877"/>
              <a:ext cx="1828800" cy="1828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>
              <a:spLocks noChangeAspect="1"/>
            </p:cNvSpPr>
            <p:nvPr/>
          </p:nvSpPr>
          <p:spPr>
            <a:xfrm>
              <a:off x="5877462" y="2622277"/>
              <a:ext cx="1828800" cy="1828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>
              <a:spLocks noChangeAspect="1"/>
            </p:cNvSpPr>
            <p:nvPr/>
          </p:nvSpPr>
          <p:spPr>
            <a:xfrm>
              <a:off x="6029862" y="2774677"/>
              <a:ext cx="1828800" cy="1828800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2" name="Picture 151" descr="2007_0049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" y="3611127"/>
            <a:ext cx="1608851" cy="12066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92" name="Straight Connector 191"/>
          <p:cNvCxnSpPr>
            <a:endCxn id="211" idx="2"/>
          </p:cNvCxnSpPr>
          <p:nvPr/>
        </p:nvCxnSpPr>
        <p:spPr>
          <a:xfrm>
            <a:off x="6735393" y="3783228"/>
            <a:ext cx="830172" cy="108506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>
            <a:endCxn id="215" idx="3"/>
          </p:cNvCxnSpPr>
          <p:nvPr/>
        </p:nvCxnSpPr>
        <p:spPr>
          <a:xfrm flipV="1">
            <a:off x="7340385" y="4473627"/>
            <a:ext cx="778667" cy="15659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Rectangle 153"/>
          <p:cNvSpPr>
            <a:spLocks noChangeAspect="1"/>
          </p:cNvSpPr>
          <p:nvPr/>
        </p:nvSpPr>
        <p:spPr>
          <a:xfrm>
            <a:off x="1097538" y="3858853"/>
            <a:ext cx="302496" cy="30249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5" name="Straight Connector 154"/>
          <p:cNvCxnSpPr>
            <a:stCxn id="154" idx="0"/>
            <a:endCxn id="157" idx="0"/>
          </p:cNvCxnSpPr>
          <p:nvPr/>
        </p:nvCxnSpPr>
        <p:spPr>
          <a:xfrm>
            <a:off x="1248786" y="3858853"/>
            <a:ext cx="2078633" cy="9075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154" idx="2"/>
            <a:endCxn id="157" idx="2"/>
          </p:cNvCxnSpPr>
          <p:nvPr/>
        </p:nvCxnSpPr>
        <p:spPr>
          <a:xfrm flipV="1">
            <a:off x="1248786" y="4070601"/>
            <a:ext cx="2078633" cy="90748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Rectangle 156"/>
          <p:cNvSpPr>
            <a:spLocks noChangeAspect="1"/>
          </p:cNvSpPr>
          <p:nvPr/>
        </p:nvSpPr>
        <p:spPr>
          <a:xfrm>
            <a:off x="3266920" y="3949603"/>
            <a:ext cx="120998" cy="12099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TextBox 157"/>
          <p:cNvSpPr txBox="1"/>
          <p:nvPr/>
        </p:nvSpPr>
        <p:spPr>
          <a:xfrm>
            <a:off x="152400" y="325692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Input Image</a:t>
            </a:r>
          </a:p>
        </p:txBody>
      </p:sp>
      <p:sp>
        <p:nvSpPr>
          <p:cNvPr id="161" name="Rectangle 160"/>
          <p:cNvSpPr>
            <a:spLocks noChangeAspect="1"/>
          </p:cNvSpPr>
          <p:nvPr/>
        </p:nvSpPr>
        <p:spPr>
          <a:xfrm>
            <a:off x="2585282" y="4551792"/>
            <a:ext cx="241997" cy="24199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>
            <a:spLocks noChangeAspect="1"/>
          </p:cNvSpPr>
          <p:nvPr/>
        </p:nvSpPr>
        <p:spPr>
          <a:xfrm>
            <a:off x="4409653" y="4445362"/>
            <a:ext cx="120998" cy="12099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3" name="Straight Connector 162"/>
          <p:cNvCxnSpPr>
            <a:stCxn id="161" idx="0"/>
            <a:endCxn id="162" idx="0"/>
          </p:cNvCxnSpPr>
          <p:nvPr/>
        </p:nvCxnSpPr>
        <p:spPr>
          <a:xfrm flipV="1">
            <a:off x="2706281" y="4445362"/>
            <a:ext cx="1763871" cy="1064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61" idx="2"/>
            <a:endCxn id="162" idx="2"/>
          </p:cNvCxnSpPr>
          <p:nvPr/>
        </p:nvCxnSpPr>
        <p:spPr>
          <a:xfrm flipV="1">
            <a:off x="2706281" y="4566360"/>
            <a:ext cx="1763871" cy="227429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5" name="Group 225"/>
          <p:cNvGrpSpPr/>
          <p:nvPr/>
        </p:nvGrpSpPr>
        <p:grpSpPr>
          <a:xfrm>
            <a:off x="4279822" y="4021689"/>
            <a:ext cx="2023827" cy="635230"/>
            <a:chOff x="8153773" y="2760437"/>
            <a:chExt cx="3058860" cy="960102"/>
          </a:xfrm>
        </p:grpSpPr>
        <p:sp>
          <p:nvSpPr>
            <p:cNvPr id="178" name="Rectangle 177"/>
            <p:cNvSpPr>
              <a:spLocks noChangeAspect="1"/>
            </p:cNvSpPr>
            <p:nvPr/>
          </p:nvSpPr>
          <p:spPr>
            <a:xfrm>
              <a:off x="11029753" y="3537659"/>
              <a:ext cx="182880" cy="182880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>
              <a:spLocks noChangeAspect="1"/>
            </p:cNvSpPr>
            <p:nvPr/>
          </p:nvSpPr>
          <p:spPr>
            <a:xfrm>
              <a:off x="8153773" y="2760437"/>
              <a:ext cx="274320" cy="2743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0" name="Straight Connector 179"/>
            <p:cNvCxnSpPr>
              <a:stCxn id="179" idx="0"/>
              <a:endCxn id="178" idx="0"/>
            </p:cNvCxnSpPr>
            <p:nvPr/>
          </p:nvCxnSpPr>
          <p:spPr>
            <a:xfrm>
              <a:off x="8290933" y="2760437"/>
              <a:ext cx="2830260" cy="77722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>
              <a:stCxn id="185" idx="0"/>
              <a:endCxn id="178" idx="0"/>
            </p:cNvCxnSpPr>
            <p:nvPr/>
          </p:nvCxnSpPr>
          <p:spPr>
            <a:xfrm>
              <a:off x="8748133" y="3217637"/>
              <a:ext cx="2373060" cy="32002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>
              <a:stCxn id="185" idx="2"/>
              <a:endCxn id="178" idx="2"/>
            </p:cNvCxnSpPr>
            <p:nvPr/>
          </p:nvCxnSpPr>
          <p:spPr>
            <a:xfrm>
              <a:off x="8748133" y="3491957"/>
              <a:ext cx="2373060" cy="22858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Rectangle 182"/>
            <p:cNvSpPr>
              <a:spLocks noChangeAspect="1"/>
            </p:cNvSpPr>
            <p:nvPr/>
          </p:nvSpPr>
          <p:spPr>
            <a:xfrm>
              <a:off x="8306173" y="2912837"/>
              <a:ext cx="274320" cy="274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>
              <a:spLocks noChangeAspect="1"/>
            </p:cNvSpPr>
            <p:nvPr/>
          </p:nvSpPr>
          <p:spPr>
            <a:xfrm>
              <a:off x="8458573" y="3065237"/>
              <a:ext cx="274320" cy="274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>
              <a:spLocks noChangeAspect="1"/>
            </p:cNvSpPr>
            <p:nvPr/>
          </p:nvSpPr>
          <p:spPr>
            <a:xfrm>
              <a:off x="8610973" y="3217637"/>
              <a:ext cx="274320" cy="2743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  <a:effectLst>
              <a:glow>
                <a:schemeClr val="tx1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6" name="Straight Connector 185"/>
            <p:cNvCxnSpPr>
              <a:stCxn id="184" idx="0"/>
              <a:endCxn id="178" idx="0"/>
            </p:cNvCxnSpPr>
            <p:nvPr/>
          </p:nvCxnSpPr>
          <p:spPr>
            <a:xfrm>
              <a:off x="8595733" y="3065237"/>
              <a:ext cx="2525460" cy="47242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>
              <a:stCxn id="183" idx="0"/>
              <a:endCxn id="178" idx="0"/>
            </p:cNvCxnSpPr>
            <p:nvPr/>
          </p:nvCxnSpPr>
          <p:spPr>
            <a:xfrm>
              <a:off x="8443333" y="2912837"/>
              <a:ext cx="2677860" cy="62482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8424918" y="2760437"/>
              <a:ext cx="457200" cy="460857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8157095" y="3034275"/>
              <a:ext cx="457200" cy="460857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8163445" y="2764094"/>
              <a:ext cx="457200" cy="460857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226"/>
          <p:cNvGrpSpPr/>
          <p:nvPr/>
        </p:nvGrpSpPr>
        <p:grpSpPr>
          <a:xfrm>
            <a:off x="6553200" y="3783227"/>
            <a:ext cx="846989" cy="846989"/>
            <a:chOff x="11541722" y="1891905"/>
            <a:chExt cx="1280160" cy="1280160"/>
          </a:xfrm>
        </p:grpSpPr>
        <p:sp>
          <p:nvSpPr>
            <p:cNvPr id="171" name="Rectangle 170"/>
            <p:cNvSpPr>
              <a:spLocks noChangeAspect="1"/>
            </p:cNvSpPr>
            <p:nvPr/>
          </p:nvSpPr>
          <p:spPr>
            <a:xfrm>
              <a:off x="11541722" y="1891905"/>
              <a:ext cx="365760" cy="36576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>
              <a:spLocks noChangeAspect="1"/>
            </p:cNvSpPr>
            <p:nvPr/>
          </p:nvSpPr>
          <p:spPr>
            <a:xfrm>
              <a:off x="11694122" y="2044305"/>
              <a:ext cx="365760" cy="36576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>
              <a:spLocks noChangeAspect="1"/>
            </p:cNvSpPr>
            <p:nvPr/>
          </p:nvSpPr>
          <p:spPr>
            <a:xfrm>
              <a:off x="11846522" y="2196705"/>
              <a:ext cx="365760" cy="36576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>
              <a:spLocks noChangeAspect="1"/>
            </p:cNvSpPr>
            <p:nvPr/>
          </p:nvSpPr>
          <p:spPr>
            <a:xfrm>
              <a:off x="11998922" y="2349105"/>
              <a:ext cx="365760" cy="36576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>
              <a:spLocks noChangeAspect="1"/>
            </p:cNvSpPr>
            <p:nvPr/>
          </p:nvSpPr>
          <p:spPr>
            <a:xfrm>
              <a:off x="12151322" y="2501505"/>
              <a:ext cx="365760" cy="36576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>
              <a:spLocks noChangeAspect="1"/>
            </p:cNvSpPr>
            <p:nvPr/>
          </p:nvSpPr>
          <p:spPr>
            <a:xfrm>
              <a:off x="12303722" y="2653905"/>
              <a:ext cx="365760" cy="36576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>
              <a:spLocks noChangeAspect="1"/>
            </p:cNvSpPr>
            <p:nvPr/>
          </p:nvSpPr>
          <p:spPr>
            <a:xfrm>
              <a:off x="12456122" y="2806305"/>
              <a:ext cx="365760" cy="36576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7" name="Rectangle 166"/>
          <p:cNvSpPr>
            <a:spLocks noChangeAspect="1"/>
          </p:cNvSpPr>
          <p:nvPr/>
        </p:nvSpPr>
        <p:spPr>
          <a:xfrm>
            <a:off x="6119355" y="4314841"/>
            <a:ext cx="181498" cy="18149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>
            <a:spLocks noChangeAspect="1"/>
          </p:cNvSpPr>
          <p:nvPr/>
        </p:nvSpPr>
        <p:spPr>
          <a:xfrm>
            <a:off x="7285196" y="4412314"/>
            <a:ext cx="90749" cy="9074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" name="Straight Connector 168"/>
          <p:cNvCxnSpPr>
            <a:stCxn id="167" idx="2"/>
            <a:endCxn id="168" idx="2"/>
          </p:cNvCxnSpPr>
          <p:nvPr/>
        </p:nvCxnSpPr>
        <p:spPr>
          <a:xfrm rot="16200000" flipH="1">
            <a:off x="6766975" y="3939467"/>
            <a:ext cx="6724" cy="112046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167" idx="0"/>
            <a:endCxn id="168" idx="0"/>
          </p:cNvCxnSpPr>
          <p:nvPr/>
        </p:nvCxnSpPr>
        <p:spPr>
          <a:xfrm rot="16200000" flipH="1">
            <a:off x="6721600" y="3803344"/>
            <a:ext cx="97473" cy="1120467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1" name="Oval 210"/>
          <p:cNvSpPr>
            <a:spLocks noChangeAspect="1"/>
          </p:cNvSpPr>
          <p:nvPr/>
        </p:nvSpPr>
        <p:spPr bwMode="auto">
          <a:xfrm>
            <a:off x="7565565" y="3823154"/>
            <a:ext cx="137160" cy="137160"/>
          </a:xfrm>
          <a:prstGeom prst="ellips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>
            <a:glow rad="12700">
              <a:schemeClr val="bg2">
                <a:alpha val="75000"/>
              </a:schemeClr>
            </a:glow>
            <a:outerShdw blurRad="50800" dist="38100" dir="2700000" algn="tl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2" name="Oval 211"/>
          <p:cNvSpPr>
            <a:spLocks noChangeAspect="1"/>
          </p:cNvSpPr>
          <p:nvPr/>
        </p:nvSpPr>
        <p:spPr bwMode="auto">
          <a:xfrm>
            <a:off x="7706824" y="3959154"/>
            <a:ext cx="137160" cy="137160"/>
          </a:xfrm>
          <a:prstGeom prst="ellips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>
            <a:glow rad="12700">
              <a:schemeClr val="bg2">
                <a:alpha val="75000"/>
              </a:schemeClr>
            </a:glow>
            <a:outerShdw blurRad="50800" dist="38100" dir="2700000" algn="tl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3" name="Oval 212"/>
          <p:cNvSpPr>
            <a:spLocks noChangeAspect="1"/>
          </p:cNvSpPr>
          <p:nvPr/>
        </p:nvSpPr>
        <p:spPr bwMode="auto">
          <a:xfrm>
            <a:off x="7836942" y="4085174"/>
            <a:ext cx="137160" cy="137160"/>
          </a:xfrm>
          <a:prstGeom prst="ellips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>
            <a:glow rad="12700">
              <a:schemeClr val="bg2">
                <a:alpha val="75000"/>
              </a:schemeClr>
            </a:glow>
            <a:outerShdw blurRad="50800" dist="38100" dir="2700000" algn="tl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4" name="Oval 213"/>
          <p:cNvSpPr>
            <a:spLocks noChangeAspect="1"/>
          </p:cNvSpPr>
          <p:nvPr/>
        </p:nvSpPr>
        <p:spPr bwMode="auto">
          <a:xfrm>
            <a:off x="7968847" y="4215294"/>
            <a:ext cx="137160" cy="137160"/>
          </a:xfrm>
          <a:prstGeom prst="ellips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>
            <a:glow rad="12700">
              <a:schemeClr val="bg2">
                <a:alpha val="75000"/>
              </a:schemeClr>
            </a:glow>
            <a:outerShdw blurRad="50800" dist="38100" dir="2700000" algn="tl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5" name="Oval 214"/>
          <p:cNvSpPr>
            <a:spLocks noChangeAspect="1"/>
          </p:cNvSpPr>
          <p:nvPr/>
        </p:nvSpPr>
        <p:spPr bwMode="auto">
          <a:xfrm>
            <a:off x="8098965" y="4356554"/>
            <a:ext cx="137160" cy="137160"/>
          </a:xfrm>
          <a:prstGeom prst="ellips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>
            <a:glow rad="12700">
              <a:schemeClr val="bg2">
                <a:alpha val="75000"/>
              </a:schemeClr>
            </a:glow>
            <a:outerShdw blurRad="50800" dist="38100" dir="2700000" algn="tl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20" name="Straight Connector 219"/>
          <p:cNvCxnSpPr>
            <a:endCxn id="211" idx="3"/>
          </p:cNvCxnSpPr>
          <p:nvPr/>
        </p:nvCxnSpPr>
        <p:spPr>
          <a:xfrm flipV="1">
            <a:off x="7279191" y="3940227"/>
            <a:ext cx="306461" cy="689989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>
            <a:endCxn id="215" idx="2"/>
          </p:cNvCxnSpPr>
          <p:nvPr/>
        </p:nvCxnSpPr>
        <p:spPr>
          <a:xfrm rot="16200000" flipH="1">
            <a:off x="7065628" y="3391797"/>
            <a:ext cx="641907" cy="1424766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4" name="Oval 233"/>
          <p:cNvSpPr>
            <a:spLocks noChangeAspect="1"/>
          </p:cNvSpPr>
          <p:nvPr/>
        </p:nvSpPr>
        <p:spPr bwMode="auto">
          <a:xfrm>
            <a:off x="8382000" y="3830194"/>
            <a:ext cx="137160" cy="137160"/>
          </a:xfrm>
          <a:prstGeom prst="ellips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>
            <a:glow rad="12700">
              <a:schemeClr val="bg2">
                <a:alpha val="75000"/>
              </a:schemeClr>
            </a:glow>
            <a:outerShdw blurRad="50800" dist="38100" dir="2700000" algn="tl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5" name="Oval 234"/>
          <p:cNvSpPr>
            <a:spLocks noChangeAspect="1"/>
          </p:cNvSpPr>
          <p:nvPr/>
        </p:nvSpPr>
        <p:spPr bwMode="auto">
          <a:xfrm>
            <a:off x="8523259" y="3966194"/>
            <a:ext cx="137160" cy="137160"/>
          </a:xfrm>
          <a:prstGeom prst="ellips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>
            <a:glow rad="12700">
              <a:schemeClr val="bg2">
                <a:alpha val="75000"/>
              </a:schemeClr>
            </a:glow>
            <a:outerShdw blurRad="50800" dist="38100" dir="2700000" algn="tl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6" name="Oval 235"/>
          <p:cNvSpPr>
            <a:spLocks noChangeAspect="1"/>
          </p:cNvSpPr>
          <p:nvPr/>
        </p:nvSpPr>
        <p:spPr bwMode="auto">
          <a:xfrm>
            <a:off x="8653377" y="4092214"/>
            <a:ext cx="137160" cy="137160"/>
          </a:xfrm>
          <a:prstGeom prst="ellips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>
            <a:glow rad="12700">
              <a:schemeClr val="bg2">
                <a:alpha val="75000"/>
              </a:schemeClr>
            </a:glow>
            <a:outerShdw blurRad="50800" dist="38100" dir="2700000" algn="tl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7" name="Oval 236"/>
          <p:cNvSpPr>
            <a:spLocks noChangeAspect="1"/>
          </p:cNvSpPr>
          <p:nvPr/>
        </p:nvSpPr>
        <p:spPr bwMode="auto">
          <a:xfrm>
            <a:off x="8785282" y="4222334"/>
            <a:ext cx="137160" cy="137160"/>
          </a:xfrm>
          <a:prstGeom prst="ellips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>
            <a:glow rad="12700">
              <a:schemeClr val="bg2">
                <a:alpha val="75000"/>
              </a:schemeClr>
            </a:glow>
            <a:outerShdw blurRad="50800" dist="38100" dir="2700000" algn="tl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8" name="Oval 237"/>
          <p:cNvSpPr>
            <a:spLocks noChangeAspect="1"/>
          </p:cNvSpPr>
          <p:nvPr/>
        </p:nvSpPr>
        <p:spPr bwMode="auto">
          <a:xfrm>
            <a:off x="8915400" y="4363594"/>
            <a:ext cx="137160" cy="137160"/>
          </a:xfrm>
          <a:prstGeom prst="ellips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ffectLst>
            <a:glow rad="12700">
              <a:schemeClr val="bg2">
                <a:alpha val="75000"/>
              </a:schemeClr>
            </a:glow>
            <a:outerShdw blurRad="50800" dist="38100" dir="2700000" algn="tl" rotWithShape="0">
              <a:schemeClr val="bg2">
                <a:lumMod val="50000"/>
                <a:alpha val="43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39" name="Straight Connector 238"/>
          <p:cNvCxnSpPr>
            <a:stCxn id="215" idx="6"/>
            <a:endCxn id="238" idx="2"/>
          </p:cNvCxnSpPr>
          <p:nvPr/>
        </p:nvCxnSpPr>
        <p:spPr>
          <a:xfrm>
            <a:off x="8236125" y="4425134"/>
            <a:ext cx="679275" cy="704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>
            <a:stCxn id="211" idx="6"/>
            <a:endCxn id="234" idx="2"/>
          </p:cNvCxnSpPr>
          <p:nvPr/>
        </p:nvCxnSpPr>
        <p:spPr>
          <a:xfrm>
            <a:off x="7702725" y="3891734"/>
            <a:ext cx="679275" cy="704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>
            <a:stCxn id="211" idx="6"/>
            <a:endCxn id="238" idx="2"/>
          </p:cNvCxnSpPr>
          <p:nvPr/>
        </p:nvCxnSpPr>
        <p:spPr>
          <a:xfrm>
            <a:off x="7702725" y="3891734"/>
            <a:ext cx="1212675" cy="54044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>
            <a:stCxn id="215" idx="6"/>
            <a:endCxn id="234" idx="2"/>
          </p:cNvCxnSpPr>
          <p:nvPr/>
        </p:nvCxnSpPr>
        <p:spPr>
          <a:xfrm flipV="1">
            <a:off x="8236125" y="3898774"/>
            <a:ext cx="145875" cy="52636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4" name="Left Brace 253"/>
          <p:cNvSpPr/>
          <p:nvPr/>
        </p:nvSpPr>
        <p:spPr bwMode="auto">
          <a:xfrm rot="16200000">
            <a:off x="1371600" y="3830194"/>
            <a:ext cx="152400" cy="2743200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9550" y="5328838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Convolution Layer</a:t>
            </a:r>
            <a:br>
              <a:rPr lang="en-US" dirty="0"/>
            </a:br>
            <a:r>
              <a:rPr lang="en-US" dirty="0"/>
              <a:t>+ Non-Linearity</a:t>
            </a:r>
          </a:p>
        </p:txBody>
      </p:sp>
      <p:sp>
        <p:nvSpPr>
          <p:cNvPr id="80" name="Left Brace 79"/>
          <p:cNvSpPr/>
          <p:nvPr/>
        </p:nvSpPr>
        <p:spPr bwMode="auto">
          <a:xfrm rot="16200000">
            <a:off x="3733800" y="4363594"/>
            <a:ext cx="152400" cy="1676400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69193" y="5329535"/>
            <a:ext cx="112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Pooling Layer</a:t>
            </a:r>
          </a:p>
        </p:txBody>
      </p:sp>
      <p:sp>
        <p:nvSpPr>
          <p:cNvPr id="82" name="Left Brace 81"/>
          <p:cNvSpPr/>
          <p:nvPr/>
        </p:nvSpPr>
        <p:spPr bwMode="auto">
          <a:xfrm rot="16200000">
            <a:off x="5334000" y="4515994"/>
            <a:ext cx="152400" cy="1371600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711950" y="5329535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Convolution Layer</a:t>
            </a:r>
            <a:br>
              <a:rPr lang="en-US" dirty="0"/>
            </a:br>
            <a:r>
              <a:rPr lang="en-US" dirty="0"/>
              <a:t>+ Non-Linearity</a:t>
            </a:r>
          </a:p>
        </p:txBody>
      </p:sp>
      <p:sp>
        <p:nvSpPr>
          <p:cNvPr id="84" name="Left Brace 83"/>
          <p:cNvSpPr/>
          <p:nvPr/>
        </p:nvSpPr>
        <p:spPr bwMode="auto">
          <a:xfrm rot="16200000">
            <a:off x="6629400" y="4668394"/>
            <a:ext cx="152400" cy="1066800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196881" y="5329535"/>
            <a:ext cx="112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Pooling Layer</a:t>
            </a:r>
          </a:p>
        </p:txBody>
      </p:sp>
      <p:sp>
        <p:nvSpPr>
          <p:cNvPr id="86" name="Left Brace 85"/>
          <p:cNvSpPr/>
          <p:nvPr/>
        </p:nvSpPr>
        <p:spPr bwMode="auto">
          <a:xfrm rot="16200000">
            <a:off x="8153400" y="4287394"/>
            <a:ext cx="152400" cy="1828800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497081" y="5330454"/>
            <a:ext cx="1661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Fully-Connected MLP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848600" y="3132322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1k output </a:t>
            </a:r>
            <a:br>
              <a:rPr lang="en-US" sz="1800" dirty="0"/>
            </a:br>
            <a:r>
              <a:rPr lang="en-US" sz="1800" dirty="0"/>
              <a:t>units</a:t>
            </a:r>
          </a:p>
        </p:txBody>
      </p:sp>
    </p:spTree>
    <p:extLst>
      <p:ext uri="{BB962C8B-B14F-4D97-AF65-F5344CB8AC3E}">
        <p14:creationId xmlns:p14="http://schemas.microsoft.com/office/powerpoint/2010/main" val="30360598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ImageNet</a:t>
            </a:r>
            <a:r>
              <a:rPr lang="en-US" dirty="0"/>
              <a:t> Classification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8683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[</a:t>
            </a:r>
            <a:r>
              <a:rPr lang="cs-CZ" dirty="0" err="1"/>
              <a:t>Krizhevsky</a:t>
            </a:r>
            <a:r>
              <a:rPr lang="cs-CZ" dirty="0"/>
              <a:t> et al. NIPS12]: 	15.4% </a:t>
            </a:r>
            <a:r>
              <a:rPr lang="cs-CZ" dirty="0" err="1"/>
              <a:t>error</a:t>
            </a:r>
            <a:endParaRPr lang="cs-CZ" dirty="0"/>
          </a:p>
          <a:p>
            <a:r>
              <a:rPr lang="cs-CZ" dirty="0" err="1"/>
              <a:t>Next</a:t>
            </a:r>
            <a:r>
              <a:rPr lang="cs-CZ" dirty="0"/>
              <a:t> </a:t>
            </a:r>
            <a:r>
              <a:rPr lang="cs-CZ" dirty="0" err="1"/>
              <a:t>best</a:t>
            </a:r>
            <a:r>
              <a:rPr lang="cs-CZ" dirty="0"/>
              <a:t> team: 			26.2% </a:t>
            </a:r>
            <a:r>
              <a:rPr lang="cs-CZ" dirty="0" err="1"/>
              <a:t>error</a:t>
            </a:r>
            <a:endParaRPr lang="cs-CZ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48758"/>
            <a:ext cx="8382000" cy="470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0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2">
            <a:extLst>
              <a:ext uri="{FF2B5EF4-FFF2-40B4-BE49-F238E27FC236}">
                <a16:creationId xmlns:a16="http://schemas.microsoft.com/office/drawing/2014/main" id="{C168C756-C916-6841-9DD5-38E90723C25E}"/>
              </a:ext>
            </a:extLst>
          </p:cNvPr>
          <p:cNvSpPr txBox="1"/>
          <p:nvPr/>
        </p:nvSpPr>
        <p:spPr>
          <a:xfrm>
            <a:off x="457172" y="1413021"/>
            <a:ext cx="8228763" cy="52605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09011" indent="-311045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Extra points during lectures / labs</a:t>
            </a:r>
          </a:p>
          <a:p>
            <a:pPr marL="898066" lvl="1" indent="-3429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awarded only in the first round of evaluation</a:t>
            </a:r>
          </a:p>
          <a:p>
            <a:pPr marL="555166" lvl="1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0900" indent="-3429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Lectures:</a:t>
            </a:r>
          </a:p>
          <a:p>
            <a:pPr marL="908100" lvl="1" indent="-3429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awarded based on the ranking of answers on Kahoot</a:t>
            </a:r>
          </a:p>
          <a:p>
            <a:pPr marL="908100" lvl="1" indent="-3429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top 3 get up to 0.3 points per lecture, next 3 up to 0.2 points and so on</a:t>
            </a:r>
          </a:p>
          <a:p>
            <a:pPr marL="565200" lvl="1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0900" indent="-3429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Labs:</a:t>
            </a:r>
          </a:p>
          <a:p>
            <a:pPr marL="908100" lvl="1" indent="-3429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first to answer solve an exercise gets 0.2 points</a:t>
            </a:r>
          </a:p>
          <a:p>
            <a:pPr marL="908100" lvl="1" indent="-3429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maximum 0.4 points per lab for each student</a:t>
            </a:r>
          </a:p>
          <a:p>
            <a:pPr marL="409011" indent="-311045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09011" indent="-311045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Maximum 0.3 / 0.4 points per lecture / lab for each student</a:t>
            </a:r>
          </a:p>
          <a:p>
            <a:pPr marL="409011" indent="-311045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Up to 2 point in total (added to final grade)</a:t>
            </a:r>
          </a:p>
          <a:p>
            <a:pPr marL="409011" indent="-311045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Maybe up to 2 bonus points for data annotation (TBD)</a:t>
            </a:r>
          </a:p>
          <a:p>
            <a:pPr marL="409011" indent="-311045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Char char="-"/>
            </a:pPr>
            <a:endParaRPr lang="en-US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91867" indent="-293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91867" indent="-293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spcAft>
                <a:spcPts val="1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90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6D395ACB-B15E-E640-9B4C-B457F65959A6}"/>
              </a:ext>
            </a:extLst>
          </p:cNvPr>
          <p:cNvSpPr txBox="1"/>
          <p:nvPr/>
        </p:nvSpPr>
        <p:spPr>
          <a:xfrm>
            <a:off x="457172" y="278909"/>
            <a:ext cx="8228763" cy="11341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99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Grading System</a:t>
            </a:r>
          </a:p>
        </p:txBody>
      </p:sp>
    </p:spTree>
    <p:extLst>
      <p:ext uri="{BB962C8B-B14F-4D97-AF65-F5344CB8AC3E}">
        <p14:creationId xmlns:p14="http://schemas.microsoft.com/office/powerpoint/2010/main" val="251617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Domains &amp;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724400" cy="19811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Vision</a:t>
            </a:r>
          </a:p>
          <a:p>
            <a:r>
              <a:rPr lang="en-US" dirty="0"/>
              <a:t>Natural Language Processing</a:t>
            </a:r>
          </a:p>
          <a:p>
            <a:r>
              <a:rPr lang="en-US" dirty="0"/>
              <a:t>Speech</a:t>
            </a:r>
          </a:p>
          <a:p>
            <a:r>
              <a:rPr lang="en-US" dirty="0"/>
              <a:t>Robotics</a:t>
            </a:r>
          </a:p>
          <a:p>
            <a:r>
              <a:rPr lang="en-US" dirty="0"/>
              <a:t>Game Playing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0"/>
            <a:ext cx="9144000" cy="301203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47048C-FE79-0841-9B31-3F1CBFC09CE4}"/>
              </a:ext>
            </a:extLst>
          </p:cNvPr>
          <p:cNvSpPr txBox="1">
            <a:spLocks/>
          </p:cNvSpPr>
          <p:nvPr/>
        </p:nvSpPr>
        <p:spPr>
          <a:xfrm>
            <a:off x="5334000" y="1600201"/>
            <a:ext cx="3352800" cy="1981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Medical Imaging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Retail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Surveillance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Insurance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Many others</a:t>
            </a:r>
          </a:p>
        </p:txBody>
      </p:sp>
    </p:spTree>
    <p:extLst>
      <p:ext uri="{BB962C8B-B14F-4D97-AF65-F5344CB8AC3E}">
        <p14:creationId xmlns:p14="http://schemas.microsoft.com/office/powerpoint/2010/main" val="12880597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things working today?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More compute power </a:t>
            </a:r>
          </a:p>
          <a:p>
            <a:pPr lvl="1"/>
            <a:r>
              <a:rPr lang="en-US" dirty="0"/>
              <a:t>GPUs are ~50x faster</a:t>
            </a:r>
          </a:p>
          <a:p>
            <a:endParaRPr lang="en-US" dirty="0"/>
          </a:p>
          <a:p>
            <a:r>
              <a:rPr lang="en-US" dirty="0"/>
              <a:t>More data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8</a:t>
            </a:r>
            <a:r>
              <a:rPr lang="en-US" dirty="0"/>
              <a:t> samples (compared to 10</a:t>
            </a:r>
            <a:r>
              <a:rPr lang="en-US" baseline="30000" dirty="0"/>
              <a:t>3</a:t>
            </a:r>
            <a:r>
              <a:rPr lang="en-US" dirty="0"/>
              <a:t> in 1990s)</a:t>
            </a:r>
          </a:p>
          <a:p>
            <a:endParaRPr lang="en-US" dirty="0"/>
          </a:p>
          <a:p>
            <a:r>
              <a:rPr lang="en-US" dirty="0"/>
              <a:t>Better algorithms/models/</a:t>
            </a:r>
            <a:r>
              <a:rPr lang="en-US" dirty="0" err="1"/>
              <a:t>regularizers</a:t>
            </a:r>
            <a:endParaRPr lang="en-US" dirty="0"/>
          </a:p>
          <a:p>
            <a:pPr lvl="1"/>
            <a:r>
              <a:rPr lang="en-US" dirty="0"/>
              <a:t>Dropout</a:t>
            </a:r>
          </a:p>
          <a:p>
            <a:pPr lvl="1"/>
            <a:r>
              <a:rPr lang="en-US" dirty="0" err="1"/>
              <a:t>ReLU</a:t>
            </a:r>
            <a:endParaRPr lang="en-US" dirty="0"/>
          </a:p>
          <a:p>
            <a:pPr lvl="1"/>
            <a:r>
              <a:rPr lang="en-US" dirty="0"/>
              <a:t>Batch-Normalization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4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14720" y="2430975"/>
            <a:ext cx="8501760" cy="121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76022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4000" b="1">
                <a:solidFill>
                  <a:srgbClr val="FF0000"/>
                </a:solidFill>
                <a:latin typeface="FreeSans" charset="0"/>
              </a:rPr>
              <a:t>THE SPACE OF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FreeSans" charset="0"/>
              </a:rPr>
              <a:t>MACHINE LEARNING METHODS</a:t>
            </a:r>
          </a:p>
        </p:txBody>
      </p:sp>
    </p:spTree>
    <p:extLst>
      <p:ext uri="{BB962C8B-B14F-4D97-AF65-F5344CB8AC3E}">
        <p14:creationId xmlns:p14="http://schemas.microsoft.com/office/powerpoint/2010/main" val="32567107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6601560" y="1785563"/>
            <a:ext cx="16228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Perceptron</a:t>
            </a: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512000" y="2127866"/>
            <a:ext cx="1774080" cy="60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Neural Net</a:t>
            </a:r>
          </a:p>
        </p:txBody>
      </p:sp>
      <p:sp>
        <p:nvSpPr>
          <p:cNvPr id="11267" name="Oval 3"/>
          <p:cNvSpPr>
            <a:spLocks noChangeArrowheads="1"/>
          </p:cNvSpPr>
          <p:nvPr/>
        </p:nvSpPr>
        <p:spPr bwMode="auto">
          <a:xfrm>
            <a:off x="7878240" y="1077233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349760" y="587637"/>
            <a:ext cx="120816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Boosting</a:t>
            </a:r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8438400" y="2695963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8085600" y="2933264"/>
            <a:ext cx="94464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SVM</a:t>
            </a:r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8189280" y="5184544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7725480" y="4756412"/>
            <a:ext cx="9979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GMM</a:t>
            </a:r>
          </a:p>
        </p:txBody>
      </p:sp>
      <p:sp>
        <p:nvSpPr>
          <p:cNvPr id="11275" name="Oval 11"/>
          <p:cNvSpPr>
            <a:spLocks noChangeArrowheads="1"/>
          </p:cNvSpPr>
          <p:nvPr/>
        </p:nvSpPr>
        <p:spPr bwMode="auto">
          <a:xfrm>
            <a:off x="1344960" y="6241967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829440" y="5791200"/>
            <a:ext cx="124416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latin typeface="Times New Roman" charset="0"/>
              </a:rPr>
              <a:t>BayesNP</a:t>
            </a:r>
          </a:p>
        </p:txBody>
      </p:sp>
      <p:sp>
        <p:nvSpPr>
          <p:cNvPr id="11277" name="Oval 13"/>
          <p:cNvSpPr>
            <a:spLocks noChangeArrowheads="1"/>
          </p:cNvSpPr>
          <p:nvPr/>
        </p:nvSpPr>
        <p:spPr bwMode="auto">
          <a:xfrm>
            <a:off x="1448640" y="2249516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2080800" y="1226289"/>
            <a:ext cx="192096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latin typeface="Times New Roman" charset="0"/>
              </a:rPr>
              <a:t>Convolutional Neural Net</a:t>
            </a:r>
          </a:p>
        </p:txBody>
      </p:sp>
      <p:sp>
        <p:nvSpPr>
          <p:cNvPr id="11279" name="Oval 15"/>
          <p:cNvSpPr>
            <a:spLocks noChangeArrowheads="1"/>
          </p:cNvSpPr>
          <p:nvPr/>
        </p:nvSpPr>
        <p:spPr bwMode="auto">
          <a:xfrm>
            <a:off x="1873440" y="1368144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2693331" y="400028"/>
            <a:ext cx="192096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Recurrent Neural Net</a:t>
            </a:r>
          </a:p>
        </p:txBody>
      </p:sp>
      <p:sp>
        <p:nvSpPr>
          <p:cNvPr id="11281" name="Oval 17"/>
          <p:cNvSpPr>
            <a:spLocks noChangeArrowheads="1"/>
          </p:cNvSpPr>
          <p:nvPr/>
        </p:nvSpPr>
        <p:spPr bwMode="auto">
          <a:xfrm>
            <a:off x="2754720" y="551578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6938897" y="4201098"/>
            <a:ext cx="1774080" cy="51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Autoencoder</a:t>
            </a:r>
          </a:p>
        </p:txBody>
      </p:sp>
      <p:sp>
        <p:nvSpPr>
          <p:cNvPr id="11283" name="Oval 19"/>
          <p:cNvSpPr>
            <a:spLocks noChangeArrowheads="1"/>
          </p:cNvSpPr>
          <p:nvPr/>
        </p:nvSpPr>
        <p:spPr bwMode="auto">
          <a:xfrm>
            <a:off x="7607520" y="4039624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5506561" y="4524955"/>
            <a:ext cx="1997280" cy="60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latin typeface="Times New Roman" charset="0"/>
              </a:rPr>
              <a:t>Sparse Coding</a:t>
            </a:r>
          </a:p>
        </p:txBody>
      </p:sp>
      <p:sp>
        <p:nvSpPr>
          <p:cNvPr id="11285" name="Oval 21"/>
          <p:cNvSpPr>
            <a:spLocks noChangeArrowheads="1"/>
          </p:cNvSpPr>
          <p:nvPr/>
        </p:nvSpPr>
        <p:spPr bwMode="auto">
          <a:xfrm>
            <a:off x="7443360" y="4693453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4982162" y="5302249"/>
            <a:ext cx="1997280" cy="60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Restricted BM</a:t>
            </a:r>
          </a:p>
        </p:txBody>
      </p:sp>
      <p:sp>
        <p:nvSpPr>
          <p:cNvPr id="11287" name="Oval 23"/>
          <p:cNvSpPr>
            <a:spLocks noChangeArrowheads="1"/>
          </p:cNvSpPr>
          <p:nvPr/>
        </p:nvSpPr>
        <p:spPr bwMode="auto">
          <a:xfrm>
            <a:off x="6953760" y="5445212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1130640" y="4919324"/>
            <a:ext cx="2160000" cy="60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Deep Belief Net</a:t>
            </a:r>
          </a:p>
        </p:txBody>
      </p:sp>
      <p:sp>
        <p:nvSpPr>
          <p:cNvPr id="11289" name="Oval 25"/>
          <p:cNvSpPr>
            <a:spLocks noChangeArrowheads="1"/>
          </p:cNvSpPr>
          <p:nvPr/>
        </p:nvSpPr>
        <p:spPr bwMode="auto">
          <a:xfrm>
            <a:off x="2003040" y="5417849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290" name="Oval 26"/>
          <p:cNvSpPr>
            <a:spLocks noChangeArrowheads="1"/>
          </p:cNvSpPr>
          <p:nvPr/>
        </p:nvSpPr>
        <p:spPr bwMode="auto">
          <a:xfrm>
            <a:off x="7509600" y="2263918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840394" y="3542772"/>
            <a:ext cx="323856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Deep (sparse/denoising) Autoencoder</a:t>
            </a:r>
          </a:p>
        </p:txBody>
      </p:sp>
      <p:sp>
        <p:nvSpPr>
          <p:cNvPr id="11292" name="Oval 28"/>
          <p:cNvSpPr>
            <a:spLocks noChangeArrowheads="1"/>
          </p:cNvSpPr>
          <p:nvPr/>
        </p:nvSpPr>
        <p:spPr bwMode="auto">
          <a:xfrm>
            <a:off x="1304640" y="4039624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4186080" y="6031353"/>
            <a:ext cx="414720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2200" b="1">
                <a:solidFill>
                  <a:srgbClr val="FF0000"/>
                </a:solidFill>
                <a:latin typeface="FreeSans" charset="0"/>
              </a:rPr>
              <a:t>Disclaimer: showing only a subset of the known methods </a:t>
            </a:r>
          </a:p>
        </p:txBody>
      </p:sp>
      <p:sp>
        <p:nvSpPr>
          <p:cNvPr id="11294" name="AutoShape 30"/>
          <p:cNvSpPr>
            <a:spLocks noChangeArrowheads="1"/>
          </p:cNvSpPr>
          <p:nvPr/>
        </p:nvSpPr>
        <p:spPr bwMode="auto">
          <a:xfrm>
            <a:off x="8311303" y="6165231"/>
            <a:ext cx="622080" cy="622145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3672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210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4561920" y="0"/>
            <a:ext cx="4582080" cy="6852240"/>
          </a:xfrm>
          <a:prstGeom prst="rect">
            <a:avLst/>
          </a:prstGeom>
          <a:solidFill>
            <a:srgbClr val="FFFF66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4561920" cy="6858000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2319" name="Text Box 31"/>
          <p:cNvSpPr txBox="1">
            <a:spLocks noChangeArrowheads="1"/>
          </p:cNvSpPr>
          <p:nvPr/>
        </p:nvSpPr>
        <p:spPr bwMode="auto">
          <a:xfrm rot="16200000">
            <a:off x="3592669" y="985091"/>
            <a:ext cx="2492902" cy="5169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8022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3100" b="1">
                <a:latin typeface="Times New Roman" charset="0"/>
              </a:rPr>
              <a:t>SHALLOW</a:t>
            </a:r>
          </a:p>
        </p:txBody>
      </p:sp>
      <p:sp>
        <p:nvSpPr>
          <p:cNvPr id="12320" name="Text Box 32"/>
          <p:cNvSpPr txBox="1">
            <a:spLocks noChangeArrowheads="1"/>
          </p:cNvSpPr>
          <p:nvPr/>
        </p:nvSpPr>
        <p:spPr bwMode="auto">
          <a:xfrm rot="16200000">
            <a:off x="3449433" y="5759912"/>
            <a:ext cx="1667695" cy="5169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8022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3100" b="1">
                <a:latin typeface="Times New Roman" charset="0"/>
              </a:rPr>
              <a:t>DEEP</a:t>
            </a:r>
          </a:p>
        </p:txBody>
      </p:sp>
      <p:sp>
        <p:nvSpPr>
          <p:cNvPr id="37" name="Text Box 1">
            <a:extLst>
              <a:ext uri="{FF2B5EF4-FFF2-40B4-BE49-F238E27FC236}">
                <a16:creationId xmlns:a16="http://schemas.microsoft.com/office/drawing/2014/main" id="{301E07B9-E78F-F446-ABAA-BBE4EED7A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560" y="1785563"/>
            <a:ext cx="16228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Perceptron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FD9624B6-B02A-E446-B115-15B825FCE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0" y="2127866"/>
            <a:ext cx="1774080" cy="60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Neural Net</a:t>
            </a:r>
          </a:p>
        </p:txBody>
      </p:sp>
      <p:sp>
        <p:nvSpPr>
          <p:cNvPr id="39" name="Oval 3">
            <a:extLst>
              <a:ext uri="{FF2B5EF4-FFF2-40B4-BE49-F238E27FC236}">
                <a16:creationId xmlns:a16="http://schemas.microsoft.com/office/drawing/2014/main" id="{B8DC9C34-EDA0-EE47-949A-63B4FB953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8240" y="1077233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D3FBF275-4DD1-B843-B19E-4D9EC6C65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9760" y="587637"/>
            <a:ext cx="120816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Boosting</a:t>
            </a:r>
          </a:p>
        </p:txBody>
      </p:sp>
      <p:sp>
        <p:nvSpPr>
          <p:cNvPr id="41" name="Oval 5">
            <a:extLst>
              <a:ext uri="{FF2B5EF4-FFF2-40B4-BE49-F238E27FC236}">
                <a16:creationId xmlns:a16="http://schemas.microsoft.com/office/drawing/2014/main" id="{027E455A-067D-4C41-B17F-F37B96F02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8400" y="2695963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id="{98139A5B-A594-4E42-8FD7-288CFAC6E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600" y="2933264"/>
            <a:ext cx="94464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SVM</a:t>
            </a:r>
          </a:p>
        </p:txBody>
      </p:sp>
      <p:sp>
        <p:nvSpPr>
          <p:cNvPr id="43" name="Oval 7">
            <a:extLst>
              <a:ext uri="{FF2B5EF4-FFF2-40B4-BE49-F238E27FC236}">
                <a16:creationId xmlns:a16="http://schemas.microsoft.com/office/drawing/2014/main" id="{6B3BA961-FE69-6E4E-B9A4-182CF36D3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9280" y="5184544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4" name="Text Box 8">
            <a:extLst>
              <a:ext uri="{FF2B5EF4-FFF2-40B4-BE49-F238E27FC236}">
                <a16:creationId xmlns:a16="http://schemas.microsoft.com/office/drawing/2014/main" id="{D73F5BCC-00D5-574B-8BA6-F06C56D42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5480" y="4756412"/>
            <a:ext cx="9979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GMM</a:t>
            </a:r>
          </a:p>
        </p:txBody>
      </p:sp>
      <p:sp>
        <p:nvSpPr>
          <p:cNvPr id="45" name="Oval 11">
            <a:extLst>
              <a:ext uri="{FF2B5EF4-FFF2-40B4-BE49-F238E27FC236}">
                <a16:creationId xmlns:a16="http://schemas.microsoft.com/office/drawing/2014/main" id="{30FD06E7-4830-2742-BF46-5BF8B4A85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960" y="6241967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6" name="Text Box 12">
            <a:extLst>
              <a:ext uri="{FF2B5EF4-FFF2-40B4-BE49-F238E27FC236}">
                <a16:creationId xmlns:a16="http://schemas.microsoft.com/office/drawing/2014/main" id="{8459A72B-145F-6A46-82EF-99A6A4F59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440" y="5791200"/>
            <a:ext cx="124416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 err="1">
                <a:latin typeface="Times New Roman" charset="0"/>
              </a:rPr>
              <a:t>BayesNP</a:t>
            </a:r>
            <a:endParaRPr lang="en-US" sz="2200" b="1" dirty="0">
              <a:latin typeface="Times New Roman" charset="0"/>
            </a:endParaRPr>
          </a:p>
        </p:txBody>
      </p:sp>
      <p:sp>
        <p:nvSpPr>
          <p:cNvPr id="47" name="Oval 13">
            <a:extLst>
              <a:ext uri="{FF2B5EF4-FFF2-40B4-BE49-F238E27FC236}">
                <a16:creationId xmlns:a16="http://schemas.microsoft.com/office/drawing/2014/main" id="{7300639C-B7CE-7243-8D83-BAD30887A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640" y="2249516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8" name="Text Box 14">
            <a:extLst>
              <a:ext uri="{FF2B5EF4-FFF2-40B4-BE49-F238E27FC236}">
                <a16:creationId xmlns:a16="http://schemas.microsoft.com/office/drawing/2014/main" id="{CBCC910A-9F97-FB48-B134-FE07D9475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800" y="1226289"/>
            <a:ext cx="192096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latin typeface="Times New Roman" charset="0"/>
              </a:rPr>
              <a:t>Convolutional Neural Net</a:t>
            </a:r>
          </a:p>
        </p:txBody>
      </p:sp>
      <p:sp>
        <p:nvSpPr>
          <p:cNvPr id="49" name="Oval 15">
            <a:extLst>
              <a:ext uri="{FF2B5EF4-FFF2-40B4-BE49-F238E27FC236}">
                <a16:creationId xmlns:a16="http://schemas.microsoft.com/office/drawing/2014/main" id="{49013443-74CC-5A4B-9388-BA5D32626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440" y="1368144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0" name="Text Box 16">
            <a:extLst>
              <a:ext uri="{FF2B5EF4-FFF2-40B4-BE49-F238E27FC236}">
                <a16:creationId xmlns:a16="http://schemas.microsoft.com/office/drawing/2014/main" id="{972929B1-E251-E544-96F9-38A3CD9D4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331" y="400028"/>
            <a:ext cx="192096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Recurrent Neural Net</a:t>
            </a:r>
          </a:p>
        </p:txBody>
      </p:sp>
      <p:sp>
        <p:nvSpPr>
          <p:cNvPr id="51" name="Oval 17">
            <a:extLst>
              <a:ext uri="{FF2B5EF4-FFF2-40B4-BE49-F238E27FC236}">
                <a16:creationId xmlns:a16="http://schemas.microsoft.com/office/drawing/2014/main" id="{D71C8393-0989-994B-94EA-B7A90E2D9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720" y="551578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" name="Text Box 18">
            <a:extLst>
              <a:ext uri="{FF2B5EF4-FFF2-40B4-BE49-F238E27FC236}">
                <a16:creationId xmlns:a16="http://schemas.microsoft.com/office/drawing/2014/main" id="{35FCC82F-1C25-AD4B-9467-CC147E9BB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607" y="4190138"/>
            <a:ext cx="1774080" cy="52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Autoencoder</a:t>
            </a:r>
          </a:p>
        </p:txBody>
      </p:sp>
      <p:sp>
        <p:nvSpPr>
          <p:cNvPr id="53" name="Oval 19">
            <a:extLst>
              <a:ext uri="{FF2B5EF4-FFF2-40B4-BE49-F238E27FC236}">
                <a16:creationId xmlns:a16="http://schemas.microsoft.com/office/drawing/2014/main" id="{36D0AE47-1ACF-3C49-939F-4DA622660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520" y="4039624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4" name="Text Box 20">
            <a:extLst>
              <a:ext uri="{FF2B5EF4-FFF2-40B4-BE49-F238E27FC236}">
                <a16:creationId xmlns:a16="http://schemas.microsoft.com/office/drawing/2014/main" id="{302C90AF-CF18-5245-877F-6C10A4D7C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6561" y="4524955"/>
            <a:ext cx="1997280" cy="60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latin typeface="Times New Roman" charset="0"/>
              </a:rPr>
              <a:t>Sparse Coding</a:t>
            </a:r>
          </a:p>
        </p:txBody>
      </p:sp>
      <p:sp>
        <p:nvSpPr>
          <p:cNvPr id="55" name="Oval 21">
            <a:extLst>
              <a:ext uri="{FF2B5EF4-FFF2-40B4-BE49-F238E27FC236}">
                <a16:creationId xmlns:a16="http://schemas.microsoft.com/office/drawing/2014/main" id="{3251FCBB-ECA4-E34B-8ECA-9B28C8A34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360" y="4693453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6" name="Text Box 22">
            <a:extLst>
              <a:ext uri="{FF2B5EF4-FFF2-40B4-BE49-F238E27FC236}">
                <a16:creationId xmlns:a16="http://schemas.microsoft.com/office/drawing/2014/main" id="{91AB5E14-7C39-4A40-85B6-B9D4FAF2D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2162" y="5302249"/>
            <a:ext cx="1997280" cy="60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Restricted BM</a:t>
            </a:r>
          </a:p>
        </p:txBody>
      </p:sp>
      <p:sp>
        <p:nvSpPr>
          <p:cNvPr id="57" name="Oval 23">
            <a:extLst>
              <a:ext uri="{FF2B5EF4-FFF2-40B4-BE49-F238E27FC236}">
                <a16:creationId xmlns:a16="http://schemas.microsoft.com/office/drawing/2014/main" id="{91812446-39E2-FC49-9217-A3B0E705E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760" y="5445212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8" name="Text Box 24">
            <a:extLst>
              <a:ext uri="{FF2B5EF4-FFF2-40B4-BE49-F238E27FC236}">
                <a16:creationId xmlns:a16="http://schemas.microsoft.com/office/drawing/2014/main" id="{DE663B1D-C56C-1C43-8BA5-6B014FD79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640" y="4919324"/>
            <a:ext cx="2160000" cy="60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Deep Belief Net</a:t>
            </a:r>
          </a:p>
        </p:txBody>
      </p:sp>
      <p:sp>
        <p:nvSpPr>
          <p:cNvPr id="59" name="Oval 25">
            <a:extLst>
              <a:ext uri="{FF2B5EF4-FFF2-40B4-BE49-F238E27FC236}">
                <a16:creationId xmlns:a16="http://schemas.microsoft.com/office/drawing/2014/main" id="{8EB534A5-383D-244B-A635-8ADF7BBC7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040" y="5417849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0" name="Oval 26">
            <a:extLst>
              <a:ext uri="{FF2B5EF4-FFF2-40B4-BE49-F238E27FC236}">
                <a16:creationId xmlns:a16="http://schemas.microsoft.com/office/drawing/2014/main" id="{C1D0B86C-C56D-E045-A89D-96AA375D6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9600" y="2263918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" name="Text Box 27">
            <a:extLst>
              <a:ext uri="{FF2B5EF4-FFF2-40B4-BE49-F238E27FC236}">
                <a16:creationId xmlns:a16="http://schemas.microsoft.com/office/drawing/2014/main" id="{31D8BD85-0EC1-324B-BC0C-26CBDA267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394" y="3542772"/>
            <a:ext cx="323856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Deep (sparse/denoising) Autoencoder</a:t>
            </a:r>
          </a:p>
        </p:txBody>
      </p:sp>
      <p:sp>
        <p:nvSpPr>
          <p:cNvPr id="62" name="Oval 28">
            <a:extLst>
              <a:ext uri="{FF2B5EF4-FFF2-40B4-BE49-F238E27FC236}">
                <a16:creationId xmlns:a16="http://schemas.microsoft.com/office/drawing/2014/main" id="{BA38A121-4CF3-D041-BA97-F289AD4E2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640" y="4039624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56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561920" y="0"/>
            <a:ext cx="4582080" cy="6858000"/>
          </a:xfrm>
          <a:prstGeom prst="rect">
            <a:avLst/>
          </a:prstGeom>
          <a:solidFill>
            <a:srgbClr val="FFFF66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3526931"/>
            <a:ext cx="9144000" cy="3331069"/>
          </a:xfrm>
          <a:prstGeom prst="rect">
            <a:avLst/>
          </a:prstGeom>
          <a:solidFill>
            <a:srgbClr val="9999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-33123"/>
            <a:ext cx="9144000" cy="3525491"/>
          </a:xfrm>
          <a:prstGeom prst="rect">
            <a:avLst/>
          </a:prstGeom>
          <a:solidFill>
            <a:srgbClr val="94BD5E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3344" name="Line 32"/>
          <p:cNvSpPr>
            <a:spLocks noChangeShapeType="1"/>
          </p:cNvSpPr>
          <p:nvPr/>
        </p:nvSpPr>
        <p:spPr bwMode="auto">
          <a:xfrm>
            <a:off x="4561920" y="0"/>
            <a:ext cx="1440" cy="6858000"/>
          </a:xfrm>
          <a:prstGeom prst="line">
            <a:avLst/>
          </a:prstGeom>
          <a:noFill/>
          <a:ln w="3672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45" name="Text Box 33"/>
          <p:cNvSpPr txBox="1">
            <a:spLocks noChangeArrowheads="1"/>
          </p:cNvSpPr>
          <p:nvPr/>
        </p:nvSpPr>
        <p:spPr bwMode="auto">
          <a:xfrm>
            <a:off x="5883841" y="3525490"/>
            <a:ext cx="3327840" cy="5170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8022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3100" b="1">
                <a:latin typeface="Times New Roman" charset="0"/>
              </a:rPr>
              <a:t>UNSUPERVISED</a:t>
            </a:r>
          </a:p>
        </p:txBody>
      </p:sp>
      <p:sp>
        <p:nvSpPr>
          <p:cNvPr id="13346" name="Text Box 34"/>
          <p:cNvSpPr txBox="1">
            <a:spLocks noChangeArrowheads="1"/>
          </p:cNvSpPr>
          <p:nvPr/>
        </p:nvSpPr>
        <p:spPr bwMode="auto">
          <a:xfrm>
            <a:off x="0" y="2968152"/>
            <a:ext cx="2903040" cy="5170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8022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3100" b="1">
                <a:latin typeface="Times New Roman" charset="0"/>
              </a:rPr>
              <a:t>SUPERVISED</a:t>
            </a:r>
          </a:p>
        </p:txBody>
      </p:sp>
      <p:sp>
        <p:nvSpPr>
          <p:cNvPr id="13347" name="Text Box 35"/>
          <p:cNvSpPr txBox="1">
            <a:spLocks noChangeArrowheads="1"/>
          </p:cNvSpPr>
          <p:nvPr/>
        </p:nvSpPr>
        <p:spPr bwMode="auto">
          <a:xfrm rot="16200000">
            <a:off x="3449433" y="5759912"/>
            <a:ext cx="1667695" cy="5169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8022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3100" b="1">
                <a:latin typeface="Times New Roman" charset="0"/>
              </a:rPr>
              <a:t>DEEP</a:t>
            </a:r>
          </a:p>
        </p:txBody>
      </p:sp>
      <p:sp>
        <p:nvSpPr>
          <p:cNvPr id="13348" name="Text Box 36"/>
          <p:cNvSpPr txBox="1">
            <a:spLocks noChangeArrowheads="1"/>
          </p:cNvSpPr>
          <p:nvPr/>
        </p:nvSpPr>
        <p:spPr bwMode="auto">
          <a:xfrm rot="16200000">
            <a:off x="3592669" y="985091"/>
            <a:ext cx="2492902" cy="5169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8022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3100" b="1">
                <a:latin typeface="Times New Roman" charset="0"/>
              </a:rPr>
              <a:t>SHALLOW</a:t>
            </a:r>
          </a:p>
        </p:txBody>
      </p:sp>
      <p:sp>
        <p:nvSpPr>
          <p:cNvPr id="41" name="Text Box 1">
            <a:extLst>
              <a:ext uri="{FF2B5EF4-FFF2-40B4-BE49-F238E27FC236}">
                <a16:creationId xmlns:a16="http://schemas.microsoft.com/office/drawing/2014/main" id="{BEA1709D-F6D8-8B41-B4A4-686F485C9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560" y="1785563"/>
            <a:ext cx="16228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Perceptron</a:t>
            </a:r>
          </a:p>
        </p:txBody>
      </p:sp>
      <p:sp>
        <p:nvSpPr>
          <p:cNvPr id="42" name="Text Box 2">
            <a:extLst>
              <a:ext uri="{FF2B5EF4-FFF2-40B4-BE49-F238E27FC236}">
                <a16:creationId xmlns:a16="http://schemas.microsoft.com/office/drawing/2014/main" id="{D3B53BAC-11A8-C04D-AB76-AF265E96B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0" y="2127866"/>
            <a:ext cx="1774080" cy="60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Neural Net</a:t>
            </a:r>
          </a:p>
        </p:txBody>
      </p:sp>
      <p:sp>
        <p:nvSpPr>
          <p:cNvPr id="43" name="Oval 3">
            <a:extLst>
              <a:ext uri="{FF2B5EF4-FFF2-40B4-BE49-F238E27FC236}">
                <a16:creationId xmlns:a16="http://schemas.microsoft.com/office/drawing/2014/main" id="{B44F7643-679A-704E-95F6-B94C54D4C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8240" y="1077233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4" name="Text Box 4">
            <a:extLst>
              <a:ext uri="{FF2B5EF4-FFF2-40B4-BE49-F238E27FC236}">
                <a16:creationId xmlns:a16="http://schemas.microsoft.com/office/drawing/2014/main" id="{81EF5A17-0081-464D-BE28-87CF89C44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9760" y="587637"/>
            <a:ext cx="120816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Boosting</a:t>
            </a:r>
          </a:p>
        </p:txBody>
      </p:sp>
      <p:sp>
        <p:nvSpPr>
          <p:cNvPr id="45" name="Oval 5">
            <a:extLst>
              <a:ext uri="{FF2B5EF4-FFF2-40B4-BE49-F238E27FC236}">
                <a16:creationId xmlns:a16="http://schemas.microsoft.com/office/drawing/2014/main" id="{AB3BBA70-EB2C-BF46-AE3D-AAF2ED001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8400" y="2695963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6" name="Text Box 6">
            <a:extLst>
              <a:ext uri="{FF2B5EF4-FFF2-40B4-BE49-F238E27FC236}">
                <a16:creationId xmlns:a16="http://schemas.microsoft.com/office/drawing/2014/main" id="{E30774F5-91A2-3442-B610-1A8CEFC96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600" y="2933264"/>
            <a:ext cx="94464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SVM</a:t>
            </a:r>
          </a:p>
        </p:txBody>
      </p:sp>
      <p:sp>
        <p:nvSpPr>
          <p:cNvPr id="47" name="Oval 7">
            <a:extLst>
              <a:ext uri="{FF2B5EF4-FFF2-40B4-BE49-F238E27FC236}">
                <a16:creationId xmlns:a16="http://schemas.microsoft.com/office/drawing/2014/main" id="{EF5376EE-9163-2045-8374-D924923E1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9280" y="5184544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8" name="Text Box 8">
            <a:extLst>
              <a:ext uri="{FF2B5EF4-FFF2-40B4-BE49-F238E27FC236}">
                <a16:creationId xmlns:a16="http://schemas.microsoft.com/office/drawing/2014/main" id="{E405B5BB-04DE-2D4E-95D5-26989A3B3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5480" y="4756412"/>
            <a:ext cx="9979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GMM</a:t>
            </a:r>
          </a:p>
        </p:txBody>
      </p:sp>
      <p:sp>
        <p:nvSpPr>
          <p:cNvPr id="49" name="Oval 11">
            <a:extLst>
              <a:ext uri="{FF2B5EF4-FFF2-40B4-BE49-F238E27FC236}">
                <a16:creationId xmlns:a16="http://schemas.microsoft.com/office/drawing/2014/main" id="{C613EDFE-370E-9143-B354-3F10590D6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960" y="6241967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1A3852EE-ADE3-034B-B054-703C573F1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440" y="5791200"/>
            <a:ext cx="124416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 err="1">
                <a:latin typeface="Times New Roman" charset="0"/>
              </a:rPr>
              <a:t>BayesNP</a:t>
            </a:r>
            <a:endParaRPr lang="en-US" sz="2200" b="1" dirty="0">
              <a:latin typeface="Times New Roman" charset="0"/>
            </a:endParaRPr>
          </a:p>
        </p:txBody>
      </p:sp>
      <p:sp>
        <p:nvSpPr>
          <p:cNvPr id="51" name="Oval 13">
            <a:extLst>
              <a:ext uri="{FF2B5EF4-FFF2-40B4-BE49-F238E27FC236}">
                <a16:creationId xmlns:a16="http://schemas.microsoft.com/office/drawing/2014/main" id="{5948BB2A-87C3-C043-B4DF-E7726F982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640" y="2249516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" name="Text Box 14">
            <a:extLst>
              <a:ext uri="{FF2B5EF4-FFF2-40B4-BE49-F238E27FC236}">
                <a16:creationId xmlns:a16="http://schemas.microsoft.com/office/drawing/2014/main" id="{CB03BD22-5090-364D-AE16-6D81D122C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800" y="1226289"/>
            <a:ext cx="192096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latin typeface="Times New Roman" charset="0"/>
              </a:rPr>
              <a:t>Convolutional Neural Net</a:t>
            </a:r>
          </a:p>
        </p:txBody>
      </p:sp>
      <p:sp>
        <p:nvSpPr>
          <p:cNvPr id="53" name="Oval 15">
            <a:extLst>
              <a:ext uri="{FF2B5EF4-FFF2-40B4-BE49-F238E27FC236}">
                <a16:creationId xmlns:a16="http://schemas.microsoft.com/office/drawing/2014/main" id="{10AFE672-CD7C-2C48-94D4-129C25616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440" y="1368144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4" name="Text Box 16">
            <a:extLst>
              <a:ext uri="{FF2B5EF4-FFF2-40B4-BE49-F238E27FC236}">
                <a16:creationId xmlns:a16="http://schemas.microsoft.com/office/drawing/2014/main" id="{E5C3F967-4CC6-8040-B797-69BFA3DF1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331" y="400028"/>
            <a:ext cx="192096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Recurrent Neural Net</a:t>
            </a:r>
          </a:p>
        </p:txBody>
      </p:sp>
      <p:sp>
        <p:nvSpPr>
          <p:cNvPr id="55" name="Oval 17">
            <a:extLst>
              <a:ext uri="{FF2B5EF4-FFF2-40B4-BE49-F238E27FC236}">
                <a16:creationId xmlns:a16="http://schemas.microsoft.com/office/drawing/2014/main" id="{CE6F4B05-27F9-1945-8CCC-7117B43B8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720" y="551578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6" name="Text Box 18">
            <a:extLst>
              <a:ext uri="{FF2B5EF4-FFF2-40B4-BE49-F238E27FC236}">
                <a16:creationId xmlns:a16="http://schemas.microsoft.com/office/drawing/2014/main" id="{3F721FC9-6118-1843-BE5F-6C6D6E1A9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451" y="4154247"/>
            <a:ext cx="177408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Autoencoder</a:t>
            </a:r>
          </a:p>
        </p:txBody>
      </p:sp>
      <p:sp>
        <p:nvSpPr>
          <p:cNvPr id="57" name="Oval 19">
            <a:extLst>
              <a:ext uri="{FF2B5EF4-FFF2-40B4-BE49-F238E27FC236}">
                <a16:creationId xmlns:a16="http://schemas.microsoft.com/office/drawing/2014/main" id="{686E1D3C-277A-A84B-B429-9AD7EAC27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520" y="4039624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8" name="Text Box 20">
            <a:extLst>
              <a:ext uri="{FF2B5EF4-FFF2-40B4-BE49-F238E27FC236}">
                <a16:creationId xmlns:a16="http://schemas.microsoft.com/office/drawing/2014/main" id="{057ADADD-BCAA-3A44-8ACE-C827F073E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6561" y="4524955"/>
            <a:ext cx="1997280" cy="60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latin typeface="Times New Roman" charset="0"/>
              </a:rPr>
              <a:t>Sparse Coding</a:t>
            </a:r>
          </a:p>
        </p:txBody>
      </p:sp>
      <p:sp>
        <p:nvSpPr>
          <p:cNvPr id="59" name="Oval 21">
            <a:extLst>
              <a:ext uri="{FF2B5EF4-FFF2-40B4-BE49-F238E27FC236}">
                <a16:creationId xmlns:a16="http://schemas.microsoft.com/office/drawing/2014/main" id="{E73C69C4-63C2-974E-BAEF-BF0EE8189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360" y="4693453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0" name="Text Box 22">
            <a:extLst>
              <a:ext uri="{FF2B5EF4-FFF2-40B4-BE49-F238E27FC236}">
                <a16:creationId xmlns:a16="http://schemas.microsoft.com/office/drawing/2014/main" id="{B8253CF0-446E-3B47-99C3-E5C8F06D8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2162" y="5302249"/>
            <a:ext cx="1997280" cy="60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Restricted BM</a:t>
            </a:r>
          </a:p>
        </p:txBody>
      </p:sp>
      <p:sp>
        <p:nvSpPr>
          <p:cNvPr id="61" name="Oval 23">
            <a:extLst>
              <a:ext uri="{FF2B5EF4-FFF2-40B4-BE49-F238E27FC236}">
                <a16:creationId xmlns:a16="http://schemas.microsoft.com/office/drawing/2014/main" id="{81767BD8-5800-D941-835D-6C6A4FAE0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760" y="5445212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" name="Text Box 24">
            <a:extLst>
              <a:ext uri="{FF2B5EF4-FFF2-40B4-BE49-F238E27FC236}">
                <a16:creationId xmlns:a16="http://schemas.microsoft.com/office/drawing/2014/main" id="{B93CF6B9-D381-4245-9A36-9ED591159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640" y="4919324"/>
            <a:ext cx="2160000" cy="60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Deep Belief Net</a:t>
            </a:r>
          </a:p>
        </p:txBody>
      </p:sp>
      <p:sp>
        <p:nvSpPr>
          <p:cNvPr id="63" name="Oval 25">
            <a:extLst>
              <a:ext uri="{FF2B5EF4-FFF2-40B4-BE49-F238E27FC236}">
                <a16:creationId xmlns:a16="http://schemas.microsoft.com/office/drawing/2014/main" id="{03CA8641-74FC-3544-B0B1-AB2AC8A2A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040" y="5417849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" name="Oval 26">
            <a:extLst>
              <a:ext uri="{FF2B5EF4-FFF2-40B4-BE49-F238E27FC236}">
                <a16:creationId xmlns:a16="http://schemas.microsoft.com/office/drawing/2014/main" id="{1C6D3684-121B-2641-96A4-B47612600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9600" y="2263918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5" name="Text Box 27">
            <a:extLst>
              <a:ext uri="{FF2B5EF4-FFF2-40B4-BE49-F238E27FC236}">
                <a16:creationId xmlns:a16="http://schemas.microsoft.com/office/drawing/2014/main" id="{D198D6EE-11EF-8545-9244-F015F7C8B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394" y="3542772"/>
            <a:ext cx="323856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Deep (sparse/denoising) Autoencoder</a:t>
            </a:r>
          </a:p>
        </p:txBody>
      </p:sp>
      <p:sp>
        <p:nvSpPr>
          <p:cNvPr id="66" name="Oval 28">
            <a:extLst>
              <a:ext uri="{FF2B5EF4-FFF2-40B4-BE49-F238E27FC236}">
                <a16:creationId xmlns:a16="http://schemas.microsoft.com/office/drawing/2014/main" id="{E0EAAAB6-D184-444E-AF1B-CD3C9B60A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640" y="4039624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944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561920" y="0"/>
            <a:ext cx="4582080" cy="6858000"/>
          </a:xfrm>
          <a:prstGeom prst="rect">
            <a:avLst/>
          </a:prstGeom>
          <a:solidFill>
            <a:srgbClr val="FFFF66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3526931"/>
            <a:ext cx="9144000" cy="3331069"/>
          </a:xfrm>
          <a:prstGeom prst="rect">
            <a:avLst/>
          </a:prstGeom>
          <a:solidFill>
            <a:srgbClr val="9999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6" name="Oval 25">
            <a:extLst>
              <a:ext uri="{FF2B5EF4-FFF2-40B4-BE49-F238E27FC236}">
                <a16:creationId xmlns:a16="http://schemas.microsoft.com/office/drawing/2014/main" id="{490A0C7D-644C-B448-84F0-16FFDC972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55018"/>
            <a:ext cx="9144000" cy="2502983"/>
          </a:xfrm>
          <a:prstGeom prst="ellipse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-33123"/>
            <a:ext cx="9144000" cy="3525491"/>
          </a:xfrm>
          <a:prstGeom prst="rect">
            <a:avLst/>
          </a:prstGeom>
          <a:solidFill>
            <a:srgbClr val="94BD5E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3344" name="Line 32"/>
          <p:cNvSpPr>
            <a:spLocks noChangeShapeType="1"/>
          </p:cNvSpPr>
          <p:nvPr/>
        </p:nvSpPr>
        <p:spPr bwMode="auto">
          <a:xfrm>
            <a:off x="4561920" y="0"/>
            <a:ext cx="1440" cy="6858000"/>
          </a:xfrm>
          <a:prstGeom prst="line">
            <a:avLst/>
          </a:prstGeom>
          <a:noFill/>
          <a:ln w="3672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45" name="Text Box 33"/>
          <p:cNvSpPr txBox="1">
            <a:spLocks noChangeArrowheads="1"/>
          </p:cNvSpPr>
          <p:nvPr/>
        </p:nvSpPr>
        <p:spPr bwMode="auto">
          <a:xfrm>
            <a:off x="5883841" y="3525490"/>
            <a:ext cx="3327840" cy="5170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8022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3100" b="1">
                <a:latin typeface="Times New Roman" charset="0"/>
              </a:rPr>
              <a:t>UNSUPERVISED</a:t>
            </a:r>
          </a:p>
        </p:txBody>
      </p:sp>
      <p:sp>
        <p:nvSpPr>
          <p:cNvPr id="13346" name="Text Box 34"/>
          <p:cNvSpPr txBox="1">
            <a:spLocks noChangeArrowheads="1"/>
          </p:cNvSpPr>
          <p:nvPr/>
        </p:nvSpPr>
        <p:spPr bwMode="auto">
          <a:xfrm>
            <a:off x="0" y="2968152"/>
            <a:ext cx="2903040" cy="5170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8022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3100" b="1">
                <a:latin typeface="Times New Roman" charset="0"/>
              </a:rPr>
              <a:t>SUPERVISED</a:t>
            </a:r>
          </a:p>
        </p:txBody>
      </p:sp>
      <p:sp>
        <p:nvSpPr>
          <p:cNvPr id="13347" name="Text Box 35"/>
          <p:cNvSpPr txBox="1">
            <a:spLocks noChangeArrowheads="1"/>
          </p:cNvSpPr>
          <p:nvPr/>
        </p:nvSpPr>
        <p:spPr bwMode="auto">
          <a:xfrm rot="16200000">
            <a:off x="3449433" y="5759912"/>
            <a:ext cx="1667695" cy="5169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8022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3100" b="1">
                <a:latin typeface="Times New Roman" charset="0"/>
              </a:rPr>
              <a:t>DEEP</a:t>
            </a:r>
          </a:p>
        </p:txBody>
      </p:sp>
      <p:sp>
        <p:nvSpPr>
          <p:cNvPr id="13348" name="Text Box 36"/>
          <p:cNvSpPr txBox="1">
            <a:spLocks noChangeArrowheads="1"/>
          </p:cNvSpPr>
          <p:nvPr/>
        </p:nvSpPr>
        <p:spPr bwMode="auto">
          <a:xfrm rot="16200000">
            <a:off x="3592669" y="985091"/>
            <a:ext cx="2492902" cy="5169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8022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3100" b="1">
                <a:latin typeface="Times New Roman" charset="0"/>
              </a:rPr>
              <a:t>SHALLOW</a:t>
            </a:r>
          </a:p>
        </p:txBody>
      </p:sp>
      <p:sp>
        <p:nvSpPr>
          <p:cNvPr id="41" name="Text Box 1">
            <a:extLst>
              <a:ext uri="{FF2B5EF4-FFF2-40B4-BE49-F238E27FC236}">
                <a16:creationId xmlns:a16="http://schemas.microsoft.com/office/drawing/2014/main" id="{BEA1709D-F6D8-8B41-B4A4-686F485C9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560" y="1785563"/>
            <a:ext cx="16228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Perceptron</a:t>
            </a:r>
          </a:p>
        </p:txBody>
      </p:sp>
      <p:sp>
        <p:nvSpPr>
          <p:cNvPr id="42" name="Text Box 2">
            <a:extLst>
              <a:ext uri="{FF2B5EF4-FFF2-40B4-BE49-F238E27FC236}">
                <a16:creationId xmlns:a16="http://schemas.microsoft.com/office/drawing/2014/main" id="{D3B53BAC-11A8-C04D-AB76-AF265E96B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000" y="2127866"/>
            <a:ext cx="1774080" cy="60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Neural Net</a:t>
            </a:r>
          </a:p>
        </p:txBody>
      </p:sp>
      <p:sp>
        <p:nvSpPr>
          <p:cNvPr id="43" name="Oval 3">
            <a:extLst>
              <a:ext uri="{FF2B5EF4-FFF2-40B4-BE49-F238E27FC236}">
                <a16:creationId xmlns:a16="http://schemas.microsoft.com/office/drawing/2014/main" id="{B44F7643-679A-704E-95F6-B94C54D4C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8240" y="1077233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4" name="Text Box 4">
            <a:extLst>
              <a:ext uri="{FF2B5EF4-FFF2-40B4-BE49-F238E27FC236}">
                <a16:creationId xmlns:a16="http://schemas.microsoft.com/office/drawing/2014/main" id="{81EF5A17-0081-464D-BE28-87CF89C44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9760" y="587637"/>
            <a:ext cx="120816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Boosting</a:t>
            </a:r>
          </a:p>
        </p:txBody>
      </p:sp>
      <p:sp>
        <p:nvSpPr>
          <p:cNvPr id="45" name="Oval 5">
            <a:extLst>
              <a:ext uri="{FF2B5EF4-FFF2-40B4-BE49-F238E27FC236}">
                <a16:creationId xmlns:a16="http://schemas.microsoft.com/office/drawing/2014/main" id="{AB3BBA70-EB2C-BF46-AE3D-AAF2ED001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8400" y="2695963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6" name="Text Box 6">
            <a:extLst>
              <a:ext uri="{FF2B5EF4-FFF2-40B4-BE49-F238E27FC236}">
                <a16:creationId xmlns:a16="http://schemas.microsoft.com/office/drawing/2014/main" id="{E30774F5-91A2-3442-B610-1A8CEFC96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600" y="2933264"/>
            <a:ext cx="94464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SVM</a:t>
            </a:r>
          </a:p>
        </p:txBody>
      </p:sp>
      <p:sp>
        <p:nvSpPr>
          <p:cNvPr id="47" name="Oval 7">
            <a:extLst>
              <a:ext uri="{FF2B5EF4-FFF2-40B4-BE49-F238E27FC236}">
                <a16:creationId xmlns:a16="http://schemas.microsoft.com/office/drawing/2014/main" id="{EF5376EE-9163-2045-8374-D924923E1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9280" y="5184544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8" name="Text Box 8">
            <a:extLst>
              <a:ext uri="{FF2B5EF4-FFF2-40B4-BE49-F238E27FC236}">
                <a16:creationId xmlns:a16="http://schemas.microsoft.com/office/drawing/2014/main" id="{E405B5BB-04DE-2D4E-95D5-26989A3B3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5480" y="4756412"/>
            <a:ext cx="9979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GMM</a:t>
            </a:r>
          </a:p>
        </p:txBody>
      </p:sp>
      <p:sp>
        <p:nvSpPr>
          <p:cNvPr id="49" name="Oval 11">
            <a:extLst>
              <a:ext uri="{FF2B5EF4-FFF2-40B4-BE49-F238E27FC236}">
                <a16:creationId xmlns:a16="http://schemas.microsoft.com/office/drawing/2014/main" id="{C613EDFE-370E-9143-B354-3F10590D6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960" y="6241967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1A3852EE-ADE3-034B-B054-703C573F1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440" y="5791200"/>
            <a:ext cx="124416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latin typeface="Times New Roman" charset="0"/>
              </a:rPr>
              <a:t>BayesNP</a:t>
            </a:r>
          </a:p>
        </p:txBody>
      </p:sp>
      <p:sp>
        <p:nvSpPr>
          <p:cNvPr id="51" name="Oval 13">
            <a:extLst>
              <a:ext uri="{FF2B5EF4-FFF2-40B4-BE49-F238E27FC236}">
                <a16:creationId xmlns:a16="http://schemas.microsoft.com/office/drawing/2014/main" id="{5948BB2A-87C3-C043-B4DF-E7726F982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640" y="2249516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2" name="Text Box 14">
            <a:extLst>
              <a:ext uri="{FF2B5EF4-FFF2-40B4-BE49-F238E27FC236}">
                <a16:creationId xmlns:a16="http://schemas.microsoft.com/office/drawing/2014/main" id="{CB03BD22-5090-364D-AE16-6D81D122C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800" y="1226289"/>
            <a:ext cx="192096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latin typeface="Times New Roman" charset="0"/>
              </a:rPr>
              <a:t>Convolutional Neural Net</a:t>
            </a:r>
          </a:p>
        </p:txBody>
      </p:sp>
      <p:sp>
        <p:nvSpPr>
          <p:cNvPr id="53" name="Oval 15">
            <a:extLst>
              <a:ext uri="{FF2B5EF4-FFF2-40B4-BE49-F238E27FC236}">
                <a16:creationId xmlns:a16="http://schemas.microsoft.com/office/drawing/2014/main" id="{10AFE672-CD7C-2C48-94D4-129C25616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440" y="1368144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4" name="Text Box 16">
            <a:extLst>
              <a:ext uri="{FF2B5EF4-FFF2-40B4-BE49-F238E27FC236}">
                <a16:creationId xmlns:a16="http://schemas.microsoft.com/office/drawing/2014/main" id="{E5C3F967-4CC6-8040-B797-69BFA3DF1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331" y="400028"/>
            <a:ext cx="192096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Recurrent Neural Net</a:t>
            </a:r>
          </a:p>
        </p:txBody>
      </p:sp>
      <p:sp>
        <p:nvSpPr>
          <p:cNvPr id="55" name="Oval 17">
            <a:extLst>
              <a:ext uri="{FF2B5EF4-FFF2-40B4-BE49-F238E27FC236}">
                <a16:creationId xmlns:a16="http://schemas.microsoft.com/office/drawing/2014/main" id="{CE6F4B05-27F9-1945-8CCC-7117B43B8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720" y="551578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6" name="Text Box 18">
            <a:extLst>
              <a:ext uri="{FF2B5EF4-FFF2-40B4-BE49-F238E27FC236}">
                <a16:creationId xmlns:a16="http://schemas.microsoft.com/office/drawing/2014/main" id="{3F721FC9-6118-1843-BE5F-6C6D6E1A9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451" y="4154247"/>
            <a:ext cx="177408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Autoencoder</a:t>
            </a:r>
          </a:p>
        </p:txBody>
      </p:sp>
      <p:sp>
        <p:nvSpPr>
          <p:cNvPr id="57" name="Oval 19">
            <a:extLst>
              <a:ext uri="{FF2B5EF4-FFF2-40B4-BE49-F238E27FC236}">
                <a16:creationId xmlns:a16="http://schemas.microsoft.com/office/drawing/2014/main" id="{686E1D3C-277A-A84B-B429-9AD7EAC27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520" y="4039624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8" name="Text Box 20">
            <a:extLst>
              <a:ext uri="{FF2B5EF4-FFF2-40B4-BE49-F238E27FC236}">
                <a16:creationId xmlns:a16="http://schemas.microsoft.com/office/drawing/2014/main" id="{057ADADD-BCAA-3A44-8ACE-C827F073E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6561" y="4524955"/>
            <a:ext cx="1997280" cy="60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>
                <a:latin typeface="Times New Roman" charset="0"/>
              </a:rPr>
              <a:t>Sparse Coding</a:t>
            </a:r>
          </a:p>
        </p:txBody>
      </p:sp>
      <p:sp>
        <p:nvSpPr>
          <p:cNvPr id="59" name="Oval 21">
            <a:extLst>
              <a:ext uri="{FF2B5EF4-FFF2-40B4-BE49-F238E27FC236}">
                <a16:creationId xmlns:a16="http://schemas.microsoft.com/office/drawing/2014/main" id="{E73C69C4-63C2-974E-BAEF-BF0EE8189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360" y="4693453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0" name="Text Box 22">
            <a:extLst>
              <a:ext uri="{FF2B5EF4-FFF2-40B4-BE49-F238E27FC236}">
                <a16:creationId xmlns:a16="http://schemas.microsoft.com/office/drawing/2014/main" id="{B8253CF0-446E-3B47-99C3-E5C8F06D8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2162" y="5302249"/>
            <a:ext cx="1997280" cy="60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Restricted BM</a:t>
            </a:r>
          </a:p>
        </p:txBody>
      </p:sp>
      <p:sp>
        <p:nvSpPr>
          <p:cNvPr id="61" name="Oval 23">
            <a:extLst>
              <a:ext uri="{FF2B5EF4-FFF2-40B4-BE49-F238E27FC236}">
                <a16:creationId xmlns:a16="http://schemas.microsoft.com/office/drawing/2014/main" id="{81767BD8-5800-D941-835D-6C6A4FAE0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760" y="5445212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2" name="Text Box 24">
            <a:extLst>
              <a:ext uri="{FF2B5EF4-FFF2-40B4-BE49-F238E27FC236}">
                <a16:creationId xmlns:a16="http://schemas.microsoft.com/office/drawing/2014/main" id="{B93CF6B9-D381-4245-9A36-9ED591159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640" y="4919324"/>
            <a:ext cx="2160000" cy="60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Deep Belief Net</a:t>
            </a:r>
          </a:p>
        </p:txBody>
      </p:sp>
      <p:sp>
        <p:nvSpPr>
          <p:cNvPr id="63" name="Oval 25">
            <a:extLst>
              <a:ext uri="{FF2B5EF4-FFF2-40B4-BE49-F238E27FC236}">
                <a16:creationId xmlns:a16="http://schemas.microsoft.com/office/drawing/2014/main" id="{03CA8641-74FC-3544-B0B1-AB2AC8A2A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040" y="5417849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" name="Oval 26">
            <a:extLst>
              <a:ext uri="{FF2B5EF4-FFF2-40B4-BE49-F238E27FC236}">
                <a16:creationId xmlns:a16="http://schemas.microsoft.com/office/drawing/2014/main" id="{1C6D3684-121B-2641-96A4-B47612600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9600" y="2263918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5" name="Text Box 27">
            <a:extLst>
              <a:ext uri="{FF2B5EF4-FFF2-40B4-BE49-F238E27FC236}">
                <a16:creationId xmlns:a16="http://schemas.microsoft.com/office/drawing/2014/main" id="{D198D6EE-11EF-8545-9244-F015F7C8B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394" y="3542772"/>
            <a:ext cx="323856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b="1" dirty="0">
                <a:latin typeface="Times New Roman" charset="0"/>
              </a:rPr>
              <a:t>Deep (sparse/denoising) Autoencoder</a:t>
            </a:r>
          </a:p>
        </p:txBody>
      </p:sp>
      <p:sp>
        <p:nvSpPr>
          <p:cNvPr id="66" name="Oval 28">
            <a:extLst>
              <a:ext uri="{FF2B5EF4-FFF2-40B4-BE49-F238E27FC236}">
                <a16:creationId xmlns:a16="http://schemas.microsoft.com/office/drawing/2014/main" id="{E0EAAAB6-D184-444E-AF1B-CD3C9B60A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640" y="4039624"/>
            <a:ext cx="207360" cy="207382"/>
          </a:xfrm>
          <a:prstGeom prst="ellipse">
            <a:avLst/>
          </a:prstGeom>
          <a:solidFill>
            <a:srgbClr val="C0C0C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7" name="Text Box 38">
            <a:extLst>
              <a:ext uri="{FF2B5EF4-FFF2-40B4-BE49-F238E27FC236}">
                <a16:creationId xmlns:a16="http://schemas.microsoft.com/office/drawing/2014/main" id="{8FFA78C4-A2EC-7542-A833-69E052418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440" y="4464469"/>
            <a:ext cx="3327840" cy="5170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8022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3100" b="1" dirty="0">
                <a:latin typeface="Times New Roman" charset="0"/>
              </a:rPr>
              <a:t>PROBABILISTIC</a:t>
            </a:r>
          </a:p>
        </p:txBody>
      </p:sp>
    </p:spTree>
    <p:extLst>
      <p:ext uri="{BB962C8B-B14F-4D97-AF65-F5344CB8AC3E}">
        <p14:creationId xmlns:p14="http://schemas.microsoft.com/office/powerpoint/2010/main" val="40077960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ontent Placeholder 2"/>
          <p:cNvSpPr txBox="1">
            <a:spLocks/>
          </p:cNvSpPr>
          <p:nvPr/>
        </p:nvSpPr>
        <p:spPr>
          <a:xfrm>
            <a:off x="685800" y="1143000"/>
            <a:ext cx="7772400" cy="525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800160" y="3318108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800160" y="2697404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801600" y="2045015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1357441" y="2901905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1357441" y="2248077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V="1">
            <a:off x="1357441" y="3522610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1357441" y="1628812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1433760" y="3668066"/>
            <a:ext cx="6220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/>
          <a:p>
            <a:r>
              <a:rPr lang="en-US">
                <a:solidFill>
                  <a:srgbClr val="000000"/>
                </a:solidFill>
                <a:latin typeface="FreeSans" charset="0"/>
              </a:rPr>
              <a:t>input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5209800" y="3318108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5209800" y="2698843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5209800" y="2045015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>
            <a:off x="5765641" y="2250957"/>
            <a:ext cx="1440" cy="41476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>
            <a:off x="5765641" y="2903345"/>
            <a:ext cx="1440" cy="41476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>
            <a:off x="5765641" y="1630251"/>
            <a:ext cx="1440" cy="41476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5765641" y="3524050"/>
            <a:ext cx="1440" cy="41476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5843400" y="3668066"/>
            <a:ext cx="6220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/>
          <a:p>
            <a:r>
              <a:rPr lang="en-US">
                <a:solidFill>
                  <a:srgbClr val="000000"/>
                </a:solidFill>
                <a:latin typeface="FreeSans" charset="0"/>
              </a:rPr>
              <a:t>input</a:t>
            </a:r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811680" y="5999670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83" name="Rectangle 23"/>
          <p:cNvSpPr>
            <a:spLocks noChangeArrowheads="1"/>
          </p:cNvSpPr>
          <p:nvPr/>
        </p:nvSpPr>
        <p:spPr bwMode="auto">
          <a:xfrm>
            <a:off x="811680" y="5378965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11680" y="4726576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85" name="Line 25"/>
          <p:cNvSpPr>
            <a:spLocks noChangeShapeType="1"/>
          </p:cNvSpPr>
          <p:nvPr/>
        </p:nvSpPr>
        <p:spPr bwMode="auto">
          <a:xfrm flipV="1">
            <a:off x="1367520" y="5583467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86" name="Line 26"/>
          <p:cNvSpPr>
            <a:spLocks noChangeShapeType="1"/>
          </p:cNvSpPr>
          <p:nvPr/>
        </p:nvSpPr>
        <p:spPr bwMode="auto">
          <a:xfrm flipV="1">
            <a:off x="1367520" y="4929638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87" name="Line 27"/>
          <p:cNvSpPr>
            <a:spLocks noChangeShapeType="1"/>
          </p:cNvSpPr>
          <p:nvPr/>
        </p:nvSpPr>
        <p:spPr bwMode="auto">
          <a:xfrm flipV="1">
            <a:off x="1367520" y="6204172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88" name="Line 28"/>
          <p:cNvSpPr>
            <a:spLocks noChangeShapeType="1"/>
          </p:cNvSpPr>
          <p:nvPr/>
        </p:nvSpPr>
        <p:spPr bwMode="auto">
          <a:xfrm flipV="1">
            <a:off x="1367520" y="4308933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1443840" y="6348187"/>
            <a:ext cx="6220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/>
          <a:p>
            <a:r>
              <a:rPr lang="en-US">
                <a:solidFill>
                  <a:srgbClr val="000000"/>
                </a:solidFill>
                <a:latin typeface="FreeSans" charset="0"/>
              </a:rPr>
              <a:t>input</a:t>
            </a:r>
          </a:p>
        </p:txBody>
      </p:sp>
      <p:sp>
        <p:nvSpPr>
          <p:cNvPr id="15390" name="Text Box 30"/>
          <p:cNvSpPr txBox="1">
            <a:spLocks noChangeArrowheads="1"/>
          </p:cNvSpPr>
          <p:nvPr/>
        </p:nvSpPr>
        <p:spPr bwMode="auto">
          <a:xfrm rot="16200000">
            <a:off x="-536988" y="2611735"/>
            <a:ext cx="2073818" cy="39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2200" dirty="0">
                <a:solidFill>
                  <a:srgbClr val="FF0000"/>
                </a:solidFill>
                <a:latin typeface="FreeSans" charset="0"/>
              </a:rPr>
              <a:t>Feed-forward</a:t>
            </a:r>
          </a:p>
        </p:txBody>
      </p:sp>
      <p:sp>
        <p:nvSpPr>
          <p:cNvPr id="15391" name="Text Box 31"/>
          <p:cNvSpPr txBox="1">
            <a:spLocks noChangeArrowheads="1"/>
          </p:cNvSpPr>
          <p:nvPr/>
        </p:nvSpPr>
        <p:spPr bwMode="auto">
          <a:xfrm rot="16200000">
            <a:off x="3806411" y="2611735"/>
            <a:ext cx="2073818" cy="39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2200">
                <a:solidFill>
                  <a:srgbClr val="FF0000"/>
                </a:solidFill>
                <a:latin typeface="FreeSans" charset="0"/>
              </a:rPr>
              <a:t>Feed-back</a:t>
            </a:r>
          </a:p>
        </p:txBody>
      </p:sp>
      <p:sp>
        <p:nvSpPr>
          <p:cNvPr id="15392" name="Text Box 32"/>
          <p:cNvSpPr txBox="1">
            <a:spLocks noChangeArrowheads="1"/>
          </p:cNvSpPr>
          <p:nvPr/>
        </p:nvSpPr>
        <p:spPr bwMode="auto">
          <a:xfrm rot="16200000">
            <a:off x="-493788" y="5293297"/>
            <a:ext cx="2073818" cy="39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2200">
                <a:solidFill>
                  <a:srgbClr val="FF0000"/>
                </a:solidFill>
                <a:latin typeface="FreeSans" charset="0"/>
              </a:rPr>
              <a:t>Bi-directional</a:t>
            </a:r>
          </a:p>
        </p:txBody>
      </p:sp>
      <p:sp>
        <p:nvSpPr>
          <p:cNvPr id="15393" name="Text Box 33"/>
          <p:cNvSpPr txBox="1">
            <a:spLocks noChangeArrowheads="1"/>
          </p:cNvSpPr>
          <p:nvPr/>
        </p:nvSpPr>
        <p:spPr bwMode="auto">
          <a:xfrm>
            <a:off x="2014800" y="2150146"/>
            <a:ext cx="1490400" cy="54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Neural Nets</a:t>
            </a:r>
          </a:p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Conv Nets</a:t>
            </a:r>
          </a:p>
        </p:txBody>
      </p:sp>
      <p:sp>
        <p:nvSpPr>
          <p:cNvPr id="15394" name="Text Box 34"/>
          <p:cNvSpPr txBox="1">
            <a:spLocks noChangeArrowheads="1"/>
          </p:cNvSpPr>
          <p:nvPr/>
        </p:nvSpPr>
        <p:spPr bwMode="auto">
          <a:xfrm>
            <a:off x="6407160" y="2150146"/>
            <a:ext cx="2564640" cy="54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/>
              <a:t>Hierar</a:t>
            </a:r>
            <a:r>
              <a:rPr lang="en-US" sz="1400" dirty="0"/>
              <a:t>. Sparse Coding</a:t>
            </a:r>
          </a:p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/>
              <a:t>Deconv</a:t>
            </a:r>
            <a:r>
              <a:rPr lang="en-US" sz="1400" dirty="0"/>
              <a:t> Nets</a:t>
            </a:r>
          </a:p>
        </p:txBody>
      </p:sp>
      <p:sp>
        <p:nvSpPr>
          <p:cNvPr id="15395" name="Text Box 35"/>
          <p:cNvSpPr txBox="1">
            <a:spLocks noChangeArrowheads="1"/>
          </p:cNvSpPr>
          <p:nvPr/>
        </p:nvSpPr>
        <p:spPr bwMode="auto">
          <a:xfrm>
            <a:off x="2074560" y="4798584"/>
            <a:ext cx="2389680" cy="101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 Stacked Auto-encoders</a:t>
            </a:r>
          </a:p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err="1"/>
              <a:t>BiLSTM</a:t>
            </a:r>
            <a:endParaRPr lang="en-US" sz="1400" dirty="0"/>
          </a:p>
        </p:txBody>
      </p:sp>
      <p:sp>
        <p:nvSpPr>
          <p:cNvPr id="15396" name="Rectangle 36"/>
          <p:cNvSpPr>
            <a:spLocks noChangeArrowheads="1"/>
          </p:cNvSpPr>
          <p:nvPr/>
        </p:nvSpPr>
        <p:spPr bwMode="auto">
          <a:xfrm>
            <a:off x="5143560" y="5996789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97" name="Rectangle 37"/>
          <p:cNvSpPr>
            <a:spLocks noChangeArrowheads="1"/>
          </p:cNvSpPr>
          <p:nvPr/>
        </p:nvSpPr>
        <p:spPr bwMode="auto">
          <a:xfrm>
            <a:off x="5143560" y="5376085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98" name="Rectangle 38"/>
          <p:cNvSpPr>
            <a:spLocks noChangeArrowheads="1"/>
          </p:cNvSpPr>
          <p:nvPr/>
        </p:nvSpPr>
        <p:spPr bwMode="auto">
          <a:xfrm>
            <a:off x="5143560" y="4723696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99" name="Line 39"/>
          <p:cNvSpPr>
            <a:spLocks noChangeShapeType="1"/>
          </p:cNvSpPr>
          <p:nvPr/>
        </p:nvSpPr>
        <p:spPr bwMode="auto">
          <a:xfrm flipV="1">
            <a:off x="5699401" y="5580587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400" name="Line 40"/>
          <p:cNvSpPr>
            <a:spLocks noChangeShapeType="1"/>
          </p:cNvSpPr>
          <p:nvPr/>
        </p:nvSpPr>
        <p:spPr bwMode="auto">
          <a:xfrm flipV="1">
            <a:off x="5699401" y="4926758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401" name="Line 41"/>
          <p:cNvSpPr>
            <a:spLocks noChangeShapeType="1"/>
          </p:cNvSpPr>
          <p:nvPr/>
        </p:nvSpPr>
        <p:spPr bwMode="auto">
          <a:xfrm flipV="1">
            <a:off x="5699401" y="6201291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402" name="Line 42"/>
          <p:cNvSpPr>
            <a:spLocks noChangeShapeType="1"/>
          </p:cNvSpPr>
          <p:nvPr/>
        </p:nvSpPr>
        <p:spPr bwMode="auto">
          <a:xfrm flipV="1">
            <a:off x="5699401" y="4306052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403" name="Text Box 43"/>
          <p:cNvSpPr txBox="1">
            <a:spLocks noChangeArrowheads="1"/>
          </p:cNvSpPr>
          <p:nvPr/>
        </p:nvSpPr>
        <p:spPr bwMode="auto">
          <a:xfrm>
            <a:off x="5679240" y="6443237"/>
            <a:ext cx="6220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/>
          <a:p>
            <a:r>
              <a:rPr lang="en-US">
                <a:solidFill>
                  <a:srgbClr val="000000"/>
                </a:solidFill>
                <a:latin typeface="FreeSans" charset="0"/>
              </a:rPr>
              <a:t>input</a:t>
            </a:r>
          </a:p>
        </p:txBody>
      </p:sp>
      <p:sp>
        <p:nvSpPr>
          <p:cNvPr id="15404" name="Text Box 44"/>
          <p:cNvSpPr txBox="1">
            <a:spLocks noChangeArrowheads="1"/>
          </p:cNvSpPr>
          <p:nvPr/>
        </p:nvSpPr>
        <p:spPr bwMode="auto">
          <a:xfrm rot="16200000">
            <a:off x="3806411" y="5290416"/>
            <a:ext cx="2073818" cy="39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2200">
                <a:solidFill>
                  <a:srgbClr val="FF0000"/>
                </a:solidFill>
                <a:latin typeface="FreeSans" charset="0"/>
              </a:rPr>
              <a:t>Recurrent</a:t>
            </a:r>
          </a:p>
        </p:txBody>
      </p:sp>
      <p:sp>
        <p:nvSpPr>
          <p:cNvPr id="15405" name="Text Box 45"/>
          <p:cNvSpPr txBox="1">
            <a:spLocks noChangeArrowheads="1"/>
          </p:cNvSpPr>
          <p:nvPr/>
        </p:nvSpPr>
        <p:spPr bwMode="auto">
          <a:xfrm>
            <a:off x="6711720" y="4827387"/>
            <a:ext cx="2372879" cy="77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 Recurrent Neural Nets</a:t>
            </a:r>
          </a:p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 Recursive Nets</a:t>
            </a:r>
          </a:p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 LSTM</a:t>
            </a:r>
          </a:p>
        </p:txBody>
      </p:sp>
      <p:sp>
        <p:nvSpPr>
          <p:cNvPr id="15406" name="Line 46"/>
          <p:cNvSpPr>
            <a:spLocks noChangeShapeType="1"/>
          </p:cNvSpPr>
          <p:nvPr/>
        </p:nvSpPr>
        <p:spPr bwMode="auto">
          <a:xfrm flipV="1">
            <a:off x="6484200" y="4601284"/>
            <a:ext cx="1440" cy="182755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407" name="Line 47"/>
          <p:cNvSpPr>
            <a:spLocks noChangeShapeType="1"/>
          </p:cNvSpPr>
          <p:nvPr/>
        </p:nvSpPr>
        <p:spPr bwMode="auto">
          <a:xfrm>
            <a:off x="5676360" y="4627207"/>
            <a:ext cx="82944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408" name="Line 48"/>
          <p:cNvSpPr>
            <a:spLocks noChangeShapeType="1"/>
          </p:cNvSpPr>
          <p:nvPr/>
        </p:nvSpPr>
        <p:spPr bwMode="auto">
          <a:xfrm flipH="1">
            <a:off x="5850600" y="6395712"/>
            <a:ext cx="62496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Main types of deep architectures</a:t>
            </a:r>
          </a:p>
        </p:txBody>
      </p:sp>
    </p:spTree>
    <p:extLst>
      <p:ext uri="{BB962C8B-B14F-4D97-AF65-F5344CB8AC3E}">
        <p14:creationId xmlns:p14="http://schemas.microsoft.com/office/powerpoint/2010/main" val="3949011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ontent Placeholder 2"/>
          <p:cNvSpPr txBox="1">
            <a:spLocks/>
          </p:cNvSpPr>
          <p:nvPr/>
        </p:nvSpPr>
        <p:spPr>
          <a:xfrm>
            <a:off x="685800" y="1143000"/>
            <a:ext cx="7772400" cy="525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800160" y="3318108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800160" y="2697404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801600" y="2045015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1357441" y="2901905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1357441" y="2248077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V="1">
            <a:off x="1357441" y="3522610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1357441" y="1628812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1433760" y="3668066"/>
            <a:ext cx="6220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/>
          <a:p>
            <a:r>
              <a:rPr lang="en-US">
                <a:solidFill>
                  <a:srgbClr val="000000"/>
                </a:solidFill>
                <a:latin typeface="FreeSans" charset="0"/>
              </a:rPr>
              <a:t>input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5209800" y="3318108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5209800" y="2698843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5209800" y="2045015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>
            <a:off x="5765641" y="2250957"/>
            <a:ext cx="1440" cy="41476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>
            <a:off x="5765641" y="2903345"/>
            <a:ext cx="1440" cy="41476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>
            <a:off x="5765641" y="1630251"/>
            <a:ext cx="1440" cy="41476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5765641" y="3524050"/>
            <a:ext cx="1440" cy="41476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5843400" y="3668066"/>
            <a:ext cx="6220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/>
          <a:p>
            <a:r>
              <a:rPr lang="en-US">
                <a:solidFill>
                  <a:srgbClr val="000000"/>
                </a:solidFill>
                <a:latin typeface="FreeSans" charset="0"/>
              </a:rPr>
              <a:t>input</a:t>
            </a:r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811680" y="5999670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83" name="Rectangle 23"/>
          <p:cNvSpPr>
            <a:spLocks noChangeArrowheads="1"/>
          </p:cNvSpPr>
          <p:nvPr/>
        </p:nvSpPr>
        <p:spPr bwMode="auto">
          <a:xfrm>
            <a:off x="811680" y="5378965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11680" y="4726576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85" name="Line 25"/>
          <p:cNvSpPr>
            <a:spLocks noChangeShapeType="1"/>
          </p:cNvSpPr>
          <p:nvPr/>
        </p:nvSpPr>
        <p:spPr bwMode="auto">
          <a:xfrm flipV="1">
            <a:off x="1367520" y="5583467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86" name="Line 26"/>
          <p:cNvSpPr>
            <a:spLocks noChangeShapeType="1"/>
          </p:cNvSpPr>
          <p:nvPr/>
        </p:nvSpPr>
        <p:spPr bwMode="auto">
          <a:xfrm flipV="1">
            <a:off x="1367520" y="4929638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87" name="Line 27"/>
          <p:cNvSpPr>
            <a:spLocks noChangeShapeType="1"/>
          </p:cNvSpPr>
          <p:nvPr/>
        </p:nvSpPr>
        <p:spPr bwMode="auto">
          <a:xfrm flipV="1">
            <a:off x="1367520" y="6204172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88" name="Line 28"/>
          <p:cNvSpPr>
            <a:spLocks noChangeShapeType="1"/>
          </p:cNvSpPr>
          <p:nvPr/>
        </p:nvSpPr>
        <p:spPr bwMode="auto">
          <a:xfrm flipV="1">
            <a:off x="1367520" y="4308933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1443840" y="6348187"/>
            <a:ext cx="6220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/>
          <a:p>
            <a:r>
              <a:rPr lang="en-US">
                <a:solidFill>
                  <a:srgbClr val="000000"/>
                </a:solidFill>
                <a:latin typeface="FreeSans" charset="0"/>
              </a:rPr>
              <a:t>input</a:t>
            </a:r>
          </a:p>
        </p:txBody>
      </p:sp>
      <p:sp>
        <p:nvSpPr>
          <p:cNvPr id="15390" name="Text Box 30"/>
          <p:cNvSpPr txBox="1">
            <a:spLocks noChangeArrowheads="1"/>
          </p:cNvSpPr>
          <p:nvPr/>
        </p:nvSpPr>
        <p:spPr bwMode="auto">
          <a:xfrm rot="16200000">
            <a:off x="-536988" y="2611735"/>
            <a:ext cx="2073818" cy="39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2200" dirty="0">
                <a:solidFill>
                  <a:srgbClr val="FF0000"/>
                </a:solidFill>
                <a:latin typeface="FreeSans" charset="0"/>
              </a:rPr>
              <a:t>Feed-forward</a:t>
            </a:r>
          </a:p>
        </p:txBody>
      </p:sp>
      <p:sp>
        <p:nvSpPr>
          <p:cNvPr id="15391" name="Text Box 31"/>
          <p:cNvSpPr txBox="1">
            <a:spLocks noChangeArrowheads="1"/>
          </p:cNvSpPr>
          <p:nvPr/>
        </p:nvSpPr>
        <p:spPr bwMode="auto">
          <a:xfrm rot="16200000">
            <a:off x="3806411" y="2611735"/>
            <a:ext cx="2073818" cy="39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2200">
                <a:solidFill>
                  <a:srgbClr val="FF0000"/>
                </a:solidFill>
                <a:latin typeface="FreeSans" charset="0"/>
              </a:rPr>
              <a:t>Feed-back</a:t>
            </a:r>
          </a:p>
        </p:txBody>
      </p:sp>
      <p:sp>
        <p:nvSpPr>
          <p:cNvPr id="15392" name="Text Box 32"/>
          <p:cNvSpPr txBox="1">
            <a:spLocks noChangeArrowheads="1"/>
          </p:cNvSpPr>
          <p:nvPr/>
        </p:nvSpPr>
        <p:spPr bwMode="auto">
          <a:xfrm rot="16200000">
            <a:off x="-493788" y="5293297"/>
            <a:ext cx="2073818" cy="39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2200">
                <a:solidFill>
                  <a:srgbClr val="FF0000"/>
                </a:solidFill>
                <a:latin typeface="FreeSans" charset="0"/>
              </a:rPr>
              <a:t>Bi-directional</a:t>
            </a:r>
          </a:p>
        </p:txBody>
      </p:sp>
      <p:sp>
        <p:nvSpPr>
          <p:cNvPr id="15393" name="Text Box 33"/>
          <p:cNvSpPr txBox="1">
            <a:spLocks noChangeArrowheads="1"/>
          </p:cNvSpPr>
          <p:nvPr/>
        </p:nvSpPr>
        <p:spPr bwMode="auto">
          <a:xfrm>
            <a:off x="2014800" y="2150146"/>
            <a:ext cx="1490400" cy="54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Neural Nets</a:t>
            </a:r>
          </a:p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Conv Nets</a:t>
            </a:r>
          </a:p>
        </p:txBody>
      </p:sp>
      <p:sp>
        <p:nvSpPr>
          <p:cNvPr id="15394" name="Text Box 34"/>
          <p:cNvSpPr txBox="1">
            <a:spLocks noChangeArrowheads="1"/>
          </p:cNvSpPr>
          <p:nvPr/>
        </p:nvSpPr>
        <p:spPr bwMode="auto">
          <a:xfrm>
            <a:off x="6407160" y="2150146"/>
            <a:ext cx="2564640" cy="54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/>
              <a:t>Hierar</a:t>
            </a:r>
            <a:r>
              <a:rPr lang="en-US" sz="1400" dirty="0"/>
              <a:t>. Sparse Coding</a:t>
            </a:r>
          </a:p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/>
              <a:t>Deconv</a:t>
            </a:r>
            <a:r>
              <a:rPr lang="en-US" sz="1400" dirty="0"/>
              <a:t> Nets</a:t>
            </a:r>
          </a:p>
        </p:txBody>
      </p:sp>
      <p:sp>
        <p:nvSpPr>
          <p:cNvPr id="15395" name="Text Box 35"/>
          <p:cNvSpPr txBox="1">
            <a:spLocks noChangeArrowheads="1"/>
          </p:cNvSpPr>
          <p:nvPr/>
        </p:nvSpPr>
        <p:spPr bwMode="auto">
          <a:xfrm>
            <a:off x="2074560" y="4798584"/>
            <a:ext cx="2389680" cy="101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 Stacked Auto-encoders</a:t>
            </a:r>
          </a:p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err="1"/>
              <a:t>BiLSTM</a:t>
            </a:r>
            <a:endParaRPr lang="en-US" sz="1400" dirty="0"/>
          </a:p>
        </p:txBody>
      </p:sp>
      <p:sp>
        <p:nvSpPr>
          <p:cNvPr id="15396" name="Rectangle 36"/>
          <p:cNvSpPr>
            <a:spLocks noChangeArrowheads="1"/>
          </p:cNvSpPr>
          <p:nvPr/>
        </p:nvSpPr>
        <p:spPr bwMode="auto">
          <a:xfrm>
            <a:off x="5143560" y="5996789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97" name="Rectangle 37"/>
          <p:cNvSpPr>
            <a:spLocks noChangeArrowheads="1"/>
          </p:cNvSpPr>
          <p:nvPr/>
        </p:nvSpPr>
        <p:spPr bwMode="auto">
          <a:xfrm>
            <a:off x="5143560" y="5376085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98" name="Rectangle 38"/>
          <p:cNvSpPr>
            <a:spLocks noChangeArrowheads="1"/>
          </p:cNvSpPr>
          <p:nvPr/>
        </p:nvSpPr>
        <p:spPr bwMode="auto">
          <a:xfrm>
            <a:off x="5143560" y="4723696"/>
            <a:ext cx="1036800" cy="207382"/>
          </a:xfrm>
          <a:prstGeom prst="rect">
            <a:avLst/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99" name="Line 39"/>
          <p:cNvSpPr>
            <a:spLocks noChangeShapeType="1"/>
          </p:cNvSpPr>
          <p:nvPr/>
        </p:nvSpPr>
        <p:spPr bwMode="auto">
          <a:xfrm flipV="1">
            <a:off x="5699401" y="5580587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400" name="Line 40"/>
          <p:cNvSpPr>
            <a:spLocks noChangeShapeType="1"/>
          </p:cNvSpPr>
          <p:nvPr/>
        </p:nvSpPr>
        <p:spPr bwMode="auto">
          <a:xfrm flipV="1">
            <a:off x="5699401" y="4926758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401" name="Line 41"/>
          <p:cNvSpPr>
            <a:spLocks noChangeShapeType="1"/>
          </p:cNvSpPr>
          <p:nvPr/>
        </p:nvSpPr>
        <p:spPr bwMode="auto">
          <a:xfrm flipV="1">
            <a:off x="5699401" y="6201291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402" name="Line 42"/>
          <p:cNvSpPr>
            <a:spLocks noChangeShapeType="1"/>
          </p:cNvSpPr>
          <p:nvPr/>
        </p:nvSpPr>
        <p:spPr bwMode="auto">
          <a:xfrm flipV="1">
            <a:off x="5699401" y="4306052"/>
            <a:ext cx="1440" cy="417644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403" name="Text Box 43"/>
          <p:cNvSpPr txBox="1">
            <a:spLocks noChangeArrowheads="1"/>
          </p:cNvSpPr>
          <p:nvPr/>
        </p:nvSpPr>
        <p:spPr bwMode="auto">
          <a:xfrm>
            <a:off x="5679240" y="6443237"/>
            <a:ext cx="6220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/>
          <a:p>
            <a:r>
              <a:rPr lang="en-US">
                <a:solidFill>
                  <a:srgbClr val="000000"/>
                </a:solidFill>
                <a:latin typeface="FreeSans" charset="0"/>
              </a:rPr>
              <a:t>input</a:t>
            </a:r>
          </a:p>
        </p:txBody>
      </p:sp>
      <p:sp>
        <p:nvSpPr>
          <p:cNvPr id="15404" name="Text Box 44"/>
          <p:cNvSpPr txBox="1">
            <a:spLocks noChangeArrowheads="1"/>
          </p:cNvSpPr>
          <p:nvPr/>
        </p:nvSpPr>
        <p:spPr bwMode="auto">
          <a:xfrm rot="16200000">
            <a:off x="3806411" y="5290416"/>
            <a:ext cx="2073818" cy="39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2200">
                <a:solidFill>
                  <a:srgbClr val="FF0000"/>
                </a:solidFill>
                <a:latin typeface="FreeSans" charset="0"/>
              </a:rPr>
              <a:t>Recurrent</a:t>
            </a:r>
          </a:p>
        </p:txBody>
      </p:sp>
      <p:sp>
        <p:nvSpPr>
          <p:cNvPr id="15405" name="Text Box 45"/>
          <p:cNvSpPr txBox="1">
            <a:spLocks noChangeArrowheads="1"/>
          </p:cNvSpPr>
          <p:nvPr/>
        </p:nvSpPr>
        <p:spPr bwMode="auto">
          <a:xfrm>
            <a:off x="6711720" y="4827387"/>
            <a:ext cx="2372879" cy="77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 Recurrent Neural Nets</a:t>
            </a:r>
          </a:p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 Recursive Nets</a:t>
            </a:r>
          </a:p>
          <a:p>
            <a:pPr marL="285750" indent="-285750" algn="l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/>
              <a:t> LSTM</a:t>
            </a:r>
          </a:p>
        </p:txBody>
      </p:sp>
      <p:sp>
        <p:nvSpPr>
          <p:cNvPr id="15406" name="Line 46"/>
          <p:cNvSpPr>
            <a:spLocks noChangeShapeType="1"/>
          </p:cNvSpPr>
          <p:nvPr/>
        </p:nvSpPr>
        <p:spPr bwMode="auto">
          <a:xfrm flipV="1">
            <a:off x="6484200" y="4601284"/>
            <a:ext cx="1440" cy="1827551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407" name="Line 47"/>
          <p:cNvSpPr>
            <a:spLocks noChangeShapeType="1"/>
          </p:cNvSpPr>
          <p:nvPr/>
        </p:nvSpPr>
        <p:spPr bwMode="auto">
          <a:xfrm>
            <a:off x="5676360" y="4627207"/>
            <a:ext cx="82944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408" name="Line 48"/>
          <p:cNvSpPr>
            <a:spLocks noChangeShapeType="1"/>
          </p:cNvSpPr>
          <p:nvPr/>
        </p:nvSpPr>
        <p:spPr bwMode="auto">
          <a:xfrm flipH="1">
            <a:off x="5850600" y="6395712"/>
            <a:ext cx="624960" cy="1440"/>
          </a:xfrm>
          <a:prstGeom prst="line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Focus of this class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5070729-BF2C-7C46-9C9B-A993008185FB}"/>
              </a:ext>
            </a:extLst>
          </p:cNvPr>
          <p:cNvSpPr/>
          <p:nvPr/>
        </p:nvSpPr>
        <p:spPr>
          <a:xfrm>
            <a:off x="76200" y="1488585"/>
            <a:ext cx="8965379" cy="5268605"/>
          </a:xfrm>
          <a:prstGeom prst="roundRect">
            <a:avLst>
              <a:gd name="adj" fmla="val 9978"/>
            </a:avLst>
          </a:prstGeom>
          <a:solidFill>
            <a:srgbClr val="00B050">
              <a:alpha val="32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71531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types of learning protocols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Purely supervised</a:t>
            </a:r>
          </a:p>
          <a:p>
            <a:pPr lvl="2"/>
            <a:r>
              <a:rPr lang="en-US" dirty="0" err="1"/>
              <a:t>Backprop</a:t>
            </a:r>
            <a:r>
              <a:rPr lang="en-US" dirty="0"/>
              <a:t> + SGD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Good when there is lots of labeled data.</a:t>
            </a:r>
          </a:p>
          <a:p>
            <a:endParaRPr lang="en-US" dirty="0"/>
          </a:p>
          <a:p>
            <a:r>
              <a:rPr lang="en-US" dirty="0"/>
              <a:t>Layer-wise unsupervised + supervised linear classifier</a:t>
            </a:r>
          </a:p>
          <a:p>
            <a:pPr lvl="2"/>
            <a:r>
              <a:rPr lang="en-US" dirty="0"/>
              <a:t>Train each layer in sequence using regularized auto-encoders or RBMs</a:t>
            </a:r>
          </a:p>
          <a:p>
            <a:pPr lvl="2"/>
            <a:r>
              <a:rPr lang="en-US" dirty="0"/>
              <a:t>Hold fix the feature extractor, train linear classifier on features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Good when labeled data is scarce but there is lots of unlabeled data.</a:t>
            </a:r>
          </a:p>
          <a:p>
            <a:endParaRPr lang="en-US" dirty="0"/>
          </a:p>
          <a:p>
            <a:r>
              <a:rPr lang="en-US" dirty="0"/>
              <a:t>Layer-wise unsupervised + supervised </a:t>
            </a:r>
            <a:r>
              <a:rPr lang="en-US" dirty="0" err="1"/>
              <a:t>backprop</a:t>
            </a:r>
            <a:endParaRPr lang="en-US" dirty="0"/>
          </a:p>
          <a:p>
            <a:pPr lvl="2"/>
            <a:r>
              <a:rPr lang="en-US" dirty="0"/>
              <a:t>Train each layer in sequence</a:t>
            </a:r>
          </a:p>
          <a:p>
            <a:pPr lvl="2"/>
            <a:r>
              <a:rPr lang="en-US" dirty="0" err="1"/>
              <a:t>Backprop</a:t>
            </a:r>
            <a:r>
              <a:rPr lang="en-US" dirty="0"/>
              <a:t> through the whole system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Good when learning problem is very difficult.</a:t>
            </a:r>
          </a:p>
        </p:txBody>
      </p:sp>
    </p:spTree>
    <p:extLst>
      <p:ext uri="{BB962C8B-B14F-4D97-AF65-F5344CB8AC3E}">
        <p14:creationId xmlns:p14="http://schemas.microsoft.com/office/powerpoint/2010/main" val="3934356994"/>
      </p:ext>
    </p:extLst>
  </p:cSld>
  <p:clrMapOvr>
    <a:masterClrMapping/>
  </p:clrMapOvr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41610</TotalTime>
  <Words>3307</Words>
  <Application>Microsoft Macintosh PowerPoint</Application>
  <PresentationFormat>On-screen Show (4:3)</PresentationFormat>
  <Paragraphs>823</Paragraphs>
  <Slides>102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102</vt:i4>
      </vt:variant>
    </vt:vector>
  </HeadingPairs>
  <TitlesOfParts>
    <vt:vector size="113" baseType="lpstr">
      <vt:lpstr>Arial</vt:lpstr>
      <vt:lpstr>Arial Narrow</vt:lpstr>
      <vt:lpstr>Cambria Math</vt:lpstr>
      <vt:lpstr>FreeSans</vt:lpstr>
      <vt:lpstr>Tahoma</vt:lpstr>
      <vt:lpstr>Times New Roman</vt:lpstr>
      <vt:lpstr>Tiresias PCfont</vt:lpstr>
      <vt:lpstr>Vertigo Upright 2 BRK</vt:lpstr>
      <vt:lpstr>Wingdings</vt:lpstr>
      <vt:lpstr>pictures</vt:lpstr>
      <vt:lpstr>Blank Presentation</vt:lpstr>
      <vt:lpstr>Introduction to Deep Learning</vt:lpstr>
      <vt:lpstr>What is this class about?</vt:lpstr>
      <vt:lpstr>Instructors</vt:lpstr>
      <vt:lpstr>Prerequisites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(NO) Collaboration Policy</vt:lpstr>
      <vt:lpstr>We are serious about this!</vt:lpstr>
      <vt:lpstr>Examples of unacceptable plagiarism</vt:lpstr>
      <vt:lpstr>Examples of unacceptable plagiarism</vt:lpstr>
      <vt:lpstr>Examples of unacceptable plagiarism</vt:lpstr>
      <vt:lpstr>Examples of unacceptable plagiarism</vt:lpstr>
      <vt:lpstr>Examples of unacceptable plagiarism</vt:lpstr>
      <vt:lpstr>Examples of unacceptable plagiarism</vt:lpstr>
      <vt:lpstr>Examples of acceptable code</vt:lpstr>
      <vt:lpstr>Examples of acceptable code</vt:lpstr>
      <vt:lpstr>Examples of acceptable code</vt:lpstr>
      <vt:lpstr>Acquisitions</vt:lpstr>
      <vt:lpstr>Topics in Practical ML</vt:lpstr>
      <vt:lpstr>What is Machine Learning?</vt:lpstr>
      <vt:lpstr>What is Machine Learning?</vt:lpstr>
      <vt:lpstr>What is Machine Learning?</vt:lpstr>
      <vt:lpstr>ML in a Nutshell</vt:lpstr>
      <vt:lpstr>Types of Learning</vt:lpstr>
      <vt:lpstr>Tasks</vt:lpstr>
      <vt:lpstr>Supervised Learning</vt:lpstr>
      <vt:lpstr>Vision: Image Classification</vt:lpstr>
      <vt:lpstr>NLP: Machine Translation</vt:lpstr>
      <vt:lpstr>Speech: Speech2Text</vt:lpstr>
      <vt:lpstr>AI: Turing Test</vt:lpstr>
      <vt:lpstr>AI: Visual Turing Test</vt:lpstr>
      <vt:lpstr>Supervised Learning</vt:lpstr>
      <vt:lpstr>Synonyms</vt:lpstr>
      <vt:lpstr>So what is Deep (Machine) Learning?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 is Deep (Machine) Learning?</vt:lpstr>
      <vt:lpstr>PowerPoint Presentation</vt:lpstr>
      <vt:lpstr>Feature Engineering</vt:lpstr>
      <vt:lpstr>What are the engineering bottlenecks?</vt:lpstr>
      <vt:lpstr>Seeing is worse than believing</vt:lpstr>
      <vt:lpstr>PowerPoint Presentation</vt:lpstr>
      <vt:lpstr>PowerPoint Presentation</vt:lpstr>
      <vt:lpstr>PowerPoint Presentation</vt:lpstr>
      <vt:lpstr>PowerPoint Presentation</vt:lpstr>
      <vt:lpstr>Do we really need deep models?</vt:lpstr>
      <vt:lpstr>So what is Deep (Machine) Learning?</vt:lpstr>
      <vt:lpstr>Distributed Representations Toy Example</vt:lpstr>
      <vt:lpstr>Distributed Representations Toy Example</vt:lpstr>
      <vt:lpstr>Power of distributed representations!</vt:lpstr>
      <vt:lpstr>Power of distributed representations!</vt:lpstr>
      <vt:lpstr>Power of distributed representations!</vt:lpstr>
      <vt:lpstr>Power of distributed representations!</vt:lpstr>
      <vt:lpstr>Distributed Representations</vt:lpstr>
      <vt:lpstr>Power of distributed representations!</vt:lpstr>
      <vt:lpstr>So what is Deep (Machine) Learning?</vt:lpstr>
      <vt:lpstr>Benefits of Deep/Representation Learning</vt:lpstr>
      <vt:lpstr>“Expert” intuitions can be misleading</vt:lpstr>
      <vt:lpstr>Problems with Deep Learning</vt:lpstr>
      <vt:lpstr>Problems with Deep Learning</vt:lpstr>
      <vt:lpstr>Problems with Deep Learning</vt:lpstr>
      <vt:lpstr>Problems with Deep Learning</vt:lpstr>
      <vt:lpstr>Problems with Deep Learning</vt:lpstr>
      <vt:lpstr>Problems with Deep Learning</vt:lpstr>
      <vt:lpstr>Yes it works, but how?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ImageNet Large Scale Visual Recognition Challenge (ILSVRC)</vt:lpstr>
      <vt:lpstr>Data Enabling Richer Models</vt:lpstr>
      <vt:lpstr>ImageNet Classification 2012</vt:lpstr>
      <vt:lpstr>Other Domains &amp; Applications</vt:lpstr>
      <vt:lpstr>Why are things working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types of learning protocols</vt:lpstr>
      <vt:lpstr>Focus of this class</vt:lpstr>
      <vt:lpstr>PowerPoint Presentation</vt:lpstr>
      <vt:lpstr>PowerPoint Presentation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Radu Ionescu</cp:lastModifiedBy>
  <cp:revision>2395</cp:revision>
  <cp:lastPrinted>2009-01-27T18:32:10Z</cp:lastPrinted>
  <dcterms:created xsi:type="dcterms:W3CDTF">2012-10-15T09:25:23Z</dcterms:created>
  <dcterms:modified xsi:type="dcterms:W3CDTF">2023-10-06T15:54:57Z</dcterms:modified>
  <cp:category/>
</cp:coreProperties>
</file>